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93455" r:id="rId4"/>
  </p:sldMasterIdLst>
  <p:notesMasterIdLst>
    <p:notesMasterId r:id="rId53"/>
  </p:notesMasterIdLst>
  <p:sldIdLst>
    <p:sldId id="256" r:id="rId5"/>
    <p:sldId id="316" r:id="rId6"/>
    <p:sldId id="370" r:id="rId7"/>
    <p:sldId id="346" r:id="rId8"/>
    <p:sldId id="301" r:id="rId9"/>
    <p:sldId id="291" r:id="rId10"/>
    <p:sldId id="304" r:id="rId11"/>
    <p:sldId id="307" r:id="rId12"/>
    <p:sldId id="306" r:id="rId13"/>
    <p:sldId id="347" r:id="rId14"/>
    <p:sldId id="349" r:id="rId15"/>
    <p:sldId id="371" r:id="rId16"/>
    <p:sldId id="372" r:id="rId17"/>
    <p:sldId id="373" r:id="rId18"/>
    <p:sldId id="357" r:id="rId19"/>
    <p:sldId id="359" r:id="rId20"/>
    <p:sldId id="358" r:id="rId21"/>
    <p:sldId id="320" r:id="rId22"/>
    <p:sldId id="321" r:id="rId23"/>
    <p:sldId id="322" r:id="rId24"/>
    <p:sldId id="323" r:id="rId25"/>
    <p:sldId id="324" r:id="rId26"/>
    <p:sldId id="325" r:id="rId27"/>
    <p:sldId id="326" r:id="rId28"/>
    <p:sldId id="327" r:id="rId29"/>
    <p:sldId id="328" r:id="rId30"/>
    <p:sldId id="329" r:id="rId31"/>
    <p:sldId id="374" r:id="rId32"/>
    <p:sldId id="330" r:id="rId33"/>
    <p:sldId id="362" r:id="rId34"/>
    <p:sldId id="376" r:id="rId35"/>
    <p:sldId id="332" r:id="rId36"/>
    <p:sldId id="333" r:id="rId37"/>
    <p:sldId id="363" r:id="rId38"/>
    <p:sldId id="335" r:id="rId39"/>
    <p:sldId id="377" r:id="rId40"/>
    <p:sldId id="378" r:id="rId41"/>
    <p:sldId id="334" r:id="rId42"/>
    <p:sldId id="364" r:id="rId43"/>
    <p:sldId id="379" r:id="rId44"/>
    <p:sldId id="337" r:id="rId45"/>
    <p:sldId id="380" r:id="rId46"/>
    <p:sldId id="353" r:id="rId47"/>
    <p:sldId id="354" r:id="rId48"/>
    <p:sldId id="355" r:id="rId49"/>
    <p:sldId id="356" r:id="rId50"/>
    <p:sldId id="338" r:id="rId51"/>
    <p:sldId id="317" r:id="rId52"/>
  </p:sldIdLst>
  <p:sldSz cx="9144000" cy="5143500" type="screen16x9"/>
  <p:notesSz cx="6858000" cy="9144000"/>
  <p:embeddedFontLst>
    <p:embeddedFont>
      <p:font typeface="Lato Semibold" panose="020B0604020202020204" charset="0"/>
      <p:regular r:id="rId54"/>
      <p:bold r:id="rId55"/>
      <p:italic r:id="rId56"/>
      <p:boldItalic r:id="rId57"/>
    </p:embeddedFont>
    <p:embeddedFont>
      <p:font typeface="Calibri" panose="020F0502020204030204" pitchFamily="34" charset="0"/>
      <p:regular r:id="rId58"/>
      <p:bold r:id="rId59"/>
      <p:italic r:id="rId60"/>
      <p:boldItalic r:id="rId61"/>
    </p:embeddedFont>
    <p:embeddedFont>
      <p:font typeface="Trebuchet MS" panose="020B0603020202020204" pitchFamily="34" charset="0"/>
      <p:regular r:id="rId62"/>
      <p:bold r:id="rId63"/>
      <p:italic r:id="rId64"/>
      <p:boldItalic r:id="rId65"/>
    </p:embeddedFont>
    <p:embeddedFont>
      <p:font typeface="Lato" panose="020F0502020204030203" pitchFamily="34" charset="0"/>
      <p:regular r:id="rId66"/>
      <p:bold r:id="rId67"/>
      <p:italic r:id="rId68"/>
      <p:boldItalic r:id="rId69"/>
    </p:embeddedFont>
    <p:embeddedFont>
      <p:font typeface="Ubuntu" panose="020B0504030602030204" pitchFamily="34" charset="0"/>
      <p:regular r:id="rId70"/>
      <p:bold r:id="rId71"/>
      <p:italic r:id="rId72"/>
      <p:boldItalic r:id="rId7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rr, Laurie" initials="SL" lastIdx="12" clrIdx="0">
    <p:extLst>
      <p:ext uri="{19B8F6BF-5375-455C-9EA6-DF929625EA0E}">
        <p15:presenceInfo xmlns:p15="http://schemas.microsoft.com/office/powerpoint/2012/main" userId="S-1-5-21-1794262703-530063779-3795828387-522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C2CC"/>
    <a:srgbClr val="E7EEE9"/>
    <a:srgbClr val="E6EEE9"/>
    <a:srgbClr val="C0C0C0"/>
    <a:srgbClr val="59B2BA"/>
    <a:srgbClr val="63B6C1"/>
    <a:srgbClr val="028896"/>
    <a:srgbClr val="04934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AFDC08-8E60-6937-D01F-D9FC156081CB}" v="1" dt="2019-09-06T21:08:02.741"/>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63" autoAdjust="0"/>
    <p:restoredTop sz="95387" autoAdjust="0"/>
  </p:normalViewPr>
  <p:slideViewPr>
    <p:cSldViewPr snapToGrid="0" snapToObjects="1">
      <p:cViewPr varScale="1">
        <p:scale>
          <a:sx n="121" d="100"/>
          <a:sy n="121" d="100"/>
        </p:scale>
        <p:origin x="699" y="91"/>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72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0.fntdata"/><Relationship Id="rId68" Type="http://schemas.openxmlformats.org/officeDocument/2006/relationships/font" Target="fonts/font15.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commentAuthors" Target="commentAuthors.xml"/><Relationship Id="rId79"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font" Target="fonts/font8.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9.fntdata"/><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2.fntdata"/><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font" Target="fonts/font18.fntdata"/><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rczyk, Kim" userId="S::kjurczyk@savechildren.org::bd966bda-b7cd-45bf-a0c1-420e7d18299d" providerId="AD" clId="Web-{68AFDC08-8E60-6937-D01F-D9FC156081CB}"/>
    <pc:docChg chg="delSld">
      <pc:chgData name="Jurczyk, Kim" userId="S::kjurczyk@savechildren.org::bd966bda-b7cd-45bf-a0c1-420e7d18299d" providerId="AD" clId="Web-{68AFDC08-8E60-6937-D01F-D9FC156081CB}" dt="2019-09-06T21:08:02.741" v="0"/>
      <pc:docMkLst>
        <pc:docMk/>
      </pc:docMkLst>
      <pc:sldChg chg="del">
        <pc:chgData name="Jurczyk, Kim" userId="S::kjurczyk@savechildren.org::bd966bda-b7cd-45bf-a0c1-420e7d18299d" providerId="AD" clId="Web-{68AFDC08-8E60-6937-D01F-D9FC156081CB}" dt="2019-09-06T21:08:02.741" v="0"/>
        <pc:sldMkLst>
          <pc:docMk/>
          <pc:sldMk cId="359672462" sldId="2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33FF9A-5DCF-9A4C-B873-0D5469D97A9D}" type="datetimeFigureOut">
              <a:rPr lang="en-US" smtClean="0"/>
              <a:t>9/19/2019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751AE6-46AA-1044-BD0E-F9BB33320C49}" type="slidenum">
              <a:rPr lang="en-US" smtClean="0"/>
              <a:t>‹#›</a:t>
            </a:fld>
            <a:endParaRPr lang="en-US"/>
          </a:p>
        </p:txBody>
      </p:sp>
    </p:spTree>
    <p:extLst>
      <p:ext uri="{BB962C8B-B14F-4D97-AF65-F5344CB8AC3E}">
        <p14:creationId xmlns:p14="http://schemas.microsoft.com/office/powerpoint/2010/main" val="70430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fsnnetwork.org/theory-change-training-curriculum"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fsnnetwork.org/theory-change-training-curriculum"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1</a:t>
            </a:fld>
            <a:endParaRPr lang="en-US"/>
          </a:p>
        </p:txBody>
      </p:sp>
    </p:spTree>
    <p:extLst>
      <p:ext uri="{BB962C8B-B14F-4D97-AF65-F5344CB8AC3E}">
        <p14:creationId xmlns:p14="http://schemas.microsoft.com/office/powerpoint/2010/main" val="3889626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example,</a:t>
            </a:r>
            <a:r>
              <a:rPr lang="en-US" sz="1200" kern="1200" baseline="0" dirty="0" smtClean="0">
                <a:solidFill>
                  <a:schemeClr val="tx1"/>
                </a:solidFill>
                <a:effectLst/>
                <a:latin typeface="+mn-lt"/>
                <a:ea typeface="+mn-ea"/>
                <a:cs typeface="+mn-cs"/>
              </a:rPr>
              <a:t> knowledge of recommended behaviors might be necessary for adoption, but we all know it is not sufficient.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751AE6-46AA-1044-BD0E-F9BB33320C49}" type="slidenum">
              <a:rPr lang="en-US" smtClean="0"/>
              <a:t>11</a:t>
            </a:fld>
            <a:endParaRPr lang="en-US"/>
          </a:p>
        </p:txBody>
      </p:sp>
    </p:spTree>
    <p:extLst>
      <p:ext uri="{BB962C8B-B14F-4D97-AF65-F5344CB8AC3E}">
        <p14:creationId xmlns:p14="http://schemas.microsoft.com/office/powerpoint/2010/main" val="622883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First</a:t>
            </a:r>
            <a:r>
              <a:rPr lang="en-US" sz="1200" kern="1200" baseline="0" dirty="0" smtClean="0">
                <a:solidFill>
                  <a:schemeClr val="tx1"/>
                </a:solidFill>
                <a:effectLst/>
                <a:latin typeface="+mn-lt"/>
                <a:ea typeface="+mn-ea"/>
                <a:cs typeface="+mn-cs"/>
              </a:rPr>
              <a:t> ask if each precondition is necessary.  Next, if together they are sufficient?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What suggests this will result in sustained adoption for the target group?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What other necessary pre-conditions would make the logic sufficient.?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751AE6-46AA-1044-BD0E-F9BB33320C49}" type="slidenum">
              <a:rPr lang="en-US" smtClean="0"/>
              <a:t>12</a:t>
            </a:fld>
            <a:endParaRPr lang="en-US"/>
          </a:p>
        </p:txBody>
      </p:sp>
    </p:spTree>
    <p:extLst>
      <p:ext uri="{BB962C8B-B14F-4D97-AF65-F5344CB8AC3E}">
        <p14:creationId xmlns:p14="http://schemas.microsoft.com/office/powerpoint/2010/main" val="385369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First</a:t>
            </a:r>
            <a:r>
              <a:rPr lang="en-US" sz="1200" kern="1200" baseline="0" dirty="0" smtClean="0">
                <a:solidFill>
                  <a:schemeClr val="tx1"/>
                </a:solidFill>
                <a:effectLst/>
                <a:latin typeface="+mn-lt"/>
                <a:ea typeface="+mn-ea"/>
                <a:cs typeface="+mn-cs"/>
              </a:rPr>
              <a:t> ask if each precondition is necessary.  Next, if together they are sufficient?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What suggests this will result in sustained adoption for the target group?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What other necessary pre-conditions would make the logic sufficient.?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751AE6-46AA-1044-BD0E-F9BB33320C49}" type="slidenum">
              <a:rPr lang="en-US" smtClean="0"/>
              <a:t>13</a:t>
            </a:fld>
            <a:endParaRPr lang="en-US"/>
          </a:p>
        </p:txBody>
      </p:sp>
    </p:spTree>
    <p:extLst>
      <p:ext uri="{BB962C8B-B14F-4D97-AF65-F5344CB8AC3E}">
        <p14:creationId xmlns:p14="http://schemas.microsoft.com/office/powerpoint/2010/main" val="3752605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The type of assumption that FFP wants depicted in the TOC diagram is called an </a:t>
            </a:r>
            <a:r>
              <a:rPr lang="en-US" sz="1200" i="1" dirty="0" smtClean="0"/>
              <a:t>external assumption</a:t>
            </a:r>
            <a:r>
              <a:rPr lang="en-US" sz="120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FFP does not expect partners to add internal assumptions to the TOC</a:t>
            </a:r>
            <a:endParaRPr lang="en-US" dirty="0" smtClean="0"/>
          </a:p>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16</a:t>
            </a:fld>
            <a:endParaRPr lang="en-US"/>
          </a:p>
        </p:txBody>
      </p:sp>
    </p:spTree>
    <p:extLst>
      <p:ext uri="{BB962C8B-B14F-4D97-AF65-F5344CB8AC3E}">
        <p14:creationId xmlns:p14="http://schemas.microsoft.com/office/powerpoint/2010/main" val="3055025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The type of assumption that FFP wants depicted in the TOC diagram is called an </a:t>
            </a:r>
            <a:r>
              <a:rPr lang="en-US" sz="1200" i="1" dirty="0" smtClean="0"/>
              <a:t>external assumption</a:t>
            </a:r>
            <a:r>
              <a:rPr lang="en-US" sz="120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FFP does not expect partners to add internal assumptions to the TOC</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17</a:t>
            </a:fld>
            <a:endParaRPr lang="en-US"/>
          </a:p>
        </p:txBody>
      </p:sp>
    </p:spTree>
    <p:extLst>
      <p:ext uri="{BB962C8B-B14F-4D97-AF65-F5344CB8AC3E}">
        <p14:creationId xmlns:p14="http://schemas.microsoft.com/office/powerpoint/2010/main" val="2872956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are internal implementation assumptions. We might assume efforts to convince people of the value of a particular practice will be successful because they have been successful in the past and in similar contexts. However, FFP guidance asserts that the degree of openness or willingness rests on the success of the Activity’s intervention. Because all of these conditions are within the Activity’s control (via adaptive management), </a:t>
            </a:r>
            <a:r>
              <a:rPr lang="en-US" sz="1200" b="1" kern="1200" dirty="0" smtClean="0">
                <a:solidFill>
                  <a:schemeClr val="tx1"/>
                </a:solidFill>
                <a:effectLst/>
                <a:latin typeface="+mn-lt"/>
                <a:ea typeface="+mn-ea"/>
                <a:cs typeface="+mn-cs"/>
              </a:rPr>
              <a:t>FFP does not want implementing partners to depict internal implementation assumptions in the TOC diagram.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Although these assumptions will not show up in a FFP DFSA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TOC diagram, an essential part of good project management is making sure internal implementation assumptions hold. It is critical to monitor these assumptions about implementation and if there is any indication that they are not true, we must review the design and implementation of the intervention and determine what should change so that we </a:t>
            </a:r>
            <a:r>
              <a:rPr lang="en-US" sz="1200" u="sng" kern="1200" dirty="0" smtClean="0">
                <a:solidFill>
                  <a:schemeClr val="tx1"/>
                </a:solidFill>
                <a:effectLst/>
                <a:latin typeface="+mn-lt"/>
                <a:ea typeface="+mn-ea"/>
                <a:cs typeface="+mn-cs"/>
              </a:rPr>
              <a:t>can</a:t>
            </a:r>
            <a:r>
              <a:rPr lang="en-US" sz="1200" kern="1200" dirty="0" smtClean="0">
                <a:solidFill>
                  <a:schemeClr val="tx1"/>
                </a:solidFill>
                <a:effectLst/>
                <a:latin typeface="+mn-lt"/>
                <a:ea typeface="+mn-ea"/>
                <a:cs typeface="+mn-cs"/>
              </a:rPr>
              <a:t> rely on these assumptions. </a:t>
            </a:r>
          </a:p>
        </p:txBody>
      </p:sp>
      <p:sp>
        <p:nvSpPr>
          <p:cNvPr id="4" name="Slide Number Placeholder 3"/>
          <p:cNvSpPr>
            <a:spLocks noGrp="1"/>
          </p:cNvSpPr>
          <p:nvPr>
            <p:ph type="sldNum" sz="quarter" idx="10"/>
          </p:nvPr>
        </p:nvSpPr>
        <p:spPr/>
        <p:txBody>
          <a:bodyPr/>
          <a:lstStyle/>
          <a:p>
            <a:fld id="{D9751AE6-46AA-1044-BD0E-F9BB33320C49}" type="slidenum">
              <a:rPr lang="en-US" smtClean="0"/>
              <a:t>18</a:t>
            </a:fld>
            <a:endParaRPr lang="en-US"/>
          </a:p>
        </p:txBody>
      </p:sp>
    </p:spTree>
    <p:extLst>
      <p:ext uri="{BB962C8B-B14F-4D97-AF65-F5344CB8AC3E}">
        <p14:creationId xmlns:p14="http://schemas.microsoft.com/office/powerpoint/2010/main" val="253854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751AE6-46AA-1044-BD0E-F9BB33320C49}" type="slidenum">
              <a:rPr lang="en-US" smtClean="0"/>
              <a:t>19</a:t>
            </a:fld>
            <a:endParaRPr lang="en-US"/>
          </a:p>
        </p:txBody>
      </p:sp>
    </p:spTree>
    <p:extLst>
      <p:ext uri="{BB962C8B-B14F-4D97-AF65-F5344CB8AC3E}">
        <p14:creationId xmlns:p14="http://schemas.microsoft.com/office/powerpoint/2010/main" val="1352359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751AE6-46AA-1044-BD0E-F9BB33320C49}" type="slidenum">
              <a:rPr lang="en-US" smtClean="0"/>
              <a:t>20</a:t>
            </a:fld>
            <a:endParaRPr lang="en-US"/>
          </a:p>
        </p:txBody>
      </p:sp>
    </p:spTree>
    <p:extLst>
      <p:ext uri="{BB962C8B-B14F-4D97-AF65-F5344CB8AC3E}">
        <p14:creationId xmlns:p14="http://schemas.microsoft.com/office/powerpoint/2010/main" val="3551758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751AE6-46AA-1044-BD0E-F9BB33320C49}" type="slidenum">
              <a:rPr lang="en-US" smtClean="0"/>
              <a:t>21</a:t>
            </a:fld>
            <a:endParaRPr lang="en-US"/>
          </a:p>
        </p:txBody>
      </p:sp>
    </p:spTree>
    <p:extLst>
      <p:ext uri="{BB962C8B-B14F-4D97-AF65-F5344CB8AC3E}">
        <p14:creationId xmlns:p14="http://schemas.microsoft.com/office/powerpoint/2010/main" val="3599710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751AE6-46AA-1044-BD0E-F9BB33320C49}" type="slidenum">
              <a:rPr lang="en-US" smtClean="0"/>
              <a:t>22</a:t>
            </a:fld>
            <a:endParaRPr lang="en-US"/>
          </a:p>
        </p:txBody>
      </p:sp>
    </p:spTree>
    <p:extLst>
      <p:ext uri="{BB962C8B-B14F-4D97-AF65-F5344CB8AC3E}">
        <p14:creationId xmlns:p14="http://schemas.microsoft.com/office/powerpoint/2010/main" val="2630618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Modify to align to your organizational timeline. </a:t>
            </a:r>
          </a:p>
        </p:txBody>
      </p:sp>
      <p:sp>
        <p:nvSpPr>
          <p:cNvPr id="4" name="Slide Number Placeholder 3"/>
          <p:cNvSpPr>
            <a:spLocks noGrp="1"/>
          </p:cNvSpPr>
          <p:nvPr>
            <p:ph type="sldNum" sz="quarter" idx="10"/>
          </p:nvPr>
        </p:nvSpPr>
        <p:spPr/>
        <p:txBody>
          <a:bodyPr/>
          <a:lstStyle/>
          <a:p>
            <a:fld id="{D9751AE6-46AA-1044-BD0E-F9BB33320C49}" type="slidenum">
              <a:rPr lang="en-US" smtClean="0"/>
              <a:t>3</a:t>
            </a:fld>
            <a:endParaRPr lang="en-US"/>
          </a:p>
        </p:txBody>
      </p:sp>
    </p:spTree>
    <p:extLst>
      <p:ext uri="{BB962C8B-B14F-4D97-AF65-F5344CB8AC3E}">
        <p14:creationId xmlns:p14="http://schemas.microsoft.com/office/powerpoint/2010/main" val="1783613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Assumption # 3 does not meet FFP criteria. It is within the control of an activity.</a:t>
            </a:r>
          </a:p>
          <a:p>
            <a:endParaRPr lang="en-US" baseline="0" dirty="0" smtClean="0"/>
          </a:p>
          <a:p>
            <a:r>
              <a:rPr lang="en-US" baseline="0" dirty="0" smtClean="0"/>
              <a:t>Assumptions #2 &amp; 4 are weak as worded.  Formative research must demonstrate that #2 is true, other wise this is a “hope &amp; and prayer” type of assumption.  Plenty of evidence exists to show this more likely to be a risk to female-headed HH adoption. </a:t>
            </a:r>
          </a:p>
          <a:p>
            <a:endParaRPr lang="en-US" baseline="0" dirty="0" smtClean="0"/>
          </a:p>
          <a:p>
            <a:r>
              <a:rPr lang="en-US" baseline="0" dirty="0" smtClean="0"/>
              <a:t>Assumption # 4 needs to be supported in the complementary documentation with evidence showing an adequate amount of alternative land available. If evidence exists to support the statement, the wording could slightly change to reflect the condition is already in place:  “Alternative farming lands remain available and accessible to male and female small farmers”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If trend</a:t>
            </a:r>
            <a:r>
              <a:rPr lang="en-US" baseline="0" dirty="0" smtClean="0"/>
              <a:t> data in the complementary documentation support #1 it is an acceptable assumption. </a:t>
            </a:r>
          </a:p>
        </p:txBody>
      </p:sp>
      <p:sp>
        <p:nvSpPr>
          <p:cNvPr id="4" name="Slide Number Placeholder 3"/>
          <p:cNvSpPr>
            <a:spLocks noGrp="1"/>
          </p:cNvSpPr>
          <p:nvPr>
            <p:ph type="sldNum" sz="quarter" idx="10"/>
          </p:nvPr>
        </p:nvSpPr>
        <p:spPr/>
        <p:txBody>
          <a:bodyPr/>
          <a:lstStyle/>
          <a:p>
            <a:fld id="{D9751AE6-46AA-1044-BD0E-F9BB33320C49}" type="slidenum">
              <a:rPr lang="en-US" smtClean="0"/>
              <a:t>23</a:t>
            </a:fld>
            <a:endParaRPr lang="en-US"/>
          </a:p>
        </p:txBody>
      </p:sp>
    </p:spTree>
    <p:extLst>
      <p:ext uri="{BB962C8B-B14F-4D97-AF65-F5344CB8AC3E}">
        <p14:creationId xmlns:p14="http://schemas.microsoft.com/office/powerpoint/2010/main" val="1640859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751AE6-46AA-1044-BD0E-F9BB33320C49}" type="slidenum">
              <a:rPr lang="en-US" smtClean="0"/>
              <a:t>24</a:t>
            </a:fld>
            <a:endParaRPr lang="en-US"/>
          </a:p>
        </p:txBody>
      </p:sp>
    </p:spTree>
    <p:extLst>
      <p:ext uri="{BB962C8B-B14F-4D97-AF65-F5344CB8AC3E}">
        <p14:creationId xmlns:p14="http://schemas.microsoft.com/office/powerpoint/2010/main" val="5259841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smtClean="0"/>
              <a:t>TOC checklist Item</a:t>
            </a:r>
            <a:r>
              <a:rPr lang="en-US" b="1" baseline="0" dirty="0" smtClean="0"/>
              <a:t> # 8 </a:t>
            </a:r>
            <a:r>
              <a:rPr lang="en-US" sz="1200" kern="1200" dirty="0" smtClean="0">
                <a:solidFill>
                  <a:schemeClr val="tx1"/>
                </a:solidFill>
                <a:effectLst/>
                <a:latin typeface="+mn-lt"/>
                <a:ea typeface="+mn-ea"/>
                <a:cs typeface="+mn-cs"/>
              </a:rPr>
              <a:t>Assumptions are clearly linked to the part of the TOC diagram to which they are critical.</a:t>
            </a:r>
            <a:endParaRPr lang="en-US" dirty="0" smtClean="0">
              <a:effectLst/>
            </a:endParaRPr>
          </a:p>
        </p:txBody>
      </p:sp>
      <p:sp>
        <p:nvSpPr>
          <p:cNvPr id="4" name="Slide Number Placeholder 3"/>
          <p:cNvSpPr>
            <a:spLocks noGrp="1"/>
          </p:cNvSpPr>
          <p:nvPr>
            <p:ph type="sldNum" sz="quarter" idx="10"/>
          </p:nvPr>
        </p:nvSpPr>
        <p:spPr/>
        <p:txBody>
          <a:bodyPr/>
          <a:lstStyle/>
          <a:p>
            <a:fld id="{D9751AE6-46AA-1044-BD0E-F9BB33320C49}" type="slidenum">
              <a:rPr lang="en-US" smtClean="0"/>
              <a:t>25</a:t>
            </a:fld>
            <a:endParaRPr lang="en-US"/>
          </a:p>
        </p:txBody>
      </p:sp>
    </p:spTree>
    <p:extLst>
      <p:ext uri="{BB962C8B-B14F-4D97-AF65-F5344CB8AC3E}">
        <p14:creationId xmlns:p14="http://schemas.microsoft.com/office/powerpoint/2010/main" val="2766365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26</a:t>
            </a:fld>
            <a:endParaRPr lang="en-US"/>
          </a:p>
        </p:txBody>
      </p:sp>
    </p:spTree>
    <p:extLst>
      <p:ext uri="{BB962C8B-B14F-4D97-AF65-F5344CB8AC3E}">
        <p14:creationId xmlns:p14="http://schemas.microsoft.com/office/powerpoint/2010/main" val="2202656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One means of efficiently supporting assumptions is to create a matrix with columns for the key categories of requested information. This slide is a sample only.  The template is available at </a:t>
            </a:r>
            <a:r>
              <a:rPr lang="en-US" sz="1200" u="sng" kern="1200" dirty="0" smtClean="0">
                <a:solidFill>
                  <a:schemeClr val="tx1"/>
                </a:solidFill>
                <a:effectLst/>
                <a:latin typeface="+mn-lt"/>
                <a:ea typeface="+mn-ea"/>
                <a:cs typeface="+mn-cs"/>
                <a:hlinkClick r:id="rId3"/>
              </a:rPr>
              <a:t>www.fsnnetwork.org/theory-change-training-curriculum</a:t>
            </a:r>
            <a:r>
              <a:rPr lang="en-US" sz="1200" kern="1200" dirty="0" smtClean="0">
                <a:solidFill>
                  <a:schemeClr val="tx1"/>
                </a:solidFill>
                <a:effectLst/>
                <a:latin typeface="+mn-lt"/>
                <a:ea typeface="+mn-ea"/>
                <a:cs typeface="+mn-cs"/>
              </a:rPr>
              <a:t>. Feel free to adapt it to suit your needs. FFP has no preference for whether complementary documentation on assumptions is presented in matrix or paragraph form. </a:t>
            </a:r>
          </a:p>
        </p:txBody>
      </p:sp>
      <p:sp>
        <p:nvSpPr>
          <p:cNvPr id="4" name="Slide Number Placeholder 3"/>
          <p:cNvSpPr>
            <a:spLocks noGrp="1"/>
          </p:cNvSpPr>
          <p:nvPr>
            <p:ph type="sldNum" sz="quarter" idx="10"/>
          </p:nvPr>
        </p:nvSpPr>
        <p:spPr/>
        <p:txBody>
          <a:bodyPr/>
          <a:lstStyle/>
          <a:p>
            <a:fld id="{D9751AE6-46AA-1044-BD0E-F9BB33320C49}" type="slidenum">
              <a:rPr lang="en-US" smtClean="0"/>
              <a:t>27</a:t>
            </a:fld>
            <a:endParaRPr lang="en-US"/>
          </a:p>
        </p:txBody>
      </p:sp>
    </p:spTree>
    <p:extLst>
      <p:ext uri="{BB962C8B-B14F-4D97-AF65-F5344CB8AC3E}">
        <p14:creationId xmlns:p14="http://schemas.microsoft.com/office/powerpoint/2010/main" val="4239457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30</a:t>
            </a:fld>
            <a:endParaRPr lang="en-US"/>
          </a:p>
        </p:txBody>
      </p:sp>
    </p:spTree>
    <p:extLst>
      <p:ext uri="{BB962C8B-B14F-4D97-AF65-F5344CB8AC3E}">
        <p14:creationId xmlns:p14="http://schemas.microsoft.com/office/powerpoint/2010/main" val="1886770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Rationales are different from assumptions. They help explain underlying logic and provide evidence about why outcomes in a pathway of change are necessary preconditions to outcomes above them. We don’t need a rationale for every connection in the pathway, but rather only for those for which the causal logic may not be obvious to all users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example, a rationale might be necessary to support a link showing that reduced prevalence of gender-based violence is a contributor to increased birthweight. If readers are not aware of evidence showing that physical abuse in pregnancy increases the risk of low birthweight, this causal logic might not make sense, and a rationale is necessary. To note a rationale in the TOC model, make a small reference in the model and provide the full explanation and evidence in the Complementary Documentation. Evidence can come from multiple quantitative or qualitative sources, including academic, activity-specific, or community-based research.</a:t>
            </a:r>
          </a:p>
          <a:p>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Other examples from FFP M&amp;E Policy and Guidance 2016:   a rationale might be based on studies that show that a child is more likely to be fed a more nutritious diet if both parents contribute to decisions about his/her feeding instead of just one parent. </a:t>
            </a:r>
          </a:p>
          <a:p>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In another example, the rationale could describe how a new type of committee or community system promoted by the project is expected to be instrumental in mobilizing or informing the community in a variety of innovative ways and contribute to multiple outcomes and purposes.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31</a:t>
            </a:fld>
            <a:endParaRPr lang="en-US"/>
          </a:p>
        </p:txBody>
      </p:sp>
    </p:spTree>
    <p:extLst>
      <p:ext uri="{BB962C8B-B14F-4D97-AF65-F5344CB8AC3E}">
        <p14:creationId xmlns:p14="http://schemas.microsoft.com/office/powerpoint/2010/main" val="35594980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32</a:t>
            </a:fld>
            <a:endParaRPr lang="en-US"/>
          </a:p>
        </p:txBody>
      </p:sp>
    </p:spTree>
    <p:extLst>
      <p:ext uri="{BB962C8B-B14F-4D97-AF65-F5344CB8AC3E}">
        <p14:creationId xmlns:p14="http://schemas.microsoft.com/office/powerpoint/2010/main" val="20810169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Bullet 1. Plentiful examples of credit used for weddings, dowry, other non-productive means.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Bullet 2. Do we know what  women’s priorities are?  What evidence shows that women will invest in healthcare if they become decision-makers?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Bullet 3. Numerous examples of kitchen garden produce that is sold and not consumed. </a:t>
            </a:r>
            <a:endParaRPr lang="en-US" dirty="0" smtClean="0"/>
          </a:p>
          <a:p>
            <a:endParaRPr lang="en-US" dirty="0" smtClean="0"/>
          </a:p>
          <a:p>
            <a:r>
              <a:rPr lang="en-US" dirty="0" smtClean="0"/>
              <a:t>What type of evidence would strengthen</a:t>
            </a:r>
            <a:r>
              <a:rPr lang="en-US" baseline="0" dirty="0" smtClean="0"/>
              <a:t> the plausibility of these causal linkages? </a:t>
            </a:r>
          </a:p>
        </p:txBody>
      </p:sp>
      <p:sp>
        <p:nvSpPr>
          <p:cNvPr id="4" name="Slide Number Placeholder 3"/>
          <p:cNvSpPr>
            <a:spLocks noGrp="1"/>
          </p:cNvSpPr>
          <p:nvPr>
            <p:ph type="sldNum" sz="quarter" idx="10"/>
          </p:nvPr>
        </p:nvSpPr>
        <p:spPr/>
        <p:txBody>
          <a:bodyPr/>
          <a:lstStyle/>
          <a:p>
            <a:fld id="{D9751AE6-46AA-1044-BD0E-F9BB33320C49}" type="slidenum">
              <a:rPr lang="en-US" smtClean="0"/>
              <a:t>33</a:t>
            </a:fld>
            <a:endParaRPr lang="en-US"/>
          </a:p>
        </p:txBody>
      </p:sp>
    </p:spTree>
    <p:extLst>
      <p:ext uri="{BB962C8B-B14F-4D97-AF65-F5344CB8AC3E}">
        <p14:creationId xmlns:p14="http://schemas.microsoft.com/office/powerpoint/2010/main" val="31844866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Rationales are a great way to strengthen the </a:t>
            </a:r>
          </a:p>
        </p:txBody>
      </p:sp>
      <p:sp>
        <p:nvSpPr>
          <p:cNvPr id="4" name="Slide Number Placeholder 3"/>
          <p:cNvSpPr>
            <a:spLocks noGrp="1"/>
          </p:cNvSpPr>
          <p:nvPr>
            <p:ph type="sldNum" sz="quarter" idx="10"/>
          </p:nvPr>
        </p:nvSpPr>
        <p:spPr/>
        <p:txBody>
          <a:bodyPr/>
          <a:lstStyle/>
          <a:p>
            <a:fld id="{D9751AE6-46AA-1044-BD0E-F9BB33320C49}" type="slidenum">
              <a:rPr lang="en-US" smtClean="0"/>
              <a:t>34</a:t>
            </a:fld>
            <a:endParaRPr lang="en-US"/>
          </a:p>
        </p:txBody>
      </p:sp>
    </p:spTree>
    <p:extLst>
      <p:ext uri="{BB962C8B-B14F-4D97-AF65-F5344CB8AC3E}">
        <p14:creationId xmlns:p14="http://schemas.microsoft.com/office/powerpoint/2010/main" val="1198350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4</a:t>
            </a:fld>
            <a:endParaRPr lang="en-US"/>
          </a:p>
        </p:txBody>
      </p:sp>
    </p:spTree>
    <p:extLst>
      <p:ext uri="{BB962C8B-B14F-4D97-AF65-F5344CB8AC3E}">
        <p14:creationId xmlns:p14="http://schemas.microsoft.com/office/powerpoint/2010/main" val="16257255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35</a:t>
            </a:fld>
            <a:endParaRPr lang="en-US"/>
          </a:p>
        </p:txBody>
      </p:sp>
    </p:spTree>
    <p:extLst>
      <p:ext uri="{BB962C8B-B14F-4D97-AF65-F5344CB8AC3E}">
        <p14:creationId xmlns:p14="http://schemas.microsoft.com/office/powerpoint/2010/main" val="4632288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What type of evidence might support this causal linkage?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Formative research indicating that a key reason women are not using health care services</a:t>
            </a:r>
            <a:r>
              <a:rPr lang="en-US" baseline="0" dirty="0" smtClean="0"/>
              <a:t> is because the majority of providers are male. </a:t>
            </a:r>
          </a:p>
          <a:p>
            <a:endParaRPr lang="en-US" baseline="0" dirty="0" smtClean="0"/>
          </a:p>
          <a:p>
            <a:r>
              <a:rPr lang="en-US" b="1" baseline="0" dirty="0" smtClean="0"/>
              <a:t>In this case, the rationale demonstrates why the precondition “increased # of female providers” is CRITICAL to achieving the outcome. </a:t>
            </a:r>
            <a:endParaRPr lang="en-US" b="1" dirty="0" smtClean="0"/>
          </a:p>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36</a:t>
            </a:fld>
            <a:endParaRPr lang="en-US"/>
          </a:p>
        </p:txBody>
      </p:sp>
    </p:spTree>
    <p:extLst>
      <p:ext uri="{BB962C8B-B14F-4D97-AF65-F5344CB8AC3E}">
        <p14:creationId xmlns:p14="http://schemas.microsoft.com/office/powerpoint/2010/main" val="11073738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What type of evidence might support this causal linkage? </a:t>
            </a:r>
          </a:p>
          <a:p>
            <a:r>
              <a:rPr lang="en-US" dirty="0" smtClean="0"/>
              <a:t>Project-level or other evidence showing that when efforts to increase the capacity to manage SMEs </a:t>
            </a:r>
            <a:r>
              <a:rPr lang="en-US" u="sng" dirty="0" smtClean="0"/>
              <a:t>are </a:t>
            </a:r>
            <a:r>
              <a:rPr lang="en-US" b="1" u="sng" dirty="0" smtClean="0"/>
              <a:t>layered and integrated</a:t>
            </a:r>
            <a:r>
              <a:rPr lang="en-US" b="1" u="sng" baseline="0" dirty="0" smtClean="0"/>
              <a:t> </a:t>
            </a:r>
            <a:r>
              <a:rPr lang="en-US" baseline="0" dirty="0" smtClean="0"/>
              <a:t>with improved access to credit or savings, men and women elect to use financial products to invest in SMEs. </a:t>
            </a:r>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37</a:t>
            </a:fld>
            <a:endParaRPr lang="en-US"/>
          </a:p>
        </p:txBody>
      </p:sp>
    </p:spTree>
    <p:extLst>
      <p:ext uri="{BB962C8B-B14F-4D97-AF65-F5344CB8AC3E}">
        <p14:creationId xmlns:p14="http://schemas.microsoft.com/office/powerpoint/2010/main" val="13023509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Facilitator: you</a:t>
            </a:r>
            <a:r>
              <a:rPr lang="en-US" i="1" baseline="0" dirty="0" smtClean="0"/>
              <a:t> may elect to eliminate the next two slides.  They focus on OUTPUT linkages and in the common roll out of the training sessions, OUTPUT have not yet been discussed.  Your call.  The slides are also included in the Session 7:  Prioritizing Interventions</a:t>
            </a:r>
            <a:endParaRPr lang="en-US" i="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E.g., past project reports demonstrate that an organization’s unique design of </a:t>
            </a:r>
            <a:r>
              <a:rPr lang="en-US" dirty="0" err="1" smtClean="0"/>
              <a:t>permagarden</a:t>
            </a:r>
            <a:r>
              <a:rPr lang="en-US" dirty="0" smtClean="0"/>
              <a:t> trainings resulted in large numbers of farmers adopting the practice as well as a spillover effect for indirect beneficiaries who witnessed the increase in production experienced by their neighbors. </a:t>
            </a:r>
          </a:p>
        </p:txBody>
      </p:sp>
      <p:sp>
        <p:nvSpPr>
          <p:cNvPr id="4" name="Slide Number Placeholder 3"/>
          <p:cNvSpPr>
            <a:spLocks noGrp="1"/>
          </p:cNvSpPr>
          <p:nvPr>
            <p:ph type="sldNum" sz="quarter" idx="10"/>
          </p:nvPr>
        </p:nvSpPr>
        <p:spPr/>
        <p:txBody>
          <a:bodyPr/>
          <a:lstStyle/>
          <a:p>
            <a:fld id="{D9751AE6-46AA-1044-BD0E-F9BB33320C49}" type="slidenum">
              <a:rPr lang="en-US" smtClean="0"/>
              <a:t>38</a:t>
            </a:fld>
            <a:endParaRPr lang="en-US"/>
          </a:p>
        </p:txBody>
      </p:sp>
    </p:spTree>
    <p:extLst>
      <p:ext uri="{BB962C8B-B14F-4D97-AF65-F5344CB8AC3E}">
        <p14:creationId xmlns:p14="http://schemas.microsoft.com/office/powerpoint/2010/main" val="247283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39</a:t>
            </a:fld>
            <a:endParaRPr lang="en-US"/>
          </a:p>
        </p:txBody>
      </p:sp>
    </p:spTree>
    <p:extLst>
      <p:ext uri="{BB962C8B-B14F-4D97-AF65-F5344CB8AC3E}">
        <p14:creationId xmlns:p14="http://schemas.microsoft.com/office/powerpoint/2010/main" val="15458415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What type of evidence might support this causal linkage? </a:t>
            </a:r>
          </a:p>
          <a:p>
            <a:r>
              <a:rPr lang="en-US" dirty="0" smtClean="0"/>
              <a:t>Project-level or other evidence showing that when efforts to increase the capacity to manage SMEs </a:t>
            </a:r>
            <a:r>
              <a:rPr lang="en-US" u="sng" dirty="0" smtClean="0"/>
              <a:t>are </a:t>
            </a:r>
            <a:r>
              <a:rPr lang="en-US" b="1" u="sng" dirty="0" smtClean="0"/>
              <a:t>layered and integrated</a:t>
            </a:r>
            <a:r>
              <a:rPr lang="en-US" b="1" u="sng" baseline="0" dirty="0" smtClean="0"/>
              <a:t> </a:t>
            </a:r>
            <a:r>
              <a:rPr lang="en-US" baseline="0" dirty="0" smtClean="0"/>
              <a:t>with improved access to credit or savings, men and women elect to use financial products to invest in SMEs. </a:t>
            </a:r>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40</a:t>
            </a:fld>
            <a:endParaRPr lang="en-US"/>
          </a:p>
        </p:txBody>
      </p:sp>
    </p:spTree>
    <p:extLst>
      <p:ext uri="{BB962C8B-B14F-4D97-AF65-F5344CB8AC3E}">
        <p14:creationId xmlns:p14="http://schemas.microsoft.com/office/powerpoint/2010/main" val="880708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FFP requests that the TOC complementary documentation include full explanations of the rationales that support TOC linkages that are not obvious to the average reader and include </a:t>
            </a:r>
            <a:r>
              <a:rPr lang="en-US" sz="1200" b="1" kern="1200" dirty="0" smtClean="0">
                <a:solidFill>
                  <a:schemeClr val="tx1"/>
                </a:solidFill>
                <a:effectLst/>
                <a:latin typeface="+mn-lt"/>
                <a:ea typeface="+mn-ea"/>
                <a:cs typeface="+mn-cs"/>
              </a:rPr>
              <a:t>succinct</a:t>
            </a:r>
            <a:r>
              <a:rPr lang="en-US" sz="1200" kern="1200" dirty="0" smtClean="0">
                <a:solidFill>
                  <a:schemeClr val="tx1"/>
                </a:solidFill>
                <a:effectLst/>
                <a:latin typeface="+mn-lt"/>
                <a:ea typeface="+mn-ea"/>
                <a:cs typeface="+mn-cs"/>
              </a:rPr>
              <a:t> text, web links, or other references to research and literature to support the rationales.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FFP requests that the links between references in the TOC diagram(s) and the details in the complementary documentation are easy to follow. One way to do this is to create a matrix that offers the Rationale reference number and a column for the evidence. This slide offers two different example templates. Both are available at </a:t>
            </a:r>
            <a:r>
              <a:rPr lang="en-US" sz="1200" u="sng" kern="1200" dirty="0" smtClean="0">
                <a:solidFill>
                  <a:schemeClr val="tx1"/>
                </a:solidFill>
                <a:effectLst/>
                <a:latin typeface="+mn-lt"/>
                <a:ea typeface="+mn-ea"/>
                <a:cs typeface="+mn-cs"/>
                <a:hlinkClick r:id="rId3"/>
              </a:rPr>
              <a:t>www.fsnnetwork.org/theory-change-training-curriculum</a:t>
            </a:r>
            <a:r>
              <a:rPr lang="en-US" sz="1200" kern="1200" dirty="0" smtClean="0">
                <a:solidFill>
                  <a:schemeClr val="tx1"/>
                </a:solidFill>
                <a:effectLst/>
                <a:latin typeface="+mn-lt"/>
                <a:ea typeface="+mn-ea"/>
                <a:cs typeface="+mn-cs"/>
              </a:rPr>
              <a:t>. Feel free to adapt the sample matrices to suit your needs. Although this curriculum promotes the use of matrices, FFP has no preference for whether DFSA’s provide complementary documentation on rationales in matrix or paragraph form. </a:t>
            </a:r>
          </a:p>
        </p:txBody>
      </p:sp>
      <p:sp>
        <p:nvSpPr>
          <p:cNvPr id="4" name="Slide Number Placeholder 3"/>
          <p:cNvSpPr>
            <a:spLocks noGrp="1"/>
          </p:cNvSpPr>
          <p:nvPr>
            <p:ph type="sldNum" sz="quarter" idx="10"/>
          </p:nvPr>
        </p:nvSpPr>
        <p:spPr/>
        <p:txBody>
          <a:bodyPr/>
          <a:lstStyle/>
          <a:p>
            <a:fld id="{D9751AE6-46AA-1044-BD0E-F9BB33320C49}" type="slidenum">
              <a:rPr lang="en-US" smtClean="0"/>
              <a:t>41</a:t>
            </a:fld>
            <a:endParaRPr lang="en-US"/>
          </a:p>
        </p:txBody>
      </p:sp>
    </p:spTree>
    <p:extLst>
      <p:ext uri="{BB962C8B-B14F-4D97-AF65-F5344CB8AC3E}">
        <p14:creationId xmlns:p14="http://schemas.microsoft.com/office/powerpoint/2010/main" val="4517115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43</a:t>
            </a:fld>
            <a:endParaRPr lang="en-US"/>
          </a:p>
        </p:txBody>
      </p:sp>
    </p:spTree>
    <p:extLst>
      <p:ext uri="{BB962C8B-B14F-4D97-AF65-F5344CB8AC3E}">
        <p14:creationId xmlns:p14="http://schemas.microsoft.com/office/powerpoint/2010/main" val="907901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751AE6-46AA-1044-BD0E-F9BB33320C49}" type="slidenum">
              <a:rPr lang="en-US" smtClean="0"/>
              <a:t>44</a:t>
            </a:fld>
            <a:endParaRPr lang="en-US"/>
          </a:p>
        </p:txBody>
      </p:sp>
    </p:spTree>
    <p:extLst>
      <p:ext uri="{BB962C8B-B14F-4D97-AF65-F5344CB8AC3E}">
        <p14:creationId xmlns:p14="http://schemas.microsoft.com/office/powerpoint/2010/main" val="6769285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If </a:t>
            </a:r>
            <a:r>
              <a:rPr lang="en-US" sz="1200" kern="1200" dirty="0">
                <a:solidFill>
                  <a:schemeClr val="tx1"/>
                </a:solidFill>
                <a:effectLst/>
                <a:latin typeface="+mn-lt"/>
                <a:ea typeface="+mn-ea"/>
                <a:cs typeface="+mn-cs"/>
              </a:rPr>
              <a:t>you make any changes to the solution tree logic also make these changes in the problem tree. It is important that the two diagrams mirror one another. At this point in the process, it is common to get carried away and start inserting preconditions we believe are necessary to stimulate change in the tier above. If this happens, it will not take long before you create a diagram that is no longer rooted in an evidence base. If you have the urge to add a new precondition to the evolving solution tree, first identify the corresponding problem. Then confirm the extent to which that problematic condition actually exists in the area of interest.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Up-to-date</a:t>
            </a:r>
            <a:r>
              <a:rPr lang="en-US" sz="1200" kern="1200" baseline="0" dirty="0" smtClean="0">
                <a:solidFill>
                  <a:schemeClr val="tx1"/>
                </a:solidFill>
                <a:effectLst/>
                <a:latin typeface="+mn-lt"/>
                <a:ea typeface="+mn-ea"/>
                <a:cs typeface="+mn-cs"/>
              </a:rPr>
              <a:t> problem trees can be a valuable resource in the refine year.   It is much more effective to integrate new </a:t>
            </a:r>
            <a:r>
              <a:rPr lang="en-US" sz="1200" kern="1200" baseline="0" dirty="0" err="1" smtClean="0">
                <a:solidFill>
                  <a:schemeClr val="tx1"/>
                </a:solidFill>
                <a:effectLst/>
                <a:latin typeface="+mn-lt"/>
                <a:ea typeface="+mn-ea"/>
                <a:cs typeface="+mn-cs"/>
              </a:rPr>
              <a:t>Y1</a:t>
            </a:r>
            <a:r>
              <a:rPr lang="en-US" sz="1200" kern="1200" baseline="0" dirty="0" smtClean="0">
                <a:solidFill>
                  <a:schemeClr val="tx1"/>
                </a:solidFill>
                <a:effectLst/>
                <a:latin typeface="+mn-lt"/>
                <a:ea typeface="+mn-ea"/>
                <a:cs typeface="+mn-cs"/>
              </a:rPr>
              <a:t> findings into the problem analysis versus the TOC. </a:t>
            </a:r>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45</a:t>
            </a:fld>
            <a:endParaRPr lang="en-US"/>
          </a:p>
        </p:txBody>
      </p:sp>
    </p:spTree>
    <p:extLst>
      <p:ext uri="{BB962C8B-B14F-4D97-AF65-F5344CB8AC3E}">
        <p14:creationId xmlns:p14="http://schemas.microsoft.com/office/powerpoint/2010/main" val="750963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 long run, putting substantial effort toward the problem tree exercise will save time and improve the quality and rigor of the TOC diagram. </a:t>
            </a:r>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5</a:t>
            </a:fld>
            <a:endParaRPr lang="en-US"/>
          </a:p>
        </p:txBody>
      </p:sp>
    </p:spTree>
    <p:extLst>
      <p:ext uri="{BB962C8B-B14F-4D97-AF65-F5344CB8AC3E}">
        <p14:creationId xmlns:p14="http://schemas.microsoft.com/office/powerpoint/2010/main" val="3207939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751AE6-46AA-1044-BD0E-F9BB33320C49}" type="slidenum">
              <a:rPr lang="en-US" smtClean="0"/>
              <a:t>46</a:t>
            </a:fld>
            <a:endParaRPr lang="en-US"/>
          </a:p>
        </p:txBody>
      </p:sp>
    </p:spTree>
    <p:extLst>
      <p:ext uri="{BB962C8B-B14F-4D97-AF65-F5344CB8AC3E}">
        <p14:creationId xmlns:p14="http://schemas.microsoft.com/office/powerpoint/2010/main" val="2799409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47</a:t>
            </a:fld>
            <a:endParaRPr lang="en-US"/>
          </a:p>
        </p:txBody>
      </p:sp>
    </p:spTree>
    <p:extLst>
      <p:ext uri="{BB962C8B-B14F-4D97-AF65-F5344CB8AC3E}">
        <p14:creationId xmlns:p14="http://schemas.microsoft.com/office/powerpoint/2010/main" val="120711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examining each solution and its place in the causal logic, we start shifting from a solution tree to a TOC diagram.</a:t>
            </a:r>
          </a:p>
          <a:p>
            <a:r>
              <a:rPr lang="en-US" sz="1200" kern="1200" dirty="0">
                <a:solidFill>
                  <a:schemeClr val="tx1"/>
                </a:solidFill>
                <a:effectLst/>
                <a:latin typeface="+mn-lt"/>
                <a:ea typeface="+mn-ea"/>
                <a:cs typeface="+mn-cs"/>
              </a:rPr>
              <a:t>Similar to the causal logic checks we carried out for the problem tree, we must review the solution tree following the pathways of change upstream. </a:t>
            </a:r>
            <a:endParaRPr lang="en-US" dirty="0"/>
          </a:p>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6</a:t>
            </a:fld>
            <a:endParaRPr lang="en-US"/>
          </a:p>
        </p:txBody>
      </p:sp>
    </p:spTree>
    <p:extLst>
      <p:ext uri="{BB962C8B-B14F-4D97-AF65-F5344CB8AC3E}">
        <p14:creationId xmlns:p14="http://schemas.microsoft.com/office/powerpoint/2010/main" val="821181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751AE6-46AA-1044-BD0E-F9BB33320C49}" type="slidenum">
              <a:rPr lang="en-US" smtClean="0"/>
              <a:t>7</a:t>
            </a:fld>
            <a:endParaRPr lang="en-US"/>
          </a:p>
        </p:txBody>
      </p:sp>
    </p:spTree>
    <p:extLst>
      <p:ext uri="{BB962C8B-B14F-4D97-AF65-F5344CB8AC3E}">
        <p14:creationId xmlns:p14="http://schemas.microsoft.com/office/powerpoint/2010/main" val="1676216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 we make </a:t>
            </a:r>
            <a:r>
              <a:rPr lang="en-US" sz="1200" kern="1200" dirty="0">
                <a:solidFill>
                  <a:schemeClr val="tx1"/>
                </a:solidFill>
                <a:effectLst/>
                <a:latin typeface="+mn-lt"/>
                <a:ea typeface="+mn-ea"/>
                <a:cs typeface="+mn-cs"/>
              </a:rPr>
              <a:t>any changes to the solution tree </a:t>
            </a:r>
            <a:r>
              <a:rPr lang="en-US" sz="1200" kern="1200" dirty="0" smtClean="0">
                <a:solidFill>
                  <a:schemeClr val="tx1"/>
                </a:solidFill>
                <a:effectLst/>
                <a:latin typeface="+mn-lt"/>
                <a:ea typeface="+mn-ea"/>
                <a:cs typeface="+mn-cs"/>
              </a:rPr>
              <a:t>logic we must </a:t>
            </a:r>
            <a:r>
              <a:rPr lang="en-US" sz="1200" kern="1200" dirty="0">
                <a:solidFill>
                  <a:schemeClr val="tx1"/>
                </a:solidFill>
                <a:effectLst/>
                <a:latin typeface="+mn-lt"/>
                <a:ea typeface="+mn-ea"/>
                <a:cs typeface="+mn-cs"/>
              </a:rPr>
              <a:t>also make these changes in the problem tree. It is important that the two diagrams mirror one another. At this point in the process, it is common to get carried away and start inserting preconditions we believe are necessary to stimulate change in the tier above. If this happens, it will not take long before </a:t>
            </a:r>
            <a:r>
              <a:rPr lang="en-US" sz="1200" kern="1200" dirty="0" smtClean="0">
                <a:solidFill>
                  <a:schemeClr val="tx1"/>
                </a:solidFill>
                <a:effectLst/>
                <a:latin typeface="+mn-lt"/>
                <a:ea typeface="+mn-ea"/>
                <a:cs typeface="+mn-cs"/>
              </a:rPr>
              <a:t>we </a:t>
            </a:r>
            <a:r>
              <a:rPr lang="en-US" sz="1200" kern="1200" dirty="0">
                <a:solidFill>
                  <a:schemeClr val="tx1"/>
                </a:solidFill>
                <a:effectLst/>
                <a:latin typeface="+mn-lt"/>
                <a:ea typeface="+mn-ea"/>
                <a:cs typeface="+mn-cs"/>
              </a:rPr>
              <a:t>create a diagram that is no longer rooted in an evidence base. </a:t>
            </a:r>
            <a:r>
              <a:rPr lang="en-US" sz="1200" kern="1200" dirty="0" smtClean="0">
                <a:solidFill>
                  <a:schemeClr val="tx1"/>
                </a:solidFill>
                <a:effectLst/>
                <a:latin typeface="+mn-lt"/>
                <a:ea typeface="+mn-ea"/>
                <a:cs typeface="+mn-cs"/>
              </a:rPr>
              <a:t>When we feel the urge </a:t>
            </a:r>
            <a:r>
              <a:rPr lang="en-US" sz="1200" kern="1200" dirty="0">
                <a:solidFill>
                  <a:schemeClr val="tx1"/>
                </a:solidFill>
                <a:effectLst/>
                <a:latin typeface="+mn-lt"/>
                <a:ea typeface="+mn-ea"/>
                <a:cs typeface="+mn-cs"/>
              </a:rPr>
              <a:t>to add a new precondition to the evolving solution tree, first identify the corresponding problem. Then confirm the extent to which that problematic condition actually exists in the area of interest.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Once we complete the process of refining pathways, we can start using the terms outcomes and outputs instead of solutions. It’s also time to start referring to the diagram as a TOC instead of solution tree. </a:t>
            </a:r>
          </a:p>
        </p:txBody>
      </p:sp>
      <p:sp>
        <p:nvSpPr>
          <p:cNvPr id="4" name="Slide Number Placeholder 3"/>
          <p:cNvSpPr>
            <a:spLocks noGrp="1"/>
          </p:cNvSpPr>
          <p:nvPr>
            <p:ph type="sldNum" sz="quarter" idx="10"/>
          </p:nvPr>
        </p:nvSpPr>
        <p:spPr/>
        <p:txBody>
          <a:bodyPr/>
          <a:lstStyle/>
          <a:p>
            <a:fld id="{D9751AE6-46AA-1044-BD0E-F9BB33320C49}" type="slidenum">
              <a:rPr lang="en-US" smtClean="0"/>
              <a:t>8</a:t>
            </a:fld>
            <a:endParaRPr lang="en-US"/>
          </a:p>
        </p:txBody>
      </p:sp>
    </p:spTree>
    <p:extLst>
      <p:ext uri="{BB962C8B-B14F-4D97-AF65-F5344CB8AC3E}">
        <p14:creationId xmlns:p14="http://schemas.microsoft.com/office/powerpoint/2010/main" val="641466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Some examples of a definitional </a:t>
            </a:r>
            <a:r>
              <a:rPr lang="en-US" sz="1200" dirty="0"/>
              <a:t>versus causal </a:t>
            </a:r>
            <a:r>
              <a:rPr lang="en-US" sz="1200" dirty="0" smtClean="0"/>
              <a:t>relationship</a:t>
            </a:r>
            <a:r>
              <a:rPr lang="en-US" sz="1200" baseline="0" dirty="0" smtClean="0"/>
              <a:t> between solution statements </a:t>
            </a:r>
            <a:endParaRPr lang="en-US" sz="1200" dirty="0"/>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“improved infant and child feeding practices by male and female caregivers”</a:t>
            </a:r>
            <a:r>
              <a:rPr lang="en-US" sz="1200" kern="1200" dirty="0">
                <a:solidFill>
                  <a:schemeClr val="tx1"/>
                </a:solidFill>
                <a:effectLst/>
                <a:latin typeface="+mn-lt"/>
                <a:ea typeface="+mn-ea"/>
                <a:cs typeface="+mn-cs"/>
              </a:rPr>
              <a:t> does not cause “</a:t>
            </a:r>
            <a:r>
              <a:rPr lang="en-US" sz="1200" i="1" kern="1200" dirty="0">
                <a:solidFill>
                  <a:schemeClr val="tx1"/>
                </a:solidFill>
                <a:effectLst/>
                <a:latin typeface="+mn-lt"/>
                <a:ea typeface="+mn-ea"/>
                <a:cs typeface="+mn-cs"/>
              </a:rPr>
              <a:t>Improved adoption of nutrition and health practices by caregivers of children under 5”;</a:t>
            </a:r>
            <a:r>
              <a:rPr lang="en-US" sz="1200" kern="1200" dirty="0">
                <a:solidFill>
                  <a:schemeClr val="tx1"/>
                </a:solidFill>
                <a:effectLst/>
                <a:latin typeface="+mn-lt"/>
                <a:ea typeface="+mn-ea"/>
                <a:cs typeface="+mn-cs"/>
              </a:rPr>
              <a:t> it IS one of the desired nutrition and health practices we hope caregivers will adopt.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Increased crop production”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“increased livestock production”</a:t>
            </a:r>
            <a:r>
              <a:rPr lang="en-US" sz="1200" kern="1200" dirty="0">
                <a:solidFill>
                  <a:schemeClr val="tx1"/>
                </a:solidFill>
                <a:effectLst/>
                <a:latin typeface="+mn-lt"/>
                <a:ea typeface="+mn-ea"/>
                <a:cs typeface="+mn-cs"/>
              </a:rPr>
              <a:t> do not cause </a:t>
            </a:r>
            <a:r>
              <a:rPr lang="en-US" sz="1200" i="1" kern="1200" dirty="0">
                <a:solidFill>
                  <a:schemeClr val="tx1"/>
                </a:solidFill>
                <a:effectLst/>
                <a:latin typeface="+mn-lt"/>
                <a:ea typeface="+mn-ea"/>
                <a:cs typeface="+mn-cs"/>
              </a:rPr>
              <a:t>“increased agricultural production”</a:t>
            </a:r>
            <a:r>
              <a:rPr lang="en-US" sz="1200" kern="1200" dirty="0">
                <a:solidFill>
                  <a:schemeClr val="tx1"/>
                </a:solidFill>
                <a:effectLst/>
                <a:latin typeface="+mn-lt"/>
                <a:ea typeface="+mn-ea"/>
                <a:cs typeface="+mn-cs"/>
              </a:rPr>
              <a:t> they describe aspects of it. </a:t>
            </a:r>
          </a:p>
          <a:p>
            <a:endParaRPr lang="en-US" sz="1200" dirty="0"/>
          </a:p>
          <a:p>
            <a:r>
              <a:rPr lang="en-US" sz="1200" dirty="0"/>
              <a:t>Eliminate definitional </a:t>
            </a:r>
            <a:r>
              <a:rPr lang="en-US" sz="1200" dirty="0" smtClean="0"/>
              <a:t>statements from </a:t>
            </a:r>
            <a:r>
              <a:rPr lang="en-US" sz="1200" dirty="0"/>
              <a:t>the diagram </a:t>
            </a:r>
            <a:r>
              <a:rPr lang="en-US" sz="1200" dirty="0" smtClean="0"/>
              <a:t>and if appropriate </a:t>
            </a:r>
            <a:r>
              <a:rPr lang="en-US" sz="1200" dirty="0"/>
              <a:t>consider using them as indicators for the solutions they feed into.  </a:t>
            </a:r>
          </a:p>
        </p:txBody>
      </p:sp>
      <p:sp>
        <p:nvSpPr>
          <p:cNvPr id="4" name="Slide Number Placeholder 3"/>
          <p:cNvSpPr>
            <a:spLocks noGrp="1"/>
          </p:cNvSpPr>
          <p:nvPr>
            <p:ph type="sldNum" sz="quarter" idx="10"/>
          </p:nvPr>
        </p:nvSpPr>
        <p:spPr/>
        <p:txBody>
          <a:bodyPr/>
          <a:lstStyle/>
          <a:p>
            <a:fld id="{D9751AE6-46AA-1044-BD0E-F9BB33320C49}" type="slidenum">
              <a:rPr lang="en-US" smtClean="0"/>
              <a:t>9</a:t>
            </a:fld>
            <a:endParaRPr lang="en-US"/>
          </a:p>
        </p:txBody>
      </p:sp>
    </p:spTree>
    <p:extLst>
      <p:ext uri="{BB962C8B-B14F-4D97-AF65-F5344CB8AC3E}">
        <p14:creationId xmlns:p14="http://schemas.microsoft.com/office/powerpoint/2010/main" val="4124410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751AE6-46AA-1044-BD0E-F9BB33320C49}" type="slidenum">
              <a:rPr lang="en-US" smtClean="0"/>
              <a:t>10</a:t>
            </a:fld>
            <a:endParaRPr lang="en-US"/>
          </a:p>
        </p:txBody>
      </p:sp>
    </p:spTree>
    <p:extLst>
      <p:ext uri="{BB962C8B-B14F-4D97-AF65-F5344CB8AC3E}">
        <p14:creationId xmlns:p14="http://schemas.microsoft.com/office/powerpoint/2010/main" val="33605494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D14EFDF-EDCB-4547-B027-D8B642B18491}"/>
              </a:ext>
            </a:extLst>
          </p:cNvPr>
          <p:cNvSpPr>
            <a:spLocks noGrp="1"/>
          </p:cNvSpPr>
          <p:nvPr>
            <p:ph type="body" sz="quarter" idx="11"/>
          </p:nvPr>
        </p:nvSpPr>
        <p:spPr>
          <a:xfrm>
            <a:off x="1500188" y="1653961"/>
            <a:ext cx="6996112" cy="1243351"/>
          </a:xfrm>
        </p:spPr>
        <p:txBody>
          <a:bodyPr anchor="b"/>
          <a:lstStyle>
            <a:lvl1pPr marL="0" indent="0" algn="l">
              <a:buNone/>
              <a:defRPr b="1">
                <a:solidFill>
                  <a:schemeClr val="bg2"/>
                </a:solidFill>
              </a:defRPr>
            </a:lvl1pPr>
          </a:lstStyle>
          <a:p>
            <a:pPr lvl="0"/>
            <a:r>
              <a:rPr lang="en-US"/>
              <a:t>Edit Master text styles</a:t>
            </a:r>
          </a:p>
        </p:txBody>
      </p:sp>
      <p:sp>
        <p:nvSpPr>
          <p:cNvPr id="8" name="Text Placeholder 7">
            <a:extLst>
              <a:ext uri="{FF2B5EF4-FFF2-40B4-BE49-F238E27FC236}">
                <a16:creationId xmlns:a16="http://schemas.microsoft.com/office/drawing/2014/main" id="{EB55070F-E82F-4642-968F-94AA131119E3}"/>
              </a:ext>
            </a:extLst>
          </p:cNvPr>
          <p:cNvSpPr>
            <a:spLocks noGrp="1"/>
          </p:cNvSpPr>
          <p:nvPr>
            <p:ph type="body" sz="quarter" idx="12"/>
          </p:nvPr>
        </p:nvSpPr>
        <p:spPr>
          <a:xfrm>
            <a:off x="1500188" y="2948344"/>
            <a:ext cx="6996112" cy="1562100"/>
          </a:xfrm>
        </p:spPr>
        <p:txBody>
          <a:bodyPr>
            <a:normAutofit/>
          </a:bodyPr>
          <a:lstStyle>
            <a:lvl1pPr marL="0" indent="0">
              <a:buNone/>
              <a:defRPr sz="2200">
                <a:solidFill>
                  <a:schemeClr val="bg2"/>
                </a:solidFill>
              </a:defRPr>
            </a:lvl1pPr>
          </a:lstStyle>
          <a:p>
            <a:pPr lvl="0"/>
            <a:r>
              <a:rPr lang="en-US"/>
              <a:t>Edit Master text styles</a:t>
            </a:r>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with two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CD9F359-FAE8-3C44-992A-E68EDC179D2C}"/>
              </a:ext>
            </a:extLst>
          </p:cNvPr>
          <p:cNvSpPr>
            <a:spLocks noGrp="1"/>
          </p:cNvSpPr>
          <p:nvPr>
            <p:ph type="pic" sz="quarter" idx="13"/>
          </p:nvPr>
        </p:nvSpPr>
        <p:spPr>
          <a:xfrm>
            <a:off x="1187116" y="981075"/>
            <a:ext cx="3195638" cy="3195638"/>
          </a:xfrm>
          <a:prstGeom prst="ellipse">
            <a:avLst/>
          </a:prstGeom>
          <a:blipFill>
            <a:blip r:embed="rId3"/>
            <a:stretch>
              <a:fillRect l="-52153" t="-4797" r="-12093" b="-4797"/>
            </a:stretch>
          </a:blipFill>
        </p:spPr>
        <p:txBody>
          <a:bodyPr/>
          <a:lstStyle/>
          <a:p>
            <a:r>
              <a:rPr lang="en-US"/>
              <a:t>Click icon to add picture</a:t>
            </a:r>
          </a:p>
        </p:txBody>
      </p:sp>
      <p:sp>
        <p:nvSpPr>
          <p:cNvPr id="8" name="Picture Placeholder 4">
            <a:extLst>
              <a:ext uri="{FF2B5EF4-FFF2-40B4-BE49-F238E27FC236}">
                <a16:creationId xmlns:a16="http://schemas.microsoft.com/office/drawing/2014/main" id="{9DF9E97F-2D4E-5B4E-96C9-AA012FFA01FA}"/>
              </a:ext>
            </a:extLst>
          </p:cNvPr>
          <p:cNvSpPr>
            <a:spLocks noGrp="1"/>
          </p:cNvSpPr>
          <p:nvPr>
            <p:ph type="pic" sz="quarter" idx="14"/>
          </p:nvPr>
        </p:nvSpPr>
        <p:spPr>
          <a:xfrm>
            <a:off x="4572000" y="981075"/>
            <a:ext cx="3195638" cy="3195638"/>
          </a:xfrm>
          <a:prstGeom prst="ellipse">
            <a:avLst/>
          </a:prstGeom>
          <a:blipFill>
            <a:blip r:embed="rId4"/>
            <a:stretch>
              <a:fillRect l="-52153" t="-4797" r="-12093" b="-4797"/>
            </a:stretch>
          </a:blipFill>
        </p:spPr>
        <p:txBody>
          <a:bodyPr/>
          <a:lstStyle/>
          <a:p>
            <a:r>
              <a:rPr lang="en-US"/>
              <a:t>Click icon to add picture</a:t>
            </a:r>
          </a:p>
        </p:txBody>
      </p:sp>
    </p:spTree>
    <p:extLst>
      <p:ext uri="{BB962C8B-B14F-4D97-AF65-F5344CB8AC3E}">
        <p14:creationId xmlns:p14="http://schemas.microsoft.com/office/powerpoint/2010/main" val="220963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text two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4423" y="157854"/>
            <a:ext cx="6944627" cy="857250"/>
          </a:xfrm>
        </p:spPr>
        <p:txBody>
          <a:bodyPr>
            <a:normAutofit/>
          </a:bodyPr>
          <a:lstStyle>
            <a:lvl1pPr algn="l">
              <a:defRPr sz="3200">
                <a:solidFill>
                  <a:schemeClr val="bg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1684423" y="1116532"/>
            <a:ext cx="3378466" cy="3493970"/>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sp>
        <p:nvSpPr>
          <p:cNvPr id="15" name="Content Placeholder 3">
            <a:extLst>
              <a:ext uri="{FF2B5EF4-FFF2-40B4-BE49-F238E27FC236}">
                <a16:creationId xmlns:a16="http://schemas.microsoft.com/office/drawing/2014/main" id="{6BAFEEC1-879F-6341-9A27-9BE8CAC4E64A}"/>
              </a:ext>
            </a:extLst>
          </p:cNvPr>
          <p:cNvSpPr>
            <a:spLocks noGrp="1"/>
          </p:cNvSpPr>
          <p:nvPr>
            <p:ph sz="half" idx="14"/>
          </p:nvPr>
        </p:nvSpPr>
        <p:spPr>
          <a:xfrm>
            <a:off x="5255396" y="1116532"/>
            <a:ext cx="3378466" cy="3493970"/>
          </a:xfrm>
        </p:spPr>
        <p:txBody>
          <a:bodyPr/>
          <a:lstStyle>
            <a:lvl1pPr>
              <a:defRPr sz="2200"/>
            </a:lvl1pPr>
            <a:lvl2pPr>
              <a:defRPr sz="1900"/>
            </a:lvl2pPr>
            <a:lvl3pPr>
              <a:defRPr sz="1700"/>
            </a:lvl3pPr>
            <a:lvl4pPr>
              <a:defRPr sz="1500"/>
            </a:lvl4pPr>
            <a:lvl5pPr>
              <a:defRPr sz="15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6824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text and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4423" y="157854"/>
            <a:ext cx="6944627" cy="857250"/>
          </a:xfrm>
        </p:spPr>
        <p:txBody>
          <a:bodyPr>
            <a:normAutofit/>
          </a:bodyPr>
          <a:lstStyle>
            <a:lvl1pPr algn="l">
              <a:defRPr sz="3200">
                <a:solidFill>
                  <a:schemeClr val="bg1"/>
                </a:solidFill>
              </a:defRPr>
            </a:lvl1pPr>
          </a:lstStyle>
          <a:p>
            <a:r>
              <a:rPr lang="en-US"/>
              <a:t>Click to edit Master title style</a:t>
            </a:r>
          </a:p>
        </p:txBody>
      </p:sp>
      <p:sp>
        <p:nvSpPr>
          <p:cNvPr id="4" name="Content Placeholder 3"/>
          <p:cNvSpPr>
            <a:spLocks noGrp="1"/>
          </p:cNvSpPr>
          <p:nvPr>
            <p:ph sz="half" idx="2"/>
          </p:nvPr>
        </p:nvSpPr>
        <p:spPr>
          <a:xfrm>
            <a:off x="1684423" y="1116532"/>
            <a:ext cx="3378466" cy="3493970"/>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sp>
        <p:nvSpPr>
          <p:cNvPr id="9" name="Picture Placeholder 13">
            <a:extLst>
              <a:ext uri="{FF2B5EF4-FFF2-40B4-BE49-F238E27FC236}">
                <a16:creationId xmlns:a16="http://schemas.microsoft.com/office/drawing/2014/main" id="{4EE9D2A0-0B39-364B-84F3-12D5C1202F28}"/>
              </a:ext>
            </a:extLst>
          </p:cNvPr>
          <p:cNvSpPr>
            <a:spLocks noGrp="1"/>
          </p:cNvSpPr>
          <p:nvPr>
            <p:ph type="pic" sz="quarter" idx="13"/>
          </p:nvPr>
        </p:nvSpPr>
        <p:spPr>
          <a:xfrm>
            <a:off x="5310741" y="1191983"/>
            <a:ext cx="3852510" cy="3302151"/>
          </a:xfrm>
          <a:blipFill>
            <a:blip r:embed="rId3"/>
            <a:stretch>
              <a:fillRect l="-1144" t="-1135" r="-96084" b="-1135"/>
            </a:stretch>
          </a:blipFill>
        </p:spPr>
        <p:txBody>
          <a:bodyPr/>
          <a:lstStyle/>
          <a:p>
            <a:r>
              <a:rPr lang="en-US"/>
              <a:t>Click icon to add picture</a:t>
            </a:r>
          </a:p>
        </p:txBody>
      </p:sp>
    </p:spTree>
    <p:extLst>
      <p:ext uri="{BB962C8B-B14F-4D97-AF65-F5344CB8AC3E}">
        <p14:creationId xmlns:p14="http://schemas.microsoft.com/office/powerpoint/2010/main" val="2293508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text singl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4423" y="157854"/>
            <a:ext cx="6944627" cy="857250"/>
          </a:xfrm>
        </p:spPr>
        <p:txBody>
          <a:bodyPr>
            <a:normAutofit/>
          </a:bodyPr>
          <a:lstStyle>
            <a:lvl1pPr algn="l">
              <a:defRPr sz="3200">
                <a:solidFill>
                  <a:schemeClr val="bg1"/>
                </a:solidFill>
              </a:defRPr>
            </a:lvl1pPr>
          </a:lstStyle>
          <a:p>
            <a:r>
              <a:rPr lang="en-US"/>
              <a:t>Click to edit Master title style</a:t>
            </a:r>
          </a:p>
        </p:txBody>
      </p:sp>
      <p:sp>
        <p:nvSpPr>
          <p:cNvPr id="4" name="Content Placeholder 3"/>
          <p:cNvSpPr>
            <a:spLocks noGrp="1"/>
          </p:cNvSpPr>
          <p:nvPr>
            <p:ph sz="half" idx="2"/>
          </p:nvPr>
        </p:nvSpPr>
        <p:spPr>
          <a:xfrm>
            <a:off x="1684422" y="1116532"/>
            <a:ext cx="6944627" cy="3493970"/>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spTree>
    <p:extLst>
      <p:ext uri="{BB962C8B-B14F-4D97-AF65-F5344CB8AC3E}">
        <p14:creationId xmlns:p14="http://schemas.microsoft.com/office/powerpoint/2010/main" val="749183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text single column, logom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4423" y="157854"/>
            <a:ext cx="6944627" cy="857250"/>
          </a:xfrm>
        </p:spPr>
        <p:txBody>
          <a:bodyPr>
            <a:normAutofit/>
          </a:bodyPr>
          <a:lstStyle>
            <a:lvl1pPr algn="l">
              <a:defRPr sz="3200">
                <a:solidFill>
                  <a:schemeClr val="bg1"/>
                </a:solidFill>
              </a:defRPr>
            </a:lvl1pPr>
          </a:lstStyle>
          <a:p>
            <a:r>
              <a:rPr lang="en-US"/>
              <a:t>Click to edit Master title style</a:t>
            </a:r>
          </a:p>
        </p:txBody>
      </p:sp>
      <p:sp>
        <p:nvSpPr>
          <p:cNvPr id="4" name="Content Placeholder 3"/>
          <p:cNvSpPr>
            <a:spLocks noGrp="1"/>
          </p:cNvSpPr>
          <p:nvPr>
            <p:ph sz="half" idx="2"/>
          </p:nvPr>
        </p:nvSpPr>
        <p:spPr>
          <a:xfrm>
            <a:off x="1684422" y="1116532"/>
            <a:ext cx="6944627" cy="3493970"/>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spTree>
    <p:extLst>
      <p:ext uri="{BB962C8B-B14F-4D97-AF65-F5344CB8AC3E}">
        <p14:creationId xmlns:p14="http://schemas.microsoft.com/office/powerpoint/2010/main" val="680106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text two column, no dialog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5267" y="157854"/>
            <a:ext cx="7993783" cy="857250"/>
          </a:xfrm>
        </p:spPr>
        <p:txBody>
          <a:bodyPr>
            <a:normAutofit/>
          </a:bodyPr>
          <a:lstStyle>
            <a:lvl1pPr algn="l">
              <a:defRPr sz="3200">
                <a:solidFill>
                  <a:schemeClr val="bg1"/>
                </a:solidFill>
              </a:defRPr>
            </a:lvl1pPr>
          </a:lstStyle>
          <a:p>
            <a:r>
              <a:rPr lang="en-US"/>
              <a:t>Click to edit Master title style</a:t>
            </a:r>
          </a:p>
        </p:txBody>
      </p:sp>
      <p:sp>
        <p:nvSpPr>
          <p:cNvPr id="4" name="Content Placeholder 3"/>
          <p:cNvSpPr>
            <a:spLocks noGrp="1"/>
          </p:cNvSpPr>
          <p:nvPr>
            <p:ph sz="half" idx="2"/>
          </p:nvPr>
        </p:nvSpPr>
        <p:spPr>
          <a:xfrm>
            <a:off x="635267" y="1116532"/>
            <a:ext cx="3893418" cy="3493970"/>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sp>
        <p:nvSpPr>
          <p:cNvPr id="15" name="Content Placeholder 3">
            <a:extLst>
              <a:ext uri="{FF2B5EF4-FFF2-40B4-BE49-F238E27FC236}">
                <a16:creationId xmlns:a16="http://schemas.microsoft.com/office/drawing/2014/main" id="{6BAFEEC1-879F-6341-9A27-9BE8CAC4E64A}"/>
              </a:ext>
            </a:extLst>
          </p:cNvPr>
          <p:cNvSpPr>
            <a:spLocks noGrp="1"/>
          </p:cNvSpPr>
          <p:nvPr>
            <p:ph sz="half" idx="14"/>
          </p:nvPr>
        </p:nvSpPr>
        <p:spPr>
          <a:xfrm>
            <a:off x="4735630" y="1116532"/>
            <a:ext cx="3893419" cy="3493970"/>
          </a:xfrm>
        </p:spPr>
        <p:txBody>
          <a:bodyPr/>
          <a:lstStyle>
            <a:lvl1pPr>
              <a:defRPr sz="2200"/>
            </a:lvl1pPr>
            <a:lvl2pPr>
              <a:defRPr sz="1900"/>
            </a:lvl2pPr>
            <a:lvl3pPr>
              <a:defRPr sz="1700"/>
            </a:lvl3pPr>
            <a:lvl4pPr>
              <a:defRPr sz="1500"/>
            </a:lvl4pPr>
            <a:lvl5pPr>
              <a:defRPr sz="15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98015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text single column,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AD0EC322-2DC9-9147-BFBA-89B140D50074}"/>
              </a:ext>
            </a:extLst>
          </p:cNvPr>
          <p:cNvSpPr>
            <a:spLocks noGrp="1"/>
          </p:cNvSpPr>
          <p:nvPr>
            <p:ph sz="half" idx="2"/>
          </p:nvPr>
        </p:nvSpPr>
        <p:spPr>
          <a:xfrm>
            <a:off x="635266" y="673768"/>
            <a:ext cx="7998595" cy="3936734"/>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spTree>
    <p:extLst>
      <p:ext uri="{BB962C8B-B14F-4D97-AF65-F5344CB8AC3E}">
        <p14:creationId xmlns:p14="http://schemas.microsoft.com/office/powerpoint/2010/main" val="421998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with header">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38BD8D-3556-EA4D-9618-75E6B1BF39B7}"/>
              </a:ext>
            </a:extLst>
          </p:cNvPr>
          <p:cNvSpPr/>
          <p:nvPr userDrawn="1"/>
        </p:nvSpPr>
        <p:spPr>
          <a:xfrm>
            <a:off x="-10274" y="-105598"/>
            <a:ext cx="9154274" cy="1035743"/>
          </a:xfrm>
          <a:prstGeom prst="rect">
            <a:avLst/>
          </a:prstGeom>
          <a:solidFill>
            <a:srgbClr val="0288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452BC2A7-AA21-994C-B2D9-207EF1A18603}"/>
              </a:ext>
            </a:extLst>
          </p:cNvPr>
          <p:cNvSpPr>
            <a:spLocks noGrp="1"/>
          </p:cNvSpPr>
          <p:nvPr>
            <p:ph type="title"/>
          </p:nvPr>
        </p:nvSpPr>
        <p:spPr>
          <a:xfrm>
            <a:off x="462013" y="157854"/>
            <a:ext cx="8224787" cy="857250"/>
          </a:xfrm>
        </p:spPr>
        <p:txBody>
          <a:bodyPr>
            <a:normAutofit/>
          </a:bodyPr>
          <a:lstStyle>
            <a:lvl1pPr algn="ctr">
              <a:defRPr sz="3200">
                <a:solidFill>
                  <a:schemeClr val="bg1"/>
                </a:solidFill>
              </a:defRPr>
            </a:lvl1pPr>
          </a:lstStyle>
          <a:p>
            <a:r>
              <a:rPr lang="en-US"/>
              <a:t>Click to edit Master title style</a:t>
            </a:r>
          </a:p>
        </p:txBody>
      </p:sp>
      <p:sp>
        <p:nvSpPr>
          <p:cNvPr id="14" name="Picture Placeholder 13">
            <a:extLst>
              <a:ext uri="{FF2B5EF4-FFF2-40B4-BE49-F238E27FC236}">
                <a16:creationId xmlns:a16="http://schemas.microsoft.com/office/drawing/2014/main" id="{B05F66E1-5649-744F-A69C-98F6A6482163}"/>
              </a:ext>
            </a:extLst>
          </p:cNvPr>
          <p:cNvSpPr>
            <a:spLocks noGrp="1"/>
          </p:cNvSpPr>
          <p:nvPr>
            <p:ph type="pic" sz="quarter" idx="10"/>
          </p:nvPr>
        </p:nvSpPr>
        <p:spPr>
          <a:xfrm>
            <a:off x="0" y="943276"/>
            <a:ext cx="9144000" cy="4206240"/>
          </a:xfrm>
          <a:blipFill>
            <a:blip r:embed="rId2"/>
            <a:stretch>
              <a:fillRect l="-34378" t="-14135" r="-16378" b="-31527"/>
            </a:stretch>
          </a:blipFill>
        </p:spPr>
        <p:txBody>
          <a:bodyPr/>
          <a:lstStyle/>
          <a:p>
            <a:r>
              <a:rPr lang="en-US"/>
              <a:t>Click icon to add picture</a:t>
            </a:r>
          </a:p>
        </p:txBody>
      </p:sp>
    </p:spTree>
    <p:extLst>
      <p:ext uri="{BB962C8B-B14F-4D97-AF65-F5344CB8AC3E}">
        <p14:creationId xmlns:p14="http://schemas.microsoft.com/office/powerpoint/2010/main" val="1084712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663FB1-7CB3-4344-9A6A-AF25F393FB18}"/>
              </a:ext>
            </a:extLst>
          </p:cNvPr>
          <p:cNvSpPr/>
          <p:nvPr userDrawn="1"/>
        </p:nvSpPr>
        <p:spPr>
          <a:xfrm>
            <a:off x="-10274" y="0"/>
            <a:ext cx="9154274" cy="285730"/>
          </a:xfrm>
          <a:prstGeom prst="rect">
            <a:avLst/>
          </a:prstGeom>
          <a:solidFill>
            <a:srgbClr val="0288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13">
            <a:extLst>
              <a:ext uri="{FF2B5EF4-FFF2-40B4-BE49-F238E27FC236}">
                <a16:creationId xmlns:a16="http://schemas.microsoft.com/office/drawing/2014/main" id="{B9A3FC6B-52AB-0341-8CB6-AD60C726D8EC}"/>
              </a:ext>
            </a:extLst>
          </p:cNvPr>
          <p:cNvSpPr>
            <a:spLocks noGrp="1"/>
          </p:cNvSpPr>
          <p:nvPr>
            <p:ph type="pic" sz="quarter" idx="10"/>
          </p:nvPr>
        </p:nvSpPr>
        <p:spPr>
          <a:xfrm>
            <a:off x="0" y="340495"/>
            <a:ext cx="9144000" cy="4846320"/>
          </a:xfrm>
          <a:blipFill>
            <a:blip r:embed="rId3"/>
            <a:stretch>
              <a:fillRect l="-34378" t="-12269" r="-16378" b="-14155"/>
            </a:stretch>
          </a:blipFill>
        </p:spPr>
        <p:txBody>
          <a:bodyPr/>
          <a:lstStyle/>
          <a:p>
            <a:r>
              <a:rPr lang="en-US"/>
              <a:t>Click icon to add picture</a:t>
            </a:r>
            <a:endParaRPr lang="en-US" dirty="0"/>
          </a:p>
        </p:txBody>
      </p:sp>
      <p:sp>
        <p:nvSpPr>
          <p:cNvPr id="11" name="Text Placeholder 10">
            <a:extLst>
              <a:ext uri="{FF2B5EF4-FFF2-40B4-BE49-F238E27FC236}">
                <a16:creationId xmlns:a16="http://schemas.microsoft.com/office/drawing/2014/main" id="{DDFFD408-C109-2E49-AD4D-C9B4C907EAA2}"/>
              </a:ext>
            </a:extLst>
          </p:cNvPr>
          <p:cNvSpPr>
            <a:spLocks noGrp="1"/>
          </p:cNvSpPr>
          <p:nvPr>
            <p:ph type="body" sz="quarter" idx="11"/>
          </p:nvPr>
        </p:nvSpPr>
        <p:spPr>
          <a:xfrm>
            <a:off x="1" y="4555873"/>
            <a:ext cx="9144000" cy="630942"/>
          </a:xfrm>
          <a:solidFill>
            <a:srgbClr val="028896">
              <a:alpha val="45000"/>
            </a:srgbClr>
          </a:solidFill>
          <a:ln>
            <a:noFill/>
          </a:ln>
        </p:spPr>
        <p:txBody>
          <a:bodyPr lIns="914400" tIns="91440" rIns="914400" bIns="274320" anchor="b">
            <a:spAutoFit/>
          </a:bodyPr>
          <a:lstStyle>
            <a:lvl1pPr marL="0" indent="0" algn="ctr">
              <a:buNone/>
              <a:defRPr sz="1700">
                <a:solidFill>
                  <a:schemeClr val="bg1"/>
                </a:solidFill>
              </a:defRPr>
            </a:lvl1pPr>
          </a:lstStyle>
          <a:p>
            <a:pPr lvl="0"/>
            <a:r>
              <a:rPr lang="en-US"/>
              <a:t>Edit Master text styles</a:t>
            </a:r>
          </a:p>
        </p:txBody>
      </p:sp>
    </p:spTree>
    <p:extLst>
      <p:ext uri="{BB962C8B-B14F-4D97-AF65-F5344CB8AC3E}">
        <p14:creationId xmlns:p14="http://schemas.microsoft.com/office/powerpoint/2010/main" val="1249224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9754260-3ACC-014E-A1F9-342322381DA9}"/>
              </a:ext>
            </a:extLst>
          </p:cNvPr>
          <p:cNvSpPr txBox="1">
            <a:spLocks/>
          </p:cNvSpPr>
          <p:nvPr userDrawn="1"/>
        </p:nvSpPr>
        <p:spPr>
          <a:xfrm>
            <a:off x="755583" y="4215015"/>
            <a:ext cx="7632834" cy="552248"/>
          </a:xfrm>
          <a:prstGeom prst="rect">
            <a:avLst/>
          </a:prstGeom>
        </p:spPr>
        <p:txBody>
          <a:bodyPr>
            <a:normAutofit/>
          </a:bodyPr>
          <a:lstStyle>
            <a:lvl1pPr marL="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b="0" i="0" dirty="0">
                <a:latin typeface="Ubuntu" panose="020B0504030602030204" pitchFamily="34" charset="0"/>
              </a:rPr>
              <a:t>This presentation is made possible by the generous support of the American people through the United States Agency for International Development (USAID). The contents are the responsibility of the Implementer-led Design, Evidence, Analysis and Learning (IDEAL) Activity and do not necessarily reflect the views of USAID or the United States Government.</a:t>
            </a:r>
          </a:p>
        </p:txBody>
      </p:sp>
      <p:sp>
        <p:nvSpPr>
          <p:cNvPr id="5" name="Title 1">
            <a:extLst>
              <a:ext uri="{FF2B5EF4-FFF2-40B4-BE49-F238E27FC236}">
                <a16:creationId xmlns:a16="http://schemas.microsoft.com/office/drawing/2014/main" id="{F3DBC1B1-9125-DC45-BFDD-196B37D970E0}"/>
              </a:ext>
            </a:extLst>
          </p:cNvPr>
          <p:cNvSpPr>
            <a:spLocks noGrp="1"/>
          </p:cNvSpPr>
          <p:nvPr>
            <p:ph type="title"/>
          </p:nvPr>
        </p:nvSpPr>
        <p:spPr>
          <a:xfrm>
            <a:off x="1366787" y="2429941"/>
            <a:ext cx="6314173" cy="1680046"/>
          </a:xfrm>
        </p:spPr>
        <p:txBody>
          <a:bodyPr anchor="t">
            <a:normAutofit/>
          </a:bodyPr>
          <a:lstStyle>
            <a:lvl1pPr algn="ctr">
              <a:defRPr sz="2200" b="0" i="0" cap="none" baseline="0">
                <a:solidFill>
                  <a:schemeClr val="tx1"/>
                </a:solidFill>
                <a:latin typeface="Ubuntu" panose="020B050403060203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5CDD7FC-D8C1-064C-BC3C-00A126F67671}"/>
              </a:ext>
            </a:extLst>
          </p:cNvPr>
          <p:cNvSpPr>
            <a:spLocks noGrp="1"/>
          </p:cNvSpPr>
          <p:nvPr>
            <p:ph type="body" sz="quarter" idx="11"/>
          </p:nvPr>
        </p:nvSpPr>
        <p:spPr>
          <a:xfrm>
            <a:off x="1366838" y="1348919"/>
            <a:ext cx="6313487" cy="549624"/>
          </a:xfrm>
        </p:spPr>
        <p:txBody>
          <a:bodyPr/>
          <a:lstStyle>
            <a:lvl1pPr marL="0" indent="0" algn="ctr">
              <a:buNone/>
              <a:defRPr b="1" i="0">
                <a:solidFill>
                  <a:schemeClr val="bg2"/>
                </a:solidFill>
                <a:latin typeface="Lato" panose="020F0502020204030203" pitchFamily="34" charset="0"/>
                <a:ea typeface="Lato" panose="020F0502020204030203" pitchFamily="34" charset="0"/>
                <a:cs typeface="Lato" panose="020F0502020204030203" pitchFamily="34" charset="0"/>
              </a:defRPr>
            </a:lvl1pPr>
          </a:lstStyle>
          <a:p>
            <a:pPr lvl="0"/>
            <a:r>
              <a:rPr lang="en-US"/>
              <a:t>Edit Master text styles</a:t>
            </a:r>
          </a:p>
        </p:txBody>
      </p:sp>
      <p:sp>
        <p:nvSpPr>
          <p:cNvPr id="12" name="Text Placeholder 11">
            <a:extLst>
              <a:ext uri="{FF2B5EF4-FFF2-40B4-BE49-F238E27FC236}">
                <a16:creationId xmlns:a16="http://schemas.microsoft.com/office/drawing/2014/main" id="{611DE50E-7565-EA4A-A7EF-75F398B707E6}"/>
              </a:ext>
            </a:extLst>
          </p:cNvPr>
          <p:cNvSpPr>
            <a:spLocks noGrp="1"/>
          </p:cNvSpPr>
          <p:nvPr>
            <p:ph type="body" sz="quarter" idx="12"/>
          </p:nvPr>
        </p:nvSpPr>
        <p:spPr>
          <a:xfrm>
            <a:off x="1366838" y="1849494"/>
            <a:ext cx="6313487" cy="411163"/>
          </a:xfrm>
        </p:spPr>
        <p:txBody>
          <a:bodyPr>
            <a:noAutofit/>
          </a:bodyPr>
          <a:lstStyle>
            <a:lvl1pPr marL="0" indent="0" algn="ctr">
              <a:buNone/>
              <a:defRPr sz="2400" b="1" i="0">
                <a:solidFill>
                  <a:schemeClr val="bg2"/>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US"/>
              <a:t>Edit Master text styles</a:t>
            </a:r>
          </a:p>
        </p:txBody>
      </p:sp>
    </p:spTree>
    <p:extLst>
      <p:ext uri="{BB962C8B-B14F-4D97-AF65-F5344CB8AC3E}">
        <p14:creationId xmlns:p14="http://schemas.microsoft.com/office/powerpoint/2010/main" val="1218220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FD3964-BF30-D248-966D-35DA5BDB71B4}"/>
              </a:ext>
            </a:extLst>
          </p:cNvPr>
          <p:cNvSpPr txBox="1"/>
          <p:nvPr userDrawn="1"/>
        </p:nvSpPr>
        <p:spPr>
          <a:xfrm>
            <a:off x="2993456" y="286529"/>
            <a:ext cx="5536129" cy="584775"/>
          </a:xfrm>
          <a:prstGeom prst="rect">
            <a:avLst/>
          </a:prstGeom>
          <a:noFill/>
        </p:spPr>
        <p:txBody>
          <a:bodyPr wrap="square" rtlCol="0">
            <a:spAutoFit/>
          </a:bodyPr>
          <a:lstStyle/>
          <a:p>
            <a:r>
              <a:rPr lang="en-US" sz="3200" b="1" i="0" dirty="0">
                <a:solidFill>
                  <a:schemeClr val="bg2"/>
                </a:solidFill>
                <a:latin typeface="Lato" panose="020F0502020204030203" pitchFamily="34" charset="0"/>
                <a:ea typeface="Lato" panose="020F0502020204030203" pitchFamily="34" charset="0"/>
                <a:cs typeface="Lato" panose="020F0502020204030203" pitchFamily="34" charset="0"/>
              </a:rPr>
              <a:t>Agenda</a:t>
            </a:r>
          </a:p>
        </p:txBody>
      </p:sp>
      <p:sp>
        <p:nvSpPr>
          <p:cNvPr id="7" name="Content Placeholder 3">
            <a:extLst>
              <a:ext uri="{FF2B5EF4-FFF2-40B4-BE49-F238E27FC236}">
                <a16:creationId xmlns:a16="http://schemas.microsoft.com/office/drawing/2014/main" id="{1B8B55E3-95B1-9749-A17A-758DB6908A04}"/>
              </a:ext>
            </a:extLst>
          </p:cNvPr>
          <p:cNvSpPr>
            <a:spLocks noGrp="1"/>
          </p:cNvSpPr>
          <p:nvPr>
            <p:ph sz="half" idx="2"/>
          </p:nvPr>
        </p:nvSpPr>
        <p:spPr>
          <a:xfrm>
            <a:off x="2993456" y="1087655"/>
            <a:ext cx="5536129" cy="3447836"/>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cxnSp>
        <p:nvCxnSpPr>
          <p:cNvPr id="9" name="Straight Connector 8">
            <a:extLst>
              <a:ext uri="{FF2B5EF4-FFF2-40B4-BE49-F238E27FC236}">
                <a16:creationId xmlns:a16="http://schemas.microsoft.com/office/drawing/2014/main" id="{2BE0955C-2C26-DE49-A4C9-8B79F74B95CF}"/>
              </a:ext>
            </a:extLst>
          </p:cNvPr>
          <p:cNvCxnSpPr/>
          <p:nvPr userDrawn="1"/>
        </p:nvCxnSpPr>
        <p:spPr>
          <a:xfrm>
            <a:off x="3080084" y="857874"/>
            <a:ext cx="5439876" cy="0"/>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21FB4AD2-4905-D940-B646-A3D6CCDC4570}"/>
              </a:ext>
            </a:extLst>
          </p:cNvPr>
          <p:cNvSpPr txBox="1"/>
          <p:nvPr userDrawn="1"/>
        </p:nvSpPr>
        <p:spPr>
          <a:xfrm>
            <a:off x="6270210" y="4796999"/>
            <a:ext cx="2753474" cy="223138"/>
          </a:xfrm>
          <a:prstGeom prst="rect">
            <a:avLst/>
          </a:prstGeom>
          <a:noFill/>
        </p:spPr>
        <p:txBody>
          <a:bodyPr wrap="square" rtlCol="0">
            <a:spAutoFit/>
          </a:bodyPr>
          <a:lstStyle/>
          <a:p>
            <a:pPr algn="r"/>
            <a:r>
              <a:rPr lang="en-US" sz="850" b="0" i="0" u="none" strike="noStrike" kern="1200" dirty="0">
                <a:solidFill>
                  <a:srgbClr val="74C2CC"/>
                </a:solidFill>
                <a:effectLst/>
                <a:latin typeface="Ubuntu" panose="020B0504030602030204" pitchFamily="34" charset="0"/>
                <a:ea typeface="+mn-ea"/>
                <a:cs typeface="+mn-cs"/>
              </a:rPr>
              <a:t>Photo Credit Shashank Shrestha/Save the Children</a:t>
            </a:r>
            <a:endParaRPr lang="en-US" sz="850" b="0" i="0" dirty="0">
              <a:solidFill>
                <a:srgbClr val="74C2CC"/>
              </a:solidFill>
              <a:latin typeface="Ubuntu" panose="020B0504030602030204" pitchFamily="34" charset="0"/>
            </a:endParaRPr>
          </a:p>
        </p:txBody>
      </p:sp>
    </p:spTree>
    <p:extLst>
      <p:ext uri="{BB962C8B-B14F-4D97-AF65-F5344CB8AC3E}">
        <p14:creationId xmlns:p14="http://schemas.microsoft.com/office/powerpoint/2010/main" val="3460080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1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8B55E3-95B1-9749-A17A-758DB6908A04}"/>
              </a:ext>
            </a:extLst>
          </p:cNvPr>
          <p:cNvSpPr>
            <a:spLocks noGrp="1"/>
          </p:cNvSpPr>
          <p:nvPr>
            <p:ph sz="half" idx="2"/>
          </p:nvPr>
        </p:nvSpPr>
        <p:spPr>
          <a:xfrm>
            <a:off x="2993456" y="1087655"/>
            <a:ext cx="5536129" cy="3447836"/>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cxnSp>
        <p:nvCxnSpPr>
          <p:cNvPr id="9" name="Straight Connector 8">
            <a:extLst>
              <a:ext uri="{FF2B5EF4-FFF2-40B4-BE49-F238E27FC236}">
                <a16:creationId xmlns:a16="http://schemas.microsoft.com/office/drawing/2014/main" id="{2BE0955C-2C26-DE49-A4C9-8B79F74B95CF}"/>
              </a:ext>
            </a:extLst>
          </p:cNvPr>
          <p:cNvCxnSpPr/>
          <p:nvPr userDrawn="1"/>
        </p:nvCxnSpPr>
        <p:spPr>
          <a:xfrm>
            <a:off x="3080084" y="857874"/>
            <a:ext cx="5439876" cy="0"/>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8" name="Text Placeholder 5">
            <a:extLst>
              <a:ext uri="{FF2B5EF4-FFF2-40B4-BE49-F238E27FC236}">
                <a16:creationId xmlns:a16="http://schemas.microsoft.com/office/drawing/2014/main" id="{A0AC946C-E343-154D-93DA-4B9E32872CEB}"/>
              </a:ext>
            </a:extLst>
          </p:cNvPr>
          <p:cNvSpPr>
            <a:spLocks noGrp="1"/>
          </p:cNvSpPr>
          <p:nvPr>
            <p:ph type="body" sz="quarter" idx="11" hasCustomPrompt="1"/>
          </p:nvPr>
        </p:nvSpPr>
        <p:spPr>
          <a:xfrm>
            <a:off x="2993456" y="285750"/>
            <a:ext cx="5449888" cy="430213"/>
          </a:xfr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en-US" sz="3200" b="1" i="0" smtClean="0">
                <a:solidFill>
                  <a:schemeClr val="bg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b="1" dirty="0">
                <a:solidFill>
                  <a:schemeClr val="bg2"/>
                </a:solidFill>
                <a:latin typeface="+mj-lt"/>
              </a:rPr>
              <a:t>Click to add title</a:t>
            </a:r>
          </a:p>
        </p:txBody>
      </p:sp>
      <p:sp>
        <p:nvSpPr>
          <p:cNvPr id="10" name="TextBox 9">
            <a:extLst>
              <a:ext uri="{FF2B5EF4-FFF2-40B4-BE49-F238E27FC236}">
                <a16:creationId xmlns:a16="http://schemas.microsoft.com/office/drawing/2014/main" id="{C8BDCA3F-20D0-E64F-B6AA-C48D8DCF71DD}"/>
              </a:ext>
            </a:extLst>
          </p:cNvPr>
          <p:cNvSpPr txBox="1"/>
          <p:nvPr userDrawn="1"/>
        </p:nvSpPr>
        <p:spPr>
          <a:xfrm>
            <a:off x="6270210" y="4796999"/>
            <a:ext cx="2753474" cy="223138"/>
          </a:xfrm>
          <a:prstGeom prst="rect">
            <a:avLst/>
          </a:prstGeom>
          <a:noFill/>
        </p:spPr>
        <p:txBody>
          <a:bodyPr wrap="square" rtlCol="0">
            <a:spAutoFit/>
          </a:bodyPr>
          <a:lstStyle/>
          <a:p>
            <a:pPr algn="r"/>
            <a:r>
              <a:rPr lang="en-US" sz="850" b="0" i="0" u="none" strike="noStrike" kern="1200" dirty="0">
                <a:solidFill>
                  <a:srgbClr val="74C2CC"/>
                </a:solidFill>
                <a:effectLst/>
                <a:latin typeface="Ubuntu" panose="020B0504030602030204" pitchFamily="34" charset="0"/>
                <a:ea typeface="+mn-ea"/>
                <a:cs typeface="+mn-cs"/>
              </a:rPr>
              <a:t>Photo Credit Shashank Shrestha/Save the Children</a:t>
            </a:r>
            <a:endParaRPr lang="en-US" sz="850" b="0" i="0" dirty="0">
              <a:solidFill>
                <a:srgbClr val="74C2CC"/>
              </a:solidFill>
              <a:latin typeface="Ubuntu" panose="020B0504030602030204" pitchFamily="34" charset="0"/>
            </a:endParaRPr>
          </a:p>
        </p:txBody>
      </p:sp>
    </p:spTree>
    <p:extLst>
      <p:ext uri="{BB962C8B-B14F-4D97-AF65-F5344CB8AC3E}">
        <p14:creationId xmlns:p14="http://schemas.microsoft.com/office/powerpoint/2010/main" val="2430527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FD3964-BF30-D248-966D-35DA5BDB71B4}"/>
              </a:ext>
            </a:extLst>
          </p:cNvPr>
          <p:cNvSpPr txBox="1"/>
          <p:nvPr userDrawn="1"/>
        </p:nvSpPr>
        <p:spPr>
          <a:xfrm>
            <a:off x="2993456" y="286529"/>
            <a:ext cx="5536129" cy="584775"/>
          </a:xfrm>
          <a:prstGeom prst="rect">
            <a:avLst/>
          </a:prstGeom>
          <a:noFill/>
        </p:spPr>
        <p:txBody>
          <a:bodyPr wrap="square" rtlCol="0">
            <a:spAutoFit/>
          </a:bodyPr>
          <a:lstStyle/>
          <a:p>
            <a:r>
              <a:rPr lang="en-US" sz="3200" b="1" i="0" dirty="0">
                <a:solidFill>
                  <a:schemeClr val="bg2"/>
                </a:solidFill>
                <a:latin typeface="Lato" panose="020F0502020204030203" pitchFamily="34" charset="0"/>
                <a:ea typeface="Lato" panose="020F0502020204030203" pitchFamily="34" charset="0"/>
                <a:cs typeface="Lato" panose="020F0502020204030203" pitchFamily="34" charset="0"/>
              </a:rPr>
              <a:t>Agenda</a:t>
            </a:r>
          </a:p>
        </p:txBody>
      </p:sp>
      <p:sp>
        <p:nvSpPr>
          <p:cNvPr id="7" name="Content Placeholder 3">
            <a:extLst>
              <a:ext uri="{FF2B5EF4-FFF2-40B4-BE49-F238E27FC236}">
                <a16:creationId xmlns:a16="http://schemas.microsoft.com/office/drawing/2014/main" id="{1B8B55E3-95B1-9749-A17A-758DB6908A04}"/>
              </a:ext>
            </a:extLst>
          </p:cNvPr>
          <p:cNvSpPr>
            <a:spLocks noGrp="1"/>
          </p:cNvSpPr>
          <p:nvPr>
            <p:ph sz="half" idx="2"/>
          </p:nvPr>
        </p:nvSpPr>
        <p:spPr>
          <a:xfrm>
            <a:off x="2993456" y="1087655"/>
            <a:ext cx="5536129" cy="3447836"/>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cxnSp>
        <p:nvCxnSpPr>
          <p:cNvPr id="9" name="Straight Connector 8">
            <a:extLst>
              <a:ext uri="{FF2B5EF4-FFF2-40B4-BE49-F238E27FC236}">
                <a16:creationId xmlns:a16="http://schemas.microsoft.com/office/drawing/2014/main" id="{2BE0955C-2C26-DE49-A4C9-8B79F74B95CF}"/>
              </a:ext>
            </a:extLst>
          </p:cNvPr>
          <p:cNvCxnSpPr/>
          <p:nvPr userDrawn="1"/>
        </p:nvCxnSpPr>
        <p:spPr>
          <a:xfrm>
            <a:off x="3080084" y="857874"/>
            <a:ext cx="5439876" cy="0"/>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D7A87359-22C5-C649-B1CC-02F5971D8387}"/>
              </a:ext>
            </a:extLst>
          </p:cNvPr>
          <p:cNvSpPr txBox="1"/>
          <p:nvPr userDrawn="1"/>
        </p:nvSpPr>
        <p:spPr>
          <a:xfrm>
            <a:off x="6270210" y="4796999"/>
            <a:ext cx="2753474" cy="223138"/>
          </a:xfrm>
          <a:prstGeom prst="rect">
            <a:avLst/>
          </a:prstGeom>
          <a:noFill/>
        </p:spPr>
        <p:txBody>
          <a:bodyPr wrap="square" rtlCol="0">
            <a:spAutoFit/>
          </a:bodyPr>
          <a:lstStyle/>
          <a:p>
            <a:pPr algn="r"/>
            <a:r>
              <a:rPr lang="en-US" sz="850" b="0" i="0" u="none" strike="noStrike" kern="1200" dirty="0">
                <a:solidFill>
                  <a:srgbClr val="74C2CC"/>
                </a:solidFill>
                <a:effectLst/>
                <a:latin typeface="Ubuntu" panose="020B0504030602030204" pitchFamily="34" charset="0"/>
                <a:ea typeface="+mn-ea"/>
                <a:cs typeface="+mn-cs"/>
              </a:rPr>
              <a:t>Photo Credit Kelley Lynch</a:t>
            </a:r>
            <a:endParaRPr lang="en-US" sz="850" b="0" i="0" dirty="0">
              <a:solidFill>
                <a:srgbClr val="74C2CC"/>
              </a:solidFill>
              <a:latin typeface="Ubuntu" panose="020B0504030602030204" pitchFamily="34" charset="0"/>
            </a:endParaRPr>
          </a:p>
        </p:txBody>
      </p:sp>
    </p:spTree>
    <p:extLst>
      <p:ext uri="{BB962C8B-B14F-4D97-AF65-F5344CB8AC3E}">
        <p14:creationId xmlns:p14="http://schemas.microsoft.com/office/powerpoint/2010/main" val="3846827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2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8B55E3-95B1-9749-A17A-758DB6908A04}"/>
              </a:ext>
            </a:extLst>
          </p:cNvPr>
          <p:cNvSpPr>
            <a:spLocks noGrp="1"/>
          </p:cNvSpPr>
          <p:nvPr>
            <p:ph sz="half" idx="2"/>
          </p:nvPr>
        </p:nvSpPr>
        <p:spPr>
          <a:xfrm>
            <a:off x="2993456" y="1087655"/>
            <a:ext cx="5536129" cy="3447836"/>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cxnSp>
        <p:nvCxnSpPr>
          <p:cNvPr id="9" name="Straight Connector 8">
            <a:extLst>
              <a:ext uri="{FF2B5EF4-FFF2-40B4-BE49-F238E27FC236}">
                <a16:creationId xmlns:a16="http://schemas.microsoft.com/office/drawing/2014/main" id="{2BE0955C-2C26-DE49-A4C9-8B79F74B95CF}"/>
              </a:ext>
            </a:extLst>
          </p:cNvPr>
          <p:cNvCxnSpPr/>
          <p:nvPr userDrawn="1"/>
        </p:nvCxnSpPr>
        <p:spPr>
          <a:xfrm>
            <a:off x="3080084" y="857874"/>
            <a:ext cx="5439876" cy="0"/>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A745ECED-765B-D04F-B589-F896BFF89B77}"/>
              </a:ext>
            </a:extLst>
          </p:cNvPr>
          <p:cNvSpPr txBox="1"/>
          <p:nvPr userDrawn="1"/>
        </p:nvSpPr>
        <p:spPr>
          <a:xfrm>
            <a:off x="6270210" y="4796999"/>
            <a:ext cx="2753474" cy="223138"/>
          </a:xfrm>
          <a:prstGeom prst="rect">
            <a:avLst/>
          </a:prstGeom>
          <a:noFill/>
        </p:spPr>
        <p:txBody>
          <a:bodyPr wrap="square" rtlCol="0">
            <a:spAutoFit/>
          </a:bodyPr>
          <a:lstStyle/>
          <a:p>
            <a:pPr algn="r"/>
            <a:r>
              <a:rPr lang="en-US" sz="850" b="0" i="0" u="none" strike="noStrike" kern="1200" dirty="0">
                <a:solidFill>
                  <a:srgbClr val="74C2CC"/>
                </a:solidFill>
                <a:effectLst/>
                <a:latin typeface="Ubuntu" panose="020B0504030602030204" pitchFamily="34" charset="0"/>
                <a:ea typeface="+mn-ea"/>
                <a:cs typeface="+mn-cs"/>
              </a:rPr>
              <a:t>Photo Credit Kelley Lynch</a:t>
            </a:r>
            <a:endParaRPr lang="en-US" sz="850" b="0" i="0" dirty="0">
              <a:solidFill>
                <a:srgbClr val="74C2CC"/>
              </a:solidFill>
              <a:latin typeface="Ubuntu" panose="020B0504030602030204" pitchFamily="34" charset="0"/>
            </a:endParaRPr>
          </a:p>
        </p:txBody>
      </p:sp>
      <p:sp>
        <p:nvSpPr>
          <p:cNvPr id="11" name="Text Placeholder 5">
            <a:extLst>
              <a:ext uri="{FF2B5EF4-FFF2-40B4-BE49-F238E27FC236}">
                <a16:creationId xmlns:a16="http://schemas.microsoft.com/office/drawing/2014/main" id="{FE2059E3-9241-034F-A6E2-590BF2D599F9}"/>
              </a:ext>
            </a:extLst>
          </p:cNvPr>
          <p:cNvSpPr>
            <a:spLocks noGrp="1"/>
          </p:cNvSpPr>
          <p:nvPr>
            <p:ph type="body" sz="quarter" idx="11" hasCustomPrompt="1"/>
          </p:nvPr>
        </p:nvSpPr>
        <p:spPr>
          <a:xfrm>
            <a:off x="2993456" y="285750"/>
            <a:ext cx="5449888" cy="430213"/>
          </a:xfr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en-US" sz="3200" b="1" i="0">
                <a:solidFill>
                  <a:schemeClr val="bg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b="1" dirty="0">
                <a:solidFill>
                  <a:schemeClr val="bg2"/>
                </a:solidFill>
                <a:latin typeface="+mj-lt"/>
              </a:rPr>
              <a:t>Click to add title</a:t>
            </a:r>
          </a:p>
        </p:txBody>
      </p:sp>
    </p:spTree>
    <p:extLst>
      <p:ext uri="{BB962C8B-B14F-4D97-AF65-F5344CB8AC3E}">
        <p14:creationId xmlns:p14="http://schemas.microsoft.com/office/powerpoint/2010/main" val="3276608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FD3964-BF30-D248-966D-35DA5BDB71B4}"/>
              </a:ext>
            </a:extLst>
          </p:cNvPr>
          <p:cNvSpPr txBox="1"/>
          <p:nvPr userDrawn="1"/>
        </p:nvSpPr>
        <p:spPr>
          <a:xfrm>
            <a:off x="2993456" y="286529"/>
            <a:ext cx="5536129" cy="584775"/>
          </a:xfrm>
          <a:prstGeom prst="rect">
            <a:avLst/>
          </a:prstGeom>
          <a:noFill/>
        </p:spPr>
        <p:txBody>
          <a:bodyPr wrap="square" rtlCol="0">
            <a:spAutoFit/>
          </a:bodyPr>
          <a:lstStyle/>
          <a:p>
            <a:r>
              <a:rPr lang="en-US" sz="3200" b="1" i="0" dirty="0">
                <a:solidFill>
                  <a:schemeClr val="bg2"/>
                </a:solidFill>
                <a:latin typeface="Lato" panose="020F0502020204030203" pitchFamily="34" charset="0"/>
                <a:ea typeface="Lato" panose="020F0502020204030203" pitchFamily="34" charset="0"/>
                <a:cs typeface="Lato" panose="020F0502020204030203" pitchFamily="34" charset="0"/>
              </a:rPr>
              <a:t>Agenda</a:t>
            </a:r>
          </a:p>
        </p:txBody>
      </p:sp>
      <p:sp>
        <p:nvSpPr>
          <p:cNvPr id="7" name="Content Placeholder 3">
            <a:extLst>
              <a:ext uri="{FF2B5EF4-FFF2-40B4-BE49-F238E27FC236}">
                <a16:creationId xmlns:a16="http://schemas.microsoft.com/office/drawing/2014/main" id="{1B8B55E3-95B1-9749-A17A-758DB6908A04}"/>
              </a:ext>
            </a:extLst>
          </p:cNvPr>
          <p:cNvSpPr>
            <a:spLocks noGrp="1"/>
          </p:cNvSpPr>
          <p:nvPr>
            <p:ph sz="half" idx="2"/>
          </p:nvPr>
        </p:nvSpPr>
        <p:spPr>
          <a:xfrm>
            <a:off x="2993456" y="1087655"/>
            <a:ext cx="5536129" cy="3447836"/>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cxnSp>
        <p:nvCxnSpPr>
          <p:cNvPr id="9" name="Straight Connector 8">
            <a:extLst>
              <a:ext uri="{FF2B5EF4-FFF2-40B4-BE49-F238E27FC236}">
                <a16:creationId xmlns:a16="http://schemas.microsoft.com/office/drawing/2014/main" id="{2BE0955C-2C26-DE49-A4C9-8B79F74B95CF}"/>
              </a:ext>
            </a:extLst>
          </p:cNvPr>
          <p:cNvCxnSpPr/>
          <p:nvPr userDrawn="1"/>
        </p:nvCxnSpPr>
        <p:spPr>
          <a:xfrm>
            <a:off x="3080084" y="857874"/>
            <a:ext cx="5439876" cy="0"/>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6F76228D-75A3-7E40-A4C7-678B12152C1F}"/>
              </a:ext>
            </a:extLst>
          </p:cNvPr>
          <p:cNvSpPr txBox="1"/>
          <p:nvPr userDrawn="1"/>
        </p:nvSpPr>
        <p:spPr>
          <a:xfrm>
            <a:off x="6270210" y="4796999"/>
            <a:ext cx="2753474" cy="223138"/>
          </a:xfrm>
          <a:prstGeom prst="rect">
            <a:avLst/>
          </a:prstGeom>
          <a:noFill/>
        </p:spPr>
        <p:txBody>
          <a:bodyPr wrap="square" rtlCol="0">
            <a:spAutoFit/>
          </a:bodyPr>
          <a:lstStyle/>
          <a:p>
            <a:pPr algn="r"/>
            <a:r>
              <a:rPr lang="en-US" sz="850" b="0" i="0" u="none" strike="noStrike" kern="1200" dirty="0">
                <a:solidFill>
                  <a:srgbClr val="74C2CC"/>
                </a:solidFill>
                <a:effectLst/>
                <a:latin typeface="Ubuntu" panose="020B0504030602030204" pitchFamily="34" charset="0"/>
                <a:ea typeface="+mn-ea"/>
                <a:cs typeface="+mn-cs"/>
              </a:rPr>
              <a:t>Photo Credit Jonathan </a:t>
            </a:r>
            <a:r>
              <a:rPr lang="en-US" sz="850" b="0" i="0" u="none" strike="noStrike" kern="1200" dirty="0" err="1">
                <a:solidFill>
                  <a:srgbClr val="74C2CC"/>
                </a:solidFill>
                <a:effectLst/>
                <a:latin typeface="Ubuntu" panose="020B0504030602030204" pitchFamily="34" charset="0"/>
                <a:ea typeface="+mn-ea"/>
                <a:cs typeface="+mn-cs"/>
              </a:rPr>
              <a:t>Hyams</a:t>
            </a:r>
            <a:r>
              <a:rPr lang="en-US" sz="850" b="0" i="0" u="none" strike="noStrike" kern="1200" dirty="0">
                <a:solidFill>
                  <a:srgbClr val="74C2CC"/>
                </a:solidFill>
                <a:effectLst/>
                <a:latin typeface="Ubuntu" panose="020B0504030602030204" pitchFamily="34" charset="0"/>
                <a:ea typeface="+mn-ea"/>
                <a:cs typeface="+mn-cs"/>
              </a:rPr>
              <a:t>/Save the Children</a:t>
            </a:r>
            <a:endParaRPr lang="en-US" sz="850" b="0" i="0" dirty="0">
              <a:solidFill>
                <a:srgbClr val="74C2CC"/>
              </a:solidFill>
              <a:latin typeface="Ubuntu" panose="020B0504030602030204" pitchFamily="34" charset="0"/>
            </a:endParaRPr>
          </a:p>
        </p:txBody>
      </p:sp>
    </p:spTree>
    <p:extLst>
      <p:ext uri="{BB962C8B-B14F-4D97-AF65-F5344CB8AC3E}">
        <p14:creationId xmlns:p14="http://schemas.microsoft.com/office/powerpoint/2010/main" val="133958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3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8B55E3-95B1-9749-A17A-758DB6908A04}"/>
              </a:ext>
            </a:extLst>
          </p:cNvPr>
          <p:cNvSpPr>
            <a:spLocks noGrp="1"/>
          </p:cNvSpPr>
          <p:nvPr>
            <p:ph sz="half" idx="2"/>
          </p:nvPr>
        </p:nvSpPr>
        <p:spPr>
          <a:xfrm>
            <a:off x="2993456" y="1087655"/>
            <a:ext cx="5536129" cy="3447836"/>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cxnSp>
        <p:nvCxnSpPr>
          <p:cNvPr id="9" name="Straight Connector 8">
            <a:extLst>
              <a:ext uri="{FF2B5EF4-FFF2-40B4-BE49-F238E27FC236}">
                <a16:creationId xmlns:a16="http://schemas.microsoft.com/office/drawing/2014/main" id="{2BE0955C-2C26-DE49-A4C9-8B79F74B95CF}"/>
              </a:ext>
            </a:extLst>
          </p:cNvPr>
          <p:cNvCxnSpPr/>
          <p:nvPr userDrawn="1"/>
        </p:nvCxnSpPr>
        <p:spPr>
          <a:xfrm>
            <a:off x="3080084" y="857874"/>
            <a:ext cx="5439876" cy="0"/>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6F76228D-75A3-7E40-A4C7-678B12152C1F}"/>
              </a:ext>
            </a:extLst>
          </p:cNvPr>
          <p:cNvSpPr txBox="1"/>
          <p:nvPr userDrawn="1"/>
        </p:nvSpPr>
        <p:spPr>
          <a:xfrm>
            <a:off x="6270210" y="4796999"/>
            <a:ext cx="2753474" cy="223138"/>
          </a:xfrm>
          <a:prstGeom prst="rect">
            <a:avLst/>
          </a:prstGeom>
          <a:noFill/>
        </p:spPr>
        <p:txBody>
          <a:bodyPr wrap="square" rtlCol="0">
            <a:spAutoFit/>
          </a:bodyPr>
          <a:lstStyle/>
          <a:p>
            <a:pPr algn="r"/>
            <a:r>
              <a:rPr lang="en-US" sz="850" b="0" i="0" u="none" strike="noStrike" kern="1200" dirty="0">
                <a:solidFill>
                  <a:srgbClr val="74C2CC"/>
                </a:solidFill>
                <a:effectLst/>
                <a:latin typeface="Ubuntu" panose="020B0504030602030204" pitchFamily="34" charset="0"/>
                <a:ea typeface="+mn-ea"/>
                <a:cs typeface="+mn-cs"/>
              </a:rPr>
              <a:t>Photo Credit Jonathan </a:t>
            </a:r>
            <a:r>
              <a:rPr lang="en-US" sz="850" b="0" i="0" u="none" strike="noStrike" kern="1200" dirty="0" err="1">
                <a:solidFill>
                  <a:srgbClr val="74C2CC"/>
                </a:solidFill>
                <a:effectLst/>
                <a:latin typeface="Ubuntu" panose="020B0504030602030204" pitchFamily="34" charset="0"/>
                <a:ea typeface="+mn-ea"/>
                <a:cs typeface="+mn-cs"/>
              </a:rPr>
              <a:t>Hyams</a:t>
            </a:r>
            <a:r>
              <a:rPr lang="en-US" sz="850" b="0" i="0" u="none" strike="noStrike" kern="1200" dirty="0">
                <a:solidFill>
                  <a:srgbClr val="74C2CC"/>
                </a:solidFill>
                <a:effectLst/>
                <a:latin typeface="Ubuntu" panose="020B0504030602030204" pitchFamily="34" charset="0"/>
                <a:ea typeface="+mn-ea"/>
                <a:cs typeface="+mn-cs"/>
              </a:rPr>
              <a:t>/Save the Children</a:t>
            </a:r>
            <a:endParaRPr lang="en-US" sz="850" b="0" i="0" dirty="0">
              <a:solidFill>
                <a:srgbClr val="74C2CC"/>
              </a:solidFill>
              <a:latin typeface="Ubuntu" panose="020B0504030602030204" pitchFamily="34" charset="0"/>
            </a:endParaRPr>
          </a:p>
        </p:txBody>
      </p:sp>
      <p:sp>
        <p:nvSpPr>
          <p:cNvPr id="11" name="Text Placeholder 5">
            <a:extLst>
              <a:ext uri="{FF2B5EF4-FFF2-40B4-BE49-F238E27FC236}">
                <a16:creationId xmlns:a16="http://schemas.microsoft.com/office/drawing/2014/main" id="{004528C8-A702-8A4A-BDB8-6BF2EC7B4F16}"/>
              </a:ext>
            </a:extLst>
          </p:cNvPr>
          <p:cNvSpPr>
            <a:spLocks noGrp="1"/>
          </p:cNvSpPr>
          <p:nvPr>
            <p:ph type="body" sz="quarter" idx="11" hasCustomPrompt="1"/>
          </p:nvPr>
        </p:nvSpPr>
        <p:spPr>
          <a:xfrm>
            <a:off x="2993456" y="285750"/>
            <a:ext cx="5449888" cy="430213"/>
          </a:xfr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en-US" sz="3200" b="1" i="0">
                <a:solidFill>
                  <a:schemeClr val="bg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b="1" dirty="0">
                <a:solidFill>
                  <a:schemeClr val="bg2"/>
                </a:solidFill>
                <a:latin typeface="+mj-lt"/>
              </a:rPr>
              <a:t>Click to add title</a:t>
            </a:r>
          </a:p>
        </p:txBody>
      </p:sp>
    </p:spTree>
    <p:extLst>
      <p:ext uri="{BB962C8B-B14F-4D97-AF65-F5344CB8AC3E}">
        <p14:creationId xmlns:p14="http://schemas.microsoft.com/office/powerpoint/2010/main" val="2312136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05137" y="972152"/>
            <a:ext cx="2675823" cy="3205213"/>
          </a:xfrm>
        </p:spPr>
        <p:txBody>
          <a:bodyPr anchor="ctr">
            <a:normAutofit/>
          </a:bodyPr>
          <a:lstStyle>
            <a:lvl1pPr algn="l">
              <a:defRPr sz="2400" b="1" cap="none" baseline="0">
                <a:solidFill>
                  <a:schemeClr val="bg1"/>
                </a:solidFill>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1CD9F359-FAE8-3C44-992A-E68EDC179D2C}"/>
              </a:ext>
            </a:extLst>
          </p:cNvPr>
          <p:cNvSpPr>
            <a:spLocks noGrp="1"/>
          </p:cNvSpPr>
          <p:nvPr>
            <p:ph type="pic" sz="quarter" idx="13"/>
          </p:nvPr>
        </p:nvSpPr>
        <p:spPr>
          <a:xfrm>
            <a:off x="1187116" y="981075"/>
            <a:ext cx="3195638" cy="3195638"/>
          </a:xfrm>
          <a:prstGeom prst="ellipse">
            <a:avLst/>
          </a:prstGeom>
          <a:blipFill>
            <a:blip r:embed="rId3"/>
            <a:stretch>
              <a:fillRect l="-52153" t="-4797" r="-12093" b="-4797"/>
            </a:stretch>
          </a:blipFill>
        </p:spPr>
        <p:txBody>
          <a:bodyPr/>
          <a:lstStyle/>
          <a:p>
            <a:r>
              <a:rPr lang="en-US"/>
              <a:t>Click icon to add picture</a:t>
            </a:r>
          </a:p>
        </p:txBody>
      </p:sp>
    </p:spTree>
    <p:extLst>
      <p:ext uri="{BB962C8B-B14F-4D97-AF65-F5344CB8AC3E}">
        <p14:creationId xmlns:p14="http://schemas.microsoft.com/office/powerpoint/2010/main" val="1122394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3362695-20A2-5146-9676-D37BBDB80358}"/>
              </a:ext>
            </a:extLst>
          </p:cNvPr>
          <p:cNvSpPr>
            <a:spLocks noGrp="1"/>
          </p:cNvSpPr>
          <p:nvPr>
            <p:ph type="title"/>
          </p:nvPr>
        </p:nvSpPr>
        <p:spPr>
          <a:xfrm>
            <a:off x="1366787" y="972152"/>
            <a:ext cx="6314173" cy="3205213"/>
          </a:xfrm>
        </p:spPr>
        <p:txBody>
          <a:bodyPr anchor="ctr">
            <a:normAutofit/>
          </a:bodyPr>
          <a:lstStyle>
            <a:lvl1pPr algn="ctr">
              <a:defRPr sz="2400" b="1" cap="none"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260594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70" r:id="rId2"/>
    <p:sldLayoutId id="2147493475" r:id="rId3"/>
    <p:sldLayoutId id="2147493472" r:id="rId4"/>
    <p:sldLayoutId id="2147493476" r:id="rId5"/>
    <p:sldLayoutId id="2147493473" r:id="rId6"/>
    <p:sldLayoutId id="2147493477" r:id="rId7"/>
    <p:sldLayoutId id="2147493458" r:id="rId8"/>
    <p:sldLayoutId id="2147493459" r:id="rId9"/>
    <p:sldLayoutId id="2147493471" r:id="rId10"/>
    <p:sldLayoutId id="2147493460" r:id="rId11"/>
    <p:sldLayoutId id="2147493464" r:id="rId12"/>
    <p:sldLayoutId id="2147493465" r:id="rId13"/>
    <p:sldLayoutId id="2147493474" r:id="rId14"/>
    <p:sldLayoutId id="2147493468" r:id="rId15"/>
    <p:sldLayoutId id="2147493469" r:id="rId16"/>
    <p:sldLayoutId id="2147493461" r:id="rId17"/>
    <p:sldLayoutId id="2147493462" r:id="rId18"/>
    <p:sldLayoutId id="2147493463" r:id="rId19"/>
  </p:sldLayoutIdLst>
  <p:hf sldNum="0" hdr="0" ftr="0" dt="0"/>
  <p:txStyles>
    <p:titleStyle>
      <a:lvl1pPr algn="ctr" defTabSz="457200" rtl="0" eaLnBrk="1" latinLnBrk="0" hangingPunct="1">
        <a:spcBef>
          <a:spcPct val="0"/>
        </a:spcBef>
        <a:buNone/>
        <a:defRPr sz="4400" b="1" i="0" kern="1200">
          <a:solidFill>
            <a:schemeClr val="tx1"/>
          </a:solidFill>
          <a:latin typeface="Lato" panose="020F0502020204030203" pitchFamily="34" charset="0"/>
          <a:ea typeface="Lato" panose="020F0502020204030203" pitchFamily="34" charset="0"/>
          <a:cs typeface="Lato" panose="020F0502020204030203" pitchFamily="34" charset="0"/>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Ubuntu" panose="020B0504030602030204" pitchFamily="34" charset="0"/>
          <a:ea typeface="+mn-ea"/>
          <a:cs typeface="+mn-cs"/>
        </a:defRPr>
      </a:lvl1pPr>
      <a:lvl2pPr marL="742950" indent="-285750" algn="l" defTabSz="457200" rtl="0" eaLnBrk="1" latinLnBrk="0" hangingPunct="1">
        <a:spcBef>
          <a:spcPct val="20000"/>
        </a:spcBef>
        <a:buFont typeface="Arial"/>
        <a:buChar char="–"/>
        <a:defRPr sz="2800" b="0" i="0" kern="1200">
          <a:solidFill>
            <a:schemeClr val="tx1"/>
          </a:solidFill>
          <a:latin typeface="Ubuntu" panose="020B0504030602030204" pitchFamily="34" charset="0"/>
          <a:ea typeface="+mn-ea"/>
          <a:cs typeface="+mn-cs"/>
        </a:defRPr>
      </a:lvl2pPr>
      <a:lvl3pPr marL="1143000" indent="-228600" algn="l" defTabSz="457200" rtl="0" eaLnBrk="1" latinLnBrk="0" hangingPunct="1">
        <a:spcBef>
          <a:spcPct val="20000"/>
        </a:spcBef>
        <a:buFont typeface="Arial"/>
        <a:buChar char="•"/>
        <a:defRPr sz="2400" b="0" i="0" kern="1200">
          <a:solidFill>
            <a:schemeClr val="tx1"/>
          </a:solidFill>
          <a:latin typeface="Ubuntu" panose="020B0504030602030204" pitchFamily="34" charset="0"/>
          <a:ea typeface="+mn-ea"/>
          <a:cs typeface="+mn-cs"/>
        </a:defRPr>
      </a:lvl3pPr>
      <a:lvl4pPr marL="1600200" indent="-228600" algn="l" defTabSz="457200" rtl="0" eaLnBrk="1" latinLnBrk="0" hangingPunct="1">
        <a:spcBef>
          <a:spcPct val="20000"/>
        </a:spcBef>
        <a:buFont typeface="Arial"/>
        <a:buChar char="–"/>
        <a:defRPr sz="2000" b="0" i="0" kern="1200">
          <a:solidFill>
            <a:schemeClr val="tx1"/>
          </a:solidFill>
          <a:latin typeface="Ubuntu" panose="020B0504030602030204" pitchFamily="34" charset="0"/>
          <a:ea typeface="+mn-ea"/>
          <a:cs typeface="+mn-cs"/>
        </a:defRPr>
      </a:lvl4pPr>
      <a:lvl5pPr marL="2057400" indent="-228600" algn="l" defTabSz="457200" rtl="0" eaLnBrk="1" latinLnBrk="0" hangingPunct="1">
        <a:spcBef>
          <a:spcPct val="20000"/>
        </a:spcBef>
        <a:buFont typeface="Arial"/>
        <a:buChar char="»"/>
        <a:defRPr sz="2000" b="0" i="0" kern="1200">
          <a:solidFill>
            <a:schemeClr val="tx1"/>
          </a:solidFill>
          <a:latin typeface="Ubuntu" panose="020B0504030602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hyperlink" Target="http://www.shs.gov.np/site/contact.html" TargetMode="External"/><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hyperlink" Target="http://[insert/"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3EE408-75A9-7D49-A031-FC414557AF43}"/>
              </a:ext>
            </a:extLst>
          </p:cNvPr>
          <p:cNvSpPr>
            <a:spLocks noGrp="1"/>
          </p:cNvSpPr>
          <p:nvPr>
            <p:ph type="body" sz="quarter" idx="11"/>
          </p:nvPr>
        </p:nvSpPr>
        <p:spPr/>
        <p:txBody>
          <a:bodyPr/>
          <a:lstStyle/>
          <a:p>
            <a:r>
              <a:rPr lang="en-US" dirty="0" smtClean="0">
                <a:latin typeface="Lato" panose="020F0502020204030203" pitchFamily="34" charset="0"/>
                <a:ea typeface="Lato" panose="020F0502020204030203" pitchFamily="34" charset="0"/>
                <a:cs typeface="Lato" panose="020F0502020204030203" pitchFamily="34" charset="0"/>
              </a:rPr>
              <a:t>TOC Pathways</a:t>
            </a: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3" name="Text Placeholder 2">
            <a:extLst>
              <a:ext uri="{FF2B5EF4-FFF2-40B4-BE49-F238E27FC236}">
                <a16:creationId xmlns:a16="http://schemas.microsoft.com/office/drawing/2014/main" id="{EBF5BFA4-1A6C-FF48-8033-4C2D7CEF4E66}"/>
              </a:ext>
            </a:extLst>
          </p:cNvPr>
          <p:cNvSpPr>
            <a:spLocks noGrp="1"/>
          </p:cNvSpPr>
          <p:nvPr>
            <p:ph type="body" sz="quarter" idx="12"/>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[include date here]</a:t>
            </a:r>
          </a:p>
        </p:txBody>
      </p:sp>
    </p:spTree>
    <p:extLst>
      <p:ext uri="{BB962C8B-B14F-4D97-AF65-F5344CB8AC3E}">
        <p14:creationId xmlns:p14="http://schemas.microsoft.com/office/powerpoint/2010/main" val="11454273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2" y="0"/>
            <a:ext cx="7459577" cy="857250"/>
          </a:xfrm>
        </p:spPr>
        <p:txBody>
          <a:bodyPr>
            <a:noAutofit/>
          </a:bodyPr>
          <a:lstStyle/>
          <a:p>
            <a:r>
              <a:rPr lang="en-US" sz="2400" dirty="0" smtClean="0"/>
              <a:t>Causal logic </a:t>
            </a:r>
            <a:r>
              <a:rPr lang="en-US" sz="2400" dirty="0" smtClean="0"/>
              <a:t>check/prioritization</a:t>
            </a:r>
            <a:endParaRPr lang="en-US" sz="2400" b="0" dirty="0"/>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2" y="1116531"/>
            <a:ext cx="7278708" cy="3814697"/>
          </a:xfrm>
        </p:spPr>
        <p:txBody>
          <a:bodyPr>
            <a:normAutofit/>
          </a:bodyPr>
          <a:lstStyle/>
          <a:p>
            <a:pPr marL="457200" indent="-457200">
              <a:spcAft>
                <a:spcPts val="600"/>
              </a:spcAft>
              <a:buFont typeface="Arial" panose="020B0604020202020204" pitchFamily="34" charset="0"/>
              <a:buChar char="•"/>
            </a:pPr>
            <a:r>
              <a:rPr lang="en-US" sz="3200" dirty="0" smtClean="0"/>
              <a:t>Are all preconditions necessary? (Evidence suggests they MUST be present for change to occur)</a:t>
            </a:r>
          </a:p>
          <a:p>
            <a:pPr marL="457200" indent="-457200">
              <a:spcAft>
                <a:spcPts val="600"/>
              </a:spcAft>
              <a:buFont typeface="Arial" panose="020B0604020202020204" pitchFamily="34" charset="0"/>
              <a:buChar char="•"/>
            </a:pPr>
            <a:r>
              <a:rPr lang="en-US" sz="3200" dirty="0" smtClean="0"/>
              <a:t>Document evidence gaps</a:t>
            </a:r>
          </a:p>
        </p:txBody>
      </p:sp>
    </p:spTree>
    <p:extLst>
      <p:ext uri="{BB962C8B-B14F-4D97-AF65-F5344CB8AC3E}">
        <p14:creationId xmlns:p14="http://schemas.microsoft.com/office/powerpoint/2010/main" val="2432564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2" y="0"/>
            <a:ext cx="7459577" cy="857250"/>
          </a:xfrm>
        </p:spPr>
        <p:txBody>
          <a:bodyPr>
            <a:noAutofit/>
          </a:bodyPr>
          <a:lstStyle/>
          <a:p>
            <a:r>
              <a:rPr lang="en-US" sz="2400" dirty="0" smtClean="0"/>
              <a:t>Causal logic </a:t>
            </a:r>
            <a:r>
              <a:rPr lang="en-US" sz="2400" dirty="0" smtClean="0"/>
              <a:t>check/prioritization</a:t>
            </a:r>
            <a:endParaRPr lang="en-US" sz="2400" b="0" dirty="0"/>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2" y="1116531"/>
            <a:ext cx="7278708" cy="3814697"/>
          </a:xfrm>
        </p:spPr>
        <p:txBody>
          <a:bodyPr>
            <a:normAutofit/>
          </a:bodyPr>
          <a:lstStyle/>
          <a:p>
            <a:pPr marL="457200" indent="-457200">
              <a:spcAft>
                <a:spcPts val="600"/>
              </a:spcAft>
              <a:buFont typeface="Arial" panose="020B0604020202020204" pitchFamily="34" charset="0"/>
              <a:buChar char="•"/>
            </a:pPr>
            <a:r>
              <a:rPr lang="en-US" sz="2800" dirty="0" smtClean="0"/>
              <a:t>Is </a:t>
            </a:r>
            <a:r>
              <a:rPr lang="en-US" sz="2800" dirty="0"/>
              <a:t>each group of preconditions </a:t>
            </a:r>
            <a:r>
              <a:rPr lang="en-US" sz="2800" b="1" dirty="0"/>
              <a:t>sufficient </a:t>
            </a:r>
            <a:r>
              <a:rPr lang="en-US" sz="2800" dirty="0"/>
              <a:t>to stimulate </a:t>
            </a:r>
            <a:r>
              <a:rPr lang="en-US" sz="2800" dirty="0" smtClean="0"/>
              <a:t>sustainable change in the outcome above? </a:t>
            </a:r>
          </a:p>
          <a:p>
            <a:pPr marL="1200150" lvl="1" indent="-457200">
              <a:spcAft>
                <a:spcPts val="600"/>
              </a:spcAft>
              <a:buFont typeface="Arial" panose="020B0604020202020204" pitchFamily="34" charset="0"/>
              <a:buChar char="•"/>
            </a:pPr>
            <a:r>
              <a:rPr lang="en-US" sz="2600" dirty="0"/>
              <a:t>Have we considered the relationship of systemic, knowledge/ skill-related and behavioral outcomes? </a:t>
            </a:r>
            <a:endParaRPr lang="en-US" sz="2600" dirty="0" smtClean="0"/>
          </a:p>
        </p:txBody>
      </p:sp>
    </p:spTree>
    <p:extLst>
      <p:ext uri="{BB962C8B-B14F-4D97-AF65-F5344CB8AC3E}">
        <p14:creationId xmlns:p14="http://schemas.microsoft.com/office/powerpoint/2010/main" val="2868589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sz="2800" b="0" dirty="0"/>
              <a:t>Example: necessary and sufficient logic check </a:t>
            </a:r>
            <a:endParaRPr lang="en-US" sz="2800" dirty="0"/>
          </a:p>
        </p:txBody>
      </p:sp>
      <p:pic>
        <p:nvPicPr>
          <p:cNvPr id="8" name="Content Placeholder 5"/>
          <p:cNvPicPr>
            <a:picLocks noGrp="1" noChangeAspect="1"/>
          </p:cNvPicPr>
          <p:nvPr>
            <p:ph sz="half" idx="2"/>
          </p:nvPr>
        </p:nvPicPr>
        <p:blipFill>
          <a:blip r:embed="rId3"/>
          <a:stretch>
            <a:fillRect/>
          </a:stretch>
        </p:blipFill>
        <p:spPr>
          <a:xfrm>
            <a:off x="1828801" y="974265"/>
            <a:ext cx="5735782" cy="4028558"/>
          </a:xfrm>
          <a:prstGeom prst="rect">
            <a:avLst/>
          </a:prstGeom>
        </p:spPr>
      </p:pic>
    </p:spTree>
    <p:extLst>
      <p:ext uri="{BB962C8B-B14F-4D97-AF65-F5344CB8AC3E}">
        <p14:creationId xmlns:p14="http://schemas.microsoft.com/office/powerpoint/2010/main" val="38666136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sz="2800" b="0" dirty="0"/>
              <a:t>Example: necessary and sufficient logic check </a:t>
            </a:r>
            <a:endParaRPr lang="en-US" sz="2800" dirty="0"/>
          </a:p>
        </p:txBody>
      </p:sp>
      <p:pic>
        <p:nvPicPr>
          <p:cNvPr id="5" name="Content Placeholder 3"/>
          <p:cNvPicPr>
            <a:picLocks noGrp="1" noChangeAspect="1"/>
          </p:cNvPicPr>
          <p:nvPr>
            <p:ph sz="half" idx="2"/>
          </p:nvPr>
        </p:nvPicPr>
        <p:blipFill>
          <a:blip r:embed="rId3"/>
          <a:stretch>
            <a:fillRect/>
          </a:stretch>
        </p:blipFill>
        <p:spPr>
          <a:xfrm>
            <a:off x="1322220" y="1274528"/>
            <a:ext cx="6619875" cy="3434556"/>
          </a:xfrm>
          <a:prstGeom prst="rect">
            <a:avLst/>
          </a:prstGeom>
        </p:spPr>
      </p:pic>
    </p:spTree>
    <p:extLst>
      <p:ext uri="{BB962C8B-B14F-4D97-AF65-F5344CB8AC3E}">
        <p14:creationId xmlns:p14="http://schemas.microsoft.com/office/powerpoint/2010/main" val="18728043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4" name="Picture Placeholder 3"/>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667" r="16667"/>
          <a:stretch>
            <a:fillRect/>
          </a:stretch>
        </p:blipFill>
        <p:spPr/>
      </p:pic>
    </p:spTree>
    <p:extLst>
      <p:ext uri="{BB962C8B-B14F-4D97-AF65-F5344CB8AC3E}">
        <p14:creationId xmlns:p14="http://schemas.microsoft.com/office/powerpoint/2010/main" val="94221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5138" y="972152"/>
            <a:ext cx="2824412" cy="3205213"/>
          </a:xfrm>
        </p:spPr>
        <p:txBody>
          <a:bodyPr>
            <a:normAutofit/>
          </a:bodyPr>
          <a:lstStyle/>
          <a:p>
            <a:r>
              <a:rPr lang="en-US" sz="3200" dirty="0" smtClean="0"/>
              <a:t>Assumptions</a:t>
            </a:r>
            <a:endParaRPr lang="en-US" sz="3200" dirty="0"/>
          </a:p>
        </p:txBody>
      </p:sp>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667" r="16667"/>
          <a:stretch>
            <a:fillRect/>
          </a:stretch>
        </p:blipFill>
        <p:spPr/>
      </p:pic>
    </p:spTree>
    <p:extLst>
      <p:ext uri="{BB962C8B-B14F-4D97-AF65-F5344CB8AC3E}">
        <p14:creationId xmlns:p14="http://schemas.microsoft.com/office/powerpoint/2010/main" val="20658809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Causal logic </a:t>
            </a:r>
            <a:r>
              <a:rPr lang="en-US" dirty="0" smtClean="0"/>
              <a:t>check: </a:t>
            </a:r>
            <a:r>
              <a:rPr lang="en-US" dirty="0" smtClean="0"/>
              <a:t>assumptions</a:t>
            </a:r>
            <a:endParaRPr lang="en-US" dirty="0"/>
          </a:p>
        </p:txBody>
      </p:sp>
      <p:sp>
        <p:nvSpPr>
          <p:cNvPr id="3" name="Content Placeholder 2"/>
          <p:cNvSpPr>
            <a:spLocks noGrp="1"/>
          </p:cNvSpPr>
          <p:nvPr>
            <p:ph sz="half" idx="2"/>
          </p:nvPr>
        </p:nvSpPr>
        <p:spPr/>
        <p:txBody>
          <a:bodyPr>
            <a:normAutofit fontScale="92500"/>
          </a:bodyPr>
          <a:lstStyle/>
          <a:p>
            <a:pPr marL="342900" indent="-342900">
              <a:buFont typeface="Arial" panose="020B0604020202020204" pitchFamily="34" charset="0"/>
              <a:buChar char="•"/>
            </a:pPr>
            <a:r>
              <a:rPr lang="en-US" dirty="0" smtClean="0"/>
              <a:t>Assumptions should surface during the causal logic </a:t>
            </a:r>
            <a:r>
              <a:rPr lang="en-US" dirty="0" smtClean="0"/>
              <a:t>check (especially </a:t>
            </a:r>
            <a:r>
              <a:rPr lang="en-US" dirty="0" smtClean="0"/>
              <a:t>when asking the </a:t>
            </a:r>
            <a:r>
              <a:rPr lang="en-US" dirty="0" smtClean="0"/>
              <a:t>question “is </a:t>
            </a:r>
            <a:r>
              <a:rPr lang="en-US" dirty="0" smtClean="0"/>
              <a:t>this group of preconditions is </a:t>
            </a:r>
            <a:r>
              <a:rPr lang="en-US" dirty="0" smtClean="0"/>
              <a:t>sufficient</a:t>
            </a:r>
            <a:r>
              <a:rPr lang="en-US" dirty="0" smtClean="0"/>
              <a:t>?”)</a:t>
            </a:r>
            <a:endParaRPr lang="en-US" dirty="0" smtClean="0"/>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dirty="0" smtClean="0"/>
              <a:t>Often there is a </a:t>
            </a:r>
            <a:r>
              <a:rPr lang="en-US" b="1" dirty="0" smtClean="0"/>
              <a:t>necessary external condition </a:t>
            </a:r>
            <a:r>
              <a:rPr lang="en-US" dirty="0" smtClean="0"/>
              <a:t>that </a:t>
            </a:r>
            <a:r>
              <a:rPr lang="en-US" dirty="0" smtClean="0"/>
              <a:t>is important to the success of some portions of the TOC, but which is outside of the activity’s </a:t>
            </a:r>
            <a:r>
              <a:rPr lang="en-US" dirty="0" smtClean="0"/>
              <a:t>control.</a:t>
            </a:r>
            <a:endParaRPr lang="en-US" dirty="0" smtClean="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smtClean="0"/>
              <a:t>Don’t make the identification of assumptions a separate activity from the group TOC logic check. </a:t>
            </a:r>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248146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External </a:t>
            </a:r>
            <a:r>
              <a:rPr lang="en-US" dirty="0" smtClean="0"/>
              <a:t>Assumptions: </a:t>
            </a:r>
            <a:r>
              <a:rPr lang="en-US" dirty="0" smtClean="0"/>
              <a:t>examples</a:t>
            </a:r>
            <a:endParaRPr lang="en-US" dirty="0"/>
          </a:p>
        </p:txBody>
      </p:sp>
      <p:sp>
        <p:nvSpPr>
          <p:cNvPr id="3" name="Content Placeholder 2"/>
          <p:cNvSpPr>
            <a:spLocks noGrp="1"/>
          </p:cNvSpPr>
          <p:nvPr>
            <p:ph sz="half" idx="2"/>
          </p:nvPr>
        </p:nvSpPr>
        <p:spPr/>
        <p:txBody>
          <a:bodyPr>
            <a:normAutofit fontScale="92500" lnSpcReduction="20000"/>
          </a:bodyPr>
          <a:lstStyle/>
          <a:p>
            <a:r>
              <a:rPr lang="en-US" sz="1900" dirty="0" smtClean="0"/>
              <a:t>Contextual </a:t>
            </a:r>
            <a:r>
              <a:rPr lang="en-US" sz="1900" dirty="0"/>
              <a:t>factors (environmental, political or broad economic stability, etc.) </a:t>
            </a:r>
            <a:endParaRPr lang="en-US" sz="1900" dirty="0"/>
          </a:p>
          <a:p>
            <a:endParaRPr lang="en-US" sz="1900" dirty="0"/>
          </a:p>
          <a:p>
            <a:pPr marL="342900" indent="-342900">
              <a:buFont typeface="Arial" panose="020B0604020202020204" pitchFamily="34" charset="0"/>
              <a:buChar char="•"/>
            </a:pPr>
            <a:r>
              <a:rPr lang="en-US" sz="1900" dirty="0"/>
              <a:t>annual flooding in project area will not exceed the 10-year flood level</a:t>
            </a:r>
          </a:p>
          <a:p>
            <a:pPr marL="342900" indent="-342900">
              <a:buFont typeface="Arial" panose="020B0604020202020204" pitchFamily="34" charset="0"/>
              <a:buChar char="•"/>
            </a:pPr>
            <a:r>
              <a:rPr lang="en-US" sz="1900" dirty="0"/>
              <a:t>government ag. extension worker turnover rate remains stable</a:t>
            </a:r>
          </a:p>
          <a:p>
            <a:pPr marL="342900" indent="-342900">
              <a:buFont typeface="Arial" panose="020B0604020202020204" pitchFamily="34" charset="0"/>
              <a:buChar char="•"/>
            </a:pPr>
            <a:r>
              <a:rPr lang="en-US" sz="1900" dirty="0"/>
              <a:t>economic conditions remain favorable for private sector investment</a:t>
            </a:r>
          </a:p>
          <a:p>
            <a:pPr marL="342900" indent="-342900">
              <a:buFont typeface="Arial" panose="020B0604020202020204" pitchFamily="34" charset="0"/>
              <a:buChar char="•"/>
            </a:pPr>
            <a:r>
              <a:rPr lang="en-US" sz="1900" dirty="0"/>
              <a:t>armed conflict will not destabilize the activity implementation area</a:t>
            </a:r>
          </a:p>
          <a:p>
            <a:pPr marL="342900" indent="-342900">
              <a:buFont typeface="Arial" panose="020B0604020202020204" pitchFamily="34" charset="0"/>
              <a:buChar char="•"/>
            </a:pPr>
            <a:r>
              <a:rPr lang="en-US" sz="1900" dirty="0"/>
              <a:t>local prices of soap and sanitation supplies remain constant relative to incomes</a:t>
            </a:r>
          </a:p>
          <a:p>
            <a:pPr lvl="1"/>
            <a:endParaRPr lang="en-US" dirty="0"/>
          </a:p>
          <a:p>
            <a:endParaRPr lang="en-US" dirty="0"/>
          </a:p>
          <a:p>
            <a:endParaRPr lang="en-US" dirty="0"/>
          </a:p>
        </p:txBody>
      </p:sp>
    </p:spTree>
    <p:extLst>
      <p:ext uri="{BB962C8B-B14F-4D97-AF65-F5344CB8AC3E}">
        <p14:creationId xmlns:p14="http://schemas.microsoft.com/office/powerpoint/2010/main" val="1476068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3" y="259281"/>
            <a:ext cx="7351204" cy="857250"/>
          </a:xfrm>
        </p:spPr>
        <p:txBody>
          <a:bodyPr>
            <a:noAutofit/>
          </a:bodyPr>
          <a:lstStyle/>
          <a:p>
            <a:r>
              <a:rPr lang="en-US" sz="1800" dirty="0"/>
              <a:t>Common external assumption mistakes</a:t>
            </a:r>
            <a:br>
              <a:rPr lang="en-US" sz="1800" dirty="0"/>
            </a:br>
            <a:r>
              <a:rPr lang="en-US" sz="1800" dirty="0"/>
              <a:t>Including a factor that should be within the realm of the activity’s </a:t>
            </a:r>
            <a:r>
              <a:rPr lang="en-US" sz="1800" dirty="0" smtClean="0"/>
              <a:t>influence</a:t>
            </a:r>
            <a:r>
              <a:rPr lang="en-US" sz="2800" dirty="0"/>
              <a:t/>
            </a:r>
            <a:br>
              <a:rPr lang="en-US" sz="2800" dirty="0"/>
            </a:br>
            <a:endParaRPr lang="en-US" sz="2800" dirty="0"/>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2" y="1116531"/>
            <a:ext cx="6944627" cy="3850579"/>
          </a:xfrm>
        </p:spPr>
        <p:txBody>
          <a:bodyPr>
            <a:normAutofit fontScale="92500"/>
          </a:bodyPr>
          <a:lstStyle/>
          <a:p>
            <a:pPr marL="342900" indent="-342900">
              <a:buFont typeface="Arial" panose="020B0604020202020204" pitchFamily="34" charset="0"/>
              <a:buChar char="•"/>
            </a:pPr>
            <a:r>
              <a:rPr lang="en-US" dirty="0"/>
              <a:t>Men and women are willing to take investment risk. </a:t>
            </a:r>
          </a:p>
          <a:p>
            <a:pPr marL="342900" indent="-342900">
              <a:buFont typeface="Arial" panose="020B0604020202020204" pitchFamily="34" charset="0"/>
              <a:buChar char="•"/>
            </a:pPr>
            <a:r>
              <a:rPr lang="en-US" dirty="0"/>
              <a:t>Men and women will be open to new practices. </a:t>
            </a:r>
          </a:p>
          <a:p>
            <a:pPr marL="342900" indent="-342900">
              <a:buFont typeface="Arial" panose="020B0604020202020204" pitchFamily="34" charset="0"/>
              <a:buChar char="•"/>
            </a:pPr>
            <a:r>
              <a:rPr lang="en-US" dirty="0"/>
              <a:t>Husbands will allow wives to attend VSLA meetings </a:t>
            </a:r>
          </a:p>
          <a:p>
            <a:pPr marL="342900" indent="-342900">
              <a:buFont typeface="Arial" panose="020B0604020202020204" pitchFamily="34" charset="0"/>
              <a:buChar char="•"/>
            </a:pPr>
            <a:r>
              <a:rPr lang="en-US" dirty="0"/>
              <a:t>Income-earning potential is sufficient to sustain participants' engagement with value-chain actors</a:t>
            </a:r>
          </a:p>
          <a:p>
            <a:pPr marL="342900" indent="-342900">
              <a:buFont typeface="Arial" panose="020B0604020202020204" pitchFamily="34" charset="0"/>
              <a:buChar char="•"/>
            </a:pPr>
            <a:r>
              <a:rPr lang="en-US" dirty="0"/>
              <a:t>Community decision-making bodies will not prevent youth and women from actively participating</a:t>
            </a:r>
            <a:r>
              <a:rPr lang="en-US" dirty="0" smtClean="0"/>
              <a: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sz="1700" i="1" dirty="0"/>
              <a:t>FFP guidance asserts that the degree of openness or willingness rests on the success of the Activity’s intervention. </a:t>
            </a:r>
          </a:p>
          <a:p>
            <a:endParaRPr lang="en-US" dirty="0"/>
          </a:p>
        </p:txBody>
      </p:sp>
    </p:spTree>
    <p:extLst>
      <p:ext uri="{BB962C8B-B14F-4D97-AF65-F5344CB8AC3E}">
        <p14:creationId xmlns:p14="http://schemas.microsoft.com/office/powerpoint/2010/main" val="5472467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Callout 18"/>
          <p:cNvSpPr/>
          <p:nvPr/>
        </p:nvSpPr>
        <p:spPr>
          <a:xfrm>
            <a:off x="635267" y="3456778"/>
            <a:ext cx="3294628" cy="1610690"/>
          </a:xfrm>
          <a:prstGeom prst="wedgeEllipseCallout">
            <a:avLst>
              <a:gd name="adj1" fmla="val 98844"/>
              <a:gd name="adj2" fmla="val -144545"/>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smtClean="0">
                <a:solidFill>
                  <a:schemeClr val="bg1"/>
                </a:solidFill>
              </a:rPr>
              <a:t>Flooding and drought will not impact agricultural production </a:t>
            </a:r>
            <a:endParaRPr lang="en-US" dirty="0">
              <a:solidFill>
                <a:schemeClr val="bg1"/>
              </a:solidFill>
            </a:endParaRPr>
          </a:p>
        </p:txBody>
      </p:sp>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sz="2400" dirty="0"/>
              <a:t>Common assumption mistakes </a:t>
            </a:r>
            <a:br>
              <a:rPr lang="en-US" sz="2400" dirty="0"/>
            </a:br>
            <a:r>
              <a:rPr lang="en-US" sz="2400" dirty="0"/>
              <a:t>Stating an assumption that data show to be untrue</a:t>
            </a:r>
          </a:p>
        </p:txBody>
      </p:sp>
      <p:sp>
        <p:nvSpPr>
          <p:cNvPr id="9"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635267" y="1153106"/>
            <a:ext cx="2504806" cy="3493970"/>
          </a:xfrm>
        </p:spPr>
        <p:txBody>
          <a:bodyPr>
            <a:normAutofit/>
          </a:bodyPr>
          <a:lstStyle/>
          <a:p>
            <a:r>
              <a:rPr lang="en-US" dirty="0"/>
              <a:t>Data show continual drought in the region.  Flooding has occurred in 2 of the 3 past </a:t>
            </a:r>
            <a:r>
              <a:rPr lang="en-US" dirty="0" smtClean="0"/>
              <a:t>years</a:t>
            </a:r>
            <a:endParaRPr lang="en-US" dirty="0"/>
          </a:p>
        </p:txBody>
      </p:sp>
      <p:sp>
        <p:nvSpPr>
          <p:cNvPr id="12" name="Rounded Rectangle 11"/>
          <p:cNvSpPr/>
          <p:nvPr/>
        </p:nvSpPr>
        <p:spPr>
          <a:xfrm>
            <a:off x="4603379" y="2988402"/>
            <a:ext cx="2291334" cy="1688243"/>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defRPr/>
            </a:pPr>
            <a:r>
              <a:rPr lang="en-US" dirty="0" smtClean="0">
                <a:solidFill>
                  <a:schemeClr val="bg1"/>
                </a:solidFill>
              </a:rPr>
              <a:t>Increased adoption of recommended practices </a:t>
            </a:r>
            <a:endParaRPr lang="en-US" dirty="0">
              <a:solidFill>
                <a:schemeClr val="bg1"/>
              </a:solidFill>
            </a:endParaRPr>
          </a:p>
        </p:txBody>
      </p:sp>
      <p:sp>
        <p:nvSpPr>
          <p:cNvPr id="13" name="Rounded Rectangle 12"/>
          <p:cNvSpPr/>
          <p:nvPr/>
        </p:nvSpPr>
        <p:spPr>
          <a:xfrm>
            <a:off x="4426595" y="986565"/>
            <a:ext cx="4133850" cy="116906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defRPr/>
            </a:pPr>
            <a:r>
              <a:rPr lang="en-US" sz="2400" dirty="0">
                <a:solidFill>
                  <a:schemeClr val="bg1"/>
                </a:solidFill>
              </a:rPr>
              <a:t>Improved </a:t>
            </a:r>
            <a:r>
              <a:rPr lang="en-US" sz="2400" dirty="0" smtClean="0">
                <a:solidFill>
                  <a:schemeClr val="bg1"/>
                </a:solidFill>
              </a:rPr>
              <a:t>agricultural production </a:t>
            </a:r>
            <a:endParaRPr lang="en-US" sz="2400" dirty="0">
              <a:solidFill>
                <a:schemeClr val="bg1"/>
              </a:solidFill>
            </a:endParaRPr>
          </a:p>
        </p:txBody>
      </p:sp>
      <p:sp>
        <p:nvSpPr>
          <p:cNvPr id="16" name="Rounded Rectangle 15"/>
          <p:cNvSpPr/>
          <p:nvPr/>
        </p:nvSpPr>
        <p:spPr>
          <a:xfrm>
            <a:off x="7102929" y="2988401"/>
            <a:ext cx="1874901" cy="1688243"/>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defRPr/>
            </a:pPr>
            <a:r>
              <a:rPr lang="en-US" dirty="0" smtClean="0">
                <a:solidFill>
                  <a:schemeClr val="bg1"/>
                </a:solidFill>
              </a:rPr>
              <a:t>Improved access to high quality inputs </a:t>
            </a:r>
            <a:endParaRPr lang="en-US" dirty="0">
              <a:solidFill>
                <a:schemeClr val="bg1"/>
              </a:solidFill>
            </a:endParaRPr>
          </a:p>
        </p:txBody>
      </p:sp>
      <p:cxnSp>
        <p:nvCxnSpPr>
          <p:cNvPr id="17" name="Curved Connector 16"/>
          <p:cNvCxnSpPr>
            <a:stCxn id="16" idx="0"/>
            <a:endCxn id="13" idx="2"/>
          </p:cNvCxnSpPr>
          <p:nvPr/>
        </p:nvCxnSpPr>
        <p:spPr>
          <a:xfrm rot="16200000" flipV="1">
            <a:off x="6850565" y="1798586"/>
            <a:ext cx="832770" cy="1546860"/>
          </a:xfrm>
          <a:prstGeom prst="curvedConnector3">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18" name="Curved Connector 17"/>
          <p:cNvCxnSpPr/>
          <p:nvPr/>
        </p:nvCxnSpPr>
        <p:spPr>
          <a:xfrm rot="5400000" flipH="1" flipV="1">
            <a:off x="5704898" y="2199780"/>
            <a:ext cx="832771" cy="744474"/>
          </a:xfrm>
          <a:prstGeom prst="curvedConnector3">
            <a:avLst>
              <a:gd name="adj1" fmla="val 50000"/>
            </a:avLst>
          </a:prstGeom>
          <a:ln>
            <a:tailEnd type="triangle"/>
          </a:ln>
        </p:spPr>
        <p:style>
          <a:lnRef idx="2">
            <a:schemeClr val="accent4"/>
          </a:lnRef>
          <a:fillRef idx="0">
            <a:schemeClr val="accent4"/>
          </a:fillRef>
          <a:effectRef idx="1">
            <a:schemeClr val="accent4"/>
          </a:effectRef>
          <a:fontRef idx="minor">
            <a:schemeClr val="tx1"/>
          </a:fontRef>
        </p:style>
      </p:cxnSp>
      <p:sp>
        <p:nvSpPr>
          <p:cNvPr id="20" name="Multiply 19"/>
          <p:cNvSpPr/>
          <p:nvPr/>
        </p:nvSpPr>
        <p:spPr>
          <a:xfrm>
            <a:off x="1376000" y="3736845"/>
            <a:ext cx="1813161" cy="939800"/>
          </a:xfrm>
          <a:prstGeom prst="mathMultiply">
            <a:avLst/>
          </a:prstGeom>
          <a:noFill/>
          <a:ln w="444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0344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p:txBody>
          <a:bodyPr/>
          <a:lstStyle/>
          <a:p>
            <a:r>
              <a:rPr lang="en-US" dirty="0"/>
              <a:t>Session Objectives </a:t>
            </a:r>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p:txBody>
          <a:bodyPr>
            <a:normAutofit fontScale="92500" lnSpcReduction="20000"/>
          </a:bodyPr>
          <a:lstStyle/>
          <a:p>
            <a:r>
              <a:rPr lang="en-US" dirty="0"/>
              <a:t>To gain agreement on how the team will:</a:t>
            </a:r>
          </a:p>
          <a:p>
            <a:pPr marL="342900" indent="-342900">
              <a:buFont typeface="Arial" panose="020B0604020202020204" pitchFamily="34" charset="0"/>
              <a:buChar char="•"/>
            </a:pPr>
            <a:r>
              <a:rPr lang="en-US" dirty="0" smtClean="0"/>
              <a:t>Check </a:t>
            </a:r>
            <a:r>
              <a:rPr lang="en-US" dirty="0"/>
              <a:t>pathway logic and ensure all </a:t>
            </a:r>
            <a:r>
              <a:rPr lang="en-US" dirty="0" smtClean="0"/>
              <a:t>preconditions are </a:t>
            </a:r>
            <a:r>
              <a:rPr lang="en-US" dirty="0"/>
              <a:t>causal versus definitional</a:t>
            </a:r>
          </a:p>
          <a:p>
            <a:pPr marL="342900" indent="-342900">
              <a:buFont typeface="Arial" panose="020B0604020202020204" pitchFamily="34" charset="0"/>
              <a:buChar char="•"/>
            </a:pPr>
            <a:r>
              <a:rPr lang="en-US" dirty="0" smtClean="0"/>
              <a:t>Check </a:t>
            </a:r>
            <a:r>
              <a:rPr lang="en-US" dirty="0"/>
              <a:t>the balance and relationship of systemic</a:t>
            </a:r>
            <a:r>
              <a:rPr lang="en-US" dirty="0" smtClean="0"/>
              <a:t>, knowledge-related</a:t>
            </a:r>
            <a:r>
              <a:rPr lang="en-US" dirty="0"/>
              <a:t>, and behavioral changes</a:t>
            </a:r>
          </a:p>
          <a:p>
            <a:pPr marL="342900" indent="-342900">
              <a:buFont typeface="Arial" panose="020B0604020202020204" pitchFamily="34" charset="0"/>
              <a:buChar char="•"/>
            </a:pPr>
            <a:r>
              <a:rPr lang="en-US" dirty="0" smtClean="0"/>
              <a:t>Add </a:t>
            </a:r>
            <a:r>
              <a:rPr lang="en-US" dirty="0"/>
              <a:t>assumptions and rationales to </a:t>
            </a:r>
            <a:r>
              <a:rPr lang="en-US" dirty="0" smtClean="0"/>
              <a:t>TOC diagram </a:t>
            </a:r>
            <a:r>
              <a:rPr lang="en-US" dirty="0"/>
              <a:t>and support them with evidence in </a:t>
            </a:r>
            <a:r>
              <a:rPr lang="en-US" dirty="0" smtClean="0"/>
              <a:t>the complementary </a:t>
            </a:r>
            <a:r>
              <a:rPr lang="en-US" dirty="0"/>
              <a:t>documentation</a:t>
            </a:r>
          </a:p>
          <a:p>
            <a:pPr marL="342900" indent="-342900">
              <a:buFont typeface="Arial" panose="020B0604020202020204" pitchFamily="34" charset="0"/>
              <a:buChar char="•"/>
            </a:pPr>
            <a:r>
              <a:rPr lang="en-US" dirty="0" smtClean="0"/>
              <a:t>Depict </a:t>
            </a:r>
            <a:r>
              <a:rPr lang="en-US" dirty="0"/>
              <a:t>distinct pathways for distinct populations</a:t>
            </a:r>
          </a:p>
          <a:p>
            <a:pPr marL="342900" indent="-342900">
              <a:buFont typeface="Arial" panose="020B0604020202020204" pitchFamily="34" charset="0"/>
              <a:buChar char="•"/>
            </a:pPr>
            <a:r>
              <a:rPr lang="en-US" dirty="0" smtClean="0"/>
              <a:t>Document</a:t>
            </a:r>
            <a:r>
              <a:rPr lang="en-US" dirty="0"/>
              <a:t>, prioritize, and develop an action </a:t>
            </a:r>
            <a:r>
              <a:rPr lang="en-US" dirty="0" smtClean="0"/>
              <a:t>plan to </a:t>
            </a:r>
            <a:r>
              <a:rPr lang="en-US" dirty="0"/>
              <a:t>fill remaining information gaps (either </a:t>
            </a:r>
            <a:r>
              <a:rPr lang="en-US" dirty="0" smtClean="0"/>
              <a:t>preproposal or </a:t>
            </a:r>
            <a:r>
              <a:rPr lang="en-US" dirty="0"/>
              <a:t>in refinement year)</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7788284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Callout 13"/>
          <p:cNvSpPr/>
          <p:nvPr/>
        </p:nvSpPr>
        <p:spPr>
          <a:xfrm>
            <a:off x="1939923" y="3700044"/>
            <a:ext cx="2743200" cy="1320800"/>
          </a:xfrm>
          <a:prstGeom prst="wedgeEllipseCallout">
            <a:avLst>
              <a:gd name="adj1" fmla="val 32177"/>
              <a:gd name="adj2" fmla="val -111966"/>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a:solidFill>
                  <a:schemeClr val="bg1"/>
                </a:solidFill>
              </a:rPr>
              <a:t>Adequate trained health staff in place </a:t>
            </a:r>
          </a:p>
        </p:txBody>
      </p:sp>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sz="2400" dirty="0"/>
              <a:t>Common assumption mistakes </a:t>
            </a:r>
            <a:br>
              <a:rPr lang="en-US" sz="2400" dirty="0"/>
            </a:br>
            <a:r>
              <a:rPr lang="en-US" sz="2400" dirty="0"/>
              <a:t>Stating an assumption that data show to be untrue</a:t>
            </a:r>
          </a:p>
        </p:txBody>
      </p:sp>
      <p:sp>
        <p:nvSpPr>
          <p:cNvPr id="9"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635267" y="1153106"/>
            <a:ext cx="2504806" cy="3493970"/>
          </a:xfrm>
        </p:spPr>
        <p:txBody>
          <a:bodyPr>
            <a:normAutofit/>
          </a:bodyPr>
          <a:lstStyle/>
          <a:p>
            <a:r>
              <a:rPr lang="en-US" sz="2000" dirty="0"/>
              <a:t>The evidence-based problem analysis shows low staff capacity to deliver health and nutrition services</a:t>
            </a:r>
          </a:p>
        </p:txBody>
      </p:sp>
      <p:sp>
        <p:nvSpPr>
          <p:cNvPr id="11" name="Rounded Rectangle 10"/>
          <p:cNvSpPr/>
          <p:nvPr/>
        </p:nvSpPr>
        <p:spPr>
          <a:xfrm>
            <a:off x="3486491" y="2506824"/>
            <a:ext cx="2291334" cy="784923"/>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defRPr/>
            </a:pPr>
            <a:r>
              <a:rPr lang="en-US" sz="1600" dirty="0" smtClean="0">
                <a:solidFill>
                  <a:schemeClr val="bg1"/>
                </a:solidFill>
              </a:rPr>
              <a:t>Improved quality of  health care and nutrition services</a:t>
            </a:r>
            <a:endParaRPr lang="en-US" sz="1600" dirty="0">
              <a:solidFill>
                <a:schemeClr val="bg1"/>
              </a:solidFill>
            </a:endParaRPr>
          </a:p>
        </p:txBody>
      </p:sp>
      <p:sp>
        <p:nvSpPr>
          <p:cNvPr id="15" name="Rounded Rectangle 14"/>
          <p:cNvSpPr/>
          <p:nvPr/>
        </p:nvSpPr>
        <p:spPr>
          <a:xfrm>
            <a:off x="4514987" y="1031444"/>
            <a:ext cx="3874101" cy="889833"/>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defRPr/>
            </a:pPr>
            <a:r>
              <a:rPr lang="en-US" dirty="0">
                <a:solidFill>
                  <a:schemeClr val="bg1"/>
                </a:solidFill>
              </a:rPr>
              <a:t>Improved access to quality primary health care and nutrition services</a:t>
            </a:r>
          </a:p>
        </p:txBody>
      </p:sp>
      <p:sp>
        <p:nvSpPr>
          <p:cNvPr id="21" name="Up Arrow 20"/>
          <p:cNvSpPr/>
          <p:nvPr/>
        </p:nvSpPr>
        <p:spPr>
          <a:xfrm>
            <a:off x="4884937" y="1990213"/>
            <a:ext cx="233934" cy="447675"/>
          </a:xfrm>
          <a:prstGeom prst="up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Up Arrow 22"/>
          <p:cNvSpPr/>
          <p:nvPr/>
        </p:nvSpPr>
        <p:spPr>
          <a:xfrm flipH="1">
            <a:off x="6516144" y="1990213"/>
            <a:ext cx="247650" cy="1157024"/>
          </a:xfrm>
          <a:prstGeom prst="up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Up Arrow 23"/>
          <p:cNvSpPr/>
          <p:nvPr/>
        </p:nvSpPr>
        <p:spPr>
          <a:xfrm>
            <a:off x="7949702" y="1990213"/>
            <a:ext cx="122301" cy="608012"/>
          </a:xfrm>
          <a:prstGeom prst="up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ultiply 24"/>
          <p:cNvSpPr/>
          <p:nvPr/>
        </p:nvSpPr>
        <p:spPr>
          <a:xfrm>
            <a:off x="2398903" y="3890544"/>
            <a:ext cx="1813161" cy="939800"/>
          </a:xfrm>
          <a:prstGeom prst="mathMultiply">
            <a:avLst/>
          </a:prstGeom>
          <a:noFill/>
          <a:ln w="444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6" name="Rounded Rectangle 25"/>
          <p:cNvSpPr/>
          <p:nvPr/>
        </p:nvSpPr>
        <p:spPr>
          <a:xfrm>
            <a:off x="5822995" y="3291747"/>
            <a:ext cx="1633947" cy="1480424"/>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defRPr/>
            </a:pPr>
            <a:r>
              <a:rPr lang="en-US" dirty="0" smtClean="0">
                <a:solidFill>
                  <a:schemeClr val="bg1"/>
                </a:solidFill>
              </a:rPr>
              <a:t>Women have increased control over HC decisions </a:t>
            </a:r>
            <a:endParaRPr lang="en-US" dirty="0">
              <a:solidFill>
                <a:schemeClr val="bg1"/>
              </a:solidFill>
            </a:endParaRPr>
          </a:p>
        </p:txBody>
      </p:sp>
      <p:sp>
        <p:nvSpPr>
          <p:cNvPr id="28" name="Pentagon 27"/>
          <p:cNvSpPr/>
          <p:nvPr/>
        </p:nvSpPr>
        <p:spPr>
          <a:xfrm>
            <a:off x="7502113" y="2667161"/>
            <a:ext cx="1477226" cy="608075"/>
          </a:xfrm>
          <a:prstGeom prst="homePlat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Increased income </a:t>
            </a:r>
            <a:endParaRPr lang="en-US" dirty="0">
              <a:solidFill>
                <a:schemeClr val="bg1"/>
              </a:solidFill>
            </a:endParaRPr>
          </a:p>
        </p:txBody>
      </p:sp>
    </p:spTree>
    <p:extLst>
      <p:ext uri="{BB962C8B-B14F-4D97-AF65-F5344CB8AC3E}">
        <p14:creationId xmlns:p14="http://schemas.microsoft.com/office/powerpoint/2010/main" val="191107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sz="2400" dirty="0"/>
              <a:t>Common assumption mistakes </a:t>
            </a:r>
            <a:br>
              <a:rPr lang="en-US" sz="2400" dirty="0"/>
            </a:br>
            <a:r>
              <a:rPr lang="en-US" sz="2400" dirty="0"/>
              <a:t>Restating the outcome to outcome </a:t>
            </a:r>
            <a:r>
              <a:rPr lang="en-US" sz="2400" dirty="0" smtClean="0"/>
              <a:t>link</a:t>
            </a:r>
            <a:endParaRPr lang="en-US" sz="2400" dirty="0"/>
          </a:p>
        </p:txBody>
      </p:sp>
      <p:sp>
        <p:nvSpPr>
          <p:cNvPr id="16" name="Right Arrow 15"/>
          <p:cNvSpPr/>
          <p:nvPr/>
        </p:nvSpPr>
        <p:spPr>
          <a:xfrm rot="16200000">
            <a:off x="5959742" y="2652822"/>
            <a:ext cx="685800" cy="228600"/>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4816742" y="1260648"/>
            <a:ext cx="3124200" cy="99060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defRPr/>
            </a:pPr>
            <a:r>
              <a:rPr lang="en-US" dirty="0">
                <a:solidFill>
                  <a:schemeClr val="bg1"/>
                </a:solidFill>
              </a:rPr>
              <a:t>Reduced destruction of marginal lands</a:t>
            </a:r>
          </a:p>
        </p:txBody>
      </p:sp>
      <p:sp>
        <p:nvSpPr>
          <p:cNvPr id="18" name="Rounded Rectangle 17"/>
          <p:cNvSpPr/>
          <p:nvPr/>
        </p:nvSpPr>
        <p:spPr>
          <a:xfrm>
            <a:off x="4816742" y="3287823"/>
            <a:ext cx="3124200" cy="99060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defRPr/>
            </a:pPr>
            <a:r>
              <a:rPr lang="en-US" dirty="0" smtClean="0">
                <a:solidFill>
                  <a:schemeClr val="bg1"/>
                </a:solidFill>
              </a:rPr>
              <a:t>Reduced </a:t>
            </a:r>
            <a:r>
              <a:rPr lang="en-US" dirty="0">
                <a:solidFill>
                  <a:schemeClr val="bg1"/>
                </a:solidFill>
              </a:rPr>
              <a:t>farming on marginal lands </a:t>
            </a:r>
          </a:p>
        </p:txBody>
      </p:sp>
      <p:sp>
        <p:nvSpPr>
          <p:cNvPr id="19" name="Oval Callout 18"/>
          <p:cNvSpPr/>
          <p:nvPr/>
        </p:nvSpPr>
        <p:spPr>
          <a:xfrm>
            <a:off x="635267" y="2627422"/>
            <a:ext cx="3581400" cy="1651001"/>
          </a:xfrm>
          <a:prstGeom prst="wedgeEllipseCallout">
            <a:avLst>
              <a:gd name="adj1" fmla="val 103055"/>
              <a:gd name="adj2" fmla="val -43748"/>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r>
              <a:rPr lang="en-US" dirty="0" smtClean="0">
                <a:solidFill>
                  <a:schemeClr val="bg1"/>
                </a:solidFill>
              </a:rPr>
              <a:t>If </a:t>
            </a:r>
            <a:r>
              <a:rPr lang="en-US" dirty="0">
                <a:solidFill>
                  <a:schemeClr val="bg1"/>
                </a:solidFill>
              </a:rPr>
              <a:t>households stop farming on marginal lands there will be less destruction. </a:t>
            </a:r>
          </a:p>
        </p:txBody>
      </p:sp>
      <p:sp>
        <p:nvSpPr>
          <p:cNvPr id="22" name="Multiply 21"/>
          <p:cNvSpPr/>
          <p:nvPr/>
        </p:nvSpPr>
        <p:spPr>
          <a:xfrm>
            <a:off x="1519386" y="2950744"/>
            <a:ext cx="1813161" cy="939800"/>
          </a:xfrm>
          <a:prstGeom prst="mathMultiply">
            <a:avLst/>
          </a:prstGeom>
          <a:noFill/>
          <a:ln w="444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19979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sz="2400" dirty="0"/>
              <a:t>Common assumption mistakes </a:t>
            </a:r>
            <a:br>
              <a:rPr lang="en-US" sz="2400" dirty="0"/>
            </a:br>
            <a:r>
              <a:rPr lang="en-US" sz="2400" dirty="0"/>
              <a:t>Magic wand assumptions</a:t>
            </a:r>
          </a:p>
        </p:txBody>
      </p:sp>
      <p:sp>
        <p:nvSpPr>
          <p:cNvPr id="4" name="Rectangle 3"/>
          <p:cNvSpPr/>
          <p:nvPr/>
        </p:nvSpPr>
        <p:spPr>
          <a:xfrm>
            <a:off x="635267" y="1022526"/>
            <a:ext cx="5797432" cy="3785652"/>
          </a:xfrm>
          <a:prstGeom prst="rect">
            <a:avLst/>
          </a:prstGeom>
        </p:spPr>
        <p:txBody>
          <a:bodyPr wrap="square">
            <a:spAutoFit/>
          </a:bodyPr>
          <a:lstStyle/>
          <a:p>
            <a:pPr marL="285750" indent="-285750">
              <a:buFont typeface="Arial" panose="020B0604020202020204" pitchFamily="34" charset="0"/>
              <a:buChar char="•"/>
            </a:pPr>
            <a:r>
              <a:rPr lang="en-US" sz="2000" dirty="0"/>
              <a:t>Stating something that indicates you need specific evidence.  </a:t>
            </a:r>
          </a:p>
          <a:p>
            <a:pPr marL="742950" lvl="1" indent="-285750">
              <a:buFont typeface="Arial" panose="020B0604020202020204" pitchFamily="34" charset="0"/>
              <a:buChar char="•"/>
            </a:pPr>
            <a:r>
              <a:rPr lang="en-US" sz="2000" dirty="0"/>
              <a:t>Government will commit human </a:t>
            </a:r>
            <a:r>
              <a:rPr lang="en-US" sz="2000" dirty="0" smtClean="0"/>
              <a:t>resources</a:t>
            </a:r>
            <a:endParaRPr lang="en-US" sz="2000" dirty="0"/>
          </a:p>
          <a:p>
            <a:pPr marL="742950" lvl="1" indent="-285750">
              <a:buFont typeface="Arial" panose="020B0604020202020204" pitchFamily="34" charset="0"/>
              <a:buChar char="•"/>
            </a:pPr>
            <a:r>
              <a:rPr lang="en-US" sz="2000" dirty="0" smtClean="0"/>
              <a:t>Adequate </a:t>
            </a:r>
            <a:r>
              <a:rPr lang="en-US" sz="2000" dirty="0"/>
              <a:t>post-harvest storage facilities exist to absorb increased </a:t>
            </a:r>
            <a:r>
              <a:rPr lang="en-US" sz="2000" dirty="0" smtClean="0"/>
              <a:t>production</a:t>
            </a:r>
            <a:endParaRPr lang="en-US" sz="2000" dirty="0"/>
          </a:p>
          <a:p>
            <a:pPr marL="742950" lvl="1" indent="-285750">
              <a:buFont typeface="Arial" panose="020B0604020202020204" pitchFamily="34" charset="0"/>
              <a:buChar char="•"/>
            </a:pPr>
            <a:r>
              <a:rPr lang="en-US" sz="2000" dirty="0"/>
              <a:t>Government </a:t>
            </a:r>
            <a:r>
              <a:rPr lang="en-US" sz="2000" dirty="0">
                <a:solidFill>
                  <a:schemeClr val="accent5"/>
                </a:solidFill>
              </a:rPr>
              <a:t>continues to </a:t>
            </a:r>
            <a:r>
              <a:rPr lang="en-US" sz="2000" dirty="0"/>
              <a:t>commit human </a:t>
            </a:r>
            <a:r>
              <a:rPr lang="en-US" sz="2000" dirty="0" smtClean="0"/>
              <a:t>resources</a:t>
            </a:r>
            <a:endParaRPr lang="en-US" sz="2000" dirty="0"/>
          </a:p>
          <a:p>
            <a:pPr marL="742950" lvl="1" indent="-285750">
              <a:buFont typeface="Arial" panose="020B0604020202020204" pitchFamily="34" charset="0"/>
              <a:buChar char="•"/>
            </a:pPr>
            <a:r>
              <a:rPr lang="en-US" sz="2000" dirty="0" smtClean="0"/>
              <a:t>Adequate </a:t>
            </a:r>
            <a:r>
              <a:rPr lang="en-US" sz="2000" dirty="0"/>
              <a:t>post-harvest storage facilities </a:t>
            </a:r>
            <a:r>
              <a:rPr lang="en-US" sz="2000" dirty="0">
                <a:solidFill>
                  <a:schemeClr val="accent5"/>
                </a:solidFill>
              </a:rPr>
              <a:t>remain in place </a:t>
            </a:r>
            <a:r>
              <a:rPr lang="en-US" sz="2000" dirty="0"/>
              <a:t>to absorb increased </a:t>
            </a:r>
            <a:r>
              <a:rPr lang="en-US" sz="2000" dirty="0" smtClean="0"/>
              <a:t>production</a:t>
            </a:r>
            <a:endParaRPr lang="en-US" sz="2000" dirty="0"/>
          </a:p>
          <a:p>
            <a:pPr marL="285750" indent="-285750">
              <a:buFont typeface="Arial" panose="020B0604020202020204" pitchFamily="34" charset="0"/>
              <a:buChar char="•"/>
            </a:pPr>
            <a:r>
              <a:rPr lang="en-US" sz="2000" dirty="0"/>
              <a:t>Make sure to support the claim in the TOC complementary documentation</a:t>
            </a:r>
          </a:p>
        </p:txBody>
      </p:sp>
      <p:sp>
        <p:nvSpPr>
          <p:cNvPr id="10" name="Oval Callout 9"/>
          <p:cNvSpPr/>
          <p:nvPr/>
        </p:nvSpPr>
        <p:spPr>
          <a:xfrm>
            <a:off x="7372350" y="2748977"/>
            <a:ext cx="1676400" cy="1676400"/>
          </a:xfrm>
          <a:prstGeom prst="wedgeEllipseCallout">
            <a:avLst>
              <a:gd name="adj1" fmla="val -164346"/>
              <a:gd name="adj2" fmla="val -35984"/>
            </a:avLst>
          </a:prstGeom>
          <a:solidFill>
            <a:schemeClr val="accent3"/>
          </a:solidFill>
          <a:ln>
            <a:solidFill>
              <a:schemeClr val="accent3"/>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600" dirty="0" smtClean="0">
              <a:solidFill>
                <a:schemeClr val="bg1"/>
              </a:solidFill>
            </a:endParaRPr>
          </a:p>
          <a:p>
            <a:pPr algn="ctr"/>
            <a:r>
              <a:rPr lang="en-US" sz="1600" dirty="0" smtClean="0">
                <a:solidFill>
                  <a:schemeClr val="bg1"/>
                </a:solidFill>
              </a:rPr>
              <a:t>Do they exist or don’t they? </a:t>
            </a:r>
          </a:p>
          <a:p>
            <a:pPr algn="ctr"/>
            <a:endParaRPr lang="en-US" sz="1600" dirty="0"/>
          </a:p>
        </p:txBody>
      </p:sp>
      <p:sp>
        <p:nvSpPr>
          <p:cNvPr id="11" name="Oval Callout 10"/>
          <p:cNvSpPr/>
          <p:nvPr/>
        </p:nvSpPr>
        <p:spPr>
          <a:xfrm>
            <a:off x="6972300" y="1054726"/>
            <a:ext cx="1981200" cy="1524000"/>
          </a:xfrm>
          <a:prstGeom prst="wedgeEllipseCallout">
            <a:avLst>
              <a:gd name="adj1" fmla="val -71805"/>
              <a:gd name="adj2" fmla="val 10766"/>
            </a:avLst>
          </a:prstGeom>
          <a:solidFill>
            <a:schemeClr val="accent3"/>
          </a:solidFill>
          <a:ln>
            <a:solidFill>
              <a:schemeClr val="accent3"/>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b="1" dirty="0" smtClean="0">
                <a:solidFill>
                  <a:schemeClr val="bg1"/>
                </a:solidFill>
              </a:rPr>
              <a:t>Get the evidence! </a:t>
            </a:r>
          </a:p>
          <a:p>
            <a:pPr algn="ctr"/>
            <a:r>
              <a:rPr lang="en-US" sz="1600" dirty="0" smtClean="0">
                <a:solidFill>
                  <a:schemeClr val="bg1"/>
                </a:solidFill>
              </a:rPr>
              <a:t> Will they or won’t they?</a:t>
            </a:r>
          </a:p>
        </p:txBody>
      </p:sp>
    </p:spTree>
    <p:extLst>
      <p:ext uri="{BB962C8B-B14F-4D97-AF65-F5344CB8AC3E}">
        <p14:creationId xmlns:p14="http://schemas.microsoft.com/office/powerpoint/2010/main" val="381816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sz="2400" dirty="0"/>
              <a:t>Which assumptions do not meet FFP criteria? </a:t>
            </a:r>
          </a:p>
        </p:txBody>
      </p:sp>
      <p:pic>
        <p:nvPicPr>
          <p:cNvPr id="9" name="Content Placeholder 13"/>
          <p:cNvPicPr>
            <a:picLocks noGrp="1" noChangeAspect="1"/>
          </p:cNvPicPr>
          <p:nvPr>
            <p:ph idx="4294967295"/>
          </p:nvPr>
        </p:nvPicPr>
        <p:blipFill>
          <a:blip r:embed="rId3"/>
          <a:stretch>
            <a:fillRect/>
          </a:stretch>
        </p:blipFill>
        <p:spPr>
          <a:xfrm>
            <a:off x="359853" y="1074047"/>
            <a:ext cx="5945254" cy="3963503"/>
          </a:xfrm>
          <a:prstGeom prst="rect">
            <a:avLst/>
          </a:prstGeom>
        </p:spPr>
      </p:pic>
      <p:sp>
        <p:nvSpPr>
          <p:cNvPr id="12" name="Text Placeholder 3"/>
          <p:cNvSpPr txBox="1">
            <a:spLocks/>
          </p:cNvSpPr>
          <p:nvPr/>
        </p:nvSpPr>
        <p:spPr>
          <a:xfrm>
            <a:off x="6704283" y="1452944"/>
            <a:ext cx="2188573" cy="3205708"/>
          </a:xfrm>
          <a:prstGeom prst="rect">
            <a:avLst/>
          </a:prstGeom>
          <a:ln>
            <a:noFill/>
          </a:ln>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t>Which assumptions appear weak as worded?  </a:t>
            </a:r>
          </a:p>
          <a:p>
            <a:r>
              <a:rPr lang="en-US" sz="2400" dirty="0" smtClean="0"/>
              <a:t>What type of evidence is needed to support weak assumptions?</a:t>
            </a:r>
            <a:endParaRPr lang="en-US" sz="2400" dirty="0"/>
          </a:p>
        </p:txBody>
      </p:sp>
    </p:spTree>
    <p:extLst>
      <p:ext uri="{BB962C8B-B14F-4D97-AF65-F5344CB8AC3E}">
        <p14:creationId xmlns:p14="http://schemas.microsoft.com/office/powerpoint/2010/main" val="1968907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3" y="157854"/>
            <a:ext cx="7459577" cy="857250"/>
          </a:xfrm>
        </p:spPr>
        <p:txBody>
          <a:bodyPr>
            <a:noAutofit/>
          </a:bodyPr>
          <a:lstStyle/>
          <a:p>
            <a:r>
              <a:rPr lang="en-US" sz="2000" dirty="0"/>
              <a:t>Questions to help identify and support external assumptions</a:t>
            </a:r>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2" y="1116532"/>
            <a:ext cx="7278708" cy="3493970"/>
          </a:xfrm>
        </p:spPr>
        <p:txBody>
          <a:bodyPr>
            <a:normAutofit lnSpcReduction="10000"/>
          </a:bodyPr>
          <a:lstStyle/>
          <a:p>
            <a:pPr marL="342900" indent="-342900">
              <a:buFont typeface="Arial" panose="020B0604020202020204" pitchFamily="34" charset="0"/>
              <a:buChar char="•"/>
            </a:pPr>
            <a:r>
              <a:rPr lang="en-US" dirty="0"/>
              <a:t>What </a:t>
            </a:r>
            <a:r>
              <a:rPr lang="en-US" dirty="0" smtClean="0"/>
              <a:t>conditions are </a:t>
            </a:r>
            <a:r>
              <a:rPr lang="en-US" b="1" dirty="0" smtClean="0"/>
              <a:t>critical</a:t>
            </a:r>
            <a:r>
              <a:rPr lang="en-US" dirty="0" smtClean="0"/>
              <a:t> </a:t>
            </a:r>
            <a:r>
              <a:rPr lang="en-US" dirty="0"/>
              <a:t>to achieving this </a:t>
            </a:r>
            <a:r>
              <a:rPr lang="en-US" dirty="0" smtClean="0"/>
              <a:t>outcome and </a:t>
            </a:r>
            <a:r>
              <a:rPr lang="en-US" dirty="0"/>
              <a:t>are already in place?</a:t>
            </a:r>
          </a:p>
          <a:p>
            <a:pPr marL="1085850" lvl="1" indent="-342900">
              <a:buFont typeface="Arial" panose="020B0604020202020204" pitchFamily="34" charset="0"/>
              <a:buChar char="•"/>
            </a:pPr>
            <a:r>
              <a:rPr lang="en-US" dirty="0"/>
              <a:t>What evidence do we have to convince us that a condition will remain in place through the LOA?</a:t>
            </a:r>
          </a:p>
          <a:p>
            <a:pPr marL="342900" indent="-342900">
              <a:buFont typeface="Arial" panose="020B0604020202020204" pitchFamily="34" charset="0"/>
              <a:buChar char="•"/>
            </a:pPr>
            <a:r>
              <a:rPr lang="en-US" dirty="0"/>
              <a:t>Is whether the condition remains in place completely outside the control of the Activity?</a:t>
            </a:r>
          </a:p>
          <a:p>
            <a:pPr marL="342900" indent="-342900">
              <a:buFont typeface="Arial" panose="020B0604020202020204" pitchFamily="34" charset="0"/>
              <a:buChar char="•"/>
            </a:pPr>
            <a:r>
              <a:rPr lang="en-US" dirty="0"/>
              <a:t>Are we taking anything for granted related to the political, environmental, or social context? </a:t>
            </a:r>
          </a:p>
          <a:p>
            <a:pPr marL="342900" indent="-342900">
              <a:buFont typeface="Arial" panose="020B0604020202020204" pitchFamily="34" charset="0"/>
              <a:buChar char="•"/>
            </a:pPr>
            <a:r>
              <a:rPr lang="en-US" dirty="0"/>
              <a:t>Are we taking anything for granted about other stakeholders and their capacities?</a:t>
            </a:r>
          </a:p>
          <a:p>
            <a:endParaRPr lang="en-US" dirty="0"/>
          </a:p>
        </p:txBody>
      </p:sp>
    </p:spTree>
    <p:extLst>
      <p:ext uri="{BB962C8B-B14F-4D97-AF65-F5344CB8AC3E}">
        <p14:creationId xmlns:p14="http://schemas.microsoft.com/office/powerpoint/2010/main" val="13037071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sz="2400" dirty="0"/>
              <a:t>Inserting Assumptions in the TOC </a:t>
            </a:r>
            <a:r>
              <a:rPr lang="en-US" sz="2400" dirty="0" smtClean="0"/>
              <a:t>diagram</a:t>
            </a:r>
            <a:endParaRPr lang="en-US" sz="2400" b="0" dirty="0"/>
          </a:p>
        </p:txBody>
      </p:sp>
      <p:sp>
        <p:nvSpPr>
          <p:cNvPr id="4" name="Content Placeholder 2"/>
          <p:cNvSpPr>
            <a:spLocks noGrp="1"/>
          </p:cNvSpPr>
          <p:nvPr>
            <p:ph idx="4294967295"/>
          </p:nvPr>
        </p:nvSpPr>
        <p:spPr>
          <a:xfrm>
            <a:off x="747537" y="1084694"/>
            <a:ext cx="3994583" cy="3811132"/>
          </a:xfrm>
          <a:prstGeom prst="rect">
            <a:avLst/>
          </a:prstGeom>
        </p:spPr>
        <p:txBody>
          <a:bodyPr>
            <a:normAutofit fontScale="62500" lnSpcReduction="20000"/>
          </a:bodyPr>
          <a:lstStyle/>
          <a:p>
            <a:r>
              <a:rPr lang="en-US" dirty="0"/>
              <a:t>Use a unique shape and color to highlight </a:t>
            </a:r>
            <a:r>
              <a:rPr lang="en-US" dirty="0" smtClean="0"/>
              <a:t>conditions </a:t>
            </a:r>
            <a:r>
              <a:rPr lang="en-US" dirty="0"/>
              <a:t>outside of the project’s influence. </a:t>
            </a:r>
          </a:p>
          <a:p>
            <a:r>
              <a:rPr lang="en-US" dirty="0" smtClean="0"/>
              <a:t>Clearly link to a ToC component (e.g., outcome, output, goal, etc.)</a:t>
            </a:r>
            <a:endParaRPr lang="en-US" dirty="0"/>
          </a:p>
          <a:p>
            <a:r>
              <a:rPr lang="en-US" dirty="0"/>
              <a:t>If not room to state </a:t>
            </a:r>
            <a:r>
              <a:rPr lang="en-US" dirty="0" smtClean="0"/>
              <a:t>the </a:t>
            </a:r>
            <a:r>
              <a:rPr lang="en-US" dirty="0"/>
              <a:t>full assumption, insert an identifier such as </a:t>
            </a:r>
            <a:r>
              <a:rPr lang="en-US" dirty="0" smtClean="0"/>
              <a:t>A1 </a:t>
            </a:r>
            <a:r>
              <a:rPr lang="en-US" dirty="0"/>
              <a:t>or A2</a:t>
            </a:r>
            <a:r>
              <a:rPr lang="en-US" dirty="0" smtClean="0"/>
              <a:t>,</a:t>
            </a:r>
            <a:endParaRPr lang="en-US" dirty="0"/>
          </a:p>
          <a:p>
            <a:r>
              <a:rPr lang="en-US" dirty="0"/>
              <a:t>Record the full assumption, and the evidence supporting it, in </a:t>
            </a:r>
            <a:r>
              <a:rPr lang="en-US" dirty="0" smtClean="0"/>
              <a:t>the </a:t>
            </a:r>
            <a:r>
              <a:rPr lang="en-US" b="1" dirty="0" smtClean="0">
                <a:solidFill>
                  <a:schemeClr val="accent5"/>
                </a:solidFill>
              </a:rPr>
              <a:t>complementary documentation </a:t>
            </a:r>
            <a:endParaRPr lang="en-US" b="1" dirty="0">
              <a:solidFill>
                <a:schemeClr val="accent5"/>
              </a:solidFill>
            </a:endParaRPr>
          </a:p>
        </p:txBody>
      </p:sp>
      <p:pic>
        <p:nvPicPr>
          <p:cNvPr id="6" name="Picture 5"/>
          <p:cNvPicPr>
            <a:picLocks noChangeAspect="1"/>
          </p:cNvPicPr>
          <p:nvPr/>
        </p:nvPicPr>
        <p:blipFill>
          <a:blip r:embed="rId3"/>
          <a:stretch>
            <a:fillRect/>
          </a:stretch>
        </p:blipFill>
        <p:spPr>
          <a:xfrm>
            <a:off x="5023254" y="1084694"/>
            <a:ext cx="3488838" cy="3811132"/>
          </a:xfrm>
          <a:prstGeom prst="rect">
            <a:avLst/>
          </a:prstGeom>
          <a:ln w="38100">
            <a:solidFill>
              <a:srgbClr val="028896"/>
            </a:solidFill>
          </a:ln>
        </p:spPr>
      </p:pic>
    </p:spTree>
    <p:extLst>
      <p:ext uri="{BB962C8B-B14F-4D97-AF65-F5344CB8AC3E}">
        <p14:creationId xmlns:p14="http://schemas.microsoft.com/office/powerpoint/2010/main" val="1222495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3" y="157854"/>
            <a:ext cx="7459577" cy="857250"/>
          </a:xfrm>
        </p:spPr>
        <p:txBody>
          <a:bodyPr>
            <a:noAutofit/>
          </a:bodyPr>
          <a:lstStyle/>
          <a:p>
            <a:r>
              <a:rPr lang="en-US" sz="2000" dirty="0"/>
              <a:t>Supporting assumptions in the TOC complementary documentation</a:t>
            </a:r>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2" y="1116532"/>
            <a:ext cx="7278708" cy="3493970"/>
          </a:xfrm>
        </p:spPr>
        <p:txBody>
          <a:bodyPr>
            <a:normAutofit fontScale="92500"/>
          </a:bodyPr>
          <a:lstStyle/>
          <a:p>
            <a:pPr marL="457200" indent="-457200">
              <a:buFont typeface="Arial" panose="020B0604020202020204" pitchFamily="34" charset="0"/>
              <a:buChar char="•"/>
            </a:pPr>
            <a:r>
              <a:rPr lang="en-US" dirty="0"/>
              <a:t>Your expectation of whether the assumption will remain true through the LOA</a:t>
            </a:r>
          </a:p>
          <a:p>
            <a:pPr marL="457200" indent="-457200">
              <a:buFont typeface="Arial" panose="020B0604020202020204" pitchFamily="34" charset="0"/>
              <a:buChar char="•"/>
            </a:pPr>
            <a:r>
              <a:rPr lang="en-US" dirty="0"/>
              <a:t>Evidence to show why you believe the assumption will hold true through LOA</a:t>
            </a:r>
          </a:p>
          <a:p>
            <a:pPr marL="457200" indent="-457200">
              <a:buFont typeface="Arial" panose="020B0604020202020204" pitchFamily="34" charset="0"/>
              <a:buChar char="•"/>
            </a:pPr>
            <a:r>
              <a:rPr lang="en-US" dirty="0"/>
              <a:t>A brief discussion of the risks to a pathway if the assumption fails</a:t>
            </a:r>
          </a:p>
          <a:p>
            <a:pPr marL="457200" indent="-457200">
              <a:buFont typeface="Arial" panose="020B0604020202020204" pitchFamily="34" charset="0"/>
              <a:buChar char="•"/>
            </a:pPr>
            <a:r>
              <a:rPr lang="en-US" dirty="0"/>
              <a:t>A brief description of the contingency plan that your activity will put in place if the assumption fails. </a:t>
            </a:r>
          </a:p>
          <a:p>
            <a:pPr marL="457200" indent="-457200">
              <a:buFont typeface="Arial" panose="020B0604020202020204" pitchFamily="34" charset="0"/>
              <a:buChar char="•"/>
            </a:pPr>
            <a:r>
              <a:rPr lang="en-US" dirty="0"/>
              <a:t>A brief description of monitoring strategies to determine if an assumption is holding or if it has failed.</a:t>
            </a:r>
          </a:p>
          <a:p>
            <a:endParaRPr lang="en-US" dirty="0"/>
          </a:p>
        </p:txBody>
      </p:sp>
    </p:spTree>
    <p:extLst>
      <p:ext uri="{BB962C8B-B14F-4D97-AF65-F5344CB8AC3E}">
        <p14:creationId xmlns:p14="http://schemas.microsoft.com/office/powerpoint/2010/main" val="39366973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sz="2400" dirty="0"/>
              <a:t>Sample </a:t>
            </a:r>
            <a:r>
              <a:rPr lang="en-US" sz="2400" dirty="0" smtClean="0"/>
              <a:t>assumptions matrix </a:t>
            </a:r>
            <a:r>
              <a:rPr lang="en-US" sz="2400" dirty="0"/>
              <a:t>for </a:t>
            </a:r>
            <a:r>
              <a:rPr lang="en-US" sz="2400" dirty="0" smtClean="0"/>
              <a:t>complementary documentation</a:t>
            </a:r>
            <a:endParaRPr lang="en-US" sz="2400" dirty="0"/>
          </a:p>
        </p:txBody>
      </p:sp>
      <p:graphicFrame>
        <p:nvGraphicFramePr>
          <p:cNvPr id="5" name="Table Placeholder 7"/>
          <p:cNvGraphicFramePr>
            <a:graphicFrameLocks/>
          </p:cNvGraphicFramePr>
          <p:nvPr>
            <p:extLst/>
          </p:nvPr>
        </p:nvGraphicFramePr>
        <p:xfrm>
          <a:off x="635267" y="1018955"/>
          <a:ext cx="8254807" cy="4047332"/>
        </p:xfrm>
        <a:graphic>
          <a:graphicData uri="http://schemas.openxmlformats.org/drawingml/2006/table">
            <a:tbl>
              <a:tblPr firstRow="1" firstCol="1" bandRow="1">
                <a:tableStyleId>{F5AB1C69-6EDB-4FF4-983F-18BD219EF322}</a:tableStyleId>
              </a:tblPr>
              <a:tblGrid>
                <a:gridCol w="1213458">
                  <a:extLst>
                    <a:ext uri="{9D8B030D-6E8A-4147-A177-3AD203B41FA5}">
                      <a16:colId xmlns:a16="http://schemas.microsoft.com/office/drawing/2014/main" val="20000"/>
                    </a:ext>
                  </a:extLst>
                </a:gridCol>
                <a:gridCol w="2758757">
                  <a:extLst>
                    <a:ext uri="{9D8B030D-6E8A-4147-A177-3AD203B41FA5}">
                      <a16:colId xmlns:a16="http://schemas.microsoft.com/office/drawing/2014/main" val="20001"/>
                    </a:ext>
                  </a:extLst>
                </a:gridCol>
                <a:gridCol w="2141296">
                  <a:extLst>
                    <a:ext uri="{9D8B030D-6E8A-4147-A177-3AD203B41FA5}">
                      <a16:colId xmlns:a16="http://schemas.microsoft.com/office/drawing/2014/main" val="20002"/>
                    </a:ext>
                  </a:extLst>
                </a:gridCol>
                <a:gridCol w="2141296">
                  <a:extLst>
                    <a:ext uri="{9D8B030D-6E8A-4147-A177-3AD203B41FA5}">
                      <a16:colId xmlns:a16="http://schemas.microsoft.com/office/drawing/2014/main" val="20003"/>
                    </a:ext>
                  </a:extLst>
                </a:gridCol>
              </a:tblGrid>
              <a:tr h="761886">
                <a:tc>
                  <a:txBody>
                    <a:bodyPr/>
                    <a:lstStyle/>
                    <a:p>
                      <a:pPr marL="0" marR="0" algn="l">
                        <a:lnSpc>
                          <a:spcPct val="115000"/>
                        </a:lnSpc>
                        <a:spcBef>
                          <a:spcPts val="0"/>
                        </a:spcBef>
                        <a:spcAft>
                          <a:spcPts val="0"/>
                        </a:spcAft>
                      </a:pPr>
                      <a:r>
                        <a:rPr lang="en-US" sz="1100" dirty="0">
                          <a:effectLst/>
                        </a:rPr>
                        <a:t>Assumption </a:t>
                      </a:r>
                    </a:p>
                    <a:p>
                      <a:pPr marL="0" marR="0" algn="l">
                        <a:lnSpc>
                          <a:spcPct val="115000"/>
                        </a:lnSpc>
                        <a:spcBef>
                          <a:spcPts val="0"/>
                        </a:spcBef>
                        <a:spcAft>
                          <a:spcPts val="0"/>
                        </a:spcAft>
                        <a:tabLst>
                          <a:tab pos="1057275" algn="l"/>
                        </a:tabLst>
                      </a:pPr>
                      <a:r>
                        <a:rPr lang="en-US" sz="1100" dirty="0">
                          <a:effectLst/>
                        </a:rPr>
                        <a:t>	</a:t>
                      </a:r>
                      <a:endParaRPr lang="en-US" sz="1100" dirty="0">
                        <a:solidFill>
                          <a:schemeClr val="tx1"/>
                        </a:solidFill>
                        <a:effectLst/>
                        <a:latin typeface="Calibri"/>
                        <a:ea typeface="Calibri"/>
                        <a:cs typeface="Times New Roman"/>
                      </a:endParaRPr>
                    </a:p>
                  </a:txBody>
                  <a:tcPr marL="46883" marR="46883" marT="0" marB="0"/>
                </a:tc>
                <a:tc>
                  <a:txBody>
                    <a:bodyPr/>
                    <a:lstStyle/>
                    <a:p>
                      <a:pPr marL="0" marR="0" algn="l">
                        <a:lnSpc>
                          <a:spcPct val="115000"/>
                        </a:lnSpc>
                        <a:spcBef>
                          <a:spcPts val="0"/>
                        </a:spcBef>
                        <a:spcAft>
                          <a:spcPts val="0"/>
                        </a:spcAft>
                      </a:pPr>
                      <a:r>
                        <a:rPr lang="en-US" sz="1100" dirty="0">
                          <a:effectLst/>
                        </a:rPr>
                        <a:t>Likelihood assumption will hold through the </a:t>
                      </a:r>
                      <a:r>
                        <a:rPr lang="en-US" sz="1100" dirty="0" smtClean="0">
                          <a:effectLst/>
                        </a:rPr>
                        <a:t>LOA</a:t>
                      </a:r>
                      <a:r>
                        <a:rPr lang="en-US" sz="1100" baseline="0" dirty="0" smtClean="0">
                          <a:effectLst/>
                        </a:rPr>
                        <a:t> </a:t>
                      </a:r>
                      <a:r>
                        <a:rPr lang="en-US" sz="1100" dirty="0" smtClean="0">
                          <a:effectLst/>
                        </a:rPr>
                        <a:t>and </a:t>
                      </a:r>
                      <a:r>
                        <a:rPr lang="en-US" sz="1100" dirty="0">
                          <a:effectLst/>
                        </a:rPr>
                        <a:t>evidence base</a:t>
                      </a:r>
                      <a:endParaRPr lang="en-US" sz="1100" dirty="0">
                        <a:solidFill>
                          <a:schemeClr val="tx1"/>
                        </a:solidFill>
                        <a:effectLst/>
                        <a:latin typeface="Calibri"/>
                        <a:ea typeface="Calibri"/>
                        <a:cs typeface="Times New Roman"/>
                      </a:endParaRPr>
                    </a:p>
                  </a:txBody>
                  <a:tcPr marL="46883" marR="46883" marT="0" marB="0"/>
                </a:tc>
                <a:tc>
                  <a:txBody>
                    <a:bodyPr/>
                    <a:lstStyle/>
                    <a:p>
                      <a:pPr marL="0" marR="0" algn="l">
                        <a:lnSpc>
                          <a:spcPct val="115000"/>
                        </a:lnSpc>
                        <a:spcBef>
                          <a:spcPts val="0"/>
                        </a:spcBef>
                        <a:spcAft>
                          <a:spcPts val="0"/>
                        </a:spcAft>
                      </a:pPr>
                      <a:r>
                        <a:rPr lang="en-US" sz="1100" dirty="0">
                          <a:effectLst/>
                        </a:rPr>
                        <a:t>Risk to </a:t>
                      </a:r>
                      <a:r>
                        <a:rPr lang="en-US" sz="1100" dirty="0" smtClean="0">
                          <a:effectLst/>
                        </a:rPr>
                        <a:t>activity if </a:t>
                      </a:r>
                      <a:r>
                        <a:rPr lang="en-US" sz="1100" dirty="0">
                          <a:effectLst/>
                        </a:rPr>
                        <a:t>assumption does not hold; if risk is high, what contingency measures will be </a:t>
                      </a:r>
                      <a:r>
                        <a:rPr lang="en-US" sz="1100" dirty="0" smtClean="0">
                          <a:effectLst/>
                        </a:rPr>
                        <a:t>taken?</a:t>
                      </a:r>
                      <a:endParaRPr lang="en-US" sz="1100" dirty="0">
                        <a:solidFill>
                          <a:schemeClr val="tx1"/>
                        </a:solidFill>
                        <a:effectLst/>
                        <a:latin typeface="Calibri"/>
                        <a:ea typeface="Calibri"/>
                        <a:cs typeface="Times New Roman"/>
                      </a:endParaRPr>
                    </a:p>
                  </a:txBody>
                  <a:tcPr marL="46883" marR="46883" marT="0" marB="0"/>
                </a:tc>
                <a:tc>
                  <a:txBody>
                    <a:bodyPr/>
                    <a:lstStyle/>
                    <a:p>
                      <a:pPr marL="0" marR="0" algn="l">
                        <a:lnSpc>
                          <a:spcPct val="115000"/>
                        </a:lnSpc>
                        <a:spcBef>
                          <a:spcPts val="0"/>
                        </a:spcBef>
                        <a:spcAft>
                          <a:spcPts val="0"/>
                        </a:spcAft>
                      </a:pPr>
                      <a:r>
                        <a:rPr lang="en-US" sz="1100" dirty="0">
                          <a:effectLst/>
                        </a:rPr>
                        <a:t>How will </a:t>
                      </a:r>
                      <a:r>
                        <a:rPr lang="en-US" sz="1100" dirty="0" smtClean="0">
                          <a:effectLst/>
                        </a:rPr>
                        <a:t>activity monitor </a:t>
                      </a:r>
                      <a:r>
                        <a:rPr lang="en-US" sz="1100" dirty="0">
                          <a:effectLst/>
                        </a:rPr>
                        <a:t>assumption? </a:t>
                      </a:r>
                      <a:endParaRPr lang="en-US" sz="1100" dirty="0">
                        <a:solidFill>
                          <a:schemeClr val="tx1"/>
                        </a:solidFill>
                        <a:effectLst/>
                        <a:latin typeface="Calibri"/>
                        <a:ea typeface="Calibri"/>
                        <a:cs typeface="Times New Roman"/>
                      </a:endParaRPr>
                    </a:p>
                  </a:txBody>
                  <a:tcPr marL="46883" marR="46883" marT="0" marB="0"/>
                </a:tc>
                <a:extLst>
                  <a:ext uri="{0D108BD9-81ED-4DB2-BD59-A6C34878D82A}">
                    <a16:rowId xmlns:a16="http://schemas.microsoft.com/office/drawing/2014/main" val="10000"/>
                  </a:ext>
                </a:extLst>
              </a:tr>
              <a:tr h="2979694">
                <a:tc>
                  <a:txBody>
                    <a:bodyPr/>
                    <a:lstStyle/>
                    <a:p>
                      <a:pPr marL="0" marR="0" algn="l">
                        <a:lnSpc>
                          <a:spcPct val="115000"/>
                        </a:lnSpc>
                        <a:spcBef>
                          <a:spcPts val="0"/>
                        </a:spcBef>
                        <a:spcAft>
                          <a:spcPts val="0"/>
                        </a:spcAft>
                      </a:pPr>
                      <a:r>
                        <a:rPr lang="en-US" sz="1100" dirty="0">
                          <a:effectLst/>
                        </a:rPr>
                        <a:t>Example:  </a:t>
                      </a:r>
                      <a:r>
                        <a:rPr lang="en-US" sz="1100" dirty="0" err="1" smtClean="0">
                          <a:effectLst/>
                        </a:rPr>
                        <a:t>GoN</a:t>
                      </a:r>
                      <a:r>
                        <a:rPr lang="en-US" sz="1100" baseline="0" dirty="0" smtClean="0">
                          <a:effectLst/>
                        </a:rPr>
                        <a:t> </a:t>
                      </a:r>
                      <a:r>
                        <a:rPr lang="en-US" sz="1100" dirty="0" smtClean="0">
                          <a:effectLst/>
                        </a:rPr>
                        <a:t>will </a:t>
                      </a:r>
                      <a:r>
                        <a:rPr lang="en-US" sz="1100" dirty="0">
                          <a:effectLst/>
                        </a:rPr>
                        <a:t>continue to support expansion of micro health insurance</a:t>
                      </a:r>
                      <a:endParaRPr lang="en-US" sz="1100" dirty="0">
                        <a:solidFill>
                          <a:schemeClr val="tx1"/>
                        </a:solidFill>
                        <a:effectLst/>
                        <a:latin typeface="Calibri"/>
                        <a:ea typeface="Calibri"/>
                        <a:cs typeface="Times New Roman"/>
                      </a:endParaRPr>
                    </a:p>
                  </a:txBody>
                  <a:tcPr marL="46883" marR="46883" marT="0" marB="0" anchor="ctr"/>
                </a:tc>
                <a:tc>
                  <a:txBody>
                    <a:bodyPr/>
                    <a:lstStyle/>
                    <a:p>
                      <a:pPr marL="0" marR="0" algn="l">
                        <a:lnSpc>
                          <a:spcPct val="115000"/>
                        </a:lnSpc>
                        <a:spcBef>
                          <a:spcPts val="0"/>
                        </a:spcBef>
                        <a:spcAft>
                          <a:spcPts val="0"/>
                        </a:spcAft>
                      </a:pPr>
                      <a:r>
                        <a:rPr lang="en-US" sz="1050" dirty="0">
                          <a:effectLst/>
                        </a:rPr>
                        <a:t>Example: The likelihood of this assumption holding is HIGH. Micro-health insurance has been piloted in two districts and it is planned to expand all over the country as a priority activity for the next 7 years. </a:t>
                      </a:r>
                      <a:r>
                        <a:rPr lang="en-US" sz="1050" dirty="0" err="1">
                          <a:effectLst/>
                        </a:rPr>
                        <a:t>GoN</a:t>
                      </a:r>
                      <a:r>
                        <a:rPr lang="en-US" sz="1050" dirty="0">
                          <a:effectLst/>
                        </a:rPr>
                        <a:t> has already allocated the budget for running the program.</a:t>
                      </a:r>
                    </a:p>
                    <a:p>
                      <a:pPr marL="0" marR="0" algn="l">
                        <a:lnSpc>
                          <a:spcPct val="115000"/>
                        </a:lnSpc>
                        <a:spcBef>
                          <a:spcPts val="0"/>
                        </a:spcBef>
                        <a:spcAft>
                          <a:spcPts val="0"/>
                        </a:spcAft>
                      </a:pPr>
                      <a:r>
                        <a:rPr lang="en-US" sz="1050" dirty="0">
                          <a:effectLst/>
                        </a:rPr>
                        <a:t> </a:t>
                      </a:r>
                    </a:p>
                    <a:p>
                      <a:pPr marL="0" marR="0" algn="l">
                        <a:lnSpc>
                          <a:spcPct val="115000"/>
                        </a:lnSpc>
                        <a:spcBef>
                          <a:spcPts val="0"/>
                        </a:spcBef>
                        <a:spcAft>
                          <a:spcPts val="0"/>
                        </a:spcAft>
                      </a:pPr>
                      <a:r>
                        <a:rPr lang="en-US" sz="1050" dirty="0">
                          <a:effectLst/>
                        </a:rPr>
                        <a:t>Social health security policy Country X: Program</a:t>
                      </a:r>
                    </a:p>
                    <a:p>
                      <a:pPr marL="0" marR="0" algn="l">
                        <a:lnSpc>
                          <a:spcPct val="115000"/>
                        </a:lnSpc>
                        <a:spcBef>
                          <a:spcPts val="0"/>
                        </a:spcBef>
                        <a:spcAft>
                          <a:spcPts val="0"/>
                        </a:spcAft>
                      </a:pPr>
                      <a:r>
                        <a:rPr lang="en-US" sz="1050" u="sng" dirty="0">
                          <a:effectLst/>
                          <a:hlinkClick r:id="rId3"/>
                        </a:rPr>
                        <a:t>http:</a:t>
                      </a:r>
                      <a:r>
                        <a:rPr lang="en-US" sz="1050" u="sng" dirty="0">
                          <a:effectLst/>
                        </a:rPr>
                        <a:t> </a:t>
                      </a:r>
                      <a:r>
                        <a:rPr lang="en-US" sz="1050" u="sng" dirty="0" smtClean="0">
                          <a:effectLst/>
                        </a:rPr>
                        <a:t>[insert </a:t>
                      </a:r>
                      <a:r>
                        <a:rPr lang="en-US" sz="1050" u="sng" dirty="0">
                          <a:effectLst/>
                        </a:rPr>
                        <a:t>link]</a:t>
                      </a:r>
                      <a:endParaRPr lang="en-US" sz="1050" dirty="0">
                        <a:effectLst/>
                      </a:endParaRPr>
                    </a:p>
                    <a:p>
                      <a:pPr marL="0" marR="0" algn="l">
                        <a:lnSpc>
                          <a:spcPct val="115000"/>
                        </a:lnSpc>
                        <a:spcBef>
                          <a:spcPts val="0"/>
                        </a:spcBef>
                        <a:spcAft>
                          <a:spcPts val="0"/>
                        </a:spcAft>
                      </a:pPr>
                      <a:r>
                        <a:rPr lang="en-US" sz="1050" dirty="0">
                          <a:effectLst/>
                        </a:rPr>
                        <a:t>Report of Ministry of Labor and Employment of Country X </a:t>
                      </a:r>
                    </a:p>
                    <a:p>
                      <a:pPr marL="0" marR="0" algn="l">
                        <a:lnSpc>
                          <a:spcPct val="115000"/>
                        </a:lnSpc>
                        <a:spcBef>
                          <a:spcPts val="0"/>
                        </a:spcBef>
                        <a:spcAft>
                          <a:spcPts val="0"/>
                        </a:spcAft>
                      </a:pPr>
                      <a:r>
                        <a:rPr lang="en-US" sz="1050" u="sng" dirty="0">
                          <a:effectLst/>
                          <a:hlinkClick r:id="rId4"/>
                        </a:rPr>
                        <a:t>http://[insert</a:t>
                      </a:r>
                      <a:r>
                        <a:rPr lang="en-US" sz="1050" u="sng" dirty="0">
                          <a:effectLst/>
                        </a:rPr>
                        <a:t> link]</a:t>
                      </a:r>
                      <a:endParaRPr lang="en-US" sz="1050" dirty="0">
                        <a:effectLst/>
                      </a:endParaRPr>
                    </a:p>
                    <a:p>
                      <a:pPr marL="0" marR="0" algn="l">
                        <a:lnSpc>
                          <a:spcPct val="115000"/>
                        </a:lnSpc>
                        <a:spcBef>
                          <a:spcPts val="0"/>
                        </a:spcBef>
                        <a:spcAft>
                          <a:spcPts val="0"/>
                        </a:spcAft>
                      </a:pPr>
                      <a:r>
                        <a:rPr lang="en-US" sz="1050" dirty="0">
                          <a:effectLst/>
                        </a:rPr>
                        <a:t>Ministry of Health</a:t>
                      </a:r>
                    </a:p>
                    <a:p>
                      <a:pPr marL="0" marR="0" algn="l">
                        <a:lnSpc>
                          <a:spcPct val="115000"/>
                        </a:lnSpc>
                        <a:spcBef>
                          <a:spcPts val="0"/>
                        </a:spcBef>
                        <a:spcAft>
                          <a:spcPts val="0"/>
                        </a:spcAft>
                      </a:pPr>
                      <a:r>
                        <a:rPr lang="en-US" sz="1050" dirty="0">
                          <a:effectLst/>
                        </a:rPr>
                        <a:t> </a:t>
                      </a:r>
                      <a:endParaRPr lang="en-US" sz="1050" dirty="0">
                        <a:effectLst/>
                        <a:latin typeface="Calibri"/>
                        <a:ea typeface="Calibri"/>
                        <a:cs typeface="Times New Roman"/>
                      </a:endParaRPr>
                    </a:p>
                  </a:txBody>
                  <a:tcPr marL="46883" marR="46883" marT="0" marB="0"/>
                </a:tc>
                <a:tc>
                  <a:txBody>
                    <a:bodyPr/>
                    <a:lstStyle/>
                    <a:p>
                      <a:pPr marL="0" marR="0" algn="l">
                        <a:lnSpc>
                          <a:spcPct val="115000"/>
                        </a:lnSpc>
                        <a:spcBef>
                          <a:spcPts val="0"/>
                        </a:spcBef>
                        <a:spcAft>
                          <a:spcPts val="0"/>
                        </a:spcAft>
                      </a:pPr>
                      <a:r>
                        <a:rPr lang="en-US" sz="1050" dirty="0">
                          <a:effectLst/>
                        </a:rPr>
                        <a:t>Medium risk: HHs will be deprived from the </a:t>
                      </a:r>
                      <a:r>
                        <a:rPr lang="en-US" sz="1050" dirty="0" smtClean="0">
                          <a:effectLst/>
                        </a:rPr>
                        <a:t>effective </a:t>
                      </a:r>
                      <a:r>
                        <a:rPr lang="en-US" sz="1050" dirty="0">
                          <a:effectLst/>
                        </a:rPr>
                        <a:t>insurance schemes, which may make them more economically vulnerable to managing health risks.  However, because of the integration of efforts to improve HH income,  and to develop informal safety nets,  it is expected that HH will have alternative coping strategies to manage health risk. </a:t>
                      </a:r>
                      <a:endParaRPr lang="en-US" sz="1050" dirty="0">
                        <a:effectLst/>
                        <a:latin typeface="Calibri"/>
                        <a:ea typeface="Calibri"/>
                        <a:cs typeface="Times New Roman"/>
                      </a:endParaRPr>
                    </a:p>
                  </a:txBody>
                  <a:tcPr marL="46883" marR="46883" marT="0" marB="0"/>
                </a:tc>
                <a:tc>
                  <a:txBody>
                    <a:bodyPr/>
                    <a:lstStyle/>
                    <a:p>
                      <a:pPr marL="0" marR="0" algn="l">
                        <a:lnSpc>
                          <a:spcPct val="115000"/>
                        </a:lnSpc>
                        <a:spcBef>
                          <a:spcPts val="0"/>
                        </a:spcBef>
                        <a:spcAft>
                          <a:spcPts val="0"/>
                        </a:spcAft>
                      </a:pPr>
                      <a:r>
                        <a:rPr lang="en-US" sz="1050" dirty="0" smtClean="0">
                          <a:effectLst/>
                        </a:rPr>
                        <a:t>Activity  </a:t>
                      </a:r>
                      <a:r>
                        <a:rPr lang="en-US" sz="1050" dirty="0">
                          <a:effectLst/>
                        </a:rPr>
                        <a:t>will routinely stay abreast of MLE and </a:t>
                      </a:r>
                      <a:r>
                        <a:rPr lang="en-US" sz="1050" dirty="0" err="1">
                          <a:effectLst/>
                        </a:rPr>
                        <a:t>MoH</a:t>
                      </a:r>
                      <a:r>
                        <a:rPr lang="en-US" sz="1050" dirty="0">
                          <a:effectLst/>
                        </a:rPr>
                        <a:t> </a:t>
                      </a:r>
                      <a:r>
                        <a:rPr lang="en-US" sz="1050" dirty="0" err="1">
                          <a:effectLst/>
                        </a:rPr>
                        <a:t>workplans</a:t>
                      </a:r>
                      <a:r>
                        <a:rPr lang="en-US" sz="1050" dirty="0">
                          <a:effectLst/>
                        </a:rPr>
                        <a:t> and budgets </a:t>
                      </a:r>
                      <a:r>
                        <a:rPr lang="en-US" sz="1050" dirty="0" smtClean="0">
                          <a:effectLst/>
                        </a:rPr>
                        <a:t>via Ministry</a:t>
                      </a:r>
                      <a:r>
                        <a:rPr lang="en-US" sz="1050" baseline="0" dirty="0" smtClean="0">
                          <a:effectLst/>
                        </a:rPr>
                        <a:t> </a:t>
                      </a:r>
                      <a:r>
                        <a:rPr lang="en-US" sz="1050" dirty="0" smtClean="0">
                          <a:effectLst/>
                        </a:rPr>
                        <a:t>annual reports [insert </a:t>
                      </a:r>
                      <a:r>
                        <a:rPr lang="en-US" sz="1050" dirty="0">
                          <a:effectLst/>
                        </a:rPr>
                        <a:t>link].  </a:t>
                      </a:r>
                      <a:endParaRPr lang="en-US" sz="1050" dirty="0" smtClean="0">
                        <a:effectLst/>
                      </a:endParaRPr>
                    </a:p>
                    <a:p>
                      <a:pPr marL="0" marR="0" algn="l">
                        <a:lnSpc>
                          <a:spcPct val="115000"/>
                        </a:lnSpc>
                        <a:spcBef>
                          <a:spcPts val="0"/>
                        </a:spcBef>
                        <a:spcAft>
                          <a:spcPts val="0"/>
                        </a:spcAft>
                      </a:pPr>
                      <a:endParaRPr lang="en-US" sz="1050" dirty="0">
                        <a:effectLst/>
                      </a:endParaRPr>
                    </a:p>
                    <a:p>
                      <a:pPr marL="0" marR="0" algn="l">
                        <a:lnSpc>
                          <a:spcPct val="115000"/>
                        </a:lnSpc>
                        <a:spcBef>
                          <a:spcPts val="0"/>
                        </a:spcBef>
                        <a:spcAft>
                          <a:spcPts val="0"/>
                        </a:spcAft>
                      </a:pPr>
                      <a:r>
                        <a:rPr lang="en-US" sz="1050" dirty="0" smtClean="0">
                          <a:effectLst/>
                        </a:rPr>
                        <a:t>Staff </a:t>
                      </a:r>
                      <a:r>
                        <a:rPr lang="en-US" sz="1050" dirty="0">
                          <a:effectLst/>
                        </a:rPr>
                        <a:t>will dialogue with key informants twice a year at national health forums. </a:t>
                      </a:r>
                      <a:endParaRPr lang="en-US" sz="1050" dirty="0">
                        <a:effectLst/>
                        <a:latin typeface="Calibri"/>
                        <a:ea typeface="Calibri"/>
                        <a:cs typeface="Times New Roman"/>
                      </a:endParaRPr>
                    </a:p>
                  </a:txBody>
                  <a:tcPr marL="46883" marR="46883" marT="0" marB="0"/>
                </a:tc>
                <a:extLst>
                  <a:ext uri="{0D108BD9-81ED-4DB2-BD59-A6C34878D82A}">
                    <a16:rowId xmlns:a16="http://schemas.microsoft.com/office/drawing/2014/main" val="10001"/>
                  </a:ext>
                </a:extLst>
              </a:tr>
              <a:tr h="296494">
                <a:tc>
                  <a:txBody>
                    <a:bodyPr/>
                    <a:lstStyle/>
                    <a:p>
                      <a:pPr marL="0" marR="0" algn="l">
                        <a:lnSpc>
                          <a:spcPct val="115000"/>
                        </a:lnSpc>
                        <a:spcBef>
                          <a:spcPts val="0"/>
                        </a:spcBef>
                        <a:spcAft>
                          <a:spcPts val="0"/>
                        </a:spcAft>
                      </a:pPr>
                      <a:r>
                        <a:rPr lang="en-US" sz="1100" dirty="0">
                          <a:effectLst/>
                        </a:rPr>
                        <a:t>A1</a:t>
                      </a:r>
                      <a:endParaRPr lang="en-US" sz="1100" dirty="0">
                        <a:effectLst/>
                        <a:latin typeface="Calibri"/>
                        <a:ea typeface="Calibri"/>
                        <a:cs typeface="Times New Roman"/>
                      </a:endParaRPr>
                    </a:p>
                  </a:txBody>
                  <a:tcPr marL="46883" marR="46883" marT="0" marB="0"/>
                </a:tc>
                <a:tc>
                  <a:txBody>
                    <a:bodyPr/>
                    <a:lstStyle/>
                    <a:p>
                      <a:pPr marL="0" marR="0" algn="l">
                        <a:lnSpc>
                          <a:spcPct val="115000"/>
                        </a:lnSpc>
                        <a:spcBef>
                          <a:spcPts val="0"/>
                        </a:spcBef>
                        <a:spcAft>
                          <a:spcPts val="0"/>
                        </a:spcAft>
                      </a:pPr>
                      <a:r>
                        <a:rPr lang="en-US" sz="1000">
                          <a:effectLst/>
                        </a:rPr>
                        <a:t> </a:t>
                      </a:r>
                      <a:endParaRPr lang="en-US" sz="1000">
                        <a:effectLst/>
                        <a:latin typeface="Calibri"/>
                        <a:ea typeface="Calibri"/>
                        <a:cs typeface="Times New Roman"/>
                      </a:endParaRPr>
                    </a:p>
                  </a:txBody>
                  <a:tcPr marL="46883" marR="46883" marT="0" marB="0"/>
                </a:tc>
                <a:tc>
                  <a:txBody>
                    <a:bodyPr/>
                    <a:lstStyle/>
                    <a:p>
                      <a:pPr marL="0" marR="0" algn="l">
                        <a:lnSpc>
                          <a:spcPct val="115000"/>
                        </a:lnSpc>
                        <a:spcBef>
                          <a:spcPts val="0"/>
                        </a:spcBef>
                        <a:spcAft>
                          <a:spcPts val="0"/>
                        </a:spcAft>
                      </a:pPr>
                      <a:r>
                        <a:rPr lang="en-US" sz="1000">
                          <a:effectLst/>
                        </a:rPr>
                        <a:t> </a:t>
                      </a:r>
                      <a:endParaRPr lang="en-US" sz="1000">
                        <a:effectLst/>
                        <a:latin typeface="Calibri"/>
                        <a:ea typeface="Calibri"/>
                        <a:cs typeface="Times New Roman"/>
                      </a:endParaRPr>
                    </a:p>
                  </a:txBody>
                  <a:tcPr marL="46883" marR="46883" marT="0" marB="0"/>
                </a:tc>
                <a:tc>
                  <a:txBody>
                    <a:bodyPr/>
                    <a:lstStyle/>
                    <a:p>
                      <a:pPr marL="0" marR="0" algn="l">
                        <a:lnSpc>
                          <a:spcPct val="115000"/>
                        </a:lnSpc>
                        <a:spcBef>
                          <a:spcPts val="0"/>
                        </a:spcBef>
                        <a:spcAft>
                          <a:spcPts val="0"/>
                        </a:spcAft>
                      </a:pPr>
                      <a:r>
                        <a:rPr lang="en-US" sz="1000" dirty="0">
                          <a:effectLst/>
                        </a:rPr>
                        <a:t> </a:t>
                      </a:r>
                      <a:endParaRPr lang="en-US" sz="1000" dirty="0">
                        <a:effectLst/>
                        <a:latin typeface="Calibri"/>
                        <a:ea typeface="Calibri"/>
                        <a:cs typeface="Times New Roman"/>
                      </a:endParaRPr>
                    </a:p>
                  </a:txBody>
                  <a:tcPr marL="46883" marR="46883"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227030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4" name="Picture Placeholder 3"/>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667" r="16667"/>
          <a:stretch>
            <a:fillRect/>
          </a:stretch>
        </p:blipFill>
        <p:spPr/>
      </p:pic>
    </p:spTree>
    <p:extLst>
      <p:ext uri="{BB962C8B-B14F-4D97-AF65-F5344CB8AC3E}">
        <p14:creationId xmlns:p14="http://schemas.microsoft.com/office/powerpoint/2010/main" val="1859287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5138" y="972152"/>
            <a:ext cx="2547130" cy="3205213"/>
          </a:xfrm>
        </p:spPr>
        <p:txBody>
          <a:bodyPr>
            <a:normAutofit/>
          </a:bodyPr>
          <a:lstStyle/>
          <a:p>
            <a:r>
              <a:rPr lang="en-US" sz="3600" dirty="0"/>
              <a:t>Rationales</a:t>
            </a:r>
          </a:p>
        </p:txBody>
      </p:sp>
      <p:pic>
        <p:nvPicPr>
          <p:cNvPr id="4" name="Picture Placeholder 3"/>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667" r="16667"/>
          <a:stretch>
            <a:fillRect/>
          </a:stretch>
        </p:blipFill>
        <p:spPr/>
      </p:pic>
    </p:spTree>
    <p:extLst>
      <p:ext uri="{BB962C8B-B14F-4D97-AF65-F5344CB8AC3E}">
        <p14:creationId xmlns:p14="http://schemas.microsoft.com/office/powerpoint/2010/main" val="17185759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TOC Process and </a:t>
            </a:r>
            <a:r>
              <a:rPr lang="en-US" dirty="0" smtClean="0"/>
              <a:t>Timeline</a:t>
            </a:r>
            <a:endParaRPr lang="en-US" dirty="0"/>
          </a:p>
        </p:txBody>
      </p:sp>
      <p:graphicFrame>
        <p:nvGraphicFramePr>
          <p:cNvPr id="5" name="Content Placeholder 2"/>
          <p:cNvGraphicFramePr>
            <a:graphicFrameLocks noGrp="1"/>
          </p:cNvGraphicFramePr>
          <p:nvPr>
            <p:ph sz="half" idx="2"/>
            <p:extLst>
              <p:ext uri="{D42A27DB-BD31-4B8C-83A1-F6EECF244321}">
                <p14:modId xmlns:p14="http://schemas.microsoft.com/office/powerpoint/2010/main" val="1423997207"/>
              </p:ext>
            </p:extLst>
          </p:nvPr>
        </p:nvGraphicFramePr>
        <p:xfrm>
          <a:off x="328246" y="1142097"/>
          <a:ext cx="8593015" cy="3751262"/>
        </p:xfrm>
        <a:graphic>
          <a:graphicData uri="http://schemas.openxmlformats.org/drawingml/2006/table">
            <a:tbl>
              <a:tblPr>
                <a:tableStyleId>{5C22544A-7EE6-4342-B048-85BDC9FD1C3A}</a:tableStyleId>
              </a:tblPr>
              <a:tblGrid>
                <a:gridCol w="2245247">
                  <a:extLst>
                    <a:ext uri="{9D8B030D-6E8A-4147-A177-3AD203B41FA5}">
                      <a16:colId xmlns:a16="http://schemas.microsoft.com/office/drawing/2014/main" val="1053033345"/>
                    </a:ext>
                  </a:extLst>
                </a:gridCol>
                <a:gridCol w="195239">
                  <a:extLst>
                    <a:ext uri="{9D8B030D-6E8A-4147-A177-3AD203B41FA5}">
                      <a16:colId xmlns:a16="http://schemas.microsoft.com/office/drawing/2014/main" val="3363701114"/>
                    </a:ext>
                  </a:extLst>
                </a:gridCol>
                <a:gridCol w="240294">
                  <a:extLst>
                    <a:ext uri="{9D8B030D-6E8A-4147-A177-3AD203B41FA5}">
                      <a16:colId xmlns:a16="http://schemas.microsoft.com/office/drawing/2014/main" val="1051992116"/>
                    </a:ext>
                  </a:extLst>
                </a:gridCol>
                <a:gridCol w="217766">
                  <a:extLst>
                    <a:ext uri="{9D8B030D-6E8A-4147-A177-3AD203B41FA5}">
                      <a16:colId xmlns:a16="http://schemas.microsoft.com/office/drawing/2014/main" val="3013693323"/>
                    </a:ext>
                  </a:extLst>
                </a:gridCol>
                <a:gridCol w="217766">
                  <a:extLst>
                    <a:ext uri="{9D8B030D-6E8A-4147-A177-3AD203B41FA5}">
                      <a16:colId xmlns:a16="http://schemas.microsoft.com/office/drawing/2014/main" val="2373862974"/>
                    </a:ext>
                  </a:extLst>
                </a:gridCol>
                <a:gridCol w="210258">
                  <a:extLst>
                    <a:ext uri="{9D8B030D-6E8A-4147-A177-3AD203B41FA5}">
                      <a16:colId xmlns:a16="http://schemas.microsoft.com/office/drawing/2014/main" val="2740776638"/>
                    </a:ext>
                  </a:extLst>
                </a:gridCol>
                <a:gridCol w="270332">
                  <a:extLst>
                    <a:ext uri="{9D8B030D-6E8A-4147-A177-3AD203B41FA5}">
                      <a16:colId xmlns:a16="http://schemas.microsoft.com/office/drawing/2014/main" val="808385064"/>
                    </a:ext>
                  </a:extLst>
                </a:gridCol>
                <a:gridCol w="277841">
                  <a:extLst>
                    <a:ext uri="{9D8B030D-6E8A-4147-A177-3AD203B41FA5}">
                      <a16:colId xmlns:a16="http://schemas.microsoft.com/office/drawing/2014/main" val="785863251"/>
                    </a:ext>
                  </a:extLst>
                </a:gridCol>
                <a:gridCol w="195239">
                  <a:extLst>
                    <a:ext uri="{9D8B030D-6E8A-4147-A177-3AD203B41FA5}">
                      <a16:colId xmlns:a16="http://schemas.microsoft.com/office/drawing/2014/main" val="2954429637"/>
                    </a:ext>
                  </a:extLst>
                </a:gridCol>
                <a:gridCol w="232785">
                  <a:extLst>
                    <a:ext uri="{9D8B030D-6E8A-4147-A177-3AD203B41FA5}">
                      <a16:colId xmlns:a16="http://schemas.microsoft.com/office/drawing/2014/main" val="633819522"/>
                    </a:ext>
                  </a:extLst>
                </a:gridCol>
                <a:gridCol w="262820">
                  <a:extLst>
                    <a:ext uri="{9D8B030D-6E8A-4147-A177-3AD203B41FA5}">
                      <a16:colId xmlns:a16="http://schemas.microsoft.com/office/drawing/2014/main" val="3758031270"/>
                    </a:ext>
                  </a:extLst>
                </a:gridCol>
                <a:gridCol w="262820">
                  <a:extLst>
                    <a:ext uri="{9D8B030D-6E8A-4147-A177-3AD203B41FA5}">
                      <a16:colId xmlns:a16="http://schemas.microsoft.com/office/drawing/2014/main" val="2141791197"/>
                    </a:ext>
                  </a:extLst>
                </a:gridCol>
                <a:gridCol w="300367">
                  <a:extLst>
                    <a:ext uri="{9D8B030D-6E8A-4147-A177-3AD203B41FA5}">
                      <a16:colId xmlns:a16="http://schemas.microsoft.com/office/drawing/2014/main" val="2513788427"/>
                    </a:ext>
                  </a:extLst>
                </a:gridCol>
                <a:gridCol w="270332">
                  <a:extLst>
                    <a:ext uri="{9D8B030D-6E8A-4147-A177-3AD203B41FA5}">
                      <a16:colId xmlns:a16="http://schemas.microsoft.com/office/drawing/2014/main" val="2003643812"/>
                    </a:ext>
                  </a:extLst>
                </a:gridCol>
                <a:gridCol w="298603">
                  <a:extLst>
                    <a:ext uri="{9D8B030D-6E8A-4147-A177-3AD203B41FA5}">
                      <a16:colId xmlns:a16="http://schemas.microsoft.com/office/drawing/2014/main" val="391598656"/>
                    </a:ext>
                  </a:extLst>
                </a:gridCol>
                <a:gridCol w="264586">
                  <a:extLst>
                    <a:ext uri="{9D8B030D-6E8A-4147-A177-3AD203B41FA5}">
                      <a16:colId xmlns:a16="http://schemas.microsoft.com/office/drawing/2014/main" val="723009247"/>
                    </a:ext>
                  </a:extLst>
                </a:gridCol>
                <a:gridCol w="292858">
                  <a:extLst>
                    <a:ext uri="{9D8B030D-6E8A-4147-A177-3AD203B41FA5}">
                      <a16:colId xmlns:a16="http://schemas.microsoft.com/office/drawing/2014/main" val="1583672156"/>
                    </a:ext>
                  </a:extLst>
                </a:gridCol>
                <a:gridCol w="300367">
                  <a:extLst>
                    <a:ext uri="{9D8B030D-6E8A-4147-A177-3AD203B41FA5}">
                      <a16:colId xmlns:a16="http://schemas.microsoft.com/office/drawing/2014/main" val="1357015527"/>
                    </a:ext>
                  </a:extLst>
                </a:gridCol>
                <a:gridCol w="310381">
                  <a:extLst>
                    <a:ext uri="{9D8B030D-6E8A-4147-A177-3AD203B41FA5}">
                      <a16:colId xmlns:a16="http://schemas.microsoft.com/office/drawing/2014/main" val="3329852671"/>
                    </a:ext>
                  </a:extLst>
                </a:gridCol>
                <a:gridCol w="330405">
                  <a:extLst>
                    <a:ext uri="{9D8B030D-6E8A-4147-A177-3AD203B41FA5}">
                      <a16:colId xmlns:a16="http://schemas.microsoft.com/office/drawing/2014/main" val="3387371476"/>
                    </a:ext>
                  </a:extLst>
                </a:gridCol>
                <a:gridCol w="390320">
                  <a:extLst>
                    <a:ext uri="{9D8B030D-6E8A-4147-A177-3AD203B41FA5}">
                      <a16:colId xmlns:a16="http://schemas.microsoft.com/office/drawing/2014/main" val="3764774195"/>
                    </a:ext>
                  </a:extLst>
                </a:gridCol>
                <a:gridCol w="340623">
                  <a:extLst>
                    <a:ext uri="{9D8B030D-6E8A-4147-A177-3AD203B41FA5}">
                      <a16:colId xmlns:a16="http://schemas.microsoft.com/office/drawing/2014/main" val="2466015062"/>
                    </a:ext>
                  </a:extLst>
                </a:gridCol>
                <a:gridCol w="380416">
                  <a:extLst>
                    <a:ext uri="{9D8B030D-6E8A-4147-A177-3AD203B41FA5}">
                      <a16:colId xmlns:a16="http://schemas.microsoft.com/office/drawing/2014/main" val="261518520"/>
                    </a:ext>
                  </a:extLst>
                </a:gridCol>
                <a:gridCol w="285350">
                  <a:extLst>
                    <a:ext uri="{9D8B030D-6E8A-4147-A177-3AD203B41FA5}">
                      <a16:colId xmlns:a16="http://schemas.microsoft.com/office/drawing/2014/main" val="2216918151"/>
                    </a:ext>
                  </a:extLst>
                </a:gridCol>
              </a:tblGrid>
              <a:tr h="428179">
                <a:tc>
                  <a:txBody>
                    <a:bodyPr/>
                    <a:lstStyle/>
                    <a:p>
                      <a:pPr algn="l" fontAlgn="b"/>
                      <a:endParaRPr lang="en-US" sz="600" b="0" i="0" u="none" strike="noStrike" dirty="0">
                        <a:solidFill>
                          <a:srgbClr val="000000"/>
                        </a:solidFill>
                        <a:effectLst/>
                        <a:latin typeface="Ubuntu" panose="020B0604020202020204" charset="0"/>
                      </a:endParaRPr>
                    </a:p>
                  </a:txBody>
                  <a:tcPr marL="6442" marR="6442" marT="6442" marB="0" anchor="b"/>
                </a:tc>
                <a:tc gridSpan="4">
                  <a:txBody>
                    <a:bodyPr/>
                    <a:lstStyle/>
                    <a:p>
                      <a:pPr algn="ctr" fontAlgn="b"/>
                      <a:r>
                        <a:rPr lang="en-US" sz="900" u="none" strike="noStrike" kern="1200" dirty="0">
                          <a:solidFill>
                            <a:schemeClr val="dk1"/>
                          </a:solidFill>
                          <a:effectLst/>
                          <a:latin typeface="+mn-lt"/>
                          <a:ea typeface="+mn-ea"/>
                          <a:cs typeface="+mn-cs"/>
                        </a:rPr>
                        <a:t>Month 1</a:t>
                      </a:r>
                    </a:p>
                  </a:txBody>
                  <a:tcPr marL="6442" marR="6442" marT="6442" marB="0" anchor="ctr">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900" u="none" strike="noStrike" kern="1200" dirty="0">
                          <a:solidFill>
                            <a:schemeClr val="dk1"/>
                          </a:solidFill>
                          <a:effectLst/>
                          <a:latin typeface="+mn-lt"/>
                          <a:ea typeface="+mn-ea"/>
                          <a:cs typeface="+mn-cs"/>
                        </a:rPr>
                        <a:t>Month 2</a:t>
                      </a:r>
                    </a:p>
                  </a:txBody>
                  <a:tcPr marL="6442" marR="6442" marT="6442" marB="0" anchor="ct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b"/>
                      <a:r>
                        <a:rPr lang="en-US" sz="900" u="none" strike="noStrike" kern="1200" dirty="0">
                          <a:solidFill>
                            <a:schemeClr val="dk1"/>
                          </a:solidFill>
                          <a:effectLst/>
                          <a:latin typeface="+mn-lt"/>
                          <a:ea typeface="+mn-ea"/>
                          <a:cs typeface="+mn-cs"/>
                        </a:rPr>
                        <a:t>Month 3</a:t>
                      </a:r>
                    </a:p>
                  </a:txBody>
                  <a:tcPr marL="6442" marR="6442" marT="6442" marB="0" anchor="ctr">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900" u="none" strike="noStrike" dirty="0">
                          <a:effectLst/>
                        </a:rPr>
                        <a:t> </a:t>
                      </a:r>
                      <a:endParaRPr lang="en-US" sz="900" b="1" i="0" u="none" strike="noStrike" dirty="0">
                        <a:solidFill>
                          <a:srgbClr val="000000"/>
                        </a:solidFill>
                        <a:effectLst/>
                        <a:latin typeface="Ubuntu" panose="020B0604020202020204" charset="0"/>
                      </a:endParaRPr>
                    </a:p>
                    <a:p>
                      <a:pPr algn="ctr" fontAlgn="b"/>
                      <a:r>
                        <a:rPr lang="en-US" sz="900" u="none" strike="noStrike" dirty="0">
                          <a:effectLst/>
                        </a:rPr>
                        <a:t>Month 4</a:t>
                      </a:r>
                      <a:endParaRPr lang="en-US" sz="900" b="1" i="0" u="none" strike="noStrike" dirty="0">
                        <a:solidFill>
                          <a:srgbClr val="000000"/>
                        </a:solidFill>
                        <a:effectLst/>
                        <a:latin typeface="Ubuntu" panose="020B0604020202020204" charset="0"/>
                      </a:endParaRPr>
                    </a:p>
                    <a:p>
                      <a:pPr algn="ctr" fontAlgn="b"/>
                      <a:r>
                        <a:rPr lang="en-US" sz="900" u="none" strike="noStrike" dirty="0">
                          <a:effectLst/>
                        </a:rPr>
                        <a:t> </a:t>
                      </a:r>
                      <a:endParaRPr lang="en-US" sz="900" b="1" i="0" u="none" strike="noStrike" dirty="0">
                        <a:solidFill>
                          <a:srgbClr val="000000"/>
                        </a:solidFill>
                        <a:effectLst/>
                        <a:latin typeface="Ubuntu" panose="020B0604020202020204" charset="0"/>
                      </a:endParaRPr>
                    </a:p>
                  </a:txBody>
                  <a:tcPr marL="6442" marR="6442" marT="6442" marB="0" anchor="b"/>
                </a:tc>
                <a:tc hMerge="1">
                  <a:txBody>
                    <a:bodyPr/>
                    <a:lstStyle/>
                    <a:p>
                      <a:pPr algn="l" fontAlgn="b"/>
                      <a:endParaRPr lang="en-US" sz="700" b="1" i="0" u="none" strike="noStrike" dirty="0">
                        <a:solidFill>
                          <a:srgbClr val="000000"/>
                        </a:solidFill>
                        <a:effectLst/>
                        <a:latin typeface="Ubuntu" panose="020B0604020202020204" charset="0"/>
                      </a:endParaRPr>
                    </a:p>
                  </a:txBody>
                  <a:tcPr marL="6984" marR="6984" marT="6984" marB="0" anchor="b"/>
                </a:tc>
                <a:tc hMerge="1">
                  <a:txBody>
                    <a:bodyPr/>
                    <a:lstStyle/>
                    <a:p>
                      <a:endParaRPr lang="en-US"/>
                    </a:p>
                  </a:txBody>
                  <a:tcPr/>
                </a:tc>
                <a:tc hMerge="1">
                  <a:txBody>
                    <a:bodyPr/>
                    <a:lstStyle/>
                    <a:p>
                      <a:pPr algn="l" fontAlgn="b"/>
                      <a:endParaRPr lang="en-US" sz="700" b="1" i="0" u="none" strike="noStrike" dirty="0">
                        <a:solidFill>
                          <a:srgbClr val="000000"/>
                        </a:solidFill>
                        <a:effectLst/>
                        <a:latin typeface="Ubuntu" panose="020B0604020202020204" charset="0"/>
                      </a:endParaRPr>
                    </a:p>
                  </a:txBody>
                  <a:tcPr marL="6984" marR="6984" marT="6984" marB="0" anchor="b"/>
                </a:tc>
                <a:tc gridSpan="4">
                  <a:txBody>
                    <a:bodyPr/>
                    <a:lstStyle/>
                    <a:p>
                      <a:pPr algn="ctr" fontAlgn="b"/>
                      <a:r>
                        <a:rPr lang="en-US" sz="900" u="none" strike="noStrike" dirty="0">
                          <a:effectLst/>
                        </a:rPr>
                        <a:t> </a:t>
                      </a:r>
                      <a:endParaRPr lang="en-US" sz="900" b="1" i="0" u="none" strike="noStrike" dirty="0">
                        <a:solidFill>
                          <a:srgbClr val="000000"/>
                        </a:solidFill>
                        <a:effectLst/>
                        <a:latin typeface="Ubuntu" panose="020B0604020202020204" charset="0"/>
                      </a:endParaRPr>
                    </a:p>
                    <a:p>
                      <a:pPr algn="ctr" fontAlgn="b"/>
                      <a:r>
                        <a:rPr lang="en-US" sz="900" u="none" strike="noStrike" dirty="0">
                          <a:effectLst/>
                        </a:rPr>
                        <a:t>Month 5</a:t>
                      </a:r>
                      <a:endParaRPr lang="en-US" sz="900" b="1" i="0" u="none" strike="noStrike" dirty="0">
                        <a:solidFill>
                          <a:srgbClr val="000000"/>
                        </a:solidFill>
                        <a:effectLst/>
                        <a:latin typeface="Ubuntu" panose="020B0604020202020204" charset="0"/>
                      </a:endParaRPr>
                    </a:p>
                    <a:p>
                      <a:pPr algn="ctr" fontAlgn="b"/>
                      <a:r>
                        <a:rPr lang="en-US" sz="900" u="none" strike="noStrike" dirty="0">
                          <a:effectLst/>
                        </a:rPr>
                        <a:t> </a:t>
                      </a:r>
                      <a:endParaRPr lang="en-US" sz="900" b="0" i="0" u="none" strike="noStrike" dirty="0">
                        <a:solidFill>
                          <a:srgbClr val="000000"/>
                        </a:solidFill>
                        <a:effectLst/>
                        <a:latin typeface="Ubuntu" panose="020B0604020202020204" charset="0"/>
                      </a:endParaRPr>
                    </a:p>
                  </a:txBody>
                  <a:tcPr marL="6442" marR="6442" marT="6442" marB="0" anchor="b">
                    <a:solidFill>
                      <a:schemeClr val="accent4"/>
                    </a:solidFill>
                  </a:tcPr>
                </a:tc>
                <a:tc hMerge="1">
                  <a:txBody>
                    <a:bodyPr/>
                    <a:lstStyle/>
                    <a:p>
                      <a:pPr algn="l" fontAlgn="b"/>
                      <a:endParaRPr lang="en-US" sz="700" b="1" i="0" u="none" strike="noStrike" dirty="0">
                        <a:solidFill>
                          <a:srgbClr val="000000"/>
                        </a:solidFill>
                        <a:effectLst/>
                        <a:latin typeface="Ubuntu" panose="020B0604020202020204" charset="0"/>
                      </a:endParaRPr>
                    </a:p>
                  </a:txBody>
                  <a:tcPr marL="6984" marR="6984" marT="6984" marB="0" anchor="b"/>
                </a:tc>
                <a:tc hMerge="1">
                  <a:txBody>
                    <a:bodyPr/>
                    <a:lstStyle/>
                    <a:p>
                      <a:endParaRPr lang="en-US"/>
                    </a:p>
                  </a:txBody>
                  <a:tcPr/>
                </a:tc>
                <a:tc hMerge="1">
                  <a:txBody>
                    <a:bodyPr/>
                    <a:lstStyle/>
                    <a:p>
                      <a:pPr algn="l" fontAlgn="b"/>
                      <a:endParaRPr lang="en-US" sz="700" b="0" i="0" u="none" strike="noStrike" dirty="0">
                        <a:solidFill>
                          <a:srgbClr val="000000"/>
                        </a:solidFill>
                        <a:effectLst/>
                        <a:latin typeface="Ubuntu" panose="020B0604020202020204" charset="0"/>
                      </a:endParaRPr>
                    </a:p>
                  </a:txBody>
                  <a:tcPr marL="6984" marR="6984" marT="6984" marB="0" anchor="b"/>
                </a:tc>
                <a:tc gridSpan="2">
                  <a:txBody>
                    <a:bodyPr/>
                    <a:lstStyle/>
                    <a:p>
                      <a:pPr algn="ctr" fontAlgn="b"/>
                      <a:r>
                        <a:rPr lang="en-US" sz="900" u="none" strike="noStrike" dirty="0">
                          <a:effectLst/>
                        </a:rPr>
                        <a:t>Month 6</a:t>
                      </a:r>
                      <a:endParaRPr lang="en-US" sz="900" b="1" i="0" u="none" strike="noStrike" dirty="0">
                        <a:solidFill>
                          <a:srgbClr val="000000"/>
                        </a:solidFill>
                        <a:effectLst/>
                        <a:latin typeface="Ubuntu" panose="020B0604020202020204" charset="0"/>
                      </a:endParaRPr>
                    </a:p>
                  </a:txBody>
                  <a:tcPr marL="6442" marR="6442" marT="6442" marB="0" anchor="ctr"/>
                </a:tc>
                <a:tc hMerge="1">
                  <a:txBody>
                    <a:bodyPr/>
                    <a:lstStyle/>
                    <a:p>
                      <a:endParaRPr lang="en-US"/>
                    </a:p>
                  </a:txBody>
                  <a:tcPr/>
                </a:tc>
                <a:extLst>
                  <a:ext uri="{0D108BD9-81ED-4DB2-BD59-A6C34878D82A}">
                    <a16:rowId xmlns:a16="http://schemas.microsoft.com/office/drawing/2014/main" val="2809179598"/>
                  </a:ext>
                </a:extLst>
              </a:tr>
              <a:tr h="341160">
                <a:tc>
                  <a:txBody>
                    <a:bodyPr/>
                    <a:lstStyle/>
                    <a:p>
                      <a:pPr algn="r" fontAlgn="b"/>
                      <a:r>
                        <a:rPr lang="en-US" sz="900" u="none" strike="noStrike" dirty="0">
                          <a:effectLst/>
                        </a:rPr>
                        <a:t>WEEK</a:t>
                      </a:r>
                      <a:endParaRPr lang="en-US" sz="900" b="1" i="0" u="none" strike="noStrike" dirty="0">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dirty="0">
                          <a:effectLst/>
                        </a:rPr>
                        <a:t>1</a:t>
                      </a:r>
                      <a:endParaRPr lang="en-US" sz="900" b="1" i="0" u="none" strike="noStrike" dirty="0">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dirty="0">
                          <a:effectLst/>
                        </a:rPr>
                        <a:t>2</a:t>
                      </a:r>
                      <a:endParaRPr lang="en-US" sz="900" b="1" i="0" u="none" strike="noStrike" dirty="0">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dirty="0">
                          <a:effectLst/>
                        </a:rPr>
                        <a:t>3</a:t>
                      </a:r>
                      <a:endParaRPr lang="en-US" sz="900" b="1" i="0" u="none" strike="noStrike" dirty="0">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a:effectLst/>
                        </a:rPr>
                        <a:t>4</a:t>
                      </a:r>
                      <a:endParaRPr lang="en-US" sz="900" b="1" i="0" u="none" strike="noStrike">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dirty="0">
                          <a:effectLst/>
                        </a:rPr>
                        <a:t>5</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tc>
                  <a:txBody>
                    <a:bodyPr/>
                    <a:lstStyle/>
                    <a:p>
                      <a:pPr algn="ctr" fontAlgn="ctr"/>
                      <a:r>
                        <a:rPr lang="en-US" sz="900" u="none" strike="noStrike" dirty="0">
                          <a:effectLst/>
                        </a:rPr>
                        <a:t>6</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tc>
                  <a:txBody>
                    <a:bodyPr/>
                    <a:lstStyle/>
                    <a:p>
                      <a:pPr algn="ctr" fontAlgn="ctr"/>
                      <a:r>
                        <a:rPr lang="en-US" sz="900" u="none" strike="noStrike" dirty="0">
                          <a:effectLst/>
                        </a:rPr>
                        <a:t>7</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tc>
                  <a:txBody>
                    <a:bodyPr/>
                    <a:lstStyle/>
                    <a:p>
                      <a:pPr algn="ctr" fontAlgn="ctr"/>
                      <a:r>
                        <a:rPr lang="en-US" sz="900" u="none" strike="noStrike" dirty="0">
                          <a:effectLst/>
                        </a:rPr>
                        <a:t>8</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tc>
                  <a:txBody>
                    <a:bodyPr/>
                    <a:lstStyle/>
                    <a:p>
                      <a:pPr algn="ctr" fontAlgn="ctr"/>
                      <a:r>
                        <a:rPr lang="en-US" sz="900" u="none" strike="noStrike">
                          <a:effectLst/>
                        </a:rPr>
                        <a:t>9</a:t>
                      </a:r>
                      <a:endParaRPr lang="en-US" sz="900" b="1" i="0" u="none" strike="noStrike">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a:effectLst/>
                        </a:rPr>
                        <a:t>10</a:t>
                      </a:r>
                      <a:endParaRPr lang="en-US" sz="900" b="1" i="0" u="none" strike="noStrike">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a:effectLst/>
                        </a:rPr>
                        <a:t>11</a:t>
                      </a:r>
                      <a:endParaRPr lang="en-US" sz="900" b="1" i="0" u="none" strike="noStrike">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a:effectLst/>
                        </a:rPr>
                        <a:t>12</a:t>
                      </a:r>
                      <a:endParaRPr lang="en-US" sz="900" b="1" i="0" u="none" strike="noStrike">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a:effectLst/>
                        </a:rPr>
                        <a:t>13</a:t>
                      </a:r>
                      <a:endParaRPr lang="en-US" sz="900" b="1" i="0" u="none" strike="noStrike">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dirty="0">
                          <a:effectLst/>
                        </a:rPr>
                        <a:t>14</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tc>
                  <a:txBody>
                    <a:bodyPr/>
                    <a:lstStyle/>
                    <a:p>
                      <a:pPr algn="ctr" fontAlgn="ctr"/>
                      <a:r>
                        <a:rPr lang="en-US" sz="900" u="none" strike="noStrike" dirty="0">
                          <a:effectLst/>
                        </a:rPr>
                        <a:t>15</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tc>
                  <a:txBody>
                    <a:bodyPr/>
                    <a:lstStyle/>
                    <a:p>
                      <a:pPr algn="ctr" fontAlgn="ctr"/>
                      <a:r>
                        <a:rPr lang="en-US" sz="900" u="none" strike="noStrike" dirty="0">
                          <a:effectLst/>
                        </a:rPr>
                        <a:t>16</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tc>
                  <a:txBody>
                    <a:bodyPr/>
                    <a:lstStyle/>
                    <a:p>
                      <a:pPr algn="ctr" fontAlgn="ctr"/>
                      <a:r>
                        <a:rPr lang="en-US" sz="900" u="none" strike="noStrike" dirty="0">
                          <a:effectLst/>
                        </a:rPr>
                        <a:t>17</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tc>
                  <a:txBody>
                    <a:bodyPr/>
                    <a:lstStyle/>
                    <a:p>
                      <a:pPr algn="ctr" fontAlgn="ctr"/>
                      <a:r>
                        <a:rPr lang="en-US" sz="900" u="none" strike="noStrike" dirty="0">
                          <a:effectLst/>
                        </a:rPr>
                        <a:t>18</a:t>
                      </a:r>
                      <a:endParaRPr lang="en-US" sz="900" b="1" i="0" u="none" strike="noStrike" dirty="0">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dirty="0">
                          <a:effectLst/>
                        </a:rPr>
                        <a:t>19</a:t>
                      </a:r>
                      <a:endParaRPr lang="en-US" sz="900" b="1" i="0" u="none" strike="noStrike" dirty="0">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dirty="0">
                          <a:effectLst/>
                        </a:rPr>
                        <a:t>20</a:t>
                      </a:r>
                      <a:endParaRPr lang="en-US" sz="900" b="1" i="0" u="none" strike="noStrike" dirty="0">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dirty="0">
                          <a:effectLst/>
                        </a:rPr>
                        <a:t>21</a:t>
                      </a:r>
                      <a:endParaRPr lang="en-US" sz="900" b="1" i="0" u="none" strike="noStrike" dirty="0">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dirty="0">
                          <a:effectLst/>
                        </a:rPr>
                        <a:t>22</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tc>
                  <a:txBody>
                    <a:bodyPr/>
                    <a:lstStyle/>
                    <a:p>
                      <a:pPr algn="ctr" fontAlgn="ctr"/>
                      <a:r>
                        <a:rPr lang="en-US" sz="900" u="none" strike="noStrike" dirty="0">
                          <a:effectLst/>
                        </a:rPr>
                        <a:t>23</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extLst>
                  <a:ext uri="{0D108BD9-81ED-4DB2-BD59-A6C34878D82A}">
                    <a16:rowId xmlns:a16="http://schemas.microsoft.com/office/drawing/2014/main" val="3700871026"/>
                  </a:ext>
                </a:extLst>
              </a:tr>
              <a:tr h="391700">
                <a:tc>
                  <a:txBody>
                    <a:bodyPr/>
                    <a:lstStyle/>
                    <a:p>
                      <a:pPr marL="91440" algn="l" fontAlgn="ctr"/>
                      <a:r>
                        <a:rPr lang="en-US" sz="1200" u="none" strike="noStrike" dirty="0">
                          <a:effectLst/>
                          <a:latin typeface="Ubuntu" panose="020B0604020202020204" charset="0"/>
                        </a:rPr>
                        <a:t>Data collection and organization</a:t>
                      </a:r>
                      <a:endParaRPr lang="en-US" sz="1200" b="1" i="0" u="none" strike="noStrike" dirty="0">
                        <a:solidFill>
                          <a:srgbClr val="000000"/>
                        </a:solidFill>
                        <a:effectLst/>
                        <a:latin typeface="Ubuntu" panose="020B0604020202020204" charset="0"/>
                      </a:endParaRPr>
                    </a:p>
                  </a:txBody>
                  <a:tcPr marL="6442" marR="6442" marT="6442" marB="0" anchor="ctr">
                    <a:solidFill>
                      <a:srgbClr val="E7EEE9"/>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gridSpan="9">
                  <a:txBody>
                    <a:bodyPr/>
                    <a:lstStyle/>
                    <a:p>
                      <a:pPr algn="ctr" fontAlgn="ctr"/>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ctr">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gridSpan="3">
                  <a:txBody>
                    <a:bodyPr/>
                    <a:lstStyle/>
                    <a:p>
                      <a:pPr algn="ctr" fontAlgn="ctr"/>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ctr">
                    <a:solidFill>
                      <a:schemeClr val="accent2"/>
                    </a:solidFill>
                  </a:tcPr>
                </a:tc>
                <a:tc hMerge="1">
                  <a:txBody>
                    <a:bodyPr/>
                    <a:lstStyle/>
                    <a:p>
                      <a:endParaRPr lang="en-US"/>
                    </a:p>
                  </a:txBody>
                  <a:tcPr/>
                </a:tc>
                <a:tc hMerge="1">
                  <a:txBody>
                    <a:bodyPr/>
                    <a:lstStyle/>
                    <a:p>
                      <a:endParaRPr lang="en-US"/>
                    </a:p>
                  </a:txBody>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gridSpan="2">
                  <a:txBody>
                    <a:bodyPr/>
                    <a:lstStyle/>
                    <a:p>
                      <a:pPr algn="ctr" fontAlgn="ctr"/>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ctr">
                    <a:solidFill>
                      <a:schemeClr val="accent2"/>
                    </a:solidFill>
                  </a:tcPr>
                </a:tc>
                <a:tc hMerge="1">
                  <a:txBody>
                    <a:bodyPr/>
                    <a:lstStyle/>
                    <a:p>
                      <a:endParaRPr lang="en-US"/>
                    </a:p>
                  </a:txBody>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extLst>
                  <a:ext uri="{0D108BD9-81ED-4DB2-BD59-A6C34878D82A}">
                    <a16:rowId xmlns:a16="http://schemas.microsoft.com/office/drawing/2014/main" val="680829046"/>
                  </a:ext>
                </a:extLst>
              </a:tr>
              <a:tr h="341160">
                <a:tc>
                  <a:txBody>
                    <a:bodyPr/>
                    <a:lstStyle/>
                    <a:p>
                      <a:pPr marL="91440" algn="l" fontAlgn="b"/>
                      <a:r>
                        <a:rPr lang="en-US" sz="1200" u="none" strike="noStrike" dirty="0">
                          <a:effectLst/>
                          <a:latin typeface="Ubuntu" panose="020B0604020202020204" charset="0"/>
                        </a:rPr>
                        <a:t>Problem Tree development </a:t>
                      </a:r>
                      <a:endParaRPr lang="en-US" sz="1200" b="1" i="0" u="none" strike="noStrike" dirty="0">
                        <a:solidFill>
                          <a:srgbClr val="000000"/>
                        </a:solidFill>
                        <a:effectLst/>
                        <a:latin typeface="Ubuntu" panose="020B0604020202020204" charset="0"/>
                      </a:endParaRPr>
                    </a:p>
                  </a:txBody>
                  <a:tcPr marL="6442" marR="6442" marT="6442" marB="0" anchor="b">
                    <a:solidFill>
                      <a:srgbClr val="E7EEE9"/>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gridSpan="4">
                  <a:txBody>
                    <a:bodyPr/>
                    <a:lstStyle/>
                    <a:p>
                      <a:pPr algn="ctr"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extLst>
                  <a:ext uri="{0D108BD9-81ED-4DB2-BD59-A6C34878D82A}">
                    <a16:rowId xmlns:a16="http://schemas.microsoft.com/office/drawing/2014/main" val="150653744"/>
                  </a:ext>
                </a:extLst>
              </a:tr>
              <a:tr h="555904">
                <a:tc>
                  <a:txBody>
                    <a:bodyPr/>
                    <a:lstStyle/>
                    <a:p>
                      <a:pPr marL="91440" algn="l" fontAlgn="ctr"/>
                      <a:r>
                        <a:rPr lang="en-US" sz="1200" u="none" strike="noStrike" dirty="0">
                          <a:effectLst/>
                          <a:latin typeface="Ubuntu" panose="020B0604020202020204" charset="0"/>
                        </a:rPr>
                        <a:t>TOC </a:t>
                      </a:r>
                      <a:r>
                        <a:rPr lang="en-US" sz="1200" u="none" strike="noStrike" dirty="0" smtClean="0">
                          <a:effectLst/>
                          <a:latin typeface="Ubuntu" panose="020B0604020202020204" charset="0"/>
                        </a:rPr>
                        <a:t>diagram </a:t>
                      </a:r>
                      <a:r>
                        <a:rPr lang="en-US" sz="1200" u="none" strike="noStrike" dirty="0">
                          <a:effectLst/>
                          <a:latin typeface="Ubuntu" panose="020B0604020202020204" charset="0"/>
                        </a:rPr>
                        <a:t>and </a:t>
                      </a:r>
                      <a:r>
                        <a:rPr lang="en-US" sz="1200" u="none" strike="noStrike" dirty="0" smtClean="0">
                          <a:effectLst/>
                          <a:latin typeface="Ubuntu" panose="020B0604020202020204" charset="0"/>
                        </a:rPr>
                        <a:t>complementary documentation development </a:t>
                      </a:r>
                      <a:endParaRPr lang="en-US" sz="1200" b="1" i="0" u="none" strike="noStrike" dirty="0">
                        <a:solidFill>
                          <a:srgbClr val="000000"/>
                        </a:solidFill>
                        <a:effectLst/>
                        <a:latin typeface="Ubuntu" panose="020B0604020202020204" charset="0"/>
                      </a:endParaRPr>
                    </a:p>
                  </a:txBody>
                  <a:tcPr marL="6442" marR="6442" marT="6442" marB="0" anchor="ctr">
                    <a:solidFill>
                      <a:schemeClr val="accent6">
                        <a:lumMod val="40000"/>
                        <a:lumOff val="60000"/>
                      </a:schemeClr>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gridSpan="3">
                  <a:txBody>
                    <a:bodyPr/>
                    <a:lstStyle/>
                    <a:p>
                      <a:pPr algn="ctr" fontAlgn="ctr"/>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ctr">
                    <a:solidFill>
                      <a:schemeClr val="accent2"/>
                    </a:solidFill>
                  </a:tcPr>
                </a:tc>
                <a:tc hMerge="1">
                  <a:txBody>
                    <a:bodyPr/>
                    <a:lstStyle/>
                    <a:p>
                      <a:endParaRPr lang="en-US"/>
                    </a:p>
                  </a:txBody>
                  <a:tcPr/>
                </a:tc>
                <a:tc hMerge="1">
                  <a:txBody>
                    <a:bodyPr/>
                    <a:lstStyle/>
                    <a:p>
                      <a:endParaRPr lang="en-US"/>
                    </a:p>
                  </a:txBody>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solidFill>
                      <a:schemeClr val="accent2"/>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extLst>
                  <a:ext uri="{0D108BD9-81ED-4DB2-BD59-A6C34878D82A}">
                    <a16:rowId xmlns:a16="http://schemas.microsoft.com/office/drawing/2014/main" val="2252463542"/>
                  </a:ext>
                </a:extLst>
              </a:tr>
              <a:tr h="341160">
                <a:tc>
                  <a:txBody>
                    <a:bodyPr/>
                    <a:lstStyle/>
                    <a:p>
                      <a:pPr marL="91440" algn="l" fontAlgn="b"/>
                      <a:r>
                        <a:rPr lang="en-US" sz="1200" u="none" strike="noStrike" dirty="0">
                          <a:effectLst/>
                          <a:latin typeface="Ubuntu" panose="020B0604020202020204" charset="0"/>
                        </a:rPr>
                        <a:t>Prioritize interventions </a:t>
                      </a:r>
                      <a:endParaRPr lang="en-US" sz="1200" b="1"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gridSpan="3">
                  <a:txBody>
                    <a:bodyPr/>
                    <a:lstStyle/>
                    <a:p>
                      <a:pPr algn="ctr"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solidFill>
                      <a:schemeClr val="accent2"/>
                    </a:solidFill>
                  </a:tcPr>
                </a:tc>
                <a:tc hMerge="1">
                  <a:txBody>
                    <a:bodyPr/>
                    <a:lstStyle/>
                    <a:p>
                      <a:endParaRPr lang="en-US"/>
                    </a:p>
                  </a:txBody>
                  <a:tcPr/>
                </a:tc>
                <a:tc hMerge="1">
                  <a:txBody>
                    <a:bodyPr/>
                    <a:lstStyle/>
                    <a:p>
                      <a:endParaRPr lang="en-US"/>
                    </a:p>
                  </a:txBody>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extLst>
                  <a:ext uri="{0D108BD9-81ED-4DB2-BD59-A6C34878D82A}">
                    <a16:rowId xmlns:a16="http://schemas.microsoft.com/office/drawing/2014/main" val="2025393675"/>
                  </a:ext>
                </a:extLst>
              </a:tr>
              <a:tr h="290616">
                <a:tc>
                  <a:txBody>
                    <a:bodyPr/>
                    <a:lstStyle/>
                    <a:p>
                      <a:pPr marL="91440" algn="l" fontAlgn="b"/>
                      <a:r>
                        <a:rPr lang="en-US" sz="1200" u="none" strike="noStrike" dirty="0">
                          <a:effectLst/>
                          <a:latin typeface="Ubuntu" panose="020B0604020202020204" charset="0"/>
                        </a:rPr>
                        <a:t>Refine TOC graphics</a:t>
                      </a:r>
                      <a:endParaRPr lang="en-US" sz="1200" b="1"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ctr"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solidFill>
                      <a:schemeClr val="accent2"/>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solidFill>
                      <a:schemeClr val="accent2"/>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solidFill>
                      <a:schemeClr val="accent2"/>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extLst>
                  <a:ext uri="{0D108BD9-81ED-4DB2-BD59-A6C34878D82A}">
                    <a16:rowId xmlns:a16="http://schemas.microsoft.com/office/drawing/2014/main" val="1262709702"/>
                  </a:ext>
                </a:extLst>
              </a:tr>
              <a:tr h="505420">
                <a:tc>
                  <a:txBody>
                    <a:bodyPr/>
                    <a:lstStyle/>
                    <a:p>
                      <a:pPr marL="91440" algn="l" fontAlgn="b"/>
                      <a:r>
                        <a:rPr lang="en-US" sz="1200" u="none" strike="noStrike" dirty="0" err="1" smtClean="0">
                          <a:effectLst/>
                          <a:latin typeface="Ubuntu" panose="020B0604020202020204" charset="0"/>
                        </a:rPr>
                        <a:t>Logframe</a:t>
                      </a:r>
                      <a:r>
                        <a:rPr lang="en-US" sz="1200" u="none" strike="noStrike" dirty="0" smtClean="0">
                          <a:effectLst/>
                          <a:latin typeface="Ubuntu" panose="020B0604020202020204" charset="0"/>
                        </a:rPr>
                        <a:t> </a:t>
                      </a:r>
                      <a:r>
                        <a:rPr lang="en-US" sz="1200" u="none" strike="noStrike" dirty="0">
                          <a:effectLst/>
                          <a:latin typeface="Ubuntu" panose="020B0604020202020204" charset="0"/>
                        </a:rPr>
                        <a:t>transfer and </a:t>
                      </a:r>
                      <a:r>
                        <a:rPr lang="en-US" sz="1200" u="none" strike="noStrike" dirty="0" smtClean="0">
                          <a:effectLst/>
                          <a:latin typeface="Ubuntu" panose="020B0604020202020204" charset="0"/>
                        </a:rPr>
                        <a:t>select indicators</a:t>
                      </a:r>
                      <a:endParaRPr lang="en-US" sz="1200" b="1"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gridSpan="3">
                  <a:txBody>
                    <a:bodyPr/>
                    <a:lstStyle/>
                    <a:p>
                      <a:pPr algn="ctr"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solidFill>
                      <a:schemeClr val="accent2"/>
                    </a:solidFill>
                  </a:tcPr>
                </a:tc>
                <a:tc hMerge="1">
                  <a:txBody>
                    <a:bodyPr/>
                    <a:lstStyle/>
                    <a:p>
                      <a:endParaRPr lang="en-US"/>
                    </a:p>
                  </a:txBody>
                  <a:tcPr/>
                </a:tc>
                <a:tc hMerge="1">
                  <a:txBody>
                    <a:bodyPr/>
                    <a:lstStyle/>
                    <a:p>
                      <a:endParaRPr lang="en-US"/>
                    </a:p>
                  </a:txBody>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solidFill>
                      <a:schemeClr val="accent2"/>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extLst>
                  <a:ext uri="{0D108BD9-81ED-4DB2-BD59-A6C34878D82A}">
                    <a16:rowId xmlns:a16="http://schemas.microsoft.com/office/drawing/2014/main" val="3461531758"/>
                  </a:ext>
                </a:extLst>
              </a:tr>
              <a:tr h="555963">
                <a:tc>
                  <a:txBody>
                    <a:bodyPr/>
                    <a:lstStyle/>
                    <a:p>
                      <a:pPr marL="91440" algn="l" fontAlgn="b"/>
                      <a:r>
                        <a:rPr lang="en-US" sz="1200" u="none" strike="noStrike" dirty="0" smtClean="0">
                          <a:effectLst/>
                          <a:latin typeface="Ubuntu" panose="020B0604020202020204" charset="0"/>
                        </a:rPr>
                        <a:t>Quality </a:t>
                      </a:r>
                      <a:r>
                        <a:rPr lang="en-US" sz="1200" u="none" strike="noStrike" dirty="0">
                          <a:effectLst/>
                          <a:latin typeface="Ubuntu" panose="020B0604020202020204" charset="0"/>
                        </a:rPr>
                        <a:t>and completeness </a:t>
                      </a:r>
                      <a:r>
                        <a:rPr lang="en-US" sz="1200" u="none" strike="noStrike" dirty="0" smtClean="0">
                          <a:effectLst/>
                          <a:latin typeface="Ubuntu" panose="020B0604020202020204" charset="0"/>
                        </a:rPr>
                        <a:t>review</a:t>
                      </a:r>
                      <a:endParaRPr lang="en-US" sz="1200" b="1"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ctr"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gridSpan="3">
                  <a:txBody>
                    <a:bodyPr/>
                    <a:lstStyle/>
                    <a:p>
                      <a:pPr algn="ctr"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solidFill>
                      <a:schemeClr val="accent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70521161"/>
                  </a:ext>
                </a:extLst>
              </a:tr>
            </a:tbl>
          </a:graphicData>
        </a:graphic>
      </p:graphicFrame>
    </p:spTree>
    <p:extLst>
      <p:ext uri="{BB962C8B-B14F-4D97-AF65-F5344CB8AC3E}">
        <p14:creationId xmlns:p14="http://schemas.microsoft.com/office/powerpoint/2010/main" val="2321631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Causal logic </a:t>
            </a:r>
            <a:r>
              <a:rPr lang="en-US" dirty="0" smtClean="0"/>
              <a:t>check: </a:t>
            </a:r>
            <a:r>
              <a:rPr lang="en-US" dirty="0" smtClean="0"/>
              <a:t>rationales</a:t>
            </a:r>
            <a:endParaRPr lang="en-US" dirty="0"/>
          </a:p>
        </p:txBody>
      </p:sp>
      <p:sp>
        <p:nvSpPr>
          <p:cNvPr id="3" name="Content Placeholder 2"/>
          <p:cNvSpPr>
            <a:spLocks noGrp="1"/>
          </p:cNvSpPr>
          <p:nvPr>
            <p:ph sz="half" idx="2"/>
          </p:nvPr>
        </p:nvSpPr>
        <p:spPr/>
        <p:txBody>
          <a:bodyPr>
            <a:normAutofit/>
          </a:bodyPr>
          <a:lstStyle/>
          <a:p>
            <a:pPr marL="342900" indent="-342900">
              <a:buFont typeface="Arial" panose="020B0604020202020204" pitchFamily="34" charset="0"/>
              <a:buChar char="•"/>
            </a:pPr>
            <a:r>
              <a:rPr lang="en-US" dirty="0" smtClean="0"/>
              <a:t>Rationales should also surface during the causal logic </a:t>
            </a:r>
            <a:r>
              <a:rPr lang="en-US" dirty="0" smtClean="0"/>
              <a:t>check (especially </a:t>
            </a:r>
            <a:r>
              <a:rPr lang="en-US" dirty="0" smtClean="0"/>
              <a:t>when asking the </a:t>
            </a:r>
            <a:r>
              <a:rPr lang="en-US" dirty="0" smtClean="0"/>
              <a:t>questions)</a:t>
            </a:r>
            <a:endParaRPr lang="en-US" dirty="0" smtClean="0"/>
          </a:p>
          <a:p>
            <a:pPr marL="1085850" lvl="1" indent="-342900">
              <a:buFont typeface="Arial" panose="020B0604020202020204" pitchFamily="34" charset="0"/>
              <a:buChar char="•"/>
            </a:pPr>
            <a:r>
              <a:rPr lang="en-US" sz="2200" dirty="0"/>
              <a:t>I</a:t>
            </a:r>
            <a:r>
              <a:rPr lang="en-US" sz="2200" dirty="0" smtClean="0"/>
              <a:t>s </a:t>
            </a:r>
            <a:r>
              <a:rPr lang="en-US" sz="2200" dirty="0" smtClean="0"/>
              <a:t>this precondition necessary? </a:t>
            </a:r>
          </a:p>
          <a:p>
            <a:pPr marL="1085850" lvl="1" indent="-342900">
              <a:buFont typeface="Arial" panose="020B0604020202020204" pitchFamily="34" charset="0"/>
              <a:buChar char="•"/>
            </a:pPr>
            <a:r>
              <a:rPr lang="en-US" sz="2200" dirty="0"/>
              <a:t>I</a:t>
            </a:r>
            <a:r>
              <a:rPr lang="en-US" sz="2200" dirty="0" smtClean="0"/>
              <a:t>s </a:t>
            </a:r>
            <a:r>
              <a:rPr lang="en-US" sz="2200" dirty="0" smtClean="0"/>
              <a:t>this group of preconditions sufficient?  </a:t>
            </a:r>
            <a:endParaRPr lang="en-US" dirty="0" smtClean="0"/>
          </a:p>
          <a:p>
            <a:pPr marL="342900" indent="-342900">
              <a:buFont typeface="Arial" panose="020B0604020202020204" pitchFamily="34" charset="0"/>
              <a:buChar char="•"/>
            </a:pPr>
            <a:r>
              <a:rPr lang="en-US" dirty="0" smtClean="0"/>
              <a:t>Don’t make the identification of rationales a separate activity from the group TOC logic </a:t>
            </a:r>
            <a:r>
              <a:rPr lang="en-US" dirty="0" smtClean="0"/>
              <a:t>check.</a:t>
            </a:r>
          </a:p>
          <a:p>
            <a:pPr marL="342900" indent="-342900">
              <a:buFont typeface="Arial" panose="020B0604020202020204" pitchFamily="34" charset="0"/>
              <a:buChar char="•"/>
            </a:pPr>
            <a:r>
              <a:rPr lang="en-US" b="1" dirty="0" smtClean="0"/>
              <a:t>The </a:t>
            </a:r>
            <a:r>
              <a:rPr lang="en-US" b="1" dirty="0" smtClean="0"/>
              <a:t>purpose of rationales is to help explain logic</a:t>
            </a:r>
            <a:endParaRPr lang="en-US" b="1" dirty="0"/>
          </a:p>
          <a:p>
            <a:endParaRPr lang="en-US" dirty="0" smtClean="0"/>
          </a:p>
          <a:p>
            <a:endParaRPr lang="en-US" dirty="0"/>
          </a:p>
          <a:p>
            <a:endParaRPr lang="en-US" dirty="0"/>
          </a:p>
        </p:txBody>
      </p:sp>
    </p:spTree>
    <p:extLst>
      <p:ext uri="{BB962C8B-B14F-4D97-AF65-F5344CB8AC3E}">
        <p14:creationId xmlns:p14="http://schemas.microsoft.com/office/powerpoint/2010/main" val="14389328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Rationales </a:t>
            </a:r>
          </a:p>
        </p:txBody>
      </p:sp>
      <p:sp>
        <p:nvSpPr>
          <p:cNvPr id="3" name="Content Placeholder 2"/>
          <p:cNvSpPr>
            <a:spLocks noGrp="1"/>
          </p:cNvSpPr>
          <p:nvPr>
            <p:ph sz="half" idx="2"/>
          </p:nvPr>
        </p:nvSpPr>
        <p:spPr/>
        <p:txBody>
          <a:bodyPr/>
          <a:lstStyle/>
          <a:p>
            <a:pPr marL="457200" indent="-457200">
              <a:buFont typeface="Arial" panose="020B0604020202020204" pitchFamily="34" charset="0"/>
              <a:buChar char="•"/>
            </a:pPr>
            <a:r>
              <a:rPr lang="en-US" sz="2000" dirty="0"/>
              <a:t>Only needed for linkages where  causal logic may not be obvious to all users</a:t>
            </a:r>
          </a:p>
          <a:p>
            <a:pPr marL="457200" indent="-457200">
              <a:buFont typeface="Arial" panose="020B0604020202020204" pitchFamily="34" charset="0"/>
              <a:buChar char="•"/>
            </a:pPr>
            <a:r>
              <a:rPr lang="en-US" sz="2000" dirty="0"/>
              <a:t>Provide evidence about why a precondition/set of preconditions  are necessary or sufficient to stimulate </a:t>
            </a:r>
            <a:r>
              <a:rPr lang="en-US" sz="2000" dirty="0" smtClean="0"/>
              <a:t>change</a:t>
            </a:r>
            <a:endParaRPr lang="en-US" sz="1400"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492" t="-1855" r="5786" b="3605"/>
          <a:stretch/>
        </p:blipFill>
        <p:spPr bwMode="auto">
          <a:xfrm>
            <a:off x="4720841" y="1116532"/>
            <a:ext cx="2903848" cy="3853311"/>
          </a:xfrm>
          <a:prstGeom prst="rect">
            <a:avLst/>
          </a:prstGeom>
          <a:noFill/>
          <a:ln w="9525">
            <a:solidFill>
              <a:srgbClr val="028896"/>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92088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2" y="0"/>
            <a:ext cx="7459577" cy="857250"/>
          </a:xfrm>
        </p:spPr>
        <p:txBody>
          <a:bodyPr>
            <a:noAutofit/>
          </a:bodyPr>
          <a:lstStyle/>
          <a:p>
            <a:r>
              <a:rPr lang="en-US" sz="2400" dirty="0"/>
              <a:t>Rationales</a:t>
            </a:r>
            <a:br>
              <a:rPr lang="en-US" sz="2400" dirty="0"/>
            </a:br>
            <a:r>
              <a:rPr lang="en-US" sz="2400" b="0" dirty="0"/>
              <a:t>Outcome to outcome linkages </a:t>
            </a:r>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2" y="1116532"/>
            <a:ext cx="7278708" cy="3493970"/>
          </a:xfrm>
        </p:spPr>
        <p:txBody>
          <a:bodyPr>
            <a:normAutofit fontScale="92500" lnSpcReduction="20000"/>
          </a:bodyPr>
          <a:lstStyle/>
          <a:p>
            <a:pPr marL="457200" indent="-457200">
              <a:spcAft>
                <a:spcPts val="600"/>
              </a:spcAft>
              <a:buFont typeface="Arial" panose="020B0604020202020204" pitchFamily="34" charset="0"/>
              <a:buChar char="•"/>
            </a:pPr>
            <a:r>
              <a:rPr lang="en-US" sz="2800" dirty="0"/>
              <a:t>Sometimes links between outcomes are well-established and accepted among the development community	</a:t>
            </a:r>
          </a:p>
          <a:p>
            <a:pPr marL="1200150" lvl="1" indent="-457200">
              <a:spcAft>
                <a:spcPts val="600"/>
              </a:spcAft>
              <a:buFont typeface="Arial" panose="020B0604020202020204" pitchFamily="34" charset="0"/>
              <a:buChar char="•"/>
            </a:pPr>
            <a:r>
              <a:rPr lang="en-US" sz="2600" dirty="0" smtClean="0"/>
              <a:t>Increased </a:t>
            </a:r>
            <a:r>
              <a:rPr lang="en-US" sz="2600" dirty="0"/>
              <a:t>consumption of nutrient-rich food contributes to improved nutrition</a:t>
            </a:r>
          </a:p>
          <a:p>
            <a:pPr marL="1200150" lvl="1" indent="-457200">
              <a:spcAft>
                <a:spcPts val="600"/>
              </a:spcAft>
              <a:buFont typeface="Arial" panose="020B0604020202020204" pitchFamily="34" charset="0"/>
              <a:buChar char="•"/>
            </a:pPr>
            <a:r>
              <a:rPr lang="en-US" sz="2600" dirty="0"/>
              <a:t>Adopting recommend improved agricultural practices contributes to increased </a:t>
            </a:r>
            <a:r>
              <a:rPr lang="en-US" sz="2600" dirty="0" smtClean="0"/>
              <a:t>production.</a:t>
            </a:r>
          </a:p>
          <a:p>
            <a:pPr marL="457200" indent="-457200">
              <a:spcAft>
                <a:spcPts val="600"/>
              </a:spcAft>
              <a:buFont typeface="Arial" panose="020B0604020202020204" pitchFamily="34" charset="0"/>
              <a:buChar char="•"/>
            </a:pPr>
            <a:r>
              <a:rPr lang="en-US" sz="3000" dirty="0" smtClean="0"/>
              <a:t>In </a:t>
            </a:r>
            <a:r>
              <a:rPr lang="en-US" sz="3000" dirty="0"/>
              <a:t>these cases no rationale is needed. </a:t>
            </a:r>
          </a:p>
          <a:p>
            <a:pPr>
              <a:spcAft>
                <a:spcPts val="600"/>
              </a:spcAft>
            </a:pPr>
            <a:endParaRPr lang="en-US" sz="2800" b="1" dirty="0"/>
          </a:p>
          <a:p>
            <a:endParaRPr lang="en-US" dirty="0"/>
          </a:p>
        </p:txBody>
      </p:sp>
    </p:spTree>
    <p:extLst>
      <p:ext uri="{BB962C8B-B14F-4D97-AF65-F5344CB8AC3E}">
        <p14:creationId xmlns:p14="http://schemas.microsoft.com/office/powerpoint/2010/main" val="25176667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2" y="0"/>
            <a:ext cx="7459577" cy="857250"/>
          </a:xfrm>
        </p:spPr>
        <p:txBody>
          <a:bodyPr>
            <a:noAutofit/>
          </a:bodyPr>
          <a:lstStyle/>
          <a:p>
            <a:r>
              <a:rPr lang="en-US" sz="2400" dirty="0"/>
              <a:t>Rationales</a:t>
            </a:r>
            <a:br>
              <a:rPr lang="en-US" sz="2400" dirty="0"/>
            </a:br>
            <a:r>
              <a:rPr lang="en-US" sz="2400" b="0" dirty="0"/>
              <a:t>Outcome to outcome linkages </a:t>
            </a:r>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2" y="1116532"/>
            <a:ext cx="7278708" cy="3912668"/>
          </a:xfrm>
        </p:spPr>
        <p:txBody>
          <a:bodyPr>
            <a:normAutofit fontScale="55000" lnSpcReduction="20000"/>
          </a:bodyPr>
          <a:lstStyle/>
          <a:p>
            <a:pPr>
              <a:spcAft>
                <a:spcPts val="600"/>
              </a:spcAft>
            </a:pPr>
            <a:r>
              <a:rPr lang="en-US" sz="3700" b="1" dirty="0"/>
              <a:t>At other times, the plausibility of a linkage is not as well-established</a:t>
            </a:r>
          </a:p>
          <a:p>
            <a:pPr marL="457200" indent="-457200">
              <a:spcAft>
                <a:spcPts val="600"/>
              </a:spcAft>
              <a:buFont typeface="Arial" panose="020B0604020202020204" pitchFamily="34" charset="0"/>
              <a:buChar char="•"/>
            </a:pPr>
            <a:r>
              <a:rPr lang="en-US" sz="3700" dirty="0"/>
              <a:t>Increased access to credit contributes to increased investment in small-business enterprise or production. </a:t>
            </a:r>
          </a:p>
          <a:p>
            <a:pPr marL="457200" indent="-457200">
              <a:spcAft>
                <a:spcPts val="600"/>
              </a:spcAft>
              <a:buFont typeface="Arial" panose="020B0604020202020204" pitchFamily="34" charset="0"/>
              <a:buChar char="•"/>
            </a:pPr>
            <a:r>
              <a:rPr lang="en-US" sz="3700" dirty="0"/>
              <a:t>Improved control over household finances for women contributes to increased use of health care services. </a:t>
            </a:r>
          </a:p>
          <a:p>
            <a:pPr marL="457200" indent="-457200">
              <a:spcAft>
                <a:spcPts val="600"/>
              </a:spcAft>
              <a:buFont typeface="Arial" panose="020B0604020202020204" pitchFamily="34" charset="0"/>
              <a:buChar char="•"/>
            </a:pPr>
            <a:r>
              <a:rPr lang="en-US" sz="3700" dirty="0"/>
              <a:t>Increased access to nutrient rich food contributes to increased consumption of nutrient-rich food.</a:t>
            </a:r>
          </a:p>
          <a:p>
            <a:pPr>
              <a:spcAft>
                <a:spcPts val="600"/>
              </a:spcAft>
            </a:pPr>
            <a:endParaRPr lang="en-US" sz="3700" b="1" dirty="0"/>
          </a:p>
          <a:p>
            <a:pPr>
              <a:spcAft>
                <a:spcPts val="600"/>
              </a:spcAft>
            </a:pPr>
            <a:r>
              <a:rPr lang="en-US" sz="3700" b="1" dirty="0" smtClean="0"/>
              <a:t>In </a:t>
            </a:r>
            <a:r>
              <a:rPr lang="en-US" sz="3700" b="1" dirty="0"/>
              <a:t>these cases, evidence (in the form of a rationale) will strengthen the plausibility of the causal linkage. </a:t>
            </a:r>
            <a:endParaRPr lang="en-US" sz="2800" b="1" dirty="0"/>
          </a:p>
          <a:p>
            <a:endParaRPr lang="en-US" dirty="0"/>
          </a:p>
        </p:txBody>
      </p:sp>
    </p:spTree>
    <p:extLst>
      <p:ext uri="{BB962C8B-B14F-4D97-AF65-F5344CB8AC3E}">
        <p14:creationId xmlns:p14="http://schemas.microsoft.com/office/powerpoint/2010/main" val="22443131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2" y="0"/>
            <a:ext cx="7459577" cy="857250"/>
          </a:xfrm>
        </p:spPr>
        <p:txBody>
          <a:bodyPr>
            <a:noAutofit/>
          </a:bodyPr>
          <a:lstStyle/>
          <a:p>
            <a:r>
              <a:rPr lang="en-US" sz="2400" dirty="0"/>
              <a:t>Rationales</a:t>
            </a:r>
            <a:br>
              <a:rPr lang="en-US" sz="2400" dirty="0"/>
            </a:br>
            <a:r>
              <a:rPr lang="en-US" sz="2400" b="0" dirty="0"/>
              <a:t>Outcome to outcome linkages </a:t>
            </a:r>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2" y="1116532"/>
            <a:ext cx="7278708" cy="3912668"/>
          </a:xfrm>
        </p:spPr>
        <p:txBody>
          <a:bodyPr>
            <a:normAutofit fontScale="62500" lnSpcReduction="20000"/>
          </a:bodyPr>
          <a:lstStyle/>
          <a:p>
            <a:pPr>
              <a:spcAft>
                <a:spcPts val="600"/>
              </a:spcAft>
            </a:pPr>
            <a:r>
              <a:rPr lang="en-US" sz="3700" b="1" dirty="0" smtClean="0"/>
              <a:t>Sometimes the plausibility of a linkage  </a:t>
            </a:r>
            <a:r>
              <a:rPr lang="en-US" sz="3700" b="1" dirty="0"/>
              <a:t>may not be obvious outside of specific sectoral circles. </a:t>
            </a:r>
            <a:endParaRPr lang="en-US" sz="3700" dirty="0"/>
          </a:p>
          <a:p>
            <a:pPr marL="457200" indent="-457200">
              <a:spcAft>
                <a:spcPts val="600"/>
              </a:spcAft>
              <a:buFont typeface="Arial" panose="020B0604020202020204" pitchFamily="34" charset="0"/>
              <a:buChar char="•"/>
            </a:pPr>
            <a:r>
              <a:rPr lang="en-US" sz="3700" dirty="0"/>
              <a:t>Mentally stimulating environments contribute to infants growing faster physically than infants who do not have the same stimulation</a:t>
            </a:r>
          </a:p>
          <a:p>
            <a:pPr marL="457200" indent="-457200">
              <a:spcAft>
                <a:spcPts val="600"/>
              </a:spcAft>
              <a:buFont typeface="Arial" panose="020B0604020202020204" pitchFamily="34" charset="0"/>
              <a:buChar char="•"/>
            </a:pPr>
            <a:r>
              <a:rPr lang="en-US" sz="3700" dirty="0"/>
              <a:t>Reduced gender-based violence contributes to increased birthweight</a:t>
            </a:r>
          </a:p>
          <a:p>
            <a:pPr>
              <a:spcAft>
                <a:spcPts val="600"/>
              </a:spcAft>
            </a:pPr>
            <a:endParaRPr lang="en-US" sz="3700" dirty="0"/>
          </a:p>
          <a:p>
            <a:pPr>
              <a:spcAft>
                <a:spcPts val="600"/>
              </a:spcAft>
            </a:pPr>
            <a:r>
              <a:rPr lang="en-US" sz="3700" b="1" dirty="0"/>
              <a:t>In these cases, evidence (in the form of a rationale) will strengthen the plausibility of the causal linkage. </a:t>
            </a:r>
            <a:endParaRPr lang="en-US" sz="2800" b="1" dirty="0"/>
          </a:p>
          <a:p>
            <a:endParaRPr lang="en-US" dirty="0"/>
          </a:p>
        </p:txBody>
      </p:sp>
    </p:spTree>
    <p:extLst>
      <p:ext uri="{BB962C8B-B14F-4D97-AF65-F5344CB8AC3E}">
        <p14:creationId xmlns:p14="http://schemas.microsoft.com/office/powerpoint/2010/main" val="6431629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2" y="0"/>
            <a:ext cx="7459577" cy="857250"/>
          </a:xfrm>
        </p:spPr>
        <p:txBody>
          <a:bodyPr>
            <a:noAutofit/>
          </a:bodyPr>
          <a:lstStyle/>
          <a:p>
            <a:r>
              <a:rPr lang="en-US" sz="2400" dirty="0"/>
              <a:t>Questions to help determine if a rationale is necessary</a:t>
            </a:r>
            <a:endParaRPr lang="en-US" sz="2400" b="0" dirty="0"/>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2" y="1116532"/>
            <a:ext cx="7278708" cy="3493970"/>
          </a:xfrm>
        </p:spPr>
        <p:txBody>
          <a:bodyPr>
            <a:normAutofit fontScale="62500" lnSpcReduction="20000"/>
          </a:bodyPr>
          <a:lstStyle/>
          <a:p>
            <a:pPr marL="457200" indent="-457200">
              <a:spcAft>
                <a:spcPts val="600"/>
              </a:spcAft>
              <a:buFont typeface="Arial" panose="020B0604020202020204" pitchFamily="34" charset="0"/>
              <a:buChar char="•"/>
            </a:pPr>
            <a:r>
              <a:rPr lang="en-US" sz="2800" dirty="0"/>
              <a:t>Is the link between precondition and outcome well-established in the development community in your implementation context? </a:t>
            </a:r>
          </a:p>
          <a:p>
            <a:pPr>
              <a:spcAft>
                <a:spcPts val="600"/>
              </a:spcAft>
            </a:pPr>
            <a:r>
              <a:rPr lang="en-US" sz="2800" dirty="0" smtClean="0"/>
              <a:t>	AND </a:t>
            </a:r>
            <a:endParaRPr lang="en-US" sz="2800" dirty="0"/>
          </a:p>
          <a:p>
            <a:pPr marL="457200" indent="-457200">
              <a:spcAft>
                <a:spcPts val="600"/>
              </a:spcAft>
              <a:buFont typeface="Arial" panose="020B0604020202020204" pitchFamily="34" charset="0"/>
              <a:buChar char="•"/>
            </a:pPr>
            <a:r>
              <a:rPr lang="en-US" sz="2800" dirty="0"/>
              <a:t>Is the linkage common knowledge for a wide variety of practitioners (i.e., it is not just common knowledge for a very specific group of sectoral specialists) ? </a:t>
            </a:r>
          </a:p>
          <a:p>
            <a:pPr>
              <a:spcAft>
                <a:spcPts val="600"/>
              </a:spcAft>
            </a:pPr>
            <a:endParaRPr lang="en-US" sz="2800" dirty="0"/>
          </a:p>
          <a:p>
            <a:pPr>
              <a:spcAft>
                <a:spcPts val="600"/>
              </a:spcAft>
            </a:pPr>
            <a:r>
              <a:rPr lang="en-US" sz="2800" dirty="0"/>
              <a:t>IF YES TO BOTH, </a:t>
            </a:r>
            <a:r>
              <a:rPr lang="en-US" sz="2800" b="1" dirty="0"/>
              <a:t>no rationale is needed.</a:t>
            </a:r>
          </a:p>
          <a:p>
            <a:pPr>
              <a:spcAft>
                <a:spcPts val="600"/>
              </a:spcAft>
            </a:pPr>
            <a:r>
              <a:rPr lang="en-US" sz="2800" dirty="0"/>
              <a:t>IF NO to either, a rationale will strengthen the plausibility of the causal logic. </a:t>
            </a:r>
          </a:p>
          <a:p>
            <a:endParaRPr lang="en-US" dirty="0"/>
          </a:p>
        </p:txBody>
      </p:sp>
    </p:spTree>
    <p:extLst>
      <p:ext uri="{BB962C8B-B14F-4D97-AF65-F5344CB8AC3E}">
        <p14:creationId xmlns:p14="http://schemas.microsoft.com/office/powerpoint/2010/main" val="8047474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Sample of rationale for outcome to outcome link</a:t>
            </a:r>
          </a:p>
        </p:txBody>
      </p:sp>
      <p:pic>
        <p:nvPicPr>
          <p:cNvPr id="6" name="Content Placeholder 4"/>
          <p:cNvPicPr>
            <a:picLocks noGrp="1" noChangeAspect="1"/>
          </p:cNvPicPr>
          <p:nvPr>
            <p:ph sz="half" idx="2"/>
          </p:nvPr>
        </p:nvPicPr>
        <p:blipFill>
          <a:blip r:embed="rId3"/>
          <a:stretch>
            <a:fillRect/>
          </a:stretch>
        </p:blipFill>
        <p:spPr>
          <a:xfrm>
            <a:off x="810239" y="1505007"/>
            <a:ext cx="7643837" cy="2775439"/>
          </a:xfrm>
          <a:prstGeom prst="rect">
            <a:avLst/>
          </a:prstGeom>
          <a:ln>
            <a:solidFill>
              <a:schemeClr val="tx1"/>
            </a:solidFill>
          </a:ln>
        </p:spPr>
      </p:pic>
      <p:sp>
        <p:nvSpPr>
          <p:cNvPr id="7" name="Content Placeholder 2"/>
          <p:cNvSpPr txBox="1">
            <a:spLocks/>
          </p:cNvSpPr>
          <p:nvPr/>
        </p:nvSpPr>
        <p:spPr>
          <a:xfrm>
            <a:off x="812801" y="4472638"/>
            <a:ext cx="7821612" cy="5035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What type of evidence might support this causal linkage? </a:t>
            </a:r>
          </a:p>
        </p:txBody>
      </p:sp>
    </p:spTree>
    <p:extLst>
      <p:ext uri="{BB962C8B-B14F-4D97-AF65-F5344CB8AC3E}">
        <p14:creationId xmlns:p14="http://schemas.microsoft.com/office/powerpoint/2010/main" val="1079608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Sample of rationale for outcome to outcome link</a:t>
            </a:r>
          </a:p>
        </p:txBody>
      </p:sp>
      <p:sp>
        <p:nvSpPr>
          <p:cNvPr id="7" name="Content Placeholder 2"/>
          <p:cNvSpPr txBox="1">
            <a:spLocks/>
          </p:cNvSpPr>
          <p:nvPr/>
        </p:nvSpPr>
        <p:spPr>
          <a:xfrm>
            <a:off x="812801" y="4472638"/>
            <a:ext cx="7821612" cy="5035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What type of evidence might support this causal linkage? </a:t>
            </a:r>
          </a:p>
        </p:txBody>
      </p:sp>
      <p:pic>
        <p:nvPicPr>
          <p:cNvPr id="8" name="Content Placeholder 4"/>
          <p:cNvPicPr>
            <a:picLocks noGrp="1" noChangeAspect="1"/>
          </p:cNvPicPr>
          <p:nvPr>
            <p:ph sz="half" idx="2"/>
          </p:nvPr>
        </p:nvPicPr>
        <p:blipFill rotWithShape="1">
          <a:blip r:embed="rId3"/>
          <a:srcRect t="14355" r="927" b="29477"/>
          <a:stretch/>
        </p:blipFill>
        <p:spPr>
          <a:xfrm>
            <a:off x="538446" y="1300934"/>
            <a:ext cx="8127999" cy="2987302"/>
          </a:xfrm>
          <a:prstGeom prst="rect">
            <a:avLst/>
          </a:prstGeom>
          <a:ln>
            <a:solidFill>
              <a:schemeClr val="bg1">
                <a:lumMod val="65000"/>
              </a:schemeClr>
            </a:solidFill>
          </a:ln>
        </p:spPr>
      </p:pic>
    </p:spTree>
    <p:extLst>
      <p:ext uri="{BB962C8B-B14F-4D97-AF65-F5344CB8AC3E}">
        <p14:creationId xmlns:p14="http://schemas.microsoft.com/office/powerpoint/2010/main" val="1453088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2" y="0"/>
            <a:ext cx="7459577" cy="857250"/>
          </a:xfrm>
        </p:spPr>
        <p:txBody>
          <a:bodyPr>
            <a:noAutofit/>
          </a:bodyPr>
          <a:lstStyle/>
          <a:p>
            <a:r>
              <a:rPr lang="en-US" sz="2400" dirty="0"/>
              <a:t>Rationales</a:t>
            </a:r>
            <a:br>
              <a:rPr lang="en-US" sz="2400" dirty="0"/>
            </a:br>
            <a:r>
              <a:rPr lang="en-US" sz="2400" b="0" dirty="0"/>
              <a:t>Outcome to </a:t>
            </a:r>
            <a:r>
              <a:rPr lang="en-US" sz="2400" b="0" dirty="0" smtClean="0"/>
              <a:t>output </a:t>
            </a:r>
            <a:r>
              <a:rPr lang="en-US" sz="2400" b="0" dirty="0"/>
              <a:t>linkages </a:t>
            </a:r>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2" y="1116532"/>
            <a:ext cx="7278708" cy="3912668"/>
          </a:xfrm>
        </p:spPr>
        <p:txBody>
          <a:bodyPr>
            <a:normAutofit/>
          </a:bodyPr>
          <a:lstStyle/>
          <a:p>
            <a:pPr marL="342900" indent="-342900">
              <a:buFont typeface="Arial" panose="020B0604020202020204" pitchFamily="34" charset="0"/>
              <a:buChar char="•"/>
            </a:pPr>
            <a:r>
              <a:rPr lang="en-US" dirty="0"/>
              <a:t>Rationales can be an effective way to demonstrate to FFP your organization’s “secret weapons” to success. </a:t>
            </a:r>
          </a:p>
          <a:p>
            <a:pPr marL="342900" indent="-342900">
              <a:buFont typeface="Arial" panose="020B0604020202020204" pitchFamily="34" charset="0"/>
              <a:buChar char="•"/>
            </a:pPr>
            <a:r>
              <a:rPr lang="en-US" dirty="0"/>
              <a:t>Using evidence from project reports and research you can </a:t>
            </a:r>
            <a:r>
              <a:rPr lang="en-US" u="sng" dirty="0"/>
              <a:t>help explain the causal logic </a:t>
            </a:r>
            <a:r>
              <a:rPr lang="en-US" i="1" dirty="0"/>
              <a:t>and</a:t>
            </a:r>
            <a:r>
              <a:rPr lang="en-US" dirty="0"/>
              <a:t> enhance the plausibility of output to outcome linkages, particularly related to institutional innovation and comparative advantage. </a:t>
            </a:r>
          </a:p>
          <a:p>
            <a:endParaRPr lang="en-US" dirty="0"/>
          </a:p>
        </p:txBody>
      </p:sp>
    </p:spTree>
    <p:extLst>
      <p:ext uri="{BB962C8B-B14F-4D97-AF65-F5344CB8AC3E}">
        <p14:creationId xmlns:p14="http://schemas.microsoft.com/office/powerpoint/2010/main" val="685583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2" y="0"/>
            <a:ext cx="7459577" cy="857250"/>
          </a:xfrm>
        </p:spPr>
        <p:txBody>
          <a:bodyPr>
            <a:noAutofit/>
          </a:bodyPr>
          <a:lstStyle/>
          <a:p>
            <a:r>
              <a:rPr lang="en-US" sz="2400" dirty="0"/>
              <a:t>Questions to help determine if a rationale is necessary</a:t>
            </a:r>
            <a:endParaRPr lang="en-US" sz="2400" b="0" dirty="0"/>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2" y="1116532"/>
            <a:ext cx="7278708" cy="3493970"/>
          </a:xfrm>
        </p:spPr>
        <p:txBody>
          <a:bodyPr>
            <a:normAutofit/>
          </a:bodyPr>
          <a:lstStyle/>
          <a:p>
            <a:pPr marL="342900" indent="-342900">
              <a:buFont typeface="Arial" panose="020B0604020202020204" pitchFamily="34" charset="0"/>
              <a:buChar char="•"/>
            </a:pPr>
            <a:r>
              <a:rPr lang="en-US" dirty="0"/>
              <a:t>Will the rationale strengthen the argument that a specific intervention will lead to a particular outcome or multiple outcomes? </a:t>
            </a:r>
          </a:p>
          <a:p>
            <a:pPr marL="1085850" lvl="1" indent="-342900">
              <a:buFont typeface="Arial" panose="020B0604020202020204" pitchFamily="34" charset="0"/>
              <a:buChar char="•"/>
            </a:pPr>
            <a:r>
              <a:rPr lang="en-US" dirty="0"/>
              <a:t>E.g., past project reports demonstrate that an organization’s unique design of </a:t>
            </a:r>
            <a:r>
              <a:rPr lang="en-US" dirty="0" err="1"/>
              <a:t>permagarden</a:t>
            </a:r>
            <a:r>
              <a:rPr lang="en-US" dirty="0"/>
              <a:t> trainings resulted in large numbers of farmers adopting the practice as well as an impressive spillover effect for indirect beneficiaries who witnessed the increase in production experienced by their neighbors. </a:t>
            </a:r>
          </a:p>
          <a:p>
            <a:endParaRPr lang="en-US" dirty="0"/>
          </a:p>
        </p:txBody>
      </p:sp>
    </p:spTree>
    <p:extLst>
      <p:ext uri="{BB962C8B-B14F-4D97-AF65-F5344CB8AC3E}">
        <p14:creationId xmlns:p14="http://schemas.microsoft.com/office/powerpoint/2010/main" val="4874368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901" y="-85427"/>
            <a:ext cx="8224787" cy="857250"/>
          </a:xfrm>
        </p:spPr>
        <p:txBody>
          <a:bodyPr/>
          <a:lstStyle/>
          <a:p>
            <a:r>
              <a:rPr lang="en-US" dirty="0" smtClean="0"/>
              <a:t>TOC Development Part 1: pathways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089930076"/>
              </p:ext>
            </p:extLst>
          </p:nvPr>
        </p:nvGraphicFramePr>
        <p:xfrm>
          <a:off x="277454" y="1127890"/>
          <a:ext cx="8522597" cy="3762165"/>
        </p:xfrm>
        <a:graphic>
          <a:graphicData uri="http://schemas.openxmlformats.org/drawingml/2006/table">
            <a:tbl>
              <a:tblPr firstRow="1" firstCol="1" bandRow="1">
                <a:tableStyleId>{5C22544A-7EE6-4342-B048-85BDC9FD1C3A}</a:tableStyleId>
              </a:tblPr>
              <a:tblGrid>
                <a:gridCol w="4451243">
                  <a:extLst>
                    <a:ext uri="{9D8B030D-6E8A-4147-A177-3AD203B41FA5}">
                      <a16:colId xmlns:a16="http://schemas.microsoft.com/office/drawing/2014/main" val="2066151695"/>
                    </a:ext>
                  </a:extLst>
                </a:gridCol>
                <a:gridCol w="1558622">
                  <a:extLst>
                    <a:ext uri="{9D8B030D-6E8A-4147-A177-3AD203B41FA5}">
                      <a16:colId xmlns:a16="http://schemas.microsoft.com/office/drawing/2014/main" val="2338298387"/>
                    </a:ext>
                  </a:extLst>
                </a:gridCol>
                <a:gridCol w="274888">
                  <a:extLst>
                    <a:ext uri="{9D8B030D-6E8A-4147-A177-3AD203B41FA5}">
                      <a16:colId xmlns:a16="http://schemas.microsoft.com/office/drawing/2014/main" val="1683287240"/>
                    </a:ext>
                  </a:extLst>
                </a:gridCol>
                <a:gridCol w="286077">
                  <a:extLst>
                    <a:ext uri="{9D8B030D-6E8A-4147-A177-3AD203B41FA5}">
                      <a16:colId xmlns:a16="http://schemas.microsoft.com/office/drawing/2014/main" val="272568484"/>
                    </a:ext>
                  </a:extLst>
                </a:gridCol>
                <a:gridCol w="408193">
                  <a:extLst>
                    <a:ext uri="{9D8B030D-6E8A-4147-A177-3AD203B41FA5}">
                      <a16:colId xmlns:a16="http://schemas.microsoft.com/office/drawing/2014/main" val="3733461044"/>
                    </a:ext>
                  </a:extLst>
                </a:gridCol>
                <a:gridCol w="385894">
                  <a:extLst>
                    <a:ext uri="{9D8B030D-6E8A-4147-A177-3AD203B41FA5}">
                      <a16:colId xmlns:a16="http://schemas.microsoft.com/office/drawing/2014/main" val="579783338"/>
                    </a:ext>
                  </a:extLst>
                </a:gridCol>
                <a:gridCol w="461394">
                  <a:extLst>
                    <a:ext uri="{9D8B030D-6E8A-4147-A177-3AD203B41FA5}">
                      <a16:colId xmlns:a16="http://schemas.microsoft.com/office/drawing/2014/main" val="1818535779"/>
                    </a:ext>
                  </a:extLst>
                </a:gridCol>
                <a:gridCol w="293615">
                  <a:extLst>
                    <a:ext uri="{9D8B030D-6E8A-4147-A177-3AD203B41FA5}">
                      <a16:colId xmlns:a16="http://schemas.microsoft.com/office/drawing/2014/main" val="31991843"/>
                    </a:ext>
                  </a:extLst>
                </a:gridCol>
                <a:gridCol w="402671">
                  <a:extLst>
                    <a:ext uri="{9D8B030D-6E8A-4147-A177-3AD203B41FA5}">
                      <a16:colId xmlns:a16="http://schemas.microsoft.com/office/drawing/2014/main" val="622932780"/>
                    </a:ext>
                  </a:extLst>
                </a:gridCol>
              </a:tblGrid>
              <a:tr h="275731">
                <a:tc>
                  <a:txBody>
                    <a:bodyPr/>
                    <a:lstStyle/>
                    <a:p>
                      <a:pPr marL="0" marR="0" algn="ctr">
                        <a:lnSpc>
                          <a:spcPct val="107000"/>
                        </a:lnSpc>
                        <a:spcBef>
                          <a:spcPts val="0"/>
                        </a:spcBef>
                        <a:spcAft>
                          <a:spcPts val="0"/>
                        </a:spcAft>
                      </a:pPr>
                      <a:r>
                        <a:rPr lang="en-US" sz="1100" dirty="0">
                          <a:effectLst/>
                          <a:latin typeface="Ubuntu" panose="020B0604020202020204" charset="0"/>
                        </a:rPr>
                        <a:t>WHAT </a:t>
                      </a:r>
                      <a:endParaRPr lang="en-US" sz="1100" dirty="0">
                        <a:effectLst/>
                        <a:latin typeface="Ubuntu" panose="020B0604020202020204" charset="0"/>
                        <a:ea typeface="Calibri" panose="020F0502020204030204" pitchFamily="34" charset="0"/>
                        <a:cs typeface="Times New Roman" panose="02020603050405020304" pitchFamily="18" charset="0"/>
                      </a:endParaRPr>
                    </a:p>
                  </a:txBody>
                  <a:tcPr marL="51697" marR="51697" marT="0" marB="0" anchor="b">
                    <a:solidFill>
                      <a:schemeClr val="tx2"/>
                    </a:solidFill>
                  </a:tcPr>
                </a:tc>
                <a:tc>
                  <a:txBody>
                    <a:bodyPr/>
                    <a:lstStyle/>
                    <a:p>
                      <a:pPr marL="0" marR="0" algn="ctr">
                        <a:lnSpc>
                          <a:spcPct val="107000"/>
                        </a:lnSpc>
                        <a:spcBef>
                          <a:spcPts val="0"/>
                        </a:spcBef>
                        <a:spcAft>
                          <a:spcPts val="0"/>
                        </a:spcAft>
                      </a:pPr>
                      <a:r>
                        <a:rPr lang="en-US" sz="1100" dirty="0">
                          <a:effectLst/>
                          <a:latin typeface="Ubuntu" panose="020B0604020202020204" charset="0"/>
                        </a:rPr>
                        <a:t>WHO (examples only)</a:t>
                      </a:r>
                      <a:endParaRPr lang="en-US" sz="1100" dirty="0">
                        <a:effectLst/>
                        <a:latin typeface="Ubuntu" panose="020B0604020202020204" charset="0"/>
                        <a:ea typeface="Calibri" panose="020F0502020204030204" pitchFamily="34" charset="0"/>
                        <a:cs typeface="Times New Roman" panose="02020603050405020304" pitchFamily="18" charset="0"/>
                      </a:endParaRPr>
                    </a:p>
                  </a:txBody>
                  <a:tcPr marL="51697" marR="51697" marT="0" marB="0" anchor="b">
                    <a:solidFill>
                      <a:schemeClr val="tx2"/>
                    </a:solidFill>
                  </a:tcPr>
                </a:tc>
                <a:tc gridSpan="2">
                  <a:txBody>
                    <a:bodyPr/>
                    <a:lstStyle/>
                    <a:p>
                      <a:pPr marL="0" marR="0" algn="ctr">
                        <a:lnSpc>
                          <a:spcPct val="107000"/>
                        </a:lnSpc>
                        <a:spcBef>
                          <a:spcPts val="0"/>
                        </a:spcBef>
                        <a:spcAft>
                          <a:spcPts val="0"/>
                        </a:spcAft>
                      </a:pPr>
                      <a:r>
                        <a:rPr lang="en-US" sz="700" dirty="0" smtClean="0">
                          <a:effectLst/>
                        </a:rPr>
                        <a:t>Week</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51697" marR="51697" marT="0" marB="0" anchor="ctr">
                    <a:solidFill>
                      <a:schemeClr val="tx2"/>
                    </a:solidFill>
                  </a:tcPr>
                </a:tc>
                <a:tc hMerge="1">
                  <a:txBody>
                    <a:bodyPr/>
                    <a:lstStyle/>
                    <a:p>
                      <a:endParaRPr lang="en-US"/>
                    </a:p>
                  </a:txBody>
                  <a:tcPr/>
                </a:tc>
                <a:tc>
                  <a:txBody>
                    <a:bodyPr/>
                    <a:lstStyle/>
                    <a:p>
                      <a:pPr marL="0" marR="0" algn="ctr">
                        <a:lnSpc>
                          <a:spcPct val="107000"/>
                        </a:lnSpc>
                        <a:spcBef>
                          <a:spcPts val="0"/>
                        </a:spcBef>
                        <a:spcAft>
                          <a:spcPts val="0"/>
                        </a:spcAft>
                      </a:pPr>
                      <a:r>
                        <a:rPr lang="en-US" sz="700" dirty="0" smtClean="0">
                          <a:effectLst/>
                        </a:rPr>
                        <a:t>Week</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51697" marR="51697" marT="0" marB="0" anchor="ctr">
                    <a:solidFill>
                      <a:schemeClr val="tx2"/>
                    </a:solidFill>
                  </a:tcPr>
                </a:tc>
                <a:tc>
                  <a:txBody>
                    <a:bodyPr/>
                    <a:lstStyle/>
                    <a:p>
                      <a:pPr marL="0" marR="0" algn="ctr">
                        <a:lnSpc>
                          <a:spcPct val="107000"/>
                        </a:lnSpc>
                        <a:spcBef>
                          <a:spcPts val="0"/>
                        </a:spcBef>
                        <a:spcAft>
                          <a:spcPts val="0"/>
                        </a:spcAft>
                      </a:pPr>
                      <a:r>
                        <a:rPr lang="en-US" sz="700" dirty="0" smtClean="0">
                          <a:effectLst/>
                        </a:rPr>
                        <a:t>Week</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51697" marR="51697" marT="0" marB="0" anchor="ctr">
                    <a:solidFill>
                      <a:schemeClr val="tx2"/>
                    </a:solidFill>
                  </a:tcPr>
                </a:tc>
                <a:tc>
                  <a:txBody>
                    <a:bodyPr/>
                    <a:lstStyle/>
                    <a:p>
                      <a:pPr marL="0" marR="0" algn="ctr">
                        <a:lnSpc>
                          <a:spcPct val="107000"/>
                        </a:lnSpc>
                        <a:spcBef>
                          <a:spcPts val="0"/>
                        </a:spcBef>
                        <a:spcAft>
                          <a:spcPts val="0"/>
                        </a:spcAft>
                      </a:pPr>
                      <a:r>
                        <a:rPr lang="en-US" sz="700" dirty="0" smtClean="0">
                          <a:effectLst/>
                        </a:rPr>
                        <a:t>Week</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51697" marR="51697" marT="0" marB="0" anchor="ctr">
                    <a:solidFill>
                      <a:schemeClr val="tx2"/>
                    </a:solidFill>
                  </a:tcPr>
                </a:tc>
                <a:tc>
                  <a:txBody>
                    <a:bodyPr/>
                    <a:lstStyle/>
                    <a:p>
                      <a:pPr marL="0" marR="0" algn="ctr">
                        <a:lnSpc>
                          <a:spcPct val="107000"/>
                        </a:lnSpc>
                        <a:spcBef>
                          <a:spcPts val="0"/>
                        </a:spcBef>
                        <a:spcAft>
                          <a:spcPts val="0"/>
                        </a:spcAft>
                      </a:pPr>
                      <a:r>
                        <a:rPr lang="en-US" sz="700" dirty="0" smtClean="0">
                          <a:effectLst/>
                        </a:rPr>
                        <a:t>Week</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51697" marR="51697" marT="0" marB="0" anchor="ctr">
                    <a:solidFill>
                      <a:schemeClr val="tx2"/>
                    </a:solidFill>
                  </a:tcPr>
                </a:tc>
                <a:tc>
                  <a:txBody>
                    <a:bodyPr/>
                    <a:lstStyle/>
                    <a:p>
                      <a:pPr marL="0" marR="0" algn="ctr">
                        <a:lnSpc>
                          <a:spcPct val="107000"/>
                        </a:lnSpc>
                        <a:spcBef>
                          <a:spcPts val="0"/>
                        </a:spcBef>
                        <a:spcAft>
                          <a:spcPts val="0"/>
                        </a:spcAft>
                      </a:pPr>
                      <a:r>
                        <a:rPr lang="en-US" sz="700" dirty="0" smtClean="0">
                          <a:effectLst/>
                        </a:rPr>
                        <a:t>Week</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51697" marR="51697" marT="0" marB="0" anchor="ctr">
                    <a:solidFill>
                      <a:schemeClr val="tx2"/>
                    </a:solidFill>
                  </a:tcPr>
                </a:tc>
                <a:extLst>
                  <a:ext uri="{0D108BD9-81ED-4DB2-BD59-A6C34878D82A}">
                    <a16:rowId xmlns:a16="http://schemas.microsoft.com/office/drawing/2014/main" val="510933012"/>
                  </a:ext>
                </a:extLst>
              </a:tr>
              <a:tr h="551464">
                <a:tc>
                  <a:txBody>
                    <a:bodyPr/>
                    <a:lstStyle/>
                    <a:p>
                      <a:pPr marL="0" marR="0">
                        <a:lnSpc>
                          <a:spcPct val="107000"/>
                        </a:lnSpc>
                        <a:spcBef>
                          <a:spcPts val="0"/>
                        </a:spcBef>
                        <a:spcAft>
                          <a:spcPts val="0"/>
                        </a:spcAft>
                      </a:pPr>
                      <a:r>
                        <a:rPr lang="en-US" sz="1800" b="0" dirty="0">
                          <a:solidFill>
                            <a:schemeClr val="tx1"/>
                          </a:solidFill>
                          <a:effectLst/>
                          <a:latin typeface="Ubuntu" panose="020B0604020202020204" charset="0"/>
                        </a:rPr>
                        <a:t>Flip problem tree to solution tree </a:t>
                      </a:r>
                      <a:endParaRPr lang="en-US" sz="1800" b="0" dirty="0">
                        <a:solidFill>
                          <a:schemeClr val="tx1"/>
                        </a:solidFill>
                        <a:effectLst/>
                        <a:latin typeface="Ubuntu" panose="020B0604020202020204" charset="0"/>
                        <a:ea typeface="Calibri" panose="020F0502020204030204" pitchFamily="34" charset="0"/>
                        <a:cs typeface="Times New Roman" panose="02020603050405020304" pitchFamily="18" charset="0"/>
                      </a:endParaRPr>
                    </a:p>
                  </a:txBody>
                  <a:tcPr marL="51697" marR="51697" marT="0" marB="0" anchor="ctr">
                    <a:solidFill>
                      <a:srgbClr val="74C2CC"/>
                    </a:solidFill>
                  </a:tcPr>
                </a:tc>
                <a:tc>
                  <a:txBody>
                    <a:bodyPr/>
                    <a:lstStyle/>
                    <a:p>
                      <a:pPr marL="0" marR="0">
                        <a:lnSpc>
                          <a:spcPct val="107000"/>
                        </a:lnSpc>
                        <a:spcBef>
                          <a:spcPts val="0"/>
                        </a:spcBef>
                        <a:spcAft>
                          <a:spcPts val="0"/>
                        </a:spcAft>
                      </a:pPr>
                      <a:r>
                        <a:rPr lang="en-US" sz="1100" dirty="0">
                          <a:effectLst/>
                          <a:latin typeface="Ubuntu" panose="020B0604020202020204" charset="0"/>
                        </a:rPr>
                        <a:t>1 -3 people; </a:t>
                      </a:r>
                      <a:r>
                        <a:rPr lang="en-US" sz="1100" dirty="0" err="1">
                          <a:effectLst/>
                          <a:latin typeface="Ubuntu" panose="020B0604020202020204" charset="0"/>
                        </a:rPr>
                        <a:t>M&amp;E</a:t>
                      </a:r>
                      <a:r>
                        <a:rPr lang="en-US" sz="1100" dirty="0">
                          <a:effectLst/>
                          <a:latin typeface="Ubuntu" panose="020B0604020202020204" charset="0"/>
                        </a:rPr>
                        <a:t> lens to ensure measurable results statements  </a:t>
                      </a:r>
                      <a:endParaRPr lang="en-US" sz="1100" dirty="0">
                        <a:effectLst/>
                        <a:latin typeface="Ubuntu" panose="020B0604020202020204" charset="0"/>
                        <a:ea typeface="Calibri" panose="020F0502020204030204" pitchFamily="34" charset="0"/>
                        <a:cs typeface="Times New Roman" panose="02020603050405020304" pitchFamily="18" charset="0"/>
                      </a:endParaRPr>
                    </a:p>
                  </a:txBody>
                  <a:tcPr marL="51697" marR="51697" marT="0" marB="0" anchor="ctr"/>
                </a:tc>
                <a:tc>
                  <a:txBody>
                    <a:bodyPr/>
                    <a:lstStyle/>
                    <a:p>
                      <a:pPr marL="0" marR="0">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697" marR="51697" marT="0" marB="0" anchor="ctr">
                    <a:solidFill>
                      <a:schemeClr val="accent2"/>
                    </a:solidFill>
                  </a:tcPr>
                </a:tc>
                <a:tc>
                  <a:txBody>
                    <a:bodyPr/>
                    <a:lstStyle/>
                    <a:p>
                      <a:pPr marL="0" marR="0">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697" marR="51697" marT="0" marB="0" anchor="b"/>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697" marR="51697" marT="0" marB="0" anchor="b"/>
                </a:tc>
                <a:tc>
                  <a:txBody>
                    <a:bodyPr/>
                    <a:lstStyle/>
                    <a:p>
                      <a:pPr marL="0" marR="0">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697" marR="51697" marT="0" marB="0" anchor="b"/>
                </a:tc>
                <a:tc>
                  <a:txBody>
                    <a:bodyPr/>
                    <a:lstStyle/>
                    <a:p>
                      <a:pPr marL="0" marR="0">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697" marR="51697" marT="0" marB="0" anchor="b"/>
                </a:tc>
                <a:tc>
                  <a:txBody>
                    <a:bodyPr/>
                    <a:lstStyle/>
                    <a:p>
                      <a:pPr marL="0" marR="0">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697" marR="51697" marT="0" marB="0" anchor="b"/>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697" marR="51697" marT="0" marB="0" anchor="b"/>
                </a:tc>
                <a:extLst>
                  <a:ext uri="{0D108BD9-81ED-4DB2-BD59-A6C34878D82A}">
                    <a16:rowId xmlns:a16="http://schemas.microsoft.com/office/drawing/2014/main" val="3459910994"/>
                  </a:ext>
                </a:extLst>
              </a:tr>
              <a:tr h="1074411">
                <a:tc>
                  <a:txBody>
                    <a:bodyPr/>
                    <a:lstStyle/>
                    <a:p>
                      <a:pPr marL="0" marR="0">
                        <a:lnSpc>
                          <a:spcPct val="107000"/>
                        </a:lnSpc>
                        <a:spcBef>
                          <a:spcPts val="0"/>
                        </a:spcBef>
                        <a:spcAft>
                          <a:spcPts val="0"/>
                        </a:spcAft>
                      </a:pPr>
                      <a:r>
                        <a:rPr lang="en-US" sz="1800" b="0" dirty="0">
                          <a:solidFill>
                            <a:schemeClr val="tx1"/>
                          </a:solidFill>
                          <a:effectLst/>
                          <a:latin typeface="Ubuntu" panose="020B0604020202020204" charset="0"/>
                        </a:rPr>
                        <a:t>Causal logic check; distill TOC pathways to necessary and sufficient outcomes; add assumptions &amp; rationales; keep problem tree up to date </a:t>
                      </a:r>
                      <a:endParaRPr lang="en-US" sz="1800" b="0" dirty="0">
                        <a:solidFill>
                          <a:schemeClr val="tx1"/>
                        </a:solidFill>
                        <a:effectLst/>
                        <a:latin typeface="Ubuntu" panose="020B0604020202020204" charset="0"/>
                        <a:ea typeface="Calibri" panose="020F0502020204030204" pitchFamily="34" charset="0"/>
                        <a:cs typeface="Times New Roman" panose="02020603050405020304" pitchFamily="18" charset="0"/>
                      </a:endParaRPr>
                    </a:p>
                  </a:txBody>
                  <a:tcPr marL="51697" marR="51697" marT="0" marB="0" anchor="ctr">
                    <a:solidFill>
                      <a:srgbClr val="74C2CC"/>
                    </a:solidFill>
                  </a:tcPr>
                </a:tc>
                <a:tc>
                  <a:txBody>
                    <a:bodyPr/>
                    <a:lstStyle/>
                    <a:p>
                      <a:pPr marL="0" marR="0">
                        <a:lnSpc>
                          <a:spcPct val="107000"/>
                        </a:lnSpc>
                        <a:spcBef>
                          <a:spcPts val="0"/>
                        </a:spcBef>
                        <a:spcAft>
                          <a:spcPts val="0"/>
                        </a:spcAft>
                      </a:pPr>
                      <a:r>
                        <a:rPr lang="en-US" sz="1100" dirty="0">
                          <a:effectLst/>
                          <a:latin typeface="Ubuntu" panose="020B0604020202020204" charset="0"/>
                        </a:rPr>
                        <a:t> 6- 10 staff representing diverse perspectives (e.g., Tech leads, </a:t>
                      </a:r>
                      <a:r>
                        <a:rPr lang="en-US" sz="1100" dirty="0" err="1">
                          <a:effectLst/>
                          <a:latin typeface="Ubuntu" panose="020B0604020202020204" charset="0"/>
                        </a:rPr>
                        <a:t>M&amp;E</a:t>
                      </a:r>
                      <a:r>
                        <a:rPr lang="en-US" sz="1100" dirty="0">
                          <a:effectLst/>
                          <a:latin typeface="Ubuntu" panose="020B0604020202020204" charset="0"/>
                        </a:rPr>
                        <a:t>, SLA, NBD, CO staff  )</a:t>
                      </a:r>
                      <a:endParaRPr lang="en-US" sz="1100" dirty="0">
                        <a:effectLst/>
                        <a:latin typeface="Ubuntu" panose="020B0604020202020204" charset="0"/>
                        <a:ea typeface="Calibri" panose="020F0502020204030204" pitchFamily="34" charset="0"/>
                        <a:cs typeface="Times New Roman" panose="02020603050405020304" pitchFamily="18" charset="0"/>
                      </a:endParaRPr>
                    </a:p>
                  </a:txBody>
                  <a:tcPr marL="51697" marR="51697" marT="0" marB="0" anchor="ctr"/>
                </a:tc>
                <a:tc>
                  <a:txBody>
                    <a:bodyPr/>
                    <a:lstStyle/>
                    <a:p>
                      <a:pPr marL="0" marR="0">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697" marR="51697" marT="0" marB="0" anchor="b"/>
                </a:tc>
                <a:tc>
                  <a:txBody>
                    <a:bodyPr/>
                    <a:lstStyle/>
                    <a:p>
                      <a:pPr marL="0" marR="0">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697" marR="51697" marT="0" marB="0" anchor="b">
                    <a:solidFill>
                      <a:schemeClr val="accent2"/>
                    </a:solidFill>
                  </a:tcPr>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697" marR="51697" marT="0" marB="0" anchor="b">
                    <a:solidFill>
                      <a:schemeClr val="accent2"/>
                    </a:solidFill>
                  </a:tcPr>
                </a:tc>
                <a:tc>
                  <a:txBody>
                    <a:bodyPr/>
                    <a:lstStyle/>
                    <a:p>
                      <a:pPr marL="0" marR="0">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697" marR="51697" marT="0" marB="0" anchor="b">
                    <a:solidFill>
                      <a:schemeClr val="accent2"/>
                    </a:solidFill>
                  </a:tcPr>
                </a:tc>
                <a:tc>
                  <a:txBody>
                    <a:bodyPr/>
                    <a:lstStyle/>
                    <a:p>
                      <a:pPr marL="0" marR="0">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697" marR="51697" marT="0" marB="0" anchor="b"/>
                </a:tc>
                <a:tc>
                  <a:txBody>
                    <a:bodyPr/>
                    <a:lstStyle/>
                    <a:p>
                      <a:pPr marL="0" marR="0">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697" marR="51697"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697" marR="51697" marT="0" marB="0" anchor="b">
                    <a:solidFill>
                      <a:schemeClr val="accent2"/>
                    </a:solidFill>
                  </a:tcPr>
                </a:tc>
                <a:extLst>
                  <a:ext uri="{0D108BD9-81ED-4DB2-BD59-A6C34878D82A}">
                    <a16:rowId xmlns:a16="http://schemas.microsoft.com/office/drawing/2014/main" val="2929585156"/>
                  </a:ext>
                </a:extLst>
              </a:tr>
              <a:tr h="799458">
                <a:tc>
                  <a:txBody>
                    <a:bodyPr/>
                    <a:lstStyle/>
                    <a:p>
                      <a:pPr marL="0" marR="0">
                        <a:lnSpc>
                          <a:spcPct val="107000"/>
                        </a:lnSpc>
                        <a:spcBef>
                          <a:spcPts val="0"/>
                        </a:spcBef>
                        <a:spcAft>
                          <a:spcPts val="0"/>
                        </a:spcAft>
                      </a:pPr>
                      <a:r>
                        <a:rPr lang="en-US" sz="1800" b="0" dirty="0">
                          <a:solidFill>
                            <a:schemeClr val="tx1"/>
                          </a:solidFill>
                          <a:effectLst/>
                          <a:latin typeface="Ubuntu" panose="020B0604020202020204" charset="0"/>
                        </a:rPr>
                        <a:t>Prioritize information gaps that must be filled pre-proposal and those that must be filled in </a:t>
                      </a:r>
                      <a:r>
                        <a:rPr lang="en-US" sz="1800" b="0" dirty="0" smtClean="0">
                          <a:solidFill>
                            <a:schemeClr val="tx1"/>
                          </a:solidFill>
                          <a:effectLst/>
                          <a:latin typeface="Ubuntu" panose="020B0604020202020204" charset="0"/>
                        </a:rPr>
                        <a:t>refine </a:t>
                      </a:r>
                      <a:r>
                        <a:rPr lang="en-US" sz="1800" b="0" dirty="0" err="1" smtClean="0">
                          <a:solidFill>
                            <a:schemeClr val="tx1"/>
                          </a:solidFill>
                          <a:effectLst/>
                          <a:latin typeface="Ubuntu" panose="020B0604020202020204" charset="0"/>
                        </a:rPr>
                        <a:t>Y1</a:t>
                      </a:r>
                      <a:r>
                        <a:rPr lang="en-US" sz="1800" b="0" dirty="0" smtClean="0">
                          <a:solidFill>
                            <a:schemeClr val="tx1"/>
                          </a:solidFill>
                          <a:effectLst/>
                          <a:latin typeface="Ubuntu" panose="020B0604020202020204" charset="0"/>
                        </a:rPr>
                        <a:t>. </a:t>
                      </a:r>
                      <a:endParaRPr lang="en-US" sz="1800" b="0" dirty="0">
                        <a:solidFill>
                          <a:schemeClr val="tx1"/>
                        </a:solidFill>
                        <a:effectLst/>
                        <a:latin typeface="Ubuntu" panose="020B0604020202020204" charset="0"/>
                        <a:ea typeface="Calibri" panose="020F0502020204030204" pitchFamily="34" charset="0"/>
                        <a:cs typeface="Times New Roman" panose="02020603050405020304" pitchFamily="18" charset="0"/>
                      </a:endParaRPr>
                    </a:p>
                  </a:txBody>
                  <a:tcPr marL="51697" marR="51697" marT="0" marB="0" anchor="ctr">
                    <a:solidFill>
                      <a:srgbClr val="74C2CC"/>
                    </a:solidFill>
                  </a:tcPr>
                </a:tc>
                <a:tc>
                  <a:txBody>
                    <a:bodyPr/>
                    <a:lstStyle/>
                    <a:p>
                      <a:pPr marL="0" marR="0">
                        <a:lnSpc>
                          <a:spcPct val="107000"/>
                        </a:lnSpc>
                        <a:spcBef>
                          <a:spcPts val="0"/>
                        </a:spcBef>
                        <a:spcAft>
                          <a:spcPts val="0"/>
                        </a:spcAft>
                      </a:pPr>
                      <a:r>
                        <a:rPr lang="en-US" sz="1100" dirty="0">
                          <a:effectLst/>
                          <a:latin typeface="Ubuntu" panose="020B0604020202020204" charset="0"/>
                        </a:rPr>
                        <a:t>Technical leads; </a:t>
                      </a:r>
                      <a:r>
                        <a:rPr lang="en-US" sz="1100" dirty="0" err="1">
                          <a:effectLst/>
                          <a:latin typeface="Ubuntu" panose="020B0604020202020204" charset="0"/>
                        </a:rPr>
                        <a:t>M&amp;E</a:t>
                      </a:r>
                      <a:r>
                        <a:rPr lang="en-US" sz="1100" dirty="0">
                          <a:effectLst/>
                          <a:latin typeface="Ubuntu" panose="020B0604020202020204" charset="0"/>
                        </a:rPr>
                        <a:t>; SLA</a:t>
                      </a:r>
                      <a:endParaRPr lang="en-US" sz="1100" dirty="0">
                        <a:effectLst/>
                        <a:latin typeface="Ubuntu" panose="020B0604020202020204" charset="0"/>
                        <a:ea typeface="Calibri" panose="020F0502020204030204" pitchFamily="34" charset="0"/>
                        <a:cs typeface="Times New Roman" panose="02020603050405020304" pitchFamily="18" charset="0"/>
                      </a:endParaRPr>
                    </a:p>
                  </a:txBody>
                  <a:tcPr marL="51697" marR="51697" marT="0" marB="0" anchor="ctr"/>
                </a:tc>
                <a:tc gridSpan="2">
                  <a:txBody>
                    <a:bodyPr/>
                    <a:lstStyle/>
                    <a:p>
                      <a:pPr marL="0" marR="0">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697" marR="51697" marT="0" marB="0" anchor="b"/>
                </a:tc>
                <a:tc hMerge="1">
                  <a:txBody>
                    <a:bodyPr/>
                    <a:lstStyle/>
                    <a:p>
                      <a:pPr marL="0" marR="0">
                        <a:lnSpc>
                          <a:spcPct val="107000"/>
                        </a:lnSpc>
                        <a:spcBef>
                          <a:spcPts val="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697" marR="51697"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697" marR="51697" marT="0" marB="0" anchor="b">
                    <a:solidFill>
                      <a:schemeClr val="accent2"/>
                    </a:solidFill>
                  </a:tcPr>
                </a:tc>
                <a:tc>
                  <a:txBody>
                    <a:bodyPr/>
                    <a:lstStyle/>
                    <a:p>
                      <a:pPr marL="0" marR="0">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697" marR="51697" marT="0" marB="0" anchor="b"/>
                </a:tc>
                <a:tc>
                  <a:txBody>
                    <a:bodyPr/>
                    <a:lstStyle/>
                    <a:p>
                      <a:pPr marL="0" marR="0">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697" marR="51697" marT="0" marB="0" anchor="b"/>
                </a:tc>
                <a:tc>
                  <a:txBody>
                    <a:bodyPr/>
                    <a:lstStyle/>
                    <a:p>
                      <a:pPr marL="0" marR="0">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697" marR="51697" marT="0" marB="0" anchor="b"/>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697" marR="51697" marT="0" marB="0" anchor="b"/>
                </a:tc>
                <a:extLst>
                  <a:ext uri="{0D108BD9-81ED-4DB2-BD59-A6C34878D82A}">
                    <a16:rowId xmlns:a16="http://schemas.microsoft.com/office/drawing/2014/main" val="2716288885"/>
                  </a:ext>
                </a:extLst>
              </a:tr>
              <a:tr h="799458">
                <a:tc>
                  <a:txBody>
                    <a:bodyPr/>
                    <a:lstStyle/>
                    <a:p>
                      <a:pPr marL="0" marR="0">
                        <a:lnSpc>
                          <a:spcPct val="107000"/>
                        </a:lnSpc>
                        <a:spcBef>
                          <a:spcPts val="0"/>
                        </a:spcBef>
                        <a:spcAft>
                          <a:spcPts val="0"/>
                        </a:spcAft>
                      </a:pPr>
                      <a:r>
                        <a:rPr lang="en-US" sz="1800" b="0" dirty="0">
                          <a:solidFill>
                            <a:schemeClr val="tx1"/>
                          </a:solidFill>
                          <a:effectLst/>
                          <a:latin typeface="Ubuntu" panose="020B0604020202020204" charset="0"/>
                        </a:rPr>
                        <a:t>Document supporting evidence for rationales and assumptions in complementary documentation </a:t>
                      </a:r>
                      <a:endParaRPr lang="en-US" sz="1800" b="0" dirty="0">
                        <a:solidFill>
                          <a:schemeClr val="tx1"/>
                        </a:solidFill>
                        <a:effectLst/>
                        <a:latin typeface="Ubuntu" panose="020B0604020202020204" charset="0"/>
                        <a:ea typeface="Calibri" panose="020F0502020204030204" pitchFamily="34" charset="0"/>
                        <a:cs typeface="Times New Roman" panose="02020603050405020304" pitchFamily="18" charset="0"/>
                      </a:endParaRPr>
                    </a:p>
                  </a:txBody>
                  <a:tcPr marL="51697" marR="51697" marT="0" marB="0" anchor="ctr">
                    <a:solidFill>
                      <a:srgbClr val="74C2CC"/>
                    </a:solidFill>
                  </a:tcPr>
                </a:tc>
                <a:tc>
                  <a:txBody>
                    <a:bodyPr/>
                    <a:lstStyle/>
                    <a:p>
                      <a:pPr marL="0" marR="0">
                        <a:lnSpc>
                          <a:spcPct val="107000"/>
                        </a:lnSpc>
                        <a:spcBef>
                          <a:spcPts val="0"/>
                        </a:spcBef>
                        <a:spcAft>
                          <a:spcPts val="0"/>
                        </a:spcAft>
                      </a:pPr>
                      <a:r>
                        <a:rPr lang="en-US" sz="1100" dirty="0">
                          <a:effectLst/>
                          <a:latin typeface="Ubuntu" panose="020B0604020202020204" charset="0"/>
                        </a:rPr>
                        <a:t>2-person team to document; support from full team to provide evidence</a:t>
                      </a:r>
                      <a:endParaRPr lang="en-US" sz="1100" dirty="0">
                        <a:effectLst/>
                        <a:latin typeface="Ubuntu" panose="020B0604020202020204" charset="0"/>
                        <a:ea typeface="Calibri" panose="020F0502020204030204" pitchFamily="34" charset="0"/>
                        <a:cs typeface="Times New Roman" panose="02020603050405020304" pitchFamily="18" charset="0"/>
                      </a:endParaRPr>
                    </a:p>
                  </a:txBody>
                  <a:tcPr marL="51697" marR="51697" marT="0" marB="0" anchor="ctr"/>
                </a:tc>
                <a:tc gridSpan="2">
                  <a:txBody>
                    <a:bodyPr/>
                    <a:lstStyle/>
                    <a:p>
                      <a:pPr marL="0" marR="0">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697" marR="51697" marT="0" marB="0" anchor="b"/>
                </a:tc>
                <a:tc hMerge="1">
                  <a:txBody>
                    <a:bodyPr/>
                    <a:lstStyle/>
                    <a:p>
                      <a:pPr marL="0" marR="0">
                        <a:lnSpc>
                          <a:spcPct val="107000"/>
                        </a:lnSpc>
                        <a:spcBef>
                          <a:spcPts val="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697" marR="51697" marT="0" marB="0" anchor="b"/>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697" marR="51697" marT="0" marB="0" anchor="b"/>
                </a:tc>
                <a:tc>
                  <a:txBody>
                    <a:bodyPr/>
                    <a:lstStyle/>
                    <a:p>
                      <a:pPr marL="0" marR="0">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697" marR="51697" marT="0" marB="0" anchor="b">
                    <a:solidFill>
                      <a:schemeClr val="accent2"/>
                    </a:solidFill>
                  </a:tcPr>
                </a:tc>
                <a:tc>
                  <a:txBody>
                    <a:bodyPr/>
                    <a:lstStyle/>
                    <a:p>
                      <a:pPr marL="0" marR="0">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697" marR="51697" marT="0" marB="0" anchor="b">
                    <a:solidFill>
                      <a:schemeClr val="accent2"/>
                    </a:solidFill>
                  </a:tcPr>
                </a:tc>
                <a:tc>
                  <a:txBody>
                    <a:bodyPr/>
                    <a:lstStyle/>
                    <a:p>
                      <a:pPr marL="0" marR="0">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697" marR="51697"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697" marR="51697" marT="0" marB="0" anchor="b"/>
                </a:tc>
                <a:extLst>
                  <a:ext uri="{0D108BD9-81ED-4DB2-BD59-A6C34878D82A}">
                    <a16:rowId xmlns:a16="http://schemas.microsoft.com/office/drawing/2014/main" val="1865762577"/>
                  </a:ext>
                </a:extLst>
              </a:tr>
            </a:tbl>
          </a:graphicData>
        </a:graphic>
      </p:graphicFrame>
    </p:spTree>
    <p:extLst>
      <p:ext uri="{BB962C8B-B14F-4D97-AF65-F5344CB8AC3E}">
        <p14:creationId xmlns:p14="http://schemas.microsoft.com/office/powerpoint/2010/main" val="26942613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Inserting rationales in the TOC diagram </a:t>
            </a:r>
          </a:p>
        </p:txBody>
      </p:sp>
      <p:sp>
        <p:nvSpPr>
          <p:cNvPr id="3" name="Content Placeholder 2"/>
          <p:cNvSpPr>
            <a:spLocks noGrp="1"/>
          </p:cNvSpPr>
          <p:nvPr>
            <p:ph sz="half" idx="2"/>
          </p:nvPr>
        </p:nvSpPr>
        <p:spPr/>
        <p:txBody>
          <a:bodyPr/>
          <a:lstStyle/>
          <a:p>
            <a:pPr marL="457200" indent="-457200">
              <a:buFont typeface="Arial" panose="020B0604020202020204" pitchFamily="34" charset="0"/>
              <a:buChar char="•"/>
            </a:pPr>
            <a:r>
              <a:rPr lang="en-US" sz="2400" dirty="0"/>
              <a:t>Make small reference in the TOC </a:t>
            </a:r>
            <a:r>
              <a:rPr lang="en-US" sz="2400" dirty="0" smtClean="0"/>
              <a:t>diagram and provide </a:t>
            </a:r>
            <a:r>
              <a:rPr lang="en-US" sz="2400" dirty="0"/>
              <a:t>full explanation and evidence in complementary documentation</a:t>
            </a:r>
            <a:r>
              <a:rPr lang="en-US" sz="2000" dirty="0"/>
              <a:t>. </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492" t="-1855" r="5786" b="3605"/>
          <a:stretch/>
        </p:blipFill>
        <p:spPr bwMode="auto">
          <a:xfrm>
            <a:off x="4924237" y="1116532"/>
            <a:ext cx="2967738" cy="3938091"/>
          </a:xfrm>
          <a:prstGeom prst="rect">
            <a:avLst/>
          </a:prstGeom>
          <a:noFill/>
          <a:ln w="9525">
            <a:solidFill>
              <a:srgbClr val="028896"/>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883699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fr-FR" sz="2800" dirty="0" err="1"/>
              <a:t>Sample</a:t>
            </a:r>
            <a:r>
              <a:rPr lang="fr-FR" sz="2800" dirty="0"/>
              <a:t> </a:t>
            </a:r>
            <a:r>
              <a:rPr lang="fr-FR" sz="2800" dirty="0" err="1"/>
              <a:t>rationale</a:t>
            </a:r>
            <a:r>
              <a:rPr lang="fr-FR" sz="2800" dirty="0"/>
              <a:t> matrices for </a:t>
            </a:r>
            <a:r>
              <a:rPr lang="fr-FR" sz="2800" dirty="0" err="1"/>
              <a:t>complementary</a:t>
            </a:r>
            <a:r>
              <a:rPr lang="fr-FR" sz="2800" dirty="0"/>
              <a:t> documentation</a:t>
            </a:r>
            <a:endParaRPr lang="en-US" sz="2800" dirty="0"/>
          </a:p>
        </p:txBody>
      </p:sp>
      <p:pic>
        <p:nvPicPr>
          <p:cNvPr id="4" name="Content Placeholder 4"/>
          <p:cNvPicPr>
            <a:picLocks noGrp="1" noChangeAspect="1"/>
          </p:cNvPicPr>
          <p:nvPr>
            <p:ph idx="4294967295"/>
          </p:nvPr>
        </p:nvPicPr>
        <p:blipFill>
          <a:blip r:embed="rId3"/>
          <a:stretch>
            <a:fillRect/>
          </a:stretch>
        </p:blipFill>
        <p:spPr>
          <a:xfrm>
            <a:off x="1011421" y="1039776"/>
            <a:ext cx="6654654" cy="2089551"/>
          </a:xfrm>
          <a:prstGeom prst="rect">
            <a:avLst/>
          </a:prstGeom>
        </p:spPr>
      </p:pic>
      <p:graphicFrame>
        <p:nvGraphicFramePr>
          <p:cNvPr id="5" name="Table 4"/>
          <p:cNvGraphicFramePr>
            <a:graphicFrameLocks noGrp="1"/>
          </p:cNvGraphicFramePr>
          <p:nvPr>
            <p:extLst/>
          </p:nvPr>
        </p:nvGraphicFramePr>
        <p:xfrm>
          <a:off x="1011421" y="3284628"/>
          <a:ext cx="6654653" cy="1641077"/>
        </p:xfrm>
        <a:graphic>
          <a:graphicData uri="http://schemas.openxmlformats.org/drawingml/2006/table">
            <a:tbl>
              <a:tblPr firstRow="1" bandRow="1">
                <a:tableStyleId>{5C22544A-7EE6-4342-B048-85BDC9FD1C3A}</a:tableStyleId>
              </a:tblPr>
              <a:tblGrid>
                <a:gridCol w="680804">
                  <a:extLst>
                    <a:ext uri="{9D8B030D-6E8A-4147-A177-3AD203B41FA5}">
                      <a16:colId xmlns:a16="http://schemas.microsoft.com/office/drawing/2014/main" val="3202624613"/>
                    </a:ext>
                  </a:extLst>
                </a:gridCol>
                <a:gridCol w="5973849">
                  <a:extLst>
                    <a:ext uri="{9D8B030D-6E8A-4147-A177-3AD203B41FA5}">
                      <a16:colId xmlns:a16="http://schemas.microsoft.com/office/drawing/2014/main" val="1283916093"/>
                    </a:ext>
                  </a:extLst>
                </a:gridCol>
              </a:tblGrid>
              <a:tr h="1003515">
                <a:tc>
                  <a:txBody>
                    <a:bodyPr/>
                    <a:lstStyle/>
                    <a:p>
                      <a:r>
                        <a:rPr lang="en-US" sz="1500" b="1" dirty="0" smtClean="0">
                          <a:solidFill>
                            <a:schemeClr val="tx1"/>
                          </a:solidFill>
                        </a:rPr>
                        <a:t>R1</a:t>
                      </a:r>
                      <a:endParaRPr lang="en-US" sz="1500" b="1" dirty="0">
                        <a:solidFill>
                          <a:schemeClr val="tx1"/>
                        </a:solidFill>
                      </a:endParaRPr>
                    </a:p>
                  </a:txBody>
                  <a:tcPr marL="77193" marR="77193" marT="38597" marB="385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500" b="1" dirty="0" smtClean="0">
                          <a:solidFill>
                            <a:schemeClr val="tx1"/>
                          </a:solidFill>
                        </a:rPr>
                        <a:t>Focus groups conducted for previous project</a:t>
                      </a:r>
                      <a:r>
                        <a:rPr lang="en-US" sz="1500" b="1" baseline="0" dirty="0" smtClean="0">
                          <a:solidFill>
                            <a:schemeClr val="tx1"/>
                          </a:solidFill>
                        </a:rPr>
                        <a:t> gender analysis demonstrate that women are reluctant to attend healthcare centers because the majority of providers are male [ insert citation and link, if available, to gender analysis]</a:t>
                      </a:r>
                      <a:endParaRPr lang="en-US" sz="1500" b="1" dirty="0">
                        <a:solidFill>
                          <a:schemeClr val="tx1"/>
                        </a:solidFill>
                      </a:endParaRPr>
                    </a:p>
                  </a:txBody>
                  <a:tcPr marL="77193" marR="77193" marT="38597" marB="38597">
                    <a:lnL w="12700" cap="flat" cmpd="sng" algn="ctr">
                      <a:solidFill>
                        <a:schemeClr val="tx1"/>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533969064"/>
                  </a:ext>
                </a:extLst>
              </a:tr>
              <a:tr h="328788">
                <a:tc>
                  <a:txBody>
                    <a:bodyPr/>
                    <a:lstStyle/>
                    <a:p>
                      <a:r>
                        <a:rPr lang="en-US" sz="1500" b="1" dirty="0" smtClean="0">
                          <a:solidFill>
                            <a:schemeClr val="tx1"/>
                          </a:solidFill>
                        </a:rPr>
                        <a:t>R2</a:t>
                      </a:r>
                      <a:endParaRPr lang="en-US" sz="1500" b="1" dirty="0">
                        <a:solidFill>
                          <a:schemeClr val="tx1"/>
                        </a:solidFill>
                      </a:endParaRPr>
                    </a:p>
                  </a:txBody>
                  <a:tcPr marL="77193" marR="77193" marT="38597" marB="385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500" dirty="0"/>
                    </a:p>
                  </a:txBody>
                  <a:tcPr marL="77193" marR="77193" marT="38597" marB="38597">
                    <a:lnL w="12700" cap="flat" cmpd="sng" algn="ctr">
                      <a:solidFill>
                        <a:schemeClr val="tx1"/>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1236009112"/>
                  </a:ext>
                </a:extLst>
              </a:tr>
              <a:tr h="308774">
                <a:tc>
                  <a:txBody>
                    <a:bodyPr/>
                    <a:lstStyle/>
                    <a:p>
                      <a:r>
                        <a:rPr lang="en-US" sz="1500" b="1" dirty="0" smtClean="0">
                          <a:solidFill>
                            <a:schemeClr val="tx1"/>
                          </a:solidFill>
                        </a:rPr>
                        <a:t>R3</a:t>
                      </a:r>
                      <a:endParaRPr lang="en-US" sz="1500" b="1" dirty="0">
                        <a:solidFill>
                          <a:schemeClr val="tx1"/>
                        </a:solidFill>
                      </a:endParaRPr>
                    </a:p>
                  </a:txBody>
                  <a:tcPr marL="77193" marR="77193" marT="38597" marB="385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500" dirty="0"/>
                    </a:p>
                  </a:txBody>
                  <a:tcPr marL="77193" marR="77193" marT="38597" marB="38597">
                    <a:lnL w="12700" cap="flat" cmpd="sng" algn="ctr">
                      <a:solidFill>
                        <a:schemeClr val="tx1"/>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733111234"/>
                  </a:ext>
                </a:extLst>
              </a:tr>
            </a:tbl>
          </a:graphicData>
        </a:graphic>
      </p:graphicFrame>
    </p:spTree>
    <p:extLst>
      <p:ext uri="{BB962C8B-B14F-4D97-AF65-F5344CB8AC3E}">
        <p14:creationId xmlns:p14="http://schemas.microsoft.com/office/powerpoint/2010/main" val="19563188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4" name="Picture Placeholder 3"/>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667" r="16667"/>
          <a:stretch>
            <a:fillRect/>
          </a:stretch>
        </p:blipFill>
        <p:spPr/>
      </p:pic>
    </p:spTree>
    <p:extLst>
      <p:ext uri="{BB962C8B-B14F-4D97-AF65-F5344CB8AC3E}">
        <p14:creationId xmlns:p14="http://schemas.microsoft.com/office/powerpoint/2010/main" val="5620274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2" y="0"/>
            <a:ext cx="7459577" cy="857250"/>
          </a:xfrm>
        </p:spPr>
        <p:txBody>
          <a:bodyPr>
            <a:noAutofit/>
          </a:bodyPr>
          <a:lstStyle/>
          <a:p>
            <a:r>
              <a:rPr lang="en-US" sz="2400" dirty="0" smtClean="0"/>
              <a:t>Evidence gaps</a:t>
            </a:r>
            <a:endParaRPr lang="en-US" sz="2400" b="0" dirty="0"/>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508166" y="1116532"/>
            <a:ext cx="7454964" cy="3493970"/>
          </a:xfrm>
        </p:spPr>
        <p:txBody>
          <a:bodyPr>
            <a:normAutofit lnSpcReduction="10000"/>
          </a:bodyPr>
          <a:lstStyle/>
          <a:p>
            <a:pPr marL="342900" indent="-342900">
              <a:spcAft>
                <a:spcPts val="600"/>
              </a:spcAft>
              <a:buFont typeface="Arial" panose="020B0604020202020204" pitchFamily="34" charset="0"/>
              <a:buChar char="•"/>
            </a:pPr>
            <a:r>
              <a:rPr lang="en-US" sz="2400" dirty="0"/>
              <a:t>Logic checks typically result in new evidence gaps</a:t>
            </a:r>
          </a:p>
          <a:p>
            <a:pPr marL="342900" indent="-342900">
              <a:spcAft>
                <a:spcPts val="600"/>
              </a:spcAft>
              <a:buFont typeface="Arial" panose="020B0604020202020204" pitchFamily="34" charset="0"/>
              <a:buChar char="•"/>
            </a:pPr>
            <a:r>
              <a:rPr lang="en-US" sz="2400" dirty="0"/>
              <a:t>Keep a running list </a:t>
            </a:r>
            <a:r>
              <a:rPr lang="en-US" sz="2400" dirty="0" smtClean="0"/>
              <a:t>and develop an action plan to: </a:t>
            </a:r>
          </a:p>
          <a:p>
            <a:pPr marL="1085850" lvl="1" indent="-342900">
              <a:spcAft>
                <a:spcPts val="600"/>
              </a:spcAft>
              <a:buFont typeface="Arial" panose="020B0604020202020204" pitchFamily="34" charset="0"/>
              <a:buChar char="•"/>
            </a:pPr>
            <a:r>
              <a:rPr lang="en-US" sz="2400" dirty="0" smtClean="0"/>
              <a:t>Prioritize what we MUST  know from what is NICE to know </a:t>
            </a:r>
          </a:p>
          <a:p>
            <a:pPr marL="1085850" lvl="1" indent="-342900">
              <a:spcAft>
                <a:spcPts val="600"/>
              </a:spcAft>
              <a:buFont typeface="Arial" panose="020B0604020202020204" pitchFamily="34" charset="0"/>
              <a:buChar char="•"/>
            </a:pPr>
            <a:r>
              <a:rPr lang="en-US" sz="2400" dirty="0" smtClean="0"/>
              <a:t>Fill the gaps we are able to address in the proposal phase</a:t>
            </a:r>
          </a:p>
          <a:p>
            <a:pPr marL="1085850" lvl="1" indent="-342900">
              <a:spcAft>
                <a:spcPts val="600"/>
              </a:spcAft>
              <a:buFont typeface="Arial" panose="020B0604020202020204" pitchFamily="34" charset="0"/>
              <a:buChar char="•"/>
            </a:pPr>
            <a:r>
              <a:rPr lang="en-US" sz="2400" dirty="0" smtClean="0"/>
              <a:t>Articulate the gaps we will focus on in the Refine year</a:t>
            </a:r>
            <a:endParaRPr lang="en-US" sz="2400" dirty="0"/>
          </a:p>
          <a:p>
            <a:endParaRPr lang="en-US" dirty="0"/>
          </a:p>
        </p:txBody>
      </p:sp>
    </p:spTree>
    <p:extLst>
      <p:ext uri="{BB962C8B-B14F-4D97-AF65-F5344CB8AC3E}">
        <p14:creationId xmlns:p14="http://schemas.microsoft.com/office/powerpoint/2010/main" val="24425595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sz="2800" dirty="0" smtClean="0"/>
              <a:t>The TOC mantra</a:t>
            </a:r>
            <a:endParaRPr lang="en-US" sz="2800" dirty="0"/>
          </a:p>
        </p:txBody>
      </p:sp>
      <p:sp>
        <p:nvSpPr>
          <p:cNvPr id="3" name="Rectangle 2"/>
          <p:cNvSpPr/>
          <p:nvPr/>
        </p:nvSpPr>
        <p:spPr>
          <a:xfrm>
            <a:off x="1717554" y="2014551"/>
            <a:ext cx="5829207" cy="1569660"/>
          </a:xfrm>
          <a:prstGeom prst="rect">
            <a:avLst/>
          </a:prstGeom>
        </p:spPr>
        <p:txBody>
          <a:bodyPr wrap="square">
            <a:spAutoFit/>
          </a:bodyPr>
          <a:lstStyle/>
          <a:p>
            <a:pPr algn="ctr">
              <a:spcAft>
                <a:spcPts val="600"/>
              </a:spcAft>
            </a:pPr>
            <a:r>
              <a:rPr lang="en-US" sz="4800" b="1" dirty="0">
                <a:solidFill>
                  <a:schemeClr val="accent5"/>
                </a:solidFill>
              </a:rPr>
              <a:t>KEEP THE PROBLEM TREE UP TO DATE</a:t>
            </a:r>
          </a:p>
        </p:txBody>
      </p:sp>
    </p:spTree>
    <p:extLst>
      <p:ext uri="{BB962C8B-B14F-4D97-AF65-F5344CB8AC3E}">
        <p14:creationId xmlns:p14="http://schemas.microsoft.com/office/powerpoint/2010/main" val="42181912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2" y="0"/>
            <a:ext cx="7459577" cy="857250"/>
          </a:xfrm>
        </p:spPr>
        <p:txBody>
          <a:bodyPr>
            <a:noAutofit/>
          </a:bodyPr>
          <a:lstStyle/>
          <a:p>
            <a:r>
              <a:rPr lang="en-US" sz="2400" dirty="0"/>
              <a:t>Keep the problem tree up-to-date</a:t>
            </a:r>
            <a:endParaRPr lang="en-US" sz="2400" b="0" dirty="0"/>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2" y="1116531"/>
            <a:ext cx="7278708" cy="3814697"/>
          </a:xfrm>
        </p:spPr>
        <p:txBody>
          <a:bodyPr>
            <a:normAutofit fontScale="77500" lnSpcReduction="20000"/>
          </a:bodyPr>
          <a:lstStyle/>
          <a:p>
            <a:pPr marL="457200" indent="-457200">
              <a:spcAft>
                <a:spcPts val="600"/>
              </a:spcAft>
              <a:buFont typeface="Arial" panose="020B0604020202020204" pitchFamily="34" charset="0"/>
              <a:buChar char="•"/>
            </a:pPr>
            <a:r>
              <a:rPr lang="en-US" sz="3000" dirty="0"/>
              <a:t>Changes to solution tree logic = </a:t>
            </a:r>
            <a:r>
              <a:rPr lang="en-US" sz="3000" dirty="0" smtClean="0"/>
              <a:t>changes </a:t>
            </a:r>
            <a:r>
              <a:rPr lang="en-US" sz="3000" dirty="0"/>
              <a:t>to the problem tree</a:t>
            </a:r>
          </a:p>
          <a:p>
            <a:pPr marL="457200" indent="-457200">
              <a:spcAft>
                <a:spcPts val="600"/>
              </a:spcAft>
              <a:buFont typeface="Arial" panose="020B0604020202020204" pitchFamily="34" charset="0"/>
              <a:buChar char="•"/>
            </a:pPr>
            <a:r>
              <a:rPr lang="en-US" sz="3000" b="1" dirty="0"/>
              <a:t>Resist the urge</a:t>
            </a:r>
          </a:p>
          <a:p>
            <a:pPr marL="1200150" lvl="1" indent="-457200">
              <a:spcAft>
                <a:spcPts val="600"/>
              </a:spcAft>
              <a:buFont typeface="Arial" panose="020B0604020202020204" pitchFamily="34" charset="0"/>
              <a:buChar char="•"/>
            </a:pPr>
            <a:r>
              <a:rPr lang="en-US" sz="2800" dirty="0"/>
              <a:t>Randomly inserting outcomes we believe are necessary to stimulate change = a TOC diagram that is not rooted in an evidence base. </a:t>
            </a:r>
          </a:p>
          <a:p>
            <a:pPr marL="457200" indent="-457200">
              <a:spcAft>
                <a:spcPts val="600"/>
              </a:spcAft>
              <a:buFont typeface="Arial" panose="020B0604020202020204" pitchFamily="34" charset="0"/>
              <a:buChar char="•"/>
            </a:pPr>
            <a:r>
              <a:rPr lang="en-US" sz="2800" b="1" dirty="0"/>
              <a:t>New solution suggested?</a:t>
            </a:r>
          </a:p>
          <a:p>
            <a:pPr marL="1200150" lvl="1" indent="-457200">
              <a:spcAft>
                <a:spcPts val="600"/>
              </a:spcAft>
              <a:buFont typeface="Arial" panose="020B0604020202020204" pitchFamily="34" charset="0"/>
              <a:buChar char="•"/>
            </a:pPr>
            <a:r>
              <a:rPr lang="en-US" sz="2800" dirty="0"/>
              <a:t>First identify the corresponding problem, then confirm it exists in the area of interest.</a:t>
            </a:r>
          </a:p>
          <a:p>
            <a:pPr>
              <a:spcAft>
                <a:spcPts val="600"/>
              </a:spcAft>
            </a:pPr>
            <a:endParaRPr lang="en-US" sz="3000" dirty="0"/>
          </a:p>
        </p:txBody>
      </p:sp>
    </p:spTree>
    <p:extLst>
      <p:ext uri="{BB962C8B-B14F-4D97-AF65-F5344CB8AC3E}">
        <p14:creationId xmlns:p14="http://schemas.microsoft.com/office/powerpoint/2010/main" val="36745827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2" y="0"/>
            <a:ext cx="7459577" cy="857250"/>
          </a:xfrm>
        </p:spPr>
        <p:txBody>
          <a:bodyPr>
            <a:noAutofit/>
          </a:bodyPr>
          <a:lstStyle/>
          <a:p>
            <a:r>
              <a:rPr lang="en-US" dirty="0"/>
              <a:t>Summary</a:t>
            </a:r>
            <a:endParaRPr lang="en-US" b="0" dirty="0"/>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2" y="1116531"/>
            <a:ext cx="7278708" cy="3814697"/>
          </a:xfrm>
        </p:spPr>
        <p:txBody>
          <a:bodyPr>
            <a:noAutofit/>
          </a:bodyPr>
          <a:lstStyle/>
          <a:p>
            <a:pPr marL="342900" indent="-342900">
              <a:spcAft>
                <a:spcPts val="600"/>
              </a:spcAft>
              <a:buFont typeface="Arial" panose="020B0604020202020204" pitchFamily="34" charset="0"/>
              <a:buChar char="•"/>
            </a:pPr>
            <a:r>
              <a:rPr lang="en-US" sz="1800" dirty="0" smtClean="0"/>
              <a:t>A </a:t>
            </a:r>
            <a:r>
              <a:rPr lang="en-US" sz="1800" b="1" dirty="0"/>
              <a:t>pathway</a:t>
            </a:r>
            <a:r>
              <a:rPr lang="en-US" sz="1800" dirty="0"/>
              <a:t> illustrates the series of incremental changes that are, as a set, sufficient to achieve a domain of change</a:t>
            </a:r>
            <a:r>
              <a:rPr lang="en-US" sz="1800" dirty="0" smtClean="0"/>
              <a:t>.</a:t>
            </a:r>
          </a:p>
          <a:p>
            <a:pPr marL="342900" indent="-342900">
              <a:spcAft>
                <a:spcPts val="600"/>
              </a:spcAft>
              <a:buFont typeface="Arial" panose="020B0604020202020204" pitchFamily="34" charset="0"/>
              <a:buChar char="•"/>
            </a:pPr>
            <a:r>
              <a:rPr lang="en-US" sz="1800" dirty="0" smtClean="0"/>
              <a:t>Logic must be methodically re-checked after the problem tree flip </a:t>
            </a:r>
            <a:endParaRPr lang="en-US" sz="1800" dirty="0"/>
          </a:p>
          <a:p>
            <a:pPr marL="342900" indent="-342900">
              <a:spcAft>
                <a:spcPts val="600"/>
              </a:spcAft>
              <a:buFont typeface="Arial" panose="020B0604020202020204" pitchFamily="34" charset="0"/>
              <a:buChar char="•"/>
            </a:pPr>
            <a:r>
              <a:rPr lang="en-US" sz="1800" dirty="0" smtClean="0"/>
              <a:t>As the analysis is modified and refined, the problem tree should always mirror the TOC. </a:t>
            </a:r>
            <a:endParaRPr lang="en-US" sz="1100" dirty="0"/>
          </a:p>
        </p:txBody>
      </p:sp>
    </p:spTree>
    <p:extLst>
      <p:ext uri="{BB962C8B-B14F-4D97-AF65-F5344CB8AC3E}">
        <p14:creationId xmlns:p14="http://schemas.microsoft.com/office/powerpoint/2010/main" val="16800261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2" y="0"/>
            <a:ext cx="7459577" cy="857250"/>
          </a:xfrm>
        </p:spPr>
        <p:txBody>
          <a:bodyPr>
            <a:noAutofit/>
          </a:bodyPr>
          <a:lstStyle/>
          <a:p>
            <a:r>
              <a:rPr lang="en-US" dirty="0"/>
              <a:t>Summary</a:t>
            </a:r>
            <a:endParaRPr lang="en-US" b="0" dirty="0"/>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2" y="1116532"/>
            <a:ext cx="7278708" cy="3493970"/>
          </a:xfrm>
        </p:spPr>
        <p:txBody>
          <a:bodyPr>
            <a:noAutofit/>
          </a:bodyPr>
          <a:lstStyle/>
          <a:p>
            <a:pPr marL="342900" indent="-342900">
              <a:buFont typeface="Arial" panose="020B0604020202020204" pitchFamily="34" charset="0"/>
              <a:buChar char="•"/>
            </a:pPr>
            <a:r>
              <a:rPr lang="en-US" sz="1800" b="1" dirty="0"/>
              <a:t>External assumptions </a:t>
            </a:r>
            <a:r>
              <a:rPr lang="en-US" sz="1800" dirty="0"/>
              <a:t>highlight conditions that are </a:t>
            </a:r>
            <a:r>
              <a:rPr lang="en-US" sz="1800" b="1" dirty="0"/>
              <a:t>important to the success </a:t>
            </a:r>
            <a:r>
              <a:rPr lang="en-US" sz="1800" dirty="0"/>
              <a:t>of a TOC, or some portion of it, but are </a:t>
            </a:r>
            <a:r>
              <a:rPr lang="en-US" sz="1800" b="1" dirty="0"/>
              <a:t>outside of a project’s control. </a:t>
            </a:r>
          </a:p>
          <a:p>
            <a:pPr marL="342900" indent="-342900">
              <a:buFont typeface="Arial" panose="020B0604020202020204" pitchFamily="34" charset="0"/>
              <a:buChar char="•"/>
            </a:pPr>
            <a:r>
              <a:rPr lang="en-US" sz="1800" b="1" dirty="0"/>
              <a:t>Rationales</a:t>
            </a:r>
            <a:r>
              <a:rPr lang="en-US" sz="1800" dirty="0"/>
              <a:t> help explain underlying logic and provide evidence about why outcomes in a TOC pathway are necessary preconditions to outcomes above them, particularly for linkages that may not be obvious to all users. </a:t>
            </a:r>
          </a:p>
          <a:p>
            <a:pPr marL="342900" indent="-342900">
              <a:buFont typeface="Arial" panose="020B0604020202020204" pitchFamily="34" charset="0"/>
              <a:buChar char="•"/>
            </a:pPr>
            <a:r>
              <a:rPr lang="en-US" sz="1800" b="1" dirty="0"/>
              <a:t>You do not need an assumption or a rationale for every causal linkage. </a:t>
            </a:r>
          </a:p>
          <a:p>
            <a:pPr marL="342900" indent="-342900">
              <a:buFont typeface="Arial" panose="020B0604020202020204" pitchFamily="34" charset="0"/>
              <a:buChar char="•"/>
            </a:pPr>
            <a:r>
              <a:rPr lang="en-US" sz="1800" dirty="0"/>
              <a:t>Use a different color and shape to highlight assumptions and rationales in the TOC. </a:t>
            </a:r>
          </a:p>
          <a:p>
            <a:pPr marL="342900" indent="-342900">
              <a:buFont typeface="Arial" panose="020B0604020202020204" pitchFamily="34" charset="0"/>
              <a:buChar char="•"/>
            </a:pPr>
            <a:r>
              <a:rPr lang="en-US" sz="1800" dirty="0"/>
              <a:t>Support assumptions and rationales in the TOC complementary </a:t>
            </a:r>
            <a:r>
              <a:rPr lang="en-US" sz="1800" dirty="0" smtClean="0"/>
              <a:t>documentation</a:t>
            </a:r>
            <a:endParaRPr lang="en-US" sz="1800" dirty="0"/>
          </a:p>
        </p:txBody>
      </p:sp>
    </p:spTree>
    <p:extLst>
      <p:ext uri="{BB962C8B-B14F-4D97-AF65-F5344CB8AC3E}">
        <p14:creationId xmlns:p14="http://schemas.microsoft.com/office/powerpoint/2010/main" val="5704863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AE842DF-AE8C-4540-939E-4277F3577C1E}"/>
              </a:ext>
            </a:extLst>
          </p:cNvPr>
          <p:cNvSpPr>
            <a:spLocks noGrp="1"/>
          </p:cNvSpPr>
          <p:nvPr>
            <p:ph type="body" sz="quarter" idx="11"/>
          </p:nvPr>
        </p:nvSpPr>
        <p:spPr>
          <a:xfrm>
            <a:off x="1366838" y="2002061"/>
            <a:ext cx="6313487" cy="1089481"/>
          </a:xfrm>
        </p:spPr>
        <p:txBody>
          <a:bodyPr>
            <a:noAutofit/>
          </a:bodyPr>
          <a:lstStyle/>
          <a:p>
            <a:r>
              <a:rPr lang="en-US" sz="6000" dirty="0"/>
              <a:t>Thank you!</a:t>
            </a:r>
          </a:p>
        </p:txBody>
      </p:sp>
    </p:spTree>
    <p:extLst>
      <p:ext uri="{BB962C8B-B14F-4D97-AF65-F5344CB8AC3E}">
        <p14:creationId xmlns:p14="http://schemas.microsoft.com/office/powerpoint/2010/main" val="25369604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3" y="157854"/>
            <a:ext cx="7459577" cy="857250"/>
          </a:xfrm>
        </p:spPr>
        <p:txBody>
          <a:bodyPr>
            <a:noAutofit/>
          </a:bodyPr>
          <a:lstStyle/>
          <a:p>
            <a:r>
              <a:rPr lang="en-US" sz="2800" dirty="0"/>
              <a:t>TOC Pathways</a:t>
            </a:r>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2" y="1116532"/>
            <a:ext cx="7278708" cy="3493970"/>
          </a:xfrm>
        </p:spPr>
        <p:txBody>
          <a:bodyPr>
            <a:normAutofit lnSpcReduction="10000"/>
          </a:bodyPr>
          <a:lstStyle/>
          <a:p>
            <a:pPr marL="342900" indent="-342900">
              <a:buFont typeface="Arial" panose="020B0604020202020204" pitchFamily="34" charset="0"/>
              <a:buChar char="•"/>
            </a:pPr>
            <a:r>
              <a:rPr lang="en-US" dirty="0"/>
              <a:t>A TOC </a:t>
            </a:r>
            <a:r>
              <a:rPr lang="en-US" b="1" dirty="0"/>
              <a:t>pathway</a:t>
            </a:r>
            <a:r>
              <a:rPr lang="en-US" dirty="0"/>
              <a:t> illustrates the series of incremental changes (solutions) that are, when taken together as a set, sufficient to achieve a domain of change. </a:t>
            </a:r>
          </a:p>
          <a:p>
            <a:pPr marL="342900" indent="-342900">
              <a:buFont typeface="Arial" panose="020B0604020202020204" pitchFamily="34" charset="0"/>
              <a:buChar char="•"/>
            </a:pPr>
            <a:r>
              <a:rPr lang="en-US" dirty="0"/>
              <a:t>You can identify a TOC pathway by tracing all the linkages that lead to each domain of change. </a:t>
            </a:r>
          </a:p>
          <a:p>
            <a:pPr marL="342900" indent="-342900">
              <a:buFont typeface="Arial" panose="020B0604020202020204" pitchFamily="34" charset="0"/>
              <a:buChar char="•"/>
            </a:pPr>
            <a:r>
              <a:rPr lang="en-US" dirty="0"/>
              <a:t>Some solutions will feed into more than one domain of change and should be a considered a part of each pathway they contribute to. </a:t>
            </a:r>
            <a:endParaRPr lang="en-US" dirty="0" smtClean="0"/>
          </a:p>
          <a:p>
            <a:pPr marL="342900" indent="-342900">
              <a:buFont typeface="Arial" panose="020B0604020202020204" pitchFamily="34" charset="0"/>
              <a:buChar char="•"/>
            </a:pPr>
            <a:r>
              <a:rPr lang="en-US" dirty="0" smtClean="0"/>
              <a:t>FFP </a:t>
            </a:r>
            <a:r>
              <a:rPr lang="en-US" dirty="0"/>
              <a:t>refers to the collection of solutions as </a:t>
            </a:r>
            <a:r>
              <a:rPr lang="en-US" b="1" dirty="0"/>
              <a:t>pre-conditions.</a:t>
            </a:r>
            <a:r>
              <a:rPr lang="en-US" dirty="0"/>
              <a:t> </a:t>
            </a:r>
          </a:p>
          <a:p>
            <a:endParaRPr lang="en-US" dirty="0"/>
          </a:p>
        </p:txBody>
      </p:sp>
    </p:spTree>
    <p:extLst>
      <p:ext uri="{BB962C8B-B14F-4D97-AF65-F5344CB8AC3E}">
        <p14:creationId xmlns:p14="http://schemas.microsoft.com/office/powerpoint/2010/main" val="14166808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2" y="0"/>
            <a:ext cx="7459577" cy="857250"/>
          </a:xfrm>
        </p:spPr>
        <p:txBody>
          <a:bodyPr>
            <a:noAutofit/>
          </a:bodyPr>
          <a:lstStyle/>
          <a:p>
            <a:r>
              <a:rPr lang="en-US" sz="2400" dirty="0" smtClean="0"/>
              <a:t>Causal logic check</a:t>
            </a:r>
            <a:endParaRPr lang="en-US" sz="2400" b="0" dirty="0"/>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2" y="1116531"/>
            <a:ext cx="7278708" cy="3814697"/>
          </a:xfrm>
        </p:spPr>
        <p:txBody>
          <a:bodyPr>
            <a:normAutofit fontScale="70000" lnSpcReduction="20000"/>
          </a:bodyPr>
          <a:lstStyle/>
          <a:p>
            <a:pPr marL="457200" indent="-457200">
              <a:spcAft>
                <a:spcPts val="600"/>
              </a:spcAft>
              <a:buFont typeface="Arial" panose="020B0604020202020204" pitchFamily="34" charset="0"/>
              <a:buChar char="•"/>
            </a:pPr>
            <a:r>
              <a:rPr lang="en-US" sz="3200" dirty="0" smtClean="0"/>
              <a:t>After the flip, re-check </a:t>
            </a:r>
            <a:r>
              <a:rPr lang="en-US" sz="3200" dirty="0"/>
              <a:t>the logic of all causal linkages. </a:t>
            </a:r>
          </a:p>
          <a:p>
            <a:pPr marL="1200150" lvl="1" indent="-457200">
              <a:spcAft>
                <a:spcPts val="600"/>
              </a:spcAft>
              <a:buFont typeface="Arial" panose="020B0604020202020204" pitchFamily="34" charset="0"/>
              <a:buChar char="•"/>
            </a:pPr>
            <a:r>
              <a:rPr lang="en-US" sz="3000" dirty="0"/>
              <a:t>Use IF-AND-AND-AND-THEN statements to describe the story of change.</a:t>
            </a:r>
          </a:p>
          <a:p>
            <a:pPr marL="457200" indent="-457200">
              <a:spcAft>
                <a:spcPts val="600"/>
              </a:spcAft>
              <a:buFont typeface="Arial" panose="020B0604020202020204" pitchFamily="34" charset="0"/>
              <a:buChar char="•"/>
            </a:pPr>
            <a:endParaRPr lang="en-US" sz="3200" dirty="0"/>
          </a:p>
          <a:p>
            <a:pPr marL="457200" indent="-457200">
              <a:spcAft>
                <a:spcPts val="600"/>
              </a:spcAft>
              <a:buFont typeface="Arial" panose="020B0604020202020204" pitchFamily="34" charset="0"/>
              <a:buChar char="•"/>
            </a:pPr>
            <a:r>
              <a:rPr lang="en-US" sz="3200" dirty="0"/>
              <a:t>Example…… “IF men and women’s technical skills for alternative livelihoods improve AND linkages to private sector employment and SBE opportunities increase, AND men and women are willing to take an investment risk THEN we expect to see increased adoption of off-farm livelihoods.</a:t>
            </a:r>
          </a:p>
          <a:p>
            <a:pPr>
              <a:spcAft>
                <a:spcPts val="600"/>
              </a:spcAft>
            </a:pPr>
            <a:endParaRPr lang="en-US" sz="2800" b="1" dirty="0"/>
          </a:p>
          <a:p>
            <a:endParaRPr lang="en-US" dirty="0"/>
          </a:p>
        </p:txBody>
      </p:sp>
    </p:spTree>
    <p:extLst>
      <p:ext uri="{BB962C8B-B14F-4D97-AF65-F5344CB8AC3E}">
        <p14:creationId xmlns:p14="http://schemas.microsoft.com/office/powerpoint/2010/main" val="3413465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2" y="0"/>
            <a:ext cx="7459577" cy="857250"/>
          </a:xfrm>
        </p:spPr>
        <p:txBody>
          <a:bodyPr>
            <a:noAutofit/>
          </a:bodyPr>
          <a:lstStyle/>
          <a:p>
            <a:r>
              <a:rPr lang="en-US" sz="2400" dirty="0" smtClean="0"/>
              <a:t>Causal logic check</a:t>
            </a:r>
            <a:endParaRPr lang="en-US" sz="2400" b="0" dirty="0"/>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2" y="1116531"/>
            <a:ext cx="7278708" cy="3814697"/>
          </a:xfrm>
        </p:spPr>
        <p:txBody>
          <a:bodyPr>
            <a:normAutofit/>
          </a:bodyPr>
          <a:lstStyle/>
          <a:p>
            <a:pPr marL="457200" indent="-457200">
              <a:spcAft>
                <a:spcPts val="600"/>
              </a:spcAft>
              <a:buFont typeface="Arial" panose="020B0604020202020204" pitchFamily="34" charset="0"/>
              <a:buChar char="•"/>
            </a:pPr>
            <a:r>
              <a:rPr lang="en-US" sz="3000" dirty="0"/>
              <a:t>The relation between two levels of outcome must be causal and not definitional. </a:t>
            </a:r>
          </a:p>
        </p:txBody>
      </p:sp>
    </p:spTree>
    <p:extLst>
      <p:ext uri="{BB962C8B-B14F-4D97-AF65-F5344CB8AC3E}">
        <p14:creationId xmlns:p14="http://schemas.microsoft.com/office/powerpoint/2010/main" val="2271298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sz="2400" b="0" dirty="0"/>
              <a:t>Causal logic versus definitional statements</a:t>
            </a:r>
            <a:endParaRPr lang="en-US" sz="2400" dirty="0"/>
          </a:p>
        </p:txBody>
      </p:sp>
      <p:pic>
        <p:nvPicPr>
          <p:cNvPr id="8" name="Content Placeholder 7"/>
          <p:cNvPicPr>
            <a:picLocks noGrp="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859815" y="1833222"/>
            <a:ext cx="2817540" cy="2971624"/>
          </a:xfrm>
          <a:prstGeom prst="rect">
            <a:avLst/>
          </a:prstGeom>
          <a:noFill/>
          <a:ln>
            <a:noFill/>
          </a:ln>
        </p:spPr>
      </p:pic>
      <p:pic>
        <p:nvPicPr>
          <p:cNvPr id="10" name="Content Placeholder 9"/>
          <p:cNvPicPr>
            <a:picLocks noGrp="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bwMode="auto">
          <a:xfrm>
            <a:off x="5584215" y="1833222"/>
            <a:ext cx="2817540" cy="2768624"/>
          </a:xfrm>
          <a:prstGeom prst="rect">
            <a:avLst/>
          </a:prstGeom>
          <a:noFill/>
          <a:ln>
            <a:noFill/>
          </a:ln>
        </p:spPr>
      </p:pic>
      <p:sp>
        <p:nvSpPr>
          <p:cNvPr id="13" name="Rounded Rectangle 12"/>
          <p:cNvSpPr/>
          <p:nvPr/>
        </p:nvSpPr>
        <p:spPr>
          <a:xfrm>
            <a:off x="1362885" y="1027759"/>
            <a:ext cx="2314470" cy="605633"/>
          </a:xfrm>
          <a:prstGeom prst="roundRect">
            <a:avLst/>
          </a:prstGeom>
          <a:solidFill>
            <a:schemeClr val="accent3"/>
          </a:solidFill>
          <a:ln>
            <a:solidFill>
              <a:schemeClr val="accent3"/>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solidFill>
                  <a:schemeClr val="bg1"/>
                </a:solidFill>
                <a:latin typeface="Ubuntu" panose="020B0504030602030204" pitchFamily="34" charset="0"/>
              </a:rPr>
              <a:t>Before refining</a:t>
            </a:r>
          </a:p>
        </p:txBody>
      </p:sp>
      <p:sp>
        <p:nvSpPr>
          <p:cNvPr id="14" name="Rounded Rectangle 13"/>
          <p:cNvSpPr/>
          <p:nvPr/>
        </p:nvSpPr>
        <p:spPr>
          <a:xfrm>
            <a:off x="5835750" y="1027759"/>
            <a:ext cx="2314470" cy="605633"/>
          </a:xfrm>
          <a:prstGeom prst="roundRect">
            <a:avLst/>
          </a:prstGeom>
          <a:solidFill>
            <a:schemeClr val="accent3"/>
          </a:solidFill>
          <a:ln>
            <a:solidFill>
              <a:schemeClr val="accent3"/>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solidFill>
                  <a:schemeClr val="bg1"/>
                </a:solidFill>
                <a:latin typeface="Ubuntu" panose="020B0504030602030204" pitchFamily="34" charset="0"/>
              </a:rPr>
              <a:t> After refining </a:t>
            </a:r>
          </a:p>
        </p:txBody>
      </p:sp>
    </p:spTree>
    <p:extLst>
      <p:ext uri="{BB962C8B-B14F-4D97-AF65-F5344CB8AC3E}">
        <p14:creationId xmlns:p14="http://schemas.microsoft.com/office/powerpoint/2010/main" val="1906134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sz="2800" b="0" dirty="0" smtClean="0"/>
              <a:t>Causal logic </a:t>
            </a:r>
            <a:r>
              <a:rPr lang="en-US" sz="2800" b="0" dirty="0"/>
              <a:t>versus </a:t>
            </a:r>
            <a:r>
              <a:rPr lang="en-US" sz="2800" b="0" dirty="0" smtClean="0"/>
              <a:t>definitional statements</a:t>
            </a:r>
            <a:endParaRPr lang="en-US" sz="2800" dirty="0"/>
          </a:p>
        </p:txBody>
      </p:sp>
      <p:pic>
        <p:nvPicPr>
          <p:cNvPr id="4" name="Picture 3"/>
          <p:cNvPicPr>
            <a:picLocks noChangeAspect="1"/>
          </p:cNvPicPr>
          <p:nvPr/>
        </p:nvPicPr>
        <p:blipFill>
          <a:blip r:embed="rId3"/>
          <a:stretch>
            <a:fillRect/>
          </a:stretch>
        </p:blipFill>
        <p:spPr>
          <a:xfrm>
            <a:off x="4549423" y="1059008"/>
            <a:ext cx="4594578" cy="1905069"/>
          </a:xfrm>
          <a:prstGeom prst="rect">
            <a:avLst/>
          </a:prstGeom>
        </p:spPr>
      </p:pic>
      <p:pic>
        <p:nvPicPr>
          <p:cNvPr id="6" name="Content Placeholder 4"/>
          <p:cNvPicPr>
            <a:picLocks noGrp="1" noChangeAspect="1"/>
          </p:cNvPicPr>
          <p:nvPr>
            <p:ph idx="4294967295"/>
          </p:nvPr>
        </p:nvPicPr>
        <p:blipFill>
          <a:blip r:embed="rId4"/>
          <a:stretch>
            <a:fillRect/>
          </a:stretch>
        </p:blipFill>
        <p:spPr>
          <a:xfrm>
            <a:off x="870878" y="937108"/>
            <a:ext cx="3911783" cy="4131136"/>
          </a:xfrm>
          <a:prstGeom prst="rect">
            <a:avLst/>
          </a:prstGeom>
        </p:spPr>
      </p:pic>
      <p:sp>
        <p:nvSpPr>
          <p:cNvPr id="7" name="Explosion 2 6"/>
          <p:cNvSpPr/>
          <p:nvPr/>
        </p:nvSpPr>
        <p:spPr>
          <a:xfrm>
            <a:off x="1618411" y="3005012"/>
            <a:ext cx="2276090" cy="1643842"/>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xplosion 2 8"/>
          <p:cNvSpPr/>
          <p:nvPr/>
        </p:nvSpPr>
        <p:spPr>
          <a:xfrm rot="1002844">
            <a:off x="5888699" y="1824618"/>
            <a:ext cx="2356657" cy="1717388"/>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499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theme/theme1.xml><?xml version="1.0" encoding="utf-8"?>
<a:theme xmlns:a="http://schemas.openxmlformats.org/drawingml/2006/main" name="Office Theme">
  <a:themeElements>
    <a:clrScheme name="IDEAL PPT">
      <a:dk1>
        <a:srgbClr val="000000"/>
      </a:dk1>
      <a:lt1>
        <a:srgbClr val="FFFFFF"/>
      </a:lt1>
      <a:dk2>
        <a:srgbClr val="028796"/>
      </a:dk2>
      <a:lt2>
        <a:srgbClr val="3F2F7A"/>
      </a:lt2>
      <a:accent1>
        <a:srgbClr val="04934A"/>
      </a:accent1>
      <a:accent2>
        <a:srgbClr val="008CCC"/>
      </a:accent2>
      <a:accent3>
        <a:srgbClr val="B6ADD3"/>
      </a:accent3>
      <a:accent4>
        <a:srgbClr val="80C5E4"/>
      </a:accent4>
      <a:accent5>
        <a:srgbClr val="EF463B"/>
      </a:accent5>
      <a:accent6>
        <a:srgbClr val="FCB53B"/>
      </a:accent6>
      <a:hlink>
        <a:srgbClr val="028796"/>
      </a:hlink>
      <a:folHlink>
        <a:srgbClr val="3F2F7A"/>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DEAL_PPT_final_Updated" id="{D865612D-43FA-1F4D-B6E8-7151E6F7D6CA}" vid="{998592F3-FDBC-9543-BF31-65CD04352D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F677951BB84DD41911AF8EE839CA5FA" ma:contentTypeVersion="10" ma:contentTypeDescription="Create a new document." ma:contentTypeScope="" ma:versionID="a028e04c77e434e9142c0430f630b0fa">
  <xsd:schema xmlns:xsd="http://www.w3.org/2001/XMLSchema" xmlns:xs="http://www.w3.org/2001/XMLSchema" xmlns:p="http://schemas.microsoft.com/office/2006/metadata/properties" xmlns:ns2="e074b9df-1650-444d-ba77-dbac629bdb45" targetNamespace="http://schemas.microsoft.com/office/2006/metadata/properties" ma:root="true" ma:fieldsID="0c9cb8b751699df2b35aad84448e2fb9" ns2:_="">
    <xsd:import namespace="e074b9df-1650-444d-ba77-dbac629bdb4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74b9df-1650-444d-ba77-dbac629bdb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http://schemas.openxmlformats.org/package/2006/metadata/core-properties"/>
    <ds:schemaRef ds:uri="e074b9df-1650-444d-ba77-dbac629bdb45"/>
    <ds:schemaRef ds:uri="http://schemas.microsoft.com/office/infopath/2007/PartnerControls"/>
    <ds:schemaRef ds:uri="http://schemas.microsoft.com/office/2006/documentManagement/types"/>
    <ds:schemaRef ds:uri="http://purl.org/dc/dcmitype/"/>
    <ds:schemaRef ds:uri="http://purl.org/dc/elements/1.1/"/>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07952C26-8A0D-4DE2-A4D4-50B2FCBF03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74b9df-1650-444d-ba77-dbac629bdb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IDEAL_PPT_final_Updated</Template>
  <TotalTime>683</TotalTime>
  <Words>4038</Words>
  <Application>Microsoft Office PowerPoint</Application>
  <PresentationFormat>On-screen Show (16:9)</PresentationFormat>
  <Paragraphs>549</Paragraphs>
  <Slides>48</Slides>
  <Notes>41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Arial</vt:lpstr>
      <vt:lpstr>Times New Roman</vt:lpstr>
      <vt:lpstr>Lato Semibold</vt:lpstr>
      <vt:lpstr>Calibri</vt:lpstr>
      <vt:lpstr>Trebuchet MS</vt:lpstr>
      <vt:lpstr>Lato</vt:lpstr>
      <vt:lpstr>Ubuntu</vt:lpstr>
      <vt:lpstr>Office Theme</vt:lpstr>
      <vt:lpstr>PowerPoint Presentation</vt:lpstr>
      <vt:lpstr>Session Objectives </vt:lpstr>
      <vt:lpstr>TOC Process and Timeline</vt:lpstr>
      <vt:lpstr>TOC Development Part 1: pathways</vt:lpstr>
      <vt:lpstr>TOC Pathways</vt:lpstr>
      <vt:lpstr>Causal logic check</vt:lpstr>
      <vt:lpstr>Causal logic check</vt:lpstr>
      <vt:lpstr>Causal logic versus definitional statements</vt:lpstr>
      <vt:lpstr>Causal logic versus definitional statements</vt:lpstr>
      <vt:lpstr>Causal logic check/prioritization</vt:lpstr>
      <vt:lpstr>Causal logic check/prioritization</vt:lpstr>
      <vt:lpstr>Example: necessary and sufficient logic check </vt:lpstr>
      <vt:lpstr>Example: necessary and sufficient logic check </vt:lpstr>
      <vt:lpstr>Questions?</vt:lpstr>
      <vt:lpstr>Assumptions</vt:lpstr>
      <vt:lpstr>Causal logic check: assumptions</vt:lpstr>
      <vt:lpstr>External Assumptions: examples</vt:lpstr>
      <vt:lpstr>Common external assumption mistakes Including a factor that should be within the realm of the activity’s influence </vt:lpstr>
      <vt:lpstr>Common assumption mistakes  Stating an assumption that data show to be untrue</vt:lpstr>
      <vt:lpstr>Common assumption mistakes  Stating an assumption that data show to be untrue</vt:lpstr>
      <vt:lpstr>Common assumption mistakes  Restating the outcome to outcome link</vt:lpstr>
      <vt:lpstr>Common assumption mistakes  Magic wand assumptions</vt:lpstr>
      <vt:lpstr>Which assumptions do not meet FFP criteria? </vt:lpstr>
      <vt:lpstr>Questions to help identify and support external assumptions</vt:lpstr>
      <vt:lpstr>Inserting Assumptions in the TOC diagram</vt:lpstr>
      <vt:lpstr>Supporting assumptions in the TOC complementary documentation</vt:lpstr>
      <vt:lpstr>Sample assumptions matrix for complementary documentation</vt:lpstr>
      <vt:lpstr>Questions?</vt:lpstr>
      <vt:lpstr>Rationales</vt:lpstr>
      <vt:lpstr>Causal logic check: rationales</vt:lpstr>
      <vt:lpstr>Rationales </vt:lpstr>
      <vt:lpstr>Rationales Outcome to outcome linkages </vt:lpstr>
      <vt:lpstr>Rationales Outcome to outcome linkages </vt:lpstr>
      <vt:lpstr>Rationales Outcome to outcome linkages </vt:lpstr>
      <vt:lpstr>Questions to help determine if a rationale is necessary</vt:lpstr>
      <vt:lpstr>Sample of rationale for outcome to outcome link</vt:lpstr>
      <vt:lpstr>Sample of rationale for outcome to outcome link</vt:lpstr>
      <vt:lpstr>Rationales Outcome to output linkages </vt:lpstr>
      <vt:lpstr>Questions to help determine if a rationale is necessary</vt:lpstr>
      <vt:lpstr>Inserting rationales in the TOC diagram </vt:lpstr>
      <vt:lpstr>Sample rationale matrices for complementary documentation</vt:lpstr>
      <vt:lpstr>Questions?</vt:lpstr>
      <vt:lpstr>Evidence gaps</vt:lpstr>
      <vt:lpstr>The TOC mantra</vt:lpstr>
      <vt:lpstr>Keep the problem tree up-to-date</vt:lpstr>
      <vt:lpstr>Summary</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lstarr@savechildren.org</dc:creator>
  <cp:lastModifiedBy>Jurczyk, Kim</cp:lastModifiedBy>
  <cp:revision>72</cp:revision>
  <dcterms:created xsi:type="dcterms:W3CDTF">2019-08-05T19:49:48Z</dcterms:created>
  <dcterms:modified xsi:type="dcterms:W3CDTF">2019-09-19T18:09:01Z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0x010100CF677951BB84DD41911AF8EE839CA5FA</vt:lpwstr>
  </property>
  <property fmtid="{D5CDD505-2E9C-101B-9397-08002B2CF9AE}" pid="3" name="MSIP_Label_5eba510a-1496-44f5-b6ca-43167c5f293d_Enabled">
    <vt:lpwstr>True</vt:lpwstr>
  </property>
  <property fmtid="{D5CDD505-2E9C-101B-9397-08002B2CF9AE}" pid="4" name="MSIP_Label_5eba510a-1496-44f5-b6ca-43167c5f293d_SiteId">
    <vt:lpwstr>d1934b2d-792c-47cc-a2f5-fc634183cd2d</vt:lpwstr>
  </property>
  <property fmtid="{D5CDD505-2E9C-101B-9397-08002B2CF9AE}" pid="5" name="MSIP_Label_5eba510a-1496-44f5-b6ca-43167c5f293d_Owner">
    <vt:lpwstr>lstarr@savechildren.org</vt:lpwstr>
  </property>
  <property fmtid="{D5CDD505-2E9C-101B-9397-08002B2CF9AE}" pid="6" name="MSIP_Label_5eba510a-1496-44f5-b6ca-43167c5f293d_SetDate">
    <vt:lpwstr>2019-09-13T19:45:22.9136103Z</vt:lpwstr>
  </property>
  <property fmtid="{D5CDD505-2E9C-101B-9397-08002B2CF9AE}" pid="7" name="MSIP_Label_5eba510a-1496-44f5-b6ca-43167c5f293d_Name">
    <vt:lpwstr>Public</vt:lpwstr>
  </property>
  <property fmtid="{D5CDD505-2E9C-101B-9397-08002B2CF9AE}" pid="8" name="MSIP_Label_5eba510a-1496-44f5-b6ca-43167c5f293d_Application">
    <vt:lpwstr>Microsoft Azure Information Protection</vt:lpwstr>
  </property>
  <property fmtid="{D5CDD505-2E9C-101B-9397-08002B2CF9AE}" pid="9" name="MSIP_Label_5eba510a-1496-44f5-b6ca-43167c5f293d_ActionId">
    <vt:lpwstr>fbe0a45a-0bf9-4d28-8012-b725199d959d</vt:lpwstr>
  </property>
  <property fmtid="{D5CDD505-2E9C-101B-9397-08002B2CF9AE}" pid="10" name="MSIP_Label_5eba510a-1496-44f5-b6ca-43167c5f293d_Extended_MSFT_Method">
    <vt:lpwstr>Manual</vt:lpwstr>
  </property>
  <property fmtid="{D5CDD505-2E9C-101B-9397-08002B2CF9AE}" pid="11" name="Sensitivity">
    <vt:lpwstr>Public</vt:lpwstr>
  </property>
</Properties>
</file>