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93455" r:id="rId4"/>
  </p:sldMasterIdLst>
  <p:notesMasterIdLst>
    <p:notesMasterId r:id="rId18"/>
  </p:notesMasterIdLst>
  <p:sldIdLst>
    <p:sldId id="256" r:id="rId5"/>
    <p:sldId id="325" r:id="rId6"/>
    <p:sldId id="367" r:id="rId7"/>
    <p:sldId id="368" r:id="rId8"/>
    <p:sldId id="359" r:id="rId9"/>
    <p:sldId id="360" r:id="rId10"/>
    <p:sldId id="361" r:id="rId11"/>
    <p:sldId id="357" r:id="rId12"/>
    <p:sldId id="362" r:id="rId13"/>
    <p:sldId id="363" r:id="rId14"/>
    <p:sldId id="364" r:id="rId15"/>
    <p:sldId id="365" r:id="rId16"/>
    <p:sldId id="274" r:id="rId17"/>
  </p:sldIdLst>
  <p:sldSz cx="9144000" cy="5143500" type="screen16x9"/>
  <p:notesSz cx="6858000" cy="9144000"/>
  <p:embeddedFontLst>
    <p:embeddedFont>
      <p:font typeface="Lato" panose="020F0502020204030203" pitchFamily="34" charset="0"/>
      <p:regular r:id="rId19"/>
      <p:bold r:id="rId20"/>
      <p:italic r:id="rId21"/>
      <p:boldItalic r:id="rId22"/>
    </p:embeddedFont>
    <p:embeddedFont>
      <p:font typeface="Trebuchet MS" panose="020B060302020202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Ubuntu" panose="020B0504030602030204" pitchFamily="34" charset="0"/>
      <p:regular r:id="rId31"/>
      <p:bold r:id="rId32"/>
      <p:italic r:id="rId33"/>
      <p:boldItalic r:id="rId34"/>
    </p:embeddedFont>
    <p:embeddedFont>
      <p:font typeface="Lato Semibold" panose="020B0604020202020204" charset="0"/>
      <p:regular r:id="rId35"/>
      <p:bold r:id="rId36"/>
      <p:italic r:id="rId37"/>
      <p:bold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B2BA"/>
    <a:srgbClr val="E6EEE9"/>
    <a:srgbClr val="C0C0C0"/>
    <a:srgbClr val="028896"/>
    <a:srgbClr val="74C2CC"/>
    <a:srgbClr val="63B6C1"/>
    <a:srgbClr val="0493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2" autoAdjust="0"/>
    <p:restoredTop sz="95933" autoAdjust="0"/>
  </p:normalViewPr>
  <p:slideViewPr>
    <p:cSldViewPr snapToGrid="0" snapToObjects="1">
      <p:cViewPr varScale="1">
        <p:scale>
          <a:sx n="126" d="100"/>
          <a:sy n="126" d="100"/>
        </p:scale>
        <p:origin x="667" y="101"/>
      </p:cViewPr>
      <p:guideLst>
        <p:guide orient="horz" pos="162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3FF9A-5DCF-9A4C-B873-0D5469D97A9D}"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51AE6-46AA-1044-BD0E-F9BB33320C49}" type="slidenum">
              <a:rPr lang="en-US" smtClean="0"/>
              <a:t>‹#›</a:t>
            </a:fld>
            <a:endParaRPr lang="en-US"/>
          </a:p>
        </p:txBody>
      </p:sp>
    </p:spTree>
    <p:extLst>
      <p:ext uri="{BB962C8B-B14F-4D97-AF65-F5344CB8AC3E}">
        <p14:creationId xmlns:p14="http://schemas.microsoft.com/office/powerpoint/2010/main" val="70430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discussed, a TOC is not limited to the changes that one project will influence. Typically, many stakeholders contribute to changes necessary to reach a common overarching goal. By using stakeholder mapping and asking various stakeholders to vet the TOC we can determine who exactly will be responsible for what. </a:t>
            </a:r>
          </a:p>
        </p:txBody>
      </p:sp>
      <p:sp>
        <p:nvSpPr>
          <p:cNvPr id="4" name="Slide Number Placeholder 3"/>
          <p:cNvSpPr>
            <a:spLocks noGrp="1"/>
          </p:cNvSpPr>
          <p:nvPr>
            <p:ph type="sldNum" sz="quarter" idx="10"/>
          </p:nvPr>
        </p:nvSpPr>
        <p:spPr/>
        <p:txBody>
          <a:bodyPr/>
          <a:lstStyle/>
          <a:p>
            <a:fld id="{D9751AE6-46AA-1044-BD0E-F9BB33320C49}" type="slidenum">
              <a:rPr lang="en-US" smtClean="0"/>
              <a:t>1</a:t>
            </a:fld>
            <a:endParaRPr lang="en-US"/>
          </a:p>
        </p:txBody>
      </p:sp>
    </p:spTree>
    <p:extLst>
      <p:ext uri="{BB962C8B-B14F-4D97-AF65-F5344CB8AC3E}">
        <p14:creationId xmlns:p14="http://schemas.microsoft.com/office/powerpoint/2010/main" val="1451496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Our decisions about outcomes in the lower tiers of the TOC will influence whether we take responsibility for outcomes in the upper tiers. </a:t>
            </a:r>
          </a:p>
          <a:p>
            <a:endParaRPr lang="en-US" dirty="0" smtClean="0"/>
          </a:p>
          <a:p>
            <a:r>
              <a:rPr lang="en-US" sz="1200" kern="1200" dirty="0" smtClean="0">
                <a:solidFill>
                  <a:schemeClr val="tx1"/>
                </a:solidFill>
                <a:effectLst/>
                <a:latin typeface="+mn-lt"/>
                <a:ea typeface="+mn-ea"/>
                <a:cs typeface="+mn-cs"/>
              </a:rPr>
              <a:t>This slide demonstrates the selection process via a series of clicks. </a:t>
            </a:r>
          </a:p>
          <a:p>
            <a:r>
              <a:rPr lang="en-US" sz="1200" kern="1200" dirty="0" smtClean="0">
                <a:solidFill>
                  <a:schemeClr val="tx1"/>
                </a:solidFill>
                <a:effectLst/>
                <a:latin typeface="+mn-lt"/>
                <a:ea typeface="+mn-ea"/>
                <a:cs typeface="+mn-cs"/>
              </a:rPr>
              <a:t>First, point out that the domain of change “Gender equitable diverse income increased” now includes the label </a:t>
            </a:r>
            <a:r>
              <a:rPr lang="en-US" sz="1200" b="1" kern="1200" dirty="0" smtClean="0">
                <a:solidFill>
                  <a:schemeClr val="tx1"/>
                </a:solidFill>
                <a:effectLst/>
                <a:latin typeface="+mn-lt"/>
                <a:ea typeface="+mn-ea"/>
                <a:cs typeface="+mn-cs"/>
              </a:rPr>
              <a:t>Purpose 1</a:t>
            </a:r>
            <a:r>
              <a:rPr lang="en-US" sz="1200" kern="1200" dirty="0" smtClean="0">
                <a:solidFill>
                  <a:schemeClr val="tx1"/>
                </a:solidFill>
                <a:effectLst/>
                <a:latin typeface="+mn-lt"/>
                <a:ea typeface="+mn-ea"/>
                <a:cs typeface="+mn-cs"/>
              </a:rPr>
              <a:t>, to reflect that the organization plans to address it. Similarly, the linkage to </a:t>
            </a:r>
            <a:r>
              <a:rPr lang="en-US" sz="1200" i="1" kern="1200" dirty="0" smtClean="0">
                <a:solidFill>
                  <a:schemeClr val="tx1"/>
                </a:solidFill>
                <a:effectLst/>
                <a:latin typeface="+mn-lt"/>
                <a:ea typeface="+mn-ea"/>
                <a:cs typeface="+mn-cs"/>
              </a:rPr>
              <a:t>“Increased adoption optimal MCHN practices”</a:t>
            </a:r>
            <a:r>
              <a:rPr lang="en-US" sz="1200" kern="1200" dirty="0" smtClean="0">
                <a:solidFill>
                  <a:schemeClr val="tx1"/>
                </a:solidFill>
                <a:effectLst/>
                <a:latin typeface="+mn-lt"/>
                <a:ea typeface="+mn-ea"/>
                <a:cs typeface="+mn-cs"/>
              </a:rPr>
              <a:t> now has a label P2, to reflect another Purpose the organization plans to address. </a:t>
            </a:r>
          </a:p>
          <a:p>
            <a:r>
              <a:rPr lang="en-US" sz="1200" kern="1200" dirty="0" smtClean="0">
                <a:solidFill>
                  <a:schemeClr val="tx1"/>
                </a:solidFill>
                <a:effectLst/>
                <a:latin typeface="+mn-lt"/>
                <a:ea typeface="+mn-ea"/>
                <a:cs typeface="+mn-cs"/>
              </a:rPr>
              <a:t>Next move through the series of clicks, simulating the process of selecting project outcomes.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 1:</a:t>
            </a:r>
            <a:r>
              <a:rPr lang="en-US" sz="1200" kern="1200" dirty="0" smtClean="0">
                <a:solidFill>
                  <a:schemeClr val="tx1"/>
                </a:solidFill>
                <a:effectLst/>
                <a:latin typeface="+mn-lt"/>
                <a:ea typeface="+mn-ea"/>
                <a:cs typeface="+mn-cs"/>
              </a:rPr>
              <a:t> We</a:t>
            </a:r>
            <a:r>
              <a:rPr lang="en-US" sz="1200" kern="1200" baseline="0" dirty="0" smtClean="0">
                <a:solidFill>
                  <a:schemeClr val="tx1"/>
                </a:solidFill>
                <a:effectLst/>
                <a:latin typeface="+mn-lt"/>
                <a:ea typeface="+mn-ea"/>
                <a:cs typeface="+mn-cs"/>
              </a:rPr>
              <a:t> decide to </a:t>
            </a:r>
            <a:r>
              <a:rPr lang="en-US" sz="1200" kern="1200" dirty="0" smtClean="0">
                <a:solidFill>
                  <a:schemeClr val="tx1"/>
                </a:solidFill>
                <a:effectLst/>
                <a:latin typeface="+mn-lt"/>
                <a:ea typeface="+mn-ea"/>
                <a:cs typeface="+mn-cs"/>
              </a:rPr>
              <a:t>address the outcome </a:t>
            </a:r>
            <a:r>
              <a:rPr lang="en-US" sz="1200" i="1" kern="1200" dirty="0" smtClean="0">
                <a:solidFill>
                  <a:schemeClr val="tx1"/>
                </a:solidFill>
                <a:effectLst/>
                <a:latin typeface="+mn-lt"/>
                <a:ea typeface="+mn-ea"/>
                <a:cs typeface="+mn-cs"/>
              </a:rPr>
              <a:t>“gender equitable access to entrepreneurial and technical training increased.”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 2:</a:t>
            </a:r>
            <a:r>
              <a:rPr lang="en-US" sz="1200" kern="1200" dirty="0" smtClean="0">
                <a:solidFill>
                  <a:schemeClr val="tx1"/>
                </a:solidFill>
                <a:effectLst/>
                <a:latin typeface="+mn-lt"/>
                <a:ea typeface="+mn-ea"/>
                <a:cs typeface="+mn-cs"/>
              </a:rPr>
              <a:t> We</a:t>
            </a:r>
            <a:r>
              <a:rPr lang="en-US" sz="1200" kern="1200" baseline="0" dirty="0" smtClean="0">
                <a:solidFill>
                  <a:schemeClr val="tx1"/>
                </a:solidFill>
                <a:effectLst/>
                <a:latin typeface="+mn-lt"/>
                <a:ea typeface="+mn-ea"/>
                <a:cs typeface="+mn-cs"/>
              </a:rPr>
              <a:t> don’t </a:t>
            </a:r>
            <a:r>
              <a:rPr lang="en-US" sz="1200" kern="1200" dirty="0" smtClean="0">
                <a:solidFill>
                  <a:schemeClr val="tx1"/>
                </a:solidFill>
                <a:effectLst/>
                <a:latin typeface="+mn-lt"/>
                <a:ea typeface="+mn-ea"/>
                <a:cs typeface="+mn-cs"/>
              </a:rPr>
              <a:t>need to make a decision about whether to address </a:t>
            </a:r>
            <a:r>
              <a:rPr lang="en-US" sz="1200" i="1" kern="1200" dirty="0" smtClean="0">
                <a:solidFill>
                  <a:schemeClr val="tx1"/>
                </a:solidFill>
                <a:effectLst/>
                <a:latin typeface="+mn-lt"/>
                <a:ea typeface="+mn-ea"/>
                <a:cs typeface="+mn-cs"/>
              </a:rPr>
              <a:t>“improved entrepreneurial literacy”</a:t>
            </a:r>
            <a:r>
              <a:rPr lang="en-US" sz="1200" kern="1200" dirty="0" smtClean="0">
                <a:solidFill>
                  <a:schemeClr val="tx1"/>
                </a:solidFill>
                <a:effectLst/>
                <a:latin typeface="+mn-lt"/>
                <a:ea typeface="+mn-ea"/>
                <a:cs typeface="+mn-cs"/>
              </a:rPr>
              <a:t> or </a:t>
            </a:r>
            <a:r>
              <a:rPr lang="en-US" sz="1200" i="1" kern="1200" dirty="0" smtClean="0">
                <a:solidFill>
                  <a:schemeClr val="tx1"/>
                </a:solidFill>
                <a:effectLst/>
                <a:latin typeface="+mn-lt"/>
                <a:ea typeface="+mn-ea"/>
                <a:cs typeface="+mn-cs"/>
              </a:rPr>
              <a:t>“Improved technical skills for off-farm livelihoods”</a:t>
            </a:r>
            <a:r>
              <a:rPr lang="en-US" sz="1200" kern="1200" dirty="0" smtClean="0">
                <a:solidFill>
                  <a:schemeClr val="tx1"/>
                </a:solidFill>
                <a:effectLst/>
                <a:latin typeface="+mn-lt"/>
                <a:ea typeface="+mn-ea"/>
                <a:cs typeface="+mn-cs"/>
              </a:rPr>
              <a:t> because the logic demonstrates that </a:t>
            </a:r>
            <a:r>
              <a:rPr lang="en-US" sz="1200" i="1" kern="1200" dirty="0" smtClean="0">
                <a:solidFill>
                  <a:schemeClr val="tx1"/>
                </a:solidFill>
                <a:effectLst/>
                <a:latin typeface="+mn-lt"/>
                <a:ea typeface="+mn-ea"/>
                <a:cs typeface="+mn-cs"/>
              </a:rPr>
              <a:t>“gender equitable access to entrepreneurial and technical training increased”</a:t>
            </a:r>
            <a:r>
              <a:rPr lang="en-US" sz="1200" kern="1200" dirty="0" smtClean="0">
                <a:solidFill>
                  <a:schemeClr val="tx1"/>
                </a:solidFill>
                <a:effectLst/>
                <a:latin typeface="+mn-lt"/>
                <a:ea typeface="+mn-ea"/>
                <a:cs typeface="+mn-cs"/>
              </a:rPr>
              <a:t> is the only precondition for these two outcomes. If we achieve improved access to training, we expect to see achievement in literacy and skills. Thus, we select both as DFSA outcomes.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 3 : </a:t>
            </a:r>
            <a:r>
              <a:rPr lang="en-US" sz="1200" kern="1200" dirty="0" smtClean="0">
                <a:solidFill>
                  <a:schemeClr val="tx1"/>
                </a:solidFill>
                <a:effectLst/>
                <a:latin typeface="+mn-lt"/>
                <a:ea typeface="+mn-ea"/>
                <a:cs typeface="+mn-cs"/>
              </a:rPr>
              <a:t>The same is true for </a:t>
            </a:r>
            <a:r>
              <a:rPr lang="en-US" sz="1200" i="1" kern="1200" dirty="0" smtClean="0">
                <a:solidFill>
                  <a:schemeClr val="tx1"/>
                </a:solidFill>
                <a:effectLst/>
                <a:latin typeface="+mn-lt"/>
                <a:ea typeface="+mn-ea"/>
                <a:cs typeface="+mn-cs"/>
              </a:rPr>
              <a:t>“Reduced rate of business failure”.  </a:t>
            </a:r>
            <a:r>
              <a:rPr lang="en-US" sz="1200" kern="1200" dirty="0" smtClean="0">
                <a:solidFill>
                  <a:schemeClr val="tx1"/>
                </a:solidFill>
                <a:effectLst/>
                <a:latin typeface="+mn-lt"/>
                <a:ea typeface="+mn-ea"/>
                <a:cs typeface="+mn-cs"/>
              </a:rPr>
              <a:t>The TOC logic states that the outcome will be achieved if the precondition is achieved. No discussion is necessary about whether or not to take responsibility for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outcome, we claim it.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 4: </a:t>
            </a:r>
            <a:r>
              <a:rPr lang="en-US" sz="1200" kern="1200" dirty="0" smtClean="0">
                <a:solidFill>
                  <a:schemeClr val="tx1"/>
                </a:solidFill>
                <a:effectLst/>
                <a:latin typeface="+mn-lt"/>
                <a:ea typeface="+mn-ea"/>
                <a:cs typeface="+mn-cs"/>
              </a:rPr>
              <a:t>We must now move to another pathway tail, and make a decision about </a:t>
            </a:r>
            <a:r>
              <a:rPr lang="en-US" sz="1200" i="1" kern="1200" dirty="0" smtClean="0">
                <a:solidFill>
                  <a:schemeClr val="tx1"/>
                </a:solidFill>
                <a:effectLst/>
                <a:latin typeface="+mn-lt"/>
                <a:ea typeface="+mn-ea"/>
                <a:cs typeface="+mn-cs"/>
              </a:rPr>
              <a:t>“improved  linkages to private sector employment</a:t>
            </a:r>
            <a:r>
              <a:rPr lang="en-US" sz="1200" i="1" kern="1200" baseline="0" dirty="0" smtClean="0">
                <a:solidFill>
                  <a:schemeClr val="tx1"/>
                </a:solidFill>
                <a:effectLst/>
                <a:latin typeface="+mn-lt"/>
                <a:ea typeface="+mn-ea"/>
                <a:cs typeface="+mn-cs"/>
              </a:rPr>
              <a:t> and SBE opportunities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In this example, we also decide to address this outcome.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EXTERNAL ACTOR: Once we determine that an external actor will be responsible for improving access to financial services</a:t>
            </a:r>
            <a:r>
              <a:rPr lang="en-US" sz="1200" b="1" kern="1200" baseline="0" dirty="0" smtClean="0">
                <a:solidFill>
                  <a:schemeClr val="tx1"/>
                </a:solidFill>
                <a:effectLst/>
                <a:latin typeface="+mn-lt"/>
                <a:ea typeface="+mn-ea"/>
                <a:cs typeface="+mn-cs"/>
              </a:rPr>
              <a:t> with pro-poor terms</a:t>
            </a:r>
            <a:r>
              <a:rPr lang="en-US" sz="1200" b="1" kern="1200" dirty="0" smtClean="0">
                <a:solidFill>
                  <a:schemeClr val="tx1"/>
                </a:solidFill>
                <a:effectLst/>
                <a:latin typeface="+mn-lt"/>
                <a:ea typeface="+mn-ea"/>
                <a:cs typeface="+mn-cs"/>
              </a:rPr>
              <a:t> we need to change the outcome shape and color to clearly distinguish it from the outcomes</a:t>
            </a:r>
            <a:r>
              <a:rPr lang="en-US" sz="1200" b="1" kern="1200" baseline="0" dirty="0" smtClean="0">
                <a:solidFill>
                  <a:schemeClr val="tx1"/>
                </a:solidFill>
                <a:effectLst/>
                <a:latin typeface="+mn-lt"/>
                <a:ea typeface="+mn-ea"/>
                <a:cs typeface="+mn-cs"/>
              </a:rPr>
              <a:t> we will address. </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must now make a decision about whether to take responsibility for </a:t>
            </a:r>
            <a:r>
              <a:rPr lang="en-US" sz="1200" i="1" kern="1200" dirty="0" smtClean="0">
                <a:solidFill>
                  <a:schemeClr val="tx1"/>
                </a:solidFill>
                <a:effectLst/>
                <a:latin typeface="+mn-lt"/>
                <a:ea typeface="+mn-ea"/>
                <a:cs typeface="+mn-cs"/>
              </a:rPr>
              <a:t>“men and women are willing to take investment risk”, </a:t>
            </a:r>
            <a:r>
              <a:rPr lang="en-US" sz="1200" kern="1200" dirty="0" smtClean="0">
                <a:solidFill>
                  <a:schemeClr val="tx1"/>
                </a:solidFill>
                <a:effectLst/>
                <a:latin typeface="+mn-lt"/>
                <a:ea typeface="+mn-ea"/>
                <a:cs typeface="+mn-cs"/>
              </a:rPr>
              <a:t>even though the DFSA will not be addressing all necessary preconditions (e.g., access to financial services).  This is a case-by-case decision and will depend on how much change we expect to catalyze by achieving </a:t>
            </a:r>
            <a:r>
              <a:rPr lang="en-US" sz="1200" i="1" kern="1200" dirty="0" smtClean="0">
                <a:solidFill>
                  <a:schemeClr val="tx1"/>
                </a:solidFill>
                <a:effectLst/>
                <a:latin typeface="+mn-lt"/>
                <a:ea typeface="+mn-ea"/>
                <a:cs typeface="+mn-cs"/>
              </a:rPr>
              <a:t>“reduced rate of business failure”) </a:t>
            </a:r>
            <a:r>
              <a:rPr lang="en-US" sz="1200" kern="1200" dirty="0" smtClean="0">
                <a:solidFill>
                  <a:schemeClr val="tx1"/>
                </a:solidFill>
                <a:effectLst/>
                <a:latin typeface="+mn-lt"/>
                <a:ea typeface="+mn-ea"/>
                <a:cs typeface="+mn-cs"/>
              </a:rPr>
              <a:t>AND how confident they are that the external actor will achieve “improved access to formal and informal credit”. If we feel secure</a:t>
            </a:r>
            <a:r>
              <a:rPr lang="en-US" sz="1200" kern="1200" baseline="0" dirty="0" smtClean="0">
                <a:solidFill>
                  <a:schemeClr val="tx1"/>
                </a:solidFill>
                <a:effectLst/>
                <a:latin typeface="+mn-lt"/>
                <a:ea typeface="+mn-ea"/>
                <a:cs typeface="+mn-cs"/>
              </a:rPr>
              <a:t> about both conditions we may elect to “claim”  the investment risk outcome.  If we do not claim this necessary outcome, then the same conversation needs to take place about whether we will be responsible for the outcome </a:t>
            </a:r>
            <a:r>
              <a:rPr lang="en-US" sz="1200" i="1" kern="1200" baseline="0" dirty="0" smtClean="0">
                <a:solidFill>
                  <a:schemeClr val="tx1"/>
                </a:solidFill>
                <a:effectLst/>
                <a:latin typeface="+mn-lt"/>
                <a:ea typeface="+mn-ea"/>
                <a:cs typeface="+mn-cs"/>
              </a:rPr>
              <a:t>“Increased adoption of off-farm livelihoods”.</a:t>
            </a:r>
            <a:r>
              <a:rPr lang="en-US" sz="1200" kern="1200" baseline="0" dirty="0" smtClean="0">
                <a:solidFill>
                  <a:schemeClr val="tx1"/>
                </a:solidFill>
                <a:effectLst/>
                <a:latin typeface="+mn-lt"/>
                <a:ea typeface="+mn-ea"/>
                <a:cs typeface="+mn-cs"/>
              </a:rPr>
              <a:t>  Can we move the needle sufficiently on this outcome by achieving two of three preconditions (improved technical skills and  linkages to off-farm opportunities)?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9751AE6-46AA-1044-BD0E-F9BB33320C49}" type="slidenum">
              <a:rPr lang="en-US" smtClean="0"/>
              <a:t>10</a:t>
            </a:fld>
            <a:endParaRPr lang="en-US"/>
          </a:p>
        </p:txBody>
      </p:sp>
    </p:spTree>
    <p:extLst>
      <p:ext uri="{BB962C8B-B14F-4D97-AF65-F5344CB8AC3E}">
        <p14:creationId xmlns:p14="http://schemas.microsoft.com/office/powerpoint/2010/main" val="1041088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FFP requests that the TOC Complementary Documentation clearly identify actors outside the activity who are intervening or will intervene to produce outcomes and outputs that are preconditions in a TOC pathway. </a:t>
            </a:r>
          </a:p>
          <a:p>
            <a:r>
              <a:rPr lang="en-US" sz="1200" kern="1200" dirty="0" smtClean="0">
                <a:solidFill>
                  <a:schemeClr val="tx1"/>
                </a:solidFill>
                <a:effectLst/>
                <a:latin typeface="+mn-lt"/>
                <a:ea typeface="+mn-ea"/>
                <a:cs typeface="+mn-cs"/>
              </a:rPr>
              <a:t>The Complementary Documentation should also provide information about the scale of external actor intervention relative to the Activity’s coverage, a sense of the likelihood that the preconditions will be achieved by the time they are necessary to stimulate change in the pathway, and risks to the Activity or Pathway if they are not. </a:t>
            </a:r>
          </a:p>
          <a:p>
            <a:r>
              <a:rPr lang="en-US" sz="1200" kern="1200" dirty="0" smtClean="0">
                <a:solidFill>
                  <a:schemeClr val="tx1"/>
                </a:solidFill>
                <a:effectLst/>
                <a:latin typeface="+mn-lt"/>
                <a:ea typeface="+mn-ea"/>
                <a:cs typeface="+mn-cs"/>
              </a:rPr>
              <a:t>Finally, the complementary documentation should describe the activity’s level of collaboration with each actor, how that collaboration will better ensure the preconditions, and how the externally-produced outputs and outcomes will be monitored. </a:t>
            </a:r>
          </a:p>
          <a:p>
            <a:endParaRPr lang="en-US" sz="1200" kern="1200" dirty="0" smtClean="0">
              <a:solidFill>
                <a:schemeClr val="tx1"/>
              </a:solidFill>
              <a:effectLst/>
              <a:latin typeface="+mn-lt"/>
              <a:ea typeface="+mn-ea"/>
              <a:cs typeface="+mn-cs"/>
            </a:endParaRPr>
          </a:p>
          <a:p>
            <a:r>
              <a:rPr lang="en-US" sz="1200" b="1" dirty="0" smtClean="0"/>
              <a:t>TOPS Matrix </a:t>
            </a:r>
            <a:r>
              <a:rPr lang="en-US" sz="1200" b="1" i="1" u="sng" dirty="0" smtClean="0"/>
              <a:t>samples</a:t>
            </a:r>
            <a:r>
              <a:rPr lang="en-US" sz="1200" b="1" dirty="0" smtClean="0"/>
              <a:t> can be altered as a partner sees fit.  The important thing is to provide FFP with the</a:t>
            </a:r>
            <a:r>
              <a:rPr lang="en-US" sz="1200" b="1" baseline="0" dirty="0" smtClean="0"/>
              <a:t> requested information. </a:t>
            </a:r>
            <a:endParaRPr lang="en-US" sz="1200" dirty="0" smtClean="0"/>
          </a:p>
        </p:txBody>
      </p:sp>
      <p:sp>
        <p:nvSpPr>
          <p:cNvPr id="4" name="Slide Number Placeholder 3"/>
          <p:cNvSpPr>
            <a:spLocks noGrp="1"/>
          </p:cNvSpPr>
          <p:nvPr>
            <p:ph type="sldNum" sz="quarter" idx="10"/>
          </p:nvPr>
        </p:nvSpPr>
        <p:spPr/>
        <p:txBody>
          <a:bodyPr/>
          <a:lstStyle/>
          <a:p>
            <a:fld id="{D9751AE6-46AA-1044-BD0E-F9BB33320C49}" type="slidenum">
              <a:rPr lang="en-US" smtClean="0"/>
              <a:t>11</a:t>
            </a:fld>
            <a:endParaRPr lang="en-US"/>
          </a:p>
        </p:txBody>
      </p:sp>
    </p:spTree>
    <p:extLst>
      <p:ext uri="{BB962C8B-B14F-4D97-AF65-F5344CB8AC3E}">
        <p14:creationId xmlns:p14="http://schemas.microsoft.com/office/powerpoint/2010/main" val="2647440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sequencing in</a:t>
            </a:r>
            <a:r>
              <a:rPr lang="en-US" baseline="0" dirty="0" smtClean="0"/>
              <a:t> the TOC pathway to help determine when an external outcome is required.  </a:t>
            </a:r>
          </a:p>
          <a:p>
            <a:r>
              <a:rPr lang="en-US" baseline="0" dirty="0" smtClean="0"/>
              <a:t>In this sample, to meet our targets of “increased adoption of off-farm livelihoods”,  the MOE must experience success at improving technical skills for the off-farm livelihoods, around the same time that our DFSA successfully improves linkages to private sector employment and small business opportunities, AND around the same time that men and women demonstrate motivation to take investment risk.  </a:t>
            </a:r>
          </a:p>
          <a:p>
            <a:r>
              <a:rPr lang="en-US" baseline="0" dirty="0" smtClean="0"/>
              <a:t>This scenario highlights the need for close coordination with MOE efforts.  It also highlights the need for effective sequencing of efforts to ensure that the motivation to take a risk does not occur long before the skills and linkages are in place.  </a:t>
            </a:r>
            <a:r>
              <a:rPr lang="en-US" baseline="0" smtClean="0"/>
              <a:t>Or, that the linkages are not in place before the technical skills are improved, which would set participants up for failure and likely undermine future efforts to enhance linkages. </a:t>
            </a:r>
            <a:endParaRPr lang="en-US" dirty="0"/>
          </a:p>
        </p:txBody>
      </p:sp>
      <p:sp>
        <p:nvSpPr>
          <p:cNvPr id="4" name="Slide Number Placeholder 3"/>
          <p:cNvSpPr>
            <a:spLocks noGrp="1"/>
          </p:cNvSpPr>
          <p:nvPr>
            <p:ph type="sldNum" sz="quarter" idx="10"/>
          </p:nvPr>
        </p:nvSpPr>
        <p:spPr/>
        <p:txBody>
          <a:bodyPr/>
          <a:lstStyle/>
          <a:p>
            <a:fld id="{D9751AE6-46AA-1044-BD0E-F9BB33320C49}" type="slidenum">
              <a:rPr lang="en-US" smtClean="0"/>
              <a:t>12</a:t>
            </a:fld>
            <a:endParaRPr lang="en-US"/>
          </a:p>
        </p:txBody>
      </p:sp>
    </p:spTree>
    <p:extLst>
      <p:ext uri="{BB962C8B-B14F-4D97-AF65-F5344CB8AC3E}">
        <p14:creationId xmlns:p14="http://schemas.microsoft.com/office/powerpoint/2010/main" val="1480868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51AE6-46AA-1044-BD0E-F9BB33320C49}" type="slidenum">
              <a:rPr lang="en-US" smtClean="0"/>
              <a:t>2</a:t>
            </a:fld>
            <a:endParaRPr lang="en-US"/>
          </a:p>
        </p:txBody>
      </p:sp>
    </p:spTree>
    <p:extLst>
      <p:ext uri="{BB962C8B-B14F-4D97-AF65-F5344CB8AC3E}">
        <p14:creationId xmlns:p14="http://schemas.microsoft.com/office/powerpoint/2010/main" val="9873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Facilitator:</a:t>
            </a:r>
            <a:r>
              <a:rPr lang="en-US" i="1" baseline="0" dirty="0" smtClean="0"/>
              <a:t> </a:t>
            </a:r>
            <a:r>
              <a:rPr lang="en-US" i="1" dirty="0" smtClean="0"/>
              <a:t>Modify to align to your organizational timeline. </a:t>
            </a:r>
            <a:endParaRPr lang="en-US" i="1" dirty="0"/>
          </a:p>
        </p:txBody>
      </p:sp>
      <p:sp>
        <p:nvSpPr>
          <p:cNvPr id="4" name="Slide Number Placeholder 3"/>
          <p:cNvSpPr>
            <a:spLocks noGrp="1"/>
          </p:cNvSpPr>
          <p:nvPr>
            <p:ph type="sldNum" sz="quarter" idx="10"/>
          </p:nvPr>
        </p:nvSpPr>
        <p:spPr/>
        <p:txBody>
          <a:bodyPr/>
          <a:lstStyle/>
          <a:p>
            <a:fld id="{D9751AE6-46AA-1044-BD0E-F9BB33320C49}" type="slidenum">
              <a:rPr lang="en-US" smtClean="0"/>
              <a:t>3</a:t>
            </a:fld>
            <a:endParaRPr lang="en-US"/>
          </a:p>
        </p:txBody>
      </p:sp>
    </p:spTree>
    <p:extLst>
      <p:ext uri="{BB962C8B-B14F-4D97-AF65-F5344CB8AC3E}">
        <p14:creationId xmlns:p14="http://schemas.microsoft.com/office/powerpoint/2010/main" val="353788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51AE6-46AA-1044-BD0E-F9BB33320C49}" type="slidenum">
              <a:rPr lang="en-US" smtClean="0"/>
              <a:t>4</a:t>
            </a:fld>
            <a:endParaRPr lang="en-US"/>
          </a:p>
        </p:txBody>
      </p:sp>
    </p:spTree>
    <p:extLst>
      <p:ext uri="{BB962C8B-B14F-4D97-AF65-F5344CB8AC3E}">
        <p14:creationId xmlns:p14="http://schemas.microsoft.com/office/powerpoint/2010/main" val="344612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Remember that a TOC should show all the steps that lead to a change for a community or population as a result of the efforts of many stakeholders working toward a similar goal. Although a number of domains of change may surface during analysis, we may elect to not directly address all of them. Our design team needs to set criteria to determine which domains the DFSA will address.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domains we select will become our Purposes.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first two criteria in bullets above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true,</a:t>
            </a:r>
            <a:r>
              <a:rPr lang="en-US" sz="1200" kern="1200" baseline="0" dirty="0" smtClean="0">
                <a:solidFill>
                  <a:schemeClr val="tx1"/>
                </a:solidFill>
                <a:effectLst/>
                <a:latin typeface="+mn-lt"/>
                <a:ea typeface="+mn-ea"/>
                <a:cs typeface="+mn-cs"/>
              </a:rPr>
              <a:t> then consider the 3 criteria that follow.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domain has high synergy with other domains:</a:t>
            </a:r>
            <a:r>
              <a:rPr lang="en-US" sz="1200" kern="1200" dirty="0" smtClean="0">
                <a:solidFill>
                  <a:schemeClr val="tx1"/>
                </a:solidFill>
                <a:effectLst/>
                <a:latin typeface="+mn-lt"/>
                <a:ea typeface="+mn-ea"/>
                <a:cs typeface="+mn-cs"/>
              </a:rPr>
              <a:t> the combined impact of addressing two or more domains is greater than the sum of addressing each domain individually.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Addressing a domain maximizes your organization’s comparative advantage.</a:t>
            </a:r>
            <a:r>
              <a:rPr lang="en-US" sz="1200" kern="1200" dirty="0" smtClean="0">
                <a:solidFill>
                  <a:schemeClr val="tx1"/>
                </a:solidFill>
                <a:effectLst/>
                <a:latin typeface="+mn-lt"/>
                <a:ea typeface="+mn-ea"/>
                <a:cs typeface="+mn-cs"/>
              </a:rPr>
              <a:t> The comparative advantage of an organization refers to the organization’s ability, skills, and experience in addressing an issue relative to any other given organization.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Addressing the domain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has potential for partnering.</a:t>
            </a:r>
            <a:r>
              <a:rPr lang="en-US" sz="1200" kern="1200" dirty="0" smtClean="0">
                <a:solidFill>
                  <a:schemeClr val="tx1"/>
                </a:solidFill>
                <a:effectLst/>
                <a:latin typeface="+mn-lt"/>
                <a:ea typeface="+mn-ea"/>
                <a:cs typeface="+mn-cs"/>
              </a:rPr>
              <a:t> In balance with comparative advantage, a complete TOC depends on partner agencies to address the cross-sectoral and multi-causal linkages.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9751AE6-46AA-1044-BD0E-F9BB33320C49}" type="slidenum">
              <a:rPr lang="en-US" smtClean="0"/>
              <a:t>5</a:t>
            </a:fld>
            <a:endParaRPr lang="en-US"/>
          </a:p>
        </p:txBody>
      </p:sp>
    </p:spTree>
    <p:extLst>
      <p:ext uri="{BB962C8B-B14F-4D97-AF65-F5344CB8AC3E}">
        <p14:creationId xmlns:p14="http://schemas.microsoft.com/office/powerpoint/2010/main" val="3458431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Often</a:t>
            </a:r>
            <a:r>
              <a:rPr lang="en-US" sz="1200" kern="1200" baseline="0" dirty="0" smtClean="0">
                <a:solidFill>
                  <a:schemeClr val="tx1"/>
                </a:solidFill>
                <a:effectLst/>
                <a:latin typeface="+mn-lt"/>
                <a:ea typeface="+mn-ea"/>
                <a:cs typeface="+mn-cs"/>
              </a:rPr>
              <a:t> an activity </a:t>
            </a:r>
            <a:r>
              <a:rPr lang="en-US" sz="1200" kern="1200" dirty="0" smtClean="0">
                <a:solidFill>
                  <a:schemeClr val="tx1"/>
                </a:solidFill>
                <a:effectLst/>
                <a:latin typeface="+mn-lt"/>
                <a:ea typeface="+mn-ea"/>
                <a:cs typeface="+mn-cs"/>
              </a:rPr>
              <a:t>will address all domains of change in a TOC, but will not directly address all the outcomes in the domain’s pathway. This typically happens because an external actor is already attempting to address various outcome.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risk of not directly addressing every outcome in a pathway is that you must rely on the effectiveness of external actor efforts to achieve the domain of change/Purpose. Monitoring other actors’ progress on the outcome becomes especially critical</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is manageable through effective communication and coordination. This will be discussed later. </a:t>
            </a:r>
          </a:p>
          <a:p>
            <a:endParaRPr lang="en-US" dirty="0"/>
          </a:p>
        </p:txBody>
      </p:sp>
      <p:sp>
        <p:nvSpPr>
          <p:cNvPr id="4" name="Slide Number Placeholder 3"/>
          <p:cNvSpPr>
            <a:spLocks noGrp="1"/>
          </p:cNvSpPr>
          <p:nvPr>
            <p:ph type="sldNum" sz="quarter" idx="10"/>
          </p:nvPr>
        </p:nvSpPr>
        <p:spPr/>
        <p:txBody>
          <a:bodyPr/>
          <a:lstStyle/>
          <a:p>
            <a:fld id="{D9751AE6-46AA-1044-BD0E-F9BB33320C49}" type="slidenum">
              <a:rPr lang="en-US" smtClean="0"/>
              <a:t>6</a:t>
            </a:fld>
            <a:endParaRPr lang="en-US"/>
          </a:p>
        </p:txBody>
      </p:sp>
    </p:spTree>
    <p:extLst>
      <p:ext uri="{BB962C8B-B14F-4D97-AF65-F5344CB8AC3E}">
        <p14:creationId xmlns:p14="http://schemas.microsoft.com/office/powerpoint/2010/main" val="884825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reason for starting at the bottom is that our decisions about addressing or not addressing outcomes in the lower tiers of the TOC  influences whether we can take responsibility for outcomes in the upper tiers. In other words, at some point, the causal logic becomes the determinant of outcome responsibility.  </a:t>
            </a:r>
          </a:p>
          <a:p>
            <a:endParaRPr lang="en-US" dirty="0"/>
          </a:p>
        </p:txBody>
      </p:sp>
      <p:sp>
        <p:nvSpPr>
          <p:cNvPr id="4" name="Slide Number Placeholder 3"/>
          <p:cNvSpPr>
            <a:spLocks noGrp="1"/>
          </p:cNvSpPr>
          <p:nvPr>
            <p:ph type="sldNum" sz="quarter" idx="10"/>
          </p:nvPr>
        </p:nvSpPr>
        <p:spPr/>
        <p:txBody>
          <a:bodyPr/>
          <a:lstStyle/>
          <a:p>
            <a:fld id="{D9751AE6-46AA-1044-BD0E-F9BB33320C49}" type="slidenum">
              <a:rPr lang="en-US" smtClean="0"/>
              <a:t>7</a:t>
            </a:fld>
            <a:endParaRPr lang="en-US"/>
          </a:p>
        </p:txBody>
      </p:sp>
    </p:spTree>
    <p:extLst>
      <p:ext uri="{BB962C8B-B14F-4D97-AF65-F5344CB8AC3E}">
        <p14:creationId xmlns:p14="http://schemas.microsoft.com/office/powerpoint/2010/main" val="2394969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Use the stakeholder mapping template to determine where there</a:t>
            </a:r>
            <a:r>
              <a:rPr lang="en-US" sz="1200" kern="1200" baseline="0" dirty="0" smtClean="0">
                <a:solidFill>
                  <a:schemeClr val="tx1"/>
                </a:solidFill>
                <a:effectLst/>
                <a:latin typeface="+mn-lt"/>
                <a:ea typeface="+mn-ea"/>
                <a:cs typeface="+mn-cs"/>
              </a:rPr>
              <a:t> are gaps</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D9751AE6-46AA-1044-BD0E-F9BB33320C49}" type="slidenum">
              <a:rPr lang="en-US" smtClean="0"/>
              <a:t>8</a:t>
            </a:fld>
            <a:endParaRPr lang="en-US"/>
          </a:p>
        </p:txBody>
      </p:sp>
    </p:spTree>
    <p:extLst>
      <p:ext uri="{BB962C8B-B14F-4D97-AF65-F5344CB8AC3E}">
        <p14:creationId xmlns:p14="http://schemas.microsoft.com/office/powerpoint/2010/main" val="115846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we select the domains we will address, we move to the bottom of each pathway and start to work our way up, determining which outcomes we will attempt to achieve.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Make sure that the outcomes produced by external actors are clearly distinguishable from those that the DFSA will aim to achieve. Select a different shape, color, border or text to make these components stand 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9751AE6-46AA-1044-BD0E-F9BB33320C49}" type="slidenum">
              <a:rPr lang="en-US" smtClean="0"/>
              <a:t>9</a:t>
            </a:fld>
            <a:endParaRPr lang="en-US"/>
          </a:p>
        </p:txBody>
      </p:sp>
    </p:spTree>
    <p:extLst>
      <p:ext uri="{BB962C8B-B14F-4D97-AF65-F5344CB8AC3E}">
        <p14:creationId xmlns:p14="http://schemas.microsoft.com/office/powerpoint/2010/main" val="4109598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D14EFDF-EDCB-4547-B027-D8B642B18491}"/>
              </a:ext>
            </a:extLst>
          </p:cNvPr>
          <p:cNvSpPr>
            <a:spLocks noGrp="1"/>
          </p:cNvSpPr>
          <p:nvPr>
            <p:ph type="body" sz="quarter" idx="11"/>
          </p:nvPr>
        </p:nvSpPr>
        <p:spPr>
          <a:xfrm>
            <a:off x="1500188" y="1653961"/>
            <a:ext cx="6996112" cy="1243351"/>
          </a:xfrm>
        </p:spPr>
        <p:txBody>
          <a:bodyPr anchor="b"/>
          <a:lstStyle>
            <a:lvl1pPr marL="0" indent="0" algn="l">
              <a:buNone/>
              <a:defRPr b="1">
                <a:solidFill>
                  <a:schemeClr val="bg2"/>
                </a:solidFill>
              </a:defRPr>
            </a:lvl1pPr>
          </a:lstStyle>
          <a:p>
            <a:pPr lvl="0"/>
            <a:r>
              <a:rPr lang="en-US" smtClean="0"/>
              <a:t>Edit Master text styles</a:t>
            </a:r>
          </a:p>
        </p:txBody>
      </p:sp>
      <p:sp>
        <p:nvSpPr>
          <p:cNvPr id="8" name="Text Placeholder 7">
            <a:extLst>
              <a:ext uri="{FF2B5EF4-FFF2-40B4-BE49-F238E27FC236}">
                <a16:creationId xmlns:a16="http://schemas.microsoft.com/office/drawing/2014/main" id="{EB55070F-E82F-4642-968F-94AA131119E3}"/>
              </a:ext>
            </a:extLst>
          </p:cNvPr>
          <p:cNvSpPr>
            <a:spLocks noGrp="1"/>
          </p:cNvSpPr>
          <p:nvPr>
            <p:ph type="body" sz="quarter" idx="12"/>
          </p:nvPr>
        </p:nvSpPr>
        <p:spPr>
          <a:xfrm>
            <a:off x="1500188" y="2948344"/>
            <a:ext cx="6996112" cy="1562100"/>
          </a:xfrm>
        </p:spPr>
        <p:txBody>
          <a:bodyPr>
            <a:normAutofit/>
          </a:bodyPr>
          <a:lstStyle>
            <a:lvl1pPr marL="0" indent="0">
              <a:buNone/>
              <a:defRPr sz="2200">
                <a:solidFill>
                  <a:schemeClr val="bg2"/>
                </a:solidFill>
              </a:defRPr>
            </a:lvl1pPr>
          </a:lstStyle>
          <a:p>
            <a:pPr lvl="0"/>
            <a:r>
              <a:rPr lang="en-US" smtClean="0"/>
              <a:t>Edit Master text styles</a:t>
            </a:r>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with two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CD9F359-FAE8-3C44-992A-E68EDC179D2C}"/>
              </a:ext>
            </a:extLst>
          </p:cNvPr>
          <p:cNvSpPr>
            <a:spLocks noGrp="1"/>
          </p:cNvSpPr>
          <p:nvPr>
            <p:ph type="pic" sz="quarter" idx="13"/>
          </p:nvPr>
        </p:nvSpPr>
        <p:spPr>
          <a:xfrm>
            <a:off x="1187116" y="981075"/>
            <a:ext cx="3195638" cy="3195638"/>
          </a:xfrm>
          <a:prstGeom prst="ellipse">
            <a:avLst/>
          </a:prstGeom>
          <a:blipFill>
            <a:blip r:embed="rId3"/>
            <a:stretch>
              <a:fillRect l="-52153" t="-4797" r="-12093" b="-4797"/>
            </a:stretch>
          </a:blipFill>
        </p:spPr>
        <p:txBody>
          <a:bodyPr/>
          <a:lstStyle/>
          <a:p>
            <a:r>
              <a:rPr lang="en-US" smtClean="0"/>
              <a:t>Click icon to add picture</a:t>
            </a:r>
            <a:endParaRPr lang="en-US"/>
          </a:p>
        </p:txBody>
      </p:sp>
      <p:sp>
        <p:nvSpPr>
          <p:cNvPr id="8" name="Picture Placeholder 4">
            <a:extLst>
              <a:ext uri="{FF2B5EF4-FFF2-40B4-BE49-F238E27FC236}">
                <a16:creationId xmlns:a16="http://schemas.microsoft.com/office/drawing/2014/main" id="{9DF9E97F-2D4E-5B4E-96C9-AA012FFA01FA}"/>
              </a:ext>
            </a:extLst>
          </p:cNvPr>
          <p:cNvSpPr>
            <a:spLocks noGrp="1"/>
          </p:cNvSpPr>
          <p:nvPr>
            <p:ph type="pic" sz="quarter" idx="14"/>
          </p:nvPr>
        </p:nvSpPr>
        <p:spPr>
          <a:xfrm>
            <a:off x="4572000" y="981075"/>
            <a:ext cx="3195638" cy="3195638"/>
          </a:xfrm>
          <a:prstGeom prst="ellipse">
            <a:avLst/>
          </a:prstGeom>
          <a:blipFill>
            <a:blip r:embed="rId4"/>
            <a:stretch>
              <a:fillRect l="-52153" t="-4797" r="-12093" b="-4797"/>
            </a:stretch>
          </a:blipFill>
        </p:spPr>
        <p:txBody>
          <a:bodyPr/>
          <a:lstStyle/>
          <a:p>
            <a:r>
              <a:rPr lang="en-US" smtClean="0"/>
              <a:t>Click icon to add picture</a:t>
            </a:r>
            <a:endParaRPr lang="en-US"/>
          </a:p>
        </p:txBody>
      </p:sp>
    </p:spTree>
    <p:extLst>
      <p:ext uri="{BB962C8B-B14F-4D97-AF65-F5344CB8AC3E}">
        <p14:creationId xmlns:p14="http://schemas.microsoft.com/office/powerpoint/2010/main" val="220963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text 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4423" y="157854"/>
            <a:ext cx="6944627" cy="857250"/>
          </a:xfrm>
        </p:spPr>
        <p:txBody>
          <a:bodyPr>
            <a:normAutofit/>
          </a:bodyPr>
          <a:lstStyle>
            <a:lvl1pPr algn="l">
              <a:defRPr sz="3200">
                <a:solidFill>
                  <a:schemeClr val="bg1"/>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1684423" y="1116532"/>
            <a:ext cx="3378466" cy="3493970"/>
          </a:xfrm>
        </p:spPr>
        <p:txBody>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p:txBody>
      </p:sp>
      <p:sp>
        <p:nvSpPr>
          <p:cNvPr id="15" name="Content Placeholder 3">
            <a:extLst>
              <a:ext uri="{FF2B5EF4-FFF2-40B4-BE49-F238E27FC236}">
                <a16:creationId xmlns:a16="http://schemas.microsoft.com/office/drawing/2014/main" id="{6BAFEEC1-879F-6341-9A27-9BE8CAC4E64A}"/>
              </a:ext>
            </a:extLst>
          </p:cNvPr>
          <p:cNvSpPr>
            <a:spLocks noGrp="1"/>
          </p:cNvSpPr>
          <p:nvPr>
            <p:ph sz="half" idx="14"/>
          </p:nvPr>
        </p:nvSpPr>
        <p:spPr>
          <a:xfrm>
            <a:off x="5255396" y="1116532"/>
            <a:ext cx="3378466" cy="3493970"/>
          </a:xfrm>
        </p:spPr>
        <p:txBody>
          <a:bodyPr/>
          <a:lstStyle>
            <a:lvl1pPr>
              <a:defRPr sz="2200"/>
            </a:lvl1pPr>
            <a:lvl2pPr>
              <a:defRPr sz="1900"/>
            </a:lvl2pPr>
            <a:lvl3pPr>
              <a:defRPr sz="1700"/>
            </a:lvl3pPr>
            <a:lvl4pPr>
              <a:defRPr sz="1500"/>
            </a:lvl4pPr>
            <a:lvl5pPr>
              <a:defRPr sz="15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ext and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4423" y="157854"/>
            <a:ext cx="6944627" cy="857250"/>
          </a:xfrm>
        </p:spPr>
        <p:txBody>
          <a:bodyPr>
            <a:normAutofit/>
          </a:bodyPr>
          <a:lstStyle>
            <a:lvl1pPr algn="l">
              <a:defRPr sz="3200">
                <a:solidFill>
                  <a:schemeClr val="bg1"/>
                </a:solidFill>
              </a:defRPr>
            </a:lvl1pPr>
          </a:lstStyle>
          <a:p>
            <a:r>
              <a:rPr lang="en-US" smtClean="0"/>
              <a:t>Click to edit Master title style</a:t>
            </a:r>
            <a:endParaRPr lang="en-US"/>
          </a:p>
        </p:txBody>
      </p:sp>
      <p:sp>
        <p:nvSpPr>
          <p:cNvPr id="4" name="Content Placeholder 3"/>
          <p:cNvSpPr>
            <a:spLocks noGrp="1"/>
          </p:cNvSpPr>
          <p:nvPr>
            <p:ph sz="half" idx="2"/>
          </p:nvPr>
        </p:nvSpPr>
        <p:spPr>
          <a:xfrm>
            <a:off x="1684423" y="1116532"/>
            <a:ext cx="3378466" cy="3493970"/>
          </a:xfrm>
        </p:spPr>
        <p:txBody>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p:txBody>
      </p:sp>
      <p:sp>
        <p:nvSpPr>
          <p:cNvPr id="9" name="Picture Placeholder 13">
            <a:extLst>
              <a:ext uri="{FF2B5EF4-FFF2-40B4-BE49-F238E27FC236}">
                <a16:creationId xmlns:a16="http://schemas.microsoft.com/office/drawing/2014/main" id="{4EE9D2A0-0B39-364B-84F3-12D5C1202F28}"/>
              </a:ext>
            </a:extLst>
          </p:cNvPr>
          <p:cNvSpPr>
            <a:spLocks noGrp="1"/>
          </p:cNvSpPr>
          <p:nvPr>
            <p:ph type="pic" sz="quarter" idx="13"/>
          </p:nvPr>
        </p:nvSpPr>
        <p:spPr>
          <a:xfrm>
            <a:off x="5310741" y="1191983"/>
            <a:ext cx="3852510" cy="3302151"/>
          </a:xfrm>
          <a:blipFill>
            <a:blip r:embed="rId3"/>
            <a:stretch>
              <a:fillRect l="-1144" t="-1135" r="-96084" b="-1135"/>
            </a:stretch>
          </a:blipFill>
        </p:spPr>
        <p:txBody>
          <a:bodyPr/>
          <a:lstStyle/>
          <a:p>
            <a:r>
              <a:rPr lang="en-US" smtClean="0"/>
              <a:t>Click icon to add picture</a:t>
            </a:r>
            <a:endParaRPr lang="en-US"/>
          </a:p>
        </p:txBody>
      </p:sp>
    </p:spTree>
    <p:extLst>
      <p:ext uri="{BB962C8B-B14F-4D97-AF65-F5344CB8AC3E}">
        <p14:creationId xmlns:p14="http://schemas.microsoft.com/office/powerpoint/2010/main" val="2293508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ext singl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4423" y="157854"/>
            <a:ext cx="6944627" cy="857250"/>
          </a:xfrm>
        </p:spPr>
        <p:txBody>
          <a:bodyPr>
            <a:normAutofit/>
          </a:bodyPr>
          <a:lstStyle>
            <a:lvl1pPr algn="l">
              <a:defRPr sz="3200">
                <a:solidFill>
                  <a:schemeClr val="bg1"/>
                </a:solidFill>
              </a:defRPr>
            </a:lvl1pPr>
          </a:lstStyle>
          <a:p>
            <a:r>
              <a:rPr lang="en-US" smtClean="0"/>
              <a:t>Click to edit Master title style</a:t>
            </a:r>
            <a:endParaRPr lang="en-US"/>
          </a:p>
        </p:txBody>
      </p:sp>
      <p:sp>
        <p:nvSpPr>
          <p:cNvPr id="4" name="Content Placeholder 3"/>
          <p:cNvSpPr>
            <a:spLocks noGrp="1"/>
          </p:cNvSpPr>
          <p:nvPr>
            <p:ph sz="half" idx="2"/>
          </p:nvPr>
        </p:nvSpPr>
        <p:spPr>
          <a:xfrm>
            <a:off x="1684422" y="1116532"/>
            <a:ext cx="6944627" cy="3493970"/>
          </a:xfrm>
        </p:spPr>
        <p:txBody>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p:txBody>
      </p:sp>
    </p:spTree>
    <p:extLst>
      <p:ext uri="{BB962C8B-B14F-4D97-AF65-F5344CB8AC3E}">
        <p14:creationId xmlns:p14="http://schemas.microsoft.com/office/powerpoint/2010/main" val="749183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text single column, logom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4423" y="157854"/>
            <a:ext cx="6944627" cy="857250"/>
          </a:xfrm>
        </p:spPr>
        <p:txBody>
          <a:bodyPr>
            <a:normAutofit/>
          </a:bodyPr>
          <a:lstStyle>
            <a:lvl1pPr algn="l">
              <a:defRPr sz="3200">
                <a:solidFill>
                  <a:schemeClr val="bg1"/>
                </a:solidFill>
              </a:defRPr>
            </a:lvl1pPr>
          </a:lstStyle>
          <a:p>
            <a:r>
              <a:rPr lang="en-US" smtClean="0"/>
              <a:t>Click to edit Master title style</a:t>
            </a:r>
            <a:endParaRPr lang="en-US"/>
          </a:p>
        </p:txBody>
      </p:sp>
      <p:sp>
        <p:nvSpPr>
          <p:cNvPr id="4" name="Content Placeholder 3"/>
          <p:cNvSpPr>
            <a:spLocks noGrp="1"/>
          </p:cNvSpPr>
          <p:nvPr>
            <p:ph sz="half" idx="2"/>
          </p:nvPr>
        </p:nvSpPr>
        <p:spPr>
          <a:xfrm>
            <a:off x="1684422" y="1116532"/>
            <a:ext cx="6944627" cy="3493970"/>
          </a:xfrm>
        </p:spPr>
        <p:txBody>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p:txBody>
      </p:sp>
    </p:spTree>
    <p:extLst>
      <p:ext uri="{BB962C8B-B14F-4D97-AF65-F5344CB8AC3E}">
        <p14:creationId xmlns:p14="http://schemas.microsoft.com/office/powerpoint/2010/main" val="680106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text two column, no dialog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5267" y="157854"/>
            <a:ext cx="7993783" cy="857250"/>
          </a:xfrm>
        </p:spPr>
        <p:txBody>
          <a:bodyPr>
            <a:normAutofit/>
          </a:bodyPr>
          <a:lstStyle>
            <a:lvl1pPr algn="l">
              <a:defRPr sz="3200">
                <a:solidFill>
                  <a:schemeClr val="bg1"/>
                </a:solidFill>
              </a:defRPr>
            </a:lvl1pPr>
          </a:lstStyle>
          <a:p>
            <a:r>
              <a:rPr lang="en-US" smtClean="0"/>
              <a:t>Click to edit Master title style</a:t>
            </a:r>
            <a:endParaRPr lang="en-US"/>
          </a:p>
        </p:txBody>
      </p:sp>
      <p:sp>
        <p:nvSpPr>
          <p:cNvPr id="4" name="Content Placeholder 3"/>
          <p:cNvSpPr>
            <a:spLocks noGrp="1"/>
          </p:cNvSpPr>
          <p:nvPr>
            <p:ph sz="half" idx="2"/>
          </p:nvPr>
        </p:nvSpPr>
        <p:spPr>
          <a:xfrm>
            <a:off x="635267" y="1116532"/>
            <a:ext cx="3893418" cy="3493970"/>
          </a:xfrm>
        </p:spPr>
        <p:txBody>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p:txBody>
      </p:sp>
      <p:sp>
        <p:nvSpPr>
          <p:cNvPr id="15" name="Content Placeholder 3">
            <a:extLst>
              <a:ext uri="{FF2B5EF4-FFF2-40B4-BE49-F238E27FC236}">
                <a16:creationId xmlns:a16="http://schemas.microsoft.com/office/drawing/2014/main" id="{6BAFEEC1-879F-6341-9A27-9BE8CAC4E64A}"/>
              </a:ext>
            </a:extLst>
          </p:cNvPr>
          <p:cNvSpPr>
            <a:spLocks noGrp="1"/>
          </p:cNvSpPr>
          <p:nvPr>
            <p:ph sz="half" idx="14"/>
          </p:nvPr>
        </p:nvSpPr>
        <p:spPr>
          <a:xfrm>
            <a:off x="4735630" y="1116532"/>
            <a:ext cx="3893419" cy="3493970"/>
          </a:xfrm>
        </p:spPr>
        <p:txBody>
          <a:bodyPr/>
          <a:lstStyle>
            <a:lvl1pPr>
              <a:defRPr sz="2200"/>
            </a:lvl1pPr>
            <a:lvl2pPr>
              <a:defRPr sz="1900"/>
            </a:lvl2pPr>
            <a:lvl3pPr>
              <a:defRPr sz="1700"/>
            </a:lvl3pPr>
            <a:lvl4pPr>
              <a:defRPr sz="1500"/>
            </a:lvl4pPr>
            <a:lvl5pPr>
              <a:defRPr sz="15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98015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text single column, minim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AD0EC322-2DC9-9147-BFBA-89B140D50074}"/>
              </a:ext>
            </a:extLst>
          </p:cNvPr>
          <p:cNvSpPr>
            <a:spLocks noGrp="1"/>
          </p:cNvSpPr>
          <p:nvPr>
            <p:ph sz="half" idx="2"/>
          </p:nvPr>
        </p:nvSpPr>
        <p:spPr>
          <a:xfrm>
            <a:off x="635266" y="673768"/>
            <a:ext cx="7998595" cy="3936734"/>
          </a:xfrm>
        </p:spPr>
        <p:txBody>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p:txBody>
      </p:sp>
    </p:spTree>
    <p:extLst>
      <p:ext uri="{BB962C8B-B14F-4D97-AF65-F5344CB8AC3E}">
        <p14:creationId xmlns:p14="http://schemas.microsoft.com/office/powerpoint/2010/main" val="421998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with header">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38BD8D-3556-EA4D-9618-75E6B1BF39B7}"/>
              </a:ext>
            </a:extLst>
          </p:cNvPr>
          <p:cNvSpPr/>
          <p:nvPr userDrawn="1"/>
        </p:nvSpPr>
        <p:spPr>
          <a:xfrm>
            <a:off x="-10274" y="-105598"/>
            <a:ext cx="9154274" cy="1035743"/>
          </a:xfrm>
          <a:prstGeom prst="rect">
            <a:avLst/>
          </a:prstGeom>
          <a:solidFill>
            <a:srgbClr val="0288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52BC2A7-AA21-994C-B2D9-207EF1A18603}"/>
              </a:ext>
            </a:extLst>
          </p:cNvPr>
          <p:cNvSpPr>
            <a:spLocks noGrp="1"/>
          </p:cNvSpPr>
          <p:nvPr>
            <p:ph type="title"/>
          </p:nvPr>
        </p:nvSpPr>
        <p:spPr>
          <a:xfrm>
            <a:off x="462013" y="157854"/>
            <a:ext cx="8224787" cy="857250"/>
          </a:xfrm>
        </p:spPr>
        <p:txBody>
          <a:bodyPr>
            <a:normAutofit/>
          </a:bodyPr>
          <a:lstStyle>
            <a:lvl1pPr algn="ctr">
              <a:defRPr sz="3200">
                <a:solidFill>
                  <a:schemeClr val="bg1"/>
                </a:solidFill>
              </a:defRPr>
            </a:lvl1pPr>
          </a:lstStyle>
          <a:p>
            <a:r>
              <a:rPr lang="en-US" smtClean="0"/>
              <a:t>Click to edit Master title style</a:t>
            </a:r>
            <a:endParaRPr lang="en-US"/>
          </a:p>
        </p:txBody>
      </p:sp>
      <p:sp>
        <p:nvSpPr>
          <p:cNvPr id="14" name="Picture Placeholder 13">
            <a:extLst>
              <a:ext uri="{FF2B5EF4-FFF2-40B4-BE49-F238E27FC236}">
                <a16:creationId xmlns:a16="http://schemas.microsoft.com/office/drawing/2014/main" id="{B05F66E1-5649-744F-A69C-98F6A6482163}"/>
              </a:ext>
            </a:extLst>
          </p:cNvPr>
          <p:cNvSpPr>
            <a:spLocks noGrp="1"/>
          </p:cNvSpPr>
          <p:nvPr>
            <p:ph type="pic" sz="quarter" idx="10"/>
          </p:nvPr>
        </p:nvSpPr>
        <p:spPr>
          <a:xfrm>
            <a:off x="0" y="943276"/>
            <a:ext cx="9144000" cy="4206240"/>
          </a:xfrm>
          <a:blipFill>
            <a:blip r:embed="rId2"/>
            <a:stretch>
              <a:fillRect l="-34378" t="-14135" r="-16378" b="-31527"/>
            </a:stretch>
          </a:blipFill>
        </p:spPr>
        <p:txBody>
          <a:bodyPr/>
          <a:lstStyle/>
          <a:p>
            <a:r>
              <a:rPr lang="en-US" smtClean="0"/>
              <a:t>Click icon to add picture</a:t>
            </a:r>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663FB1-7CB3-4344-9A6A-AF25F393FB18}"/>
              </a:ext>
            </a:extLst>
          </p:cNvPr>
          <p:cNvSpPr/>
          <p:nvPr userDrawn="1"/>
        </p:nvSpPr>
        <p:spPr>
          <a:xfrm>
            <a:off x="-10274" y="0"/>
            <a:ext cx="9154274" cy="285730"/>
          </a:xfrm>
          <a:prstGeom prst="rect">
            <a:avLst/>
          </a:prstGeom>
          <a:solidFill>
            <a:srgbClr val="0288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13">
            <a:extLst>
              <a:ext uri="{FF2B5EF4-FFF2-40B4-BE49-F238E27FC236}">
                <a16:creationId xmlns:a16="http://schemas.microsoft.com/office/drawing/2014/main" id="{B9A3FC6B-52AB-0341-8CB6-AD60C726D8EC}"/>
              </a:ext>
            </a:extLst>
          </p:cNvPr>
          <p:cNvSpPr>
            <a:spLocks noGrp="1"/>
          </p:cNvSpPr>
          <p:nvPr>
            <p:ph type="pic" sz="quarter" idx="10"/>
          </p:nvPr>
        </p:nvSpPr>
        <p:spPr>
          <a:xfrm>
            <a:off x="0" y="340495"/>
            <a:ext cx="9144000" cy="4846320"/>
          </a:xfrm>
          <a:blipFill>
            <a:blip r:embed="rId3"/>
            <a:stretch>
              <a:fillRect l="-34378" t="-12269" r="-16378" b="-14155"/>
            </a:stretch>
          </a:blipFill>
        </p:spPr>
        <p:txBody>
          <a:bodyPr/>
          <a:lstStyle/>
          <a:p>
            <a:r>
              <a:rPr lang="en-US" smtClean="0"/>
              <a:t>Click icon to add picture</a:t>
            </a:r>
            <a:endParaRPr lang="en-US" dirty="0"/>
          </a:p>
        </p:txBody>
      </p:sp>
      <p:sp>
        <p:nvSpPr>
          <p:cNvPr id="11" name="Text Placeholder 10">
            <a:extLst>
              <a:ext uri="{FF2B5EF4-FFF2-40B4-BE49-F238E27FC236}">
                <a16:creationId xmlns:a16="http://schemas.microsoft.com/office/drawing/2014/main" id="{DDFFD408-C109-2E49-AD4D-C9B4C907EAA2}"/>
              </a:ext>
            </a:extLst>
          </p:cNvPr>
          <p:cNvSpPr>
            <a:spLocks noGrp="1"/>
          </p:cNvSpPr>
          <p:nvPr>
            <p:ph type="body" sz="quarter" idx="11"/>
          </p:nvPr>
        </p:nvSpPr>
        <p:spPr>
          <a:xfrm>
            <a:off x="1" y="4555873"/>
            <a:ext cx="9144000" cy="630942"/>
          </a:xfrm>
          <a:solidFill>
            <a:srgbClr val="028896">
              <a:alpha val="45000"/>
            </a:srgbClr>
          </a:solidFill>
          <a:ln>
            <a:noFill/>
          </a:ln>
        </p:spPr>
        <p:txBody>
          <a:bodyPr lIns="914400" tIns="91440" rIns="914400" bIns="274320" anchor="b">
            <a:spAutoFit/>
          </a:bodyPr>
          <a:lstStyle>
            <a:lvl1pPr marL="0" indent="0" algn="ctr">
              <a:buNone/>
              <a:defRPr sz="17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249224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9754260-3ACC-014E-A1F9-342322381DA9}"/>
              </a:ext>
            </a:extLst>
          </p:cNvPr>
          <p:cNvSpPr txBox="1">
            <a:spLocks/>
          </p:cNvSpPr>
          <p:nvPr userDrawn="1"/>
        </p:nvSpPr>
        <p:spPr>
          <a:xfrm>
            <a:off x="755583" y="4215015"/>
            <a:ext cx="7632834" cy="552248"/>
          </a:xfrm>
          <a:prstGeom prst="rect">
            <a:avLst/>
          </a:prstGeom>
        </p:spPr>
        <p:txBody>
          <a:bodyPr>
            <a:normAutofit/>
          </a:bodyPr>
          <a:lstStyle>
            <a:lvl1pPr marL="0" indent="0" algn="ctr" defTabSz="457200" rtl="0" eaLnBrk="1" latinLnBrk="0" hangingPunct="1">
              <a:spcBef>
                <a:spcPct val="20000"/>
              </a:spcBef>
              <a:buFont typeface="Arial"/>
              <a:buNone/>
              <a:defRPr sz="1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0" i="0" dirty="0">
                <a:latin typeface="Ubuntu" panose="020B0504030602030204" pitchFamily="34" charset="0"/>
              </a:rPr>
              <a:t>This presentation is made possible by the generous support of the American people through the United States Agency for International Development (USAID). The contents are the responsibility of the Implementer-led Design, Evidence, Analysis and Learning (IDEAL) Activity and do not necessarily reflect the views of USAID or the United States Government.</a:t>
            </a:r>
          </a:p>
        </p:txBody>
      </p:sp>
      <p:sp>
        <p:nvSpPr>
          <p:cNvPr id="5" name="Title 1">
            <a:extLst>
              <a:ext uri="{FF2B5EF4-FFF2-40B4-BE49-F238E27FC236}">
                <a16:creationId xmlns:a16="http://schemas.microsoft.com/office/drawing/2014/main" id="{F3DBC1B1-9125-DC45-BFDD-196B37D970E0}"/>
              </a:ext>
            </a:extLst>
          </p:cNvPr>
          <p:cNvSpPr>
            <a:spLocks noGrp="1"/>
          </p:cNvSpPr>
          <p:nvPr>
            <p:ph type="title"/>
          </p:nvPr>
        </p:nvSpPr>
        <p:spPr>
          <a:xfrm>
            <a:off x="1366787" y="2429941"/>
            <a:ext cx="6314173" cy="1680046"/>
          </a:xfrm>
        </p:spPr>
        <p:txBody>
          <a:bodyPr anchor="t">
            <a:normAutofit/>
          </a:bodyPr>
          <a:lstStyle>
            <a:lvl1pPr algn="ctr">
              <a:defRPr sz="2200" b="0" i="0" cap="none" baseline="0">
                <a:solidFill>
                  <a:schemeClr val="tx1"/>
                </a:solidFill>
                <a:latin typeface="Ubuntu" panose="020B0504030602030204" pitchFamily="34" charset="0"/>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15CDD7FC-D8C1-064C-BC3C-00A126F67671}"/>
              </a:ext>
            </a:extLst>
          </p:cNvPr>
          <p:cNvSpPr>
            <a:spLocks noGrp="1"/>
          </p:cNvSpPr>
          <p:nvPr>
            <p:ph type="body" sz="quarter" idx="11"/>
          </p:nvPr>
        </p:nvSpPr>
        <p:spPr>
          <a:xfrm>
            <a:off x="1366838" y="1348919"/>
            <a:ext cx="6313487" cy="549624"/>
          </a:xfrm>
        </p:spPr>
        <p:txBody>
          <a:bodyPr/>
          <a:lstStyle>
            <a:lvl1pPr marL="0" indent="0" algn="ctr">
              <a:buNone/>
              <a:defRPr b="1" i="0">
                <a:solidFill>
                  <a:schemeClr val="bg2"/>
                </a:solidFill>
                <a:latin typeface="Lato" panose="020F0502020204030203" pitchFamily="34" charset="0"/>
                <a:ea typeface="Lato" panose="020F0502020204030203" pitchFamily="34" charset="0"/>
                <a:cs typeface="Lato" panose="020F0502020204030203" pitchFamily="34" charset="0"/>
              </a:defRPr>
            </a:lvl1pPr>
          </a:lstStyle>
          <a:p>
            <a:pPr lvl="0"/>
            <a:r>
              <a:rPr lang="en-US" smtClean="0"/>
              <a:t>Edit Master text styles</a:t>
            </a:r>
          </a:p>
        </p:txBody>
      </p:sp>
      <p:sp>
        <p:nvSpPr>
          <p:cNvPr id="12" name="Text Placeholder 11">
            <a:extLst>
              <a:ext uri="{FF2B5EF4-FFF2-40B4-BE49-F238E27FC236}">
                <a16:creationId xmlns:a16="http://schemas.microsoft.com/office/drawing/2014/main" id="{611DE50E-7565-EA4A-A7EF-75F398B707E6}"/>
              </a:ext>
            </a:extLst>
          </p:cNvPr>
          <p:cNvSpPr>
            <a:spLocks noGrp="1"/>
          </p:cNvSpPr>
          <p:nvPr>
            <p:ph type="body" sz="quarter" idx="12"/>
          </p:nvPr>
        </p:nvSpPr>
        <p:spPr>
          <a:xfrm>
            <a:off x="1366838" y="1849494"/>
            <a:ext cx="6313487" cy="411163"/>
          </a:xfrm>
        </p:spPr>
        <p:txBody>
          <a:bodyPr>
            <a:noAutofit/>
          </a:bodyPr>
          <a:lstStyle>
            <a:lvl1pPr marL="0" indent="0" algn="ctr">
              <a:buNone/>
              <a:defRPr sz="2400" b="1" i="0">
                <a:solidFill>
                  <a:schemeClr val="bg2"/>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smtClean="0"/>
              <a:t>Edit Master text styles</a:t>
            </a:r>
          </a:p>
        </p:txBody>
      </p:sp>
    </p:spTree>
    <p:extLst>
      <p:ext uri="{BB962C8B-B14F-4D97-AF65-F5344CB8AC3E}">
        <p14:creationId xmlns:p14="http://schemas.microsoft.com/office/powerpoint/2010/main" val="121822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FD3964-BF30-D248-966D-35DA5BDB71B4}"/>
              </a:ext>
            </a:extLst>
          </p:cNvPr>
          <p:cNvSpPr txBox="1"/>
          <p:nvPr userDrawn="1"/>
        </p:nvSpPr>
        <p:spPr>
          <a:xfrm>
            <a:off x="2993456" y="286529"/>
            <a:ext cx="5536129" cy="584775"/>
          </a:xfrm>
          <a:prstGeom prst="rect">
            <a:avLst/>
          </a:prstGeom>
          <a:noFill/>
        </p:spPr>
        <p:txBody>
          <a:bodyPr wrap="square" rtlCol="0">
            <a:spAutoFit/>
          </a:bodyPr>
          <a:lstStyle/>
          <a:p>
            <a:r>
              <a:rPr lang="en-US" sz="3200" b="1" i="0" dirty="0">
                <a:solidFill>
                  <a:schemeClr val="bg2"/>
                </a:solidFill>
                <a:latin typeface="Lato" panose="020F0502020204030203" pitchFamily="34" charset="0"/>
                <a:ea typeface="Lato" panose="020F0502020204030203" pitchFamily="34" charset="0"/>
                <a:cs typeface="Lato" panose="020F0502020204030203" pitchFamily="34" charset="0"/>
              </a:rPr>
              <a:t>Agenda</a:t>
            </a:r>
          </a:p>
        </p:txBody>
      </p:sp>
      <p:sp>
        <p:nvSpPr>
          <p:cNvPr id="7" name="Content Placeholder 3">
            <a:extLst>
              <a:ext uri="{FF2B5EF4-FFF2-40B4-BE49-F238E27FC236}">
                <a16:creationId xmlns:a16="http://schemas.microsoft.com/office/drawing/2014/main" id="{1B8B55E3-95B1-9749-A17A-758DB6908A04}"/>
              </a:ext>
            </a:extLst>
          </p:cNvPr>
          <p:cNvSpPr>
            <a:spLocks noGrp="1"/>
          </p:cNvSpPr>
          <p:nvPr>
            <p:ph sz="half" idx="2"/>
          </p:nvPr>
        </p:nvSpPr>
        <p:spPr>
          <a:xfrm>
            <a:off x="2993456" y="1087655"/>
            <a:ext cx="5536129" cy="3447836"/>
          </a:xfrm>
        </p:spPr>
        <p:txBody>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p:txBody>
      </p:sp>
      <p:cxnSp>
        <p:nvCxnSpPr>
          <p:cNvPr id="9" name="Straight Connector 8">
            <a:extLst>
              <a:ext uri="{FF2B5EF4-FFF2-40B4-BE49-F238E27FC236}">
                <a16:creationId xmlns:a16="http://schemas.microsoft.com/office/drawing/2014/main" id="{2BE0955C-2C26-DE49-A4C9-8B79F74B95CF}"/>
              </a:ext>
            </a:extLst>
          </p:cNvPr>
          <p:cNvCxnSpPr/>
          <p:nvPr userDrawn="1"/>
        </p:nvCxnSpPr>
        <p:spPr>
          <a:xfrm>
            <a:off x="3080084" y="857874"/>
            <a:ext cx="5439876"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1FB4AD2-4905-D940-B646-A3D6CCDC4570}"/>
              </a:ext>
            </a:extLst>
          </p:cNvPr>
          <p:cNvSpPr txBox="1"/>
          <p:nvPr userDrawn="1"/>
        </p:nvSpPr>
        <p:spPr>
          <a:xfrm>
            <a:off x="6270210" y="4796999"/>
            <a:ext cx="2753474" cy="223138"/>
          </a:xfrm>
          <a:prstGeom prst="rect">
            <a:avLst/>
          </a:prstGeom>
          <a:noFill/>
        </p:spPr>
        <p:txBody>
          <a:bodyPr wrap="square" rtlCol="0">
            <a:spAutoFit/>
          </a:bodyPr>
          <a:lstStyle/>
          <a:p>
            <a:pPr algn="r"/>
            <a:r>
              <a:rPr lang="en-US" sz="850" b="0" i="0" u="none" strike="noStrike" kern="1200" dirty="0">
                <a:solidFill>
                  <a:srgbClr val="74C2CC"/>
                </a:solidFill>
                <a:effectLst/>
                <a:latin typeface="Ubuntu" panose="020B0504030602030204" pitchFamily="34" charset="0"/>
                <a:ea typeface="+mn-ea"/>
                <a:cs typeface="+mn-cs"/>
              </a:rPr>
              <a:t>Photo Credit Shashank Shrestha/Save the Children</a:t>
            </a:r>
            <a:endParaRPr lang="en-US" sz="850" b="0" i="0" dirty="0">
              <a:solidFill>
                <a:srgbClr val="74C2CC"/>
              </a:solidFill>
              <a:latin typeface="Ubuntu" panose="020B0504030602030204" pitchFamily="34" charset="0"/>
            </a:endParaRPr>
          </a:p>
        </p:txBody>
      </p:sp>
    </p:spTree>
    <p:extLst>
      <p:ext uri="{BB962C8B-B14F-4D97-AF65-F5344CB8AC3E}">
        <p14:creationId xmlns:p14="http://schemas.microsoft.com/office/powerpoint/2010/main" val="3460080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1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8B55E3-95B1-9749-A17A-758DB6908A04}"/>
              </a:ext>
            </a:extLst>
          </p:cNvPr>
          <p:cNvSpPr>
            <a:spLocks noGrp="1"/>
          </p:cNvSpPr>
          <p:nvPr>
            <p:ph sz="half" idx="2"/>
          </p:nvPr>
        </p:nvSpPr>
        <p:spPr>
          <a:xfrm>
            <a:off x="2993456" y="1087655"/>
            <a:ext cx="5536129" cy="3447836"/>
          </a:xfrm>
        </p:spPr>
        <p:txBody>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p:txBody>
      </p:sp>
      <p:cxnSp>
        <p:nvCxnSpPr>
          <p:cNvPr id="9" name="Straight Connector 8">
            <a:extLst>
              <a:ext uri="{FF2B5EF4-FFF2-40B4-BE49-F238E27FC236}">
                <a16:creationId xmlns:a16="http://schemas.microsoft.com/office/drawing/2014/main" id="{2BE0955C-2C26-DE49-A4C9-8B79F74B95CF}"/>
              </a:ext>
            </a:extLst>
          </p:cNvPr>
          <p:cNvCxnSpPr/>
          <p:nvPr userDrawn="1"/>
        </p:nvCxnSpPr>
        <p:spPr>
          <a:xfrm>
            <a:off x="3080084" y="857874"/>
            <a:ext cx="5439876"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8" name="Text Placeholder 5">
            <a:extLst>
              <a:ext uri="{FF2B5EF4-FFF2-40B4-BE49-F238E27FC236}">
                <a16:creationId xmlns:a16="http://schemas.microsoft.com/office/drawing/2014/main" id="{A0AC946C-E343-154D-93DA-4B9E32872CEB}"/>
              </a:ext>
            </a:extLst>
          </p:cNvPr>
          <p:cNvSpPr>
            <a:spLocks noGrp="1"/>
          </p:cNvSpPr>
          <p:nvPr>
            <p:ph type="body" sz="quarter" idx="11" hasCustomPrompt="1"/>
          </p:nvPr>
        </p:nvSpPr>
        <p:spPr>
          <a:xfrm>
            <a:off x="2993456" y="285750"/>
            <a:ext cx="5449888" cy="430213"/>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3200" b="1" i="0" smtClean="0">
                <a:solidFill>
                  <a:schemeClr val="bg2"/>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b="1" dirty="0">
                <a:solidFill>
                  <a:schemeClr val="bg2"/>
                </a:solidFill>
                <a:latin typeface="+mj-lt"/>
              </a:rPr>
              <a:t>Click to add title</a:t>
            </a:r>
          </a:p>
        </p:txBody>
      </p:sp>
      <p:sp>
        <p:nvSpPr>
          <p:cNvPr id="10" name="TextBox 9">
            <a:extLst>
              <a:ext uri="{FF2B5EF4-FFF2-40B4-BE49-F238E27FC236}">
                <a16:creationId xmlns:a16="http://schemas.microsoft.com/office/drawing/2014/main" id="{C8BDCA3F-20D0-E64F-B6AA-C48D8DCF71DD}"/>
              </a:ext>
            </a:extLst>
          </p:cNvPr>
          <p:cNvSpPr txBox="1"/>
          <p:nvPr userDrawn="1"/>
        </p:nvSpPr>
        <p:spPr>
          <a:xfrm>
            <a:off x="6270210" y="4796999"/>
            <a:ext cx="2753474" cy="223138"/>
          </a:xfrm>
          <a:prstGeom prst="rect">
            <a:avLst/>
          </a:prstGeom>
          <a:noFill/>
        </p:spPr>
        <p:txBody>
          <a:bodyPr wrap="square" rtlCol="0">
            <a:spAutoFit/>
          </a:bodyPr>
          <a:lstStyle/>
          <a:p>
            <a:pPr algn="r"/>
            <a:r>
              <a:rPr lang="en-US" sz="850" b="0" i="0" u="none" strike="noStrike" kern="1200" dirty="0">
                <a:solidFill>
                  <a:srgbClr val="74C2CC"/>
                </a:solidFill>
                <a:effectLst/>
                <a:latin typeface="Ubuntu" panose="020B0504030602030204" pitchFamily="34" charset="0"/>
                <a:ea typeface="+mn-ea"/>
                <a:cs typeface="+mn-cs"/>
              </a:rPr>
              <a:t>Photo Credit Shashank Shrestha/Save the Children</a:t>
            </a:r>
            <a:endParaRPr lang="en-US" sz="850" b="0" i="0" dirty="0">
              <a:solidFill>
                <a:srgbClr val="74C2CC"/>
              </a:solidFill>
              <a:latin typeface="Ubuntu" panose="020B0504030602030204" pitchFamily="34" charset="0"/>
            </a:endParaRPr>
          </a:p>
        </p:txBody>
      </p:sp>
    </p:spTree>
    <p:extLst>
      <p:ext uri="{BB962C8B-B14F-4D97-AF65-F5344CB8AC3E}">
        <p14:creationId xmlns:p14="http://schemas.microsoft.com/office/powerpoint/2010/main" val="2430527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FD3964-BF30-D248-966D-35DA5BDB71B4}"/>
              </a:ext>
            </a:extLst>
          </p:cNvPr>
          <p:cNvSpPr txBox="1"/>
          <p:nvPr userDrawn="1"/>
        </p:nvSpPr>
        <p:spPr>
          <a:xfrm>
            <a:off x="2993456" y="286529"/>
            <a:ext cx="5536129" cy="584775"/>
          </a:xfrm>
          <a:prstGeom prst="rect">
            <a:avLst/>
          </a:prstGeom>
          <a:noFill/>
        </p:spPr>
        <p:txBody>
          <a:bodyPr wrap="square" rtlCol="0">
            <a:spAutoFit/>
          </a:bodyPr>
          <a:lstStyle/>
          <a:p>
            <a:r>
              <a:rPr lang="en-US" sz="3200" b="1" i="0" dirty="0">
                <a:solidFill>
                  <a:schemeClr val="bg2"/>
                </a:solidFill>
                <a:latin typeface="Lato" panose="020F0502020204030203" pitchFamily="34" charset="0"/>
                <a:ea typeface="Lato" panose="020F0502020204030203" pitchFamily="34" charset="0"/>
                <a:cs typeface="Lato" panose="020F0502020204030203" pitchFamily="34" charset="0"/>
              </a:rPr>
              <a:t>Agenda</a:t>
            </a:r>
          </a:p>
        </p:txBody>
      </p:sp>
      <p:sp>
        <p:nvSpPr>
          <p:cNvPr id="7" name="Content Placeholder 3">
            <a:extLst>
              <a:ext uri="{FF2B5EF4-FFF2-40B4-BE49-F238E27FC236}">
                <a16:creationId xmlns:a16="http://schemas.microsoft.com/office/drawing/2014/main" id="{1B8B55E3-95B1-9749-A17A-758DB6908A04}"/>
              </a:ext>
            </a:extLst>
          </p:cNvPr>
          <p:cNvSpPr>
            <a:spLocks noGrp="1"/>
          </p:cNvSpPr>
          <p:nvPr>
            <p:ph sz="half" idx="2"/>
          </p:nvPr>
        </p:nvSpPr>
        <p:spPr>
          <a:xfrm>
            <a:off x="2993456" y="1087655"/>
            <a:ext cx="5536129" cy="3447836"/>
          </a:xfrm>
        </p:spPr>
        <p:txBody>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p:txBody>
      </p:sp>
      <p:cxnSp>
        <p:nvCxnSpPr>
          <p:cNvPr id="9" name="Straight Connector 8">
            <a:extLst>
              <a:ext uri="{FF2B5EF4-FFF2-40B4-BE49-F238E27FC236}">
                <a16:creationId xmlns:a16="http://schemas.microsoft.com/office/drawing/2014/main" id="{2BE0955C-2C26-DE49-A4C9-8B79F74B95CF}"/>
              </a:ext>
            </a:extLst>
          </p:cNvPr>
          <p:cNvCxnSpPr/>
          <p:nvPr userDrawn="1"/>
        </p:nvCxnSpPr>
        <p:spPr>
          <a:xfrm>
            <a:off x="3080084" y="857874"/>
            <a:ext cx="5439876"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7A87359-22C5-C649-B1CC-02F5971D8387}"/>
              </a:ext>
            </a:extLst>
          </p:cNvPr>
          <p:cNvSpPr txBox="1"/>
          <p:nvPr userDrawn="1"/>
        </p:nvSpPr>
        <p:spPr>
          <a:xfrm>
            <a:off x="6270210" y="4796999"/>
            <a:ext cx="2753474" cy="223138"/>
          </a:xfrm>
          <a:prstGeom prst="rect">
            <a:avLst/>
          </a:prstGeom>
          <a:noFill/>
        </p:spPr>
        <p:txBody>
          <a:bodyPr wrap="square" rtlCol="0">
            <a:spAutoFit/>
          </a:bodyPr>
          <a:lstStyle/>
          <a:p>
            <a:pPr algn="r"/>
            <a:r>
              <a:rPr lang="en-US" sz="850" b="0" i="0" u="none" strike="noStrike" kern="1200" dirty="0">
                <a:solidFill>
                  <a:srgbClr val="74C2CC"/>
                </a:solidFill>
                <a:effectLst/>
                <a:latin typeface="Ubuntu" panose="020B0504030602030204" pitchFamily="34" charset="0"/>
                <a:ea typeface="+mn-ea"/>
                <a:cs typeface="+mn-cs"/>
              </a:rPr>
              <a:t>Photo Credit Kelley Lynch</a:t>
            </a:r>
            <a:endParaRPr lang="en-US" sz="850" b="0" i="0" dirty="0">
              <a:solidFill>
                <a:srgbClr val="74C2CC"/>
              </a:solidFill>
              <a:latin typeface="Ubuntu" panose="020B0504030602030204" pitchFamily="34" charset="0"/>
            </a:endParaRPr>
          </a:p>
        </p:txBody>
      </p:sp>
    </p:spTree>
    <p:extLst>
      <p:ext uri="{BB962C8B-B14F-4D97-AF65-F5344CB8AC3E}">
        <p14:creationId xmlns:p14="http://schemas.microsoft.com/office/powerpoint/2010/main" val="384682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2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8B55E3-95B1-9749-A17A-758DB6908A04}"/>
              </a:ext>
            </a:extLst>
          </p:cNvPr>
          <p:cNvSpPr>
            <a:spLocks noGrp="1"/>
          </p:cNvSpPr>
          <p:nvPr>
            <p:ph sz="half" idx="2"/>
          </p:nvPr>
        </p:nvSpPr>
        <p:spPr>
          <a:xfrm>
            <a:off x="2993456" y="1087655"/>
            <a:ext cx="5536129" cy="3447836"/>
          </a:xfrm>
        </p:spPr>
        <p:txBody>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p:txBody>
      </p:sp>
      <p:cxnSp>
        <p:nvCxnSpPr>
          <p:cNvPr id="9" name="Straight Connector 8">
            <a:extLst>
              <a:ext uri="{FF2B5EF4-FFF2-40B4-BE49-F238E27FC236}">
                <a16:creationId xmlns:a16="http://schemas.microsoft.com/office/drawing/2014/main" id="{2BE0955C-2C26-DE49-A4C9-8B79F74B95CF}"/>
              </a:ext>
            </a:extLst>
          </p:cNvPr>
          <p:cNvCxnSpPr/>
          <p:nvPr userDrawn="1"/>
        </p:nvCxnSpPr>
        <p:spPr>
          <a:xfrm>
            <a:off x="3080084" y="857874"/>
            <a:ext cx="5439876"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A745ECED-765B-D04F-B589-F896BFF89B77}"/>
              </a:ext>
            </a:extLst>
          </p:cNvPr>
          <p:cNvSpPr txBox="1"/>
          <p:nvPr userDrawn="1"/>
        </p:nvSpPr>
        <p:spPr>
          <a:xfrm>
            <a:off x="6270210" y="4796999"/>
            <a:ext cx="2753474" cy="223138"/>
          </a:xfrm>
          <a:prstGeom prst="rect">
            <a:avLst/>
          </a:prstGeom>
          <a:noFill/>
        </p:spPr>
        <p:txBody>
          <a:bodyPr wrap="square" rtlCol="0">
            <a:spAutoFit/>
          </a:bodyPr>
          <a:lstStyle/>
          <a:p>
            <a:pPr algn="r"/>
            <a:r>
              <a:rPr lang="en-US" sz="850" b="0" i="0" u="none" strike="noStrike" kern="1200" dirty="0">
                <a:solidFill>
                  <a:srgbClr val="74C2CC"/>
                </a:solidFill>
                <a:effectLst/>
                <a:latin typeface="Ubuntu" panose="020B0504030602030204" pitchFamily="34" charset="0"/>
                <a:ea typeface="+mn-ea"/>
                <a:cs typeface="+mn-cs"/>
              </a:rPr>
              <a:t>Photo Credit Kelley Lynch</a:t>
            </a:r>
            <a:endParaRPr lang="en-US" sz="850" b="0" i="0" dirty="0">
              <a:solidFill>
                <a:srgbClr val="74C2CC"/>
              </a:solidFill>
              <a:latin typeface="Ubuntu" panose="020B0504030602030204" pitchFamily="34" charset="0"/>
            </a:endParaRPr>
          </a:p>
        </p:txBody>
      </p:sp>
      <p:sp>
        <p:nvSpPr>
          <p:cNvPr id="11" name="Text Placeholder 5">
            <a:extLst>
              <a:ext uri="{FF2B5EF4-FFF2-40B4-BE49-F238E27FC236}">
                <a16:creationId xmlns:a16="http://schemas.microsoft.com/office/drawing/2014/main" id="{FE2059E3-9241-034F-A6E2-590BF2D599F9}"/>
              </a:ext>
            </a:extLst>
          </p:cNvPr>
          <p:cNvSpPr>
            <a:spLocks noGrp="1"/>
          </p:cNvSpPr>
          <p:nvPr>
            <p:ph type="body" sz="quarter" idx="11" hasCustomPrompt="1"/>
          </p:nvPr>
        </p:nvSpPr>
        <p:spPr>
          <a:xfrm>
            <a:off x="2993456" y="285750"/>
            <a:ext cx="5449888" cy="430213"/>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3200" b="1" i="0">
                <a:solidFill>
                  <a:schemeClr val="bg2"/>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b="1" dirty="0">
                <a:solidFill>
                  <a:schemeClr val="bg2"/>
                </a:solidFill>
                <a:latin typeface="+mj-lt"/>
              </a:rPr>
              <a:t>Click to add title</a:t>
            </a:r>
          </a:p>
        </p:txBody>
      </p:sp>
    </p:spTree>
    <p:extLst>
      <p:ext uri="{BB962C8B-B14F-4D97-AF65-F5344CB8AC3E}">
        <p14:creationId xmlns:p14="http://schemas.microsoft.com/office/powerpoint/2010/main" val="327660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FD3964-BF30-D248-966D-35DA5BDB71B4}"/>
              </a:ext>
            </a:extLst>
          </p:cNvPr>
          <p:cNvSpPr txBox="1"/>
          <p:nvPr userDrawn="1"/>
        </p:nvSpPr>
        <p:spPr>
          <a:xfrm>
            <a:off x="2993456" y="286529"/>
            <a:ext cx="5536129" cy="584775"/>
          </a:xfrm>
          <a:prstGeom prst="rect">
            <a:avLst/>
          </a:prstGeom>
          <a:noFill/>
        </p:spPr>
        <p:txBody>
          <a:bodyPr wrap="square" rtlCol="0">
            <a:spAutoFit/>
          </a:bodyPr>
          <a:lstStyle/>
          <a:p>
            <a:r>
              <a:rPr lang="en-US" sz="3200" b="1" i="0" dirty="0">
                <a:solidFill>
                  <a:schemeClr val="bg2"/>
                </a:solidFill>
                <a:latin typeface="Lato" panose="020F0502020204030203" pitchFamily="34" charset="0"/>
                <a:ea typeface="Lato" panose="020F0502020204030203" pitchFamily="34" charset="0"/>
                <a:cs typeface="Lato" panose="020F0502020204030203" pitchFamily="34" charset="0"/>
              </a:rPr>
              <a:t>Agenda</a:t>
            </a:r>
          </a:p>
        </p:txBody>
      </p:sp>
      <p:sp>
        <p:nvSpPr>
          <p:cNvPr id="7" name="Content Placeholder 3">
            <a:extLst>
              <a:ext uri="{FF2B5EF4-FFF2-40B4-BE49-F238E27FC236}">
                <a16:creationId xmlns:a16="http://schemas.microsoft.com/office/drawing/2014/main" id="{1B8B55E3-95B1-9749-A17A-758DB6908A04}"/>
              </a:ext>
            </a:extLst>
          </p:cNvPr>
          <p:cNvSpPr>
            <a:spLocks noGrp="1"/>
          </p:cNvSpPr>
          <p:nvPr>
            <p:ph sz="half" idx="2"/>
          </p:nvPr>
        </p:nvSpPr>
        <p:spPr>
          <a:xfrm>
            <a:off x="2993456" y="1087655"/>
            <a:ext cx="5536129" cy="3447836"/>
          </a:xfrm>
        </p:spPr>
        <p:txBody>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p:txBody>
      </p:sp>
      <p:cxnSp>
        <p:nvCxnSpPr>
          <p:cNvPr id="9" name="Straight Connector 8">
            <a:extLst>
              <a:ext uri="{FF2B5EF4-FFF2-40B4-BE49-F238E27FC236}">
                <a16:creationId xmlns:a16="http://schemas.microsoft.com/office/drawing/2014/main" id="{2BE0955C-2C26-DE49-A4C9-8B79F74B95CF}"/>
              </a:ext>
            </a:extLst>
          </p:cNvPr>
          <p:cNvCxnSpPr/>
          <p:nvPr userDrawn="1"/>
        </p:nvCxnSpPr>
        <p:spPr>
          <a:xfrm>
            <a:off x="3080084" y="857874"/>
            <a:ext cx="5439876"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6F76228D-75A3-7E40-A4C7-678B12152C1F}"/>
              </a:ext>
            </a:extLst>
          </p:cNvPr>
          <p:cNvSpPr txBox="1"/>
          <p:nvPr userDrawn="1"/>
        </p:nvSpPr>
        <p:spPr>
          <a:xfrm>
            <a:off x="6270210" y="4796999"/>
            <a:ext cx="2753474" cy="223138"/>
          </a:xfrm>
          <a:prstGeom prst="rect">
            <a:avLst/>
          </a:prstGeom>
          <a:noFill/>
        </p:spPr>
        <p:txBody>
          <a:bodyPr wrap="square" rtlCol="0">
            <a:spAutoFit/>
          </a:bodyPr>
          <a:lstStyle/>
          <a:p>
            <a:pPr algn="r"/>
            <a:r>
              <a:rPr lang="en-US" sz="850" b="0" i="0" u="none" strike="noStrike" kern="1200" dirty="0">
                <a:solidFill>
                  <a:srgbClr val="74C2CC"/>
                </a:solidFill>
                <a:effectLst/>
                <a:latin typeface="Ubuntu" panose="020B0504030602030204" pitchFamily="34" charset="0"/>
                <a:ea typeface="+mn-ea"/>
                <a:cs typeface="+mn-cs"/>
              </a:rPr>
              <a:t>Photo Credit Jonathan </a:t>
            </a:r>
            <a:r>
              <a:rPr lang="en-US" sz="850" b="0" i="0" u="none" strike="noStrike" kern="1200" dirty="0" err="1">
                <a:solidFill>
                  <a:srgbClr val="74C2CC"/>
                </a:solidFill>
                <a:effectLst/>
                <a:latin typeface="Ubuntu" panose="020B0504030602030204" pitchFamily="34" charset="0"/>
                <a:ea typeface="+mn-ea"/>
                <a:cs typeface="+mn-cs"/>
              </a:rPr>
              <a:t>Hyams</a:t>
            </a:r>
            <a:r>
              <a:rPr lang="en-US" sz="850" b="0" i="0" u="none" strike="noStrike" kern="1200" dirty="0">
                <a:solidFill>
                  <a:srgbClr val="74C2CC"/>
                </a:solidFill>
                <a:effectLst/>
                <a:latin typeface="Ubuntu" panose="020B0504030602030204" pitchFamily="34" charset="0"/>
                <a:ea typeface="+mn-ea"/>
                <a:cs typeface="+mn-cs"/>
              </a:rPr>
              <a:t>/Save the Children</a:t>
            </a:r>
            <a:endParaRPr lang="en-US" sz="850" b="0" i="0" dirty="0">
              <a:solidFill>
                <a:srgbClr val="74C2CC"/>
              </a:solidFill>
              <a:latin typeface="Ubuntu" panose="020B0504030602030204" pitchFamily="34" charset="0"/>
            </a:endParaRPr>
          </a:p>
        </p:txBody>
      </p:sp>
    </p:spTree>
    <p:extLst>
      <p:ext uri="{BB962C8B-B14F-4D97-AF65-F5344CB8AC3E}">
        <p14:creationId xmlns:p14="http://schemas.microsoft.com/office/powerpoint/2010/main" val="133958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3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8B55E3-95B1-9749-A17A-758DB6908A04}"/>
              </a:ext>
            </a:extLst>
          </p:cNvPr>
          <p:cNvSpPr>
            <a:spLocks noGrp="1"/>
          </p:cNvSpPr>
          <p:nvPr>
            <p:ph sz="half" idx="2"/>
          </p:nvPr>
        </p:nvSpPr>
        <p:spPr>
          <a:xfrm>
            <a:off x="2993456" y="1087655"/>
            <a:ext cx="5536129" cy="3447836"/>
          </a:xfrm>
        </p:spPr>
        <p:txBody>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p:txBody>
      </p:sp>
      <p:cxnSp>
        <p:nvCxnSpPr>
          <p:cNvPr id="9" name="Straight Connector 8">
            <a:extLst>
              <a:ext uri="{FF2B5EF4-FFF2-40B4-BE49-F238E27FC236}">
                <a16:creationId xmlns:a16="http://schemas.microsoft.com/office/drawing/2014/main" id="{2BE0955C-2C26-DE49-A4C9-8B79F74B95CF}"/>
              </a:ext>
            </a:extLst>
          </p:cNvPr>
          <p:cNvCxnSpPr/>
          <p:nvPr userDrawn="1"/>
        </p:nvCxnSpPr>
        <p:spPr>
          <a:xfrm>
            <a:off x="3080084" y="857874"/>
            <a:ext cx="5439876"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6F76228D-75A3-7E40-A4C7-678B12152C1F}"/>
              </a:ext>
            </a:extLst>
          </p:cNvPr>
          <p:cNvSpPr txBox="1"/>
          <p:nvPr userDrawn="1"/>
        </p:nvSpPr>
        <p:spPr>
          <a:xfrm>
            <a:off x="6270210" y="4796999"/>
            <a:ext cx="2753474" cy="223138"/>
          </a:xfrm>
          <a:prstGeom prst="rect">
            <a:avLst/>
          </a:prstGeom>
          <a:noFill/>
        </p:spPr>
        <p:txBody>
          <a:bodyPr wrap="square" rtlCol="0">
            <a:spAutoFit/>
          </a:bodyPr>
          <a:lstStyle/>
          <a:p>
            <a:pPr algn="r"/>
            <a:r>
              <a:rPr lang="en-US" sz="850" b="0" i="0" u="none" strike="noStrike" kern="1200" dirty="0">
                <a:solidFill>
                  <a:srgbClr val="74C2CC"/>
                </a:solidFill>
                <a:effectLst/>
                <a:latin typeface="Ubuntu" panose="020B0504030602030204" pitchFamily="34" charset="0"/>
                <a:ea typeface="+mn-ea"/>
                <a:cs typeface="+mn-cs"/>
              </a:rPr>
              <a:t>Photo Credit Jonathan </a:t>
            </a:r>
            <a:r>
              <a:rPr lang="en-US" sz="850" b="0" i="0" u="none" strike="noStrike" kern="1200" dirty="0" err="1">
                <a:solidFill>
                  <a:srgbClr val="74C2CC"/>
                </a:solidFill>
                <a:effectLst/>
                <a:latin typeface="Ubuntu" panose="020B0504030602030204" pitchFamily="34" charset="0"/>
                <a:ea typeface="+mn-ea"/>
                <a:cs typeface="+mn-cs"/>
              </a:rPr>
              <a:t>Hyams</a:t>
            </a:r>
            <a:r>
              <a:rPr lang="en-US" sz="850" b="0" i="0" u="none" strike="noStrike" kern="1200" dirty="0">
                <a:solidFill>
                  <a:srgbClr val="74C2CC"/>
                </a:solidFill>
                <a:effectLst/>
                <a:latin typeface="Ubuntu" panose="020B0504030602030204" pitchFamily="34" charset="0"/>
                <a:ea typeface="+mn-ea"/>
                <a:cs typeface="+mn-cs"/>
              </a:rPr>
              <a:t>/Save the Children</a:t>
            </a:r>
            <a:endParaRPr lang="en-US" sz="850" b="0" i="0" dirty="0">
              <a:solidFill>
                <a:srgbClr val="74C2CC"/>
              </a:solidFill>
              <a:latin typeface="Ubuntu" panose="020B0504030602030204" pitchFamily="34" charset="0"/>
            </a:endParaRPr>
          </a:p>
        </p:txBody>
      </p:sp>
      <p:sp>
        <p:nvSpPr>
          <p:cNvPr id="11" name="Text Placeholder 5">
            <a:extLst>
              <a:ext uri="{FF2B5EF4-FFF2-40B4-BE49-F238E27FC236}">
                <a16:creationId xmlns:a16="http://schemas.microsoft.com/office/drawing/2014/main" id="{004528C8-A702-8A4A-BDB8-6BF2EC7B4F16}"/>
              </a:ext>
            </a:extLst>
          </p:cNvPr>
          <p:cNvSpPr>
            <a:spLocks noGrp="1"/>
          </p:cNvSpPr>
          <p:nvPr>
            <p:ph type="body" sz="quarter" idx="11" hasCustomPrompt="1"/>
          </p:nvPr>
        </p:nvSpPr>
        <p:spPr>
          <a:xfrm>
            <a:off x="2993456" y="285750"/>
            <a:ext cx="5449888" cy="430213"/>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3200" b="1" i="0">
                <a:solidFill>
                  <a:schemeClr val="bg2"/>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b="1" dirty="0">
                <a:solidFill>
                  <a:schemeClr val="bg2"/>
                </a:solidFill>
                <a:latin typeface="+mj-lt"/>
              </a:rPr>
              <a:t>Click to add title</a:t>
            </a:r>
          </a:p>
        </p:txBody>
      </p:sp>
    </p:spTree>
    <p:extLst>
      <p:ext uri="{BB962C8B-B14F-4D97-AF65-F5344CB8AC3E}">
        <p14:creationId xmlns:p14="http://schemas.microsoft.com/office/powerpoint/2010/main" val="231213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with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5137" y="972152"/>
            <a:ext cx="2675823" cy="3205213"/>
          </a:xfrm>
        </p:spPr>
        <p:txBody>
          <a:bodyPr anchor="ctr">
            <a:normAutofit/>
          </a:bodyPr>
          <a:lstStyle>
            <a:lvl1pPr algn="l">
              <a:defRPr sz="2400" b="1" cap="none" baseline="0">
                <a:solidFill>
                  <a:schemeClr val="bg1"/>
                </a:solidFill>
              </a:defRPr>
            </a:lvl1pPr>
          </a:lstStyle>
          <a:p>
            <a:r>
              <a:rPr lang="en-US" smtClean="0"/>
              <a:t>Click to edit Master title style</a:t>
            </a:r>
            <a:endParaRPr lang="en-US" dirty="0"/>
          </a:p>
        </p:txBody>
      </p:sp>
      <p:sp>
        <p:nvSpPr>
          <p:cNvPr id="5" name="Picture Placeholder 4">
            <a:extLst>
              <a:ext uri="{FF2B5EF4-FFF2-40B4-BE49-F238E27FC236}">
                <a16:creationId xmlns:a16="http://schemas.microsoft.com/office/drawing/2014/main" id="{1CD9F359-FAE8-3C44-992A-E68EDC179D2C}"/>
              </a:ext>
            </a:extLst>
          </p:cNvPr>
          <p:cNvSpPr>
            <a:spLocks noGrp="1"/>
          </p:cNvSpPr>
          <p:nvPr>
            <p:ph type="pic" sz="quarter" idx="13"/>
          </p:nvPr>
        </p:nvSpPr>
        <p:spPr>
          <a:xfrm>
            <a:off x="1187116" y="981075"/>
            <a:ext cx="3195638" cy="3195638"/>
          </a:xfrm>
          <a:prstGeom prst="ellipse">
            <a:avLst/>
          </a:prstGeom>
          <a:blipFill>
            <a:blip r:embed="rId3"/>
            <a:stretch>
              <a:fillRect l="-52153" t="-4797" r="-12093" b="-4797"/>
            </a:stretch>
          </a:blipFill>
        </p:spPr>
        <p:txBody>
          <a:bodyPr/>
          <a:lstStyle/>
          <a:p>
            <a:r>
              <a:rPr lang="en-US" smtClean="0"/>
              <a:t>Click icon to add picture</a:t>
            </a:r>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3362695-20A2-5146-9676-D37BBDB80358}"/>
              </a:ext>
            </a:extLst>
          </p:cNvPr>
          <p:cNvSpPr>
            <a:spLocks noGrp="1"/>
          </p:cNvSpPr>
          <p:nvPr>
            <p:ph type="title"/>
          </p:nvPr>
        </p:nvSpPr>
        <p:spPr>
          <a:xfrm>
            <a:off x="1366787" y="972152"/>
            <a:ext cx="6314173" cy="3205213"/>
          </a:xfrm>
        </p:spPr>
        <p:txBody>
          <a:bodyPr anchor="ctr">
            <a:normAutofit/>
          </a:bodyPr>
          <a:lstStyle>
            <a:lvl1pPr algn="ctr">
              <a:defRPr sz="2400" b="1" cap="none"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60594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70" r:id="rId2"/>
    <p:sldLayoutId id="2147493475" r:id="rId3"/>
    <p:sldLayoutId id="2147493472" r:id="rId4"/>
    <p:sldLayoutId id="2147493476" r:id="rId5"/>
    <p:sldLayoutId id="2147493473" r:id="rId6"/>
    <p:sldLayoutId id="2147493477" r:id="rId7"/>
    <p:sldLayoutId id="2147493458" r:id="rId8"/>
    <p:sldLayoutId id="2147493459" r:id="rId9"/>
    <p:sldLayoutId id="2147493471" r:id="rId10"/>
    <p:sldLayoutId id="2147493460" r:id="rId11"/>
    <p:sldLayoutId id="2147493464" r:id="rId12"/>
    <p:sldLayoutId id="2147493465" r:id="rId13"/>
    <p:sldLayoutId id="2147493474" r:id="rId14"/>
    <p:sldLayoutId id="2147493468" r:id="rId15"/>
    <p:sldLayoutId id="2147493469" r:id="rId16"/>
    <p:sldLayoutId id="2147493461" r:id="rId17"/>
    <p:sldLayoutId id="2147493462" r:id="rId18"/>
    <p:sldLayoutId id="2147493463" r:id="rId19"/>
  </p:sldLayoutIdLst>
  <p:hf sldNum="0" hdr="0" ftr="0" dt="0"/>
  <p:txStyles>
    <p:titleStyle>
      <a:lvl1pPr algn="ctr" defTabSz="457200" rtl="0" eaLnBrk="1" latinLnBrk="0" hangingPunct="1">
        <a:spcBef>
          <a:spcPct val="0"/>
        </a:spcBef>
        <a:buNone/>
        <a:defRPr sz="4400" b="1" i="0"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Ubuntu" panose="020B0504030602030204" pitchFamily="34" charset="0"/>
          <a:ea typeface="+mn-ea"/>
          <a:cs typeface="+mn-cs"/>
        </a:defRPr>
      </a:lvl1pPr>
      <a:lvl2pPr marL="742950" indent="-285750" algn="l" defTabSz="457200" rtl="0" eaLnBrk="1" latinLnBrk="0" hangingPunct="1">
        <a:spcBef>
          <a:spcPct val="20000"/>
        </a:spcBef>
        <a:buFont typeface="Arial"/>
        <a:buChar char="–"/>
        <a:defRPr sz="2800" b="0" i="0" kern="1200">
          <a:solidFill>
            <a:schemeClr val="tx1"/>
          </a:solidFill>
          <a:latin typeface="Ubuntu" panose="020B0504030602030204" pitchFamily="34" charset="0"/>
          <a:ea typeface="+mn-ea"/>
          <a:cs typeface="+mn-cs"/>
        </a:defRPr>
      </a:lvl2pPr>
      <a:lvl3pPr marL="1143000" indent="-228600" algn="l" defTabSz="457200" rtl="0" eaLnBrk="1" latinLnBrk="0" hangingPunct="1">
        <a:spcBef>
          <a:spcPct val="20000"/>
        </a:spcBef>
        <a:buFont typeface="Arial"/>
        <a:buChar char="•"/>
        <a:defRPr sz="2400" b="0" i="0" kern="1200">
          <a:solidFill>
            <a:schemeClr val="tx1"/>
          </a:solidFill>
          <a:latin typeface="Ubuntu" panose="020B0504030602030204" pitchFamily="34" charset="0"/>
          <a:ea typeface="+mn-ea"/>
          <a:cs typeface="+mn-cs"/>
        </a:defRPr>
      </a:lvl3pPr>
      <a:lvl4pPr marL="1600200" indent="-228600" algn="l" defTabSz="457200" rtl="0" eaLnBrk="1" latinLnBrk="0" hangingPunct="1">
        <a:spcBef>
          <a:spcPct val="20000"/>
        </a:spcBef>
        <a:buFont typeface="Arial"/>
        <a:buChar char="–"/>
        <a:defRPr sz="2000" b="0" i="0" kern="1200">
          <a:solidFill>
            <a:schemeClr val="tx1"/>
          </a:solidFill>
          <a:latin typeface="Ubuntu" panose="020B0504030602030204" pitchFamily="34" charset="0"/>
          <a:ea typeface="+mn-ea"/>
          <a:cs typeface="+mn-cs"/>
        </a:defRPr>
      </a:lvl4pPr>
      <a:lvl5pPr marL="2057400" indent="-228600" algn="l" defTabSz="457200" rtl="0" eaLnBrk="1" latinLnBrk="0" hangingPunct="1">
        <a:spcBef>
          <a:spcPct val="20000"/>
        </a:spcBef>
        <a:buFont typeface="Arial"/>
        <a:buChar char="»"/>
        <a:defRPr sz="2000" b="0" i="0" kern="1200">
          <a:solidFill>
            <a:schemeClr val="tx1"/>
          </a:solidFill>
          <a:latin typeface="Ubuntu" panose="020B0504030602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3EE408-75A9-7D49-A031-FC414557AF43}"/>
              </a:ext>
            </a:extLst>
          </p:cNvPr>
          <p:cNvSpPr>
            <a:spLocks noGrp="1"/>
          </p:cNvSpPr>
          <p:nvPr>
            <p:ph type="body" sz="quarter" idx="11"/>
          </p:nvPr>
        </p:nvSpPr>
        <p:spPr/>
        <p:txBody>
          <a:bodyPr>
            <a:noAutofit/>
          </a:bodyPr>
          <a:lstStyle/>
          <a:p>
            <a:r>
              <a:rPr lang="en-US" sz="2800" dirty="0">
                <a:latin typeface="Lato" panose="020F0502020204030203" pitchFamily="34" charset="0"/>
                <a:ea typeface="Lato" panose="020F0502020204030203" pitchFamily="34" charset="0"/>
                <a:cs typeface="Lato" panose="020F0502020204030203" pitchFamily="34" charset="0"/>
              </a:rPr>
              <a:t>Who </a:t>
            </a:r>
            <a:r>
              <a:rPr lang="en-US" sz="2800" dirty="0" smtClean="0">
                <a:latin typeface="Lato" panose="020F0502020204030203" pitchFamily="34" charset="0"/>
                <a:ea typeface="Lato" panose="020F0502020204030203" pitchFamily="34" charset="0"/>
                <a:cs typeface="Lato" panose="020F0502020204030203" pitchFamily="34" charset="0"/>
              </a:rPr>
              <a:t>Does </a:t>
            </a:r>
            <a:r>
              <a:rPr lang="en-US" sz="2800" dirty="0">
                <a:latin typeface="Lato" panose="020F0502020204030203" pitchFamily="34" charset="0"/>
                <a:ea typeface="Lato" panose="020F0502020204030203" pitchFamily="34" charset="0"/>
                <a:cs typeface="Lato" panose="020F0502020204030203" pitchFamily="34" charset="0"/>
              </a:rPr>
              <a:t>W</a:t>
            </a:r>
            <a:r>
              <a:rPr lang="en-US" sz="2800" dirty="0" smtClean="0">
                <a:latin typeface="Lato" panose="020F0502020204030203" pitchFamily="34" charset="0"/>
                <a:ea typeface="Lato" panose="020F0502020204030203" pitchFamily="34" charset="0"/>
                <a:cs typeface="Lato" panose="020F0502020204030203" pitchFamily="34" charset="0"/>
              </a:rPr>
              <a:t>hat: Identifying </a:t>
            </a:r>
            <a:r>
              <a:rPr lang="en-US" sz="2800" dirty="0">
                <a:latin typeface="Lato" panose="020F0502020204030203" pitchFamily="34" charset="0"/>
                <a:ea typeface="Lato" panose="020F0502020204030203" pitchFamily="34" charset="0"/>
                <a:cs typeface="Lato" panose="020F0502020204030203" pitchFamily="34" charset="0"/>
              </a:rPr>
              <a:t>External Actor and DFSA </a:t>
            </a:r>
            <a:r>
              <a:rPr lang="en-US" sz="2800" dirty="0" smtClean="0">
                <a:latin typeface="Lato" panose="020F0502020204030203" pitchFamily="34" charset="0"/>
                <a:ea typeface="Lato" panose="020F0502020204030203" pitchFamily="34" charset="0"/>
                <a:cs typeface="Lato" panose="020F0502020204030203" pitchFamily="34" charset="0"/>
              </a:rPr>
              <a:t>Outcomes</a:t>
            </a:r>
            <a:endParaRPr lang="en-US" sz="2800" dirty="0">
              <a:latin typeface="Lato" panose="020F0502020204030203" pitchFamily="34" charset="0"/>
              <a:ea typeface="Lato" panose="020F0502020204030203" pitchFamily="34" charset="0"/>
              <a:cs typeface="Lato" panose="020F0502020204030203" pitchFamily="34" charset="0"/>
            </a:endParaRPr>
          </a:p>
        </p:txBody>
      </p:sp>
      <p:sp>
        <p:nvSpPr>
          <p:cNvPr id="3" name="Text Placeholder 2">
            <a:extLst>
              <a:ext uri="{FF2B5EF4-FFF2-40B4-BE49-F238E27FC236}">
                <a16:creationId xmlns:a16="http://schemas.microsoft.com/office/drawing/2014/main" id="{EBF5BFA4-1A6C-FF48-8033-4C2D7CEF4E66}"/>
              </a:ext>
            </a:extLst>
          </p:cNvPr>
          <p:cNvSpPr>
            <a:spLocks noGrp="1"/>
          </p:cNvSpPr>
          <p:nvPr>
            <p:ph type="body" sz="quarter" idx="12"/>
          </p:nvPr>
        </p:nvSpPr>
        <p:spPr/>
        <p:txBody>
          <a:bodyPr/>
          <a:lstStyle/>
          <a:p>
            <a:r>
              <a:rPr lang="en-US" dirty="0" smtClean="0">
                <a:latin typeface="Lato" panose="020F0502020204030203" pitchFamily="34" charset="0"/>
                <a:ea typeface="Lato" panose="020F0502020204030203" pitchFamily="34" charset="0"/>
                <a:cs typeface="Lato" panose="020F0502020204030203" pitchFamily="34" charset="0"/>
              </a:rPr>
              <a:t>[include date here]</a:t>
            </a:r>
            <a:endParaRPr lang="en-US"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45427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1D70-53EE-B349-A63D-D7109FF9697C}"/>
              </a:ext>
            </a:extLst>
          </p:cNvPr>
          <p:cNvSpPr>
            <a:spLocks noGrp="1"/>
          </p:cNvSpPr>
          <p:nvPr>
            <p:ph type="title"/>
          </p:nvPr>
        </p:nvSpPr>
        <p:spPr>
          <a:xfrm>
            <a:off x="635267" y="27225"/>
            <a:ext cx="7993783" cy="857250"/>
          </a:xfrm>
        </p:spPr>
        <p:txBody>
          <a:bodyPr>
            <a:noAutofit/>
          </a:bodyPr>
          <a:lstStyle/>
          <a:p>
            <a:r>
              <a:rPr lang="en-US" sz="2400" dirty="0"/>
              <a:t>Selecting DFSA outcomes</a:t>
            </a:r>
            <a:br>
              <a:rPr lang="en-US" sz="2400" dirty="0"/>
            </a:br>
            <a:r>
              <a:rPr lang="en-US" sz="2400" b="0" dirty="0"/>
              <a:t>Why start at the bottom? </a:t>
            </a:r>
          </a:p>
        </p:txBody>
      </p:sp>
      <p:pic>
        <p:nvPicPr>
          <p:cNvPr id="4" name="Picture 3"/>
          <p:cNvPicPr>
            <a:picLocks noChangeAspect="1"/>
          </p:cNvPicPr>
          <p:nvPr/>
        </p:nvPicPr>
        <p:blipFill>
          <a:blip r:embed="rId3"/>
          <a:stretch>
            <a:fillRect/>
          </a:stretch>
        </p:blipFill>
        <p:spPr>
          <a:xfrm>
            <a:off x="844902" y="968317"/>
            <a:ext cx="7574512" cy="4069335"/>
          </a:xfrm>
          <a:prstGeom prst="rect">
            <a:avLst/>
          </a:prstGeom>
        </p:spPr>
      </p:pic>
      <p:sp>
        <p:nvSpPr>
          <p:cNvPr id="5" name="Oval 4"/>
          <p:cNvSpPr/>
          <p:nvPr/>
        </p:nvSpPr>
        <p:spPr>
          <a:xfrm>
            <a:off x="844902" y="4387273"/>
            <a:ext cx="3688598" cy="716004"/>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7" name="Oval 6"/>
          <p:cNvSpPr/>
          <p:nvPr/>
        </p:nvSpPr>
        <p:spPr>
          <a:xfrm>
            <a:off x="2248306" y="3924537"/>
            <a:ext cx="2383852" cy="46273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Oval 7"/>
          <p:cNvSpPr/>
          <p:nvPr/>
        </p:nvSpPr>
        <p:spPr>
          <a:xfrm>
            <a:off x="844902" y="2510991"/>
            <a:ext cx="1293228" cy="1132051"/>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12" name="Oval 11"/>
          <p:cNvSpPr/>
          <p:nvPr/>
        </p:nvSpPr>
        <p:spPr>
          <a:xfrm>
            <a:off x="3285460" y="3168501"/>
            <a:ext cx="967198" cy="84665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13" name="Oval 12"/>
          <p:cNvSpPr/>
          <p:nvPr/>
        </p:nvSpPr>
        <p:spPr>
          <a:xfrm>
            <a:off x="1938762" y="2427149"/>
            <a:ext cx="1236522" cy="141354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Tree>
    <p:extLst>
      <p:ext uri="{BB962C8B-B14F-4D97-AF65-F5344CB8AC3E}">
        <p14:creationId xmlns:p14="http://schemas.microsoft.com/office/powerpoint/2010/main" val="306466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1D70-53EE-B349-A63D-D7109FF9697C}"/>
              </a:ext>
            </a:extLst>
          </p:cNvPr>
          <p:cNvSpPr>
            <a:spLocks noGrp="1"/>
          </p:cNvSpPr>
          <p:nvPr>
            <p:ph type="title"/>
          </p:nvPr>
        </p:nvSpPr>
        <p:spPr>
          <a:xfrm>
            <a:off x="635267" y="27225"/>
            <a:ext cx="7993783" cy="857250"/>
          </a:xfrm>
        </p:spPr>
        <p:txBody>
          <a:bodyPr>
            <a:noAutofit/>
          </a:bodyPr>
          <a:lstStyle/>
          <a:p>
            <a:r>
              <a:rPr lang="en-US" sz="2400" dirty="0"/>
              <a:t>Sample External Actor Matrix for Complementary Documentation</a:t>
            </a:r>
            <a:endParaRPr lang="en-US" sz="2400" b="0" dirty="0"/>
          </a:p>
        </p:txBody>
      </p:sp>
      <p:pic>
        <p:nvPicPr>
          <p:cNvPr id="9" name="Content Placeholder 4"/>
          <p:cNvPicPr>
            <a:picLocks noGrp="1" noChangeAspect="1"/>
          </p:cNvPicPr>
          <p:nvPr>
            <p:ph idx="4294967295"/>
          </p:nvPr>
        </p:nvPicPr>
        <p:blipFill>
          <a:blip r:embed="rId3"/>
          <a:stretch>
            <a:fillRect/>
          </a:stretch>
        </p:blipFill>
        <p:spPr>
          <a:xfrm>
            <a:off x="688808" y="1474122"/>
            <a:ext cx="7886700" cy="2739953"/>
          </a:xfrm>
          <a:prstGeom prst="rect">
            <a:avLst/>
          </a:prstGeom>
        </p:spPr>
      </p:pic>
    </p:spTree>
    <p:extLst>
      <p:ext uri="{BB962C8B-B14F-4D97-AF65-F5344CB8AC3E}">
        <p14:creationId xmlns:p14="http://schemas.microsoft.com/office/powerpoint/2010/main" val="1663410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1D70-53EE-B349-A63D-D7109FF9697C}"/>
              </a:ext>
            </a:extLst>
          </p:cNvPr>
          <p:cNvSpPr>
            <a:spLocks noGrp="1"/>
          </p:cNvSpPr>
          <p:nvPr>
            <p:ph type="title"/>
          </p:nvPr>
        </p:nvSpPr>
        <p:spPr>
          <a:xfrm>
            <a:off x="635267" y="27225"/>
            <a:ext cx="7993783" cy="857250"/>
          </a:xfrm>
        </p:spPr>
        <p:txBody>
          <a:bodyPr>
            <a:noAutofit/>
          </a:bodyPr>
          <a:lstStyle/>
          <a:p>
            <a:r>
              <a:rPr lang="en-US" sz="2400" dirty="0"/>
              <a:t>Details on the efforts of external actors</a:t>
            </a:r>
            <a:br>
              <a:rPr lang="en-US" sz="2400" dirty="0"/>
            </a:br>
            <a:r>
              <a:rPr lang="en-US" sz="2400" b="0" dirty="0"/>
              <a:t>When would these external outcomes be required? </a:t>
            </a:r>
          </a:p>
        </p:txBody>
      </p:sp>
      <p:pic>
        <p:nvPicPr>
          <p:cNvPr id="4" name="Content Placeholder 6"/>
          <p:cNvPicPr>
            <a:picLocks noGrp="1" noChangeAspect="1"/>
          </p:cNvPicPr>
          <p:nvPr>
            <p:ph idx="4294967295"/>
          </p:nvPr>
        </p:nvPicPr>
        <p:blipFill>
          <a:blip r:embed="rId3"/>
          <a:stretch>
            <a:fillRect/>
          </a:stretch>
        </p:blipFill>
        <p:spPr>
          <a:xfrm>
            <a:off x="1377695" y="999459"/>
            <a:ext cx="6508926" cy="3863485"/>
          </a:xfrm>
          <a:prstGeom prst="rect">
            <a:avLst/>
          </a:prstGeom>
        </p:spPr>
      </p:pic>
    </p:spTree>
    <p:extLst>
      <p:ext uri="{BB962C8B-B14F-4D97-AF65-F5344CB8AC3E}">
        <p14:creationId xmlns:p14="http://schemas.microsoft.com/office/powerpoint/2010/main" val="1787726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AE842DF-AE8C-4540-939E-4277F3577C1E}"/>
              </a:ext>
            </a:extLst>
          </p:cNvPr>
          <p:cNvSpPr>
            <a:spLocks noGrp="1"/>
          </p:cNvSpPr>
          <p:nvPr>
            <p:ph type="body" sz="quarter" idx="11"/>
          </p:nvPr>
        </p:nvSpPr>
        <p:spPr>
          <a:xfrm>
            <a:off x="1366838" y="2002061"/>
            <a:ext cx="6313487" cy="1089481"/>
          </a:xfrm>
        </p:spPr>
        <p:txBody>
          <a:bodyPr>
            <a:noAutofit/>
          </a:bodyPr>
          <a:lstStyle/>
          <a:p>
            <a:r>
              <a:rPr lang="en-US" sz="6000" dirty="0" smtClean="0"/>
              <a:t>Thank you!</a:t>
            </a:r>
            <a:endParaRPr lang="en-US" sz="6000" dirty="0"/>
          </a:p>
        </p:txBody>
      </p:sp>
    </p:spTree>
    <p:extLst>
      <p:ext uri="{BB962C8B-B14F-4D97-AF65-F5344CB8AC3E}">
        <p14:creationId xmlns:p14="http://schemas.microsoft.com/office/powerpoint/2010/main" val="950133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6F32-A8CE-8546-8601-67BEF4DD5B23}"/>
              </a:ext>
            </a:extLst>
          </p:cNvPr>
          <p:cNvSpPr>
            <a:spLocks noGrp="1"/>
          </p:cNvSpPr>
          <p:nvPr>
            <p:ph type="title"/>
          </p:nvPr>
        </p:nvSpPr>
        <p:spPr>
          <a:xfrm>
            <a:off x="1684422" y="0"/>
            <a:ext cx="7459577" cy="857250"/>
          </a:xfrm>
        </p:spPr>
        <p:txBody>
          <a:bodyPr>
            <a:noAutofit/>
          </a:bodyPr>
          <a:lstStyle/>
          <a:p>
            <a:r>
              <a:rPr lang="en-US" sz="3600" dirty="0"/>
              <a:t>Session </a:t>
            </a:r>
            <a:r>
              <a:rPr lang="en-US" sz="3600" dirty="0" smtClean="0"/>
              <a:t>Objectives </a:t>
            </a:r>
            <a:endParaRPr lang="en-US" sz="3600" b="0" dirty="0"/>
          </a:p>
        </p:txBody>
      </p:sp>
      <p:sp>
        <p:nvSpPr>
          <p:cNvPr id="3" name="Content Placeholder 2">
            <a:extLst>
              <a:ext uri="{FF2B5EF4-FFF2-40B4-BE49-F238E27FC236}">
                <a16:creationId xmlns:a16="http://schemas.microsoft.com/office/drawing/2014/main" id="{65DF5429-A314-3C4D-9D51-3193716B6A48}"/>
              </a:ext>
            </a:extLst>
          </p:cNvPr>
          <p:cNvSpPr>
            <a:spLocks noGrp="1"/>
          </p:cNvSpPr>
          <p:nvPr>
            <p:ph sz="half" idx="2"/>
          </p:nvPr>
        </p:nvSpPr>
        <p:spPr>
          <a:xfrm>
            <a:off x="1684422" y="1116532"/>
            <a:ext cx="7278708" cy="3493970"/>
          </a:xfrm>
        </p:spPr>
        <p:txBody>
          <a:bodyPr>
            <a:normAutofit/>
          </a:bodyPr>
          <a:lstStyle/>
          <a:p>
            <a:r>
              <a:rPr lang="en-US" dirty="0"/>
              <a:t>To understand how we will: </a:t>
            </a:r>
          </a:p>
          <a:p>
            <a:pPr marL="342900" indent="-342900">
              <a:buFont typeface="Arial" panose="020B0604020202020204" pitchFamily="34" charset="0"/>
              <a:buChar char="•"/>
            </a:pPr>
            <a:r>
              <a:rPr lang="en-US" dirty="0" smtClean="0"/>
              <a:t>Prioritize </a:t>
            </a:r>
            <a:r>
              <a:rPr lang="en-US" dirty="0"/>
              <a:t>which domains and outcomes our proposed Activity will address</a:t>
            </a:r>
          </a:p>
          <a:p>
            <a:pPr marL="342900" indent="-342900">
              <a:buFont typeface="Arial" panose="020B0604020202020204" pitchFamily="34" charset="0"/>
              <a:buChar char="•"/>
            </a:pPr>
            <a:r>
              <a:rPr lang="en-US" dirty="0" smtClean="0"/>
              <a:t>Identify </a:t>
            </a:r>
            <a:r>
              <a:rPr lang="en-US" dirty="0"/>
              <a:t>domains and outcomes that will be addressed by external actors</a:t>
            </a:r>
          </a:p>
          <a:p>
            <a:pPr marL="342900" indent="-342900">
              <a:buFont typeface="Arial" panose="020B0604020202020204" pitchFamily="34" charset="0"/>
              <a:buChar char="•"/>
            </a:pPr>
            <a:r>
              <a:rPr lang="en-US" dirty="0" smtClean="0"/>
              <a:t>Set </a:t>
            </a:r>
            <a:r>
              <a:rPr lang="en-US" dirty="0"/>
              <a:t>a foundation for prioritizing (e.g., necessary and sufficient) proposed interventions </a:t>
            </a:r>
          </a:p>
        </p:txBody>
      </p:sp>
    </p:spTree>
    <p:extLst>
      <p:ext uri="{BB962C8B-B14F-4D97-AF65-F5344CB8AC3E}">
        <p14:creationId xmlns:p14="http://schemas.microsoft.com/office/powerpoint/2010/main" val="2828456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TOC Process and </a:t>
            </a:r>
            <a:r>
              <a:rPr lang="en-US" dirty="0" smtClean="0"/>
              <a:t>Timeline</a:t>
            </a:r>
            <a:endParaRPr lang="en-US" dirty="0"/>
          </a:p>
        </p:txBody>
      </p:sp>
      <p:graphicFrame>
        <p:nvGraphicFramePr>
          <p:cNvPr id="5" name="Content Placeholder 2"/>
          <p:cNvGraphicFramePr>
            <a:graphicFrameLocks noGrp="1"/>
          </p:cNvGraphicFramePr>
          <p:nvPr>
            <p:ph sz="half" idx="2"/>
            <p:extLst>
              <p:ext uri="{D42A27DB-BD31-4B8C-83A1-F6EECF244321}">
                <p14:modId xmlns:p14="http://schemas.microsoft.com/office/powerpoint/2010/main" val="96811272"/>
              </p:ext>
            </p:extLst>
          </p:nvPr>
        </p:nvGraphicFramePr>
        <p:xfrm>
          <a:off x="328246" y="1142097"/>
          <a:ext cx="8593015" cy="3751262"/>
        </p:xfrm>
        <a:graphic>
          <a:graphicData uri="http://schemas.openxmlformats.org/drawingml/2006/table">
            <a:tbl>
              <a:tblPr>
                <a:tableStyleId>{5C22544A-7EE6-4342-B048-85BDC9FD1C3A}</a:tableStyleId>
              </a:tblPr>
              <a:tblGrid>
                <a:gridCol w="2245247">
                  <a:extLst>
                    <a:ext uri="{9D8B030D-6E8A-4147-A177-3AD203B41FA5}">
                      <a16:colId xmlns:a16="http://schemas.microsoft.com/office/drawing/2014/main" val="1053033345"/>
                    </a:ext>
                  </a:extLst>
                </a:gridCol>
                <a:gridCol w="195239">
                  <a:extLst>
                    <a:ext uri="{9D8B030D-6E8A-4147-A177-3AD203B41FA5}">
                      <a16:colId xmlns:a16="http://schemas.microsoft.com/office/drawing/2014/main" val="3363701114"/>
                    </a:ext>
                  </a:extLst>
                </a:gridCol>
                <a:gridCol w="240294">
                  <a:extLst>
                    <a:ext uri="{9D8B030D-6E8A-4147-A177-3AD203B41FA5}">
                      <a16:colId xmlns:a16="http://schemas.microsoft.com/office/drawing/2014/main" val="1051992116"/>
                    </a:ext>
                  </a:extLst>
                </a:gridCol>
                <a:gridCol w="217766">
                  <a:extLst>
                    <a:ext uri="{9D8B030D-6E8A-4147-A177-3AD203B41FA5}">
                      <a16:colId xmlns:a16="http://schemas.microsoft.com/office/drawing/2014/main" val="3013693323"/>
                    </a:ext>
                  </a:extLst>
                </a:gridCol>
                <a:gridCol w="217766">
                  <a:extLst>
                    <a:ext uri="{9D8B030D-6E8A-4147-A177-3AD203B41FA5}">
                      <a16:colId xmlns:a16="http://schemas.microsoft.com/office/drawing/2014/main" val="2373862974"/>
                    </a:ext>
                  </a:extLst>
                </a:gridCol>
                <a:gridCol w="210258">
                  <a:extLst>
                    <a:ext uri="{9D8B030D-6E8A-4147-A177-3AD203B41FA5}">
                      <a16:colId xmlns:a16="http://schemas.microsoft.com/office/drawing/2014/main" val="2740776638"/>
                    </a:ext>
                  </a:extLst>
                </a:gridCol>
                <a:gridCol w="270332">
                  <a:extLst>
                    <a:ext uri="{9D8B030D-6E8A-4147-A177-3AD203B41FA5}">
                      <a16:colId xmlns:a16="http://schemas.microsoft.com/office/drawing/2014/main" val="808385064"/>
                    </a:ext>
                  </a:extLst>
                </a:gridCol>
                <a:gridCol w="277841">
                  <a:extLst>
                    <a:ext uri="{9D8B030D-6E8A-4147-A177-3AD203B41FA5}">
                      <a16:colId xmlns:a16="http://schemas.microsoft.com/office/drawing/2014/main" val="785863251"/>
                    </a:ext>
                  </a:extLst>
                </a:gridCol>
                <a:gridCol w="195239">
                  <a:extLst>
                    <a:ext uri="{9D8B030D-6E8A-4147-A177-3AD203B41FA5}">
                      <a16:colId xmlns:a16="http://schemas.microsoft.com/office/drawing/2014/main" val="2954429637"/>
                    </a:ext>
                  </a:extLst>
                </a:gridCol>
                <a:gridCol w="232785">
                  <a:extLst>
                    <a:ext uri="{9D8B030D-6E8A-4147-A177-3AD203B41FA5}">
                      <a16:colId xmlns:a16="http://schemas.microsoft.com/office/drawing/2014/main" val="633819522"/>
                    </a:ext>
                  </a:extLst>
                </a:gridCol>
                <a:gridCol w="262820">
                  <a:extLst>
                    <a:ext uri="{9D8B030D-6E8A-4147-A177-3AD203B41FA5}">
                      <a16:colId xmlns:a16="http://schemas.microsoft.com/office/drawing/2014/main" val="3758031270"/>
                    </a:ext>
                  </a:extLst>
                </a:gridCol>
                <a:gridCol w="262820">
                  <a:extLst>
                    <a:ext uri="{9D8B030D-6E8A-4147-A177-3AD203B41FA5}">
                      <a16:colId xmlns:a16="http://schemas.microsoft.com/office/drawing/2014/main" val="2141791197"/>
                    </a:ext>
                  </a:extLst>
                </a:gridCol>
                <a:gridCol w="300367">
                  <a:extLst>
                    <a:ext uri="{9D8B030D-6E8A-4147-A177-3AD203B41FA5}">
                      <a16:colId xmlns:a16="http://schemas.microsoft.com/office/drawing/2014/main" val="2513788427"/>
                    </a:ext>
                  </a:extLst>
                </a:gridCol>
                <a:gridCol w="270332">
                  <a:extLst>
                    <a:ext uri="{9D8B030D-6E8A-4147-A177-3AD203B41FA5}">
                      <a16:colId xmlns:a16="http://schemas.microsoft.com/office/drawing/2014/main" val="2003643812"/>
                    </a:ext>
                  </a:extLst>
                </a:gridCol>
                <a:gridCol w="298603">
                  <a:extLst>
                    <a:ext uri="{9D8B030D-6E8A-4147-A177-3AD203B41FA5}">
                      <a16:colId xmlns:a16="http://schemas.microsoft.com/office/drawing/2014/main" val="391598656"/>
                    </a:ext>
                  </a:extLst>
                </a:gridCol>
                <a:gridCol w="264586">
                  <a:extLst>
                    <a:ext uri="{9D8B030D-6E8A-4147-A177-3AD203B41FA5}">
                      <a16:colId xmlns:a16="http://schemas.microsoft.com/office/drawing/2014/main" val="723009247"/>
                    </a:ext>
                  </a:extLst>
                </a:gridCol>
                <a:gridCol w="292858">
                  <a:extLst>
                    <a:ext uri="{9D8B030D-6E8A-4147-A177-3AD203B41FA5}">
                      <a16:colId xmlns:a16="http://schemas.microsoft.com/office/drawing/2014/main" val="1583672156"/>
                    </a:ext>
                  </a:extLst>
                </a:gridCol>
                <a:gridCol w="300367">
                  <a:extLst>
                    <a:ext uri="{9D8B030D-6E8A-4147-A177-3AD203B41FA5}">
                      <a16:colId xmlns:a16="http://schemas.microsoft.com/office/drawing/2014/main" val="1357015527"/>
                    </a:ext>
                  </a:extLst>
                </a:gridCol>
                <a:gridCol w="310381">
                  <a:extLst>
                    <a:ext uri="{9D8B030D-6E8A-4147-A177-3AD203B41FA5}">
                      <a16:colId xmlns:a16="http://schemas.microsoft.com/office/drawing/2014/main" val="3329852671"/>
                    </a:ext>
                  </a:extLst>
                </a:gridCol>
                <a:gridCol w="330405">
                  <a:extLst>
                    <a:ext uri="{9D8B030D-6E8A-4147-A177-3AD203B41FA5}">
                      <a16:colId xmlns:a16="http://schemas.microsoft.com/office/drawing/2014/main" val="3387371476"/>
                    </a:ext>
                  </a:extLst>
                </a:gridCol>
                <a:gridCol w="390320">
                  <a:extLst>
                    <a:ext uri="{9D8B030D-6E8A-4147-A177-3AD203B41FA5}">
                      <a16:colId xmlns:a16="http://schemas.microsoft.com/office/drawing/2014/main" val="3764774195"/>
                    </a:ext>
                  </a:extLst>
                </a:gridCol>
                <a:gridCol w="340623">
                  <a:extLst>
                    <a:ext uri="{9D8B030D-6E8A-4147-A177-3AD203B41FA5}">
                      <a16:colId xmlns:a16="http://schemas.microsoft.com/office/drawing/2014/main" val="2466015062"/>
                    </a:ext>
                  </a:extLst>
                </a:gridCol>
                <a:gridCol w="380416">
                  <a:extLst>
                    <a:ext uri="{9D8B030D-6E8A-4147-A177-3AD203B41FA5}">
                      <a16:colId xmlns:a16="http://schemas.microsoft.com/office/drawing/2014/main" val="261518520"/>
                    </a:ext>
                  </a:extLst>
                </a:gridCol>
                <a:gridCol w="285350">
                  <a:extLst>
                    <a:ext uri="{9D8B030D-6E8A-4147-A177-3AD203B41FA5}">
                      <a16:colId xmlns:a16="http://schemas.microsoft.com/office/drawing/2014/main" val="2216918151"/>
                    </a:ext>
                  </a:extLst>
                </a:gridCol>
              </a:tblGrid>
              <a:tr h="428179">
                <a:tc>
                  <a:txBody>
                    <a:bodyPr/>
                    <a:lstStyle/>
                    <a:p>
                      <a:pPr algn="l" fontAlgn="b"/>
                      <a:endParaRPr lang="en-US" sz="600" b="0" i="0" u="none" strike="noStrike" dirty="0">
                        <a:solidFill>
                          <a:srgbClr val="000000"/>
                        </a:solidFill>
                        <a:effectLst/>
                        <a:latin typeface="Ubuntu" panose="020B0604020202020204" charset="0"/>
                      </a:endParaRPr>
                    </a:p>
                  </a:txBody>
                  <a:tcPr marL="6442" marR="6442" marT="6442" marB="0" anchor="b"/>
                </a:tc>
                <a:tc gridSpan="4">
                  <a:txBody>
                    <a:bodyPr/>
                    <a:lstStyle/>
                    <a:p>
                      <a:pPr algn="ctr" fontAlgn="b"/>
                      <a:r>
                        <a:rPr lang="en-US" sz="900" u="none" strike="noStrike" kern="1200" dirty="0">
                          <a:solidFill>
                            <a:schemeClr val="dk1"/>
                          </a:solidFill>
                          <a:effectLst/>
                          <a:latin typeface="+mn-lt"/>
                          <a:ea typeface="+mn-ea"/>
                          <a:cs typeface="+mn-cs"/>
                        </a:rPr>
                        <a:t>Month 1</a:t>
                      </a:r>
                    </a:p>
                  </a:txBody>
                  <a:tcPr marL="6442" marR="6442" marT="6442" marB="0" anchor="c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900" u="none" strike="noStrike" kern="1200" dirty="0">
                          <a:solidFill>
                            <a:schemeClr val="dk1"/>
                          </a:solidFill>
                          <a:effectLst/>
                          <a:latin typeface="+mn-lt"/>
                          <a:ea typeface="+mn-ea"/>
                          <a:cs typeface="+mn-cs"/>
                        </a:rPr>
                        <a:t>Month 2</a:t>
                      </a:r>
                    </a:p>
                  </a:txBody>
                  <a:tcPr marL="6442" marR="6442" marT="6442"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900" u="none" strike="noStrike" kern="1200" dirty="0">
                          <a:solidFill>
                            <a:schemeClr val="dk1"/>
                          </a:solidFill>
                          <a:effectLst/>
                          <a:latin typeface="+mn-lt"/>
                          <a:ea typeface="+mn-ea"/>
                          <a:cs typeface="+mn-cs"/>
                        </a:rPr>
                        <a:t>Month 3</a:t>
                      </a:r>
                    </a:p>
                  </a:txBody>
                  <a:tcPr marL="6442" marR="6442" marT="6442" marB="0" anchor="c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900" u="none" strike="noStrike" dirty="0">
                          <a:effectLst/>
                        </a:rPr>
                        <a:t> </a:t>
                      </a:r>
                      <a:endParaRPr lang="en-US" sz="900" b="1" i="0" u="none" strike="noStrike" dirty="0">
                        <a:solidFill>
                          <a:srgbClr val="000000"/>
                        </a:solidFill>
                        <a:effectLst/>
                        <a:latin typeface="Ubuntu" panose="020B0604020202020204" charset="0"/>
                      </a:endParaRPr>
                    </a:p>
                    <a:p>
                      <a:pPr algn="ctr" fontAlgn="b"/>
                      <a:r>
                        <a:rPr lang="en-US" sz="900" u="none" strike="noStrike" dirty="0">
                          <a:effectLst/>
                        </a:rPr>
                        <a:t>Month 4</a:t>
                      </a:r>
                      <a:endParaRPr lang="en-US" sz="900" b="1" i="0" u="none" strike="noStrike" dirty="0">
                        <a:solidFill>
                          <a:srgbClr val="000000"/>
                        </a:solidFill>
                        <a:effectLst/>
                        <a:latin typeface="Ubuntu" panose="020B0604020202020204" charset="0"/>
                      </a:endParaRPr>
                    </a:p>
                    <a:p>
                      <a:pPr algn="ctr" fontAlgn="b"/>
                      <a:r>
                        <a:rPr lang="en-US" sz="900" u="none" strike="noStrike" dirty="0">
                          <a:effectLst/>
                        </a:rPr>
                        <a:t> </a:t>
                      </a:r>
                      <a:endParaRPr lang="en-US" sz="900" b="1" i="0" u="none" strike="noStrike" dirty="0">
                        <a:solidFill>
                          <a:srgbClr val="000000"/>
                        </a:solidFill>
                        <a:effectLst/>
                        <a:latin typeface="Ubuntu" panose="020B0604020202020204" charset="0"/>
                      </a:endParaRPr>
                    </a:p>
                  </a:txBody>
                  <a:tcPr marL="6442" marR="6442" marT="6442" marB="0" anchor="b"/>
                </a:tc>
                <a:tc hMerge="1">
                  <a:txBody>
                    <a:bodyPr/>
                    <a:lstStyle/>
                    <a:p>
                      <a:pPr algn="l" fontAlgn="b"/>
                      <a:endParaRPr lang="en-US" sz="700" b="1" i="0" u="none" strike="noStrike" dirty="0">
                        <a:solidFill>
                          <a:srgbClr val="000000"/>
                        </a:solidFill>
                        <a:effectLst/>
                        <a:latin typeface="Ubuntu" panose="020B0604020202020204" charset="0"/>
                      </a:endParaRPr>
                    </a:p>
                  </a:txBody>
                  <a:tcPr marL="6984" marR="6984" marT="6984" marB="0" anchor="b"/>
                </a:tc>
                <a:tc hMerge="1">
                  <a:txBody>
                    <a:bodyPr/>
                    <a:lstStyle/>
                    <a:p>
                      <a:endParaRPr lang="en-US"/>
                    </a:p>
                  </a:txBody>
                  <a:tcPr/>
                </a:tc>
                <a:tc hMerge="1">
                  <a:txBody>
                    <a:bodyPr/>
                    <a:lstStyle/>
                    <a:p>
                      <a:pPr algn="l" fontAlgn="b"/>
                      <a:endParaRPr lang="en-US" sz="700" b="1" i="0" u="none" strike="noStrike" dirty="0">
                        <a:solidFill>
                          <a:srgbClr val="000000"/>
                        </a:solidFill>
                        <a:effectLst/>
                        <a:latin typeface="Ubuntu" panose="020B0604020202020204" charset="0"/>
                      </a:endParaRPr>
                    </a:p>
                  </a:txBody>
                  <a:tcPr marL="6984" marR="6984" marT="6984" marB="0" anchor="b"/>
                </a:tc>
                <a:tc gridSpan="4">
                  <a:txBody>
                    <a:bodyPr/>
                    <a:lstStyle/>
                    <a:p>
                      <a:pPr algn="ctr" fontAlgn="b"/>
                      <a:r>
                        <a:rPr lang="en-US" sz="900" u="none" strike="noStrike" dirty="0">
                          <a:effectLst/>
                        </a:rPr>
                        <a:t> </a:t>
                      </a:r>
                      <a:endParaRPr lang="en-US" sz="900" b="1" i="0" u="none" strike="noStrike" dirty="0">
                        <a:solidFill>
                          <a:srgbClr val="000000"/>
                        </a:solidFill>
                        <a:effectLst/>
                        <a:latin typeface="Ubuntu" panose="020B0604020202020204" charset="0"/>
                      </a:endParaRPr>
                    </a:p>
                    <a:p>
                      <a:pPr algn="ctr" fontAlgn="b"/>
                      <a:r>
                        <a:rPr lang="en-US" sz="900" u="none" strike="noStrike" dirty="0">
                          <a:effectLst/>
                        </a:rPr>
                        <a:t>Month 5</a:t>
                      </a:r>
                      <a:endParaRPr lang="en-US" sz="900" b="1" i="0" u="none" strike="noStrike" dirty="0">
                        <a:solidFill>
                          <a:srgbClr val="000000"/>
                        </a:solidFill>
                        <a:effectLst/>
                        <a:latin typeface="Ubuntu" panose="020B0604020202020204" charset="0"/>
                      </a:endParaRPr>
                    </a:p>
                    <a:p>
                      <a:pPr algn="ctr" fontAlgn="b"/>
                      <a:r>
                        <a:rPr lang="en-US" sz="900" u="none" strike="noStrike" dirty="0">
                          <a:effectLst/>
                        </a:rPr>
                        <a:t> </a:t>
                      </a:r>
                      <a:endParaRPr lang="en-US" sz="900" b="0" i="0" u="none" strike="noStrike" dirty="0">
                        <a:solidFill>
                          <a:srgbClr val="000000"/>
                        </a:solidFill>
                        <a:effectLst/>
                        <a:latin typeface="Ubuntu" panose="020B0604020202020204" charset="0"/>
                      </a:endParaRPr>
                    </a:p>
                  </a:txBody>
                  <a:tcPr marL="6442" marR="6442" marT="6442" marB="0" anchor="b">
                    <a:solidFill>
                      <a:schemeClr val="accent4"/>
                    </a:solidFill>
                  </a:tcPr>
                </a:tc>
                <a:tc hMerge="1">
                  <a:txBody>
                    <a:bodyPr/>
                    <a:lstStyle/>
                    <a:p>
                      <a:pPr algn="l" fontAlgn="b"/>
                      <a:endParaRPr lang="en-US" sz="700" b="1" i="0" u="none" strike="noStrike" dirty="0">
                        <a:solidFill>
                          <a:srgbClr val="000000"/>
                        </a:solidFill>
                        <a:effectLst/>
                        <a:latin typeface="Ubuntu" panose="020B0604020202020204" charset="0"/>
                      </a:endParaRPr>
                    </a:p>
                  </a:txBody>
                  <a:tcPr marL="6984" marR="6984" marT="6984" marB="0" anchor="b"/>
                </a:tc>
                <a:tc hMerge="1">
                  <a:txBody>
                    <a:bodyPr/>
                    <a:lstStyle/>
                    <a:p>
                      <a:endParaRPr lang="en-US"/>
                    </a:p>
                  </a:txBody>
                  <a:tcPr/>
                </a:tc>
                <a:tc hMerge="1">
                  <a:txBody>
                    <a:bodyPr/>
                    <a:lstStyle/>
                    <a:p>
                      <a:pPr algn="l" fontAlgn="b"/>
                      <a:endParaRPr lang="en-US" sz="700" b="0" i="0" u="none" strike="noStrike" dirty="0">
                        <a:solidFill>
                          <a:srgbClr val="000000"/>
                        </a:solidFill>
                        <a:effectLst/>
                        <a:latin typeface="Ubuntu" panose="020B0604020202020204" charset="0"/>
                      </a:endParaRPr>
                    </a:p>
                  </a:txBody>
                  <a:tcPr marL="6984" marR="6984" marT="6984" marB="0" anchor="b"/>
                </a:tc>
                <a:tc gridSpan="2">
                  <a:txBody>
                    <a:bodyPr/>
                    <a:lstStyle/>
                    <a:p>
                      <a:pPr algn="ctr" fontAlgn="b"/>
                      <a:r>
                        <a:rPr lang="en-US" sz="900" u="none" strike="noStrike" dirty="0">
                          <a:effectLst/>
                        </a:rPr>
                        <a:t>Month 6</a:t>
                      </a:r>
                      <a:endParaRPr lang="en-US" sz="900" b="1" i="0" u="none" strike="noStrike" dirty="0">
                        <a:solidFill>
                          <a:srgbClr val="000000"/>
                        </a:solidFill>
                        <a:effectLst/>
                        <a:latin typeface="Ubuntu" panose="020B0604020202020204" charset="0"/>
                      </a:endParaRPr>
                    </a:p>
                  </a:txBody>
                  <a:tcPr marL="6442" marR="6442" marT="6442" marB="0" anchor="ctr"/>
                </a:tc>
                <a:tc hMerge="1">
                  <a:txBody>
                    <a:bodyPr/>
                    <a:lstStyle/>
                    <a:p>
                      <a:endParaRPr lang="en-US"/>
                    </a:p>
                  </a:txBody>
                  <a:tcPr/>
                </a:tc>
                <a:extLst>
                  <a:ext uri="{0D108BD9-81ED-4DB2-BD59-A6C34878D82A}">
                    <a16:rowId xmlns:a16="http://schemas.microsoft.com/office/drawing/2014/main" val="2809179598"/>
                  </a:ext>
                </a:extLst>
              </a:tr>
              <a:tr h="341160">
                <a:tc>
                  <a:txBody>
                    <a:bodyPr/>
                    <a:lstStyle/>
                    <a:p>
                      <a:pPr algn="r" fontAlgn="b"/>
                      <a:r>
                        <a:rPr lang="en-US" sz="900" u="none" strike="noStrike" dirty="0">
                          <a:effectLst/>
                        </a:rPr>
                        <a:t>WEEK</a:t>
                      </a:r>
                      <a:endParaRPr lang="en-US" sz="900" b="1" i="0" u="none" strike="noStrike" dirty="0">
                        <a:solidFill>
                          <a:srgbClr val="000000"/>
                        </a:solidFill>
                        <a:effectLst/>
                        <a:latin typeface="Ubuntu" panose="020B0604020202020204" charset="0"/>
                      </a:endParaRPr>
                    </a:p>
                  </a:txBody>
                  <a:tcPr marL="6442" marR="6442" marT="6442" marB="0" anchor="ctr"/>
                </a:tc>
                <a:tc>
                  <a:txBody>
                    <a:bodyPr/>
                    <a:lstStyle/>
                    <a:p>
                      <a:pPr algn="ctr" fontAlgn="ctr"/>
                      <a:r>
                        <a:rPr lang="en-US" sz="900" u="none" strike="noStrike" dirty="0">
                          <a:effectLst/>
                        </a:rPr>
                        <a:t>1</a:t>
                      </a:r>
                      <a:endParaRPr lang="en-US" sz="900" b="1" i="0" u="none" strike="noStrike" dirty="0">
                        <a:solidFill>
                          <a:srgbClr val="000000"/>
                        </a:solidFill>
                        <a:effectLst/>
                        <a:latin typeface="Ubuntu" panose="020B0604020202020204" charset="0"/>
                      </a:endParaRPr>
                    </a:p>
                  </a:txBody>
                  <a:tcPr marL="6442" marR="6442" marT="6442" marB="0" anchor="ctr"/>
                </a:tc>
                <a:tc>
                  <a:txBody>
                    <a:bodyPr/>
                    <a:lstStyle/>
                    <a:p>
                      <a:pPr algn="ctr" fontAlgn="ctr"/>
                      <a:r>
                        <a:rPr lang="en-US" sz="900" u="none" strike="noStrike" dirty="0">
                          <a:effectLst/>
                        </a:rPr>
                        <a:t>2</a:t>
                      </a:r>
                      <a:endParaRPr lang="en-US" sz="900" b="1" i="0" u="none" strike="noStrike" dirty="0">
                        <a:solidFill>
                          <a:srgbClr val="000000"/>
                        </a:solidFill>
                        <a:effectLst/>
                        <a:latin typeface="Ubuntu" panose="020B0604020202020204" charset="0"/>
                      </a:endParaRPr>
                    </a:p>
                  </a:txBody>
                  <a:tcPr marL="6442" marR="6442" marT="6442" marB="0" anchor="ctr"/>
                </a:tc>
                <a:tc>
                  <a:txBody>
                    <a:bodyPr/>
                    <a:lstStyle/>
                    <a:p>
                      <a:pPr algn="ctr" fontAlgn="ctr"/>
                      <a:r>
                        <a:rPr lang="en-US" sz="900" u="none" strike="noStrike" dirty="0">
                          <a:effectLst/>
                        </a:rPr>
                        <a:t>3</a:t>
                      </a:r>
                      <a:endParaRPr lang="en-US" sz="900" b="1" i="0" u="none" strike="noStrike" dirty="0">
                        <a:solidFill>
                          <a:srgbClr val="000000"/>
                        </a:solidFill>
                        <a:effectLst/>
                        <a:latin typeface="Ubuntu" panose="020B0604020202020204" charset="0"/>
                      </a:endParaRPr>
                    </a:p>
                  </a:txBody>
                  <a:tcPr marL="6442" marR="6442" marT="6442" marB="0" anchor="ctr"/>
                </a:tc>
                <a:tc>
                  <a:txBody>
                    <a:bodyPr/>
                    <a:lstStyle/>
                    <a:p>
                      <a:pPr algn="ctr" fontAlgn="ctr"/>
                      <a:r>
                        <a:rPr lang="en-US" sz="900" u="none" strike="noStrike">
                          <a:effectLst/>
                        </a:rPr>
                        <a:t>4</a:t>
                      </a:r>
                      <a:endParaRPr lang="en-US" sz="900" b="1" i="0" u="none" strike="noStrike">
                        <a:solidFill>
                          <a:srgbClr val="000000"/>
                        </a:solidFill>
                        <a:effectLst/>
                        <a:latin typeface="Ubuntu" panose="020B0604020202020204" charset="0"/>
                      </a:endParaRPr>
                    </a:p>
                  </a:txBody>
                  <a:tcPr marL="6442" marR="6442" marT="6442" marB="0" anchor="ctr"/>
                </a:tc>
                <a:tc>
                  <a:txBody>
                    <a:bodyPr/>
                    <a:lstStyle/>
                    <a:p>
                      <a:pPr algn="ctr" fontAlgn="ctr"/>
                      <a:r>
                        <a:rPr lang="en-US" sz="900" u="none" strike="noStrike" dirty="0">
                          <a:effectLst/>
                        </a:rPr>
                        <a:t>5</a:t>
                      </a:r>
                      <a:endParaRPr lang="en-US" sz="900" b="1" i="0" u="none" strike="noStrike" dirty="0">
                        <a:solidFill>
                          <a:srgbClr val="000000"/>
                        </a:solidFill>
                        <a:effectLst/>
                        <a:latin typeface="Ubuntu" panose="020B0604020202020204" charset="0"/>
                      </a:endParaRPr>
                    </a:p>
                  </a:txBody>
                  <a:tcPr marL="6442" marR="6442" marT="6442" marB="0" anchor="ctr">
                    <a:solidFill>
                      <a:schemeClr val="accent4"/>
                    </a:solidFill>
                  </a:tcPr>
                </a:tc>
                <a:tc>
                  <a:txBody>
                    <a:bodyPr/>
                    <a:lstStyle/>
                    <a:p>
                      <a:pPr algn="ctr" fontAlgn="ctr"/>
                      <a:r>
                        <a:rPr lang="en-US" sz="900" u="none" strike="noStrike" dirty="0">
                          <a:effectLst/>
                        </a:rPr>
                        <a:t>6</a:t>
                      </a:r>
                      <a:endParaRPr lang="en-US" sz="900" b="1" i="0" u="none" strike="noStrike" dirty="0">
                        <a:solidFill>
                          <a:srgbClr val="000000"/>
                        </a:solidFill>
                        <a:effectLst/>
                        <a:latin typeface="Ubuntu" panose="020B0604020202020204" charset="0"/>
                      </a:endParaRPr>
                    </a:p>
                  </a:txBody>
                  <a:tcPr marL="6442" marR="6442" marT="6442" marB="0" anchor="ctr">
                    <a:solidFill>
                      <a:schemeClr val="accent4"/>
                    </a:solidFill>
                  </a:tcPr>
                </a:tc>
                <a:tc>
                  <a:txBody>
                    <a:bodyPr/>
                    <a:lstStyle/>
                    <a:p>
                      <a:pPr algn="ctr" fontAlgn="ctr"/>
                      <a:r>
                        <a:rPr lang="en-US" sz="900" u="none" strike="noStrike" dirty="0">
                          <a:effectLst/>
                        </a:rPr>
                        <a:t>7</a:t>
                      </a:r>
                      <a:endParaRPr lang="en-US" sz="900" b="1" i="0" u="none" strike="noStrike" dirty="0">
                        <a:solidFill>
                          <a:srgbClr val="000000"/>
                        </a:solidFill>
                        <a:effectLst/>
                        <a:latin typeface="Ubuntu" panose="020B0604020202020204" charset="0"/>
                      </a:endParaRPr>
                    </a:p>
                  </a:txBody>
                  <a:tcPr marL="6442" marR="6442" marT="6442" marB="0" anchor="ctr">
                    <a:solidFill>
                      <a:schemeClr val="accent4"/>
                    </a:solidFill>
                  </a:tcPr>
                </a:tc>
                <a:tc>
                  <a:txBody>
                    <a:bodyPr/>
                    <a:lstStyle/>
                    <a:p>
                      <a:pPr algn="ctr" fontAlgn="ctr"/>
                      <a:r>
                        <a:rPr lang="en-US" sz="900" u="none" strike="noStrike" dirty="0">
                          <a:effectLst/>
                        </a:rPr>
                        <a:t>8</a:t>
                      </a:r>
                      <a:endParaRPr lang="en-US" sz="900" b="1" i="0" u="none" strike="noStrike" dirty="0">
                        <a:solidFill>
                          <a:srgbClr val="000000"/>
                        </a:solidFill>
                        <a:effectLst/>
                        <a:latin typeface="Ubuntu" panose="020B0604020202020204" charset="0"/>
                      </a:endParaRPr>
                    </a:p>
                  </a:txBody>
                  <a:tcPr marL="6442" marR="6442" marT="6442" marB="0" anchor="ctr">
                    <a:solidFill>
                      <a:schemeClr val="accent4"/>
                    </a:solidFill>
                  </a:tcPr>
                </a:tc>
                <a:tc>
                  <a:txBody>
                    <a:bodyPr/>
                    <a:lstStyle/>
                    <a:p>
                      <a:pPr algn="ctr" fontAlgn="ctr"/>
                      <a:r>
                        <a:rPr lang="en-US" sz="900" u="none" strike="noStrike">
                          <a:effectLst/>
                        </a:rPr>
                        <a:t>9</a:t>
                      </a:r>
                      <a:endParaRPr lang="en-US" sz="900" b="1" i="0" u="none" strike="noStrike">
                        <a:solidFill>
                          <a:srgbClr val="000000"/>
                        </a:solidFill>
                        <a:effectLst/>
                        <a:latin typeface="Ubuntu" panose="020B0604020202020204" charset="0"/>
                      </a:endParaRPr>
                    </a:p>
                  </a:txBody>
                  <a:tcPr marL="6442" marR="6442" marT="6442" marB="0" anchor="ctr"/>
                </a:tc>
                <a:tc>
                  <a:txBody>
                    <a:bodyPr/>
                    <a:lstStyle/>
                    <a:p>
                      <a:pPr algn="ctr" fontAlgn="ctr"/>
                      <a:r>
                        <a:rPr lang="en-US" sz="900" u="none" strike="noStrike">
                          <a:effectLst/>
                        </a:rPr>
                        <a:t>10</a:t>
                      </a:r>
                      <a:endParaRPr lang="en-US" sz="900" b="1" i="0" u="none" strike="noStrike">
                        <a:solidFill>
                          <a:srgbClr val="000000"/>
                        </a:solidFill>
                        <a:effectLst/>
                        <a:latin typeface="Ubuntu" panose="020B0604020202020204" charset="0"/>
                      </a:endParaRPr>
                    </a:p>
                  </a:txBody>
                  <a:tcPr marL="6442" marR="6442" marT="6442" marB="0" anchor="ctr"/>
                </a:tc>
                <a:tc>
                  <a:txBody>
                    <a:bodyPr/>
                    <a:lstStyle/>
                    <a:p>
                      <a:pPr algn="ctr" fontAlgn="ctr"/>
                      <a:r>
                        <a:rPr lang="en-US" sz="900" u="none" strike="noStrike">
                          <a:effectLst/>
                        </a:rPr>
                        <a:t>11</a:t>
                      </a:r>
                      <a:endParaRPr lang="en-US" sz="900" b="1" i="0" u="none" strike="noStrike">
                        <a:solidFill>
                          <a:srgbClr val="000000"/>
                        </a:solidFill>
                        <a:effectLst/>
                        <a:latin typeface="Ubuntu" panose="020B0604020202020204" charset="0"/>
                      </a:endParaRPr>
                    </a:p>
                  </a:txBody>
                  <a:tcPr marL="6442" marR="6442" marT="6442" marB="0" anchor="ctr"/>
                </a:tc>
                <a:tc>
                  <a:txBody>
                    <a:bodyPr/>
                    <a:lstStyle/>
                    <a:p>
                      <a:pPr algn="ctr" fontAlgn="ctr"/>
                      <a:r>
                        <a:rPr lang="en-US" sz="900" u="none" strike="noStrike">
                          <a:effectLst/>
                        </a:rPr>
                        <a:t>12</a:t>
                      </a:r>
                      <a:endParaRPr lang="en-US" sz="900" b="1" i="0" u="none" strike="noStrike">
                        <a:solidFill>
                          <a:srgbClr val="000000"/>
                        </a:solidFill>
                        <a:effectLst/>
                        <a:latin typeface="Ubuntu" panose="020B0604020202020204" charset="0"/>
                      </a:endParaRPr>
                    </a:p>
                  </a:txBody>
                  <a:tcPr marL="6442" marR="6442" marT="6442" marB="0" anchor="ctr"/>
                </a:tc>
                <a:tc>
                  <a:txBody>
                    <a:bodyPr/>
                    <a:lstStyle/>
                    <a:p>
                      <a:pPr algn="ctr" fontAlgn="ctr"/>
                      <a:r>
                        <a:rPr lang="en-US" sz="900" u="none" strike="noStrike">
                          <a:effectLst/>
                        </a:rPr>
                        <a:t>13</a:t>
                      </a:r>
                      <a:endParaRPr lang="en-US" sz="900" b="1" i="0" u="none" strike="noStrike">
                        <a:solidFill>
                          <a:srgbClr val="000000"/>
                        </a:solidFill>
                        <a:effectLst/>
                        <a:latin typeface="Ubuntu" panose="020B0604020202020204" charset="0"/>
                      </a:endParaRPr>
                    </a:p>
                  </a:txBody>
                  <a:tcPr marL="6442" marR="6442" marT="6442" marB="0" anchor="ctr"/>
                </a:tc>
                <a:tc>
                  <a:txBody>
                    <a:bodyPr/>
                    <a:lstStyle/>
                    <a:p>
                      <a:pPr algn="ctr" fontAlgn="ctr"/>
                      <a:r>
                        <a:rPr lang="en-US" sz="900" u="none" strike="noStrike" dirty="0">
                          <a:effectLst/>
                        </a:rPr>
                        <a:t>14</a:t>
                      </a:r>
                      <a:endParaRPr lang="en-US" sz="900" b="1" i="0" u="none" strike="noStrike" dirty="0">
                        <a:solidFill>
                          <a:srgbClr val="000000"/>
                        </a:solidFill>
                        <a:effectLst/>
                        <a:latin typeface="Ubuntu" panose="020B0604020202020204" charset="0"/>
                      </a:endParaRPr>
                    </a:p>
                  </a:txBody>
                  <a:tcPr marL="6442" marR="6442" marT="6442" marB="0" anchor="ctr">
                    <a:solidFill>
                      <a:schemeClr val="accent4"/>
                    </a:solidFill>
                  </a:tcPr>
                </a:tc>
                <a:tc>
                  <a:txBody>
                    <a:bodyPr/>
                    <a:lstStyle/>
                    <a:p>
                      <a:pPr algn="ctr" fontAlgn="ctr"/>
                      <a:r>
                        <a:rPr lang="en-US" sz="900" u="none" strike="noStrike" dirty="0">
                          <a:effectLst/>
                        </a:rPr>
                        <a:t>15</a:t>
                      </a:r>
                      <a:endParaRPr lang="en-US" sz="900" b="1" i="0" u="none" strike="noStrike" dirty="0">
                        <a:solidFill>
                          <a:srgbClr val="000000"/>
                        </a:solidFill>
                        <a:effectLst/>
                        <a:latin typeface="Ubuntu" panose="020B0604020202020204" charset="0"/>
                      </a:endParaRPr>
                    </a:p>
                  </a:txBody>
                  <a:tcPr marL="6442" marR="6442" marT="6442" marB="0" anchor="ctr">
                    <a:solidFill>
                      <a:schemeClr val="accent4"/>
                    </a:solidFill>
                  </a:tcPr>
                </a:tc>
                <a:tc>
                  <a:txBody>
                    <a:bodyPr/>
                    <a:lstStyle/>
                    <a:p>
                      <a:pPr algn="ctr" fontAlgn="ctr"/>
                      <a:r>
                        <a:rPr lang="en-US" sz="900" u="none" strike="noStrike" dirty="0">
                          <a:effectLst/>
                        </a:rPr>
                        <a:t>16</a:t>
                      </a:r>
                      <a:endParaRPr lang="en-US" sz="900" b="1" i="0" u="none" strike="noStrike" dirty="0">
                        <a:solidFill>
                          <a:srgbClr val="000000"/>
                        </a:solidFill>
                        <a:effectLst/>
                        <a:latin typeface="Ubuntu" panose="020B0604020202020204" charset="0"/>
                      </a:endParaRPr>
                    </a:p>
                  </a:txBody>
                  <a:tcPr marL="6442" marR="6442" marT="6442" marB="0" anchor="ctr">
                    <a:solidFill>
                      <a:schemeClr val="accent4"/>
                    </a:solidFill>
                  </a:tcPr>
                </a:tc>
                <a:tc>
                  <a:txBody>
                    <a:bodyPr/>
                    <a:lstStyle/>
                    <a:p>
                      <a:pPr algn="ctr" fontAlgn="ctr"/>
                      <a:r>
                        <a:rPr lang="en-US" sz="900" u="none" strike="noStrike" dirty="0">
                          <a:effectLst/>
                        </a:rPr>
                        <a:t>17</a:t>
                      </a:r>
                      <a:endParaRPr lang="en-US" sz="900" b="1" i="0" u="none" strike="noStrike" dirty="0">
                        <a:solidFill>
                          <a:srgbClr val="000000"/>
                        </a:solidFill>
                        <a:effectLst/>
                        <a:latin typeface="Ubuntu" panose="020B0604020202020204" charset="0"/>
                      </a:endParaRPr>
                    </a:p>
                  </a:txBody>
                  <a:tcPr marL="6442" marR="6442" marT="6442" marB="0" anchor="ctr">
                    <a:solidFill>
                      <a:schemeClr val="accent4"/>
                    </a:solidFill>
                  </a:tcPr>
                </a:tc>
                <a:tc>
                  <a:txBody>
                    <a:bodyPr/>
                    <a:lstStyle/>
                    <a:p>
                      <a:pPr algn="ctr" fontAlgn="ctr"/>
                      <a:r>
                        <a:rPr lang="en-US" sz="900" u="none" strike="noStrike" dirty="0">
                          <a:effectLst/>
                        </a:rPr>
                        <a:t>18</a:t>
                      </a:r>
                      <a:endParaRPr lang="en-US" sz="900" b="1" i="0" u="none" strike="noStrike" dirty="0">
                        <a:solidFill>
                          <a:srgbClr val="000000"/>
                        </a:solidFill>
                        <a:effectLst/>
                        <a:latin typeface="Ubuntu" panose="020B0604020202020204" charset="0"/>
                      </a:endParaRPr>
                    </a:p>
                  </a:txBody>
                  <a:tcPr marL="6442" marR="6442" marT="6442" marB="0" anchor="ctr"/>
                </a:tc>
                <a:tc>
                  <a:txBody>
                    <a:bodyPr/>
                    <a:lstStyle/>
                    <a:p>
                      <a:pPr algn="ctr" fontAlgn="ctr"/>
                      <a:r>
                        <a:rPr lang="en-US" sz="900" u="none" strike="noStrike" dirty="0">
                          <a:effectLst/>
                        </a:rPr>
                        <a:t>19</a:t>
                      </a:r>
                      <a:endParaRPr lang="en-US" sz="900" b="1" i="0" u="none" strike="noStrike" dirty="0">
                        <a:solidFill>
                          <a:srgbClr val="000000"/>
                        </a:solidFill>
                        <a:effectLst/>
                        <a:latin typeface="Ubuntu" panose="020B0604020202020204" charset="0"/>
                      </a:endParaRPr>
                    </a:p>
                  </a:txBody>
                  <a:tcPr marL="6442" marR="6442" marT="6442" marB="0" anchor="ctr"/>
                </a:tc>
                <a:tc>
                  <a:txBody>
                    <a:bodyPr/>
                    <a:lstStyle/>
                    <a:p>
                      <a:pPr algn="ctr" fontAlgn="ctr"/>
                      <a:r>
                        <a:rPr lang="en-US" sz="900" u="none" strike="noStrike" dirty="0">
                          <a:effectLst/>
                        </a:rPr>
                        <a:t>20</a:t>
                      </a:r>
                      <a:endParaRPr lang="en-US" sz="900" b="1" i="0" u="none" strike="noStrike" dirty="0">
                        <a:solidFill>
                          <a:srgbClr val="000000"/>
                        </a:solidFill>
                        <a:effectLst/>
                        <a:latin typeface="Ubuntu" panose="020B0604020202020204" charset="0"/>
                      </a:endParaRPr>
                    </a:p>
                  </a:txBody>
                  <a:tcPr marL="6442" marR="6442" marT="6442" marB="0" anchor="ctr"/>
                </a:tc>
                <a:tc>
                  <a:txBody>
                    <a:bodyPr/>
                    <a:lstStyle/>
                    <a:p>
                      <a:pPr algn="ctr" fontAlgn="ctr"/>
                      <a:r>
                        <a:rPr lang="en-US" sz="900" u="none" strike="noStrike" dirty="0">
                          <a:effectLst/>
                        </a:rPr>
                        <a:t>21</a:t>
                      </a:r>
                      <a:endParaRPr lang="en-US" sz="900" b="1" i="0" u="none" strike="noStrike" dirty="0">
                        <a:solidFill>
                          <a:srgbClr val="000000"/>
                        </a:solidFill>
                        <a:effectLst/>
                        <a:latin typeface="Ubuntu" panose="020B0604020202020204" charset="0"/>
                      </a:endParaRPr>
                    </a:p>
                  </a:txBody>
                  <a:tcPr marL="6442" marR="6442" marT="6442" marB="0" anchor="ctr"/>
                </a:tc>
                <a:tc>
                  <a:txBody>
                    <a:bodyPr/>
                    <a:lstStyle/>
                    <a:p>
                      <a:pPr algn="ctr" fontAlgn="ctr"/>
                      <a:r>
                        <a:rPr lang="en-US" sz="900" u="none" strike="noStrike" dirty="0">
                          <a:effectLst/>
                        </a:rPr>
                        <a:t>22</a:t>
                      </a:r>
                      <a:endParaRPr lang="en-US" sz="900" b="1" i="0" u="none" strike="noStrike" dirty="0">
                        <a:solidFill>
                          <a:srgbClr val="000000"/>
                        </a:solidFill>
                        <a:effectLst/>
                        <a:latin typeface="Ubuntu" panose="020B0604020202020204" charset="0"/>
                      </a:endParaRPr>
                    </a:p>
                  </a:txBody>
                  <a:tcPr marL="6442" marR="6442" marT="6442" marB="0" anchor="ctr">
                    <a:solidFill>
                      <a:schemeClr val="accent4"/>
                    </a:solidFill>
                  </a:tcPr>
                </a:tc>
                <a:tc>
                  <a:txBody>
                    <a:bodyPr/>
                    <a:lstStyle/>
                    <a:p>
                      <a:pPr algn="ctr" fontAlgn="ctr"/>
                      <a:r>
                        <a:rPr lang="en-US" sz="900" u="none" strike="noStrike" dirty="0">
                          <a:effectLst/>
                        </a:rPr>
                        <a:t>23</a:t>
                      </a:r>
                      <a:endParaRPr lang="en-US" sz="900" b="1" i="0" u="none" strike="noStrike" dirty="0">
                        <a:solidFill>
                          <a:srgbClr val="000000"/>
                        </a:solidFill>
                        <a:effectLst/>
                        <a:latin typeface="Ubuntu" panose="020B0604020202020204" charset="0"/>
                      </a:endParaRPr>
                    </a:p>
                  </a:txBody>
                  <a:tcPr marL="6442" marR="6442" marT="6442" marB="0" anchor="ctr">
                    <a:solidFill>
                      <a:schemeClr val="accent4"/>
                    </a:solidFill>
                  </a:tcPr>
                </a:tc>
                <a:extLst>
                  <a:ext uri="{0D108BD9-81ED-4DB2-BD59-A6C34878D82A}">
                    <a16:rowId xmlns:a16="http://schemas.microsoft.com/office/drawing/2014/main" val="3700871026"/>
                  </a:ext>
                </a:extLst>
              </a:tr>
              <a:tr h="391700">
                <a:tc>
                  <a:txBody>
                    <a:bodyPr/>
                    <a:lstStyle/>
                    <a:p>
                      <a:pPr marL="91440" algn="l" fontAlgn="ctr"/>
                      <a:r>
                        <a:rPr lang="en-US" sz="1200" u="none" strike="noStrike" dirty="0">
                          <a:effectLst/>
                          <a:latin typeface="Ubuntu" panose="020B0604020202020204" charset="0"/>
                        </a:rPr>
                        <a:t>Data collection and organization</a:t>
                      </a:r>
                      <a:endParaRPr lang="en-US" sz="1200" b="1" i="0" u="none" strike="noStrike" dirty="0">
                        <a:solidFill>
                          <a:srgbClr val="000000"/>
                        </a:solidFill>
                        <a:effectLst/>
                        <a:latin typeface="Ubuntu" panose="020B0604020202020204" charset="0"/>
                      </a:endParaRPr>
                    </a:p>
                  </a:txBody>
                  <a:tcPr marL="6442" marR="6442" marT="6442" marB="0" anchor="ctr">
                    <a:solidFill>
                      <a:srgbClr val="E7EEE9"/>
                    </a:solidFill>
                  </a:tcPr>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gridSpan="9">
                  <a:txBody>
                    <a:bodyPr/>
                    <a:lstStyle/>
                    <a:p>
                      <a:pPr algn="ctr" fontAlgn="ctr"/>
                      <a:r>
                        <a:rPr lang="en-US" sz="600" u="none" strike="noStrike" dirty="0">
                          <a:effectLst/>
                        </a:rPr>
                        <a:t> </a:t>
                      </a:r>
                      <a:endParaRPr lang="en-US" sz="600" b="0" i="0" u="none" strike="noStrike" dirty="0">
                        <a:solidFill>
                          <a:srgbClr val="000000"/>
                        </a:solidFill>
                        <a:effectLst/>
                        <a:latin typeface="Ubuntu" panose="020B0604020202020204" charset="0"/>
                      </a:endParaRPr>
                    </a:p>
                  </a:txBody>
                  <a:tcPr marL="6442" marR="6442" marT="6442" marB="0" anchor="c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gridSpan="3">
                  <a:txBody>
                    <a:bodyPr/>
                    <a:lstStyle/>
                    <a:p>
                      <a:pPr algn="ctr" fontAlgn="ctr"/>
                      <a:r>
                        <a:rPr lang="en-US" sz="600" u="none" strike="noStrike" dirty="0">
                          <a:effectLst/>
                        </a:rPr>
                        <a:t> </a:t>
                      </a:r>
                      <a:endParaRPr lang="en-US" sz="600" b="0" i="0" u="none" strike="noStrike" dirty="0">
                        <a:solidFill>
                          <a:srgbClr val="000000"/>
                        </a:solidFill>
                        <a:effectLst/>
                        <a:latin typeface="Ubuntu" panose="020B0604020202020204" charset="0"/>
                      </a:endParaRPr>
                    </a:p>
                  </a:txBody>
                  <a:tcPr marL="6442" marR="6442" marT="6442" marB="0" anchor="ctr">
                    <a:solidFill>
                      <a:schemeClr val="accent2"/>
                    </a:solidFill>
                  </a:tcPr>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gridSpan="2">
                  <a:txBody>
                    <a:bodyPr/>
                    <a:lstStyle/>
                    <a:p>
                      <a:pPr algn="ctr" fontAlgn="ctr"/>
                      <a:r>
                        <a:rPr lang="en-US" sz="600" u="none" strike="noStrike" dirty="0">
                          <a:effectLst/>
                        </a:rPr>
                        <a:t> </a:t>
                      </a:r>
                      <a:endParaRPr lang="en-US" sz="600" b="0" i="0" u="none" strike="noStrike" dirty="0">
                        <a:solidFill>
                          <a:srgbClr val="000000"/>
                        </a:solidFill>
                        <a:effectLst/>
                        <a:latin typeface="Ubuntu" panose="020B0604020202020204" charset="0"/>
                      </a:endParaRPr>
                    </a:p>
                  </a:txBody>
                  <a:tcPr marL="6442" marR="6442" marT="6442" marB="0" anchor="ctr">
                    <a:solidFill>
                      <a:schemeClr val="accent2"/>
                    </a:solidFill>
                  </a:tcPr>
                </a:tc>
                <a:tc hMerge="1">
                  <a:txBody>
                    <a:bodyPr/>
                    <a:lstStyle/>
                    <a:p>
                      <a:endParaRPr lang="en-US"/>
                    </a:p>
                  </a:txBody>
                  <a:tcPr/>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dirty="0">
                          <a:effectLst/>
                        </a:rPr>
                        <a:t> </a:t>
                      </a:r>
                      <a:endParaRPr lang="en-US" sz="600" b="0" i="0" u="none" strike="noStrike" dirty="0">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extLst>
                  <a:ext uri="{0D108BD9-81ED-4DB2-BD59-A6C34878D82A}">
                    <a16:rowId xmlns:a16="http://schemas.microsoft.com/office/drawing/2014/main" val="680829046"/>
                  </a:ext>
                </a:extLst>
              </a:tr>
              <a:tr h="341160">
                <a:tc>
                  <a:txBody>
                    <a:bodyPr/>
                    <a:lstStyle/>
                    <a:p>
                      <a:pPr marL="91440" algn="l" fontAlgn="b"/>
                      <a:r>
                        <a:rPr lang="en-US" sz="1200" u="none" strike="noStrike" dirty="0">
                          <a:effectLst/>
                          <a:latin typeface="Ubuntu" panose="020B0604020202020204" charset="0"/>
                        </a:rPr>
                        <a:t>Problem Tree development </a:t>
                      </a:r>
                      <a:endParaRPr lang="en-US" sz="1200" b="1" i="0" u="none" strike="noStrike" dirty="0">
                        <a:solidFill>
                          <a:srgbClr val="000000"/>
                        </a:solidFill>
                        <a:effectLst/>
                        <a:latin typeface="Ubuntu" panose="020B0604020202020204" charset="0"/>
                      </a:endParaRPr>
                    </a:p>
                  </a:txBody>
                  <a:tcPr marL="6442" marR="6442" marT="6442" marB="0" anchor="b">
                    <a:solidFill>
                      <a:srgbClr val="E7EEE9"/>
                    </a:solidFill>
                  </a:tcPr>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gridSpan="4">
                  <a:txBody>
                    <a:bodyPr/>
                    <a:lstStyle/>
                    <a:p>
                      <a:pPr algn="ctr" fontAlgn="b"/>
                      <a:r>
                        <a:rPr lang="en-US" sz="600" u="none" strike="noStrike" dirty="0">
                          <a:effectLst/>
                        </a:rPr>
                        <a:t> </a:t>
                      </a:r>
                      <a:endParaRPr lang="en-US" sz="600" b="0" i="0" u="none" strike="noStrike" dirty="0">
                        <a:solidFill>
                          <a:srgbClr val="000000"/>
                        </a:solidFill>
                        <a:effectLst/>
                        <a:latin typeface="Ubuntu" panose="020B0604020202020204" charset="0"/>
                      </a:endParaRPr>
                    </a:p>
                  </a:txBody>
                  <a:tcPr marL="6442" marR="6442" marT="6442" marB="0" anchor="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extLst>
                  <a:ext uri="{0D108BD9-81ED-4DB2-BD59-A6C34878D82A}">
                    <a16:rowId xmlns:a16="http://schemas.microsoft.com/office/drawing/2014/main" val="150653744"/>
                  </a:ext>
                </a:extLst>
              </a:tr>
              <a:tr h="555904">
                <a:tc>
                  <a:txBody>
                    <a:bodyPr/>
                    <a:lstStyle/>
                    <a:p>
                      <a:pPr marL="91440" algn="l" fontAlgn="ctr"/>
                      <a:r>
                        <a:rPr lang="en-US" sz="1200" u="none" strike="noStrike" dirty="0">
                          <a:effectLst/>
                          <a:latin typeface="Ubuntu" panose="020B0604020202020204" charset="0"/>
                        </a:rPr>
                        <a:t>TOC </a:t>
                      </a:r>
                      <a:r>
                        <a:rPr lang="en-US" sz="1200" u="none" strike="noStrike" dirty="0" smtClean="0">
                          <a:effectLst/>
                          <a:latin typeface="Ubuntu" panose="020B0604020202020204" charset="0"/>
                        </a:rPr>
                        <a:t>diagram </a:t>
                      </a:r>
                      <a:r>
                        <a:rPr lang="en-US" sz="1200" u="none" strike="noStrike" dirty="0">
                          <a:effectLst/>
                          <a:latin typeface="Ubuntu" panose="020B0604020202020204" charset="0"/>
                        </a:rPr>
                        <a:t>and </a:t>
                      </a:r>
                      <a:r>
                        <a:rPr lang="en-US" sz="1200" u="none" strike="noStrike" dirty="0" smtClean="0">
                          <a:effectLst/>
                          <a:latin typeface="Ubuntu" panose="020B0604020202020204" charset="0"/>
                        </a:rPr>
                        <a:t>complementary documentation development </a:t>
                      </a:r>
                      <a:endParaRPr lang="en-US" sz="1200" b="1" i="0" u="none" strike="noStrike" dirty="0">
                        <a:solidFill>
                          <a:srgbClr val="000000"/>
                        </a:solidFill>
                        <a:effectLst/>
                        <a:latin typeface="Ubuntu" panose="020B0604020202020204" charset="0"/>
                      </a:endParaRPr>
                    </a:p>
                  </a:txBody>
                  <a:tcPr marL="6442" marR="6442" marT="6442" marB="0" anchor="ctr">
                    <a:solidFill>
                      <a:srgbClr val="E6EEE9"/>
                    </a:solidFill>
                  </a:tcPr>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dirty="0">
                          <a:effectLst/>
                        </a:rPr>
                        <a:t> </a:t>
                      </a:r>
                      <a:endParaRPr lang="en-US" sz="600" b="0" i="0" u="none" strike="noStrike" dirty="0">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gridSpan="3">
                  <a:txBody>
                    <a:bodyPr/>
                    <a:lstStyle/>
                    <a:p>
                      <a:pPr algn="ctr" fontAlgn="ctr"/>
                      <a:r>
                        <a:rPr lang="en-US" sz="600" u="none" strike="noStrike" dirty="0">
                          <a:effectLst/>
                        </a:rPr>
                        <a:t> </a:t>
                      </a:r>
                      <a:endParaRPr lang="en-US" sz="600" b="0" i="0" u="none" strike="noStrike" dirty="0">
                        <a:solidFill>
                          <a:srgbClr val="000000"/>
                        </a:solidFill>
                        <a:effectLst/>
                        <a:latin typeface="Ubuntu" panose="020B0604020202020204" charset="0"/>
                      </a:endParaRPr>
                    </a:p>
                  </a:txBody>
                  <a:tcPr marL="6442" marR="6442" marT="6442" marB="0" anchor="ctr">
                    <a:solidFill>
                      <a:schemeClr val="accent2"/>
                    </a:solidFill>
                  </a:tcPr>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dirty="0">
                          <a:effectLst/>
                        </a:rPr>
                        <a:t> </a:t>
                      </a:r>
                      <a:endParaRPr lang="en-US" sz="600" b="0" i="0" u="none" strike="noStrike" dirty="0">
                        <a:solidFill>
                          <a:srgbClr val="000000"/>
                        </a:solidFill>
                        <a:effectLst/>
                        <a:latin typeface="Ubuntu" panose="020B0604020202020204" charset="0"/>
                      </a:endParaRPr>
                    </a:p>
                  </a:txBody>
                  <a:tcPr marL="6442" marR="6442" marT="6442" marB="0" anchor="b">
                    <a:solidFill>
                      <a:schemeClr val="accent2"/>
                    </a:solidFill>
                  </a:tcPr>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dirty="0">
                          <a:effectLst/>
                        </a:rPr>
                        <a:t> </a:t>
                      </a:r>
                      <a:endParaRPr lang="en-US" sz="600" b="0" i="0" u="none" strike="noStrike" dirty="0">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extLst>
                  <a:ext uri="{0D108BD9-81ED-4DB2-BD59-A6C34878D82A}">
                    <a16:rowId xmlns:a16="http://schemas.microsoft.com/office/drawing/2014/main" val="2252463542"/>
                  </a:ext>
                </a:extLst>
              </a:tr>
              <a:tr h="341160">
                <a:tc>
                  <a:txBody>
                    <a:bodyPr/>
                    <a:lstStyle/>
                    <a:p>
                      <a:pPr marL="91440" algn="l" fontAlgn="b"/>
                      <a:r>
                        <a:rPr lang="en-US" sz="1200" u="none" strike="noStrike" dirty="0">
                          <a:effectLst/>
                          <a:latin typeface="Ubuntu" panose="020B0604020202020204" charset="0"/>
                        </a:rPr>
                        <a:t>Prioritize interventions </a:t>
                      </a:r>
                      <a:endParaRPr lang="en-US" sz="1200" b="1" i="0" u="none" strike="noStrike" dirty="0">
                        <a:solidFill>
                          <a:srgbClr val="000000"/>
                        </a:solidFill>
                        <a:effectLst/>
                        <a:latin typeface="Ubuntu" panose="020B0604020202020204" charset="0"/>
                      </a:endParaRPr>
                    </a:p>
                  </a:txBody>
                  <a:tcPr marL="6442" marR="6442" marT="6442" marB="0" anchor="b">
                    <a:solidFill>
                      <a:schemeClr val="accent6">
                        <a:lumMod val="40000"/>
                        <a:lumOff val="60000"/>
                      </a:schemeClr>
                    </a:solidFill>
                  </a:tcPr>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gridSpan="3">
                  <a:txBody>
                    <a:bodyPr/>
                    <a:lstStyle/>
                    <a:p>
                      <a:pPr algn="ctr" fontAlgn="b"/>
                      <a:r>
                        <a:rPr lang="en-US" sz="600" u="none" strike="noStrike" dirty="0">
                          <a:effectLst/>
                        </a:rPr>
                        <a:t> </a:t>
                      </a:r>
                      <a:endParaRPr lang="en-US" sz="600" b="0" i="0" u="none" strike="noStrike" dirty="0">
                        <a:solidFill>
                          <a:srgbClr val="000000"/>
                        </a:solidFill>
                        <a:effectLst/>
                        <a:latin typeface="Ubuntu" panose="020B0604020202020204" charset="0"/>
                      </a:endParaRPr>
                    </a:p>
                  </a:txBody>
                  <a:tcPr marL="6442" marR="6442" marT="6442" marB="0" anchor="b">
                    <a:solidFill>
                      <a:schemeClr val="accent2"/>
                    </a:solidFill>
                  </a:tcPr>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extLst>
                  <a:ext uri="{0D108BD9-81ED-4DB2-BD59-A6C34878D82A}">
                    <a16:rowId xmlns:a16="http://schemas.microsoft.com/office/drawing/2014/main" val="2025393675"/>
                  </a:ext>
                </a:extLst>
              </a:tr>
              <a:tr h="290616">
                <a:tc>
                  <a:txBody>
                    <a:bodyPr/>
                    <a:lstStyle/>
                    <a:p>
                      <a:pPr marL="91440" algn="l" fontAlgn="b"/>
                      <a:r>
                        <a:rPr lang="en-US" sz="1200" u="none" strike="noStrike" dirty="0">
                          <a:effectLst/>
                          <a:latin typeface="Ubuntu" panose="020B0604020202020204" charset="0"/>
                        </a:rPr>
                        <a:t>Refine TOC graphics</a:t>
                      </a:r>
                      <a:endParaRPr lang="en-US" sz="1200" b="1" i="0" u="none" strike="noStrike" dirty="0">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dirty="0">
                          <a:effectLst/>
                        </a:rPr>
                        <a:t> </a:t>
                      </a:r>
                      <a:endParaRPr lang="en-US" sz="600" b="0" i="0" u="none" strike="noStrike" dirty="0">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dirty="0">
                          <a:effectLst/>
                        </a:rPr>
                        <a:t> </a:t>
                      </a:r>
                      <a:endParaRPr lang="en-US" sz="600" b="0" i="0" u="none" strike="noStrike" dirty="0">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ctr" fontAlgn="b"/>
                      <a:r>
                        <a:rPr lang="en-US" sz="600" u="none" strike="noStrike" dirty="0">
                          <a:effectLst/>
                        </a:rPr>
                        <a:t> </a:t>
                      </a:r>
                      <a:endParaRPr lang="en-US" sz="600" b="0" i="0" u="none" strike="noStrike" dirty="0">
                        <a:solidFill>
                          <a:srgbClr val="000000"/>
                        </a:solidFill>
                        <a:effectLst/>
                        <a:latin typeface="Ubuntu" panose="020B0604020202020204" charset="0"/>
                      </a:endParaRPr>
                    </a:p>
                  </a:txBody>
                  <a:tcPr marL="6442" marR="6442" marT="6442" marB="0" anchor="b">
                    <a:solidFill>
                      <a:schemeClr val="accent2"/>
                    </a:solidFill>
                  </a:tcPr>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dirty="0">
                          <a:effectLst/>
                        </a:rPr>
                        <a:t> </a:t>
                      </a:r>
                      <a:endParaRPr lang="en-US" sz="600" b="0" i="0" u="none" strike="noStrike" dirty="0">
                        <a:solidFill>
                          <a:srgbClr val="000000"/>
                        </a:solidFill>
                        <a:effectLst/>
                        <a:latin typeface="Ubuntu" panose="020B0604020202020204" charset="0"/>
                      </a:endParaRPr>
                    </a:p>
                  </a:txBody>
                  <a:tcPr marL="6442" marR="6442" marT="6442" marB="0" anchor="b">
                    <a:solidFill>
                      <a:schemeClr val="accent2"/>
                    </a:solidFill>
                  </a:tcPr>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dirty="0">
                          <a:effectLst/>
                        </a:rPr>
                        <a:t> </a:t>
                      </a:r>
                      <a:endParaRPr lang="en-US" sz="600" b="0" i="0" u="none" strike="noStrike" dirty="0">
                        <a:solidFill>
                          <a:srgbClr val="000000"/>
                        </a:solidFill>
                        <a:effectLst/>
                        <a:latin typeface="Ubuntu" panose="020B0604020202020204" charset="0"/>
                      </a:endParaRPr>
                    </a:p>
                  </a:txBody>
                  <a:tcPr marL="6442" marR="6442" marT="6442" marB="0" anchor="b">
                    <a:solidFill>
                      <a:schemeClr val="accent2"/>
                    </a:solidFill>
                  </a:tcPr>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extLst>
                  <a:ext uri="{0D108BD9-81ED-4DB2-BD59-A6C34878D82A}">
                    <a16:rowId xmlns:a16="http://schemas.microsoft.com/office/drawing/2014/main" val="1262709702"/>
                  </a:ext>
                </a:extLst>
              </a:tr>
              <a:tr h="505420">
                <a:tc>
                  <a:txBody>
                    <a:bodyPr/>
                    <a:lstStyle/>
                    <a:p>
                      <a:pPr marL="91440" algn="l" fontAlgn="b"/>
                      <a:r>
                        <a:rPr lang="en-US" sz="1200" u="none" strike="noStrike" dirty="0" err="1" smtClean="0">
                          <a:effectLst/>
                          <a:latin typeface="Ubuntu" panose="020B0604020202020204" charset="0"/>
                        </a:rPr>
                        <a:t>Logframe</a:t>
                      </a:r>
                      <a:r>
                        <a:rPr lang="en-US" sz="1200" u="none" strike="noStrike" dirty="0" smtClean="0">
                          <a:effectLst/>
                          <a:latin typeface="Ubuntu" panose="020B0604020202020204" charset="0"/>
                        </a:rPr>
                        <a:t> </a:t>
                      </a:r>
                      <a:r>
                        <a:rPr lang="en-US" sz="1200" u="none" strike="noStrike" dirty="0">
                          <a:effectLst/>
                          <a:latin typeface="Ubuntu" panose="020B0604020202020204" charset="0"/>
                        </a:rPr>
                        <a:t>transfer and </a:t>
                      </a:r>
                      <a:r>
                        <a:rPr lang="en-US" sz="1200" u="none" strike="noStrike" dirty="0" smtClean="0">
                          <a:effectLst/>
                          <a:latin typeface="Ubuntu" panose="020B0604020202020204" charset="0"/>
                        </a:rPr>
                        <a:t>select indicators</a:t>
                      </a:r>
                      <a:endParaRPr lang="en-US" sz="1200" b="1" i="0" u="none" strike="noStrike" dirty="0">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dirty="0">
                          <a:effectLst/>
                        </a:rPr>
                        <a:t> </a:t>
                      </a:r>
                      <a:endParaRPr lang="en-US" sz="600" b="0" i="0" u="none" strike="noStrike" dirty="0">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gridSpan="3">
                  <a:txBody>
                    <a:bodyPr/>
                    <a:lstStyle/>
                    <a:p>
                      <a:pPr algn="ctr" fontAlgn="b"/>
                      <a:r>
                        <a:rPr lang="en-US" sz="600" u="none" strike="noStrike" dirty="0">
                          <a:effectLst/>
                        </a:rPr>
                        <a:t> </a:t>
                      </a:r>
                      <a:endParaRPr lang="en-US" sz="600" b="0" i="0" u="none" strike="noStrike" dirty="0">
                        <a:solidFill>
                          <a:srgbClr val="000000"/>
                        </a:solidFill>
                        <a:effectLst/>
                        <a:latin typeface="Ubuntu" panose="020B0604020202020204" charset="0"/>
                      </a:endParaRPr>
                    </a:p>
                  </a:txBody>
                  <a:tcPr marL="6442" marR="6442" marT="6442" marB="0" anchor="b">
                    <a:solidFill>
                      <a:schemeClr val="accent2"/>
                    </a:solidFill>
                  </a:tcPr>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dirty="0">
                          <a:effectLst/>
                        </a:rPr>
                        <a:t> </a:t>
                      </a:r>
                      <a:endParaRPr lang="en-US" sz="600" b="0" i="0" u="none" strike="noStrike" dirty="0">
                        <a:solidFill>
                          <a:srgbClr val="000000"/>
                        </a:solidFill>
                        <a:effectLst/>
                        <a:latin typeface="Ubuntu" panose="020B0604020202020204" charset="0"/>
                      </a:endParaRPr>
                    </a:p>
                  </a:txBody>
                  <a:tcPr marL="6442" marR="6442" marT="6442" marB="0" anchor="b">
                    <a:solidFill>
                      <a:schemeClr val="accent2"/>
                    </a:solidFill>
                  </a:tcPr>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extLst>
                  <a:ext uri="{0D108BD9-81ED-4DB2-BD59-A6C34878D82A}">
                    <a16:rowId xmlns:a16="http://schemas.microsoft.com/office/drawing/2014/main" val="3461531758"/>
                  </a:ext>
                </a:extLst>
              </a:tr>
              <a:tr h="555963">
                <a:tc>
                  <a:txBody>
                    <a:bodyPr/>
                    <a:lstStyle/>
                    <a:p>
                      <a:pPr marL="91440" algn="l" fontAlgn="b"/>
                      <a:r>
                        <a:rPr lang="en-US" sz="1200" u="none" strike="noStrike" dirty="0" smtClean="0">
                          <a:effectLst/>
                          <a:latin typeface="Ubuntu" panose="020B0604020202020204" charset="0"/>
                        </a:rPr>
                        <a:t>Quality </a:t>
                      </a:r>
                      <a:r>
                        <a:rPr lang="en-US" sz="1200" u="none" strike="noStrike" dirty="0">
                          <a:effectLst/>
                          <a:latin typeface="Ubuntu" panose="020B0604020202020204" charset="0"/>
                        </a:rPr>
                        <a:t>and completeness </a:t>
                      </a:r>
                      <a:r>
                        <a:rPr lang="en-US" sz="1200" u="none" strike="noStrike" dirty="0" smtClean="0">
                          <a:effectLst/>
                          <a:latin typeface="Ubuntu" panose="020B0604020202020204" charset="0"/>
                        </a:rPr>
                        <a:t>review</a:t>
                      </a:r>
                      <a:endParaRPr lang="en-US" sz="1200" b="1" i="0" u="none" strike="noStrike" dirty="0">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dirty="0">
                          <a:effectLst/>
                        </a:rPr>
                        <a:t> </a:t>
                      </a:r>
                      <a:endParaRPr lang="en-US" sz="600" b="0" i="0" u="none" strike="noStrike" dirty="0">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ctr"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dirty="0">
                          <a:effectLst/>
                        </a:rPr>
                        <a:t> </a:t>
                      </a:r>
                      <a:endParaRPr lang="en-US" sz="600" b="0" i="0" u="none" strike="noStrike" dirty="0">
                        <a:solidFill>
                          <a:srgbClr val="000000"/>
                        </a:solidFill>
                        <a:effectLst/>
                        <a:latin typeface="Ubuntu" panose="020B0604020202020204" charset="0"/>
                      </a:endParaRPr>
                    </a:p>
                  </a:txBody>
                  <a:tcPr marL="6442" marR="6442" marT="6442"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442" marR="6442" marT="6442" marB="0" anchor="b"/>
                </a:tc>
                <a:tc gridSpan="3">
                  <a:txBody>
                    <a:bodyPr/>
                    <a:lstStyle/>
                    <a:p>
                      <a:pPr algn="ctr" fontAlgn="b"/>
                      <a:r>
                        <a:rPr lang="en-US" sz="600" u="none" strike="noStrike" dirty="0">
                          <a:effectLst/>
                        </a:rPr>
                        <a:t> </a:t>
                      </a:r>
                      <a:endParaRPr lang="en-US" sz="600" b="0" i="0" u="none" strike="noStrike" dirty="0">
                        <a:solidFill>
                          <a:srgbClr val="000000"/>
                        </a:solidFill>
                        <a:effectLst/>
                        <a:latin typeface="Ubuntu" panose="020B0604020202020204" charset="0"/>
                      </a:endParaRPr>
                    </a:p>
                  </a:txBody>
                  <a:tcPr marL="6442" marR="6442" marT="6442" marB="0" anchor="b">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0521161"/>
                  </a:ext>
                </a:extLst>
              </a:tr>
            </a:tbl>
          </a:graphicData>
        </a:graphic>
      </p:graphicFrame>
    </p:spTree>
    <p:extLst>
      <p:ext uri="{BB962C8B-B14F-4D97-AF65-F5344CB8AC3E}">
        <p14:creationId xmlns:p14="http://schemas.microsoft.com/office/powerpoint/2010/main" val="2655806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901" y="-85427"/>
            <a:ext cx="8224787" cy="857250"/>
          </a:xfrm>
        </p:spPr>
        <p:txBody>
          <a:bodyPr>
            <a:normAutofit/>
          </a:bodyPr>
          <a:lstStyle/>
          <a:p>
            <a:r>
              <a:rPr lang="en-US" dirty="0" smtClean="0"/>
              <a:t>TOC Development Part 2: Who does what?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55931212"/>
              </p:ext>
            </p:extLst>
          </p:nvPr>
        </p:nvGraphicFramePr>
        <p:xfrm>
          <a:off x="277454" y="1127890"/>
          <a:ext cx="8439163" cy="3333453"/>
        </p:xfrm>
        <a:graphic>
          <a:graphicData uri="http://schemas.openxmlformats.org/drawingml/2006/table">
            <a:tbl>
              <a:tblPr firstRow="1" firstCol="1" bandRow="1">
                <a:tableStyleId>{5C22544A-7EE6-4342-B048-85BDC9FD1C3A}</a:tableStyleId>
              </a:tblPr>
              <a:tblGrid>
                <a:gridCol w="4689875">
                  <a:extLst>
                    <a:ext uri="{9D8B030D-6E8A-4147-A177-3AD203B41FA5}">
                      <a16:colId xmlns:a16="http://schemas.microsoft.com/office/drawing/2014/main" val="2066151695"/>
                    </a:ext>
                  </a:extLst>
                </a:gridCol>
                <a:gridCol w="1642180">
                  <a:extLst>
                    <a:ext uri="{9D8B030D-6E8A-4147-A177-3AD203B41FA5}">
                      <a16:colId xmlns:a16="http://schemas.microsoft.com/office/drawing/2014/main" val="2338298387"/>
                    </a:ext>
                  </a:extLst>
                </a:gridCol>
                <a:gridCol w="430076">
                  <a:extLst>
                    <a:ext uri="{9D8B030D-6E8A-4147-A177-3AD203B41FA5}">
                      <a16:colId xmlns:a16="http://schemas.microsoft.com/office/drawing/2014/main" val="3733461044"/>
                    </a:ext>
                  </a:extLst>
                </a:gridCol>
                <a:gridCol w="406581">
                  <a:extLst>
                    <a:ext uri="{9D8B030D-6E8A-4147-A177-3AD203B41FA5}">
                      <a16:colId xmlns:a16="http://schemas.microsoft.com/office/drawing/2014/main" val="579783338"/>
                    </a:ext>
                  </a:extLst>
                </a:gridCol>
                <a:gridCol w="486130">
                  <a:extLst>
                    <a:ext uri="{9D8B030D-6E8A-4147-A177-3AD203B41FA5}">
                      <a16:colId xmlns:a16="http://schemas.microsoft.com/office/drawing/2014/main" val="1818535779"/>
                    </a:ext>
                  </a:extLst>
                </a:gridCol>
                <a:gridCol w="377261">
                  <a:extLst>
                    <a:ext uri="{9D8B030D-6E8A-4147-A177-3AD203B41FA5}">
                      <a16:colId xmlns:a16="http://schemas.microsoft.com/office/drawing/2014/main" val="31991843"/>
                    </a:ext>
                  </a:extLst>
                </a:gridCol>
                <a:gridCol w="407060">
                  <a:extLst>
                    <a:ext uri="{9D8B030D-6E8A-4147-A177-3AD203B41FA5}">
                      <a16:colId xmlns:a16="http://schemas.microsoft.com/office/drawing/2014/main" val="622932780"/>
                    </a:ext>
                  </a:extLst>
                </a:gridCol>
              </a:tblGrid>
              <a:tr h="275731">
                <a:tc>
                  <a:txBody>
                    <a:bodyPr/>
                    <a:lstStyle/>
                    <a:p>
                      <a:pPr marL="0" marR="0" algn="ctr">
                        <a:lnSpc>
                          <a:spcPct val="107000"/>
                        </a:lnSpc>
                        <a:spcBef>
                          <a:spcPts val="0"/>
                        </a:spcBef>
                        <a:spcAft>
                          <a:spcPts val="0"/>
                        </a:spcAft>
                      </a:pPr>
                      <a:r>
                        <a:rPr lang="en-US" sz="1100" dirty="0">
                          <a:effectLst/>
                          <a:latin typeface="Ubuntu" panose="020B0604020202020204" charset="0"/>
                        </a:rPr>
                        <a:t>WHAT </a:t>
                      </a:r>
                      <a:endParaRPr lang="en-US" sz="1100" dirty="0">
                        <a:effectLst/>
                        <a:latin typeface="Ubuntu" panose="020B0604020202020204" charset="0"/>
                        <a:ea typeface="Calibri" panose="020F0502020204030204" pitchFamily="34" charset="0"/>
                        <a:cs typeface="Times New Roman" panose="02020603050405020304" pitchFamily="18" charset="0"/>
                      </a:endParaRPr>
                    </a:p>
                  </a:txBody>
                  <a:tcPr marL="51697" marR="51697" marT="0" marB="0" anchor="b">
                    <a:solidFill>
                      <a:schemeClr val="tx2"/>
                    </a:solidFill>
                  </a:tcPr>
                </a:tc>
                <a:tc>
                  <a:txBody>
                    <a:bodyPr/>
                    <a:lstStyle/>
                    <a:p>
                      <a:pPr marL="0" marR="0" algn="ctr">
                        <a:lnSpc>
                          <a:spcPct val="107000"/>
                        </a:lnSpc>
                        <a:spcBef>
                          <a:spcPts val="0"/>
                        </a:spcBef>
                        <a:spcAft>
                          <a:spcPts val="0"/>
                        </a:spcAft>
                      </a:pPr>
                      <a:r>
                        <a:rPr lang="en-US" sz="1100" dirty="0">
                          <a:effectLst/>
                          <a:latin typeface="Ubuntu" panose="020B0604020202020204" charset="0"/>
                        </a:rPr>
                        <a:t>WHO (examples only)</a:t>
                      </a:r>
                      <a:endParaRPr lang="en-US" sz="1100" dirty="0">
                        <a:effectLst/>
                        <a:latin typeface="Ubuntu" panose="020B0604020202020204" charset="0"/>
                        <a:ea typeface="Calibri" panose="020F0502020204030204" pitchFamily="34" charset="0"/>
                        <a:cs typeface="Times New Roman" panose="02020603050405020304" pitchFamily="18" charset="0"/>
                      </a:endParaRPr>
                    </a:p>
                  </a:txBody>
                  <a:tcPr marL="51697" marR="51697" marT="0" marB="0" anchor="b">
                    <a:solidFill>
                      <a:schemeClr val="tx2"/>
                    </a:solidFill>
                  </a:tcPr>
                </a:tc>
                <a:tc>
                  <a:txBody>
                    <a:bodyPr/>
                    <a:lstStyle/>
                    <a:p>
                      <a:pPr marL="0" marR="0" algn="ctr">
                        <a:lnSpc>
                          <a:spcPct val="107000"/>
                        </a:lnSpc>
                        <a:spcBef>
                          <a:spcPts val="0"/>
                        </a:spcBef>
                        <a:spcAft>
                          <a:spcPts val="0"/>
                        </a:spcAft>
                      </a:pPr>
                      <a:r>
                        <a:rPr lang="en-US" sz="700" dirty="0" smtClean="0">
                          <a:effectLst/>
                        </a:rPr>
                        <a:t>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697" marR="51697" marT="0" marB="0" anchor="ctr">
                    <a:solidFill>
                      <a:schemeClr val="tx2"/>
                    </a:solidFill>
                  </a:tcPr>
                </a:tc>
                <a:tc>
                  <a:txBody>
                    <a:bodyPr/>
                    <a:lstStyle/>
                    <a:p>
                      <a:pPr marL="0" marR="0" algn="ctr">
                        <a:lnSpc>
                          <a:spcPct val="107000"/>
                        </a:lnSpc>
                        <a:spcBef>
                          <a:spcPts val="0"/>
                        </a:spcBef>
                        <a:spcAft>
                          <a:spcPts val="0"/>
                        </a:spcAft>
                      </a:pPr>
                      <a:r>
                        <a:rPr lang="en-US" sz="700" dirty="0" smtClean="0">
                          <a:effectLst/>
                        </a:rPr>
                        <a:t>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697" marR="51697" marT="0" marB="0" anchor="ctr">
                    <a:solidFill>
                      <a:schemeClr val="tx2"/>
                    </a:solidFill>
                  </a:tcPr>
                </a:tc>
                <a:tc>
                  <a:txBody>
                    <a:bodyPr/>
                    <a:lstStyle/>
                    <a:p>
                      <a:pPr marL="0" marR="0" algn="ctr">
                        <a:lnSpc>
                          <a:spcPct val="107000"/>
                        </a:lnSpc>
                        <a:spcBef>
                          <a:spcPts val="0"/>
                        </a:spcBef>
                        <a:spcAft>
                          <a:spcPts val="0"/>
                        </a:spcAft>
                      </a:pPr>
                      <a:r>
                        <a:rPr lang="en-US" sz="700" dirty="0" smtClean="0">
                          <a:effectLst/>
                        </a:rPr>
                        <a:t>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697" marR="51697" marT="0" marB="0" anchor="ctr">
                    <a:solidFill>
                      <a:schemeClr val="tx2"/>
                    </a:solidFill>
                  </a:tcPr>
                </a:tc>
                <a:tc>
                  <a:txBody>
                    <a:bodyPr/>
                    <a:lstStyle/>
                    <a:p>
                      <a:pPr marL="0" marR="0" algn="ctr">
                        <a:lnSpc>
                          <a:spcPct val="107000"/>
                        </a:lnSpc>
                        <a:spcBef>
                          <a:spcPts val="0"/>
                        </a:spcBef>
                        <a:spcAft>
                          <a:spcPts val="0"/>
                        </a:spcAft>
                      </a:pPr>
                      <a:r>
                        <a:rPr lang="en-US" sz="700" dirty="0" smtClean="0">
                          <a:effectLst/>
                        </a:rPr>
                        <a:t>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697" marR="51697" marT="0" marB="0" anchor="ctr">
                    <a:solidFill>
                      <a:schemeClr val="tx2"/>
                    </a:solidFill>
                  </a:tcPr>
                </a:tc>
                <a:tc>
                  <a:txBody>
                    <a:bodyPr/>
                    <a:lstStyle/>
                    <a:p>
                      <a:pPr marL="0" marR="0" algn="ctr">
                        <a:lnSpc>
                          <a:spcPct val="107000"/>
                        </a:lnSpc>
                        <a:spcBef>
                          <a:spcPts val="0"/>
                        </a:spcBef>
                        <a:spcAft>
                          <a:spcPts val="0"/>
                        </a:spcAft>
                      </a:pPr>
                      <a:r>
                        <a:rPr lang="en-US" sz="700" dirty="0" smtClean="0">
                          <a:effectLst/>
                        </a:rPr>
                        <a:t>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697" marR="51697" marT="0" marB="0" anchor="ctr">
                    <a:solidFill>
                      <a:schemeClr val="tx2"/>
                    </a:solidFill>
                  </a:tcPr>
                </a:tc>
                <a:extLst>
                  <a:ext uri="{0D108BD9-81ED-4DB2-BD59-A6C34878D82A}">
                    <a16:rowId xmlns:a16="http://schemas.microsoft.com/office/drawing/2014/main" val="510933012"/>
                  </a:ext>
                </a:extLst>
              </a:tr>
              <a:tr h="551464">
                <a:tc>
                  <a:txBody>
                    <a:bodyPr/>
                    <a:lstStyle/>
                    <a:p>
                      <a:pPr marL="0" marR="0">
                        <a:lnSpc>
                          <a:spcPct val="107000"/>
                        </a:lnSpc>
                        <a:spcBef>
                          <a:spcPts val="0"/>
                        </a:spcBef>
                        <a:spcAft>
                          <a:spcPts val="0"/>
                        </a:spcAft>
                      </a:pPr>
                      <a:r>
                        <a:rPr lang="en-US" sz="1600">
                          <a:solidFill>
                            <a:srgbClr val="000000"/>
                          </a:solidFill>
                          <a:effectLst/>
                          <a:latin typeface="Ubuntu" panose="020B0604020202020204" charset="0"/>
                          <a:ea typeface="Times New Roman" panose="02020603050405020304" pitchFamily="18" charset="0"/>
                          <a:cs typeface="Calibri" panose="020F0502020204030204" pitchFamily="34" charset="0"/>
                        </a:rPr>
                        <a:t>Agree on outcomes the DFSA will address and those that will be addressed by external actors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9B2BA"/>
                    </a:solidFill>
                  </a:tcPr>
                </a:tc>
                <a:tc>
                  <a:txBody>
                    <a:bodyPr/>
                    <a:lstStyle/>
                    <a:p>
                      <a:pPr marL="0" marR="0">
                        <a:lnSpc>
                          <a:spcPct val="107000"/>
                        </a:lnSpc>
                        <a:spcBef>
                          <a:spcPts val="0"/>
                        </a:spcBef>
                        <a:spcAft>
                          <a:spcPts val="0"/>
                        </a:spcAft>
                      </a:pPr>
                      <a:r>
                        <a:rPr lang="en-US" sz="1000" dirty="0">
                          <a:solidFill>
                            <a:srgbClr val="000000"/>
                          </a:solidFill>
                          <a:effectLst/>
                          <a:latin typeface="Ubuntu" panose="020B0604020202020204" charset="0"/>
                          <a:ea typeface="Times New Roman" panose="02020603050405020304" pitchFamily="18" charset="0"/>
                          <a:cs typeface="Calibri" panose="020F0502020204030204" pitchFamily="34" charset="0"/>
                        </a:rPr>
                        <a:t>4-10 staff representing diverse perspectives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697" marR="51697" marT="0" marB="0" anchor="b">
                    <a:solidFill>
                      <a:schemeClr val="accent2"/>
                    </a:solidFill>
                  </a:tcPr>
                </a:tc>
                <a:tc>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697" marR="51697" marT="0" marB="0" anchor="b">
                    <a:solidFill>
                      <a:srgbClr val="E6EEE9"/>
                    </a:solidFill>
                  </a:tcPr>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97" marR="51697" marT="0" marB="0" anchor="b">
                    <a:solidFill>
                      <a:srgbClr val="E6EEE9"/>
                    </a:solidFill>
                  </a:tcPr>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97" marR="51697" marT="0" marB="0" anchor="b">
                    <a:solidFill>
                      <a:srgbClr val="E6EEE9"/>
                    </a:solidFill>
                  </a:tcPr>
                </a:tc>
                <a:tc>
                  <a:txBody>
                    <a:bodyPr/>
                    <a:lstStyle/>
                    <a:p>
                      <a:pPr marL="0" marR="0" algn="ctr">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97" marR="51697" marT="0" marB="0" anchor="b">
                    <a:solidFill>
                      <a:srgbClr val="E6EEE9"/>
                    </a:solidFill>
                  </a:tcPr>
                </a:tc>
                <a:extLst>
                  <a:ext uri="{0D108BD9-81ED-4DB2-BD59-A6C34878D82A}">
                    <a16:rowId xmlns:a16="http://schemas.microsoft.com/office/drawing/2014/main" val="3459910994"/>
                  </a:ext>
                </a:extLst>
              </a:tr>
              <a:tr h="889090">
                <a:tc>
                  <a:txBody>
                    <a:bodyPr/>
                    <a:lstStyle/>
                    <a:p>
                      <a:pPr marL="0" marR="0">
                        <a:lnSpc>
                          <a:spcPct val="107000"/>
                        </a:lnSpc>
                        <a:spcBef>
                          <a:spcPts val="0"/>
                        </a:spcBef>
                        <a:spcAft>
                          <a:spcPts val="0"/>
                        </a:spcAft>
                      </a:pPr>
                      <a:r>
                        <a:rPr lang="en-US" sz="1600" dirty="0">
                          <a:solidFill>
                            <a:srgbClr val="000000"/>
                          </a:solidFill>
                          <a:effectLst/>
                          <a:latin typeface="Ubuntu" panose="020B0604020202020204" charset="0"/>
                          <a:ea typeface="Times New Roman" panose="02020603050405020304" pitchFamily="18" charset="0"/>
                          <a:cs typeface="Calibri" panose="020F0502020204030204" pitchFamily="34" charset="0"/>
                        </a:rPr>
                        <a:t>Document supporting evidence for </a:t>
                      </a:r>
                      <a:r>
                        <a:rPr lang="en-US" sz="1600" dirty="0" smtClean="0">
                          <a:solidFill>
                            <a:srgbClr val="000000"/>
                          </a:solidFill>
                          <a:effectLst/>
                          <a:latin typeface="Ubuntu" panose="020B0604020202020204" charset="0"/>
                          <a:ea typeface="Times New Roman" panose="02020603050405020304" pitchFamily="18" charset="0"/>
                          <a:cs typeface="Calibri" panose="020F0502020204030204" pitchFamily="34" charset="0"/>
                        </a:rPr>
                        <a:t>external actors </a:t>
                      </a:r>
                      <a:r>
                        <a:rPr lang="en-US" sz="1600" dirty="0">
                          <a:solidFill>
                            <a:srgbClr val="000000"/>
                          </a:solidFill>
                          <a:effectLst/>
                          <a:latin typeface="Ubuntu" panose="020B0604020202020204" charset="0"/>
                          <a:ea typeface="Times New Roman" panose="02020603050405020304" pitchFamily="18" charset="0"/>
                          <a:cs typeface="Calibri" panose="020F0502020204030204" pitchFamily="34" charset="0"/>
                        </a:rPr>
                        <a:t>in complementary documentation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9B2BA"/>
                    </a:solidFill>
                  </a:tcPr>
                </a:tc>
                <a:tc>
                  <a:txBody>
                    <a:bodyPr/>
                    <a:lstStyle/>
                    <a:p>
                      <a:pPr marL="0" marR="0">
                        <a:lnSpc>
                          <a:spcPct val="107000"/>
                        </a:lnSpc>
                        <a:spcBef>
                          <a:spcPts val="0"/>
                        </a:spcBef>
                        <a:spcAft>
                          <a:spcPts val="0"/>
                        </a:spcAft>
                      </a:pPr>
                      <a:r>
                        <a:rPr lang="en-US" sz="1000" dirty="0">
                          <a:solidFill>
                            <a:srgbClr val="000000"/>
                          </a:solidFill>
                          <a:effectLst/>
                          <a:latin typeface="Ubuntu" panose="020B0604020202020204" charset="0"/>
                          <a:ea typeface="Times New Roman" panose="02020603050405020304" pitchFamily="18" charset="0"/>
                          <a:cs typeface="Calibri" panose="020F0502020204030204" pitchFamily="34" charset="0"/>
                        </a:rPr>
                        <a:t>2-person team to document; support from full team to provide evidence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697" marR="51697" marT="0" marB="0" anchor="b">
                    <a:solidFill>
                      <a:schemeClr val="accent2"/>
                    </a:solidFill>
                  </a:tcPr>
                </a:tc>
                <a:tc>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697" marR="51697" marT="0" marB="0" anchor="b">
                    <a:solidFill>
                      <a:schemeClr val="accent2"/>
                    </a:solidFill>
                  </a:tcPr>
                </a:tc>
                <a:tc>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697" marR="51697" marT="0" marB="0" anchor="b">
                    <a:solidFill>
                      <a:srgbClr val="E6EEE9"/>
                    </a:solidFill>
                  </a:tcPr>
                </a:tc>
                <a:tc>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697" marR="51697" marT="0" marB="0" anchor="b">
                    <a:solidFill>
                      <a:srgbClr val="E6EEE9"/>
                    </a:solidFill>
                  </a:tcPr>
                </a:tc>
                <a:tc>
                  <a:txBody>
                    <a:bodyPr/>
                    <a:lstStyle/>
                    <a:p>
                      <a:pPr marL="0" marR="0" algn="ctr">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697" marR="51697" marT="0" marB="0" anchor="b">
                    <a:solidFill>
                      <a:srgbClr val="E6EEE9"/>
                    </a:solidFill>
                  </a:tcPr>
                </a:tc>
                <a:extLst>
                  <a:ext uri="{0D108BD9-81ED-4DB2-BD59-A6C34878D82A}">
                    <a16:rowId xmlns:a16="http://schemas.microsoft.com/office/drawing/2014/main" val="2929585156"/>
                  </a:ext>
                </a:extLst>
              </a:tr>
              <a:tr h="586409">
                <a:tc>
                  <a:txBody>
                    <a:bodyPr/>
                    <a:lstStyle/>
                    <a:p>
                      <a:pPr marL="0" marR="0">
                        <a:lnSpc>
                          <a:spcPct val="107000"/>
                        </a:lnSpc>
                        <a:spcBef>
                          <a:spcPts val="0"/>
                        </a:spcBef>
                        <a:spcAft>
                          <a:spcPts val="0"/>
                        </a:spcAft>
                      </a:pPr>
                      <a:r>
                        <a:rPr lang="en-US" sz="1600">
                          <a:solidFill>
                            <a:srgbClr val="000000"/>
                          </a:solidFill>
                          <a:effectLst/>
                          <a:latin typeface="Ubuntu" panose="020B0604020202020204" charset="0"/>
                          <a:ea typeface="Times New Roman" panose="02020603050405020304" pitchFamily="18" charset="0"/>
                          <a:cs typeface="Calibri" panose="020F0502020204030204" pitchFamily="34" charset="0"/>
                        </a:rPr>
                        <a:t>Graphically refine the TOC diagram (Round 1)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9B2BA"/>
                    </a:solidFill>
                  </a:tcPr>
                </a:tc>
                <a:tc>
                  <a:txBody>
                    <a:bodyPr/>
                    <a:lstStyle/>
                    <a:p>
                      <a:pPr marL="0" marR="0">
                        <a:lnSpc>
                          <a:spcPct val="107000"/>
                        </a:lnSpc>
                        <a:spcBef>
                          <a:spcPts val="0"/>
                        </a:spcBef>
                        <a:spcAft>
                          <a:spcPts val="0"/>
                        </a:spcAft>
                      </a:pPr>
                      <a:r>
                        <a:rPr lang="en-US" sz="1000" dirty="0">
                          <a:solidFill>
                            <a:srgbClr val="000000"/>
                          </a:solidFill>
                          <a:effectLst/>
                          <a:latin typeface="Ubuntu" panose="020B0604020202020204" charset="0"/>
                          <a:ea typeface="Times New Roman" panose="02020603050405020304" pitchFamily="18" charset="0"/>
                          <a:cs typeface="Calibri" panose="020F0502020204030204" pitchFamily="34" charset="0"/>
                        </a:rPr>
                        <a:t>Graphic lead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697" marR="51697" marT="0" marB="0" anchor="b">
                    <a:solidFill>
                      <a:srgbClr val="E6EEE9"/>
                    </a:solidFill>
                  </a:tcPr>
                </a:tc>
                <a:tc>
                  <a:txBody>
                    <a:bodyPr/>
                    <a:lstStyle/>
                    <a:p>
                      <a:pPr marL="0" marR="0">
                        <a:lnSpc>
                          <a:spcPct val="107000"/>
                        </a:lnSpc>
                        <a:spcBef>
                          <a:spcPts val="0"/>
                        </a:spcBef>
                        <a:spcAft>
                          <a:spcPts val="0"/>
                        </a:spcAft>
                      </a:pPr>
                      <a:r>
                        <a:rPr lang="en-US" sz="800" dirty="0">
                          <a:effectLst/>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697" marR="51697" marT="0" marB="0" anchor="b">
                    <a:solidFill>
                      <a:schemeClr val="accent2"/>
                    </a:solidFill>
                  </a:tcPr>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97" marR="51697" marT="0" marB="0" anchor="b">
                    <a:solidFill>
                      <a:srgbClr val="E6EEE9"/>
                    </a:solidFill>
                  </a:tcPr>
                </a:tc>
                <a:tc>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697" marR="51697" marT="0" marB="0" anchor="b">
                    <a:solidFill>
                      <a:srgbClr val="E6EEE9"/>
                    </a:solidFill>
                  </a:tcPr>
                </a:tc>
                <a:tc>
                  <a:txBody>
                    <a:bodyPr/>
                    <a:lstStyle/>
                    <a:p>
                      <a:pPr marL="0" marR="0" algn="ctr">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97" marR="51697" marT="0" marB="0" anchor="b">
                    <a:solidFill>
                      <a:srgbClr val="E6EEE9"/>
                    </a:solidFill>
                  </a:tcPr>
                </a:tc>
                <a:extLst>
                  <a:ext uri="{0D108BD9-81ED-4DB2-BD59-A6C34878D82A}">
                    <a16:rowId xmlns:a16="http://schemas.microsoft.com/office/drawing/2014/main" val="2716288885"/>
                  </a:ext>
                </a:extLst>
              </a:tr>
              <a:tr h="799458">
                <a:tc>
                  <a:txBody>
                    <a:bodyPr/>
                    <a:lstStyle/>
                    <a:p>
                      <a:pPr marL="0" marR="0">
                        <a:lnSpc>
                          <a:spcPct val="107000"/>
                        </a:lnSpc>
                        <a:spcBef>
                          <a:spcPts val="0"/>
                        </a:spcBef>
                        <a:spcAft>
                          <a:spcPts val="0"/>
                        </a:spcAft>
                      </a:pPr>
                      <a:r>
                        <a:rPr lang="en-US" sz="1600" dirty="0">
                          <a:solidFill>
                            <a:srgbClr val="000000"/>
                          </a:solidFill>
                          <a:effectLst/>
                          <a:latin typeface="Ubuntu" panose="020B0604020202020204" charset="0"/>
                          <a:ea typeface="Times New Roman" panose="02020603050405020304" pitchFamily="18" charset="0"/>
                          <a:cs typeface="Calibri" panose="020F0502020204030204" pitchFamily="34" charset="0"/>
                        </a:rPr>
                        <a:t>Prioritize DFSA interventions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9B2BA"/>
                    </a:solidFill>
                  </a:tcPr>
                </a:tc>
                <a:tc>
                  <a:txBody>
                    <a:bodyPr/>
                    <a:lstStyle/>
                    <a:p>
                      <a:pPr marL="0" marR="0">
                        <a:lnSpc>
                          <a:spcPct val="107000"/>
                        </a:lnSpc>
                        <a:spcBef>
                          <a:spcPts val="0"/>
                        </a:spcBef>
                        <a:spcAft>
                          <a:spcPts val="0"/>
                        </a:spcAft>
                      </a:pPr>
                      <a:r>
                        <a:rPr lang="en-US" sz="1000" dirty="0">
                          <a:solidFill>
                            <a:srgbClr val="000000"/>
                          </a:solidFill>
                          <a:effectLst/>
                          <a:latin typeface="Ubuntu" panose="020B0604020202020204" charset="0"/>
                          <a:ea typeface="Times New Roman" panose="02020603050405020304" pitchFamily="18" charset="0"/>
                          <a:cs typeface="Calibri" panose="020F0502020204030204" pitchFamily="34" charset="0"/>
                        </a:rPr>
                        <a:t>Technical leads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97" marR="51697" marT="0" marB="0" anchor="b">
                    <a:solidFill>
                      <a:srgbClr val="E6EEE9"/>
                    </a:solidFill>
                  </a:tcPr>
                </a:tc>
                <a:tc>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697" marR="51697" marT="0" marB="0" anchor="b">
                    <a:solidFill>
                      <a:srgbClr val="E6EEE9"/>
                    </a:solidFill>
                  </a:tcPr>
                </a:tc>
                <a:tc>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697" marR="51697" marT="0" marB="0" anchor="b">
                    <a:solidFill>
                      <a:schemeClr val="accent2"/>
                    </a:solidFill>
                  </a:tcPr>
                </a:tc>
                <a:tc>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697" marR="51697" marT="0" marB="0" anchor="b">
                    <a:solidFill>
                      <a:schemeClr val="accent2"/>
                    </a:solidFill>
                  </a:tcPr>
                </a:tc>
                <a:tc>
                  <a:txBody>
                    <a:bodyPr/>
                    <a:lstStyle/>
                    <a:p>
                      <a:pPr marL="0" marR="0" algn="ctr">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697" marR="51697" marT="0" marB="0" anchor="b">
                    <a:solidFill>
                      <a:schemeClr val="accent2"/>
                    </a:solidFill>
                  </a:tcPr>
                </a:tc>
                <a:extLst>
                  <a:ext uri="{0D108BD9-81ED-4DB2-BD59-A6C34878D82A}">
                    <a16:rowId xmlns:a16="http://schemas.microsoft.com/office/drawing/2014/main" val="1865762577"/>
                  </a:ext>
                </a:extLst>
              </a:tr>
            </a:tbl>
          </a:graphicData>
        </a:graphic>
      </p:graphicFrame>
    </p:spTree>
    <p:extLst>
      <p:ext uri="{BB962C8B-B14F-4D97-AF65-F5344CB8AC3E}">
        <p14:creationId xmlns:p14="http://schemas.microsoft.com/office/powerpoint/2010/main" val="931954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6F32-A8CE-8546-8601-67BEF4DD5B23}"/>
              </a:ext>
            </a:extLst>
          </p:cNvPr>
          <p:cNvSpPr>
            <a:spLocks noGrp="1"/>
          </p:cNvSpPr>
          <p:nvPr>
            <p:ph type="title"/>
          </p:nvPr>
        </p:nvSpPr>
        <p:spPr>
          <a:xfrm>
            <a:off x="1684422" y="0"/>
            <a:ext cx="7459577" cy="857250"/>
          </a:xfrm>
        </p:spPr>
        <p:txBody>
          <a:bodyPr>
            <a:noAutofit/>
          </a:bodyPr>
          <a:lstStyle/>
          <a:p>
            <a:r>
              <a:rPr lang="en-US" sz="2800" dirty="0"/>
              <a:t>Which domains of change should we address?</a:t>
            </a:r>
            <a:endParaRPr lang="en-US" sz="2800" b="0" dirty="0"/>
          </a:p>
        </p:txBody>
      </p:sp>
      <p:sp>
        <p:nvSpPr>
          <p:cNvPr id="3" name="Content Placeholder 2">
            <a:extLst>
              <a:ext uri="{FF2B5EF4-FFF2-40B4-BE49-F238E27FC236}">
                <a16:creationId xmlns:a16="http://schemas.microsoft.com/office/drawing/2014/main" id="{65DF5429-A314-3C4D-9D51-3193716B6A48}"/>
              </a:ext>
            </a:extLst>
          </p:cNvPr>
          <p:cNvSpPr>
            <a:spLocks noGrp="1"/>
          </p:cNvSpPr>
          <p:nvPr>
            <p:ph sz="half" idx="2"/>
          </p:nvPr>
        </p:nvSpPr>
        <p:spPr>
          <a:xfrm>
            <a:off x="1684422" y="1116531"/>
            <a:ext cx="7278708" cy="3848873"/>
          </a:xfrm>
        </p:spPr>
        <p:txBody>
          <a:bodyPr>
            <a:normAutofit fontScale="85000" lnSpcReduction="20000"/>
          </a:bodyPr>
          <a:lstStyle/>
          <a:p>
            <a:r>
              <a:rPr lang="en-US" b="1" dirty="0"/>
              <a:t>Criteria: </a:t>
            </a:r>
          </a:p>
          <a:p>
            <a:pPr marL="342900" indent="-342900">
              <a:buFont typeface="Arial" panose="020B0604020202020204" pitchFamily="34" charset="0"/>
              <a:buChar char="•"/>
            </a:pPr>
            <a:r>
              <a:rPr lang="en-US" dirty="0"/>
              <a:t>Addressing the domain responds to </a:t>
            </a:r>
            <a:r>
              <a:rPr lang="en-US" b="1" dirty="0"/>
              <a:t>donor interest </a:t>
            </a:r>
            <a:r>
              <a:rPr lang="en-US" dirty="0"/>
              <a:t>and the opportunity for resources</a:t>
            </a:r>
          </a:p>
          <a:p>
            <a:pPr marL="342900" indent="-342900">
              <a:buFont typeface="Arial" panose="020B0604020202020204" pitchFamily="34" charset="0"/>
              <a:buChar char="•"/>
            </a:pPr>
            <a:r>
              <a:rPr lang="en-US" b="1" dirty="0"/>
              <a:t>Addressing the domain fills a gap. </a:t>
            </a:r>
            <a:r>
              <a:rPr lang="en-US" dirty="0"/>
              <a:t>Use the stakeholder mapping matrix to confirm that other agencies are not currently focused on this domain</a:t>
            </a:r>
          </a:p>
          <a:p>
            <a:pPr marL="1085850" lvl="1" indent="-342900">
              <a:buFont typeface="Arial" panose="020B0604020202020204" pitchFamily="34" charset="0"/>
              <a:buChar char="•"/>
            </a:pPr>
            <a:r>
              <a:rPr lang="en-US" dirty="0"/>
              <a:t>The domain has </a:t>
            </a:r>
            <a:r>
              <a:rPr lang="en-US" b="1" dirty="0"/>
              <a:t>high synergy </a:t>
            </a:r>
            <a:r>
              <a:rPr lang="en-US" dirty="0"/>
              <a:t>with other domains</a:t>
            </a:r>
          </a:p>
          <a:p>
            <a:pPr marL="1085850" lvl="1" indent="-342900">
              <a:buFont typeface="Arial" panose="020B0604020202020204" pitchFamily="34" charset="0"/>
              <a:buChar char="•"/>
            </a:pPr>
            <a:r>
              <a:rPr lang="en-US" dirty="0"/>
              <a:t>Addressing the domain will maximize our organization’s </a:t>
            </a:r>
            <a:r>
              <a:rPr lang="en-US" b="1" dirty="0"/>
              <a:t>comparative advantage</a:t>
            </a:r>
          </a:p>
          <a:p>
            <a:pPr marL="1085850" lvl="1" indent="-342900">
              <a:buFont typeface="Arial" panose="020B0604020202020204" pitchFamily="34" charset="0"/>
              <a:buChar char="•"/>
            </a:pPr>
            <a:r>
              <a:rPr lang="en-US" dirty="0"/>
              <a:t>Addressing the domain has </a:t>
            </a:r>
            <a:r>
              <a:rPr lang="en-US" b="1" dirty="0"/>
              <a:t>potential for partnering</a:t>
            </a:r>
          </a:p>
          <a:p>
            <a:pPr marL="342900" indent="-342900">
              <a:buFont typeface="Arial" panose="020B0604020202020204" pitchFamily="34" charset="0"/>
              <a:buChar char="•"/>
            </a:pPr>
            <a:r>
              <a:rPr lang="en-US" b="1" dirty="0"/>
              <a:t>The domains of change that our DFSA agrees to address will become Purposes.</a:t>
            </a:r>
            <a:r>
              <a:rPr lang="en-US" dirty="0"/>
              <a:t>  Those the DFSA does not address, remain in the TOC diagram, but are not referred to as Purposes.  </a:t>
            </a:r>
          </a:p>
        </p:txBody>
      </p:sp>
    </p:spTree>
    <p:extLst>
      <p:ext uri="{BB962C8B-B14F-4D97-AF65-F5344CB8AC3E}">
        <p14:creationId xmlns:p14="http://schemas.microsoft.com/office/powerpoint/2010/main" val="259149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6F32-A8CE-8546-8601-67BEF4DD5B23}"/>
              </a:ext>
            </a:extLst>
          </p:cNvPr>
          <p:cNvSpPr>
            <a:spLocks noGrp="1"/>
          </p:cNvSpPr>
          <p:nvPr>
            <p:ph type="title"/>
          </p:nvPr>
        </p:nvSpPr>
        <p:spPr>
          <a:xfrm>
            <a:off x="1684422" y="0"/>
            <a:ext cx="7459577" cy="857250"/>
          </a:xfrm>
        </p:spPr>
        <p:txBody>
          <a:bodyPr>
            <a:noAutofit/>
          </a:bodyPr>
          <a:lstStyle/>
          <a:p>
            <a:r>
              <a:rPr lang="en-US" sz="2800" dirty="0"/>
              <a:t>Which outcomes should we address?</a:t>
            </a:r>
            <a:endParaRPr lang="en-US" sz="2800" b="0" dirty="0"/>
          </a:p>
        </p:txBody>
      </p:sp>
      <p:sp>
        <p:nvSpPr>
          <p:cNvPr id="3" name="Content Placeholder 2">
            <a:extLst>
              <a:ext uri="{FF2B5EF4-FFF2-40B4-BE49-F238E27FC236}">
                <a16:creationId xmlns:a16="http://schemas.microsoft.com/office/drawing/2014/main" id="{65DF5429-A314-3C4D-9D51-3193716B6A48}"/>
              </a:ext>
            </a:extLst>
          </p:cNvPr>
          <p:cNvSpPr>
            <a:spLocks noGrp="1"/>
          </p:cNvSpPr>
          <p:nvPr>
            <p:ph sz="half" idx="2"/>
          </p:nvPr>
        </p:nvSpPr>
        <p:spPr>
          <a:xfrm>
            <a:off x="1684422" y="1116531"/>
            <a:ext cx="7278708" cy="3848873"/>
          </a:xfrm>
        </p:spPr>
        <p:txBody>
          <a:bodyPr>
            <a:normAutofit/>
          </a:bodyPr>
          <a:lstStyle/>
          <a:p>
            <a:pPr marL="342900" indent="-342900">
              <a:buFont typeface="Arial" panose="020B0604020202020204" pitchFamily="34" charset="0"/>
              <a:buChar char="•"/>
            </a:pPr>
            <a:r>
              <a:rPr lang="en-US" dirty="0" smtClean="0"/>
              <a:t>We may </a:t>
            </a:r>
            <a:r>
              <a:rPr lang="en-US" dirty="0"/>
              <a:t>elect to address a </a:t>
            </a:r>
            <a:r>
              <a:rPr lang="en-US" dirty="0" err="1"/>
              <a:t>DoC</a:t>
            </a:r>
            <a:r>
              <a:rPr lang="en-US" dirty="0"/>
              <a:t>, but may NOT address all the outcomes within that domain’s pathway. </a:t>
            </a:r>
          </a:p>
          <a:p>
            <a:pPr marL="1085850" lvl="1" indent="-342900">
              <a:buFont typeface="Arial" panose="020B0604020202020204" pitchFamily="34" charset="0"/>
              <a:buChar char="•"/>
            </a:pPr>
            <a:r>
              <a:rPr lang="en-US" dirty="0"/>
              <a:t>E.g., </a:t>
            </a:r>
            <a:r>
              <a:rPr lang="en-US" dirty="0" smtClean="0"/>
              <a:t>existing </a:t>
            </a:r>
            <a:r>
              <a:rPr lang="en-US" dirty="0" err="1"/>
              <a:t>FtF</a:t>
            </a:r>
            <a:r>
              <a:rPr lang="en-US" dirty="0"/>
              <a:t> efforts to improve market access.</a:t>
            </a:r>
          </a:p>
          <a:p>
            <a:pPr marL="342900" indent="-342900">
              <a:buFont typeface="Arial" panose="020B0604020202020204" pitchFamily="34" charset="0"/>
              <a:buChar char="•"/>
            </a:pPr>
            <a:r>
              <a:rPr lang="en-US" dirty="0"/>
              <a:t>Risk of not directly addressing an outcome is that </a:t>
            </a:r>
            <a:r>
              <a:rPr lang="en-US" dirty="0" smtClean="0"/>
              <a:t>we </a:t>
            </a:r>
            <a:r>
              <a:rPr lang="en-US" dirty="0"/>
              <a:t>must rely on effectiveness of external actor efforts.</a:t>
            </a:r>
          </a:p>
          <a:p>
            <a:pPr marL="342900" indent="-342900">
              <a:buFont typeface="Arial" panose="020B0604020202020204" pitchFamily="34" charset="0"/>
              <a:buChar char="•"/>
            </a:pPr>
            <a:r>
              <a:rPr lang="en-US" dirty="0" smtClean="0"/>
              <a:t>We make an </a:t>
            </a:r>
            <a:r>
              <a:rPr lang="en-US" dirty="0"/>
              <a:t>assumption that efforts will be </a:t>
            </a:r>
            <a:r>
              <a:rPr lang="en-US" dirty="0" smtClean="0"/>
              <a:t>effective</a:t>
            </a:r>
            <a:r>
              <a:rPr lang="en-US" dirty="0"/>
              <a:t>.</a:t>
            </a:r>
          </a:p>
          <a:p>
            <a:pPr marL="342900" indent="-342900">
              <a:buFont typeface="Arial" panose="020B0604020202020204" pitchFamily="34" charset="0"/>
              <a:buChar char="•"/>
            </a:pPr>
            <a:r>
              <a:rPr lang="en-US" dirty="0"/>
              <a:t>In these cases, monitoring the progress of external actors is especially critical. </a:t>
            </a:r>
          </a:p>
        </p:txBody>
      </p:sp>
    </p:spTree>
    <p:extLst>
      <p:ext uri="{BB962C8B-B14F-4D97-AF65-F5344CB8AC3E}">
        <p14:creationId xmlns:p14="http://schemas.microsoft.com/office/powerpoint/2010/main" val="892600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6F32-A8CE-8546-8601-67BEF4DD5B23}"/>
              </a:ext>
            </a:extLst>
          </p:cNvPr>
          <p:cNvSpPr>
            <a:spLocks noGrp="1"/>
          </p:cNvSpPr>
          <p:nvPr>
            <p:ph type="title"/>
          </p:nvPr>
        </p:nvSpPr>
        <p:spPr>
          <a:xfrm>
            <a:off x="1684422" y="0"/>
            <a:ext cx="7459577" cy="857250"/>
          </a:xfrm>
        </p:spPr>
        <p:txBody>
          <a:bodyPr>
            <a:noAutofit/>
          </a:bodyPr>
          <a:lstStyle/>
          <a:p>
            <a:r>
              <a:rPr lang="en-US" sz="2800" dirty="0"/>
              <a:t>Which outcomes should we address?</a:t>
            </a:r>
            <a:endParaRPr lang="en-US" sz="2800" b="0" dirty="0"/>
          </a:p>
        </p:txBody>
      </p:sp>
      <p:sp>
        <p:nvSpPr>
          <p:cNvPr id="3" name="Content Placeholder 2">
            <a:extLst>
              <a:ext uri="{FF2B5EF4-FFF2-40B4-BE49-F238E27FC236}">
                <a16:creationId xmlns:a16="http://schemas.microsoft.com/office/drawing/2014/main" id="{65DF5429-A314-3C4D-9D51-3193716B6A48}"/>
              </a:ext>
            </a:extLst>
          </p:cNvPr>
          <p:cNvSpPr>
            <a:spLocks noGrp="1"/>
          </p:cNvSpPr>
          <p:nvPr>
            <p:ph sz="half" idx="2"/>
          </p:nvPr>
        </p:nvSpPr>
        <p:spPr>
          <a:xfrm>
            <a:off x="1684422" y="1116531"/>
            <a:ext cx="7278708" cy="3848873"/>
          </a:xfrm>
        </p:spPr>
        <p:txBody>
          <a:bodyPr>
            <a:normAutofit fontScale="92500" lnSpcReduction="20000"/>
          </a:bodyPr>
          <a:lstStyle/>
          <a:p>
            <a:r>
              <a:rPr lang="en-US" dirty="0"/>
              <a:t>After identifying domains that the DFSA will address, start at the bottom of each pathway and identify all outcomes in each pathway that the DFSA will attempt to directly influence. </a:t>
            </a:r>
            <a:endParaRPr lang="en-US" dirty="0" smtClean="0"/>
          </a:p>
          <a:p>
            <a:endParaRPr lang="en-US" dirty="0"/>
          </a:p>
          <a:p>
            <a:r>
              <a:rPr lang="en-US" b="1" dirty="0"/>
              <a:t>Same Criteria:</a:t>
            </a:r>
          </a:p>
          <a:p>
            <a:pPr marL="342900" indent="-342900">
              <a:buFont typeface="Arial" panose="020B0604020202020204" pitchFamily="34" charset="0"/>
              <a:buChar char="•"/>
            </a:pPr>
            <a:r>
              <a:rPr lang="en-US" b="1" dirty="0"/>
              <a:t>Addressing the outcome responses to donor interest.</a:t>
            </a:r>
          </a:p>
          <a:p>
            <a:pPr marL="342900" indent="-342900">
              <a:buFont typeface="Arial" panose="020B0604020202020204" pitchFamily="34" charset="0"/>
              <a:buChar char="•"/>
            </a:pPr>
            <a:r>
              <a:rPr lang="en-US" b="1" dirty="0"/>
              <a:t>Addressing the outcome fills a gap. </a:t>
            </a:r>
            <a:r>
              <a:rPr lang="en-US" dirty="0"/>
              <a:t>Stakeholder mapping shows that other actors are not currently focused on this outcome. </a:t>
            </a:r>
          </a:p>
          <a:p>
            <a:pPr marL="1085850" lvl="1" indent="-342900">
              <a:buFont typeface="Arial" panose="020B0604020202020204" pitchFamily="34" charset="0"/>
              <a:buChar char="•"/>
            </a:pPr>
            <a:r>
              <a:rPr lang="en-US" dirty="0"/>
              <a:t>Addressing the outcome will maximize your organization’s </a:t>
            </a:r>
            <a:r>
              <a:rPr lang="en-US" b="1" dirty="0"/>
              <a:t>comparative advantage</a:t>
            </a:r>
          </a:p>
          <a:p>
            <a:pPr marL="1085850" lvl="1" indent="-342900">
              <a:buFont typeface="Arial" panose="020B0604020202020204" pitchFamily="34" charset="0"/>
              <a:buChar char="•"/>
            </a:pPr>
            <a:r>
              <a:rPr lang="en-US" dirty="0"/>
              <a:t>The outcome has </a:t>
            </a:r>
            <a:r>
              <a:rPr lang="en-US" b="1" dirty="0"/>
              <a:t>high synergy </a:t>
            </a:r>
            <a:r>
              <a:rPr lang="en-US" dirty="0"/>
              <a:t>with other outcomes</a:t>
            </a:r>
          </a:p>
          <a:p>
            <a:pPr marL="1085850" lvl="1" indent="-342900">
              <a:buFont typeface="Arial" panose="020B0604020202020204" pitchFamily="34" charset="0"/>
              <a:buChar char="•"/>
            </a:pPr>
            <a:r>
              <a:rPr lang="en-US" dirty="0"/>
              <a:t>Addressing the outcome has </a:t>
            </a:r>
            <a:r>
              <a:rPr lang="en-US" b="1" dirty="0"/>
              <a:t>potential for partnering</a:t>
            </a:r>
          </a:p>
        </p:txBody>
      </p:sp>
    </p:spTree>
    <p:extLst>
      <p:ext uri="{BB962C8B-B14F-4D97-AF65-F5344CB8AC3E}">
        <p14:creationId xmlns:p14="http://schemas.microsoft.com/office/powerpoint/2010/main" val="3011434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1D70-53EE-B349-A63D-D7109FF9697C}"/>
              </a:ext>
            </a:extLst>
          </p:cNvPr>
          <p:cNvSpPr>
            <a:spLocks noGrp="1"/>
          </p:cNvSpPr>
          <p:nvPr>
            <p:ph type="title"/>
          </p:nvPr>
        </p:nvSpPr>
        <p:spPr>
          <a:xfrm>
            <a:off x="635267" y="27225"/>
            <a:ext cx="7993783" cy="857250"/>
          </a:xfrm>
        </p:spPr>
        <p:txBody>
          <a:bodyPr>
            <a:noAutofit/>
          </a:bodyPr>
          <a:lstStyle/>
          <a:p>
            <a:r>
              <a:rPr lang="en-US" sz="2800" dirty="0"/>
              <a:t>Stakeholder mapping </a:t>
            </a:r>
          </a:p>
        </p:txBody>
      </p:sp>
      <p:graphicFrame>
        <p:nvGraphicFramePr>
          <p:cNvPr id="5" name="Content Placeholder 2"/>
          <p:cNvGraphicFramePr>
            <a:graphicFrameLocks noGrp="1"/>
          </p:cNvGraphicFramePr>
          <p:nvPr>
            <p:ph sz="half" idx="2"/>
            <p:extLst>
              <p:ext uri="{D42A27DB-BD31-4B8C-83A1-F6EECF244321}">
                <p14:modId xmlns:p14="http://schemas.microsoft.com/office/powerpoint/2010/main" val="1266401209"/>
              </p:ext>
            </p:extLst>
          </p:nvPr>
        </p:nvGraphicFramePr>
        <p:xfrm>
          <a:off x="832272" y="1035696"/>
          <a:ext cx="7796781" cy="3878414"/>
        </p:xfrm>
        <a:graphic>
          <a:graphicData uri="http://schemas.openxmlformats.org/drawingml/2006/table">
            <a:tbl>
              <a:tblPr firstRow="1" bandRow="1">
                <a:tableStyleId>{F5AB1C69-6EDB-4FF4-983F-18BD219EF322}</a:tableStyleId>
              </a:tblPr>
              <a:tblGrid>
                <a:gridCol w="866309">
                  <a:extLst>
                    <a:ext uri="{9D8B030D-6E8A-4147-A177-3AD203B41FA5}">
                      <a16:colId xmlns:a16="http://schemas.microsoft.com/office/drawing/2014/main" val="2822031357"/>
                    </a:ext>
                  </a:extLst>
                </a:gridCol>
                <a:gridCol w="866309">
                  <a:extLst>
                    <a:ext uri="{9D8B030D-6E8A-4147-A177-3AD203B41FA5}">
                      <a16:colId xmlns:a16="http://schemas.microsoft.com/office/drawing/2014/main" val="1480072831"/>
                    </a:ext>
                  </a:extLst>
                </a:gridCol>
                <a:gridCol w="866309">
                  <a:extLst>
                    <a:ext uri="{9D8B030D-6E8A-4147-A177-3AD203B41FA5}">
                      <a16:colId xmlns:a16="http://schemas.microsoft.com/office/drawing/2014/main" val="22011982"/>
                    </a:ext>
                  </a:extLst>
                </a:gridCol>
                <a:gridCol w="866309">
                  <a:extLst>
                    <a:ext uri="{9D8B030D-6E8A-4147-A177-3AD203B41FA5}">
                      <a16:colId xmlns:a16="http://schemas.microsoft.com/office/drawing/2014/main" val="334619983"/>
                    </a:ext>
                  </a:extLst>
                </a:gridCol>
                <a:gridCol w="866309">
                  <a:extLst>
                    <a:ext uri="{9D8B030D-6E8A-4147-A177-3AD203B41FA5}">
                      <a16:colId xmlns:a16="http://schemas.microsoft.com/office/drawing/2014/main" val="3263103806"/>
                    </a:ext>
                  </a:extLst>
                </a:gridCol>
                <a:gridCol w="866309">
                  <a:extLst>
                    <a:ext uri="{9D8B030D-6E8A-4147-A177-3AD203B41FA5}">
                      <a16:colId xmlns:a16="http://schemas.microsoft.com/office/drawing/2014/main" val="797060171"/>
                    </a:ext>
                  </a:extLst>
                </a:gridCol>
                <a:gridCol w="866309">
                  <a:extLst>
                    <a:ext uri="{9D8B030D-6E8A-4147-A177-3AD203B41FA5}">
                      <a16:colId xmlns:a16="http://schemas.microsoft.com/office/drawing/2014/main" val="2783369727"/>
                    </a:ext>
                  </a:extLst>
                </a:gridCol>
                <a:gridCol w="866309">
                  <a:extLst>
                    <a:ext uri="{9D8B030D-6E8A-4147-A177-3AD203B41FA5}">
                      <a16:colId xmlns:a16="http://schemas.microsoft.com/office/drawing/2014/main" val="526286127"/>
                    </a:ext>
                  </a:extLst>
                </a:gridCol>
                <a:gridCol w="866309">
                  <a:extLst>
                    <a:ext uri="{9D8B030D-6E8A-4147-A177-3AD203B41FA5}">
                      <a16:colId xmlns:a16="http://schemas.microsoft.com/office/drawing/2014/main" val="2236307007"/>
                    </a:ext>
                  </a:extLst>
                </a:gridCol>
              </a:tblGrid>
              <a:tr h="550005">
                <a:tc>
                  <a:txBody>
                    <a:bodyPr/>
                    <a:lstStyle/>
                    <a:p>
                      <a:pPr marL="0" marR="0">
                        <a:lnSpc>
                          <a:spcPct val="115000"/>
                        </a:lnSpc>
                        <a:spcBef>
                          <a:spcPts val="0"/>
                        </a:spcBef>
                        <a:spcAft>
                          <a:spcPts val="0"/>
                        </a:spcAft>
                      </a:pPr>
                      <a:r>
                        <a:rPr lang="en-US" sz="1000" dirty="0">
                          <a:effectLst/>
                        </a:rPr>
                        <a:t/>
                      </a:r>
                      <a:br>
                        <a:rPr lang="en-US" sz="1000" dirty="0">
                          <a:effectLst/>
                        </a:rPr>
                      </a:br>
                      <a:r>
                        <a:rPr lang="en-US" sz="1000" dirty="0">
                          <a:effectLst/>
                        </a:rPr>
                        <a:t>Technical Area</a:t>
                      </a:r>
                      <a:endParaRPr lang="en-US" sz="1000" dirty="0">
                        <a:solidFill>
                          <a:schemeClr val="tx1"/>
                        </a:solidFill>
                        <a:effectLst/>
                        <a:latin typeface="Calibri"/>
                        <a:ea typeface="Times New Roman"/>
                        <a:cs typeface="Times New Roman"/>
                      </a:endParaRPr>
                    </a:p>
                  </a:txBody>
                  <a:tcPr marL="16667" marR="16667" marT="0" marB="0"/>
                </a:tc>
                <a:tc>
                  <a:txBody>
                    <a:bodyPr/>
                    <a:lstStyle/>
                    <a:p>
                      <a:pPr marL="0" marR="0" algn="ctr">
                        <a:lnSpc>
                          <a:spcPct val="115000"/>
                        </a:lnSpc>
                        <a:spcBef>
                          <a:spcPts val="0"/>
                        </a:spcBef>
                        <a:spcAft>
                          <a:spcPts val="0"/>
                        </a:spcAft>
                      </a:pPr>
                      <a:r>
                        <a:rPr lang="en-US" sz="1000" dirty="0">
                          <a:effectLst/>
                        </a:rPr>
                        <a:t>Name of agency /</a:t>
                      </a:r>
                    </a:p>
                    <a:p>
                      <a:pPr marL="0" marR="0" algn="ctr">
                        <a:lnSpc>
                          <a:spcPct val="115000"/>
                        </a:lnSpc>
                        <a:spcBef>
                          <a:spcPts val="0"/>
                        </a:spcBef>
                        <a:spcAft>
                          <a:spcPts val="0"/>
                        </a:spcAft>
                      </a:pPr>
                      <a:r>
                        <a:rPr lang="en-US" sz="1000" dirty="0">
                          <a:effectLst/>
                        </a:rPr>
                        <a:t>Contact info</a:t>
                      </a:r>
                      <a:endParaRPr lang="en-US" sz="1000" dirty="0">
                        <a:solidFill>
                          <a:schemeClr val="tx1"/>
                        </a:solidFill>
                        <a:effectLst/>
                        <a:latin typeface="Calibri"/>
                        <a:ea typeface="Times New Roman"/>
                        <a:cs typeface="Times New Roman"/>
                      </a:endParaRPr>
                    </a:p>
                  </a:txBody>
                  <a:tcPr marL="16667" marR="16667" marT="0" marB="0" anchor="b"/>
                </a:tc>
                <a:tc>
                  <a:txBody>
                    <a:bodyPr/>
                    <a:lstStyle/>
                    <a:p>
                      <a:pPr marL="0" marR="0" algn="ctr">
                        <a:lnSpc>
                          <a:spcPct val="115000"/>
                        </a:lnSpc>
                        <a:spcBef>
                          <a:spcPts val="0"/>
                        </a:spcBef>
                        <a:spcAft>
                          <a:spcPts val="0"/>
                        </a:spcAft>
                      </a:pPr>
                      <a:r>
                        <a:rPr lang="en-US" sz="1000" dirty="0">
                          <a:effectLst/>
                        </a:rPr>
                        <a:t>Type of agency </a:t>
                      </a:r>
                      <a:endParaRPr lang="en-US" sz="1000" dirty="0">
                        <a:solidFill>
                          <a:schemeClr val="tx1"/>
                        </a:solidFill>
                        <a:effectLst/>
                        <a:latin typeface="Calibri"/>
                        <a:ea typeface="Times New Roman"/>
                        <a:cs typeface="Times New Roman"/>
                      </a:endParaRPr>
                    </a:p>
                  </a:txBody>
                  <a:tcPr marL="16667" marR="16667" marT="0" marB="0" anchor="b"/>
                </a:tc>
                <a:tc>
                  <a:txBody>
                    <a:bodyPr/>
                    <a:lstStyle/>
                    <a:p>
                      <a:pPr marL="0" marR="0" algn="ctr">
                        <a:lnSpc>
                          <a:spcPct val="115000"/>
                        </a:lnSpc>
                        <a:spcBef>
                          <a:spcPts val="0"/>
                        </a:spcBef>
                        <a:spcAft>
                          <a:spcPts val="0"/>
                        </a:spcAft>
                      </a:pPr>
                      <a:r>
                        <a:rPr lang="en-US" sz="1000" dirty="0">
                          <a:effectLst/>
                        </a:rPr>
                        <a:t>Scope of assistance (time)</a:t>
                      </a:r>
                      <a:endParaRPr lang="en-US" sz="1000" dirty="0">
                        <a:solidFill>
                          <a:schemeClr val="tx1"/>
                        </a:solidFill>
                        <a:effectLst/>
                        <a:latin typeface="Calibri"/>
                        <a:ea typeface="Times New Roman"/>
                        <a:cs typeface="Times New Roman"/>
                      </a:endParaRPr>
                    </a:p>
                  </a:txBody>
                  <a:tcPr marL="16667" marR="16667" marT="0" marB="0" anchor="b"/>
                </a:tc>
                <a:tc>
                  <a:txBody>
                    <a:bodyPr/>
                    <a:lstStyle/>
                    <a:p>
                      <a:pPr marL="0" marR="0" algn="ctr">
                        <a:lnSpc>
                          <a:spcPct val="115000"/>
                        </a:lnSpc>
                        <a:spcBef>
                          <a:spcPts val="0"/>
                        </a:spcBef>
                        <a:spcAft>
                          <a:spcPts val="0"/>
                        </a:spcAft>
                      </a:pPr>
                      <a:r>
                        <a:rPr lang="en-US" sz="1000" dirty="0">
                          <a:effectLst/>
                        </a:rPr>
                        <a:t>Scope of assistance (geographic)</a:t>
                      </a:r>
                      <a:endParaRPr lang="en-US" sz="1000" dirty="0">
                        <a:solidFill>
                          <a:schemeClr val="tx1"/>
                        </a:solidFill>
                        <a:effectLst/>
                        <a:latin typeface="Calibri"/>
                        <a:ea typeface="Times New Roman"/>
                        <a:cs typeface="Times New Roman"/>
                      </a:endParaRPr>
                    </a:p>
                  </a:txBody>
                  <a:tcPr marL="16667" marR="16667" marT="0" marB="0" anchor="b"/>
                </a:tc>
                <a:tc>
                  <a:txBody>
                    <a:bodyPr/>
                    <a:lstStyle/>
                    <a:p>
                      <a:pPr marL="0" marR="0" algn="ctr">
                        <a:lnSpc>
                          <a:spcPct val="115000"/>
                        </a:lnSpc>
                        <a:spcBef>
                          <a:spcPts val="0"/>
                        </a:spcBef>
                        <a:spcAft>
                          <a:spcPts val="0"/>
                        </a:spcAft>
                      </a:pPr>
                      <a:r>
                        <a:rPr lang="en-US" sz="1000" dirty="0">
                          <a:effectLst/>
                        </a:rPr>
                        <a:t>Scope of assistance </a:t>
                      </a:r>
                      <a:r>
                        <a:rPr lang="en-US" sz="1000" dirty="0" smtClean="0">
                          <a:effectLst/>
                        </a:rPr>
                        <a:t>(participants)</a:t>
                      </a:r>
                      <a:endParaRPr lang="en-US" sz="1000" dirty="0">
                        <a:solidFill>
                          <a:schemeClr val="tx1"/>
                        </a:solidFill>
                        <a:effectLst/>
                        <a:latin typeface="Calibri"/>
                        <a:ea typeface="Times New Roman"/>
                        <a:cs typeface="Times New Roman"/>
                      </a:endParaRPr>
                    </a:p>
                  </a:txBody>
                  <a:tcPr marL="16667" marR="16667" marT="0" marB="0" anchor="b"/>
                </a:tc>
                <a:tc>
                  <a:txBody>
                    <a:bodyPr/>
                    <a:lstStyle/>
                    <a:p>
                      <a:pPr marL="0" marR="0" algn="ctr">
                        <a:lnSpc>
                          <a:spcPct val="115000"/>
                        </a:lnSpc>
                        <a:spcBef>
                          <a:spcPts val="0"/>
                        </a:spcBef>
                        <a:spcAft>
                          <a:spcPts val="0"/>
                        </a:spcAft>
                      </a:pPr>
                      <a:r>
                        <a:rPr lang="en-US" sz="1000" dirty="0">
                          <a:effectLst/>
                        </a:rPr>
                        <a:t>Successful </a:t>
                      </a:r>
                      <a:r>
                        <a:rPr lang="en-US" sz="1000" dirty="0" smtClean="0">
                          <a:effectLst/>
                        </a:rPr>
                        <a:t>interventions/ &amp;why</a:t>
                      </a:r>
                      <a:endParaRPr lang="en-US" sz="1000" dirty="0">
                        <a:solidFill>
                          <a:schemeClr val="tx1"/>
                        </a:solidFill>
                        <a:effectLst/>
                        <a:latin typeface="Calibri"/>
                        <a:ea typeface="Times New Roman"/>
                        <a:cs typeface="Times New Roman"/>
                      </a:endParaRPr>
                    </a:p>
                  </a:txBody>
                  <a:tcPr marL="16667" marR="16667" marT="0" marB="0" anchor="b"/>
                </a:tc>
                <a:tc>
                  <a:txBody>
                    <a:bodyPr/>
                    <a:lstStyle/>
                    <a:p>
                      <a:pPr marL="0" marR="0" algn="ctr">
                        <a:lnSpc>
                          <a:spcPct val="115000"/>
                        </a:lnSpc>
                        <a:spcBef>
                          <a:spcPts val="0"/>
                        </a:spcBef>
                        <a:spcAft>
                          <a:spcPts val="0"/>
                        </a:spcAft>
                      </a:pPr>
                      <a:r>
                        <a:rPr lang="en-US" sz="1000" dirty="0" smtClean="0">
                          <a:effectLst/>
                        </a:rPr>
                        <a:t>Un-successful Interventions/  </a:t>
                      </a:r>
                      <a:r>
                        <a:rPr lang="en-US" sz="1000" dirty="0">
                          <a:effectLst/>
                        </a:rPr>
                        <a:t>&amp; why</a:t>
                      </a:r>
                      <a:endParaRPr lang="en-US" sz="1000" dirty="0">
                        <a:solidFill>
                          <a:schemeClr val="tx1"/>
                        </a:solidFill>
                        <a:effectLst/>
                        <a:latin typeface="Calibri"/>
                        <a:ea typeface="Times New Roman"/>
                        <a:cs typeface="Times New Roman"/>
                      </a:endParaRPr>
                    </a:p>
                  </a:txBody>
                  <a:tcPr marL="16667" marR="16667" marT="0" marB="0" anchor="b"/>
                </a:tc>
                <a:tc>
                  <a:txBody>
                    <a:bodyPr/>
                    <a:lstStyle/>
                    <a:p>
                      <a:pPr marL="0" marR="0" algn="ctr">
                        <a:lnSpc>
                          <a:spcPct val="115000"/>
                        </a:lnSpc>
                        <a:spcBef>
                          <a:spcPts val="0"/>
                        </a:spcBef>
                        <a:spcAft>
                          <a:spcPts val="0"/>
                        </a:spcAft>
                      </a:pPr>
                      <a:r>
                        <a:rPr lang="en-US" sz="1000" dirty="0">
                          <a:effectLst/>
                        </a:rPr>
                        <a:t>Relationship with other stakeholders</a:t>
                      </a:r>
                      <a:endParaRPr lang="en-US" sz="1000" dirty="0">
                        <a:solidFill>
                          <a:schemeClr val="tx1"/>
                        </a:solidFill>
                        <a:effectLst/>
                        <a:latin typeface="Calibri"/>
                        <a:ea typeface="Times New Roman"/>
                        <a:cs typeface="Times New Roman"/>
                      </a:endParaRPr>
                    </a:p>
                  </a:txBody>
                  <a:tcPr marL="16667" marR="16667" marT="0" marB="0" anchor="b"/>
                </a:tc>
                <a:extLst>
                  <a:ext uri="{0D108BD9-81ED-4DB2-BD59-A6C34878D82A}">
                    <a16:rowId xmlns:a16="http://schemas.microsoft.com/office/drawing/2014/main" val="866525015"/>
                  </a:ext>
                </a:extLst>
              </a:tr>
              <a:tr h="296250">
                <a:tc gridSpan="9">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Component: Health and Nutrition</a:t>
                      </a:r>
                      <a:endParaRPr lang="en-US" sz="1400" dirty="0" smtClean="0">
                        <a:solidFill>
                          <a:schemeClr val="tx1"/>
                        </a:solidFill>
                        <a:effectLst/>
                        <a:latin typeface="Calibri"/>
                        <a:ea typeface="Times New Roman"/>
                        <a:cs typeface="Times New Roman"/>
                      </a:endParaRPr>
                    </a:p>
                  </a:txBody>
                  <a:tcPr marL="78857" marR="78857" marT="39428" marB="39428"/>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397460817"/>
                  </a:ext>
                </a:extLst>
              </a:tr>
              <a:tr h="315429">
                <a:tc>
                  <a:txBody>
                    <a:bodyPr/>
                    <a:lstStyle/>
                    <a:p>
                      <a:pPr marL="54610" marR="0">
                        <a:lnSpc>
                          <a:spcPct val="115000"/>
                        </a:lnSpc>
                        <a:spcBef>
                          <a:spcPts val="300"/>
                        </a:spcBef>
                        <a:spcAft>
                          <a:spcPts val="300"/>
                        </a:spcAft>
                      </a:pPr>
                      <a:r>
                        <a:rPr lang="en-US" sz="1000" dirty="0">
                          <a:effectLst/>
                        </a:rPr>
                        <a:t>WASH</a:t>
                      </a:r>
                      <a:endParaRPr lang="en-US" sz="1000" dirty="0">
                        <a:solidFill>
                          <a:schemeClr val="tx1"/>
                        </a:solidFill>
                        <a:effectLst/>
                        <a:latin typeface="Calibri"/>
                        <a:ea typeface="Times New Roman"/>
                        <a:cs typeface="Times New Roman"/>
                      </a:endParaRPr>
                    </a:p>
                  </a:txBody>
                  <a:tcPr marL="16667" marR="16667" marT="0" marB="0"/>
                </a:tc>
                <a:tc>
                  <a:txBody>
                    <a:bodyPr/>
                    <a:lstStyle/>
                    <a:p>
                      <a:endParaRPr lang="en-US" sz="1500"/>
                    </a:p>
                  </a:txBody>
                  <a:tcPr marL="78857" marR="78857" marT="39428" marB="39428"/>
                </a:tc>
                <a:tc>
                  <a:txBody>
                    <a:bodyPr/>
                    <a:lstStyle/>
                    <a:p>
                      <a:endParaRPr lang="en-US" sz="1500"/>
                    </a:p>
                  </a:txBody>
                  <a:tcPr marL="78857" marR="78857" marT="39428" marB="39428"/>
                </a:tc>
                <a:tc>
                  <a:txBody>
                    <a:bodyPr/>
                    <a:lstStyle/>
                    <a:p>
                      <a:endParaRPr lang="en-US" sz="1500"/>
                    </a:p>
                  </a:txBody>
                  <a:tcPr marL="78857" marR="78857" marT="39428" marB="39428"/>
                </a:tc>
                <a:tc>
                  <a:txBody>
                    <a:bodyPr/>
                    <a:lstStyle/>
                    <a:p>
                      <a:endParaRPr lang="en-US" sz="1500"/>
                    </a:p>
                  </a:txBody>
                  <a:tcPr marL="78857" marR="78857" marT="39428" marB="39428"/>
                </a:tc>
                <a:tc>
                  <a:txBody>
                    <a:bodyPr/>
                    <a:lstStyle/>
                    <a:p>
                      <a:endParaRPr lang="en-US" sz="1500"/>
                    </a:p>
                  </a:txBody>
                  <a:tcPr marL="78857" marR="78857" marT="39428" marB="39428"/>
                </a:tc>
                <a:tc>
                  <a:txBody>
                    <a:bodyPr/>
                    <a:lstStyle/>
                    <a:p>
                      <a:endParaRPr lang="en-US" sz="1500"/>
                    </a:p>
                  </a:txBody>
                  <a:tcPr marL="78857" marR="78857" marT="39428" marB="39428"/>
                </a:tc>
                <a:tc>
                  <a:txBody>
                    <a:bodyPr/>
                    <a:lstStyle/>
                    <a:p>
                      <a:endParaRPr lang="en-US" sz="1500"/>
                    </a:p>
                  </a:txBody>
                  <a:tcPr marL="78857" marR="78857" marT="39428" marB="39428"/>
                </a:tc>
                <a:tc>
                  <a:txBody>
                    <a:bodyPr/>
                    <a:lstStyle/>
                    <a:p>
                      <a:endParaRPr lang="en-US" sz="1500"/>
                    </a:p>
                  </a:txBody>
                  <a:tcPr marL="78857" marR="78857" marT="39428" marB="39428"/>
                </a:tc>
                <a:extLst>
                  <a:ext uri="{0D108BD9-81ED-4DB2-BD59-A6C34878D82A}">
                    <a16:rowId xmlns:a16="http://schemas.microsoft.com/office/drawing/2014/main" val="4133967854"/>
                  </a:ext>
                </a:extLst>
              </a:tr>
              <a:tr h="916675">
                <a:tc>
                  <a:txBody>
                    <a:bodyPr/>
                    <a:lstStyle/>
                    <a:p>
                      <a:pPr marL="54610" marR="0">
                        <a:lnSpc>
                          <a:spcPct val="115000"/>
                        </a:lnSpc>
                        <a:spcBef>
                          <a:spcPts val="300"/>
                        </a:spcBef>
                        <a:spcAft>
                          <a:spcPts val="300"/>
                        </a:spcAft>
                      </a:pPr>
                      <a:r>
                        <a:rPr lang="en-US" sz="1000" dirty="0" smtClean="0">
                          <a:effectLst/>
                        </a:rPr>
                        <a:t>Prevention/ treatment </a:t>
                      </a:r>
                      <a:r>
                        <a:rPr lang="en-US" sz="1000" dirty="0">
                          <a:effectLst/>
                        </a:rPr>
                        <a:t>of childhood illnesses</a:t>
                      </a:r>
                      <a:endParaRPr lang="en-US" sz="1000" dirty="0">
                        <a:solidFill>
                          <a:schemeClr val="tx1"/>
                        </a:solidFill>
                        <a:effectLst/>
                        <a:latin typeface="Calibri"/>
                        <a:ea typeface="Times New Roman"/>
                        <a:cs typeface="Times New Roman"/>
                      </a:endParaRPr>
                    </a:p>
                  </a:txBody>
                  <a:tcPr marL="16667" marR="16667" marT="0" marB="0"/>
                </a:tc>
                <a:tc>
                  <a:txBody>
                    <a:bodyPr/>
                    <a:lstStyle/>
                    <a:p>
                      <a:endParaRPr lang="en-US" sz="1500"/>
                    </a:p>
                  </a:txBody>
                  <a:tcPr marL="78857" marR="78857" marT="39428" marB="39428"/>
                </a:tc>
                <a:tc>
                  <a:txBody>
                    <a:bodyPr/>
                    <a:lstStyle/>
                    <a:p>
                      <a:endParaRPr lang="en-US" sz="1500"/>
                    </a:p>
                  </a:txBody>
                  <a:tcPr marL="78857" marR="78857" marT="39428" marB="39428"/>
                </a:tc>
                <a:tc>
                  <a:txBody>
                    <a:bodyPr/>
                    <a:lstStyle/>
                    <a:p>
                      <a:endParaRPr lang="en-US" sz="1500"/>
                    </a:p>
                  </a:txBody>
                  <a:tcPr marL="78857" marR="78857" marT="39428" marB="39428"/>
                </a:tc>
                <a:tc>
                  <a:txBody>
                    <a:bodyPr/>
                    <a:lstStyle/>
                    <a:p>
                      <a:endParaRPr lang="en-US" sz="1500"/>
                    </a:p>
                  </a:txBody>
                  <a:tcPr marL="78857" marR="78857" marT="39428" marB="39428"/>
                </a:tc>
                <a:tc>
                  <a:txBody>
                    <a:bodyPr/>
                    <a:lstStyle/>
                    <a:p>
                      <a:endParaRPr lang="en-US" sz="1500"/>
                    </a:p>
                  </a:txBody>
                  <a:tcPr marL="78857" marR="78857" marT="39428" marB="39428"/>
                </a:tc>
                <a:tc>
                  <a:txBody>
                    <a:bodyPr/>
                    <a:lstStyle/>
                    <a:p>
                      <a:endParaRPr lang="en-US" sz="1500"/>
                    </a:p>
                  </a:txBody>
                  <a:tcPr marL="78857" marR="78857" marT="39428" marB="39428"/>
                </a:tc>
                <a:tc>
                  <a:txBody>
                    <a:bodyPr/>
                    <a:lstStyle/>
                    <a:p>
                      <a:endParaRPr lang="en-US" sz="1500"/>
                    </a:p>
                  </a:txBody>
                  <a:tcPr marL="78857" marR="78857" marT="39428" marB="39428"/>
                </a:tc>
                <a:tc>
                  <a:txBody>
                    <a:bodyPr/>
                    <a:lstStyle/>
                    <a:p>
                      <a:endParaRPr lang="en-US" sz="1500"/>
                    </a:p>
                  </a:txBody>
                  <a:tcPr marL="78857" marR="78857" marT="39428" marB="39428"/>
                </a:tc>
                <a:extLst>
                  <a:ext uri="{0D108BD9-81ED-4DB2-BD59-A6C34878D82A}">
                    <a16:rowId xmlns:a16="http://schemas.microsoft.com/office/drawing/2014/main" val="2361940969"/>
                  </a:ext>
                </a:extLst>
              </a:tr>
              <a:tr h="550005">
                <a:tc>
                  <a:txBody>
                    <a:bodyPr/>
                    <a:lstStyle/>
                    <a:p>
                      <a:pPr marL="54610" marR="0">
                        <a:lnSpc>
                          <a:spcPct val="115000"/>
                        </a:lnSpc>
                        <a:spcBef>
                          <a:spcPts val="300"/>
                        </a:spcBef>
                        <a:spcAft>
                          <a:spcPts val="300"/>
                        </a:spcAft>
                      </a:pPr>
                      <a:r>
                        <a:rPr lang="en-US" sz="1000" dirty="0">
                          <a:effectLst/>
                        </a:rPr>
                        <a:t>Family planning services</a:t>
                      </a:r>
                      <a:endParaRPr lang="en-US" sz="1000" dirty="0">
                        <a:solidFill>
                          <a:schemeClr val="tx1"/>
                        </a:solidFill>
                        <a:effectLst/>
                        <a:latin typeface="Calibri"/>
                        <a:ea typeface="Times New Roman"/>
                        <a:cs typeface="Times New Roman"/>
                      </a:endParaRPr>
                    </a:p>
                  </a:txBody>
                  <a:tcPr marL="16667" marR="16667" marT="0" marB="0"/>
                </a:tc>
                <a:tc>
                  <a:txBody>
                    <a:bodyPr/>
                    <a:lstStyle/>
                    <a:p>
                      <a:endParaRPr lang="en-US" sz="1500"/>
                    </a:p>
                  </a:txBody>
                  <a:tcPr marL="78857" marR="78857" marT="39428" marB="39428"/>
                </a:tc>
                <a:tc>
                  <a:txBody>
                    <a:bodyPr/>
                    <a:lstStyle/>
                    <a:p>
                      <a:endParaRPr lang="en-US" sz="1500"/>
                    </a:p>
                  </a:txBody>
                  <a:tcPr marL="78857" marR="78857" marT="39428" marB="39428"/>
                </a:tc>
                <a:tc>
                  <a:txBody>
                    <a:bodyPr/>
                    <a:lstStyle/>
                    <a:p>
                      <a:endParaRPr lang="en-US" sz="1500"/>
                    </a:p>
                  </a:txBody>
                  <a:tcPr marL="78857" marR="78857" marT="39428" marB="39428"/>
                </a:tc>
                <a:tc>
                  <a:txBody>
                    <a:bodyPr/>
                    <a:lstStyle/>
                    <a:p>
                      <a:endParaRPr lang="en-US" sz="1500"/>
                    </a:p>
                  </a:txBody>
                  <a:tcPr marL="78857" marR="78857" marT="39428" marB="39428"/>
                </a:tc>
                <a:tc>
                  <a:txBody>
                    <a:bodyPr/>
                    <a:lstStyle/>
                    <a:p>
                      <a:endParaRPr lang="en-US" sz="1500"/>
                    </a:p>
                  </a:txBody>
                  <a:tcPr marL="78857" marR="78857" marT="39428" marB="39428"/>
                </a:tc>
                <a:tc>
                  <a:txBody>
                    <a:bodyPr/>
                    <a:lstStyle/>
                    <a:p>
                      <a:endParaRPr lang="en-US" sz="1500"/>
                    </a:p>
                  </a:txBody>
                  <a:tcPr marL="78857" marR="78857" marT="39428" marB="39428"/>
                </a:tc>
                <a:tc>
                  <a:txBody>
                    <a:bodyPr/>
                    <a:lstStyle/>
                    <a:p>
                      <a:endParaRPr lang="en-US" sz="1500"/>
                    </a:p>
                  </a:txBody>
                  <a:tcPr marL="78857" marR="78857" marT="39428" marB="39428"/>
                </a:tc>
                <a:tc>
                  <a:txBody>
                    <a:bodyPr/>
                    <a:lstStyle/>
                    <a:p>
                      <a:endParaRPr lang="en-US" sz="1500"/>
                    </a:p>
                  </a:txBody>
                  <a:tcPr marL="78857" marR="78857" marT="39428" marB="39428"/>
                </a:tc>
                <a:extLst>
                  <a:ext uri="{0D108BD9-81ED-4DB2-BD59-A6C34878D82A}">
                    <a16:rowId xmlns:a16="http://schemas.microsoft.com/office/drawing/2014/main" val="1485543280"/>
                  </a:ext>
                </a:extLst>
              </a:tr>
              <a:tr h="491105">
                <a:tc>
                  <a:txBody>
                    <a:bodyPr/>
                    <a:lstStyle/>
                    <a:p>
                      <a:pPr marL="54610" marR="0">
                        <a:lnSpc>
                          <a:spcPct val="115000"/>
                        </a:lnSpc>
                        <a:spcBef>
                          <a:spcPts val="300"/>
                        </a:spcBef>
                        <a:spcAft>
                          <a:spcPts val="300"/>
                        </a:spcAft>
                      </a:pPr>
                      <a:r>
                        <a:rPr lang="en-US" sz="1000" dirty="0">
                          <a:effectLst/>
                        </a:rPr>
                        <a:t>Nutrition services</a:t>
                      </a:r>
                      <a:endParaRPr lang="en-US" sz="1000" dirty="0">
                        <a:solidFill>
                          <a:schemeClr val="tx1"/>
                        </a:solidFill>
                        <a:effectLst/>
                        <a:latin typeface="Calibri"/>
                        <a:ea typeface="Times New Roman"/>
                        <a:cs typeface="Times New Roman"/>
                      </a:endParaRPr>
                    </a:p>
                  </a:txBody>
                  <a:tcPr marL="16667" marR="16667" marT="0" marB="0"/>
                </a:tc>
                <a:tc>
                  <a:txBody>
                    <a:bodyPr/>
                    <a:lstStyle/>
                    <a:p>
                      <a:endParaRPr lang="en-US" sz="1500"/>
                    </a:p>
                  </a:txBody>
                  <a:tcPr marL="78857" marR="78857" marT="39428" marB="39428"/>
                </a:tc>
                <a:tc>
                  <a:txBody>
                    <a:bodyPr/>
                    <a:lstStyle/>
                    <a:p>
                      <a:endParaRPr lang="en-US" sz="1500"/>
                    </a:p>
                  </a:txBody>
                  <a:tcPr marL="78857" marR="78857" marT="39428" marB="39428"/>
                </a:tc>
                <a:tc>
                  <a:txBody>
                    <a:bodyPr/>
                    <a:lstStyle/>
                    <a:p>
                      <a:endParaRPr lang="en-US" sz="1500"/>
                    </a:p>
                  </a:txBody>
                  <a:tcPr marL="78857" marR="78857" marT="39428" marB="39428"/>
                </a:tc>
                <a:tc>
                  <a:txBody>
                    <a:bodyPr/>
                    <a:lstStyle/>
                    <a:p>
                      <a:endParaRPr lang="en-US" sz="1500"/>
                    </a:p>
                  </a:txBody>
                  <a:tcPr marL="78857" marR="78857" marT="39428" marB="39428"/>
                </a:tc>
                <a:tc>
                  <a:txBody>
                    <a:bodyPr/>
                    <a:lstStyle/>
                    <a:p>
                      <a:endParaRPr lang="en-US" sz="1500"/>
                    </a:p>
                  </a:txBody>
                  <a:tcPr marL="78857" marR="78857" marT="39428" marB="39428"/>
                </a:tc>
                <a:tc>
                  <a:txBody>
                    <a:bodyPr/>
                    <a:lstStyle/>
                    <a:p>
                      <a:endParaRPr lang="en-US" sz="1500"/>
                    </a:p>
                  </a:txBody>
                  <a:tcPr marL="78857" marR="78857" marT="39428" marB="39428"/>
                </a:tc>
                <a:tc>
                  <a:txBody>
                    <a:bodyPr/>
                    <a:lstStyle/>
                    <a:p>
                      <a:endParaRPr lang="en-US" sz="1500"/>
                    </a:p>
                  </a:txBody>
                  <a:tcPr marL="78857" marR="78857" marT="39428" marB="39428"/>
                </a:tc>
                <a:tc>
                  <a:txBody>
                    <a:bodyPr/>
                    <a:lstStyle/>
                    <a:p>
                      <a:endParaRPr lang="en-US" sz="1500"/>
                    </a:p>
                  </a:txBody>
                  <a:tcPr marL="78857" marR="78857" marT="39428" marB="39428"/>
                </a:tc>
                <a:extLst>
                  <a:ext uri="{0D108BD9-81ED-4DB2-BD59-A6C34878D82A}">
                    <a16:rowId xmlns:a16="http://schemas.microsoft.com/office/drawing/2014/main" val="3481189045"/>
                  </a:ext>
                </a:extLst>
              </a:tr>
              <a:tr h="319810">
                <a:tc gridSpan="9">
                  <a:txBody>
                    <a:bodyPr/>
                    <a:lstStyle/>
                    <a:p>
                      <a:pPr marL="0" marR="0">
                        <a:lnSpc>
                          <a:spcPct val="115000"/>
                        </a:lnSpc>
                        <a:spcBef>
                          <a:spcPts val="0"/>
                        </a:spcBef>
                        <a:spcAft>
                          <a:spcPts val="0"/>
                        </a:spcAft>
                      </a:pPr>
                      <a:r>
                        <a:rPr lang="en-US" sz="1400" dirty="0" smtClean="0">
                          <a:effectLst/>
                        </a:rPr>
                        <a:t>Component: Agriculture</a:t>
                      </a:r>
                      <a:r>
                        <a:rPr lang="en-US" sz="1400" baseline="0" dirty="0" smtClean="0">
                          <a:effectLst/>
                        </a:rPr>
                        <a:t> and Livelihoods</a:t>
                      </a:r>
                      <a:endParaRPr lang="en-US" sz="1400" dirty="0">
                        <a:solidFill>
                          <a:schemeClr val="tx1"/>
                        </a:solidFill>
                        <a:effectLst/>
                        <a:latin typeface="Calibri"/>
                        <a:ea typeface="Times New Roman"/>
                        <a:cs typeface="Times New Roman"/>
                      </a:endParaRPr>
                    </a:p>
                  </a:txBody>
                  <a:tcPr marL="16667" marR="16667" marT="0" marB="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66408635"/>
                  </a:ext>
                </a:extLst>
              </a:tr>
              <a:tr h="439135">
                <a:tc>
                  <a:txBody>
                    <a:bodyPr/>
                    <a:lstStyle/>
                    <a:p>
                      <a:pPr marL="54610" marR="0" lvl="0" indent="0" algn="l" defTabSz="457200" rtl="0" eaLnBrk="1" fontAlgn="auto" latinLnBrk="0" hangingPunct="1">
                        <a:lnSpc>
                          <a:spcPct val="115000"/>
                        </a:lnSpc>
                        <a:spcBef>
                          <a:spcPts val="300"/>
                        </a:spcBef>
                        <a:spcAft>
                          <a:spcPts val="300"/>
                        </a:spcAft>
                        <a:buClrTx/>
                        <a:buSzTx/>
                        <a:buFontTx/>
                        <a:buNone/>
                        <a:tabLst/>
                        <a:defRPr/>
                      </a:pPr>
                      <a:r>
                        <a:rPr lang="en-US" sz="1000" dirty="0" err="1" smtClean="0">
                          <a:effectLst/>
                        </a:rPr>
                        <a:t>NRM</a:t>
                      </a:r>
                      <a:endParaRPr lang="en-US" sz="1000" dirty="0" smtClean="0">
                        <a:effectLst/>
                      </a:endParaRPr>
                    </a:p>
                    <a:p>
                      <a:pPr marL="54610" marR="0">
                        <a:lnSpc>
                          <a:spcPct val="115000"/>
                        </a:lnSpc>
                        <a:spcBef>
                          <a:spcPts val="300"/>
                        </a:spcBef>
                        <a:spcAft>
                          <a:spcPts val="300"/>
                        </a:spcAft>
                      </a:pPr>
                      <a:endParaRPr lang="en-US" sz="1000" dirty="0">
                        <a:solidFill>
                          <a:schemeClr val="tx1"/>
                        </a:solidFill>
                        <a:effectLst/>
                        <a:latin typeface="Calibri"/>
                        <a:ea typeface="Times New Roman"/>
                        <a:cs typeface="Times New Roman"/>
                      </a:endParaRPr>
                    </a:p>
                  </a:txBody>
                  <a:tcPr marL="16667" marR="16667" marT="0" marB="0"/>
                </a:tc>
                <a:tc>
                  <a:txBody>
                    <a:bodyPr/>
                    <a:lstStyle/>
                    <a:p>
                      <a:endParaRPr lang="en-US" sz="1500" dirty="0"/>
                    </a:p>
                  </a:txBody>
                  <a:tcPr marL="78857" marR="78857" marT="39428" marB="39428"/>
                </a:tc>
                <a:tc>
                  <a:txBody>
                    <a:bodyPr/>
                    <a:lstStyle/>
                    <a:p>
                      <a:endParaRPr lang="en-US" sz="1500" dirty="0"/>
                    </a:p>
                  </a:txBody>
                  <a:tcPr marL="78857" marR="78857" marT="39428" marB="39428"/>
                </a:tc>
                <a:tc>
                  <a:txBody>
                    <a:bodyPr/>
                    <a:lstStyle/>
                    <a:p>
                      <a:endParaRPr lang="en-US" sz="1500" dirty="0"/>
                    </a:p>
                  </a:txBody>
                  <a:tcPr marL="78857" marR="78857" marT="39428" marB="39428"/>
                </a:tc>
                <a:tc>
                  <a:txBody>
                    <a:bodyPr/>
                    <a:lstStyle/>
                    <a:p>
                      <a:endParaRPr lang="en-US" sz="1500" dirty="0"/>
                    </a:p>
                  </a:txBody>
                  <a:tcPr marL="78857" marR="78857" marT="39428" marB="39428"/>
                </a:tc>
                <a:tc>
                  <a:txBody>
                    <a:bodyPr/>
                    <a:lstStyle/>
                    <a:p>
                      <a:endParaRPr lang="en-US" sz="1500" dirty="0"/>
                    </a:p>
                  </a:txBody>
                  <a:tcPr marL="78857" marR="78857" marT="39428" marB="39428"/>
                </a:tc>
                <a:tc>
                  <a:txBody>
                    <a:bodyPr/>
                    <a:lstStyle/>
                    <a:p>
                      <a:endParaRPr lang="en-US" sz="1500" dirty="0"/>
                    </a:p>
                  </a:txBody>
                  <a:tcPr marL="78857" marR="78857" marT="39428" marB="39428"/>
                </a:tc>
                <a:tc>
                  <a:txBody>
                    <a:bodyPr/>
                    <a:lstStyle/>
                    <a:p>
                      <a:endParaRPr lang="en-US" sz="1500" dirty="0"/>
                    </a:p>
                  </a:txBody>
                  <a:tcPr marL="78857" marR="78857" marT="39428" marB="39428"/>
                </a:tc>
                <a:tc>
                  <a:txBody>
                    <a:bodyPr/>
                    <a:lstStyle/>
                    <a:p>
                      <a:endParaRPr lang="en-US" sz="1500" dirty="0"/>
                    </a:p>
                  </a:txBody>
                  <a:tcPr marL="78857" marR="78857" marT="39428" marB="39428"/>
                </a:tc>
                <a:extLst>
                  <a:ext uri="{0D108BD9-81ED-4DB2-BD59-A6C34878D82A}">
                    <a16:rowId xmlns:a16="http://schemas.microsoft.com/office/drawing/2014/main" val="1431089943"/>
                  </a:ext>
                </a:extLst>
              </a:tr>
            </a:tbl>
          </a:graphicData>
        </a:graphic>
      </p:graphicFrame>
    </p:spTree>
    <p:extLst>
      <p:ext uri="{BB962C8B-B14F-4D97-AF65-F5344CB8AC3E}">
        <p14:creationId xmlns:p14="http://schemas.microsoft.com/office/powerpoint/2010/main" val="643373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1D70-53EE-B349-A63D-D7109FF9697C}"/>
              </a:ext>
            </a:extLst>
          </p:cNvPr>
          <p:cNvSpPr>
            <a:spLocks noGrp="1"/>
          </p:cNvSpPr>
          <p:nvPr>
            <p:ph type="title"/>
          </p:nvPr>
        </p:nvSpPr>
        <p:spPr>
          <a:xfrm>
            <a:off x="635267" y="27225"/>
            <a:ext cx="7993783" cy="857250"/>
          </a:xfrm>
        </p:spPr>
        <p:txBody>
          <a:bodyPr>
            <a:noAutofit/>
          </a:bodyPr>
          <a:lstStyle/>
          <a:p>
            <a:r>
              <a:rPr lang="en-US" sz="2400" dirty="0"/>
              <a:t>External actor outcomes</a:t>
            </a:r>
            <a:br>
              <a:rPr lang="en-US" sz="2400" dirty="0"/>
            </a:br>
            <a:r>
              <a:rPr lang="en-US" sz="2400" b="0" dirty="0"/>
              <a:t>Use a distinct shape </a:t>
            </a:r>
            <a:r>
              <a:rPr lang="en-US" sz="2400" b="0" dirty="0" smtClean="0"/>
              <a:t>and/or </a:t>
            </a:r>
            <a:r>
              <a:rPr lang="en-US" sz="2400" b="0" dirty="0"/>
              <a:t>color</a:t>
            </a:r>
          </a:p>
        </p:txBody>
      </p:sp>
      <p:pic>
        <p:nvPicPr>
          <p:cNvPr id="6" name="Picture 5"/>
          <p:cNvPicPr>
            <a:picLocks noChangeAspect="1"/>
          </p:cNvPicPr>
          <p:nvPr/>
        </p:nvPicPr>
        <p:blipFill>
          <a:blip r:embed="rId3"/>
          <a:stretch>
            <a:fillRect/>
          </a:stretch>
        </p:blipFill>
        <p:spPr>
          <a:xfrm>
            <a:off x="570064" y="1244009"/>
            <a:ext cx="8124187" cy="3432544"/>
          </a:xfrm>
          <a:prstGeom prst="rect">
            <a:avLst/>
          </a:prstGeom>
          <a:ln>
            <a:solidFill>
              <a:schemeClr val="accent3"/>
            </a:solidFill>
          </a:ln>
        </p:spPr>
      </p:pic>
    </p:spTree>
    <p:extLst>
      <p:ext uri="{BB962C8B-B14F-4D97-AF65-F5344CB8AC3E}">
        <p14:creationId xmlns:p14="http://schemas.microsoft.com/office/powerpoint/2010/main" val="175078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DEAL PPT">
      <a:dk1>
        <a:srgbClr val="000000"/>
      </a:dk1>
      <a:lt1>
        <a:srgbClr val="FFFFFF"/>
      </a:lt1>
      <a:dk2>
        <a:srgbClr val="028796"/>
      </a:dk2>
      <a:lt2>
        <a:srgbClr val="3F2F7A"/>
      </a:lt2>
      <a:accent1>
        <a:srgbClr val="04934A"/>
      </a:accent1>
      <a:accent2>
        <a:srgbClr val="008CCC"/>
      </a:accent2>
      <a:accent3>
        <a:srgbClr val="B6ADD3"/>
      </a:accent3>
      <a:accent4>
        <a:srgbClr val="80C5E4"/>
      </a:accent4>
      <a:accent5>
        <a:srgbClr val="EF463B"/>
      </a:accent5>
      <a:accent6>
        <a:srgbClr val="FCB53B"/>
      </a:accent6>
      <a:hlink>
        <a:srgbClr val="028796"/>
      </a:hlink>
      <a:folHlink>
        <a:srgbClr val="3F2F7A"/>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DEAL_PPT_final_Updated" id="{D865612D-43FA-1F4D-B6E8-7151E6F7D6CA}" vid="{998592F3-FDBC-9543-BF31-65CD04352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677951BB84DD41911AF8EE839CA5FA" ma:contentTypeVersion="10" ma:contentTypeDescription="Create a new document." ma:contentTypeScope="" ma:versionID="a028e04c77e434e9142c0430f630b0fa">
  <xsd:schema xmlns:xsd="http://www.w3.org/2001/XMLSchema" xmlns:xs="http://www.w3.org/2001/XMLSchema" xmlns:p="http://schemas.microsoft.com/office/2006/metadata/properties" xmlns:ns2="e074b9df-1650-444d-ba77-dbac629bdb45" targetNamespace="http://schemas.microsoft.com/office/2006/metadata/properties" ma:root="true" ma:fieldsID="0c9cb8b751699df2b35aad84448e2fb9" ns2:_="">
    <xsd:import namespace="e074b9df-1650-444d-ba77-dbac629bdb4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4b9df-1650-444d-ba77-dbac629bdb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45B79846-C843-4B4E-96B9-B2005430E5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74b9df-1650-444d-ba77-dbac629bdb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www.w3.org/XML/1998/namespace"/>
    <ds:schemaRef ds:uri="http://purl.org/dc/dcmitype/"/>
    <ds:schemaRef ds:uri="http://schemas.openxmlformats.org/package/2006/metadata/core-properties"/>
    <ds:schemaRef ds:uri="e074b9df-1650-444d-ba77-dbac629bdb45"/>
    <ds:schemaRef ds:uri="http://purl.org/dc/terms/"/>
  </ds:schemaRefs>
</ds:datastoreItem>
</file>

<file path=docProps/app.xml><?xml version="1.0" encoding="utf-8"?>
<Properties xmlns="http://schemas.openxmlformats.org/officeDocument/2006/extended-properties" xmlns:vt="http://schemas.openxmlformats.org/officeDocument/2006/docPropsVTypes">
  <Template>IDEAL_PPT_final_Updated</Template>
  <TotalTime>4635</TotalTime>
  <Words>1889</Words>
  <Application>Microsoft Office PowerPoint</Application>
  <PresentationFormat>On-screen Show (16:9)</PresentationFormat>
  <Paragraphs>328</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Times New Roman</vt:lpstr>
      <vt:lpstr>Lato</vt:lpstr>
      <vt:lpstr>Trebuchet MS</vt:lpstr>
      <vt:lpstr>Calibri</vt:lpstr>
      <vt:lpstr>Ubuntu</vt:lpstr>
      <vt:lpstr>Lato Semibold</vt:lpstr>
      <vt:lpstr>Office Theme</vt:lpstr>
      <vt:lpstr>PowerPoint Presentation</vt:lpstr>
      <vt:lpstr>Session Objectives </vt:lpstr>
      <vt:lpstr>TOC Process and Timeline</vt:lpstr>
      <vt:lpstr>TOC Development Part 2: Who does what?</vt:lpstr>
      <vt:lpstr>Which domains of change should we address?</vt:lpstr>
      <vt:lpstr>Which outcomes should we address?</vt:lpstr>
      <vt:lpstr>Which outcomes should we address?</vt:lpstr>
      <vt:lpstr>Stakeholder mapping </vt:lpstr>
      <vt:lpstr>External actor outcomes Use a distinct shape and/or color</vt:lpstr>
      <vt:lpstr>Selecting DFSA outcomes Why start at the bottom? </vt:lpstr>
      <vt:lpstr>Sample External Actor Matrix for Complementary Documentation</vt:lpstr>
      <vt:lpstr>Details on the efforts of external actors When would these external outcomes be required?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Jurczyk, Kim</dc:creator>
  <cp:lastModifiedBy>Jurczyk, Kim</cp:lastModifiedBy>
  <cp:revision>64</cp:revision>
  <dcterms:created xsi:type="dcterms:W3CDTF">2019-08-05T19:49:48Z</dcterms:created>
  <dcterms:modified xsi:type="dcterms:W3CDTF">2019-09-19T18:11:56Z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0x010100CF677951BB84DD41911AF8EE839CA5FA</vt:lpwstr>
  </property>
</Properties>
</file>