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8"/>
  </p:notesMasterIdLst>
  <p:handoutMasterIdLst>
    <p:handoutMasterId r:id="rId39"/>
  </p:handoutMasterIdLst>
  <p:sldIdLst>
    <p:sldId id="300" r:id="rId2"/>
    <p:sldId id="301" r:id="rId3"/>
    <p:sldId id="302" r:id="rId4"/>
    <p:sldId id="303" r:id="rId5"/>
    <p:sldId id="304" r:id="rId6"/>
    <p:sldId id="454" r:id="rId7"/>
    <p:sldId id="305" r:id="rId8"/>
    <p:sldId id="307" r:id="rId9"/>
    <p:sldId id="310" r:id="rId10"/>
    <p:sldId id="311" r:id="rId11"/>
    <p:sldId id="458" r:id="rId12"/>
    <p:sldId id="474" r:id="rId13"/>
    <p:sldId id="463" r:id="rId14"/>
    <p:sldId id="464" r:id="rId15"/>
    <p:sldId id="465" r:id="rId16"/>
    <p:sldId id="475" r:id="rId17"/>
    <p:sldId id="477" r:id="rId18"/>
    <p:sldId id="315" r:id="rId19"/>
    <p:sldId id="313" r:id="rId20"/>
    <p:sldId id="314" r:id="rId21"/>
    <p:sldId id="316" r:id="rId22"/>
    <p:sldId id="456" r:id="rId23"/>
    <p:sldId id="317" r:id="rId24"/>
    <p:sldId id="318" r:id="rId25"/>
    <p:sldId id="460" r:id="rId26"/>
    <p:sldId id="319" r:id="rId27"/>
    <p:sldId id="461" r:id="rId28"/>
    <p:sldId id="476" r:id="rId29"/>
    <p:sldId id="466" r:id="rId30"/>
    <p:sldId id="455" r:id="rId31"/>
    <p:sldId id="478" r:id="rId32"/>
    <p:sldId id="467" r:id="rId33"/>
    <p:sldId id="468" r:id="rId34"/>
    <p:sldId id="470" r:id="rId35"/>
    <p:sldId id="471" r:id="rId36"/>
    <p:sldId id="322" r:id="rId37"/>
  </p:sldIdLst>
  <p:sldSz cx="9144000" cy="6858000" type="screen4x3"/>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12">
          <p15:clr>
            <a:srgbClr val="A4A3A4"/>
          </p15:clr>
        </p15:guide>
        <p15:guide id="2" pos="293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hi" initials="f" lastIdx="1" clrIdx="0"/>
  <p:cmAuthor id="7" name="Ahamed luwangula" initials="Al" lastIdx="1" clrIdx="7">
    <p:extLst>
      <p:ext uri="{19B8F6BF-5375-455C-9EA6-DF929625EA0E}">
        <p15:presenceInfo xmlns:p15="http://schemas.microsoft.com/office/powerpoint/2012/main" userId="S-1-5-21-1243839619-360867507-2608077863-75161" providerId="AD"/>
      </p:ext>
    </p:extLst>
  </p:cmAuthor>
  <p:cmAuthor id="1" name="Pam Sutton" initials="PS" lastIdx="11" clrIdx="1"/>
  <p:cmAuthor id="8" name="Suzanne Fischer" initials="SF" lastIdx="2" clrIdx="8">
    <p:extLst>
      <p:ext uri="{19B8F6BF-5375-455C-9EA6-DF929625EA0E}">
        <p15:presenceInfo xmlns:p15="http://schemas.microsoft.com/office/powerpoint/2012/main" userId="5bde3a144b9cd2a2" providerId="Windows Live"/>
      </p:ext>
    </p:extLst>
  </p:cmAuthor>
  <p:cmAuthor id="2" name="Kristen Cashin" initials="KC" lastIdx="44" clrIdx="2"/>
  <p:cmAuthor id="9" name="Jennifer Loving" initials="JL" lastIdx="4" clrIdx="9">
    <p:extLst>
      <p:ext uri="{19B8F6BF-5375-455C-9EA6-DF929625EA0E}">
        <p15:presenceInfo xmlns:p15="http://schemas.microsoft.com/office/powerpoint/2012/main" userId="S-1-5-21-3803739944-511804359-1636214392-39277" providerId="AD"/>
      </p:ext>
    </p:extLst>
  </p:cmAuthor>
  <p:cmAuthor id="3" name="Laura Pirocanac" initials="LP" lastIdx="1" clrIdx="3"/>
  <p:cmAuthor id="4" name="Paul Pirocanac" initials="" lastIdx="3" clrIdx="4"/>
  <p:cmAuthor id="5" name="Anna Lisi" initials="AL" lastIdx="4" clrIdx="5"/>
  <p:cmAuthor id="6" name="Hanifa Bachou" initials="HB" lastIdx="4" clrIdx="6">
    <p:extLst>
      <p:ext uri="{19B8F6BF-5375-455C-9EA6-DF929625EA0E}">
        <p15:presenceInfo xmlns:p15="http://schemas.microsoft.com/office/powerpoint/2012/main" userId="S-1-5-21-1243839619-360867507-2608077863-277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D2DD"/>
    <a:srgbClr val="00B2C2"/>
    <a:srgbClr val="E5F4F5"/>
    <a:srgbClr val="E6F4F7"/>
    <a:srgbClr val="CCD5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39" autoAdjust="0"/>
    <p:restoredTop sz="95394" autoAdjust="0"/>
  </p:normalViewPr>
  <p:slideViewPr>
    <p:cSldViewPr>
      <p:cViewPr varScale="1">
        <p:scale>
          <a:sx n="92" d="100"/>
          <a:sy n="92" d="100"/>
        </p:scale>
        <p:origin x="84" y="570"/>
      </p:cViewPr>
      <p:guideLst>
        <p:guide orient="horz" pos="2160"/>
        <p:guide pos="2880"/>
      </p:guideLst>
    </p:cSldViewPr>
  </p:slideViewPr>
  <p:outlineViewPr>
    <p:cViewPr>
      <p:scale>
        <a:sx n="33" d="100"/>
        <a:sy n="33" d="100"/>
      </p:scale>
      <p:origin x="0" y="83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846" y="-96"/>
      </p:cViewPr>
      <p:guideLst>
        <p:guide orient="horz" pos="2212"/>
        <p:guide pos="29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4" y="0"/>
            <a:ext cx="4033943" cy="351155"/>
          </a:xfrm>
          <a:prstGeom prst="rect">
            <a:avLst/>
          </a:prstGeom>
        </p:spPr>
        <p:txBody>
          <a:bodyPr vert="horz" lIns="93324" tIns="46662" rIns="93324" bIns="46662" rtlCol="0"/>
          <a:lstStyle>
            <a:lvl1pPr algn="r">
              <a:defRPr sz="1200"/>
            </a:lvl1pPr>
          </a:lstStyle>
          <a:p>
            <a:fld id="{2EF4227C-96C6-401A-A5AE-F0F167DE3357}" type="datetimeFigureOut">
              <a:rPr lang="en-US" smtClean="0"/>
              <a:pPr/>
              <a:t>3/9/2016</a:t>
            </a:fld>
            <a:endParaRPr lang="en-US"/>
          </a:p>
        </p:txBody>
      </p:sp>
      <p:sp>
        <p:nvSpPr>
          <p:cNvPr id="4" name="Footer Placeholder 3"/>
          <p:cNvSpPr>
            <a:spLocks noGrp="1"/>
          </p:cNvSpPr>
          <p:nvPr>
            <p:ph type="ftr" sz="quarter" idx="2"/>
          </p:nvPr>
        </p:nvSpPr>
        <p:spPr>
          <a:xfrm>
            <a:off x="1" y="6670726"/>
            <a:ext cx="4033943" cy="3511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5273004" y="6670726"/>
            <a:ext cx="4033943" cy="351155"/>
          </a:xfrm>
          <a:prstGeom prst="rect">
            <a:avLst/>
          </a:prstGeom>
        </p:spPr>
        <p:txBody>
          <a:bodyPr vert="horz" lIns="93324" tIns="46662" rIns="93324" bIns="46662" rtlCol="0" anchor="b"/>
          <a:lstStyle>
            <a:lvl1pPr algn="r">
              <a:defRPr sz="1200"/>
            </a:lvl1pPr>
          </a:lstStyle>
          <a:p>
            <a:fld id="{7AAD98B3-7B2F-48FB-BFD1-48B7EB5B6F07}" type="slidenum">
              <a:rPr lang="en-US" smtClean="0"/>
              <a:pPr/>
              <a:t>‹#›</a:t>
            </a:fld>
            <a:endParaRPr lang="en-US"/>
          </a:p>
        </p:txBody>
      </p:sp>
    </p:spTree>
    <p:extLst>
      <p:ext uri="{BB962C8B-B14F-4D97-AF65-F5344CB8AC3E}">
        <p14:creationId xmlns:p14="http://schemas.microsoft.com/office/powerpoint/2010/main" val="2711348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3943" cy="351155"/>
          </a:xfrm>
          <a:prstGeom prst="rect">
            <a:avLst/>
          </a:prstGeom>
        </p:spPr>
        <p:txBody>
          <a:bodyPr vert="horz" lIns="93324" tIns="46662" rIns="93324" bIns="46662" rtlCol="0"/>
          <a:lstStyle>
            <a:lvl1pPr algn="l">
              <a:defRPr sz="1200"/>
            </a:lvl1pPr>
          </a:lstStyle>
          <a:p>
            <a:endParaRPr lang="en-GB"/>
          </a:p>
        </p:txBody>
      </p:sp>
      <p:sp>
        <p:nvSpPr>
          <p:cNvPr id="3" name="Date Placeholder 2"/>
          <p:cNvSpPr>
            <a:spLocks noGrp="1"/>
          </p:cNvSpPr>
          <p:nvPr>
            <p:ph type="dt" idx="1"/>
          </p:nvPr>
        </p:nvSpPr>
        <p:spPr>
          <a:xfrm>
            <a:off x="5273004" y="0"/>
            <a:ext cx="4033943" cy="351155"/>
          </a:xfrm>
          <a:prstGeom prst="rect">
            <a:avLst/>
          </a:prstGeom>
        </p:spPr>
        <p:txBody>
          <a:bodyPr vert="horz" lIns="93324" tIns="46662" rIns="93324" bIns="46662" rtlCol="0"/>
          <a:lstStyle>
            <a:lvl1pPr algn="r">
              <a:defRPr sz="1200"/>
            </a:lvl1pPr>
          </a:lstStyle>
          <a:p>
            <a:fld id="{5F02CA43-B225-4D09-962B-1FDDF84BB973}" type="datetimeFigureOut">
              <a:rPr lang="en-US" smtClean="0"/>
              <a:pPr/>
              <a:t>3/9/2016</a:t>
            </a:fld>
            <a:endParaRPr lang="en-GB"/>
          </a:p>
        </p:txBody>
      </p:sp>
      <p:sp>
        <p:nvSpPr>
          <p:cNvPr id="4" name="Slide Image Placeholder 3"/>
          <p:cNvSpPr>
            <a:spLocks noGrp="1" noRot="1" noChangeAspect="1"/>
          </p:cNvSpPr>
          <p:nvPr>
            <p:ph type="sldImg" idx="2"/>
          </p:nvPr>
        </p:nvSpPr>
        <p:spPr>
          <a:xfrm>
            <a:off x="2898775" y="527050"/>
            <a:ext cx="3511550" cy="2633663"/>
          </a:xfrm>
          <a:prstGeom prst="rect">
            <a:avLst/>
          </a:prstGeom>
          <a:noFill/>
          <a:ln w="12700">
            <a:solidFill>
              <a:prstClr val="black"/>
            </a:solidFill>
          </a:ln>
        </p:spPr>
        <p:txBody>
          <a:bodyPr vert="horz" lIns="93324" tIns="46662" rIns="93324" bIns="46662" rtlCol="0" anchor="ctr"/>
          <a:lstStyle/>
          <a:p>
            <a:endParaRPr lang="en-GB"/>
          </a:p>
        </p:txBody>
      </p:sp>
      <p:sp>
        <p:nvSpPr>
          <p:cNvPr id="5" name="Notes Placeholder 4"/>
          <p:cNvSpPr>
            <a:spLocks noGrp="1"/>
          </p:cNvSpPr>
          <p:nvPr>
            <p:ph type="body" sz="quarter" idx="3"/>
          </p:nvPr>
        </p:nvSpPr>
        <p:spPr>
          <a:xfrm>
            <a:off x="930910" y="3335973"/>
            <a:ext cx="7447280" cy="31603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6670726"/>
            <a:ext cx="4033943" cy="351155"/>
          </a:xfrm>
          <a:prstGeom prst="rect">
            <a:avLst/>
          </a:prstGeom>
        </p:spPr>
        <p:txBody>
          <a:bodyPr vert="horz" lIns="93324" tIns="46662" rIns="93324" bIns="46662" rtlCol="0" anchor="b"/>
          <a:lstStyle>
            <a:lvl1pPr algn="l">
              <a:defRPr sz="1200"/>
            </a:lvl1pPr>
          </a:lstStyle>
          <a:p>
            <a:endParaRPr lang="en-GB"/>
          </a:p>
        </p:txBody>
      </p:sp>
      <p:sp>
        <p:nvSpPr>
          <p:cNvPr id="7" name="Slide Number Placeholder 6"/>
          <p:cNvSpPr>
            <a:spLocks noGrp="1"/>
          </p:cNvSpPr>
          <p:nvPr>
            <p:ph type="sldNum" sz="quarter" idx="5"/>
          </p:nvPr>
        </p:nvSpPr>
        <p:spPr>
          <a:xfrm>
            <a:off x="5273004" y="6670726"/>
            <a:ext cx="4033943" cy="351155"/>
          </a:xfrm>
          <a:prstGeom prst="rect">
            <a:avLst/>
          </a:prstGeom>
        </p:spPr>
        <p:txBody>
          <a:bodyPr vert="horz" lIns="93324" tIns="46662" rIns="93324" bIns="46662" rtlCol="0" anchor="b"/>
          <a:lstStyle>
            <a:lvl1pPr algn="r">
              <a:defRPr sz="1200"/>
            </a:lvl1pPr>
          </a:lstStyle>
          <a:p>
            <a:fld id="{642E90D9-DBF0-47DD-BBF8-AAA6929B9EF6}" type="slidenum">
              <a:rPr lang="en-GB" smtClean="0"/>
              <a:pPr/>
              <a:t>‹#›</a:t>
            </a:fld>
            <a:endParaRPr lang="en-GB"/>
          </a:p>
        </p:txBody>
      </p:sp>
    </p:spTree>
    <p:extLst>
      <p:ext uri="{BB962C8B-B14F-4D97-AF65-F5344CB8AC3E}">
        <p14:creationId xmlns:p14="http://schemas.microsoft.com/office/powerpoint/2010/main" val="3313793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E90D9-DBF0-47DD-BBF8-AAA6929B9EF6}" type="slidenum">
              <a:rPr lang="en-GB" smtClean="0"/>
              <a:pPr/>
              <a:t>1</a:t>
            </a:fld>
            <a:endParaRPr lang="en-GB"/>
          </a:p>
        </p:txBody>
      </p:sp>
    </p:spTree>
    <p:extLst>
      <p:ext uri="{BB962C8B-B14F-4D97-AF65-F5344CB8AC3E}">
        <p14:creationId xmlns:p14="http://schemas.microsoft.com/office/powerpoint/2010/main" val="1417312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Bilateral pitting </a:t>
            </a:r>
            <a:r>
              <a:rPr lang="en-US" dirty="0" err="1" smtClean="0"/>
              <a:t>oedema</a:t>
            </a:r>
            <a:endParaRPr lang="en-US" dirty="0"/>
          </a:p>
        </p:txBody>
      </p:sp>
      <p:sp>
        <p:nvSpPr>
          <p:cNvPr id="4" name="Slide Number Placeholder 3"/>
          <p:cNvSpPr>
            <a:spLocks noGrp="1"/>
          </p:cNvSpPr>
          <p:nvPr>
            <p:ph type="sldNum" sz="quarter" idx="10"/>
          </p:nvPr>
        </p:nvSpPr>
        <p:spPr/>
        <p:txBody>
          <a:bodyPr/>
          <a:lstStyle/>
          <a:p>
            <a:fld id="{642E90D9-DBF0-47DD-BBF8-AAA6929B9EF6}" type="slidenum">
              <a:rPr lang="en-GB" smtClean="0"/>
              <a:pPr/>
              <a:t>10</a:t>
            </a:fld>
            <a:endParaRPr lang="en-GB"/>
          </a:p>
        </p:txBody>
      </p:sp>
    </p:spTree>
    <p:extLst>
      <p:ext uri="{BB962C8B-B14F-4D97-AF65-F5344CB8AC3E}">
        <p14:creationId xmlns:p14="http://schemas.microsoft.com/office/powerpoint/2010/main" val="1070935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Wasting</a:t>
            </a:r>
            <a:r>
              <a:rPr lang="en-US" baseline="0" dirty="0" smtClean="0"/>
              <a:t> (adult)</a:t>
            </a:r>
            <a:endParaRPr lang="en-US" dirty="0"/>
          </a:p>
        </p:txBody>
      </p:sp>
      <p:sp>
        <p:nvSpPr>
          <p:cNvPr id="4" name="Slide Number Placeholder 3"/>
          <p:cNvSpPr>
            <a:spLocks noGrp="1"/>
          </p:cNvSpPr>
          <p:nvPr>
            <p:ph type="sldNum" sz="quarter" idx="10"/>
          </p:nvPr>
        </p:nvSpPr>
        <p:spPr/>
        <p:txBody>
          <a:bodyPr/>
          <a:lstStyle/>
          <a:p>
            <a:fld id="{642E90D9-DBF0-47DD-BBF8-AAA6929B9EF6}" type="slidenum">
              <a:rPr lang="en-GB" smtClean="0"/>
              <a:pPr/>
              <a:t>11</a:t>
            </a:fld>
            <a:endParaRPr lang="en-GB"/>
          </a:p>
        </p:txBody>
      </p:sp>
    </p:spTree>
    <p:extLst>
      <p:ext uri="{BB962C8B-B14F-4D97-AF65-F5344CB8AC3E}">
        <p14:creationId xmlns:p14="http://schemas.microsoft.com/office/powerpoint/2010/main" val="3498251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Vitamin A deficiency</a:t>
            </a:r>
            <a:endParaRPr lang="en-US" dirty="0"/>
          </a:p>
        </p:txBody>
      </p:sp>
      <p:sp>
        <p:nvSpPr>
          <p:cNvPr id="4" name="Slide Number Placeholder 3"/>
          <p:cNvSpPr>
            <a:spLocks noGrp="1"/>
          </p:cNvSpPr>
          <p:nvPr>
            <p:ph type="sldNum" sz="quarter" idx="10"/>
          </p:nvPr>
        </p:nvSpPr>
        <p:spPr/>
        <p:txBody>
          <a:bodyPr/>
          <a:lstStyle/>
          <a:p>
            <a:fld id="{642E90D9-DBF0-47DD-BBF8-AAA6929B9EF6}" type="slidenum">
              <a:rPr lang="en-GB" smtClean="0"/>
              <a:pPr/>
              <a:t>12</a:t>
            </a:fld>
            <a:endParaRPr lang="en-GB"/>
          </a:p>
        </p:txBody>
      </p:sp>
    </p:spTree>
    <p:extLst>
      <p:ext uri="{BB962C8B-B14F-4D97-AF65-F5344CB8AC3E}">
        <p14:creationId xmlns:p14="http://schemas.microsoft.com/office/powerpoint/2010/main" val="2140263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wasting</a:t>
            </a:r>
            <a:endParaRPr lang="en-US" dirty="0"/>
          </a:p>
        </p:txBody>
      </p:sp>
      <p:sp>
        <p:nvSpPr>
          <p:cNvPr id="4" name="Slide Number Placeholder 3"/>
          <p:cNvSpPr>
            <a:spLocks noGrp="1"/>
          </p:cNvSpPr>
          <p:nvPr>
            <p:ph type="sldNum" sz="quarter" idx="10"/>
          </p:nvPr>
        </p:nvSpPr>
        <p:spPr/>
        <p:txBody>
          <a:bodyPr/>
          <a:lstStyle/>
          <a:p>
            <a:fld id="{642E90D9-DBF0-47DD-BBF8-AAA6929B9EF6}" type="slidenum">
              <a:rPr lang="en-GB" smtClean="0"/>
              <a:pPr/>
              <a:t>13</a:t>
            </a:fld>
            <a:endParaRPr lang="en-GB"/>
          </a:p>
        </p:txBody>
      </p:sp>
    </p:spTree>
    <p:extLst>
      <p:ext uri="{BB962C8B-B14F-4D97-AF65-F5344CB8AC3E}">
        <p14:creationId xmlns:p14="http://schemas.microsoft.com/office/powerpoint/2010/main" val="1994065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wasting</a:t>
            </a:r>
            <a:endParaRPr lang="en-US" dirty="0"/>
          </a:p>
        </p:txBody>
      </p:sp>
      <p:sp>
        <p:nvSpPr>
          <p:cNvPr id="4" name="Slide Number Placeholder 3"/>
          <p:cNvSpPr>
            <a:spLocks noGrp="1"/>
          </p:cNvSpPr>
          <p:nvPr>
            <p:ph type="sldNum" sz="quarter" idx="10"/>
          </p:nvPr>
        </p:nvSpPr>
        <p:spPr/>
        <p:txBody>
          <a:bodyPr/>
          <a:lstStyle/>
          <a:p>
            <a:fld id="{642E90D9-DBF0-47DD-BBF8-AAA6929B9EF6}" type="slidenum">
              <a:rPr lang="en-GB" smtClean="0"/>
              <a:pPr/>
              <a:t>14</a:t>
            </a:fld>
            <a:endParaRPr lang="en-GB"/>
          </a:p>
        </p:txBody>
      </p:sp>
    </p:spTree>
    <p:extLst>
      <p:ext uri="{BB962C8B-B14F-4D97-AF65-F5344CB8AC3E}">
        <p14:creationId xmlns:p14="http://schemas.microsoft.com/office/powerpoint/2010/main" val="4057401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Wasting</a:t>
            </a:r>
            <a:endParaRPr lang="en-US" dirty="0"/>
          </a:p>
        </p:txBody>
      </p:sp>
      <p:sp>
        <p:nvSpPr>
          <p:cNvPr id="4" name="Slide Number Placeholder 3"/>
          <p:cNvSpPr>
            <a:spLocks noGrp="1"/>
          </p:cNvSpPr>
          <p:nvPr>
            <p:ph type="sldNum" sz="quarter" idx="10"/>
          </p:nvPr>
        </p:nvSpPr>
        <p:spPr/>
        <p:txBody>
          <a:bodyPr/>
          <a:lstStyle/>
          <a:p>
            <a:fld id="{642E90D9-DBF0-47DD-BBF8-AAA6929B9EF6}" type="slidenum">
              <a:rPr lang="en-GB" smtClean="0"/>
              <a:pPr/>
              <a:t>15</a:t>
            </a:fld>
            <a:endParaRPr lang="en-GB"/>
          </a:p>
        </p:txBody>
      </p:sp>
    </p:spTree>
    <p:extLst>
      <p:ext uri="{BB962C8B-B14F-4D97-AF65-F5344CB8AC3E}">
        <p14:creationId xmlns:p14="http://schemas.microsoft.com/office/powerpoint/2010/main" val="202164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AA008C4-1833-4B13-872A-FD3123C33508}" type="slidenum">
              <a:rPr lang="en-US" altLang="en-US"/>
              <a:pPr eaLnBrk="1" hangingPunct="1"/>
              <a:t>16</a:t>
            </a:fld>
            <a:endParaRPr lang="en-US" altLang="en-US"/>
          </a:p>
        </p:txBody>
      </p:sp>
      <p:sp>
        <p:nvSpPr>
          <p:cNvPr id="33795" name="Rectangle 2"/>
          <p:cNvSpPr>
            <a:spLocks noGrp="1" noRot="1" noChangeAspect="1" noChangeArrowheads="1" noTextEdit="1"/>
          </p:cNvSpPr>
          <p:nvPr>
            <p:ph type="sldImg"/>
          </p:nvPr>
        </p:nvSpPr>
        <p:spPr bwMode="auto">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824" tIns="46913" rIns="93824" bIns="46913" numCol="1" anchor="t" anchorCtr="0" compatLnSpc="1">
            <a:prstTxWarp prst="textNoShape">
              <a:avLst/>
            </a:prstTxWarp>
          </a:bodyPr>
          <a:lstStyle/>
          <a:p>
            <a:pPr eaLnBrk="1" hangingPunct="1">
              <a:spcBef>
                <a:spcPct val="0"/>
              </a:spcBef>
            </a:pPr>
            <a:r>
              <a:rPr lang="en-US" altLang="en-US" dirty="0" smtClean="0"/>
              <a:t>Goiter, wasting, acute</a:t>
            </a:r>
            <a:r>
              <a:rPr lang="en-US" altLang="en-US" baseline="0" dirty="0" smtClean="0"/>
              <a:t> malnutrition </a:t>
            </a:r>
            <a:endParaRPr lang="en-US" altLang="en-US" dirty="0" smtClean="0"/>
          </a:p>
        </p:txBody>
      </p:sp>
    </p:spTree>
    <p:extLst>
      <p:ext uri="{BB962C8B-B14F-4D97-AF65-F5344CB8AC3E}">
        <p14:creationId xmlns:p14="http://schemas.microsoft.com/office/powerpoint/2010/main" val="1700798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E90D9-DBF0-47DD-BBF8-AAA6929B9EF6}" type="slidenum">
              <a:rPr lang="en-GB" smtClean="0"/>
              <a:pPr/>
              <a:t>18</a:t>
            </a:fld>
            <a:endParaRPr lang="en-GB"/>
          </a:p>
        </p:txBody>
      </p:sp>
    </p:spTree>
    <p:extLst>
      <p:ext uri="{BB962C8B-B14F-4D97-AF65-F5344CB8AC3E}">
        <p14:creationId xmlns:p14="http://schemas.microsoft.com/office/powerpoint/2010/main" val="2798089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are several interconnected causes of malnutrition, ranging from policy issues to underlying community and cultural situations to household conditions (figure 1.2.3). The two immediate causes of malnutrition, inadequate dietary intake and infection and disease interact with each other in a cycle that increases a child’s risk of both illness/infection and malnutrition.  This training focuses</a:t>
            </a:r>
            <a:r>
              <a:rPr lang="en-US" sz="1200" kern="1200" baseline="0" dirty="0" smtClean="0">
                <a:solidFill>
                  <a:schemeClr val="tx1"/>
                </a:solidFill>
                <a:effectLst/>
                <a:latin typeface="+mn-lt"/>
                <a:ea typeface="+mn-ea"/>
                <a:cs typeface="+mn-cs"/>
              </a:rPr>
              <a:t> on addressing immediate causes and some elements of the underlying causes (care practices through counseling).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Immediate</a:t>
            </a:r>
            <a:r>
              <a:rPr lang="en-US" sz="1200" b="1" kern="1200" baseline="0" dirty="0" smtClean="0">
                <a:solidFill>
                  <a:schemeClr val="tx1"/>
                </a:solidFill>
                <a:effectLst/>
                <a:latin typeface="+mn-lt"/>
                <a:ea typeface="+mn-ea"/>
                <a:cs typeface="+mn-cs"/>
              </a:rPr>
              <a:t> Causes</a:t>
            </a:r>
            <a:endParaRPr lang="en-US" sz="1200" b="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t>
            </a:r>
            <a:r>
              <a:rPr lang="en-US" sz="1200" i="1" kern="1200" baseline="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Inadequate dietary intake </a:t>
            </a:r>
            <a:r>
              <a:rPr lang="en-US" sz="1200" kern="1200" dirty="0" smtClean="0">
                <a:solidFill>
                  <a:schemeClr val="tx1"/>
                </a:solidFill>
                <a:effectLst/>
                <a:latin typeface="+mn-lt"/>
                <a:ea typeface="+mn-ea"/>
                <a:cs typeface="+mn-cs"/>
              </a:rPr>
              <a:t>including poor quality and quantity of food in the diet</a:t>
            </a:r>
          </a:p>
          <a:p>
            <a:r>
              <a:rPr lang="en-US" sz="1200" i="1" kern="1200" dirty="0" smtClean="0">
                <a:solidFill>
                  <a:schemeClr val="tx1"/>
                </a:solidFill>
                <a:effectLst/>
                <a:latin typeface="+mn-lt"/>
                <a:ea typeface="+mn-ea"/>
                <a:cs typeface="+mn-cs"/>
              </a:rPr>
              <a:t>• Infection and disease </a:t>
            </a:r>
            <a:r>
              <a:rPr lang="en-US" sz="1200" kern="1200" dirty="0" smtClean="0">
                <a:solidFill>
                  <a:schemeClr val="tx1"/>
                </a:solidFill>
                <a:effectLst/>
                <a:latin typeface="+mn-lt"/>
                <a:ea typeface="+mn-ea"/>
                <a:cs typeface="+mn-cs"/>
              </a:rPr>
              <a:t>such as malaria, </a:t>
            </a:r>
            <a:r>
              <a:rPr lang="en-US" sz="1200" kern="1200" dirty="0" err="1" smtClean="0">
                <a:solidFill>
                  <a:schemeClr val="tx1"/>
                </a:solidFill>
                <a:effectLst/>
                <a:latin typeface="+mn-lt"/>
                <a:ea typeface="+mn-ea"/>
                <a:cs typeface="+mn-cs"/>
              </a:rPr>
              <a:t>diarrhoeal</a:t>
            </a:r>
            <a:r>
              <a:rPr lang="en-US" sz="1200" kern="1200" dirty="0" smtClean="0">
                <a:solidFill>
                  <a:schemeClr val="tx1"/>
                </a:solidFill>
                <a:effectLst/>
                <a:latin typeface="+mn-lt"/>
                <a:ea typeface="+mn-ea"/>
                <a:cs typeface="+mn-cs"/>
              </a:rPr>
              <a:t> diseases, acute respiratory infections, and worm infestations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Underlying causes</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Household food insecurity </a:t>
            </a:r>
            <a:r>
              <a:rPr lang="en-US" sz="1200" kern="1200" dirty="0" smtClean="0">
                <a:solidFill>
                  <a:schemeClr val="tx1"/>
                </a:solidFill>
                <a:effectLst/>
                <a:latin typeface="+mn-lt"/>
                <a:ea typeface="+mn-ea"/>
                <a:cs typeface="+mn-cs"/>
              </a:rPr>
              <a:t>including poor access to a diverse diet, inadequate quantity of food available and accessible, and seasonal fluctuations in food availability</a:t>
            </a:r>
          </a:p>
          <a:p>
            <a:r>
              <a:rPr lang="en-US" sz="1200" i="1" kern="1200" dirty="0" smtClean="0">
                <a:solidFill>
                  <a:schemeClr val="tx1"/>
                </a:solidFill>
                <a:effectLst/>
                <a:latin typeface="+mn-lt"/>
                <a:ea typeface="+mn-ea"/>
                <a:cs typeface="+mn-cs"/>
              </a:rPr>
              <a:t>• Inadequate maternal and child care</a:t>
            </a:r>
            <a:r>
              <a:rPr lang="en-US" sz="1200" kern="1200" dirty="0" smtClean="0">
                <a:solidFill>
                  <a:schemeClr val="tx1"/>
                </a:solidFill>
                <a:effectLst/>
                <a:latin typeface="+mn-lt"/>
                <a:ea typeface="+mn-ea"/>
                <a:cs typeface="+mn-cs"/>
              </a:rPr>
              <a:t>, including sub-optimal maternal nutrition and infant feeding practices,  often a result of heavy workloads for women and frequent births, </a:t>
            </a:r>
          </a:p>
          <a:p>
            <a:r>
              <a:rPr lang="en-US" sz="1200" i="1" kern="1200" dirty="0" smtClean="0">
                <a:solidFill>
                  <a:schemeClr val="tx1"/>
                </a:solidFill>
                <a:effectLst/>
                <a:latin typeface="+mn-lt"/>
                <a:ea typeface="+mn-ea"/>
                <a:cs typeface="+mn-cs"/>
              </a:rPr>
              <a:t>• Poor access to health care </a:t>
            </a:r>
            <a:r>
              <a:rPr lang="en-US" sz="1200" kern="1200" dirty="0" smtClean="0">
                <a:solidFill>
                  <a:schemeClr val="tx1"/>
                </a:solidFill>
                <a:effectLst/>
                <a:latin typeface="+mn-lt"/>
                <a:ea typeface="+mn-ea"/>
                <a:cs typeface="+mn-cs"/>
              </a:rPr>
              <a:t>and </a:t>
            </a:r>
            <a:r>
              <a:rPr lang="en-US" sz="1200" i="1" kern="1200" dirty="0" smtClean="0">
                <a:solidFill>
                  <a:schemeClr val="tx1"/>
                </a:solidFill>
                <a:effectLst/>
                <a:latin typeface="+mn-lt"/>
                <a:ea typeface="+mn-ea"/>
                <a:cs typeface="+mn-cs"/>
              </a:rPr>
              <a:t>inadequate water and sanitation, </a:t>
            </a:r>
            <a:r>
              <a:rPr lang="en-US" sz="1200" kern="1200" dirty="0" smtClean="0">
                <a:solidFill>
                  <a:schemeClr val="tx1"/>
                </a:solidFill>
                <a:effectLst/>
                <a:latin typeface="+mn-lt"/>
                <a:ea typeface="+mn-ea"/>
                <a:cs typeface="+mn-cs"/>
              </a:rPr>
              <a:t>leading to increased illness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Basic causes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Limited livelihood opportunities and unequal economic structure </a:t>
            </a:r>
          </a:p>
          <a:p>
            <a:r>
              <a:rPr lang="en-US" sz="1200" kern="1200" dirty="0" smtClean="0">
                <a:solidFill>
                  <a:schemeClr val="tx1"/>
                </a:solidFill>
                <a:effectLst/>
                <a:latin typeface="+mn-lt"/>
                <a:ea typeface="+mn-ea"/>
                <a:cs typeface="+mn-cs"/>
              </a:rPr>
              <a:t>• Inadequate educational opportunities</a:t>
            </a:r>
          </a:p>
          <a:p>
            <a:r>
              <a:rPr lang="en-US" sz="1200" kern="1200" dirty="0" smtClean="0">
                <a:solidFill>
                  <a:schemeClr val="tx1"/>
                </a:solidFill>
                <a:effectLst/>
                <a:latin typeface="+mn-lt"/>
                <a:ea typeface="+mn-ea"/>
                <a:cs typeface="+mn-cs"/>
              </a:rPr>
              <a:t>• Political and policies</a:t>
            </a:r>
          </a:p>
          <a:p>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Priorities guiding the allocation of public funding and other resources</a:t>
            </a:r>
          </a:p>
          <a:p>
            <a:r>
              <a:rPr lang="en-US" sz="1200" kern="1200" dirty="0" smtClean="0">
                <a:solidFill>
                  <a:schemeClr val="tx1"/>
                </a:solidFill>
                <a:effectLst/>
                <a:latin typeface="+mn-lt"/>
                <a:ea typeface="+mn-ea"/>
                <a:cs typeface="+mn-cs"/>
              </a:rPr>
              <a:t>• Quality of social and political leadership</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42E90D9-DBF0-47DD-BBF8-AAA6929B9EF6}" type="slidenum">
              <a:rPr lang="en-GB" smtClean="0"/>
              <a:pPr/>
              <a:t>19</a:t>
            </a:fld>
            <a:endParaRPr lang="en-GB"/>
          </a:p>
        </p:txBody>
      </p:sp>
    </p:spTree>
    <p:extLst>
      <p:ext uri="{BB962C8B-B14F-4D97-AF65-F5344CB8AC3E}">
        <p14:creationId xmlns:p14="http://schemas.microsoft.com/office/powerpoint/2010/main" val="3799417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E90D9-DBF0-47DD-BBF8-AAA6929B9EF6}" type="slidenum">
              <a:rPr lang="en-GB" smtClean="0"/>
              <a:pPr/>
              <a:t>20</a:t>
            </a:fld>
            <a:endParaRPr lang="en-GB"/>
          </a:p>
        </p:txBody>
      </p:sp>
    </p:spTree>
    <p:extLst>
      <p:ext uri="{BB962C8B-B14F-4D97-AF65-F5344CB8AC3E}">
        <p14:creationId xmlns:p14="http://schemas.microsoft.com/office/powerpoint/2010/main" val="2291887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E90D9-DBF0-47DD-BBF8-AAA6929B9EF6}" type="slidenum">
              <a:rPr lang="en-GB" smtClean="0"/>
              <a:pPr/>
              <a:t>2</a:t>
            </a:fld>
            <a:endParaRPr lang="en-GB"/>
          </a:p>
        </p:txBody>
      </p:sp>
    </p:spTree>
    <p:extLst>
      <p:ext uri="{BB962C8B-B14F-4D97-AF65-F5344CB8AC3E}">
        <p14:creationId xmlns:p14="http://schemas.microsoft.com/office/powerpoint/2010/main" val="2013101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E90D9-DBF0-47DD-BBF8-AAA6929B9EF6}" type="slidenum">
              <a:rPr lang="en-GB" smtClean="0"/>
              <a:pPr/>
              <a:t>21</a:t>
            </a:fld>
            <a:endParaRPr lang="en-GB"/>
          </a:p>
        </p:txBody>
      </p:sp>
    </p:spTree>
    <p:extLst>
      <p:ext uri="{BB962C8B-B14F-4D97-AF65-F5344CB8AC3E}">
        <p14:creationId xmlns:p14="http://schemas.microsoft.com/office/powerpoint/2010/main" val="1741197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E90D9-DBF0-47DD-BBF8-AAA6929B9EF6}" type="slidenum">
              <a:rPr lang="en-GB" smtClean="0"/>
              <a:pPr/>
              <a:t>22</a:t>
            </a:fld>
            <a:endParaRPr lang="en-GB"/>
          </a:p>
        </p:txBody>
      </p:sp>
    </p:spTree>
    <p:extLst>
      <p:ext uri="{BB962C8B-B14F-4D97-AF65-F5344CB8AC3E}">
        <p14:creationId xmlns:p14="http://schemas.microsoft.com/office/powerpoint/2010/main" val="1140835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fontAlgn="auto" hangingPunct="1">
              <a:lnSpc>
                <a:spcPct val="90000"/>
              </a:lnSpc>
              <a:spcBef>
                <a:spcPts val="0"/>
              </a:spcBef>
              <a:spcAft>
                <a:spcPts val="0"/>
              </a:spcAft>
              <a:defRPr/>
            </a:pPr>
            <a:r>
              <a:rPr lang="nb-NO" sz="1200" dirty="0" smtClean="0">
                <a:ea typeface="ＭＳ Ｐゴシック" charset="0"/>
                <a:cs typeface="Calibri" pitchFamily="34" charset="0"/>
              </a:rPr>
              <a:t>Stunting leads to: Sub-optimal education achievement,</a:t>
            </a:r>
            <a:r>
              <a:rPr lang="nb-NO" sz="1200" baseline="0" dirty="0" smtClean="0">
                <a:ea typeface="ＭＳ Ｐゴシック" charset="0"/>
                <a:cs typeface="Calibri" pitchFamily="34" charset="0"/>
              </a:rPr>
              <a:t> </a:t>
            </a:r>
            <a:r>
              <a:rPr lang="nb-NO" sz="1200" dirty="0" smtClean="0">
                <a:ea typeface="ＭＳ Ｐゴシック" charset="0"/>
                <a:cs typeface="Calibri" pitchFamily="34" charset="0"/>
              </a:rPr>
              <a:t>Grade loss,  Delay in starting school by 7 years (Alderman </a:t>
            </a:r>
            <a:r>
              <a:rPr lang="nb-NO" sz="1200" i="1" dirty="0" smtClean="0">
                <a:ea typeface="ＭＳ Ｐゴシック" charset="0"/>
                <a:cs typeface="Calibri" pitchFamily="34" charset="0"/>
              </a:rPr>
              <a:t>et al. </a:t>
            </a:r>
            <a:r>
              <a:rPr lang="nb-NO" sz="1200" dirty="0" smtClean="0">
                <a:ea typeface="ＭＳ Ｐゴシック" charset="0"/>
                <a:cs typeface="Calibri" pitchFamily="34" charset="0"/>
              </a:rPr>
              <a:t>2003)</a:t>
            </a:r>
          </a:p>
          <a:p>
            <a:pPr eaLnBrk="1" fontAlgn="auto" hangingPunct="1">
              <a:lnSpc>
                <a:spcPct val="140000"/>
              </a:lnSpc>
              <a:spcBef>
                <a:spcPts val="0"/>
              </a:spcBef>
              <a:spcAft>
                <a:spcPts val="0"/>
              </a:spcAft>
              <a:defRPr/>
            </a:pPr>
            <a:r>
              <a:rPr lang="en-US" sz="1200" b="1" dirty="0" smtClean="0">
                <a:ea typeface="ＭＳ Ｐゴシック" charset="0"/>
                <a:cs typeface="Calibri" pitchFamily="34" charset="0"/>
              </a:rPr>
              <a:t> </a:t>
            </a:r>
            <a:r>
              <a:rPr lang="en-US" sz="1200" dirty="0" smtClean="0">
                <a:ea typeface="ＭＳ Ｐゴシック" charset="0"/>
                <a:cs typeface="Calibri" pitchFamily="34" charset="0"/>
              </a:rPr>
              <a:t>High absenteeism,</a:t>
            </a:r>
            <a:r>
              <a:rPr lang="en-US" sz="1200" baseline="0" dirty="0" smtClean="0">
                <a:ea typeface="ＭＳ Ｐゴシック" charset="0"/>
                <a:cs typeface="Calibri" pitchFamily="34" charset="0"/>
              </a:rPr>
              <a:t> </a:t>
            </a:r>
            <a:r>
              <a:rPr lang="en-US" sz="1200" dirty="0" smtClean="0">
                <a:ea typeface="ＭＳ Ｐゴシック" charset="0"/>
                <a:cs typeface="Calibri" pitchFamily="34" charset="0"/>
              </a:rPr>
              <a:t>Poor cognitive ability,  Lower intelligence quotient</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Iron deficiency can reduce children’s school performance and adults’ physical capacity for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Iodine deficiency in children affects  their learning capacity, school performance, retention rates, and speech and hearing 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42E90D9-DBF0-47DD-BBF8-AAA6929B9EF6}" type="slidenum">
              <a:rPr lang="en-GB" smtClean="0"/>
              <a:pPr/>
              <a:t>23</a:t>
            </a:fld>
            <a:endParaRPr lang="en-GB"/>
          </a:p>
        </p:txBody>
      </p:sp>
    </p:spTree>
    <p:extLst>
      <p:ext uri="{BB962C8B-B14F-4D97-AF65-F5344CB8AC3E}">
        <p14:creationId xmlns:p14="http://schemas.microsoft.com/office/powerpoint/2010/main" val="985639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E90D9-DBF0-47DD-BBF8-AAA6929B9EF6}" type="slidenum">
              <a:rPr lang="en-GB" smtClean="0"/>
              <a:pPr/>
              <a:t>24</a:t>
            </a:fld>
            <a:endParaRPr lang="en-GB"/>
          </a:p>
        </p:txBody>
      </p:sp>
    </p:spTree>
    <p:extLst>
      <p:ext uri="{BB962C8B-B14F-4D97-AF65-F5344CB8AC3E}">
        <p14:creationId xmlns:p14="http://schemas.microsoft.com/office/powerpoint/2010/main" val="2855860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E90D9-DBF0-47DD-BBF8-AAA6929B9EF6}" type="slidenum">
              <a:rPr lang="en-GB" smtClean="0"/>
              <a:pPr/>
              <a:t>25</a:t>
            </a:fld>
            <a:endParaRPr lang="en-GB"/>
          </a:p>
        </p:txBody>
      </p:sp>
    </p:spTree>
    <p:extLst>
      <p:ext uri="{BB962C8B-B14F-4D97-AF65-F5344CB8AC3E}">
        <p14:creationId xmlns:p14="http://schemas.microsoft.com/office/powerpoint/2010/main" val="2877061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smtClean="0">
                <a:solidFill>
                  <a:schemeClr val="tx1"/>
                </a:solidFill>
                <a:effectLst/>
                <a:latin typeface="+mn-lt"/>
                <a:ea typeface="+mn-ea"/>
                <a:cs typeface="+mn-cs"/>
              </a:rPr>
              <a:t>occurs across generations. </a:t>
            </a:r>
          </a:p>
          <a:p>
            <a:pPr marL="171450" indent="-171450">
              <a:buFontTx/>
              <a:buChar char="-"/>
            </a:pPr>
            <a:r>
              <a:rPr lang="en-US" sz="1200" kern="1200" dirty="0" smtClean="0">
                <a:solidFill>
                  <a:schemeClr val="tx1"/>
                </a:solidFill>
                <a:effectLst/>
                <a:latin typeface="+mn-lt"/>
                <a:ea typeface="+mn-ea"/>
                <a:cs typeface="+mn-cs"/>
              </a:rPr>
              <a:t>Begins in utero</a:t>
            </a:r>
            <a:r>
              <a:rPr lang="en-US" sz="1200" kern="1200" baseline="0" dirty="0" smtClean="0">
                <a:solidFill>
                  <a:schemeClr val="tx1"/>
                </a:solidFill>
                <a:effectLst/>
                <a:latin typeface="+mn-lt"/>
                <a:ea typeface="+mn-ea"/>
                <a:cs typeface="+mn-cs"/>
              </a:rPr>
              <a:t> (babies born small for gestational age) </a:t>
            </a:r>
            <a:endParaRPr lang="en-US" sz="1200" kern="1200" dirty="0" smtClean="0">
              <a:solidFill>
                <a:schemeClr val="tx1"/>
              </a:solidFill>
              <a:effectLst/>
              <a:latin typeface="+mn-lt"/>
              <a:ea typeface="+mn-ea"/>
              <a:cs typeface="+mn-cs"/>
            </a:endParaRPr>
          </a:p>
          <a:p>
            <a:pPr marL="171450" indent="-171450">
              <a:buFontTx/>
              <a:buChar char="-"/>
            </a:pPr>
            <a:r>
              <a:rPr lang="en-US" sz="1200" kern="1200" dirty="0" smtClean="0">
                <a:solidFill>
                  <a:schemeClr val="tx1"/>
                </a:solidFill>
                <a:effectLst/>
                <a:latin typeface="+mn-lt"/>
                <a:ea typeface="+mn-ea"/>
                <a:cs typeface="+mn-cs"/>
              </a:rPr>
              <a:t>Children born</a:t>
            </a:r>
            <a:r>
              <a:rPr lang="en-US" sz="1200" kern="1200" baseline="0" dirty="0" smtClean="0">
                <a:solidFill>
                  <a:schemeClr val="tx1"/>
                </a:solidFill>
                <a:effectLst/>
                <a:latin typeface="+mn-lt"/>
                <a:ea typeface="+mn-ea"/>
                <a:cs typeface="+mn-cs"/>
              </a:rPr>
              <a:t> undernourished a</a:t>
            </a:r>
            <a:r>
              <a:rPr lang="en-US" sz="1200" kern="1200" dirty="0" smtClean="0">
                <a:solidFill>
                  <a:schemeClr val="tx1"/>
                </a:solidFill>
                <a:effectLst/>
                <a:latin typeface="+mn-lt"/>
                <a:ea typeface="+mn-ea"/>
                <a:cs typeface="+mn-cs"/>
              </a:rPr>
              <a:t>re at higher risk of developmental delays, death, more likely to be stunted</a:t>
            </a:r>
          </a:p>
          <a:p>
            <a:pPr marL="171450" indent="-171450">
              <a:buFontTx/>
              <a:buChar char="-"/>
            </a:pPr>
            <a:r>
              <a:rPr lang="en-US" sz="1200" kern="1200" dirty="0" smtClean="0">
                <a:solidFill>
                  <a:schemeClr val="tx1"/>
                </a:solidFill>
                <a:effectLst/>
                <a:latin typeface="+mn-lt"/>
                <a:ea typeface="+mn-ea"/>
                <a:cs typeface="+mn-cs"/>
              </a:rPr>
              <a:t>Undernourished</a:t>
            </a:r>
            <a:r>
              <a:rPr lang="en-US" sz="1200" kern="1200" baseline="0" dirty="0" smtClean="0">
                <a:solidFill>
                  <a:schemeClr val="tx1"/>
                </a:solidFill>
                <a:effectLst/>
                <a:latin typeface="+mn-lt"/>
                <a:ea typeface="+mn-ea"/>
                <a:cs typeface="+mn-cs"/>
              </a:rPr>
              <a:t> c</a:t>
            </a:r>
            <a:r>
              <a:rPr lang="en-US" sz="1200" kern="1200" dirty="0" smtClean="0">
                <a:solidFill>
                  <a:schemeClr val="tx1"/>
                </a:solidFill>
                <a:effectLst/>
                <a:latin typeface="+mn-lt"/>
                <a:ea typeface="+mn-ea"/>
                <a:cs typeface="+mn-cs"/>
              </a:rPr>
              <a:t>hildren have increased risk of illness and death, impaired cognitive development and may be more likely to suffer from chronic disease in adulthood. </a:t>
            </a:r>
          </a:p>
          <a:p>
            <a:pPr marL="171450" indent="-171450">
              <a:buFontTx/>
              <a:buChar char="-"/>
            </a:pPr>
            <a:r>
              <a:rPr lang="en-US" sz="1200" kern="1200" dirty="0" smtClean="0">
                <a:solidFill>
                  <a:schemeClr val="tx1"/>
                </a:solidFill>
                <a:effectLst/>
                <a:latin typeface="+mn-lt"/>
                <a:ea typeface="+mn-ea"/>
                <a:cs typeface="+mn-cs"/>
              </a:rPr>
              <a:t>After age 2,</a:t>
            </a:r>
            <a:r>
              <a:rPr lang="en-US" sz="1200" kern="1200" baseline="0" dirty="0" smtClean="0">
                <a:solidFill>
                  <a:schemeClr val="tx1"/>
                </a:solidFill>
                <a:effectLst/>
                <a:latin typeface="+mn-lt"/>
                <a:ea typeface="+mn-ea"/>
                <a:cs typeface="+mn-cs"/>
              </a:rPr>
              <a:t> don’t regain losses</a:t>
            </a:r>
          </a:p>
          <a:p>
            <a:pPr marL="171450" indent="-171450">
              <a:buFontTx/>
              <a:buChar char="-"/>
            </a:pPr>
            <a:r>
              <a:rPr lang="en-US" sz="1200" kern="1200" dirty="0" smtClean="0">
                <a:solidFill>
                  <a:schemeClr val="tx1"/>
                </a:solidFill>
                <a:effectLst/>
                <a:latin typeface="+mn-lt"/>
                <a:ea typeface="+mn-ea"/>
                <a:cs typeface="+mn-cs"/>
              </a:rPr>
              <a:t>Malnourished</a:t>
            </a:r>
            <a:r>
              <a:rPr lang="en-US" sz="1200" kern="1200" baseline="0" dirty="0" smtClean="0">
                <a:solidFill>
                  <a:schemeClr val="tx1"/>
                </a:solidFill>
                <a:effectLst/>
                <a:latin typeface="+mn-lt"/>
                <a:ea typeface="+mn-ea"/>
                <a:cs typeface="+mn-cs"/>
              </a:rPr>
              <a:t> school children have</a:t>
            </a:r>
            <a:r>
              <a:rPr lang="en-US" sz="1200" kern="1200" dirty="0" smtClean="0">
                <a:solidFill>
                  <a:schemeClr val="tx1"/>
                </a:solidFill>
                <a:effectLst/>
                <a:latin typeface="+mn-lt"/>
                <a:ea typeface="+mn-ea"/>
                <a:cs typeface="+mn-cs"/>
              </a:rPr>
              <a:t> reduced attendance and school performance.  </a:t>
            </a:r>
          </a:p>
          <a:p>
            <a:pPr marL="171450" indent="-171450">
              <a:buFontTx/>
              <a:buChar char="-"/>
            </a:pPr>
            <a:r>
              <a:rPr lang="en-US" sz="1200" kern="1200" dirty="0" smtClean="0">
                <a:solidFill>
                  <a:schemeClr val="tx1"/>
                </a:solidFill>
                <a:effectLst/>
                <a:latin typeface="+mn-lt"/>
                <a:ea typeface="+mn-ea"/>
                <a:cs typeface="+mn-cs"/>
              </a:rPr>
              <a:t>These children enter</a:t>
            </a:r>
            <a:r>
              <a:rPr lang="en-US" sz="1200" kern="1200" baseline="0" dirty="0" smtClean="0">
                <a:solidFill>
                  <a:schemeClr val="tx1"/>
                </a:solidFill>
                <a:effectLst/>
                <a:latin typeface="+mn-lt"/>
                <a:ea typeface="+mn-ea"/>
                <a:cs typeface="+mn-cs"/>
              </a:rPr>
              <a:t> adolescence stunted. Growth spurt may allow to regain lost growth, but not cognitive development. </a:t>
            </a:r>
          </a:p>
          <a:p>
            <a:pPr marL="171450" indent="-171450">
              <a:buFontTx/>
              <a:buChar char="-"/>
            </a:pPr>
            <a:r>
              <a:rPr lang="en-US" sz="1200" kern="1200" dirty="0" smtClean="0">
                <a:solidFill>
                  <a:schemeClr val="tx1"/>
                </a:solidFill>
                <a:effectLst/>
                <a:latin typeface="+mn-lt"/>
                <a:ea typeface="+mn-ea"/>
                <a:cs typeface="+mn-cs"/>
              </a:rPr>
              <a:t>Stunted adolescent likely to become a stunted adult, whose health and productivity are compromised. </a:t>
            </a:r>
          </a:p>
          <a:p>
            <a:pPr marL="171450" indent="-171450">
              <a:buFontTx/>
              <a:buChar char="-"/>
            </a:pPr>
            <a:r>
              <a:rPr lang="en-US" sz="1200" kern="1200" dirty="0" smtClean="0">
                <a:solidFill>
                  <a:schemeClr val="tx1"/>
                </a:solidFill>
                <a:effectLst/>
                <a:latin typeface="+mn-lt"/>
                <a:ea typeface="+mn-ea"/>
                <a:cs typeface="+mn-cs"/>
              </a:rPr>
              <a:t>Stunted women and adolescents are more likely to have a low birth weight baby, continuing the cycle. </a:t>
            </a:r>
          </a:p>
          <a:p>
            <a:r>
              <a:rPr lang="en-US" sz="1200" kern="1200" dirty="0" smtClean="0">
                <a:solidFill>
                  <a:schemeClr val="tx1"/>
                </a:solidFill>
                <a:effectLst/>
                <a:latin typeface="+mn-lt"/>
                <a:ea typeface="+mn-ea"/>
                <a:cs typeface="+mn-cs"/>
              </a:rPr>
              <a:t>There is an urgent need to break this cycle. The principal points of intervention to stop the cycle of malnutrition are the 1,000 days period from pregnancy to age 2 and in assuring the nutritional well-being of the adolescent girl or woman even before she is pregnant. (Figure 1.2.4) </a:t>
            </a:r>
          </a:p>
          <a:p>
            <a:endParaRPr lang="en-US" dirty="0"/>
          </a:p>
        </p:txBody>
      </p:sp>
      <p:sp>
        <p:nvSpPr>
          <p:cNvPr id="4" name="Slide Number Placeholder 3"/>
          <p:cNvSpPr>
            <a:spLocks noGrp="1"/>
          </p:cNvSpPr>
          <p:nvPr>
            <p:ph type="sldNum" sz="quarter" idx="10"/>
          </p:nvPr>
        </p:nvSpPr>
        <p:spPr/>
        <p:txBody>
          <a:bodyPr/>
          <a:lstStyle/>
          <a:p>
            <a:fld id="{642E90D9-DBF0-47DD-BBF8-AAA6929B9EF6}" type="slidenum">
              <a:rPr lang="en-GB" smtClean="0"/>
              <a:pPr/>
              <a:t>26</a:t>
            </a:fld>
            <a:endParaRPr lang="en-GB"/>
          </a:p>
        </p:txBody>
      </p:sp>
    </p:spTree>
    <p:extLst>
      <p:ext uri="{BB962C8B-B14F-4D97-AF65-F5344CB8AC3E}">
        <p14:creationId xmlns:p14="http://schemas.microsoft.com/office/powerpoint/2010/main" val="539445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Eating habits: Consumption of sugary and highly processed foods and drinks, large portion size, and fried foods; lack of fruits and green vegetables in the diet; alcoholism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Health conditions: Illnesses, metabolic disorders,</a:t>
            </a:r>
            <a:r>
              <a:rPr lang="en-GB" baseline="0" dirty="0" smtClean="0"/>
              <a:t> </a:t>
            </a:r>
            <a:r>
              <a:rPr lang="en-GB" dirty="0" smtClean="0"/>
              <a:t>hormonal imbalance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Lack of physical</a:t>
            </a:r>
            <a:r>
              <a:rPr lang="en-GB" baseline="0" dirty="0" smtClean="0"/>
              <a:t> activity: </a:t>
            </a:r>
            <a:r>
              <a:rPr lang="en-GB" dirty="0" smtClean="0"/>
              <a:t>(sedentary life style)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Environmental factors: (educational attainment, income, access to food, safety</a:t>
            </a:r>
            <a:r>
              <a:rPr lang="en-GB" baseline="0" dirty="0" smtClean="0"/>
              <a:t> of neighbourhood</a:t>
            </a:r>
            <a:r>
              <a:rPr lang="en-GB"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Medication: (steroids, anti-depressants, anti-psychotics, anti-seizure drugs, some ARVs)</a:t>
            </a:r>
            <a:endParaRPr lang="sw-K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w-K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w-KE" dirty="0" smtClean="0"/>
          </a:p>
          <a:p>
            <a:endParaRPr lang="en-US" dirty="0"/>
          </a:p>
        </p:txBody>
      </p:sp>
      <p:sp>
        <p:nvSpPr>
          <p:cNvPr id="4" name="Slide Number Placeholder 3"/>
          <p:cNvSpPr>
            <a:spLocks noGrp="1"/>
          </p:cNvSpPr>
          <p:nvPr>
            <p:ph type="sldNum" sz="quarter" idx="10"/>
          </p:nvPr>
        </p:nvSpPr>
        <p:spPr/>
        <p:txBody>
          <a:bodyPr/>
          <a:lstStyle/>
          <a:p>
            <a:fld id="{642E90D9-DBF0-47DD-BBF8-AAA6929B9EF6}" type="slidenum">
              <a:rPr lang="en-GB" smtClean="0"/>
              <a:pPr/>
              <a:t>27</a:t>
            </a:fld>
            <a:endParaRPr lang="en-GB"/>
          </a:p>
        </p:txBody>
      </p:sp>
    </p:spTree>
    <p:extLst>
      <p:ext uri="{BB962C8B-B14F-4D97-AF65-F5344CB8AC3E}">
        <p14:creationId xmlns:p14="http://schemas.microsoft.com/office/powerpoint/2010/main" val="4180949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E90D9-DBF0-47DD-BBF8-AAA6929B9EF6}" type="slidenum">
              <a:rPr lang="en-GB" smtClean="0"/>
              <a:pPr/>
              <a:t>29</a:t>
            </a:fld>
            <a:endParaRPr lang="en-GB"/>
          </a:p>
        </p:txBody>
      </p:sp>
    </p:spTree>
    <p:extLst>
      <p:ext uri="{BB962C8B-B14F-4D97-AF65-F5344CB8AC3E}">
        <p14:creationId xmlns:p14="http://schemas.microsoft.com/office/powerpoint/2010/main" val="2034036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sw-KE" dirty="0"/>
          </a:p>
        </p:txBody>
      </p:sp>
      <p:sp>
        <p:nvSpPr>
          <p:cNvPr id="4" name="Slide Number Placeholder 3"/>
          <p:cNvSpPr>
            <a:spLocks noGrp="1"/>
          </p:cNvSpPr>
          <p:nvPr>
            <p:ph type="sldNum" sz="quarter" idx="10"/>
          </p:nvPr>
        </p:nvSpPr>
        <p:spPr/>
        <p:txBody>
          <a:bodyPr/>
          <a:lstStyle/>
          <a:p>
            <a:fld id="{642E90D9-DBF0-47DD-BBF8-AAA6929B9EF6}" type="slidenum">
              <a:rPr lang="en-GB" smtClean="0"/>
              <a:pPr/>
              <a:t>30</a:t>
            </a:fld>
            <a:endParaRPr lang="en-GB"/>
          </a:p>
        </p:txBody>
      </p:sp>
    </p:spTree>
    <p:extLst>
      <p:ext uri="{BB962C8B-B14F-4D97-AF65-F5344CB8AC3E}">
        <p14:creationId xmlns:p14="http://schemas.microsoft.com/office/powerpoint/2010/main" val="3734428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E90D9-DBF0-47DD-BBF8-AAA6929B9EF6}" type="slidenum">
              <a:rPr lang="en-GB" smtClean="0"/>
              <a:pPr/>
              <a:t>32</a:t>
            </a:fld>
            <a:endParaRPr lang="en-GB"/>
          </a:p>
        </p:txBody>
      </p:sp>
    </p:spTree>
    <p:extLst>
      <p:ext uri="{BB962C8B-B14F-4D97-AF65-F5344CB8AC3E}">
        <p14:creationId xmlns:p14="http://schemas.microsoft.com/office/powerpoint/2010/main" val="1108881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E90D9-DBF0-47DD-BBF8-AAA6929B9EF6}" type="slidenum">
              <a:rPr lang="en-GB" smtClean="0"/>
              <a:pPr/>
              <a:t>3</a:t>
            </a:fld>
            <a:endParaRPr lang="en-GB"/>
          </a:p>
        </p:txBody>
      </p:sp>
    </p:spTree>
    <p:extLst>
      <p:ext uri="{BB962C8B-B14F-4D97-AF65-F5344CB8AC3E}">
        <p14:creationId xmlns:p14="http://schemas.microsoft.com/office/powerpoint/2010/main" val="7712240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E90D9-DBF0-47DD-BBF8-AAA6929B9EF6}" type="slidenum">
              <a:rPr lang="en-GB" smtClean="0"/>
              <a:pPr/>
              <a:t>33</a:t>
            </a:fld>
            <a:endParaRPr lang="en-GB"/>
          </a:p>
        </p:txBody>
      </p:sp>
    </p:spTree>
    <p:extLst>
      <p:ext uri="{BB962C8B-B14F-4D97-AF65-F5344CB8AC3E}">
        <p14:creationId xmlns:p14="http://schemas.microsoft.com/office/powerpoint/2010/main" val="10753623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E90D9-DBF0-47DD-BBF8-AAA6929B9EF6}" type="slidenum">
              <a:rPr lang="en-GB" smtClean="0"/>
              <a:pPr/>
              <a:t>34</a:t>
            </a:fld>
            <a:endParaRPr lang="en-GB"/>
          </a:p>
        </p:txBody>
      </p:sp>
    </p:spTree>
    <p:extLst>
      <p:ext uri="{BB962C8B-B14F-4D97-AF65-F5344CB8AC3E}">
        <p14:creationId xmlns:p14="http://schemas.microsoft.com/office/powerpoint/2010/main" val="29064965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2E90D9-DBF0-47DD-BBF8-AAA6929B9EF6}" type="slidenum">
              <a:rPr lang="en-GB" smtClean="0"/>
              <a:pPr/>
              <a:t>35</a:t>
            </a:fld>
            <a:endParaRPr lang="en-GB"/>
          </a:p>
        </p:txBody>
      </p:sp>
    </p:spTree>
    <p:extLst>
      <p:ext uri="{BB962C8B-B14F-4D97-AF65-F5344CB8AC3E}">
        <p14:creationId xmlns:p14="http://schemas.microsoft.com/office/powerpoint/2010/main" val="34999732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2E90D9-DBF0-47DD-BBF8-AAA6929B9EF6}" type="slidenum">
              <a:rPr lang="en-GB" smtClean="0"/>
              <a:pPr/>
              <a:t>36</a:t>
            </a:fld>
            <a:endParaRPr lang="en-GB"/>
          </a:p>
        </p:txBody>
      </p:sp>
    </p:spTree>
    <p:extLst>
      <p:ext uri="{BB962C8B-B14F-4D97-AF65-F5344CB8AC3E}">
        <p14:creationId xmlns:p14="http://schemas.microsoft.com/office/powerpoint/2010/main" val="2085349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42E90D9-DBF0-47DD-BBF8-AAA6929B9EF6}" type="slidenum">
              <a:rPr lang="en-GB" smtClean="0"/>
              <a:pPr/>
              <a:t>4</a:t>
            </a:fld>
            <a:endParaRPr lang="en-GB"/>
          </a:p>
        </p:txBody>
      </p:sp>
    </p:spTree>
    <p:extLst>
      <p:ext uri="{BB962C8B-B14F-4D97-AF65-F5344CB8AC3E}">
        <p14:creationId xmlns:p14="http://schemas.microsoft.com/office/powerpoint/2010/main" val="22275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There are two main types of malnutrition: </a:t>
            </a:r>
            <a:r>
              <a:rPr lang="en-US" sz="1000" kern="1200" dirty="0" err="1" smtClean="0">
                <a:solidFill>
                  <a:schemeClr val="tx1"/>
                </a:solidFill>
                <a:effectLst/>
                <a:latin typeface="+mn-lt"/>
                <a:ea typeface="+mn-ea"/>
                <a:cs typeface="+mn-cs"/>
              </a:rPr>
              <a:t>Undernutrition</a:t>
            </a:r>
            <a:r>
              <a:rPr lang="en-US" sz="1000" kern="1200" dirty="0" smtClean="0">
                <a:solidFill>
                  <a:schemeClr val="tx1"/>
                </a:solidFill>
                <a:effectLst/>
                <a:latin typeface="+mn-lt"/>
                <a:ea typeface="+mn-ea"/>
                <a:cs typeface="+mn-cs"/>
              </a:rPr>
              <a:t> and </a:t>
            </a:r>
            <a:r>
              <a:rPr lang="en-US" sz="1000" kern="1200" dirty="0" err="1" smtClean="0">
                <a:solidFill>
                  <a:schemeClr val="tx1"/>
                </a:solidFill>
                <a:effectLst/>
                <a:latin typeface="+mn-lt"/>
                <a:ea typeface="+mn-ea"/>
                <a:cs typeface="+mn-cs"/>
              </a:rPr>
              <a:t>overnutrition</a:t>
            </a:r>
            <a:r>
              <a:rPr lang="en-US" sz="10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p>
            <a:r>
              <a:rPr lang="en-US" sz="1000" b="1" kern="1200" dirty="0" err="1" smtClean="0">
                <a:solidFill>
                  <a:schemeClr val="tx1"/>
                </a:solidFill>
                <a:effectLst/>
                <a:latin typeface="+mn-lt"/>
                <a:ea typeface="+mn-ea"/>
                <a:cs typeface="+mn-cs"/>
              </a:rPr>
              <a:t>Undernutrition</a:t>
            </a:r>
            <a:r>
              <a:rPr lang="en-US" sz="1000" b="1" kern="120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is a consequence of consuming too few essential nutrients, using or excreting them more rapidly than they can be replaced, or not being able to absorb the nutrients consumed, often due to illness or infection.  </a:t>
            </a:r>
          </a:p>
          <a:p>
            <a:endParaRPr lang="en-US" sz="10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000" b="1" kern="1200" dirty="0" smtClean="0">
                <a:solidFill>
                  <a:schemeClr val="tx1"/>
                </a:solidFill>
                <a:effectLst/>
                <a:latin typeface="+mn-lt"/>
                <a:ea typeface="+mn-ea"/>
                <a:cs typeface="+mn-cs"/>
              </a:rPr>
              <a:t>Acute malnutrition </a:t>
            </a:r>
            <a:r>
              <a:rPr lang="en-US" sz="1000" kern="1200" dirty="0" smtClean="0">
                <a:solidFill>
                  <a:schemeClr val="tx1"/>
                </a:solidFill>
                <a:effectLst/>
                <a:latin typeface="+mn-lt"/>
                <a:ea typeface="+mn-ea"/>
                <a:cs typeface="+mn-cs"/>
              </a:rPr>
              <a:t>is caused by reduced food consumption and/or illness, resulting in bilateral pitting </a:t>
            </a:r>
            <a:r>
              <a:rPr lang="en-US" sz="1000" kern="1200" dirty="0" err="1" smtClean="0">
                <a:solidFill>
                  <a:schemeClr val="tx1"/>
                </a:solidFill>
                <a:effectLst/>
                <a:latin typeface="+mn-lt"/>
                <a:ea typeface="+mn-ea"/>
                <a:cs typeface="+mn-cs"/>
              </a:rPr>
              <a:t>oedema</a:t>
            </a:r>
            <a:r>
              <a:rPr lang="en-US" sz="1000" kern="1200" dirty="0" smtClean="0">
                <a:solidFill>
                  <a:schemeClr val="tx1"/>
                </a:solidFill>
                <a:effectLst/>
                <a:latin typeface="+mn-lt"/>
                <a:ea typeface="+mn-ea"/>
                <a:cs typeface="+mn-cs"/>
              </a:rPr>
              <a:t> or wasting, which is</a:t>
            </a:r>
            <a:r>
              <a:rPr lang="en-US" sz="1000" kern="1200" baseline="0" dirty="0" smtClean="0">
                <a:solidFill>
                  <a:schemeClr val="tx1"/>
                </a:solidFill>
                <a:effectLst/>
                <a:latin typeface="+mn-lt"/>
                <a:ea typeface="+mn-ea"/>
                <a:cs typeface="+mn-cs"/>
              </a:rPr>
              <a:t> thinness measured as low weight-for-height</a:t>
            </a:r>
            <a:r>
              <a:rPr lang="en-US" sz="1000" kern="1200" dirty="0" smtClean="0">
                <a:solidFill>
                  <a:schemeClr val="tx1"/>
                </a:solidFill>
                <a:effectLst/>
                <a:latin typeface="+mn-lt"/>
                <a:ea typeface="+mn-ea"/>
                <a:cs typeface="+mn-cs"/>
              </a:rPr>
              <a:t>. Children with severe acute malnutrition (SAM) are at increased risk of death and need treatment urgently.</a:t>
            </a:r>
          </a:p>
          <a:p>
            <a:r>
              <a:rPr lang="en-US" sz="1000" kern="1200" dirty="0" smtClean="0">
                <a:solidFill>
                  <a:schemeClr val="tx1"/>
                </a:solidFill>
                <a:effectLst/>
                <a:latin typeface="+mn-lt"/>
                <a:ea typeface="+mn-ea"/>
                <a:cs typeface="+mn-cs"/>
              </a:rPr>
              <a:t> </a:t>
            </a:r>
          </a:p>
          <a:p>
            <a:pPr lvl="1"/>
            <a:r>
              <a:rPr lang="en-US" sz="1000" b="1" kern="1200" dirty="0" smtClean="0">
                <a:solidFill>
                  <a:schemeClr val="tx1"/>
                </a:solidFill>
                <a:effectLst/>
                <a:latin typeface="+mn-lt"/>
                <a:ea typeface="+mn-ea"/>
                <a:cs typeface="+mn-cs"/>
              </a:rPr>
              <a:t>•Chronic malnutrition </a:t>
            </a:r>
            <a:r>
              <a:rPr lang="en-US" sz="1000" kern="1200" dirty="0" smtClean="0">
                <a:solidFill>
                  <a:schemeClr val="tx1"/>
                </a:solidFill>
                <a:effectLst/>
                <a:latin typeface="+mn-lt"/>
                <a:ea typeface="+mn-ea"/>
                <a:cs typeface="+mn-cs"/>
              </a:rPr>
              <a:t>is caused by long-term or repeated food deprivation or illness that impedes growth</a:t>
            </a:r>
            <a:r>
              <a:rPr lang="en-US" sz="1000" kern="1200" baseline="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and development, resulting</a:t>
            </a:r>
            <a:r>
              <a:rPr lang="en-US" sz="1000" kern="1200" baseline="0" dirty="0" smtClean="0">
                <a:solidFill>
                  <a:schemeClr val="tx1"/>
                </a:solidFill>
                <a:effectLst/>
                <a:latin typeface="+mn-lt"/>
                <a:ea typeface="+mn-ea"/>
                <a:cs typeface="+mn-cs"/>
              </a:rPr>
              <a:t> in stunting</a:t>
            </a:r>
            <a:r>
              <a:rPr lang="en-US" sz="1000" kern="1200" dirty="0" smtClean="0">
                <a:solidFill>
                  <a:schemeClr val="tx1"/>
                </a:solidFill>
                <a:effectLst/>
                <a:latin typeface="+mn-lt"/>
                <a:ea typeface="+mn-ea"/>
                <a:cs typeface="+mn-cs"/>
              </a:rPr>
              <a:t>. A stunted child is too short for his or her age (low height-for-age). Stunting can begin in the womb, and children are at highest risk of stunting from pregnancy through their second birthday. Stunting is irreversible after about age 2; hence it must be prevented.</a:t>
            </a:r>
          </a:p>
          <a:p>
            <a:r>
              <a:rPr lang="en-US" sz="1200" kern="1200" dirty="0" smtClean="0">
                <a:solidFill>
                  <a:schemeClr val="tx1"/>
                </a:solidFill>
                <a:effectLst/>
                <a:latin typeface="+mn-lt"/>
                <a:ea typeface="+mn-ea"/>
                <a:cs typeface="+mn-cs"/>
              </a:rPr>
              <a:t> </a:t>
            </a:r>
          </a:p>
          <a:p>
            <a:pPr lvl="1"/>
            <a:r>
              <a:rPr lang="en-US" sz="1200" b="1" kern="1200" dirty="0" smtClean="0">
                <a:solidFill>
                  <a:schemeClr val="tx1"/>
                </a:solidFill>
                <a:effectLst/>
                <a:latin typeface="+mn-lt"/>
                <a:ea typeface="+mn-ea"/>
                <a:cs typeface="+mn-cs"/>
              </a:rPr>
              <a:t>•</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Micronutrient deficiencies </a:t>
            </a:r>
            <a:r>
              <a:rPr lang="en-US" sz="1200" kern="1200" dirty="0" smtClean="0">
                <a:solidFill>
                  <a:schemeClr val="tx1"/>
                </a:solidFill>
                <a:effectLst/>
                <a:latin typeface="+mn-lt"/>
                <a:ea typeface="+mn-ea"/>
                <a:cs typeface="+mn-cs"/>
              </a:rPr>
              <a:t>occur when someone has inadequate intake or does not absorb micronutrients, often due to illness. Micronutrient deficiencies that are of concern in Uganda include deficiencies in iron, vitamin A, iodine, and zinc.</a:t>
            </a:r>
          </a:p>
          <a:p>
            <a:endParaRPr lang="en-US"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kern="1200" dirty="0" err="1" smtClean="0">
                <a:solidFill>
                  <a:schemeClr val="tx1"/>
                </a:solidFill>
                <a:effectLst/>
                <a:latin typeface="+mn-lt"/>
                <a:ea typeface="+mn-ea"/>
                <a:cs typeface="+mn-cs"/>
              </a:rPr>
              <a:t>Overnutrition</a:t>
            </a:r>
            <a:r>
              <a:rPr lang="en-US" sz="1000" b="1" kern="1200" dirty="0" smtClean="0">
                <a:solidFill>
                  <a:schemeClr val="tx1"/>
                </a:solidFill>
                <a:effectLst/>
                <a:latin typeface="+mn-lt"/>
                <a:ea typeface="+mn-ea"/>
                <a:cs typeface="+mn-cs"/>
              </a:rPr>
              <a:t> </a:t>
            </a:r>
            <a:r>
              <a:rPr lang="en-US" sz="1000" kern="1200" dirty="0" smtClean="0">
                <a:solidFill>
                  <a:schemeClr val="tx1"/>
                </a:solidFill>
                <a:effectLst/>
                <a:latin typeface="+mn-lt"/>
                <a:ea typeface="+mn-ea"/>
                <a:cs typeface="+mn-cs"/>
              </a:rPr>
              <a:t>results in overweight, obesity, or vitamin toxicity. </a:t>
            </a:r>
            <a:r>
              <a:rPr lang="en-US" sz="1000" kern="1200" dirty="0" err="1" smtClean="0">
                <a:solidFill>
                  <a:schemeClr val="tx1"/>
                </a:solidFill>
                <a:effectLst/>
                <a:latin typeface="+mn-lt"/>
                <a:ea typeface="+mn-ea"/>
                <a:cs typeface="+mn-cs"/>
              </a:rPr>
              <a:t>Overnutrition</a:t>
            </a:r>
            <a:r>
              <a:rPr lang="en-US" sz="1000" kern="1200" baseline="0" dirty="0" smtClean="0">
                <a:solidFill>
                  <a:schemeClr val="tx1"/>
                </a:solidFill>
                <a:effectLst/>
                <a:latin typeface="+mn-lt"/>
                <a:ea typeface="+mn-ea"/>
                <a:cs typeface="+mn-cs"/>
              </a:rPr>
              <a:t> is of increasing concern in Uganda. </a:t>
            </a:r>
            <a:r>
              <a:rPr lang="en-US" sz="1000" b="1" kern="1200" baseline="0" dirty="0" smtClean="0">
                <a:solidFill>
                  <a:schemeClr val="tx1"/>
                </a:solidFill>
                <a:effectLst/>
                <a:latin typeface="+mn-lt"/>
                <a:ea typeface="+mn-ea"/>
                <a:cs typeface="+mn-cs"/>
              </a:rPr>
              <a:t>However, this course focuses mainly on </a:t>
            </a:r>
            <a:r>
              <a:rPr lang="en-US" sz="1000" b="1" kern="1200" baseline="0" dirty="0" err="1" smtClean="0">
                <a:solidFill>
                  <a:schemeClr val="tx1"/>
                </a:solidFill>
                <a:effectLst/>
                <a:latin typeface="+mn-lt"/>
                <a:ea typeface="+mn-ea"/>
                <a:cs typeface="+mn-cs"/>
              </a:rPr>
              <a:t>undernutrition</a:t>
            </a:r>
            <a:r>
              <a:rPr lang="en-US" sz="1000" b="1" kern="1200" baseline="0" dirty="0" smtClean="0">
                <a:solidFill>
                  <a:schemeClr val="tx1"/>
                </a:solidFill>
                <a:effectLst/>
                <a:latin typeface="+mn-lt"/>
                <a:ea typeface="+mn-ea"/>
                <a:cs typeface="+mn-cs"/>
              </a:rPr>
              <a:t>. </a:t>
            </a:r>
            <a:endParaRPr lang="en-US" sz="10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42E90D9-DBF0-47DD-BBF8-AAA6929B9EF6}" type="slidenum">
              <a:rPr lang="en-GB" smtClean="0"/>
              <a:pPr/>
              <a:t>5</a:t>
            </a:fld>
            <a:endParaRPr lang="en-GB"/>
          </a:p>
        </p:txBody>
      </p:sp>
    </p:spTree>
    <p:extLst>
      <p:ext uri="{BB962C8B-B14F-4D97-AF65-F5344CB8AC3E}">
        <p14:creationId xmlns:p14="http://schemas.microsoft.com/office/powerpoint/2010/main" val="2763726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Eating habits: Consumption of sugary and highly processed foods and drinks, large portion size, and fried foods; lack of fruits and green vegetables in the diet; alcoholism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Health conditions: Illnesses, metabolic disorders,</a:t>
            </a:r>
            <a:r>
              <a:rPr lang="en-GB" baseline="0" dirty="0" smtClean="0"/>
              <a:t> </a:t>
            </a:r>
            <a:r>
              <a:rPr lang="en-GB" dirty="0" smtClean="0"/>
              <a:t>hormonal imbalance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Lack of physical</a:t>
            </a:r>
            <a:r>
              <a:rPr lang="en-GB" baseline="0" dirty="0" smtClean="0"/>
              <a:t> activity: </a:t>
            </a:r>
            <a:r>
              <a:rPr lang="en-GB" dirty="0" smtClean="0"/>
              <a:t>(sedentary life style)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Environmental factors: (educational attainment, income, access to food, safety</a:t>
            </a:r>
            <a:r>
              <a:rPr lang="en-GB" baseline="0" dirty="0" smtClean="0"/>
              <a:t> of neighbourhood</a:t>
            </a:r>
            <a:r>
              <a:rPr lang="en-GB"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Medication: (steroids, anti-depressants, anti-psychotics, anti-seizure drugs, some ARVs)</a:t>
            </a:r>
            <a:endParaRPr lang="sw-K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w-K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sw-KE" dirty="0" smtClean="0"/>
          </a:p>
          <a:p>
            <a:endParaRPr lang="en-US" dirty="0"/>
          </a:p>
        </p:txBody>
      </p:sp>
      <p:sp>
        <p:nvSpPr>
          <p:cNvPr id="4" name="Slide Number Placeholder 3"/>
          <p:cNvSpPr>
            <a:spLocks noGrp="1"/>
          </p:cNvSpPr>
          <p:nvPr>
            <p:ph type="sldNum" sz="quarter" idx="10"/>
          </p:nvPr>
        </p:nvSpPr>
        <p:spPr/>
        <p:txBody>
          <a:bodyPr/>
          <a:lstStyle/>
          <a:p>
            <a:fld id="{642E90D9-DBF0-47DD-BBF8-AAA6929B9EF6}" type="slidenum">
              <a:rPr lang="en-GB" smtClean="0"/>
              <a:pPr/>
              <a:t>6</a:t>
            </a:fld>
            <a:endParaRPr lang="en-GB"/>
          </a:p>
        </p:txBody>
      </p:sp>
    </p:spTree>
    <p:extLst>
      <p:ext uri="{BB962C8B-B14F-4D97-AF65-F5344CB8AC3E}">
        <p14:creationId xmlns:p14="http://schemas.microsoft.com/office/powerpoint/2010/main" val="3727769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w-KE" dirty="0" smtClean="0"/>
              <a:t>Photo</a:t>
            </a:r>
            <a:r>
              <a:rPr lang="sw-KE" baseline="0" dirty="0" smtClean="0"/>
              <a:t> on the left: wasting </a:t>
            </a:r>
          </a:p>
          <a:p>
            <a:pPr marL="171450" indent="-171450">
              <a:buFont typeface="Arial" panose="020B0604020202020204" pitchFamily="34" charset="0"/>
              <a:buChar char="•"/>
            </a:pPr>
            <a:r>
              <a:rPr lang="sw-KE" baseline="0" dirty="0" smtClean="0"/>
              <a:t>Middle photo: bilateral pitting edema (you can see the swelling in the legs and feet), indicating severe acute malnutrition. </a:t>
            </a:r>
          </a:p>
          <a:p>
            <a:pPr marL="171450" indent="-171450">
              <a:buFont typeface="Arial" panose="020B0604020202020204" pitchFamily="34" charset="0"/>
              <a:buChar char="•"/>
            </a:pPr>
            <a:r>
              <a:rPr lang="sw-KE" baseline="0" dirty="0" smtClean="0"/>
              <a:t>Photo on the right: Child (on the right) may be stunted  (She is much shorter than the child of the same age, but we don’t know where the other child falls on the growth reference).  This would be confirmed, however, by measuring the child’s height and calculating his/her height-for-age</a:t>
            </a:r>
            <a:endParaRPr lang="sw-KE" dirty="0"/>
          </a:p>
        </p:txBody>
      </p:sp>
      <p:sp>
        <p:nvSpPr>
          <p:cNvPr id="4" name="Slide Number Placeholder 3"/>
          <p:cNvSpPr>
            <a:spLocks noGrp="1"/>
          </p:cNvSpPr>
          <p:nvPr>
            <p:ph type="sldNum" sz="quarter" idx="10"/>
          </p:nvPr>
        </p:nvSpPr>
        <p:spPr/>
        <p:txBody>
          <a:bodyPr/>
          <a:lstStyle/>
          <a:p>
            <a:fld id="{642E90D9-DBF0-47DD-BBF8-AAA6929B9EF6}" type="slidenum">
              <a:rPr lang="en-GB" smtClean="0"/>
              <a:pPr/>
              <a:t>7</a:t>
            </a:fld>
            <a:endParaRPr lang="en-GB"/>
          </a:p>
        </p:txBody>
      </p:sp>
    </p:spTree>
    <p:extLst>
      <p:ext uri="{BB962C8B-B14F-4D97-AF65-F5344CB8AC3E}">
        <p14:creationId xmlns:p14="http://schemas.microsoft.com/office/powerpoint/2010/main" val="656772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Wasting (severe)</a:t>
            </a:r>
            <a:endParaRPr lang="en-US" dirty="0"/>
          </a:p>
        </p:txBody>
      </p:sp>
      <p:sp>
        <p:nvSpPr>
          <p:cNvPr id="4" name="Slide Number Placeholder 3"/>
          <p:cNvSpPr>
            <a:spLocks noGrp="1"/>
          </p:cNvSpPr>
          <p:nvPr>
            <p:ph type="sldNum" sz="quarter" idx="10"/>
          </p:nvPr>
        </p:nvSpPr>
        <p:spPr/>
        <p:txBody>
          <a:bodyPr/>
          <a:lstStyle/>
          <a:p>
            <a:fld id="{642E90D9-DBF0-47DD-BBF8-AAA6929B9EF6}" type="slidenum">
              <a:rPr lang="en-GB" smtClean="0"/>
              <a:pPr/>
              <a:t>8</a:t>
            </a:fld>
            <a:endParaRPr lang="en-GB"/>
          </a:p>
        </p:txBody>
      </p:sp>
    </p:spTree>
    <p:extLst>
      <p:ext uri="{BB962C8B-B14F-4D97-AF65-F5344CB8AC3E}">
        <p14:creationId xmlns:p14="http://schemas.microsoft.com/office/powerpoint/2010/main" val="3809075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wasting</a:t>
            </a:r>
            <a:endParaRPr lang="en-US" dirty="0"/>
          </a:p>
        </p:txBody>
      </p:sp>
      <p:sp>
        <p:nvSpPr>
          <p:cNvPr id="4" name="Slide Number Placeholder 3"/>
          <p:cNvSpPr>
            <a:spLocks noGrp="1"/>
          </p:cNvSpPr>
          <p:nvPr>
            <p:ph type="sldNum" sz="quarter" idx="10"/>
          </p:nvPr>
        </p:nvSpPr>
        <p:spPr/>
        <p:txBody>
          <a:bodyPr/>
          <a:lstStyle/>
          <a:p>
            <a:fld id="{642E90D9-DBF0-47DD-BBF8-AAA6929B9EF6}" type="slidenum">
              <a:rPr lang="en-GB" smtClean="0"/>
              <a:pPr/>
              <a:t>9</a:t>
            </a:fld>
            <a:endParaRPr lang="en-GB"/>
          </a:p>
        </p:txBody>
      </p:sp>
    </p:spTree>
    <p:extLst>
      <p:ext uri="{BB962C8B-B14F-4D97-AF65-F5344CB8AC3E}">
        <p14:creationId xmlns:p14="http://schemas.microsoft.com/office/powerpoint/2010/main" val="437258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Footer Placeholder 19"/>
          <p:cNvSpPr>
            <a:spLocks noGrp="1"/>
          </p:cNvSpPr>
          <p:nvPr>
            <p:ph type="ftr" sz="quarter" idx="11"/>
          </p:nvPr>
        </p:nvSpPr>
        <p:spPr/>
        <p:txBody>
          <a:bodyPr/>
          <a:lstStyle>
            <a:extLst/>
          </a:lstStyle>
          <a:p>
            <a:r>
              <a:rPr lang="en-US" dirty="0" smtClean="0"/>
              <a:t>Integrating Nutrition Assessment, Counselling, and Support into Health Service Delivery</a:t>
            </a:r>
            <a:endParaRPr lang="en-GB" dirty="0"/>
          </a:p>
        </p:txBody>
      </p:sp>
      <p:sp>
        <p:nvSpPr>
          <p:cNvPr id="10" name="Slide Number Placeholder 9"/>
          <p:cNvSpPr>
            <a:spLocks noGrp="1"/>
          </p:cNvSpPr>
          <p:nvPr>
            <p:ph type="sldNum" sz="quarter" idx="12"/>
          </p:nvPr>
        </p:nvSpPr>
        <p:spPr/>
        <p:txBody>
          <a:bodyPr/>
          <a:lstStyle>
            <a:extLst/>
          </a:lstStyle>
          <a:p>
            <a:fld id="{7B13662B-BAC9-45CF-9991-E94E2304A8C3}"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33688" cy="1143000"/>
          </a:xfrm>
          <a:prstGeom prst="rect">
            <a:avLst/>
          </a:prstGeo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0" y="1447800"/>
            <a:ext cx="8933688" cy="4800600"/>
          </a:xfrm>
          <a:prstGeom prst="rect">
            <a:avLst/>
          </a:prstGeo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3581400" y="6305550"/>
            <a:ext cx="2133600" cy="476250"/>
          </a:xfrm>
          <a:prstGeom prst="rect">
            <a:avLst/>
          </a:prstGeom>
        </p:spPr>
        <p:txBody>
          <a:bodyPr/>
          <a:lstStyle>
            <a:extLst/>
          </a:lstStyle>
          <a:p>
            <a:endParaRPr lang="en-GB"/>
          </a:p>
        </p:txBody>
      </p:sp>
      <p:sp>
        <p:nvSpPr>
          <p:cNvPr id="5" name="Footer Placeholder 4"/>
          <p:cNvSpPr>
            <a:spLocks noGrp="1"/>
          </p:cNvSpPr>
          <p:nvPr>
            <p:ph type="ftr" sz="quarter" idx="11"/>
          </p:nvPr>
        </p:nvSpPr>
        <p:spPr/>
        <p:txBody>
          <a:bodyPr/>
          <a:lstStyle>
            <a:extLst/>
          </a:lstStyle>
          <a:p>
            <a:r>
              <a:rPr lang="en-US" smtClean="0"/>
              <a:t>Integrating Nutrition Assessment, Counselling, and Support into Health Service Delivery</a:t>
            </a:r>
            <a:endParaRPr lang="en-GB"/>
          </a:p>
        </p:txBody>
      </p:sp>
      <p:sp>
        <p:nvSpPr>
          <p:cNvPr id="6" name="Slide Number Placeholder 5"/>
          <p:cNvSpPr>
            <a:spLocks noGrp="1"/>
          </p:cNvSpPr>
          <p:nvPr>
            <p:ph type="sldNum" sz="quarter" idx="12"/>
          </p:nvPr>
        </p:nvSpPr>
        <p:spPr/>
        <p:txBody>
          <a:bodyPr/>
          <a:lstStyle>
            <a:extLst/>
          </a:lstStyle>
          <a:p>
            <a:fld id="{7B13662B-BAC9-45CF-9991-E94E2304A8C3}"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a:prstGeom prst="rect">
            <a:avLst/>
          </a:prstGeo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a:prstGeom prst="rect">
            <a:avLst/>
          </a:prstGeo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3581400" y="6305550"/>
            <a:ext cx="2133600" cy="476250"/>
          </a:xfrm>
          <a:prstGeom prst="rect">
            <a:avLst/>
          </a:prstGeom>
        </p:spPr>
        <p:txBody>
          <a:bodyPr/>
          <a:lstStyle>
            <a:extLst/>
          </a:lstStyle>
          <a:p>
            <a:endParaRPr lang="en-GB"/>
          </a:p>
        </p:txBody>
      </p:sp>
      <p:sp>
        <p:nvSpPr>
          <p:cNvPr id="5" name="Footer Placeholder 4"/>
          <p:cNvSpPr>
            <a:spLocks noGrp="1"/>
          </p:cNvSpPr>
          <p:nvPr>
            <p:ph type="ftr" sz="quarter" idx="11"/>
          </p:nvPr>
        </p:nvSpPr>
        <p:spPr/>
        <p:txBody>
          <a:bodyPr/>
          <a:lstStyle>
            <a:extLst/>
          </a:lstStyle>
          <a:p>
            <a:r>
              <a:rPr lang="en-US" smtClean="0"/>
              <a:t>Integrating Nutrition Assessment, Counselling, and Support into Health Service Delivery</a:t>
            </a:r>
            <a:endParaRPr lang="en-GB"/>
          </a:p>
        </p:txBody>
      </p:sp>
      <p:sp>
        <p:nvSpPr>
          <p:cNvPr id="6" name="Slide Number Placeholder 5"/>
          <p:cNvSpPr>
            <a:spLocks noGrp="1"/>
          </p:cNvSpPr>
          <p:nvPr>
            <p:ph type="sldNum" sz="quarter" idx="12"/>
          </p:nvPr>
        </p:nvSpPr>
        <p:spPr/>
        <p:txBody>
          <a:bodyPr/>
          <a:lstStyle>
            <a:extLst/>
          </a:lstStyle>
          <a:p>
            <a:fld id="{7B13662B-BAC9-45CF-9991-E94E2304A8C3}"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Footer Placeholder 9"/>
          <p:cNvSpPr>
            <a:spLocks noGrp="1"/>
          </p:cNvSpPr>
          <p:nvPr>
            <p:ph type="ftr" sz="quarter" idx="3"/>
          </p:nvPr>
        </p:nvSpPr>
        <p:spPr>
          <a:xfrm>
            <a:off x="2819400" y="6305550"/>
            <a:ext cx="5791200" cy="400050"/>
          </a:xfrm>
          <a:prstGeom prst="rect">
            <a:avLst/>
          </a:prstGeom>
        </p:spPr>
        <p:txBody>
          <a:bodyPr anchor="b"/>
          <a:lstStyle>
            <a:lvl1pPr eaLnBrk="1" latinLnBrk="0" hangingPunct="1">
              <a:defRPr kumimoji="0" sz="1200">
                <a:solidFill>
                  <a:schemeClr val="bg2">
                    <a:lumMod val="50000"/>
                  </a:schemeClr>
                </a:solidFill>
                <a:effectLst/>
              </a:defRPr>
            </a:lvl1pPr>
            <a:extLst/>
          </a:lstStyle>
          <a:p>
            <a:r>
              <a:rPr lang="en-US" smtClean="0"/>
              <a:t>Integrating Nutrition Assessment, Counselling, and Support into Health Service Delivery</a:t>
            </a:r>
            <a:endParaRPr lang="en-GB" dirty="0"/>
          </a:p>
        </p:txBody>
      </p:sp>
      <p:sp>
        <p:nvSpPr>
          <p:cNvPr id="9" name="Slide Number Placeholder 21"/>
          <p:cNvSpPr>
            <a:spLocks noGrp="1"/>
          </p:cNvSpPr>
          <p:nvPr>
            <p:ph type="sldNum" sz="quarter" idx="4"/>
          </p:nvPr>
        </p:nvSpPr>
        <p:spPr>
          <a:xfrm>
            <a:off x="8613648" y="6305550"/>
            <a:ext cx="457200" cy="400050"/>
          </a:xfrm>
          <a:prstGeom prst="rect">
            <a:avLst/>
          </a:prstGeom>
        </p:spPr>
        <p:txBody>
          <a:bodyPr anchor="b"/>
          <a:lstStyle>
            <a:lvl1pPr algn="ctr" eaLnBrk="1" latinLnBrk="0" hangingPunct="1">
              <a:defRPr kumimoji="0" sz="1200" b="1">
                <a:solidFill>
                  <a:schemeClr val="bg2">
                    <a:lumMod val="50000"/>
                  </a:schemeClr>
                </a:solidFill>
                <a:effectLst/>
              </a:defRPr>
            </a:lvl1pPr>
            <a:extLst/>
          </a:lstStyle>
          <a:p>
            <a:fld id="{7B13662B-BAC9-45CF-9991-E94E2304A8C3}" type="slidenum">
              <a:rPr lang="en-GB" smtClean="0"/>
              <a:pPr/>
              <a:t>‹#›</a:t>
            </a:fld>
            <a:endParaRPr lang="en-GB" dirty="0"/>
          </a:p>
        </p:txBody>
      </p:sp>
    </p:spTree>
    <p:extLst>
      <p:ext uri="{BB962C8B-B14F-4D97-AF65-F5344CB8AC3E}">
        <p14:creationId xmlns:p14="http://schemas.microsoft.com/office/powerpoint/2010/main" val="3592302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Footer Placeholder 9"/>
          <p:cNvSpPr>
            <a:spLocks noGrp="1"/>
          </p:cNvSpPr>
          <p:nvPr>
            <p:ph type="ftr" sz="quarter" idx="3"/>
          </p:nvPr>
        </p:nvSpPr>
        <p:spPr>
          <a:xfrm>
            <a:off x="2819400" y="6305550"/>
            <a:ext cx="5791200" cy="400050"/>
          </a:xfrm>
          <a:prstGeom prst="rect">
            <a:avLst/>
          </a:prstGeom>
        </p:spPr>
        <p:txBody>
          <a:bodyPr anchor="b"/>
          <a:lstStyle>
            <a:lvl1pPr eaLnBrk="1" latinLnBrk="0" hangingPunct="1">
              <a:defRPr kumimoji="0" sz="1200">
                <a:solidFill>
                  <a:schemeClr val="bg2">
                    <a:lumMod val="50000"/>
                  </a:schemeClr>
                </a:solidFill>
                <a:effectLst/>
              </a:defRPr>
            </a:lvl1pPr>
            <a:extLst/>
          </a:lstStyle>
          <a:p>
            <a:r>
              <a:rPr lang="en-US" smtClean="0"/>
              <a:t>Integrating Nutrition Assessment, Counselling, and Support into Health Service Delivery</a:t>
            </a:r>
            <a:endParaRPr lang="en-GB" dirty="0"/>
          </a:p>
        </p:txBody>
      </p:sp>
      <p:sp>
        <p:nvSpPr>
          <p:cNvPr id="9" name="Slide Number Placeholder 21"/>
          <p:cNvSpPr>
            <a:spLocks noGrp="1"/>
          </p:cNvSpPr>
          <p:nvPr>
            <p:ph type="sldNum" sz="quarter" idx="4"/>
          </p:nvPr>
        </p:nvSpPr>
        <p:spPr>
          <a:xfrm>
            <a:off x="8613648" y="6305550"/>
            <a:ext cx="457200" cy="400050"/>
          </a:xfrm>
          <a:prstGeom prst="rect">
            <a:avLst/>
          </a:prstGeom>
        </p:spPr>
        <p:txBody>
          <a:bodyPr anchor="b"/>
          <a:lstStyle>
            <a:lvl1pPr algn="ctr" eaLnBrk="1" latinLnBrk="0" hangingPunct="1">
              <a:defRPr kumimoji="0" sz="1200" b="1">
                <a:solidFill>
                  <a:schemeClr val="bg2">
                    <a:lumMod val="50000"/>
                  </a:schemeClr>
                </a:solidFill>
                <a:effectLst/>
              </a:defRPr>
            </a:lvl1pPr>
            <a:extLst/>
          </a:lstStyle>
          <a:p>
            <a:fld id="{7B13662B-BAC9-45CF-9991-E94E2304A8C3}" type="slidenum">
              <a:rPr lang="en-GB" smtClean="0"/>
              <a:pPr/>
              <a:t>‹#›</a:t>
            </a:fld>
            <a:endParaRPr lang="en-GB" dirty="0"/>
          </a:p>
        </p:txBody>
      </p:sp>
    </p:spTree>
    <p:extLst>
      <p:ext uri="{BB962C8B-B14F-4D97-AF65-F5344CB8AC3E}">
        <p14:creationId xmlns:p14="http://schemas.microsoft.com/office/powerpoint/2010/main" val="3918625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33688" cy="1143000"/>
          </a:xfrm>
          <a:prstGeom prst="rect">
            <a:avLst/>
          </a:prstGeom>
        </p:spPr>
        <p:txBody>
          <a:bodyPr/>
          <a:lstStyle>
            <a:extLst/>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0" y="1447800"/>
            <a:ext cx="8933688" cy="4800600"/>
          </a:xfrm>
          <a:prstGeom prst="rect">
            <a:avLst/>
          </a:prstGeo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3581400" y="6305550"/>
            <a:ext cx="2133600" cy="476250"/>
          </a:xfrm>
          <a:prstGeom prst="rect">
            <a:avLst/>
          </a:prstGeom>
        </p:spPr>
        <p:txBody>
          <a:bodyPr/>
          <a:lstStyle>
            <a:extLst/>
          </a:lstStyle>
          <a:p>
            <a:endParaRPr lang="en-GB"/>
          </a:p>
        </p:txBody>
      </p:sp>
      <p:sp>
        <p:nvSpPr>
          <p:cNvPr id="5" name="Footer Placeholder 4"/>
          <p:cNvSpPr>
            <a:spLocks noGrp="1"/>
          </p:cNvSpPr>
          <p:nvPr>
            <p:ph type="ftr" sz="quarter" idx="11"/>
          </p:nvPr>
        </p:nvSpPr>
        <p:spPr/>
        <p:txBody>
          <a:bodyPr/>
          <a:lstStyle>
            <a:extLst/>
          </a:lstStyle>
          <a:p>
            <a:r>
              <a:rPr lang="en-US" dirty="0" smtClean="0"/>
              <a:t>Integrating Nutrition Assessment, Counselling, and Support into Health Service Delivery</a:t>
            </a:r>
            <a:endParaRPr lang="en-GB" dirty="0"/>
          </a:p>
        </p:txBody>
      </p:sp>
      <p:sp>
        <p:nvSpPr>
          <p:cNvPr id="6" name="Slide Number Placeholder 5"/>
          <p:cNvSpPr>
            <a:spLocks noGrp="1"/>
          </p:cNvSpPr>
          <p:nvPr>
            <p:ph type="sldNum" sz="quarter" idx="12"/>
          </p:nvPr>
        </p:nvSpPr>
        <p:spPr/>
        <p:txBody>
          <a:bodyPr/>
          <a:lstStyle>
            <a:extLst/>
          </a:lstStyle>
          <a:p>
            <a:fld id="{7B13662B-BAC9-45CF-9991-E94E2304A8C3}"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a:prstGeom prst="rect">
            <a:avLst/>
          </a:prstGeo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a:prstGeom prst="rect">
            <a:avLst/>
          </a:prstGeo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3581400" y="6305550"/>
            <a:ext cx="2133600" cy="476250"/>
          </a:xfrm>
          <a:prstGeom prst="rect">
            <a:avLst/>
          </a:prstGeom>
        </p:spPr>
        <p:txBody>
          <a:bodyPr/>
          <a:lstStyle>
            <a:extLst/>
          </a:lstStyle>
          <a:p>
            <a:endParaRPr lang="en-GB"/>
          </a:p>
        </p:txBody>
      </p:sp>
      <p:sp>
        <p:nvSpPr>
          <p:cNvPr id="5" name="Footer Placeholder 4"/>
          <p:cNvSpPr>
            <a:spLocks noGrp="1"/>
          </p:cNvSpPr>
          <p:nvPr>
            <p:ph type="ftr" sz="quarter" idx="11"/>
          </p:nvPr>
        </p:nvSpPr>
        <p:spPr/>
        <p:txBody>
          <a:bodyPr/>
          <a:lstStyle>
            <a:extLst/>
          </a:lstStyle>
          <a:p>
            <a:r>
              <a:rPr lang="en-US" smtClean="0"/>
              <a:t>Integrating Nutrition Assessment, Counselling, and Support into Health Service Delivery</a:t>
            </a:r>
            <a:endParaRPr lang="en-GB"/>
          </a:p>
        </p:txBody>
      </p:sp>
      <p:sp>
        <p:nvSpPr>
          <p:cNvPr id="6" name="Slide Number Placeholder 5"/>
          <p:cNvSpPr>
            <a:spLocks noGrp="1"/>
          </p:cNvSpPr>
          <p:nvPr>
            <p:ph type="sldNum" sz="quarter" idx="12"/>
          </p:nvPr>
        </p:nvSpPr>
        <p:spPr/>
        <p:txBody>
          <a:bodyPr/>
          <a:lstStyle>
            <a:extLst/>
          </a:lstStyle>
          <a:p>
            <a:fld id="{7B13662B-BAC9-45CF-9991-E94E2304A8C3}"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a:prstGeom prst="rect">
            <a:avLst/>
          </a:prstGeo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a:prstGeom prst="rect">
            <a:avLst/>
          </a:prstGeo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a:prstGeom prst="rect">
            <a:avLst/>
          </a:prstGeo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3581400" y="6305550"/>
            <a:ext cx="2133600" cy="476250"/>
          </a:xfrm>
          <a:prstGeom prst="rect">
            <a:avLst/>
          </a:prstGeom>
        </p:spPr>
        <p:txBody>
          <a:bodyPr/>
          <a:lstStyle>
            <a:extLst/>
          </a:lstStyle>
          <a:p>
            <a:endParaRPr lang="en-GB"/>
          </a:p>
        </p:txBody>
      </p:sp>
      <p:sp>
        <p:nvSpPr>
          <p:cNvPr id="6" name="Footer Placeholder 5"/>
          <p:cNvSpPr>
            <a:spLocks noGrp="1"/>
          </p:cNvSpPr>
          <p:nvPr>
            <p:ph type="ftr" sz="quarter" idx="11"/>
          </p:nvPr>
        </p:nvSpPr>
        <p:spPr/>
        <p:txBody>
          <a:bodyPr/>
          <a:lstStyle>
            <a:extLst/>
          </a:lstStyle>
          <a:p>
            <a:r>
              <a:rPr lang="en-US" smtClean="0"/>
              <a:t>Integrating Nutrition Assessment, Counselling, and Support into Health Service Delivery</a:t>
            </a:r>
            <a:endParaRPr lang="en-GB"/>
          </a:p>
        </p:txBody>
      </p:sp>
      <p:sp>
        <p:nvSpPr>
          <p:cNvPr id="7" name="Slide Number Placeholder 6"/>
          <p:cNvSpPr>
            <a:spLocks noGrp="1"/>
          </p:cNvSpPr>
          <p:nvPr>
            <p:ph type="sldNum" sz="quarter" idx="12"/>
          </p:nvPr>
        </p:nvSpPr>
        <p:spPr/>
        <p:txBody>
          <a:bodyPr/>
          <a:lstStyle>
            <a:extLst/>
          </a:lstStyle>
          <a:p>
            <a:fld id="{7B13662B-BAC9-45CF-9991-E94E2304A8C3}"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a:prstGeom prst="rect">
            <a:avLst/>
          </a:prstGeo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prstGeom prst="rect">
            <a:avLst/>
          </a:prstGeo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prstGeom prst="rect">
            <a:avLst/>
          </a:prstGeo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prstGeom prst="rect">
            <a:avLst/>
          </a:prstGeo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prstGeom prst="rect">
            <a:avLst/>
          </a:prstGeo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3581400" y="6305550"/>
            <a:ext cx="2133600" cy="476250"/>
          </a:xfrm>
          <a:prstGeom prst="rect">
            <a:avLst/>
          </a:prstGeom>
        </p:spPr>
        <p:txBody>
          <a:bodyPr/>
          <a:lstStyle>
            <a:extLst/>
          </a:lstStyle>
          <a:p>
            <a:endParaRPr lang="en-GB"/>
          </a:p>
        </p:txBody>
      </p:sp>
      <p:sp>
        <p:nvSpPr>
          <p:cNvPr id="8" name="Footer Placeholder 7"/>
          <p:cNvSpPr>
            <a:spLocks noGrp="1"/>
          </p:cNvSpPr>
          <p:nvPr>
            <p:ph type="ftr" sz="quarter" idx="11"/>
          </p:nvPr>
        </p:nvSpPr>
        <p:spPr/>
        <p:txBody>
          <a:bodyPr/>
          <a:lstStyle>
            <a:extLst/>
          </a:lstStyle>
          <a:p>
            <a:r>
              <a:rPr lang="en-US" smtClean="0"/>
              <a:t>Integrating Nutrition Assessment, Counselling, and Support into Health Service Delivery</a:t>
            </a:r>
            <a:endParaRPr lang="en-GB"/>
          </a:p>
        </p:txBody>
      </p:sp>
      <p:sp>
        <p:nvSpPr>
          <p:cNvPr id="9" name="Slide Number Placeholder 8"/>
          <p:cNvSpPr>
            <a:spLocks noGrp="1"/>
          </p:cNvSpPr>
          <p:nvPr>
            <p:ph type="sldNum" sz="quarter" idx="12"/>
          </p:nvPr>
        </p:nvSpPr>
        <p:spPr/>
        <p:txBody>
          <a:bodyPr/>
          <a:lstStyle>
            <a:extLst/>
          </a:lstStyle>
          <a:p>
            <a:fld id="{7B13662B-BAC9-45CF-9991-E94E2304A8C3}"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a:prstGeom prst="rect">
            <a:avLst/>
          </a:prstGeo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a:xfrm>
            <a:off x="3581400" y="6305550"/>
            <a:ext cx="2133600" cy="476250"/>
          </a:xfrm>
          <a:prstGeom prst="rect">
            <a:avLst/>
          </a:prstGeom>
        </p:spPr>
        <p:txBody>
          <a:bodyPr/>
          <a:lstStyle>
            <a:extLst/>
          </a:lstStyle>
          <a:p>
            <a:endParaRPr lang="en-GB"/>
          </a:p>
        </p:txBody>
      </p:sp>
      <p:sp>
        <p:nvSpPr>
          <p:cNvPr id="4" name="Footer Placeholder 3"/>
          <p:cNvSpPr>
            <a:spLocks noGrp="1"/>
          </p:cNvSpPr>
          <p:nvPr>
            <p:ph type="ftr" sz="quarter" idx="11"/>
          </p:nvPr>
        </p:nvSpPr>
        <p:spPr/>
        <p:txBody>
          <a:bodyPr/>
          <a:lstStyle>
            <a:extLst/>
          </a:lstStyle>
          <a:p>
            <a:r>
              <a:rPr lang="en-US" smtClean="0"/>
              <a:t>Integrating Nutrition Assessment, Counselling, and Support into Health Service Delivery</a:t>
            </a:r>
            <a:endParaRPr lang="en-GB"/>
          </a:p>
        </p:txBody>
      </p:sp>
      <p:sp>
        <p:nvSpPr>
          <p:cNvPr id="5" name="Slide Number Placeholder 4"/>
          <p:cNvSpPr>
            <a:spLocks noGrp="1"/>
          </p:cNvSpPr>
          <p:nvPr>
            <p:ph type="sldNum" sz="quarter" idx="12"/>
          </p:nvPr>
        </p:nvSpPr>
        <p:spPr/>
        <p:txBody>
          <a:bodyPr/>
          <a:lstStyle>
            <a:extLst/>
          </a:lstStyle>
          <a:p>
            <a:fld id="{7B13662B-BAC9-45CF-9991-E94E2304A8C3}"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Footer Placeholder 9"/>
          <p:cNvSpPr>
            <a:spLocks noGrp="1"/>
          </p:cNvSpPr>
          <p:nvPr>
            <p:ph type="ftr" sz="quarter" idx="3"/>
          </p:nvPr>
        </p:nvSpPr>
        <p:spPr>
          <a:xfrm>
            <a:off x="2819400" y="6305550"/>
            <a:ext cx="5791200" cy="400050"/>
          </a:xfrm>
          <a:prstGeom prst="rect">
            <a:avLst/>
          </a:prstGeom>
        </p:spPr>
        <p:txBody>
          <a:bodyPr anchor="b"/>
          <a:lstStyle>
            <a:lvl1pPr eaLnBrk="1" latinLnBrk="0" hangingPunct="1">
              <a:defRPr kumimoji="0" sz="1200">
                <a:solidFill>
                  <a:schemeClr val="bg2">
                    <a:lumMod val="50000"/>
                  </a:schemeClr>
                </a:solidFill>
                <a:effectLst/>
              </a:defRPr>
            </a:lvl1pPr>
            <a:extLst/>
          </a:lstStyle>
          <a:p>
            <a:r>
              <a:rPr lang="en-US" dirty="0" smtClean="0"/>
              <a:t>Integrating Nutrition Assessment, Counselling, and Support into Health Service Delivery</a:t>
            </a:r>
            <a:endParaRPr lang="en-GB" dirty="0"/>
          </a:p>
        </p:txBody>
      </p:sp>
      <p:sp>
        <p:nvSpPr>
          <p:cNvPr id="7" name="Slide Number Placeholder 21"/>
          <p:cNvSpPr>
            <a:spLocks noGrp="1"/>
          </p:cNvSpPr>
          <p:nvPr>
            <p:ph type="sldNum" sz="quarter" idx="4"/>
          </p:nvPr>
        </p:nvSpPr>
        <p:spPr>
          <a:xfrm>
            <a:off x="8613648" y="6305550"/>
            <a:ext cx="457200" cy="400050"/>
          </a:xfrm>
          <a:prstGeom prst="rect">
            <a:avLst/>
          </a:prstGeom>
        </p:spPr>
        <p:txBody>
          <a:bodyPr anchor="b"/>
          <a:lstStyle>
            <a:lvl1pPr algn="ctr" eaLnBrk="1" latinLnBrk="0" hangingPunct="1">
              <a:defRPr kumimoji="0" sz="1200" b="1">
                <a:solidFill>
                  <a:schemeClr val="bg2">
                    <a:lumMod val="50000"/>
                  </a:schemeClr>
                </a:solidFill>
                <a:effectLst/>
              </a:defRPr>
            </a:lvl1pPr>
            <a:extLst/>
          </a:lstStyle>
          <a:p>
            <a:fld id="{7B13662B-BAC9-45CF-9991-E94E2304A8C3}" type="slidenum">
              <a:rPr lang="en-GB" smtClean="0"/>
              <a:pPr/>
              <a:t>‹#›</a:t>
            </a:fld>
            <a:endParaRPr lang="en-GB"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prstGeom prst="rect">
            <a:avLst/>
          </a:prstGeo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a:prstGeom prst="rect">
            <a:avLst/>
          </a:prstGeo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a:prstGeom prst="rect">
            <a:avLst/>
          </a:prstGeo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3581400" y="6305550"/>
            <a:ext cx="2133600" cy="476250"/>
          </a:xfrm>
          <a:prstGeom prst="rect">
            <a:avLst/>
          </a:prstGeom>
        </p:spPr>
        <p:txBody>
          <a:bodyPr/>
          <a:lstStyle>
            <a:extLst/>
          </a:lstStyle>
          <a:p>
            <a:endParaRPr lang="en-GB"/>
          </a:p>
        </p:txBody>
      </p:sp>
      <p:sp>
        <p:nvSpPr>
          <p:cNvPr id="6" name="Footer Placeholder 5"/>
          <p:cNvSpPr>
            <a:spLocks noGrp="1"/>
          </p:cNvSpPr>
          <p:nvPr>
            <p:ph type="ftr" sz="quarter" idx="11"/>
          </p:nvPr>
        </p:nvSpPr>
        <p:spPr/>
        <p:txBody>
          <a:bodyPr/>
          <a:lstStyle>
            <a:extLst/>
          </a:lstStyle>
          <a:p>
            <a:r>
              <a:rPr lang="en-US" smtClean="0"/>
              <a:t>Integrating Nutrition Assessment, Counselling, and Support into Health Service Delivery</a:t>
            </a:r>
            <a:endParaRPr lang="en-GB"/>
          </a:p>
        </p:txBody>
      </p:sp>
      <p:sp>
        <p:nvSpPr>
          <p:cNvPr id="7" name="Slide Number Placeholder 6"/>
          <p:cNvSpPr>
            <a:spLocks noGrp="1"/>
          </p:cNvSpPr>
          <p:nvPr>
            <p:ph type="sldNum" sz="quarter" idx="12"/>
          </p:nvPr>
        </p:nvSpPr>
        <p:spPr/>
        <p:txBody>
          <a:bodyPr/>
          <a:lstStyle>
            <a:extLst/>
          </a:lstStyle>
          <a:p>
            <a:fld id="{7B13662B-BAC9-45CF-9991-E94E2304A8C3}" type="slidenum">
              <a:rPr lang="en-GB" smtClean="0"/>
              <a:pPr/>
              <a:t>‹#›</a:t>
            </a:fld>
            <a:endParaRPr lang="en-GB"/>
          </a:p>
        </p:txBody>
      </p:sp>
      <p:sp>
        <p:nvSpPr>
          <p:cNvPr id="8" name="TextBox 7"/>
          <p:cNvSpPr txBox="1"/>
          <p:nvPr userDrawn="1"/>
        </p:nvSpPr>
        <p:spPr>
          <a:xfrm>
            <a:off x="457200" y="1560492"/>
            <a:ext cx="6934200" cy="954107"/>
          </a:xfrm>
          <a:prstGeom prst="rect">
            <a:avLst/>
          </a:prstGeom>
          <a:noFill/>
        </p:spPr>
        <p:txBody>
          <a:bodyPr wrap="square" rtlCol="0">
            <a:spAutoFit/>
          </a:bodyPr>
          <a:lstStyle/>
          <a:p>
            <a:pPr marL="285750" lvl="0" indent="-285750" eaLnBrk="1" latinLnBrk="0" hangingPunct="1">
              <a:buClr>
                <a:srgbClr val="00B2C2"/>
              </a:buClr>
              <a:buSzPct val="115000"/>
              <a:buFont typeface="Arial" panose="020B0604020202020204" pitchFamily="34" charset="0"/>
              <a:buChar char="•"/>
            </a:pPr>
            <a:r>
              <a:rPr lang="en-US" sz="2800" dirty="0" smtClean="0">
                <a:latin typeface="Calibri" panose="020F0502020204030204" pitchFamily="34" charset="0"/>
              </a:rPr>
              <a:t>Click to edit Master text styles</a:t>
            </a:r>
          </a:p>
          <a:p>
            <a:pPr marL="640080" lvl="1" indent="-365760" eaLnBrk="1" latinLnBrk="0" hangingPunct="1">
              <a:buClr>
                <a:srgbClr val="00B2C2"/>
              </a:buClr>
              <a:buSzPct val="85000"/>
              <a:buFont typeface="Courier New" panose="02070309020205020404" pitchFamily="49" charset="0"/>
              <a:buChar char="o"/>
            </a:pPr>
            <a:r>
              <a:rPr lang="en-US" sz="2800" dirty="0" smtClean="0">
                <a:latin typeface="Calibri" panose="020F0502020204030204" pitchFamily="34" charset="0"/>
              </a:rPr>
              <a:t>Second level</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a:prstGeom prst="rect">
            <a:avLst/>
          </a:prstGeo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a:xfrm>
            <a:off x="3581400" y="6305550"/>
            <a:ext cx="2133600" cy="476250"/>
          </a:xfrm>
          <a:prstGeom prst="rect">
            <a:avLst/>
          </a:prstGeom>
        </p:spPr>
        <p:txBody>
          <a:bodyPr/>
          <a:lstStyle>
            <a:extLst/>
          </a:lstStyle>
          <a:p>
            <a:endParaRPr lang="en-GB"/>
          </a:p>
        </p:txBody>
      </p:sp>
      <p:sp>
        <p:nvSpPr>
          <p:cNvPr id="6" name="Footer Placeholder 5"/>
          <p:cNvSpPr>
            <a:spLocks noGrp="1"/>
          </p:cNvSpPr>
          <p:nvPr>
            <p:ph type="ftr" sz="quarter" idx="11"/>
          </p:nvPr>
        </p:nvSpPr>
        <p:spPr/>
        <p:txBody>
          <a:bodyPr/>
          <a:lstStyle>
            <a:extLst/>
          </a:lstStyle>
          <a:p>
            <a:r>
              <a:rPr lang="en-US" smtClean="0"/>
              <a:t>Integrating Nutrition Assessment, Counselling, and Support into Health Service Delivery</a:t>
            </a:r>
            <a:endParaRPr lang="en-GB"/>
          </a:p>
        </p:txBody>
      </p:sp>
      <p:sp>
        <p:nvSpPr>
          <p:cNvPr id="7" name="Slide Number Placeholder 6"/>
          <p:cNvSpPr>
            <a:spLocks noGrp="1"/>
          </p:cNvSpPr>
          <p:nvPr>
            <p:ph type="sldNum" sz="quarter" idx="12"/>
          </p:nvPr>
        </p:nvSpPr>
        <p:spPr/>
        <p:txBody>
          <a:bodyPr/>
          <a:lstStyle>
            <a:extLst/>
          </a:lstStyle>
          <a:p>
            <a:fld id="{7B13662B-BAC9-45CF-9991-E94E2304A8C3}" type="slidenum">
              <a:rPr lang="en-GB" smtClean="0"/>
              <a:pPr/>
              <a:t>‹#›</a:t>
            </a:fld>
            <a:endParaRPr lang="en-GB"/>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Drag picture to placeholder or click icon to add</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a:prstGeom prst="rect">
            <a:avLst/>
          </a:prstGeo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3"/>
          </p:nvPr>
        </p:nvSpPr>
        <p:spPr>
          <a:xfrm>
            <a:off x="2819400" y="6305550"/>
            <a:ext cx="5791200" cy="400050"/>
          </a:xfrm>
          <a:prstGeom prst="rect">
            <a:avLst/>
          </a:prstGeom>
        </p:spPr>
        <p:txBody>
          <a:bodyPr anchor="b"/>
          <a:lstStyle>
            <a:lvl1pPr eaLnBrk="1" latinLnBrk="0" hangingPunct="1">
              <a:defRPr kumimoji="0" sz="1200">
                <a:solidFill>
                  <a:schemeClr val="bg2">
                    <a:lumMod val="50000"/>
                  </a:schemeClr>
                </a:solidFill>
                <a:effectLst/>
              </a:defRPr>
            </a:lvl1pPr>
            <a:extLst/>
          </a:lstStyle>
          <a:p>
            <a:r>
              <a:rPr lang="en-US" dirty="0" smtClean="0"/>
              <a:t>Integrating Nutrition Assessment, Counselling, and Support into Health Service Delivery</a:t>
            </a:r>
            <a:endParaRPr lang="en-GB" dirty="0"/>
          </a:p>
        </p:txBody>
      </p:sp>
      <p:sp>
        <p:nvSpPr>
          <p:cNvPr id="22" name="Slide Number Placeholder 21"/>
          <p:cNvSpPr>
            <a:spLocks noGrp="1"/>
          </p:cNvSpPr>
          <p:nvPr>
            <p:ph type="sldNum" sz="quarter" idx="4"/>
          </p:nvPr>
        </p:nvSpPr>
        <p:spPr>
          <a:xfrm>
            <a:off x="8613648" y="6305550"/>
            <a:ext cx="457200" cy="400050"/>
          </a:xfrm>
          <a:prstGeom prst="rect">
            <a:avLst/>
          </a:prstGeom>
        </p:spPr>
        <p:txBody>
          <a:bodyPr anchor="b"/>
          <a:lstStyle>
            <a:lvl1pPr algn="ctr" eaLnBrk="1" latinLnBrk="0" hangingPunct="1">
              <a:defRPr kumimoji="0" sz="1200" b="1">
                <a:solidFill>
                  <a:schemeClr val="bg2">
                    <a:lumMod val="50000"/>
                  </a:schemeClr>
                </a:solidFill>
                <a:effectLst/>
              </a:defRPr>
            </a:lvl1pPr>
            <a:extLst/>
          </a:lstStyle>
          <a:p>
            <a:fld id="{7B13662B-BAC9-45CF-9991-E94E2304A8C3}"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hyperlink" Target="http://upload.wikimedia.org/wikipedia/commons/e/e7/Cretin_Child_(1).jp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195736" y="5517232"/>
            <a:ext cx="144016" cy="144016"/>
          </a:xfrm>
          <a:prstGeom prst="rect">
            <a:avLst/>
          </a:prstGeom>
        </p:spPr>
        <p:txBody>
          <a:bodyPr>
            <a:noAutofit/>
          </a:bodyPr>
          <a:lstStyle/>
          <a:p>
            <a:r>
              <a:rPr lang="en-US" sz="4800" b="1" dirty="0" smtClean="0">
                <a:solidFill>
                  <a:schemeClr val="bg1"/>
                </a:solidFill>
                <a:latin typeface="Arial" pitchFamily="34" charset="0"/>
                <a:cs typeface="Arial" pitchFamily="34" charset="0"/>
              </a:rPr>
              <a:t> </a:t>
            </a:r>
            <a:br>
              <a:rPr lang="en-US" sz="4800" b="1" dirty="0" smtClean="0">
                <a:solidFill>
                  <a:schemeClr val="bg1"/>
                </a:solidFill>
                <a:latin typeface="Arial" pitchFamily="34" charset="0"/>
                <a:cs typeface="Arial" pitchFamily="34" charset="0"/>
              </a:rPr>
            </a:br>
            <a:r>
              <a:rPr lang="en-GB" sz="4800" dirty="0">
                <a:solidFill>
                  <a:schemeClr val="bg1"/>
                </a:solidFill>
                <a:latin typeface="Arial" pitchFamily="34" charset="0"/>
                <a:cs typeface="Arial" pitchFamily="34" charset="0"/>
              </a:rPr>
              <a:t/>
            </a:r>
            <a:br>
              <a:rPr lang="en-GB" sz="4800" dirty="0">
                <a:solidFill>
                  <a:schemeClr val="bg1"/>
                </a:solidFill>
                <a:latin typeface="Arial" pitchFamily="34" charset="0"/>
                <a:cs typeface="Arial" pitchFamily="34" charset="0"/>
              </a:rPr>
            </a:br>
            <a:r>
              <a:rPr lang="en-GB" sz="800" dirty="0" smtClean="0">
                <a:solidFill>
                  <a:schemeClr val="bg1"/>
                </a:solidFill>
                <a:latin typeface="Arial" pitchFamily="34" charset="0"/>
                <a:cs typeface="Arial" pitchFamily="34" charset="0"/>
              </a:rPr>
              <a:t>.</a:t>
            </a:r>
            <a:endParaRPr lang="en-GB" sz="800" dirty="0">
              <a:solidFill>
                <a:schemeClr val="bg1"/>
              </a:solidFill>
              <a:latin typeface="Arial" pitchFamily="34" charset="0"/>
              <a:cs typeface="Arial" pitchFamily="34" charset="0"/>
            </a:endParaRPr>
          </a:p>
        </p:txBody>
      </p:sp>
      <p:sp>
        <p:nvSpPr>
          <p:cNvPr id="5" name="Title 1"/>
          <p:cNvSpPr txBox="1">
            <a:spLocks/>
          </p:cNvSpPr>
          <p:nvPr/>
        </p:nvSpPr>
        <p:spPr>
          <a:xfrm>
            <a:off x="7883" y="4038600"/>
            <a:ext cx="9144000" cy="2819400"/>
          </a:xfrm>
          <a:prstGeom prst="rect">
            <a:avLst/>
          </a:prstGeom>
          <a:solidFill>
            <a:srgbClr val="E5F4F5"/>
          </a:solidFill>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indent="457200"/>
            <a:r>
              <a:rPr lang="en-US" sz="5400" b="1" dirty="0" smtClean="0">
                <a:solidFill>
                  <a:srgbClr val="00B2C2"/>
                </a:solidFill>
                <a:effectLst/>
                <a:latin typeface="Calibri" pitchFamily="34" charset="0"/>
              </a:rPr>
              <a:t>Session 1.2</a:t>
            </a:r>
          </a:p>
          <a:p>
            <a:pPr indent="457200"/>
            <a:r>
              <a:rPr lang="en-US" sz="5400" b="1" dirty="0" smtClean="0">
                <a:solidFill>
                  <a:srgbClr val="00B2C2"/>
                </a:solidFill>
                <a:effectLst/>
                <a:latin typeface="Calibri" pitchFamily="34" charset="0"/>
              </a:rPr>
              <a:t>Malnutrition</a:t>
            </a:r>
            <a:endParaRPr lang="en-US" sz="4800" dirty="0">
              <a:latin typeface="Calibri" pitchFamily="34" charset="0"/>
            </a:endParaRPr>
          </a:p>
        </p:txBody>
      </p:sp>
      <p:sp>
        <p:nvSpPr>
          <p:cNvPr id="6" name="Title 1"/>
          <p:cNvSpPr txBox="1">
            <a:spLocks/>
          </p:cNvSpPr>
          <p:nvPr/>
        </p:nvSpPr>
        <p:spPr>
          <a:xfrm>
            <a:off x="5255" y="0"/>
            <a:ext cx="9144000" cy="4038600"/>
          </a:xfrm>
          <a:prstGeom prst="rect">
            <a:avLst/>
          </a:prstGeom>
          <a:solidFill>
            <a:schemeClr val="bg2">
              <a:lumMod val="50000"/>
            </a:schemeClr>
          </a:solidFill>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sz="3200" b="1" dirty="0">
                <a:solidFill>
                  <a:schemeClr val="bg1"/>
                </a:solidFill>
                <a:effectLst/>
                <a:latin typeface="Calibri" panose="020F0502020204030204" pitchFamily="34" charset="0"/>
              </a:rPr>
              <a:t>Integrating Nutrition Assessment, </a:t>
            </a:r>
            <a:r>
              <a:rPr lang="en-US" sz="3200" b="1" dirty="0" smtClean="0">
                <a:solidFill>
                  <a:schemeClr val="bg1"/>
                </a:solidFill>
                <a:effectLst/>
                <a:latin typeface="Calibri" panose="020F0502020204030204" pitchFamily="34" charset="0"/>
              </a:rPr>
              <a:t>Counselling</a:t>
            </a:r>
            <a:r>
              <a:rPr lang="en-US" sz="3200" b="1" dirty="0">
                <a:solidFill>
                  <a:schemeClr val="bg1"/>
                </a:solidFill>
                <a:effectLst/>
                <a:latin typeface="Calibri" panose="020F0502020204030204" pitchFamily="34" charset="0"/>
              </a:rPr>
              <a:t>, and Support into Health Service Delivery</a:t>
            </a:r>
          </a:p>
          <a:p>
            <a:pPr algn="ctr"/>
            <a:r>
              <a:rPr lang="en-US" sz="3200" dirty="0">
                <a:solidFill>
                  <a:schemeClr val="bg1"/>
                </a:solidFill>
                <a:effectLst/>
                <a:latin typeface="Calibri" panose="020F0502020204030204" pitchFamily="34" charset="0"/>
                <a:cs typeface="Calibri" panose="020F0502020204030204" pitchFamily="34" charset="0"/>
              </a:rPr>
              <a:t>Training Course for Facility-Based Health Providers </a:t>
            </a:r>
            <a:endParaRPr lang="en-US" sz="2800" dirty="0">
              <a:solidFill>
                <a:schemeClr val="bg1"/>
              </a:solidFill>
              <a:effectLst/>
              <a:latin typeface="Calibri" pitchFamily="34" charset="0"/>
            </a:endParaRPr>
          </a:p>
        </p:txBody>
      </p:sp>
    </p:spTree>
    <p:extLst>
      <p:ext uri="{BB962C8B-B14F-4D97-AF65-F5344CB8AC3E}">
        <p14:creationId xmlns:p14="http://schemas.microsoft.com/office/powerpoint/2010/main" val="3251573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s image shows a childs feet with edema pits."/>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35696" y="1654317"/>
            <a:ext cx="4762500"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480642" y="5384470"/>
            <a:ext cx="6048672" cy="253916"/>
          </a:xfrm>
          <a:prstGeom prst="rect">
            <a:avLst/>
          </a:prstGeom>
        </p:spPr>
        <p:txBody>
          <a:bodyPr wrap="square">
            <a:spAutoFit/>
          </a:bodyPr>
          <a:lstStyle/>
          <a:p>
            <a:r>
              <a:rPr lang="en-US" sz="1050" dirty="0"/>
              <a:t>http://motherchildnutrition.org/early-malnutrition-detection/images/edema-step2.jpg</a:t>
            </a:r>
          </a:p>
        </p:txBody>
      </p:sp>
      <p:sp>
        <p:nvSpPr>
          <p:cNvPr id="3" name="Footer Placeholder 2"/>
          <p:cNvSpPr>
            <a:spLocks noGrp="1"/>
          </p:cNvSpPr>
          <p:nvPr>
            <p:ph type="ftr" sz="quarter" idx="3"/>
          </p:nvPr>
        </p:nvSpPr>
        <p:spPr/>
        <p:txBody>
          <a:bodyPr/>
          <a:lstStyle/>
          <a:p>
            <a:r>
              <a:rPr lang="en-US" dirty="0" smtClean="0"/>
              <a:t>Integrating Nutrition Assessment, Counselling, and Support into Health Service Delivery</a:t>
            </a:r>
            <a:endParaRPr lang="en-GB" dirty="0"/>
          </a:p>
        </p:txBody>
      </p:sp>
      <p:sp>
        <p:nvSpPr>
          <p:cNvPr id="4" name="Slide Number Placeholder 3"/>
          <p:cNvSpPr>
            <a:spLocks noGrp="1"/>
          </p:cNvSpPr>
          <p:nvPr>
            <p:ph type="sldNum" sz="quarter" idx="4"/>
          </p:nvPr>
        </p:nvSpPr>
        <p:spPr/>
        <p:txBody>
          <a:bodyPr/>
          <a:lstStyle/>
          <a:p>
            <a:fld id="{7B13662B-BAC9-45CF-9991-E94E2304A8C3}" type="slidenum">
              <a:rPr lang="en-GB" smtClean="0"/>
              <a:pPr/>
              <a:t>10</a:t>
            </a:fld>
            <a:endParaRPr lang="en-GB" dirty="0"/>
          </a:p>
        </p:txBody>
      </p:sp>
    </p:spTree>
    <p:extLst>
      <p:ext uri="{BB962C8B-B14F-4D97-AF65-F5344CB8AC3E}">
        <p14:creationId xmlns:p14="http://schemas.microsoft.com/office/powerpoint/2010/main" val="2245551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is image pictures a malnourished child sitting on a bed cough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0"/>
            <a:ext cx="4648200" cy="6165215"/>
          </a:xfrm>
          <a:prstGeom prst="rect">
            <a:avLst/>
          </a:prstGeom>
          <a:noFill/>
          <a:ln>
            <a:noFill/>
          </a:ln>
        </p:spPr>
      </p:pic>
      <p:sp>
        <p:nvSpPr>
          <p:cNvPr id="5" name="Footer Placeholder 2"/>
          <p:cNvSpPr>
            <a:spLocks noGrp="1"/>
          </p:cNvSpPr>
          <p:nvPr>
            <p:ph type="ftr" sz="quarter" idx="4294967295"/>
          </p:nvPr>
        </p:nvSpPr>
        <p:spPr>
          <a:xfrm>
            <a:off x="2819400" y="6443968"/>
            <a:ext cx="5791200" cy="400050"/>
          </a:xfrm>
          <a:prstGeom prst="rect">
            <a:avLst/>
          </a:prstGeom>
        </p:spPr>
        <p:txBody>
          <a:bodyPr/>
          <a:lstStyle/>
          <a:p>
            <a:r>
              <a:rPr lang="en-US" sz="1200" dirty="0" smtClean="0">
                <a:solidFill>
                  <a:schemeClr val="bg2">
                    <a:lumMod val="50000"/>
                  </a:schemeClr>
                </a:solidFill>
                <a:latin typeface="Calibri" panose="020F0502020204030204" pitchFamily="34" charset="0"/>
              </a:rPr>
              <a:t>Integrating Nutrition Assessment, Counselling, and Support into Health Service Delivery</a:t>
            </a:r>
            <a:endParaRPr lang="en-GB" sz="1200" dirty="0">
              <a:solidFill>
                <a:schemeClr val="bg2">
                  <a:lumMod val="50000"/>
                </a:schemeClr>
              </a:solidFill>
              <a:latin typeface="Calibri" panose="020F0502020204030204" pitchFamily="34" charset="0"/>
            </a:endParaRPr>
          </a:p>
        </p:txBody>
      </p:sp>
      <p:sp>
        <p:nvSpPr>
          <p:cNvPr id="6" name="Slide Number Placeholder 3"/>
          <p:cNvSpPr>
            <a:spLocks noGrp="1"/>
          </p:cNvSpPr>
          <p:nvPr>
            <p:ph type="sldNum" sz="quarter" idx="4294967295"/>
          </p:nvPr>
        </p:nvSpPr>
        <p:spPr>
          <a:xfrm>
            <a:off x="8610600" y="6443968"/>
            <a:ext cx="457200" cy="400050"/>
          </a:xfrm>
          <a:prstGeom prst="rect">
            <a:avLst/>
          </a:prstGeom>
        </p:spPr>
        <p:txBody>
          <a:bodyPr/>
          <a:lstStyle/>
          <a:p>
            <a:r>
              <a:rPr lang="en-GB" sz="1200" dirty="0" smtClean="0">
                <a:solidFill>
                  <a:schemeClr val="bg2">
                    <a:lumMod val="50000"/>
                  </a:schemeClr>
                </a:solidFill>
                <a:latin typeface="Calibri" panose="020F0502020204030204" pitchFamily="34" charset="0"/>
              </a:rPr>
              <a:t>11</a:t>
            </a:r>
            <a:endParaRPr lang="en-GB" sz="1200" dirty="0">
              <a:solidFill>
                <a:schemeClr val="bg2">
                  <a:lumMod val="50000"/>
                </a:schemeClr>
              </a:solidFill>
              <a:latin typeface="Calibri" panose="020F0502020204030204" pitchFamily="34" charset="0"/>
            </a:endParaRPr>
          </a:p>
        </p:txBody>
      </p:sp>
    </p:spTree>
    <p:extLst>
      <p:ext uri="{BB962C8B-B14F-4D97-AF65-F5344CB8AC3E}">
        <p14:creationId xmlns:p14="http://schemas.microsoft.com/office/powerpoint/2010/main" val="1181404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 of an eye of a malnourished pers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1703" y="0"/>
            <a:ext cx="5997787" cy="4301539"/>
          </a:xfrm>
          <a:prstGeom prst="rect">
            <a:avLst/>
          </a:prstGeom>
        </p:spPr>
      </p:pic>
      <p:pic>
        <p:nvPicPr>
          <p:cNvPr id="5" name="Picture 4" descr="Picture of an eye of a malnourished person."/>
          <p:cNvPicPr>
            <a:picLocks noChangeAspect="1"/>
          </p:cNvPicPr>
          <p:nvPr/>
        </p:nvPicPr>
        <p:blipFill>
          <a:blip r:embed="rId4"/>
          <a:stretch>
            <a:fillRect/>
          </a:stretch>
        </p:blipFill>
        <p:spPr>
          <a:xfrm>
            <a:off x="152400" y="4301539"/>
            <a:ext cx="3276600" cy="2367450"/>
          </a:xfrm>
          <a:prstGeom prst="rect">
            <a:avLst/>
          </a:prstGeom>
        </p:spPr>
      </p:pic>
      <p:sp>
        <p:nvSpPr>
          <p:cNvPr id="7" name="Footer Placeholder 2"/>
          <p:cNvSpPr>
            <a:spLocks noGrp="1"/>
          </p:cNvSpPr>
          <p:nvPr>
            <p:ph type="ftr" sz="quarter" idx="4294967295"/>
          </p:nvPr>
        </p:nvSpPr>
        <p:spPr>
          <a:xfrm>
            <a:off x="2771090" y="6470016"/>
            <a:ext cx="5791200" cy="400050"/>
          </a:xfrm>
          <a:prstGeom prst="rect">
            <a:avLst/>
          </a:prstGeom>
        </p:spPr>
        <p:txBody>
          <a:bodyPr/>
          <a:lstStyle/>
          <a:p>
            <a:r>
              <a:rPr lang="en-US" sz="1200" dirty="0" smtClean="0">
                <a:latin typeface="Calibri" panose="020F0502020204030204" pitchFamily="34" charset="0"/>
              </a:rPr>
              <a:t>Integrating Nutrition Assessment, Counselling, and Support into Health Service Delivery</a:t>
            </a:r>
            <a:endParaRPr lang="en-GB" sz="1200" dirty="0">
              <a:latin typeface="Calibri" panose="020F0502020204030204" pitchFamily="34" charset="0"/>
            </a:endParaRPr>
          </a:p>
        </p:txBody>
      </p:sp>
      <p:sp>
        <p:nvSpPr>
          <p:cNvPr id="8" name="Slide Number Placeholder 3"/>
          <p:cNvSpPr>
            <a:spLocks noGrp="1"/>
          </p:cNvSpPr>
          <p:nvPr>
            <p:ph type="sldNum" sz="quarter" idx="4294967295"/>
          </p:nvPr>
        </p:nvSpPr>
        <p:spPr>
          <a:xfrm>
            <a:off x="8562290" y="6468964"/>
            <a:ext cx="457200" cy="400050"/>
          </a:xfrm>
          <a:prstGeom prst="rect">
            <a:avLst/>
          </a:prstGeom>
        </p:spPr>
        <p:txBody>
          <a:bodyPr/>
          <a:lstStyle/>
          <a:p>
            <a:r>
              <a:rPr lang="en-GB" sz="1200" dirty="0" smtClean="0">
                <a:solidFill>
                  <a:schemeClr val="bg2">
                    <a:lumMod val="50000"/>
                  </a:schemeClr>
                </a:solidFill>
                <a:latin typeface="Calibri" panose="020F0502020204030204" pitchFamily="34" charset="0"/>
              </a:rPr>
              <a:t>12</a:t>
            </a:r>
            <a:endParaRPr lang="en-GB" sz="1200" dirty="0">
              <a:solidFill>
                <a:schemeClr val="bg2">
                  <a:lumMod val="50000"/>
                </a:schemeClr>
              </a:solidFill>
              <a:latin typeface="Calibri" panose="020F0502020204030204" pitchFamily="34" charset="0"/>
            </a:endParaRPr>
          </a:p>
        </p:txBody>
      </p:sp>
    </p:spTree>
    <p:extLst>
      <p:ext uri="{BB962C8B-B14F-4D97-AF65-F5344CB8AC3E}">
        <p14:creationId xmlns:p14="http://schemas.microsoft.com/office/powerpoint/2010/main" val="2925704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his image shows a mother breastfeeding a malnourished child, while surrounded by three more nalnourished children."/>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3875" y="785813"/>
            <a:ext cx="8096250" cy="528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3"/>
          </p:nvPr>
        </p:nvSpPr>
        <p:spPr/>
        <p:txBody>
          <a:bodyPr/>
          <a:lstStyle/>
          <a:p>
            <a:r>
              <a:rPr lang="en-US" dirty="0" smtClean="0">
                <a:latin typeface="Calibri" panose="020F0502020204030204" pitchFamily="34" charset="0"/>
              </a:rPr>
              <a:t>Integrating Nutrition Assessment, Counselling, and Support into Health Service Delivery</a:t>
            </a:r>
            <a:endParaRPr lang="en-GB" dirty="0">
              <a:latin typeface="Calibri" panose="020F0502020204030204" pitchFamily="34" charset="0"/>
            </a:endParaRPr>
          </a:p>
        </p:txBody>
      </p:sp>
      <p:sp>
        <p:nvSpPr>
          <p:cNvPr id="3" name="Slide Number Placeholder 2"/>
          <p:cNvSpPr>
            <a:spLocks noGrp="1"/>
          </p:cNvSpPr>
          <p:nvPr>
            <p:ph type="sldNum" sz="quarter" idx="4"/>
          </p:nvPr>
        </p:nvSpPr>
        <p:spPr/>
        <p:txBody>
          <a:bodyPr/>
          <a:lstStyle/>
          <a:p>
            <a:fld id="{7B13662B-BAC9-45CF-9991-E94E2304A8C3}" type="slidenum">
              <a:rPr lang="en-GB" smtClean="0">
                <a:latin typeface="Calibri" panose="020F0502020204030204" pitchFamily="34" charset="0"/>
              </a:rPr>
              <a:pPr/>
              <a:t>13</a:t>
            </a:fld>
            <a:endParaRPr lang="en-GB" dirty="0">
              <a:latin typeface="Calibri" panose="020F0502020204030204" pitchFamily="34" charset="0"/>
            </a:endParaRPr>
          </a:p>
        </p:txBody>
      </p:sp>
    </p:spTree>
    <p:extLst>
      <p:ext uri="{BB962C8B-B14F-4D97-AF65-F5344CB8AC3E}">
        <p14:creationId xmlns:p14="http://schemas.microsoft.com/office/powerpoint/2010/main" val="2335460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his image shows a malnourished chi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5228" y="1556792"/>
            <a:ext cx="5899631" cy="3924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3"/>
          </p:nvPr>
        </p:nvSpPr>
        <p:spPr/>
        <p:txBody>
          <a:bodyPr/>
          <a:lstStyle/>
          <a:p>
            <a:r>
              <a:rPr lang="en-US" dirty="0" smtClean="0"/>
              <a:t>Integrating Nutrition Assessment, Counselling, and Support into Health Service Delivery</a:t>
            </a:r>
            <a:endParaRPr lang="en-GB" dirty="0"/>
          </a:p>
        </p:txBody>
      </p:sp>
      <p:sp>
        <p:nvSpPr>
          <p:cNvPr id="3" name="Slide Number Placeholder 2"/>
          <p:cNvSpPr>
            <a:spLocks noGrp="1"/>
          </p:cNvSpPr>
          <p:nvPr>
            <p:ph type="sldNum" sz="quarter" idx="4"/>
          </p:nvPr>
        </p:nvSpPr>
        <p:spPr/>
        <p:txBody>
          <a:bodyPr/>
          <a:lstStyle/>
          <a:p>
            <a:fld id="{7B13662B-BAC9-45CF-9991-E94E2304A8C3}" type="slidenum">
              <a:rPr lang="en-GB" smtClean="0"/>
              <a:pPr/>
              <a:t>14</a:t>
            </a:fld>
            <a:endParaRPr lang="en-GB" dirty="0"/>
          </a:p>
        </p:txBody>
      </p:sp>
    </p:spTree>
    <p:extLst>
      <p:ext uri="{BB962C8B-B14F-4D97-AF65-F5344CB8AC3E}">
        <p14:creationId xmlns:p14="http://schemas.microsoft.com/office/powerpoint/2010/main" val="1717538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This image shows a malnourished chil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47664" y="1544657"/>
            <a:ext cx="6038850" cy="381952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3"/>
          </p:nvPr>
        </p:nvSpPr>
        <p:spPr/>
        <p:txBody>
          <a:bodyPr/>
          <a:lstStyle/>
          <a:p>
            <a:r>
              <a:rPr lang="en-US" smtClean="0"/>
              <a:t>Integrating Nutrition Assessment, Counselling, and Support into Health Service Delivery</a:t>
            </a:r>
            <a:endParaRPr lang="en-GB" dirty="0"/>
          </a:p>
        </p:txBody>
      </p:sp>
      <p:sp>
        <p:nvSpPr>
          <p:cNvPr id="3" name="Slide Number Placeholder 2"/>
          <p:cNvSpPr>
            <a:spLocks noGrp="1"/>
          </p:cNvSpPr>
          <p:nvPr>
            <p:ph type="sldNum" sz="quarter" idx="4"/>
          </p:nvPr>
        </p:nvSpPr>
        <p:spPr/>
        <p:txBody>
          <a:bodyPr/>
          <a:lstStyle/>
          <a:p>
            <a:fld id="{7B13662B-BAC9-45CF-9991-E94E2304A8C3}" type="slidenum">
              <a:rPr lang="en-GB" smtClean="0"/>
              <a:pPr/>
              <a:t>15</a:t>
            </a:fld>
            <a:endParaRPr lang="en-GB" dirty="0"/>
          </a:p>
        </p:txBody>
      </p:sp>
    </p:spTree>
    <p:extLst>
      <p:ext uri="{BB962C8B-B14F-4D97-AF65-F5344CB8AC3E}">
        <p14:creationId xmlns:p14="http://schemas.microsoft.com/office/powerpoint/2010/main" val="12181680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3"/>
          <p:cNvSpPr>
            <a:spLocks noChangeArrowheads="1"/>
          </p:cNvSpPr>
          <p:nvPr/>
        </p:nvSpPr>
        <p:spPr bwMode="auto">
          <a:xfrm rot="-5400000">
            <a:off x="8407316" y="5865956"/>
            <a:ext cx="1410643" cy="346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056" tIns="34529" rIns="69056" bIns="34529">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fr-FR" altLang="en-US" sz="900" dirty="0">
                <a:solidFill>
                  <a:srgbClr val="0066FF"/>
                </a:solidFill>
                <a:latin typeface="Calibri" panose="020F0502020204030204" pitchFamily="34" charset="0"/>
              </a:rPr>
              <a:t>UNICEF/HQ93-2200/</a:t>
            </a:r>
            <a:r>
              <a:rPr lang="fr-FR" altLang="en-US" sz="900" dirty="0" err="1">
                <a:solidFill>
                  <a:srgbClr val="0066FF"/>
                </a:solidFill>
                <a:latin typeface="Calibri" panose="020F0502020204030204" pitchFamily="34" charset="0"/>
              </a:rPr>
              <a:t>Pirozzi</a:t>
            </a:r>
            <a:endParaRPr lang="fr-FR" altLang="en-US" sz="900" dirty="0">
              <a:solidFill>
                <a:srgbClr val="0066FF"/>
              </a:solidFill>
              <a:latin typeface="Calibri" panose="020F0502020204030204" pitchFamily="34" charset="0"/>
            </a:endParaRPr>
          </a:p>
          <a:p>
            <a:endParaRPr lang="fr-FR" altLang="en-US" sz="900" dirty="0">
              <a:solidFill>
                <a:srgbClr val="0066FF"/>
              </a:solidFill>
              <a:latin typeface="Calibri" panose="020F0502020204030204" pitchFamily="34" charset="0"/>
            </a:endParaRPr>
          </a:p>
        </p:txBody>
      </p:sp>
      <p:pic>
        <p:nvPicPr>
          <p:cNvPr id="7" name="Picture 6" descr="This is an image of a malnourished woman"/>
          <p:cNvPicPr>
            <a:picLocks noChangeAspect="1" noChangeArrowheads="1"/>
          </p:cNvPicPr>
          <p:nvPr/>
        </p:nvPicPr>
        <p:blipFill>
          <a:blip r:embed="rId3"/>
          <a:srcRect l="13499" t="1500" r="1125" b="4688"/>
          <a:stretch>
            <a:fillRect/>
          </a:stretch>
        </p:blipFill>
        <p:spPr bwMode="auto">
          <a:xfrm>
            <a:off x="228600" y="228600"/>
            <a:ext cx="3945228" cy="3156182"/>
          </a:xfrm>
          <a:prstGeom prst="rect">
            <a:avLst/>
          </a:prstGeom>
          <a:noFill/>
          <a:ln w="9525">
            <a:solidFill>
              <a:srgbClr val="FFFFFF"/>
            </a:solidFill>
            <a:miter lim="800000"/>
            <a:headEnd/>
            <a:tailEnd/>
          </a:ln>
          <a:effectLst>
            <a:outerShdw dist="63500" dir="3187806" algn="ctr" rotWithShape="0">
              <a:srgbClr val="031754"/>
            </a:outerShdw>
          </a:effectLst>
        </p:spPr>
      </p:pic>
      <p:pic>
        <p:nvPicPr>
          <p:cNvPr id="10" name="Picture 2" descr="This is an image of a malnourished child.">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191000"/>
            <a:ext cx="4209591" cy="2428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xQTEhUUExQWFRUWGBoaGBgYGBcWGBwcFRgXFxUYFRcYHCggGBolHBQYITEhJSkrLi4uFx8zODMsNygtLiwBCgoKDg0OGxAQGywmICQsLCwsLCwsLCwsLCwsLCwsLCwsLCwsLCwsLCwsLCwsLCwsLCwsLCwsLCwsLCwsLCwsLP/AABEIAPsAyQMBIgACEQEDEQH/xAAcAAACAwEBAQEAAAAAAAAAAAAFBgMEBwIIAQD/xABMEAABAwIEAwQFCQYCCAUFAAABAgMRAAQFEiExBkFREyJhcQcygZGhFEJygpKxssHRFSNSYqLwJOEWJTM0Q0Rj0jVUwsPxU3ODo7P/xAAZAQADAQEBAAAAAAAAAAAAAAACAwQBAAX/xAAlEQACAgICAQUBAAMAAAAAAAAAAQIRAyESMUEEEyIyUWEUcYH/2gAMAwEAAhEDEQA/ALmM8T3Cbh9IuHEhLrgACtgFkAChLnFl0Tpduj61DuJG/wDF3J/6zv41UuvKM6VqR5spSvTHQcUXX/m3vt1Kriu8Oibh37VJdrbqmSdKLfL0JgUL/hly8sYmuIL3ncun61dOcRXid7h37VDbZ+RIqniWJAGDQncpX2GE8Y3U/wC8Oe+pk8YXA1Nw79qkp+4Kttqp3F0YgUVGuTXkf7rjh2NLhwH6VBHOP7sK/wB5dj6VJClqJq2zaZ/Cuaoxt/o+McY3ahIuXftV8f4svuVw59qlzD8MuXU/4ZhxYHzgKixHD7xkw4ysH2flXRh/RixzrtjIniu/P/Muj61d2/F16D3rl0/WpVtMZUlUOCPMUTWZGYChlGUexTc46bCmIca3Y9W5dH1qGnj29B/3p4/WqhcpB3FCnkCuiDzl+sPP8e3xPdu3h9aqNxx/iIOl499qgC2TrG1Vlid6ZSHwu+xxZ47xAj/e3vtVeY4zviNbx77VI7LnIVKsq8axoBqd9jMvjHESrS9ej6X+VEGuMb5MZrx4/WpJQVV9dcUaxoxyk9WPZ44ulaC6eB+lVN7ibEc2l8+PrUEsG0DvE1cu7hCh3TqKXsCORryz0HwHcLcsLdbqytZQcylGSTmVqTR+ln0az+zLWd8h/GqmamLo9SH1R5n4uxH/ABd0ByfdH9aqXO2MTVni90jELoR/zD3/APRVfk4eSmZpySR5uTT2fbfEe6ZqkH86t6tN4dl1VtVteGpUO78KxtA8kG8LuQlv2UExdWYkzV23ZKERJoJdOHMZ2oIbZitnH7QyiKrs3OY1Su1ydKms2o1Jp7ikh7glG2SPPZaNcMOoKwXB3J1HhQN5INGsJQNOQ50uWkFjjFtGz4HxLbMoAB5bAe4Us8acVoeVCEK00k86TX+IWmzkSklSfCD4bVRPEhWrKoADXVU6ewc6CKd9Fzx/Gyhjj+xopw/i0sQdwYoHfqS8hRQDKdeeo5kVNgoAbUOYOvt2puRJw2SZ4JxGNLyVmoruwmIoIsrSZ5UZsLska1M41tEyLtnhSSnvRtVG/wACT834VcbdUDvVi3uBzpduwG2nYJw/h3rvRBvCANCKv29yJ0r9c4iAYrrbAlOdgt7CgDIEiht+0NkjWmxlYUNaDXC0JWTWpsJSbA1xha0on21QsXDPjRrFMYzJyjallpzvE+NOjbWxmNNpnqf0bGcMtfoH8SqZaV/RgZwu0+gfxqporj0ofVHnTijCkm6uVcy+6fetVBgwUdYohj94pV7dJ6Puj3OKr80yTvQuTR5cltlJbZXE7VPbhKIFR3uYbUPZcJVXVZnEPXTwCJmk69zEwKOkKWYqvcWQSdaODSNjaYrPoivqVrjTaruIAEwK7tEpmDVLloq9z420VLSVKg0221okIg6Aiq7Nu0nUUQW6CIFRzlyejov5KR3wXYMt3KXn3GwjMFd+AmAeh1UT0rnii3tHXllhxKwcypakZQSYC07RXLWUp7BTJdB7wCQM2nIE6ChmK3BtgUtsdlIg5lIUqPHKaKHy2ehf4D7a71yAARpPWjWG4EQM0c5PjS7bEBYKjueXWmxON5UxW5OXSJfVukq8kF63Hdiu7dqPCuV3gUZqpeYjA0pKi3oiC6UgjeqQcyq1oXYXi1HfSurq970c6JQYPFhd90RIoFd3pBmahuLo0MunjTIQDx4+XYcaxwxoaHXeIqJoYgma7AM60xQSHrDFMI26swqZVrzqzhtmCBVu6ZyilORJLJT0ehPRiIwu1+gfxqpopY9Gf/hdr9A/jVTPXHqQ+qPNGOtZb66PW4dP/wCxVTWjubSoOLH8t5cn/ru/jVQuwuVFWhigkrPPkXcQuYVl3r5ZWx3jepFsJJk6mrTFxlO1ZYHN0RotFAzQXHCoGKY7i8Joa8lJMqooPYKkxTLZ3rllJJoxeNBRhNW8B4ccuHUNNplSjA6eJJ5ADWnvKkh6k3ooNiNav4Wpx91LTKC44owEj7zyAHU1suDeiuzaRNxLyo1klDY8gkz7zTPgXD1pbSq1ZbRmEFSNSR9KTIpDnooh6drsw/ivh9y0CUOrClrRmhGydYjNufhWb3KiFGtz45wVxztX3DJLh7oM5W0ylCfZEnzNZDiWGkqJFNwtJFF8dIENOmZJp1w3BRcWa7gEhbShI5KQohIP0go+0UCsMBUtSUJ9ZRAE6DU8ydhXoHAODWmrZDaHQucsqTlUmU66bg69a3NkVaBcFPsxVttKAQrQjrofdVJASpcHavSOKcMWV0C260lShEqHdc0EA5k61l3F3oodYBdtCXmxqUH/AGiR4Rov4HzpCZLk9PJbQmm2SPUob2ff71S27xBr5eXI0POiVon8HV1ZHcDShVxbTRhvGRlg1SF2lVHG0FuO0UWrKiDFkCRNcFeulXLZJNY2wJ5JBW3ZQlOlB794zvV99OVMzQvMDQC13Z6S9FxnCrT6B/Gqmmlf0Y/+F2v0D+NVNFEevH6o8v8AE9g6u9uyBp8od93aKqvY2CwYrQcdSA+/A3dXP2zVK1tATMUmWU82cm29ARqyymVVI4gKOlHbi3Bqmiyymg5i9+QZc25jQVTewlShOtNbDYEk61Rubo5oSNK7nXQUUBrCxCfWGtat6MsC7No3Ch3ndEeCBz+sdfICkazsu2cab2LigD5H1vhNbBcXCWsoCgltCYIjeE6ZfICh5+WW+mxW7KVzdLdlCCkSrKdJ0zCZB5wDUnyJ1DucqSloaBCBlAEgkr6kwdeXtoNwRclbr5VycXHkFEDT200Yk1nQpExmSRJ2EiBTHTRe9aSBuCsNraQtIkLBVrzzkqJPnNZxx9wqGnO0a/2azt/CrmPLpTOcWFtbITOqUJGn0RQ7BMZU84ErRmSswARI1PQ0xaJ+2LOC8MqcZUoNpXn/AHffJCAFaGIHeUBr0AGp5UV4Gwx3CXiohS7N0arAJCO/lbcUkTqRlJ6BfhWi4rYykBshEaDKAMqSf3hHISNJ8at4a4EtoSY9UQAOUwCaB2x2kgDd36O3K0OJUjOiVJUCBmSmNR5f1UWGOt7E66zA2y7kjcUocZJRZBXZoQhDygcwHdCwc3fHLadN9apJvEl5V2hXaIUHSk5gAFqWEISNRqQSojwEbV05xVbDirVAH0tYO2h1N2xlLb2jhTEBzUhWm2YAnzHjWbu2+fat2XgrT9g7b7JISgK2/eoSVBWu/fyifGBWFlC0aEHSjxztHm+pxOE7iU7nDyKrM2pmiwKlbg1GGTMQabzExyySpn1pMDWpE3gG1dXVqrLoDQRTSwdjWKmDDGp7bDTt9m7tVX1QNKit2CeRqx8nJ5GsdG8VF6PS/orP+qbT/wC2fxqprpV9FqYwq0H/AEz+NVNVceiujKsUw1RuHTyLiz71Go/2auDFNr7MuLn+JX3mvy0RsK89vZFxdtipa4OvnX65wtVM6Z6VGtUmsTMkr7FVGGK51GMHMzFN62J2rtNrWtgrG7BfCuBwtbyt0pKUeagZPsGntqbGsQBV6w0ZKTI0KozIEz3SYV55Y51bvrk2zLj6YlCSY5HoD7aQuK+JGbqyGRCA5mJcSVHMDqO8d1J70g/y0ajyjR6Xp5JRryMXogQsWzryxAUpUKnfKpWfTcARFPjzySnMDPq6jxIj76zr0ZOuNWLLa09xxxxaepQACdOhWCPGa0Fy1BaIUY0BJ2gwDIjbampqhkk1tmNlCluuoUqQ264npOVahty2p+4SwsBaFaHIJgcjsJpbbwYm7uknQB5R3nRZzg+5U064Lh60NKyq9chII0IGxIPKJJo5Oo2JivkfLVx99KkkhtGdxIIklYSqADpABhWoO1DL/FlgvpSkodJQgiRlQgCSc2wHfgedNjQSiUp5ZUgSdgNI+NZ5iZcdW4260ct0ouNgKKVfusqchkb5W80c5FBy8Dkl/wABvFuOB6zWHNSoKLaFAFWiYzztAAJ250tcM3rjrDNsEJQ2wFuOKSBCiEjVWhkgKO+neHShXG90VOOFMpCZRr3tNhH971f4TwpTrCEpRkadXq4RHaKRpkBPqJgk6wJE8opcYVDY91y0aRY3xbRZNlCQhwgQTrlSkrK5/iz6k9dKpYhwq2VlWUd4lQ8lGRXDWHm5dSvOrs20ZG+5JUlBKe6UmMx1nlqKaGWVAHtI3OVMyUpAASFRoDp1rFqF3si9XG9Cd/o00Pm18Tw02TtTmthJrjsByoObPOeIXEcONxqKp3HCLJO1Nq24rpuzKq73Alib0hPRwk0BtUbnDLYG1PYw2qt9YwK73TXhkHuDWAiyZQNgk/iVRqh+AIi3bHQH7zRCrou4otj9UIt3drDzgjTOqPeal+Vkamu8RV31x/EfvNUM8715jltkcrR9uMQPIVG1dHnUzKQd4qdLaD0rr/AOMmyIXJ5Gpu0WRpUxt0geNRodjSsv9GKLAfFtyoWqwdiUj4z+VYzjrsHTQ+FbTxg12jSUD5yvuB/Wsb4gwZxLyUkaKUEz5mKtwahZRh0bF6NrVS7e0UoLgWyjm6qLqhAMyNAIFOi3k5HErMaJSeUGI3oLheKJtrdllLZWoDIlKYmEiZPhruKs2RF0iFfu1EgkAzsZUAecUMXcdFkal8pdCnb4iV3V4qMv74p13/dpSifbln20zs4khSWG80EKUpUaQGyU9+eq/wANKeJYYbZ15aVBQUtSzHzVHUhXTr7a+PMktrWIJBTJHdzJB5p3BKiVHzp0aYvg07C37YeD7zqiMumRJiAnUAqHUzQLGrx3s1qK9Fq/dp9ZaSCSpaFGckHTymj+EFttVw+tIWAlsgSN9QEifMa8oFJWIu51dorNPqhKRPgNfnGCBNLr5WVSaa4pdAAWCnn0NOrKkrzAlOgkJJkaTvV3BOI22LRbBtytWqcxXlBKFApkRsCk/aNW8ObKlheTWFEGepCSD5R8aV3EQpYO4Wr8RrluVMjc5e41/Bu4c43uHbptpQbZYGeGm0wmSCdzrvTuu/10rH8EQoXKIGsGPcafbVTk6pNI9S1GVEOfm56GU3RI3qqcQKDrQ50uA6JJFcuNuHdBqfmmJcMn4wmvGxIozh+MIjlSS5bmdwD4kA1Lb2bs7Gut2bB5V4Hh/FByoc/iM86ot2bkbGqF+w5rCTRWvI2XvPwaVw+7mt21dQfvNEaDcHpIs2QrfKZ+0aM16kPqiuN8VYuXFlK1eKj99VThANHnE6nzr4E15ssdsq4w/AUjDBEVz+yhyovlr4tQG5A89Kz2kdUfwGosKk+QjpV4a1+Ka720b8fwUOJxkdZB2UFe8FP60mcW2JScw5EEeY1H3VoHHViV2/aJ9ZlQX9XZfwM+ylxJFyx4xVeP60KmknY34MltbbTxSCVplJjbOkSJqthduUvLywkSo7TplTm+NUuF7kpw8AmFNFSdegUqJ8II1onxWlLFncOt9xXZqg+K4H51kFSpDG0kZdc8QLcu1vadn6obUT2ZQBlHaIB7+sK8xUl7j6ykpSpWXxbTEklQ1PejprQ3htpJWJKeW+vPl4wK0dHC9u60palQTtEQNOc896eqRO5TexQZ4lQlpbTjSVFUQ4ndMRMA7ew1asMRYQ6Atf7tSZCkr0SrOSlThgiYUBB5igmN4Y2ySEqkDSZn2xV/hdaXGHWnMvZtSo79ooQVJSDEJAUNVGdNKDJUVyGwcn8ZBPgwsquXG0apXnLciNBHLxg/ZpR4vwst4k62B3SUrH1wD98068L4Mtl1u5V3kqmYjuR3R4bKB9iqqcQpH7RfUqCZTHkEJpcdy5IKS0B+GcPAxC3BG5UCP/xqrW/2YjoKynCL4HFbaP4yPehQ/OtlBoc8U5bMxaRRdt220KWqAlIJJ8AJNYzxFxU7crOUltqe6hOmnIqjc/CtW48dy4fcn/pke8gfnWKYFkzBTic6Ry5HzosEIq3QOZyekVVFR61bwvG3mFS2tSY5HVJ80nQitE/blj2Hdt0JVBBGURB31FZzjt82tRKUBPSNNqp5KWmIWJrZtHBmOJvWM8BK0nK4kbA7gjwI1ow7ap6Vl3oNuCXLpPLKgx4gqFa04qossIpssxybRbw9ENpA5fqasVDaeoKmq2H1X+hEvsyotOpr5lrle586/ZqlfY2hO454qUwfk9v/ALYiVK3yA7R/Nz8BWd3ja3CVOKWswScxKiIHjsfduKl4muycRuFHk4RrBEJATEHwFMnD+K2LaFF0gqVuDKt9dBsKdSS0KSchYsry4tlZ2VqQNzuUHwUNq1bg3iNN6yVgZVoOVxO8HcEfykfnWTcSY4ypR7MEDlBjTyor6F77/Fvon12gqOpQrf8AqoZK1YSTi6NhU3Oh2NZtjmDrsXs7cm3cP2Cfmnw6H2VpYVVfEbRLzS2lbLSR4idiPEHX2UtaYYgN4qyyFOrVCVJAJ577JTzOuw1IFFOO1N3FgpwKVAbzpSAQCe7GcGNpOh2ms9xPDXQpVqV9ohCs63EpkJ7MkgE/NOmuvMCmjiO8Wxhq3UKS62QkLS4CdFEJkEGU6SPjvTYpP5JnNPqjO8LWRtOaRBFNV7h16UyM/ZgAkjaPEUv4c3EKbEFcFIUdNdgT4Vzi2D4hcqJfKGWWxqoLhGp0AymVqPSu7fZsY8UU3mismXBM9QNudWsMxF23S82ggpfbKSRqZEhOU+agD50PxzgxTOUduFKIBIggo1iFg6iq1tYup7iyVHMNhmgHSR8PhRUmqZ0tOzasDui43bJS7EA50KPeVmSEzqOUn30p8X5k3lz1Ch7siYpd4ful2rhUVEhJBKSYV3VBUHwGUH2+NPXpIsTDdyATnQErIGkjVJPmCR9WlQhw0dOV9CTwZK8Wth/OT7kKP5V6Dy1hHopY7TFEq5NoWr3jIPx1u+etnVgxuhc9Icfs+4EgEpgSQJ1BgTzgGsZt3kNsQtZSSM0hCl6nYGOVbJ6QcEF5ZONj10Q42f5kfqCR7aQOFMZ7NeQlRA0CBABPjWKVBqNiKgXS21OIacLY+cEKy9OYofbXIn94YVtBCtfbtWucS3WIQ4MjWQpkkuJCcsTkZT80iIKjuTSY/iJ7EBQgmdwkqHQExr50dnaaoYPQogC8uO8AFNJhMiVHNJgc4APvrZFIrLPRBgoK3LtQMhPZt6QO93nCOvzR761BZNKnJMGKou24hIqSorU90VLVUPqhMu2VlI3rhSI16VMRX6aQ0g7ZgeNW6bi9eU0oFC3JSvl39fzNfuJMMZtEJLriVqUmQlKVaea0qInwIoxxRw78necCEqKHFkp3SJVrCVeE8qU7vhUtrBX+9+cpDMulI6awCrwmiW3saklGwIy+0tYQdMx9YkaT1J0A8abvRq0EYojsVBYyrC9dMsakGNTIFCeJLZK3E/4JdqCAB3AkK6qWJMKOhgaUe9D9qE4jAIIDK/DmgV0qrRjNsSK7iuwK/FNL4g8jIEYY4pL924YQ9cOkcoCVBLawTpujT/OucPyreUH3Jt1pzKQB3cxgiTy72sGnnih9hFsptQUQgR2YSozoQBokxvIOm1ZrhPDhcALoWhsn1VAZ4B7uoOg8xIoOM39WOjkhXzKXFZZbdBZebcSRJ7NORKSDGWJPKDPOTXFrjTbuRD6iGkawDGvLXr40wcYcCtfJlKt9FpGYCTB6geJrGTdKSrXcHY+HUGqI4bXYEMq6G7HHcNTlLBeW4D6y1TJ1JJk66+AqrZcRuMFTjaAorlABmAN5BHPahV1jpdAT2LCCBGZtpKFGOZI5+NMmE42lCEoFq0tIA9ZWpPMmUkEnrRzjJK1GweUFpsqlT5tlvFISlJgGQVqUsCZJ1UPu1rfMStS/YOIIklkEfSSnMD4axWDYnxSAgM/JwhAUpfdV/EIAmBoKMOeli/bQhDYZSnIkJzJK1AAQMxJ1JA6UtRm3tHScWtDX6EcOJ+U3BG5S2n2d5X3prU8lLfo4YyYe0ogBT2Z5QGgBdUVAAdACAPKjFxiA7wSRKdyaW1bMTpFoprDvSgtLN6XGFyVgKVGyVDQwdjMTWoM3ylklZlPIfmIpP9I/Dnbt52x308uZB6eNbGKsJSMyuMYStJ7VDjjh/wCIXVDTkkJiAK64fsnLt9thB7yzAzHYASSTzgA0AubVxBI1/vrVzBe1bWlxKilaSClQOoI6VQ8drRzyJI9T4ThiWGW2Ueq2kJHjA1J8SdfbVlaKR+DvSGh8JbuYbd2z7IV5/wAB+FPZVpU84UDGVli2HdFS1Gx6oqSqI/VCpdlZZM1xXx5wCSaD4vfqCJSqB4b1N5GpAT0o3H+FhIKlpVmkfNABnN5zWSYfj7iF914tSdVAZjp4SJ99bBaLS8hSFic0g6dRWRcWcD3LKiptGZH8SddOUjcGijTGXx0QY9jal7XTjuuykJRvEyQTJn7q0z0S8KuW4VdPjKt1ICEcwgwolXQnTToPGsLatXc3eB0p94W4uvLaG21FaB/w1ArA+jGqffFHKDrsXPIrN/zV+pL4b4vddXluG0ICtspMjb1geWo1HWnRIpN26OfVixxdi4ZKEZgM4JVG+UaCT0P5Gli8xlJAVISNo5kmIFL/AB1ianL57og5B5I0++T7aScXxpSFJGukmJ57CqKsTFGvtXQVCQqSRtP6VnnHHDALhKRlVz6Hz8a44dxW5Sodkklw7qy5vYkHQe2rnED1xmlwQeckE+2K62toOKXkQhg60HUEf38aIIaKRFGheqWnswgqjwPwPKhN+t1Hqt6eOtNjkbMniOFWgdKRMEmCfD9asYuyO6hIkyAnr0AoEzfKmehpk4fZL2IWyOrqNPIhR+AoZ62ZGNOjerpfyKwEnVppCB9LKED41lb3EakqmTv13Jp29K133GmhzJWr6uifiT7qxrGlFIEHvEiPfvU8IjrNe4axQrAEyrnH3UU4huoQNgY5Vm/CD9wCEtBIGxUoEn2awD4mnLF7J1xIlUnyruR0YbADuDIu5OiV/wAUff1oHe8KutkyU+w1pWC4UhlGVXrK1np50v8AF2JJbJSduorYzaCljsRCypBANaNwRxSEON2yjKF90EnZR2jwJ0jyrL8RxMT3SFJPOvmD3pS40snZxB9ygfyo5u0KUK2ep7f1RUlcM+qK7o4/VAPsG4lb5xEwAZOgMx1nlQB20aWY7RGdE91cIKZ5nNJIMDUcqZbhUAn/ADrL/ShbPKQHO4ANBAyrgmNTOu4GnuqLI6kPgrGK2SySW2XO2dA1S0craehcc1j2GT0NX/2VIlxZUeYTon3k5j5k+yhnBOCG1txIhSoKhsf5Ux5a6668qYy7qAdSfu/uKVKYfH8FgcH2rji1qbJI3GYwTrE89h150TTglumUhhAAI2TBmBBkax+dF2AJV47+M6flVC7vcgdcjRCZTPMwdvuoeWts5LbpFPFX2GnUh1KQCEpbkAd4Kgifak+Qo1h91OdIOYpJjxEkfAgj2VhHFfEt26sIeKYUcyABBbUnod9idJpv4Bx5XatocMhXcknbOFLA1/mTToWmn+mZI/F0LePNy+6sxJccn7R2pKuGs1yNJA57ieUnrofdT3xEgBCnNNSTy5kn86TuHrZx1TzqQShsozHkJJCZ8dasRKnxVmmcB4bCgo0/32CNPA5kgqI3pJwHEAhA1g012WMCAQdOp38qE1yd2hZf4ZeaUSgiPDT30JxGzUoEO7jwH5VoVzjLeXVQ94pGxvFUqJgg+UGtikg3kk1sy7iPBw2rOkQCdRy86avQvhRev1PKBy26ZnqpYyoHuzH2Ch+PuhSFDw+7UVp3oWdR+ztIzBxefryKZ+rW5JfEGD2AfSNe5rpxP8ASkewSr4qNZ1Ha3TbfIan2dabeNHiM7x+epSvtEkfA0H4Jsc9ve3avmqZbSfFSwpYHsy++hWkMX6PmD2QRGU6U72TYCdhSJhN1AFGTiuUetSuhrTaC18ZPICs/4uYSZ50UxDHzrStiGI5t6JJNgttIQ8Yay7bE1btB3AdyKm4gbztqUPmQf6gn/wBVdYQRk1p0uhduj1PhjudltX8SQfeJq1Qbg1zNY2x6tI+4UZoo9IW+wPieIITIKkjWIK0pM+Ems6vldre27aMsKdBJQ5KDk75lOsHu6zXXFWHvovHcl2+lKoUAo5kDOSSnKdMo2Aig/A7Tn7THa5MzaVEKSkJSrMkpzad1J8o3qDJC3dlWN0jXvk+gGmmvPfqetcuZd+n97+yun3YJM8v1oV8p3EwPfz+6k5JJGwi5F03Hdn2/CaE4k0h1ELnKYmDE/wCWtfXLuNDEcuQ8Iqhf3aRoD4j9emxFTylZTDFQp8c8Mo+TqUyMvZgLiSomN9TSZgd46Vo7PVeZKkp3lSdUp8tPjTxjWKCCnTYj2HSs2waxcBLqCrM2qUqHzSD3TFXenXKOxGZcRqf/AHzOU6dKFYBgrybe6UFq7JCkmAO6o6AFR8M1dYfcFTfjTXwNijZafs3PWMkjSVJWANPEETTsmX243RKsbm6F6xxLajjeNZRvSPiqV21wtpfI6GIlJ9VQ8xXIxSRvR9q0FHGxpvcXKhrQV69jbSgz+I8hVJy7NEkN9lsIX9/mBFOvovxb5Oi95j5MXAP5m+7/AO58Ky9TlNnArqluutD51pcD+kKHxTRTXxFuHFjNiQS9aALOuUR1kVSwu1cbwxoGUILqyE/xlRMOr9iQlI6Jnnp21KrcEbRTKyhNzhrfZanJlA3KXWNFAztOWfELpEpUFBXoX8PvoEGrFxiWhpbRcg6+8flUWIX+VGlbQSvoJv3EiZoZcXGk1RTeqKddKr9uTWo142WrhUtOiQJbV8O8B8K+8I2qnArQwmKqrGZC9eRjxpq4ad7K0MjVZn2JEffNG5CpKtG4cBn/AFfbeCI+ySPyo/S96P1Th1sf5D+JVMNMXQgzbjteW6HigfAqpWwbF+xupOyxl58jmH3H307ekiz0ae/hJSfbqPuNZ1irQQpLpBIEkR1KSEn2Eg+yo5q7RXB6TH/EMclJGx5HbyNDUX4JGuxnr/fOhL70hM6KA72skTyJ5mKH275KiRt+tec4tnpRSitDPe3484j4T7xrS/d4vOx5c58iRVq2cMGY9gnl40t4w7BMT4z5cvdWwhboyUuKKeIXpKjQzh25Iz66EGffXxZmqvDK5Kh1Cv1r0sUKiyHLsOcNJzSg+JHlJo/hWDIcduAFZXMra2lGY7ucKSY11ka8uhpWwN4IWNxv7dTTphLqUvBUSCkp15EkGD4EA0PqL4OhMHsB8Vj5S2lBSlFy0YGZQSTqQUSdFzuDIrPV5kkhQKVDcHQ1rHGNolxsqTlUEwlWglJnuqKhy5azzrNMYtyHBmMpgQrUwPEeBnai9LJJcV0MUndspJNcrVXx7LulQ15a6ew1CFCetWKNjJZq0dPSI6Gn/wBDDObE0g6jsHfiEpP30iuoBQCORj4Vo/oRR/rPyt3PxN/rQ5PqTXbDOF2PZl5hW7S1JHkkkJPtEH21R4Ye7AOozbukKCjABnMjLroYVuep6Ux8XMlrEVEAw6lC9J3AyK1Hike+gXEGDkpUFaBckKGsKAkE81JIG3h13kldDcVctg7iPhQz2zbyUlwklDgKe8NzmEgcj7Z2pGuXFBSkK3SSDrOoMaHnR+0x9wqKXnFJWB2ZJ7wUmdQqdjzCqDYgxKisFCwNz6pIB0JT16wTTIpr7DopPpFdbum8+dSNsKWJkAf1Hyr5AT3hHsGm3iK5NyVq7qZUfna+8Ct2+hjiktlnFXQlAbETt7zr75++mdCstogRqZA9/KlZqzKlpE5idSeenI6da0bhfDQ9fWzJEpaHaL+p3oP1iBXPSIcruRsnDNj2Fow1zQ2kHzA1+M0TqNj1RUlNj0hD7BOOWIfZcbPzgYPQjVJ99Yze3QW2WlASNOkGtwWrU+dZfxVYoavlEJADgC/CToo+8E+2pW9lEF4Adsruc5gZpGsxJgcufOo7EAIKjA10n4wB5VxjWJJS6lMwMp15GNhVdq5CuzbGUiASTsJ+8xUk4tMuhLVBy2bJbmYmTy0PKlrHWQDA9uoNO3yTK33SdfIcpOseylPGWwk/56z+lBjfyCydCleqy+ZqnY5mklR6H413iCz2sRMaDzP+VWWrdS3EtJEncxronU16kNRr9Isj8snbRCUkmNv7NOuAKSptQXt1+IOtJWMqKEyQRqAPHUE/dXFrxKW5SkHoecjy610lbEYk5RsamLwJzqSAtIOqFEpnqmefWD1pXxR3/jJ0aVKVNmDkmYSR7yDX5m/CXpzFbayFaGCFRttEVXxLvuEpAGaBlJEax02pSVSdjePGgMtA5GRyBH5mrFrahclWVEctumvUyTFSpw6ND31GYCSNI8I1/wAqjdusoU0IgnKVHz1Og5flVHJvo5xRFZte6dPZpWr+gezCn7p47oQhtP1yVK/Ams4DSQFlKgpKO6CNj4ietbJ6F8MU1Yl0jV9wqH0UjKk+2CfbQZsnxMUQh6Ql/vWE6A5VmduadJ9lKXEOIy20hCgpalhIynQSRBmjfpftFllp8DRpRCiNwFxB8RmA99ZdiGMAspDY76FhYUfAgx5UqG0HGLsvcTYWpf73swAuQcpkBSdCZ5GZ02pSXaqTMkjWJ3SfM8jT1w5c9sFh0hsblGpRB3JG6TOsjaeY2p4hguXvtS40dVDcj6RHnv8AdWRytaKeLF5vClL7x1HODr7pq2MNS2U5yoTzGp/vWpLZoAFSCYO6Dpvp3TtV7DW0reQjUyod1UDTciSRG1dzdmS6vyEMFwpKUKeUJ5CefQmnn0T4eZuLlXzj2aR0AhSj7ZT7qUH7vLZ9qB3XHlgDlCDlEeGnwp/9Faf8CVnZx1RA8AEo+9JrZS+JI4tSNBt/VFSVFa+qKlqmH1RPLtg906nzpK9KGGKctw8j1mvW6lCoHwMe81oPYp6VHc2SHElC0hSVCCDsRSPZld2NWRHmB+6SQltRmVBQXrI8qZV2qA2hSXApSdQrYnmNBt7a1tXo+w0/8o3/AFfrVlHBtiBAt0AeGbltzocnp5S6Y+PqILwzOra7LrYg5Sdf1oLi7PcMRM6mI95ma2Znhm1R6rKRP0ue/OuXeFbNWimEn7X60qPpJp9oKXqoNdM8r3asrylcwdPPrTn6KnkpeecWO8GwBOu5M++BWzL9HmGkybRsn6361PacEWDUlu2QmRBjNqPfVsYtUTZ5xnjcUtswj0lX5ffRl0SgRoI1Os0sqsAUzsqfyr00/wAB4esyq1QT1JV/3V+RwFhw2tW/6v1oJxm3pmYZxxwUTzOxZFAJMwRRTDsDU+kkArExKNSOac/8IJnU6AJr0P8A6EWER8mRH1v1qNjgHDkTltUJneCoT596hWOfljJZkzzLfBWaZBgzmAg+3wqq80SQSkT8DESDFepVcB4eZm1b72/ra8+tQn0c4Z/5Nv8Ar/7qaotdA+6n2eb2LRTw0ytoB9VIj/58zXpzCLPs2GkIEIQhKQOgCQKgY4Cw5AhNq2B9b9aPIs0DYfE/dNLyYnLoFZXexR49dy2ap2LjQPtdRPwBrztiFvlccSkEgKIHWJr1jf4Sy8jI6gLTIMGd0mQdDyNCXuBMPUrMq1bKiZnvTrvzoY4XEdD1CijAuFLhkyHkrMiDG8dfCKMu4e7blTlmoPNK2QSMw5+r6w56j2itjY4Cw9BlNqhJ6gq/WrCuELI726Ou6uW3Ohlgk2MXqoLaTMLCW7glST2TyR3kKAAV1kDc/R160Ov7BaIziUnUEaiJ1hW46Qa9A3XBVg5BXbNqI5mc32pk13/ofZf/AEE6iDqvXz11rP8AHl+nP1UK6ZjPDXDbuJqJzJYt2YQAATAOvcGxVzKj151seHWDduyhlsQhAgdepJ8SST7aIYZgjFukpZbShJMkCdTETqfCrZt09K3/AB5VViZZk3Z8s/UTU1coQAIG1dVVFUkidu3Z/9k="/>
          <p:cNvSpPr>
            <a:spLocks noChangeAspect="1" noChangeArrowheads="1"/>
          </p:cNvSpPr>
          <p:nvPr/>
        </p:nvSpPr>
        <p:spPr bwMode="auto">
          <a:xfrm>
            <a:off x="155575" y="-1790700"/>
            <a:ext cx="29908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descr="This is an image of his man and his 3 malnourished children"/>
          <p:cNvPicPr>
            <a:picLocks noChangeAspect="1"/>
          </p:cNvPicPr>
          <p:nvPr/>
        </p:nvPicPr>
        <p:blipFill>
          <a:blip r:embed="rId6"/>
          <a:stretch>
            <a:fillRect/>
          </a:stretch>
        </p:blipFill>
        <p:spPr>
          <a:xfrm>
            <a:off x="4800600" y="2357173"/>
            <a:ext cx="3413347" cy="4262438"/>
          </a:xfrm>
          <a:prstGeom prst="rect">
            <a:avLst/>
          </a:prstGeom>
        </p:spPr>
      </p:pic>
    </p:spTree>
    <p:extLst>
      <p:ext uri="{BB962C8B-B14F-4D97-AF65-F5344CB8AC3E}">
        <p14:creationId xmlns:p14="http://schemas.microsoft.com/office/powerpoint/2010/main" val="1594764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667000"/>
            <a:ext cx="7030654" cy="600075"/>
          </a:xfrm>
        </p:spPr>
        <p:txBody>
          <a:bodyPr/>
          <a:lstStyle/>
          <a:p>
            <a:r>
              <a:rPr lang="en-US" sz="4800" dirty="0" err="1" smtClean="0">
                <a:solidFill>
                  <a:schemeClr val="accent3">
                    <a:lumMod val="75000"/>
                  </a:schemeClr>
                </a:solidFill>
                <a:latin typeface="Calibri" panose="020F0502020204030204" pitchFamily="34" charset="0"/>
              </a:rPr>
              <a:t>UNDERNutrItion</a:t>
            </a:r>
            <a:endParaRPr lang="en-US" sz="4800" dirty="0">
              <a:solidFill>
                <a:schemeClr val="accent3">
                  <a:lumMod val="75000"/>
                </a:schemeClr>
              </a:solidFill>
              <a:latin typeface="Calibri" panose="020F0502020204030204" pitchFamily="34" charset="0"/>
            </a:endParaRPr>
          </a:p>
        </p:txBody>
      </p:sp>
      <p:sp>
        <p:nvSpPr>
          <p:cNvPr id="4" name="Footer Placeholder 3"/>
          <p:cNvSpPr>
            <a:spLocks noGrp="1"/>
          </p:cNvSpPr>
          <p:nvPr>
            <p:ph type="ftr" sz="quarter" idx="11"/>
          </p:nvPr>
        </p:nvSpPr>
        <p:spPr/>
        <p:txBody>
          <a:bodyPr/>
          <a:lstStyle/>
          <a:p>
            <a:r>
              <a:rPr lang="en-US" dirty="0" smtClean="0">
                <a:solidFill>
                  <a:srgbClr val="DBF5F9">
                    <a:lumMod val="50000"/>
                  </a:srgbClr>
                </a:solidFill>
              </a:rPr>
              <a:t>Integrating Nutrition Assessment, Counselling, and Support into Health Service Delivery</a:t>
            </a:r>
            <a:endParaRPr lang="en-GB" dirty="0">
              <a:solidFill>
                <a:srgbClr val="DBF5F9">
                  <a:lumMod val="50000"/>
                </a:srgbClr>
              </a:solidFill>
            </a:endParaRPr>
          </a:p>
        </p:txBody>
      </p:sp>
      <p:sp>
        <p:nvSpPr>
          <p:cNvPr id="5" name="Slide Number Placeholder 4"/>
          <p:cNvSpPr>
            <a:spLocks noGrp="1"/>
          </p:cNvSpPr>
          <p:nvPr>
            <p:ph type="sldNum" sz="quarter" idx="12"/>
          </p:nvPr>
        </p:nvSpPr>
        <p:spPr/>
        <p:txBody>
          <a:bodyPr/>
          <a:lstStyle/>
          <a:p>
            <a:fld id="{7B13662B-BAC9-45CF-9991-E94E2304A8C3}" type="slidenum">
              <a:rPr lang="en-GB" smtClean="0">
                <a:solidFill>
                  <a:srgbClr val="DBF5F9">
                    <a:lumMod val="50000"/>
                  </a:srgbClr>
                </a:solidFill>
              </a:rPr>
              <a:pPr/>
              <a:t>17</a:t>
            </a:fld>
            <a:endParaRPr lang="en-GB">
              <a:solidFill>
                <a:srgbClr val="DBF5F9">
                  <a:lumMod val="50000"/>
                </a:srgbClr>
              </a:solidFill>
            </a:endParaRPr>
          </a:p>
        </p:txBody>
      </p:sp>
    </p:spTree>
    <p:extLst>
      <p:ext uri="{BB962C8B-B14F-4D97-AF65-F5344CB8AC3E}">
        <p14:creationId xmlns:p14="http://schemas.microsoft.com/office/powerpoint/2010/main" val="958171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44155" y="1525496"/>
            <a:ext cx="8519864" cy="4996408"/>
          </a:xfrm>
          <a:prstGeom prst="rect">
            <a:avLst/>
          </a:prstGeom>
        </p:spPr>
        <p:txBody>
          <a:bodyPr>
            <a:normAutofit lnSpcReduction="10000"/>
          </a:bodyPr>
          <a:lstStyle/>
          <a:p>
            <a:pPr marL="109537" indent="0">
              <a:buClr>
                <a:srgbClr val="00B2C2"/>
              </a:buClr>
              <a:buSzPct val="100000"/>
              <a:buNone/>
            </a:pPr>
            <a:r>
              <a:rPr lang="en-US" sz="2800" dirty="0" smtClean="0">
                <a:latin typeface="Calibri" panose="020F0502020204030204" pitchFamily="34" charset="0"/>
              </a:rPr>
              <a:t>Discuss the following:</a:t>
            </a:r>
          </a:p>
          <a:p>
            <a:pPr marL="623887" indent="-514350">
              <a:buClr>
                <a:srgbClr val="00B2C2"/>
              </a:buClr>
              <a:buSzPct val="100000"/>
              <a:buFont typeface="+mj-lt"/>
              <a:buAutoNum type="arabicPeriod"/>
            </a:pPr>
            <a:r>
              <a:rPr lang="en-US" sz="2800" dirty="0">
                <a:latin typeface="Calibri" panose="020F0502020204030204" pitchFamily="34" charset="0"/>
              </a:rPr>
              <a:t>C</a:t>
            </a:r>
            <a:r>
              <a:rPr lang="en-US" sz="2800" dirty="0" smtClean="0">
                <a:latin typeface="Calibri" panose="020F0502020204030204" pitchFamily="34" charset="0"/>
              </a:rPr>
              <a:t>auses of undernutrition</a:t>
            </a:r>
          </a:p>
          <a:p>
            <a:pPr marL="623887" indent="-514350">
              <a:buClr>
                <a:srgbClr val="00B2C2"/>
              </a:buClr>
              <a:buSzPct val="100000"/>
              <a:buFont typeface="+mj-lt"/>
              <a:buAutoNum type="arabicPeriod"/>
            </a:pPr>
            <a:r>
              <a:rPr lang="en-US" sz="2800" dirty="0" smtClean="0">
                <a:latin typeface="Calibri" panose="020F0502020204030204" pitchFamily="34" charset="0"/>
              </a:rPr>
              <a:t>Consequences of undernutrition</a:t>
            </a:r>
          </a:p>
          <a:p>
            <a:pPr marL="623887" indent="-514350">
              <a:buClr>
                <a:srgbClr val="00B2C2"/>
              </a:buClr>
              <a:buSzPct val="100000"/>
              <a:buFont typeface="+mj-lt"/>
              <a:buAutoNum type="arabicPeriod"/>
            </a:pPr>
            <a:r>
              <a:rPr lang="en-US" sz="2800" dirty="0" smtClean="0">
                <a:latin typeface="Calibri" panose="020F0502020204030204" pitchFamily="34" charset="0"/>
              </a:rPr>
              <a:t>Who is at greatest risk of undernutrition?</a:t>
            </a:r>
          </a:p>
          <a:p>
            <a:pPr marL="623887" indent="-514350">
              <a:buClr>
                <a:srgbClr val="00B2C2"/>
              </a:buClr>
              <a:buSzPct val="100000"/>
              <a:buFont typeface="+mj-lt"/>
              <a:buAutoNum type="arabicPeriod"/>
            </a:pPr>
            <a:r>
              <a:rPr lang="en-US" sz="2800" dirty="0" smtClean="0">
                <a:latin typeface="Calibri" panose="020F0502020204030204" pitchFamily="34" charset="0"/>
              </a:rPr>
              <a:t>How can undernutrition be prevented?</a:t>
            </a:r>
          </a:p>
          <a:p>
            <a:pPr marL="109537" indent="0">
              <a:buClr>
                <a:srgbClr val="00B2C2"/>
              </a:buClr>
              <a:buSzPct val="100000"/>
              <a:buNone/>
            </a:pPr>
            <a:endParaRPr lang="en-US" sz="2800" dirty="0" smtClean="0">
              <a:latin typeface="Calibri" panose="020F0502020204030204" pitchFamily="34" charset="0"/>
            </a:endParaRPr>
          </a:p>
          <a:p>
            <a:pPr marL="457200" indent="-347663">
              <a:buClr>
                <a:srgbClr val="00B2C2"/>
              </a:buClr>
              <a:buSzPct val="100000"/>
              <a:buFont typeface="Arial" panose="020B0604020202020204" pitchFamily="34" charset="0"/>
              <a:buChar char="•"/>
            </a:pPr>
            <a:r>
              <a:rPr lang="en-US" sz="2800" dirty="0" smtClean="0">
                <a:latin typeface="Calibri" panose="020F0502020204030204" pitchFamily="34" charset="0"/>
              </a:rPr>
              <a:t>Group 1: At individual level</a:t>
            </a:r>
          </a:p>
          <a:p>
            <a:pPr marL="457200" indent="-347663">
              <a:buClr>
                <a:srgbClr val="00B2C2"/>
              </a:buClr>
              <a:buSzPct val="100000"/>
              <a:buFont typeface="Arial" panose="020B0604020202020204" pitchFamily="34" charset="0"/>
              <a:buChar char="•"/>
            </a:pPr>
            <a:r>
              <a:rPr lang="en-US" sz="2800" dirty="0" smtClean="0">
                <a:latin typeface="Calibri" panose="020F0502020204030204" pitchFamily="34" charset="0"/>
              </a:rPr>
              <a:t>Group 2: At household level</a:t>
            </a:r>
          </a:p>
          <a:p>
            <a:pPr marL="457200" indent="-347663">
              <a:buClr>
                <a:srgbClr val="00B2C2"/>
              </a:buClr>
              <a:buSzPct val="100000"/>
              <a:buFont typeface="Arial" panose="020B0604020202020204" pitchFamily="34" charset="0"/>
              <a:buChar char="•"/>
            </a:pPr>
            <a:r>
              <a:rPr lang="en-US" sz="2800" dirty="0" smtClean="0">
                <a:latin typeface="Calibri" panose="020F0502020204030204" pitchFamily="34" charset="0"/>
              </a:rPr>
              <a:t>Group 3: At community level</a:t>
            </a:r>
          </a:p>
          <a:p>
            <a:pPr marL="457200" indent="-347663">
              <a:buClr>
                <a:srgbClr val="00B2C2"/>
              </a:buClr>
              <a:buSzPct val="100000"/>
              <a:buFont typeface="Arial" panose="020B0604020202020204" pitchFamily="34" charset="0"/>
              <a:buChar char="•"/>
            </a:pPr>
            <a:r>
              <a:rPr lang="en-US" sz="2800" dirty="0" smtClean="0">
                <a:latin typeface="Calibri" panose="020F0502020204030204" pitchFamily="34" charset="0"/>
              </a:rPr>
              <a:t>Group 4: At national level </a:t>
            </a:r>
          </a:p>
          <a:p>
            <a:pPr marL="457200" indent="-347663">
              <a:buClr>
                <a:srgbClr val="00B2C2"/>
              </a:buClr>
              <a:buSzPct val="100000"/>
              <a:buFont typeface="Arial" panose="020B0604020202020204" pitchFamily="34" charset="0"/>
              <a:buChar char="•"/>
            </a:pPr>
            <a:endParaRPr lang="en-US" sz="2800" dirty="0">
              <a:latin typeface="Calibri" panose="020F0502020204030204" pitchFamily="34" charset="0"/>
            </a:endParaRPr>
          </a:p>
        </p:txBody>
      </p:sp>
      <p:sp>
        <p:nvSpPr>
          <p:cNvPr id="6" name="Title 1"/>
          <p:cNvSpPr txBox="1">
            <a:spLocks/>
          </p:cNvSpPr>
          <p:nvPr/>
        </p:nvSpPr>
        <p:spPr>
          <a:xfrm>
            <a:off x="0" y="304800"/>
            <a:ext cx="9144000" cy="1028700"/>
          </a:xfrm>
          <a:prstGeom prst="rect">
            <a:avLst/>
          </a:prstGeom>
          <a:solidFill>
            <a:srgbClr val="E5F4F5"/>
          </a:solidFill>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indent="457200"/>
            <a:r>
              <a:rPr lang="en-US" sz="3600" b="1" dirty="0">
                <a:solidFill>
                  <a:srgbClr val="00B2C2"/>
                </a:solidFill>
                <a:effectLst/>
                <a:latin typeface="Calibri" pitchFamily="34" charset="0"/>
              </a:rPr>
              <a:t>Small Group Discussion and P</a:t>
            </a:r>
            <a:r>
              <a:rPr lang="en-US" sz="3600" b="1" dirty="0" smtClean="0">
                <a:solidFill>
                  <a:srgbClr val="00B2C2"/>
                </a:solidFill>
                <a:effectLst/>
                <a:latin typeface="Calibri" pitchFamily="34" charset="0"/>
              </a:rPr>
              <a:t>resentation</a:t>
            </a:r>
            <a:endParaRPr lang="en-US" sz="3600" b="1" dirty="0">
              <a:solidFill>
                <a:srgbClr val="00B2C2"/>
              </a:solidFill>
              <a:effectLst/>
              <a:latin typeface="Calibri" pitchFamily="34" charset="0"/>
            </a:endParaRPr>
          </a:p>
        </p:txBody>
      </p:sp>
      <p:sp>
        <p:nvSpPr>
          <p:cNvPr id="3" name="Footer Placeholder 2"/>
          <p:cNvSpPr>
            <a:spLocks noGrp="1"/>
          </p:cNvSpPr>
          <p:nvPr>
            <p:ph type="ftr" sz="quarter" idx="3"/>
          </p:nvPr>
        </p:nvSpPr>
        <p:spPr/>
        <p:txBody>
          <a:bodyPr/>
          <a:lstStyle/>
          <a:p>
            <a:r>
              <a:rPr lang="en-US" dirty="0" smtClean="0"/>
              <a:t>Integrating Nutrition Assessment, Counselling, and Support into Health Service Delivery</a:t>
            </a:r>
            <a:endParaRPr lang="en-GB" dirty="0"/>
          </a:p>
        </p:txBody>
      </p:sp>
      <p:sp>
        <p:nvSpPr>
          <p:cNvPr id="4" name="Slide Number Placeholder 3"/>
          <p:cNvSpPr>
            <a:spLocks noGrp="1"/>
          </p:cNvSpPr>
          <p:nvPr>
            <p:ph type="sldNum" sz="quarter" idx="4"/>
          </p:nvPr>
        </p:nvSpPr>
        <p:spPr/>
        <p:txBody>
          <a:bodyPr/>
          <a:lstStyle/>
          <a:p>
            <a:fld id="{7B13662B-BAC9-45CF-9991-E94E2304A8C3}" type="slidenum">
              <a:rPr lang="en-GB" smtClean="0"/>
              <a:pPr/>
              <a:t>18</a:t>
            </a:fld>
            <a:endParaRPr lang="en-GB" dirty="0"/>
          </a:p>
        </p:txBody>
      </p:sp>
    </p:spTree>
    <p:extLst>
      <p:ext uri="{BB962C8B-B14F-4D97-AF65-F5344CB8AC3E}">
        <p14:creationId xmlns:p14="http://schemas.microsoft.com/office/powerpoint/2010/main" val="37329255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304800"/>
            <a:ext cx="9144000" cy="1028700"/>
          </a:xfrm>
          <a:prstGeom prst="rect">
            <a:avLst/>
          </a:prstGeom>
          <a:solidFill>
            <a:srgbClr val="E5F4F5"/>
          </a:solidFill>
        </p:spPr>
        <p:txBody>
          <a:bodyPr anchor="ctr">
            <a:normAutofit fontScale="85000" lnSpcReduction="200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228600"/>
            <a:r>
              <a:rPr lang="en-US" sz="4400" b="1" dirty="0">
                <a:solidFill>
                  <a:srgbClr val="00B2C2"/>
                </a:solidFill>
                <a:effectLst/>
                <a:latin typeface="Calibri" pitchFamily="34" charset="0"/>
              </a:rPr>
              <a:t>Causes of </a:t>
            </a:r>
            <a:r>
              <a:rPr lang="en-US" sz="4400" b="1" dirty="0" smtClean="0">
                <a:solidFill>
                  <a:srgbClr val="00B2C2"/>
                </a:solidFill>
                <a:effectLst/>
                <a:latin typeface="Calibri" pitchFamily="34" charset="0"/>
              </a:rPr>
              <a:t>Undernutrition </a:t>
            </a:r>
          </a:p>
          <a:p>
            <a:pPr marL="228600"/>
            <a:r>
              <a:rPr lang="en-US" sz="4400" b="1" dirty="0" smtClean="0">
                <a:solidFill>
                  <a:srgbClr val="00B2C2"/>
                </a:solidFill>
                <a:effectLst/>
                <a:latin typeface="Calibri" pitchFamily="34" charset="0"/>
              </a:rPr>
              <a:t>(conceptual framework)</a:t>
            </a:r>
            <a:endParaRPr lang="en-US" sz="4400" b="1" dirty="0">
              <a:solidFill>
                <a:srgbClr val="00B2C2"/>
              </a:solidFill>
              <a:effectLst/>
              <a:latin typeface="Calibri" pitchFamily="34" charset="0"/>
            </a:endParaRPr>
          </a:p>
        </p:txBody>
      </p:sp>
      <p:sp>
        <p:nvSpPr>
          <p:cNvPr id="3" name="Slide Number Placeholder 2"/>
          <p:cNvSpPr>
            <a:spLocks noGrp="1"/>
          </p:cNvSpPr>
          <p:nvPr>
            <p:ph type="sldNum" sz="quarter" idx="4"/>
          </p:nvPr>
        </p:nvSpPr>
        <p:spPr>
          <a:xfrm>
            <a:off x="8586288" y="6395628"/>
            <a:ext cx="457200" cy="400050"/>
          </a:xfrm>
        </p:spPr>
        <p:txBody>
          <a:bodyPr/>
          <a:lstStyle/>
          <a:p>
            <a:fld id="{7B13662B-BAC9-45CF-9991-E94E2304A8C3}" type="slidenum">
              <a:rPr lang="en-GB" smtClean="0"/>
              <a:pPr/>
              <a:t>19</a:t>
            </a:fld>
            <a:endParaRPr lang="en-GB" dirty="0"/>
          </a:p>
        </p:txBody>
      </p:sp>
      <p:pic>
        <p:nvPicPr>
          <p:cNvPr id="6" name="Picture 5" descr="This figure shows the framework for the causes of undernutrition."/>
          <p:cNvPicPr>
            <a:picLocks noChangeAspect="1"/>
          </p:cNvPicPr>
          <p:nvPr/>
        </p:nvPicPr>
        <p:blipFill rotWithShape="1">
          <a:blip r:embed="rId3" cstate="email">
            <a:extLst>
              <a:ext uri="{28A0092B-C50C-407E-A947-70E740481C1C}">
                <a14:useLocalDpi xmlns:a14="http://schemas.microsoft.com/office/drawing/2010/main"/>
              </a:ext>
            </a:extLst>
          </a:blip>
          <a:srcRect l="1671" t="1797" b="2294"/>
          <a:stretch/>
        </p:blipFill>
        <p:spPr>
          <a:xfrm>
            <a:off x="952500" y="1484784"/>
            <a:ext cx="7239000" cy="5003147"/>
          </a:xfrm>
          <a:prstGeom prst="rect">
            <a:avLst/>
          </a:prstGeom>
        </p:spPr>
      </p:pic>
      <p:sp>
        <p:nvSpPr>
          <p:cNvPr id="2" name="Rectangle 1"/>
          <p:cNvSpPr/>
          <p:nvPr/>
        </p:nvSpPr>
        <p:spPr>
          <a:xfrm>
            <a:off x="1804488" y="6487931"/>
            <a:ext cx="1467068" cy="215444"/>
          </a:xfrm>
          <a:prstGeom prst="rect">
            <a:avLst/>
          </a:prstGeom>
        </p:spPr>
        <p:txBody>
          <a:bodyPr wrap="none">
            <a:spAutoFit/>
          </a:bodyPr>
          <a:lstStyle/>
          <a:p>
            <a:r>
              <a:rPr lang="en-US" sz="800" dirty="0" smtClean="0">
                <a:latin typeface="Calibri" panose="020F0502020204030204" pitchFamily="34" charset="0"/>
              </a:rPr>
              <a:t>Adapted </a:t>
            </a:r>
            <a:r>
              <a:rPr lang="en-US" sz="800" dirty="0">
                <a:latin typeface="Calibri" panose="020F0502020204030204" pitchFamily="34" charset="0"/>
              </a:rPr>
              <a:t>from Black et al. </a:t>
            </a:r>
            <a:r>
              <a:rPr lang="en-US" sz="800" dirty="0" smtClean="0">
                <a:latin typeface="Calibri" panose="020F0502020204030204" pitchFamily="34" charset="0"/>
              </a:rPr>
              <a:t>2008</a:t>
            </a:r>
            <a:endParaRPr lang="en-US" sz="800" dirty="0">
              <a:latin typeface="Calibri" panose="020F0502020204030204" pitchFamily="34" charset="0"/>
            </a:endParaRPr>
          </a:p>
        </p:txBody>
      </p:sp>
    </p:spTree>
    <p:extLst>
      <p:ext uri="{BB962C8B-B14F-4D97-AF65-F5344CB8AC3E}">
        <p14:creationId xmlns:p14="http://schemas.microsoft.com/office/powerpoint/2010/main" val="1463708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576388"/>
            <a:ext cx="8842248" cy="4929187"/>
          </a:xfrm>
          <a:prstGeom prst="rect">
            <a:avLst/>
          </a:prstGeom>
        </p:spPr>
        <p:txBody>
          <a:bodyPr>
            <a:normAutofit/>
          </a:bodyPr>
          <a:lstStyle/>
          <a:p>
            <a:pPr marL="82296" lvl="0" indent="0">
              <a:spcBef>
                <a:spcPts val="0"/>
              </a:spcBef>
              <a:spcAft>
                <a:spcPts val="1200"/>
              </a:spcAft>
              <a:buNone/>
            </a:pPr>
            <a:r>
              <a:rPr lang="en-US" sz="2800" b="1" dirty="0" smtClean="0">
                <a:latin typeface="Calibri" panose="020F0502020204030204" pitchFamily="34" charset="0"/>
              </a:rPr>
              <a:t>By the end of the session, participants will be able to:</a:t>
            </a:r>
          </a:p>
          <a:p>
            <a:pPr marL="355600" lvl="1" indent="-292100">
              <a:spcBef>
                <a:spcPts val="0"/>
              </a:spcBef>
              <a:spcAft>
                <a:spcPts val="1200"/>
              </a:spcAft>
              <a:buClr>
                <a:srgbClr val="00B2C2"/>
              </a:buClr>
              <a:buFont typeface="Arial" pitchFamily="34" charset="0"/>
              <a:buChar char="•"/>
            </a:pPr>
            <a:r>
              <a:rPr lang="en-US" sz="2800" dirty="0" smtClean="0">
                <a:latin typeface="Calibri" panose="020F0502020204030204" pitchFamily="34" charset="0"/>
              </a:rPr>
              <a:t>Explain </a:t>
            </a:r>
            <a:r>
              <a:rPr lang="en-US" sz="2800" dirty="0">
                <a:latin typeface="Calibri" panose="020F0502020204030204" pitchFamily="34" charset="0"/>
              </a:rPr>
              <a:t>the meaning of </a:t>
            </a:r>
            <a:r>
              <a:rPr lang="en-US" dirty="0" smtClean="0">
                <a:latin typeface="Calibri" panose="020F0502020204030204" pitchFamily="34" charset="0"/>
              </a:rPr>
              <a:t>‘</a:t>
            </a:r>
            <a:r>
              <a:rPr lang="en-US" sz="2800" dirty="0" smtClean="0">
                <a:latin typeface="Calibri" panose="020F0502020204030204" pitchFamily="34" charset="0"/>
              </a:rPr>
              <a:t>malnutrition’</a:t>
            </a:r>
          </a:p>
          <a:p>
            <a:pPr marL="355600" lvl="1" indent="-292100">
              <a:spcBef>
                <a:spcPts val="0"/>
              </a:spcBef>
              <a:spcAft>
                <a:spcPts val="1200"/>
              </a:spcAft>
              <a:buClr>
                <a:srgbClr val="00B2C2"/>
              </a:buClr>
              <a:buFont typeface="Arial" pitchFamily="34" charset="0"/>
              <a:buChar char="•"/>
            </a:pPr>
            <a:r>
              <a:rPr lang="en-US" sz="2800" dirty="0">
                <a:latin typeface="Calibri" panose="020F0502020204030204" pitchFamily="34" charset="0"/>
              </a:rPr>
              <a:t>Explain the types of </a:t>
            </a:r>
            <a:r>
              <a:rPr lang="en-US" sz="2800" dirty="0" smtClean="0">
                <a:latin typeface="Calibri" panose="020F0502020204030204" pitchFamily="34" charset="0"/>
              </a:rPr>
              <a:t>malnutrition</a:t>
            </a:r>
            <a:endParaRPr lang="en-US" sz="2800" dirty="0">
              <a:latin typeface="Calibri" panose="020F0502020204030204" pitchFamily="34" charset="0"/>
            </a:endParaRPr>
          </a:p>
          <a:p>
            <a:pPr marL="355600" lvl="1" indent="-292100">
              <a:spcBef>
                <a:spcPts val="0"/>
              </a:spcBef>
              <a:spcAft>
                <a:spcPts val="1200"/>
              </a:spcAft>
              <a:buClr>
                <a:srgbClr val="00B2C2"/>
              </a:buClr>
              <a:buFont typeface="Arial" pitchFamily="34" charset="0"/>
              <a:buChar char="•"/>
            </a:pPr>
            <a:r>
              <a:rPr lang="en-US" sz="2800" dirty="0">
                <a:latin typeface="Calibri" panose="020F0502020204030204" pitchFamily="34" charset="0"/>
              </a:rPr>
              <a:t>Discuss the </a:t>
            </a:r>
            <a:r>
              <a:rPr lang="en-US" sz="2800" dirty="0" smtClean="0">
                <a:latin typeface="Calibri" panose="020F0502020204030204" pitchFamily="34" charset="0"/>
              </a:rPr>
              <a:t>causes, consequences, and prevention of undernutrition</a:t>
            </a:r>
            <a:endParaRPr lang="en-US" sz="2800" dirty="0">
              <a:latin typeface="Calibri" panose="020F0502020204030204" pitchFamily="34" charset="0"/>
            </a:endParaRPr>
          </a:p>
          <a:p>
            <a:pPr marL="355600" lvl="1" indent="-292100">
              <a:spcBef>
                <a:spcPts val="0"/>
              </a:spcBef>
              <a:spcAft>
                <a:spcPts val="600"/>
              </a:spcAft>
              <a:buClr>
                <a:srgbClr val="00B2C2"/>
              </a:buClr>
              <a:buFont typeface="Arial" pitchFamily="34" charset="0"/>
              <a:buChar char="•"/>
            </a:pPr>
            <a:r>
              <a:rPr lang="en-US" sz="2800" dirty="0">
                <a:latin typeface="Calibri" panose="020F0502020204030204" pitchFamily="34" charset="0"/>
              </a:rPr>
              <a:t>Discuss </a:t>
            </a:r>
            <a:r>
              <a:rPr lang="en-US" sz="2800" dirty="0" smtClean="0">
                <a:latin typeface="Calibri" panose="020F0502020204030204" pitchFamily="34" charset="0"/>
              </a:rPr>
              <a:t>the causes, consequences, and prevention of </a:t>
            </a:r>
            <a:r>
              <a:rPr lang="en-US" sz="2800" dirty="0" err="1" smtClean="0">
                <a:latin typeface="Calibri" panose="020F0502020204030204" pitchFamily="34" charset="0"/>
              </a:rPr>
              <a:t>overnutrition</a:t>
            </a:r>
            <a:endParaRPr lang="en-US" sz="2800" dirty="0">
              <a:latin typeface="Calibri" panose="020F0502020204030204" pitchFamily="34" charset="0"/>
            </a:endParaRPr>
          </a:p>
          <a:p>
            <a:pPr marL="82296" lvl="0" indent="0">
              <a:spcAft>
                <a:spcPts val="2400"/>
              </a:spcAft>
              <a:buNone/>
            </a:pPr>
            <a:endParaRPr lang="en-US" sz="2800" dirty="0" smtClean="0"/>
          </a:p>
          <a:p>
            <a:pPr marL="82296" indent="0">
              <a:buNone/>
            </a:pPr>
            <a:endParaRPr lang="en-GB" dirty="0"/>
          </a:p>
        </p:txBody>
      </p:sp>
      <p:sp>
        <p:nvSpPr>
          <p:cNvPr id="5" name="Title 1"/>
          <p:cNvSpPr txBox="1">
            <a:spLocks/>
          </p:cNvSpPr>
          <p:nvPr/>
        </p:nvSpPr>
        <p:spPr>
          <a:xfrm>
            <a:off x="0" y="304800"/>
            <a:ext cx="9144000" cy="1028700"/>
          </a:xfrm>
          <a:prstGeom prst="rect">
            <a:avLst/>
          </a:prstGeom>
          <a:solidFill>
            <a:srgbClr val="E5F4F5"/>
          </a:solidFill>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indent="457200"/>
            <a:r>
              <a:rPr lang="en-US" sz="4400" b="1" dirty="0">
                <a:solidFill>
                  <a:srgbClr val="00B2C2"/>
                </a:solidFill>
                <a:effectLst/>
                <a:latin typeface="Calibri" pitchFamily="34" charset="0"/>
              </a:rPr>
              <a:t>Session Objectives</a:t>
            </a:r>
            <a:r>
              <a:rPr lang="en-US" sz="4800" b="1" dirty="0" smtClean="0">
                <a:effectLst/>
                <a:latin typeface="Calibri" pitchFamily="34" charset="0"/>
              </a:rPr>
              <a:t>	</a:t>
            </a:r>
            <a:r>
              <a:rPr lang="en-US" sz="4800" dirty="0" smtClean="0">
                <a:latin typeface="Calibri" pitchFamily="34" charset="0"/>
              </a:rPr>
              <a:t>	</a:t>
            </a:r>
            <a:endParaRPr lang="en-US" sz="4800" dirty="0">
              <a:latin typeface="Calibri" pitchFamily="34" charset="0"/>
            </a:endParaRPr>
          </a:p>
        </p:txBody>
      </p:sp>
      <p:sp>
        <p:nvSpPr>
          <p:cNvPr id="4" name="Slide Number Placeholder 3"/>
          <p:cNvSpPr>
            <a:spLocks noGrp="1"/>
          </p:cNvSpPr>
          <p:nvPr>
            <p:ph type="sldNum" sz="quarter" idx="4"/>
          </p:nvPr>
        </p:nvSpPr>
        <p:spPr/>
        <p:txBody>
          <a:bodyPr/>
          <a:lstStyle/>
          <a:p>
            <a:fld id="{7B13662B-BAC9-45CF-9991-E94E2304A8C3}" type="slidenum">
              <a:rPr lang="en-GB" smtClean="0"/>
              <a:pPr/>
              <a:t>2</a:t>
            </a:fld>
            <a:endParaRPr lang="en-GB" dirty="0"/>
          </a:p>
        </p:txBody>
      </p:sp>
      <p:sp>
        <p:nvSpPr>
          <p:cNvPr id="6" name="Footer Placeholder 5"/>
          <p:cNvSpPr>
            <a:spLocks noGrp="1"/>
          </p:cNvSpPr>
          <p:nvPr>
            <p:ph type="ftr" sz="quarter" idx="3"/>
          </p:nvPr>
        </p:nvSpPr>
        <p:spPr/>
        <p:txBody>
          <a:bodyPr/>
          <a:lstStyle/>
          <a:p>
            <a:r>
              <a:rPr lang="en-US" smtClean="0"/>
              <a:t>Integrating Nutrition Assessment, Counselling, and Support into Health Service Delivery</a:t>
            </a:r>
            <a:endParaRPr lang="en-GB" dirty="0"/>
          </a:p>
        </p:txBody>
      </p:sp>
    </p:spTree>
    <p:extLst>
      <p:ext uri="{BB962C8B-B14F-4D97-AF65-F5344CB8AC3E}">
        <p14:creationId xmlns:p14="http://schemas.microsoft.com/office/powerpoint/2010/main" val="28411608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304800"/>
            <a:ext cx="9144000" cy="1028700"/>
          </a:xfrm>
          <a:prstGeom prst="rect">
            <a:avLst/>
          </a:prstGeom>
          <a:solidFill>
            <a:srgbClr val="E5F4F5"/>
          </a:solidFill>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indent="457200"/>
            <a:r>
              <a:rPr lang="en-US" sz="4400" b="1" dirty="0">
                <a:solidFill>
                  <a:srgbClr val="00B2C2"/>
                </a:solidFill>
                <a:effectLst/>
                <a:latin typeface="Calibri" pitchFamily="34" charset="0"/>
              </a:rPr>
              <a:t>The Vicious Cycle of </a:t>
            </a:r>
            <a:r>
              <a:rPr lang="en-US" sz="4400" b="1" dirty="0" err="1">
                <a:solidFill>
                  <a:srgbClr val="00B2C2"/>
                </a:solidFill>
                <a:effectLst/>
                <a:latin typeface="Calibri" pitchFamily="34" charset="0"/>
              </a:rPr>
              <a:t>Undernutrition</a:t>
            </a:r>
            <a:endParaRPr lang="en-US" sz="4400" b="1" dirty="0">
              <a:solidFill>
                <a:srgbClr val="00B2C2"/>
              </a:solidFill>
              <a:effectLst/>
              <a:latin typeface="Calibri" pitchFamily="34" charset="0"/>
            </a:endParaRPr>
          </a:p>
        </p:txBody>
      </p:sp>
      <p:sp>
        <p:nvSpPr>
          <p:cNvPr id="3" name="Footer Placeholder 2"/>
          <p:cNvSpPr>
            <a:spLocks noGrp="1"/>
          </p:cNvSpPr>
          <p:nvPr>
            <p:ph type="ftr" sz="quarter" idx="3"/>
          </p:nvPr>
        </p:nvSpPr>
        <p:spPr/>
        <p:txBody>
          <a:bodyPr/>
          <a:lstStyle/>
          <a:p>
            <a:r>
              <a:rPr lang="en-US" dirty="0" smtClean="0"/>
              <a:t>Integrating Nutrition Assessment, Counselling, and Support into Health Service Delivery</a:t>
            </a:r>
            <a:endParaRPr lang="en-GB" dirty="0"/>
          </a:p>
        </p:txBody>
      </p:sp>
      <p:sp>
        <p:nvSpPr>
          <p:cNvPr id="4" name="Slide Number Placeholder 3"/>
          <p:cNvSpPr>
            <a:spLocks noGrp="1"/>
          </p:cNvSpPr>
          <p:nvPr>
            <p:ph type="sldNum" sz="quarter" idx="4"/>
          </p:nvPr>
        </p:nvSpPr>
        <p:spPr/>
        <p:txBody>
          <a:bodyPr/>
          <a:lstStyle/>
          <a:p>
            <a:fld id="{7B13662B-BAC9-45CF-9991-E94E2304A8C3}" type="slidenum">
              <a:rPr lang="en-GB" smtClean="0"/>
              <a:pPr/>
              <a:t>20</a:t>
            </a:fld>
            <a:endParaRPr lang="en-GB" dirty="0"/>
          </a:p>
        </p:txBody>
      </p:sp>
      <p:pic>
        <p:nvPicPr>
          <p:cNvPr id="6" name="Picture 5" descr="This figure shows the viscious cycle of undernutrition.  Poor nutrition, which consists of weight loss, growth faltering, and micronutrient deficiency, leads to an impaired immune system, which poorly affects the ability to resist and fight infections. An impaired immune system leads to an increased infection or disease. Increased infection or disease leads to impaired appetite, digestion or metabolism, which increases nutrient needs due to a nutrient loss, malabsorption or altered metabolism. With an impaired appetite, digestion, or metabolism we come full circle back to poor nutrition. All of these conditions open up a person to contracting HIV."/>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7772" y="1670685"/>
            <a:ext cx="5288456" cy="4389120"/>
          </a:xfrm>
          <a:prstGeom prst="rect">
            <a:avLst/>
          </a:prstGeom>
        </p:spPr>
      </p:pic>
      <p:sp>
        <p:nvSpPr>
          <p:cNvPr id="2" name="Rectangle 1"/>
          <p:cNvSpPr/>
          <p:nvPr/>
        </p:nvSpPr>
        <p:spPr>
          <a:xfrm>
            <a:off x="6045074" y="6097771"/>
            <a:ext cx="2342308" cy="246221"/>
          </a:xfrm>
          <a:prstGeom prst="rect">
            <a:avLst/>
          </a:prstGeom>
        </p:spPr>
        <p:txBody>
          <a:bodyPr wrap="none">
            <a:spAutoFit/>
          </a:bodyPr>
          <a:lstStyle/>
          <a:p>
            <a:r>
              <a:rPr lang="en-US" sz="1000" dirty="0" smtClean="0">
                <a:latin typeface="Calibri" panose="020F0502020204030204" pitchFamily="34" charset="0"/>
              </a:rPr>
              <a:t>Adapted </a:t>
            </a:r>
            <a:r>
              <a:rPr lang="en-US" sz="1000" dirty="0">
                <a:latin typeface="Calibri" panose="020F0502020204030204" pitchFamily="34" charset="0"/>
              </a:rPr>
              <a:t>from Tomkins and </a:t>
            </a:r>
            <a:r>
              <a:rPr lang="en-US" sz="1000" dirty="0" smtClean="0">
                <a:latin typeface="Calibri" panose="020F0502020204030204" pitchFamily="34" charset="0"/>
              </a:rPr>
              <a:t>Watson </a:t>
            </a:r>
            <a:r>
              <a:rPr lang="en-US" sz="1000" dirty="0">
                <a:latin typeface="Calibri" panose="020F0502020204030204" pitchFamily="34" charset="0"/>
              </a:rPr>
              <a:t>1989</a:t>
            </a:r>
          </a:p>
        </p:txBody>
      </p:sp>
      <p:cxnSp>
        <p:nvCxnSpPr>
          <p:cNvPr id="8" name="Straight Arrow Connector 7"/>
          <p:cNvCxnSpPr/>
          <p:nvPr/>
        </p:nvCxnSpPr>
        <p:spPr>
          <a:xfrm>
            <a:off x="4648200" y="3124200"/>
            <a:ext cx="0" cy="1524000"/>
          </a:xfrm>
          <a:prstGeom prst="straightConnector1">
            <a:avLst/>
          </a:prstGeom>
          <a:ln w="28575">
            <a:solidFill>
              <a:schemeClr val="tx1"/>
            </a:solidFill>
            <a:headEnd type="triangle" w="med" len="lg"/>
            <a:tailEnd type="triangle" w="med" len="lg"/>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267200" y="3557915"/>
            <a:ext cx="762000" cy="523220"/>
          </a:xfrm>
          <a:prstGeom prst="rect">
            <a:avLst/>
          </a:prstGeom>
          <a:solidFill>
            <a:srgbClr val="88D2DD"/>
          </a:solidFill>
        </p:spPr>
        <p:txBody>
          <a:bodyPr wrap="square" rtlCol="0">
            <a:spAutoFit/>
          </a:bodyPr>
          <a:lstStyle/>
          <a:p>
            <a:pPr algn="ctr"/>
            <a:r>
              <a:rPr lang="en-US" sz="2800" b="1" dirty="0" smtClean="0">
                <a:latin typeface="Calibri" panose="020F0502020204030204" pitchFamily="34" charset="0"/>
              </a:rPr>
              <a:t>HIV</a:t>
            </a:r>
            <a:endParaRPr lang="en-US" sz="2800" b="1" dirty="0">
              <a:latin typeface="Calibri" panose="020F0502020204030204" pitchFamily="34" charset="0"/>
            </a:endParaRPr>
          </a:p>
        </p:txBody>
      </p:sp>
    </p:spTree>
    <p:extLst>
      <p:ext uri="{BB962C8B-B14F-4D97-AF65-F5344CB8AC3E}">
        <p14:creationId xmlns:p14="http://schemas.microsoft.com/office/powerpoint/2010/main" val="38827020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bwMode="auto">
          <a:xfrm>
            <a:off x="478458" y="1828800"/>
            <a:ext cx="8136904" cy="438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defRPr/>
            </a:pPr>
            <a:r>
              <a:rPr lang="en-US" sz="2800" b="1" dirty="0" smtClean="0">
                <a:solidFill>
                  <a:srgbClr val="00B2C2"/>
                </a:solidFill>
                <a:latin typeface="Calibri" panose="020F0502020204030204" pitchFamily="34" charset="0"/>
                <a:ea typeface="MS PGothic" pitchFamily="34" charset="-128"/>
              </a:rPr>
              <a:t>High child mortality, disease, and disability </a:t>
            </a:r>
          </a:p>
          <a:p>
            <a:pPr marL="284163" indent="-284163">
              <a:spcBef>
                <a:spcPts val="0"/>
              </a:spcBef>
              <a:spcAft>
                <a:spcPts val="1200"/>
              </a:spcAft>
              <a:buClr>
                <a:srgbClr val="00B2C2"/>
              </a:buClr>
            </a:pPr>
            <a:r>
              <a:rPr lang="en-US" sz="2800" dirty="0">
                <a:latin typeface="Calibri" panose="020F0502020204030204" pitchFamily="34" charset="0"/>
              </a:rPr>
              <a:t>Newborns who are born small for their gestational age are more likely to die than children born at a healthy weight. </a:t>
            </a:r>
          </a:p>
          <a:p>
            <a:pPr marL="284163" lvl="0" indent="-284163">
              <a:spcBef>
                <a:spcPts val="0"/>
              </a:spcBef>
              <a:spcAft>
                <a:spcPts val="1200"/>
              </a:spcAft>
              <a:buClr>
                <a:srgbClr val="00B2C2"/>
              </a:buClr>
            </a:pPr>
            <a:r>
              <a:rPr lang="en-US" sz="2800" dirty="0" smtClean="0">
                <a:latin typeface="Calibri" panose="020F0502020204030204" pitchFamily="34" charset="0"/>
              </a:rPr>
              <a:t>A </a:t>
            </a:r>
            <a:r>
              <a:rPr lang="en-US" sz="2800" dirty="0">
                <a:latin typeface="Calibri" panose="020F0502020204030204" pitchFamily="34" charset="0"/>
              </a:rPr>
              <a:t>severely stunted child is four times more likely to die than a healthy </a:t>
            </a:r>
            <a:r>
              <a:rPr lang="en-US" sz="2800" dirty="0" smtClean="0">
                <a:latin typeface="Calibri" panose="020F0502020204030204" pitchFamily="34" charset="0"/>
              </a:rPr>
              <a:t>child.</a:t>
            </a:r>
            <a:endParaRPr lang="en-US" sz="2800" dirty="0">
              <a:latin typeface="Calibri" panose="020F0502020204030204" pitchFamily="34" charset="0"/>
            </a:endParaRPr>
          </a:p>
          <a:p>
            <a:pPr marL="284163" indent="-284163">
              <a:spcBef>
                <a:spcPts val="0"/>
              </a:spcBef>
              <a:buClr>
                <a:srgbClr val="00B2C2"/>
              </a:buClr>
            </a:pPr>
            <a:r>
              <a:rPr lang="en-US" sz="2800" dirty="0" smtClean="0">
                <a:latin typeface="Calibri" panose="020F0502020204030204" pitchFamily="34" charset="0"/>
              </a:rPr>
              <a:t>A </a:t>
            </a:r>
            <a:r>
              <a:rPr lang="en-US" sz="2800" dirty="0">
                <a:latin typeface="Calibri" panose="020F0502020204030204" pitchFamily="34" charset="0"/>
              </a:rPr>
              <a:t>severely wasted child is nine times more likely to die than a healthy </a:t>
            </a:r>
            <a:r>
              <a:rPr lang="en-US" sz="2800" dirty="0" smtClean="0">
                <a:latin typeface="Calibri" panose="020F0502020204030204" pitchFamily="34" charset="0"/>
              </a:rPr>
              <a:t>child.</a:t>
            </a:r>
            <a:endParaRPr lang="en-US" sz="2800" dirty="0" smtClean="0">
              <a:latin typeface="Calibri" panose="020F0502020204030204" pitchFamily="34" charset="0"/>
              <a:ea typeface="Arial" pitchFamily="34" charset="0"/>
            </a:endParaRPr>
          </a:p>
          <a:p>
            <a:pPr lvl="1">
              <a:buFont typeface="Wingdings" pitchFamily="2" charset="2"/>
              <a:buChar char="§"/>
              <a:defRPr/>
            </a:pPr>
            <a:endParaRPr lang="en-US" sz="2400" dirty="0" smtClean="0">
              <a:ea typeface="Arial" pitchFamily="34" charset="0"/>
            </a:endParaRPr>
          </a:p>
        </p:txBody>
      </p:sp>
      <p:sp>
        <p:nvSpPr>
          <p:cNvPr id="5" name="Title 1"/>
          <p:cNvSpPr txBox="1">
            <a:spLocks/>
          </p:cNvSpPr>
          <p:nvPr/>
        </p:nvSpPr>
        <p:spPr>
          <a:xfrm>
            <a:off x="0" y="304800"/>
            <a:ext cx="9144000" cy="1028700"/>
          </a:xfrm>
          <a:prstGeom prst="rect">
            <a:avLst/>
          </a:prstGeom>
          <a:solidFill>
            <a:srgbClr val="E5F4F5"/>
          </a:solidFill>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indent="457200"/>
            <a:r>
              <a:rPr lang="en-US" sz="4400" b="1" dirty="0">
                <a:solidFill>
                  <a:srgbClr val="00B2C2"/>
                </a:solidFill>
                <a:effectLst/>
                <a:latin typeface="Calibri" pitchFamily="34" charset="0"/>
              </a:rPr>
              <a:t>Consequences of </a:t>
            </a:r>
            <a:r>
              <a:rPr lang="en-US" sz="4400" b="1" dirty="0" err="1">
                <a:solidFill>
                  <a:srgbClr val="00B2C2"/>
                </a:solidFill>
                <a:effectLst/>
                <a:latin typeface="Calibri" pitchFamily="34" charset="0"/>
              </a:rPr>
              <a:t>Undernutrition</a:t>
            </a:r>
            <a:endParaRPr lang="en-US" sz="4400" b="1" dirty="0">
              <a:solidFill>
                <a:srgbClr val="00B2C2"/>
              </a:solidFill>
              <a:effectLst/>
              <a:latin typeface="Calibri" pitchFamily="34" charset="0"/>
            </a:endParaRPr>
          </a:p>
        </p:txBody>
      </p:sp>
      <p:sp>
        <p:nvSpPr>
          <p:cNvPr id="2" name="Footer Placeholder 1"/>
          <p:cNvSpPr>
            <a:spLocks noGrp="1"/>
          </p:cNvSpPr>
          <p:nvPr>
            <p:ph type="ftr" sz="quarter" idx="3"/>
          </p:nvPr>
        </p:nvSpPr>
        <p:spPr/>
        <p:txBody>
          <a:bodyPr/>
          <a:lstStyle/>
          <a:p>
            <a:r>
              <a:rPr lang="en-US" smtClean="0"/>
              <a:t>Integrating Nutrition Assessment, Counselling, and Support into Health Service Delivery</a:t>
            </a:r>
            <a:endParaRPr lang="en-GB" dirty="0"/>
          </a:p>
        </p:txBody>
      </p:sp>
      <p:sp>
        <p:nvSpPr>
          <p:cNvPr id="3" name="Slide Number Placeholder 2"/>
          <p:cNvSpPr>
            <a:spLocks noGrp="1"/>
          </p:cNvSpPr>
          <p:nvPr>
            <p:ph type="sldNum" sz="quarter" idx="4"/>
          </p:nvPr>
        </p:nvSpPr>
        <p:spPr/>
        <p:txBody>
          <a:bodyPr/>
          <a:lstStyle/>
          <a:p>
            <a:fld id="{7B13662B-BAC9-45CF-9991-E94E2304A8C3}" type="slidenum">
              <a:rPr lang="en-GB" smtClean="0"/>
              <a:pPr/>
              <a:t>21</a:t>
            </a:fld>
            <a:endParaRPr lang="en-GB" dirty="0"/>
          </a:p>
        </p:txBody>
      </p:sp>
    </p:spTree>
    <p:extLst>
      <p:ext uri="{BB962C8B-B14F-4D97-AF65-F5344CB8AC3E}">
        <p14:creationId xmlns:p14="http://schemas.microsoft.com/office/powerpoint/2010/main" val="1141620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bwMode="auto">
          <a:xfrm>
            <a:off x="611560" y="1484784"/>
            <a:ext cx="8136904"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defRPr/>
            </a:pPr>
            <a:r>
              <a:rPr lang="en-US" sz="2400" b="1" dirty="0" smtClean="0">
                <a:solidFill>
                  <a:srgbClr val="00B2C2"/>
                </a:solidFill>
                <a:latin typeface="Calibri" panose="020F0502020204030204" pitchFamily="34" charset="0"/>
                <a:ea typeface="MS PGothic" pitchFamily="34" charset="-128"/>
              </a:rPr>
              <a:t>High child mortality, disease, and disability </a:t>
            </a:r>
          </a:p>
          <a:p>
            <a:pPr marL="284163" lvl="0" indent="-284163">
              <a:spcBef>
                <a:spcPts val="0"/>
              </a:spcBef>
              <a:buClr>
                <a:srgbClr val="00B2C2"/>
              </a:buClr>
            </a:pPr>
            <a:r>
              <a:rPr lang="en-US" sz="2400" dirty="0" smtClean="0">
                <a:latin typeface="Calibri" panose="020F0502020204030204" pitchFamily="34" charset="0"/>
              </a:rPr>
              <a:t>Micronutrient deficiencies—including </a:t>
            </a:r>
            <a:r>
              <a:rPr lang="en-US" sz="2400" dirty="0">
                <a:latin typeface="Calibri" panose="020F0502020204030204" pitchFamily="34" charset="0"/>
              </a:rPr>
              <a:t>vitamin A, zinc, </a:t>
            </a:r>
            <a:r>
              <a:rPr lang="en-US" sz="2400" dirty="0" smtClean="0">
                <a:latin typeface="Calibri" panose="020F0502020204030204" pitchFamily="34" charset="0"/>
              </a:rPr>
              <a:t>and iron—impair </a:t>
            </a:r>
            <a:r>
              <a:rPr lang="en-US" sz="2400" dirty="0">
                <a:latin typeface="Calibri" panose="020F0502020204030204" pitchFamily="34" charset="0"/>
              </a:rPr>
              <a:t>the immune system, increasing risk of illness </a:t>
            </a:r>
            <a:r>
              <a:rPr lang="en-US" sz="2400" dirty="0" smtClean="0">
                <a:latin typeface="Calibri" panose="020F0502020204030204" pitchFamily="34" charset="0"/>
              </a:rPr>
              <a:t>and death. </a:t>
            </a:r>
            <a:endParaRPr lang="en-US" sz="2400" dirty="0">
              <a:latin typeface="Calibri" panose="020F0502020204030204" pitchFamily="34" charset="0"/>
            </a:endParaRPr>
          </a:p>
          <a:p>
            <a:pPr marL="284163" lvl="0" indent="-284163">
              <a:spcBef>
                <a:spcPts val="0"/>
              </a:spcBef>
              <a:buClr>
                <a:srgbClr val="00B2C2"/>
              </a:buClr>
            </a:pPr>
            <a:r>
              <a:rPr lang="en-US" sz="2400" dirty="0" err="1" smtClean="0">
                <a:latin typeface="Calibri" panose="020F0502020204030204" pitchFamily="34" charset="0"/>
              </a:rPr>
              <a:t>Anaemia</a:t>
            </a:r>
            <a:r>
              <a:rPr lang="en-US" sz="2400" dirty="0" smtClean="0">
                <a:latin typeface="Calibri" panose="020F0502020204030204" pitchFamily="34" charset="0"/>
              </a:rPr>
              <a:t> </a:t>
            </a:r>
            <a:r>
              <a:rPr lang="en-US" sz="2400" dirty="0">
                <a:latin typeface="Calibri" panose="020F0502020204030204" pitchFamily="34" charset="0"/>
              </a:rPr>
              <a:t>increases risk of maternal and perinatal </a:t>
            </a:r>
            <a:r>
              <a:rPr lang="en-US" sz="2400" dirty="0" smtClean="0">
                <a:latin typeface="Calibri" panose="020F0502020204030204" pitchFamily="34" charset="0"/>
              </a:rPr>
              <a:t>mortality.  </a:t>
            </a:r>
            <a:endParaRPr lang="en-US" sz="2400" dirty="0">
              <a:latin typeface="Calibri" panose="020F0502020204030204" pitchFamily="34" charset="0"/>
            </a:endParaRPr>
          </a:p>
          <a:p>
            <a:pPr marL="284163" lvl="0" indent="-284163">
              <a:spcBef>
                <a:spcPts val="0"/>
              </a:spcBef>
              <a:buClr>
                <a:srgbClr val="00B2C2"/>
              </a:buClr>
            </a:pPr>
            <a:r>
              <a:rPr lang="en-US" sz="2400" dirty="0">
                <a:latin typeface="Calibri" panose="020F0502020204030204" pitchFamily="34" charset="0"/>
              </a:rPr>
              <a:t>Vitamin A deficiency causes </a:t>
            </a:r>
            <a:r>
              <a:rPr lang="en-US" sz="2400" dirty="0" smtClean="0">
                <a:latin typeface="Calibri" panose="020F0502020204030204" pitchFamily="34" charset="0"/>
              </a:rPr>
              <a:t>blindness.</a:t>
            </a:r>
          </a:p>
          <a:p>
            <a:pPr marL="284163" lvl="0" indent="-284163">
              <a:spcBef>
                <a:spcPts val="0"/>
              </a:spcBef>
              <a:buClr>
                <a:srgbClr val="00B2C2"/>
              </a:buClr>
            </a:pPr>
            <a:r>
              <a:rPr lang="en-US" sz="2400" dirty="0" smtClean="0">
                <a:latin typeface="Calibri" panose="020F0502020204030204" pitchFamily="34" charset="0"/>
              </a:rPr>
              <a:t>Children </a:t>
            </a:r>
            <a:r>
              <a:rPr lang="en-US" sz="2400" dirty="0">
                <a:latin typeface="Calibri" panose="020F0502020204030204" pitchFamily="34" charset="0"/>
              </a:rPr>
              <a:t>who are undernourished at birth, in </a:t>
            </a:r>
            <a:r>
              <a:rPr lang="en-US" sz="2400" dirty="0" smtClean="0">
                <a:latin typeface="Calibri" panose="020F0502020204030204" pitchFamily="34" charset="0"/>
              </a:rPr>
              <a:t>infancy, </a:t>
            </a:r>
            <a:r>
              <a:rPr lang="en-US" sz="2400" dirty="0">
                <a:latin typeface="Calibri" panose="020F0502020204030204" pitchFamily="34" charset="0"/>
              </a:rPr>
              <a:t>and </a:t>
            </a:r>
            <a:r>
              <a:rPr lang="en-US" sz="2400" dirty="0" smtClean="0">
                <a:latin typeface="Calibri" panose="020F0502020204030204" pitchFamily="34" charset="0"/>
              </a:rPr>
              <a:t>in young </a:t>
            </a:r>
            <a:r>
              <a:rPr lang="en-US" sz="2400" dirty="0">
                <a:latin typeface="Calibri" panose="020F0502020204030204" pitchFamily="34" charset="0"/>
              </a:rPr>
              <a:t>childhood and </a:t>
            </a:r>
            <a:r>
              <a:rPr lang="en-US" sz="2400" dirty="0" smtClean="0">
                <a:latin typeface="Calibri" panose="020F0502020204030204" pitchFamily="34" charset="0"/>
              </a:rPr>
              <a:t>who also gain </a:t>
            </a:r>
            <a:r>
              <a:rPr lang="en-US" sz="2400" dirty="0">
                <a:latin typeface="Calibri" panose="020F0502020204030204" pitchFamily="34" charset="0"/>
              </a:rPr>
              <a:t>weight rapidly after age </a:t>
            </a:r>
            <a:r>
              <a:rPr lang="en-US" sz="2400" dirty="0" smtClean="0">
                <a:latin typeface="Calibri" panose="020F0502020204030204" pitchFamily="34" charset="0"/>
              </a:rPr>
              <a:t>2 </a:t>
            </a:r>
            <a:r>
              <a:rPr lang="en-US" sz="2400" dirty="0">
                <a:latin typeface="Calibri" panose="020F0502020204030204" pitchFamily="34" charset="0"/>
              </a:rPr>
              <a:t>are at increased risk for chronic disease in adulthood, including hypertension, cardiovascular disease, and high blood glucose concentrations. </a:t>
            </a:r>
          </a:p>
          <a:p>
            <a:pPr lvl="1">
              <a:buFont typeface="Wingdings" pitchFamily="2" charset="2"/>
              <a:buChar char="§"/>
              <a:defRPr/>
            </a:pPr>
            <a:endParaRPr lang="en-US" sz="2400" dirty="0" smtClean="0">
              <a:ea typeface="Arial" pitchFamily="34" charset="0"/>
            </a:endParaRPr>
          </a:p>
          <a:p>
            <a:pPr lvl="1">
              <a:buFont typeface="Wingdings" pitchFamily="2" charset="2"/>
              <a:buChar char="§"/>
              <a:defRPr/>
            </a:pPr>
            <a:endParaRPr lang="en-US" sz="2400" dirty="0" smtClean="0">
              <a:ea typeface="Arial" pitchFamily="34" charset="0"/>
            </a:endParaRPr>
          </a:p>
        </p:txBody>
      </p:sp>
      <p:sp>
        <p:nvSpPr>
          <p:cNvPr id="5" name="Title 1"/>
          <p:cNvSpPr txBox="1">
            <a:spLocks/>
          </p:cNvSpPr>
          <p:nvPr/>
        </p:nvSpPr>
        <p:spPr>
          <a:xfrm>
            <a:off x="0" y="304800"/>
            <a:ext cx="9144000" cy="1028700"/>
          </a:xfrm>
          <a:prstGeom prst="rect">
            <a:avLst/>
          </a:prstGeom>
          <a:solidFill>
            <a:srgbClr val="E5F4F5"/>
          </a:solidFill>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indent="457200"/>
            <a:r>
              <a:rPr lang="en-US" sz="4400" b="1" dirty="0">
                <a:solidFill>
                  <a:srgbClr val="00B2C2"/>
                </a:solidFill>
                <a:effectLst/>
                <a:latin typeface="Calibri" pitchFamily="34" charset="0"/>
              </a:rPr>
              <a:t>Consequences of </a:t>
            </a:r>
            <a:r>
              <a:rPr lang="en-US" sz="4400" b="1" dirty="0" err="1">
                <a:solidFill>
                  <a:srgbClr val="00B2C2"/>
                </a:solidFill>
                <a:effectLst/>
                <a:latin typeface="Calibri" pitchFamily="34" charset="0"/>
              </a:rPr>
              <a:t>Undernutrition</a:t>
            </a:r>
            <a:endParaRPr lang="en-US" sz="4400" b="1" dirty="0">
              <a:solidFill>
                <a:srgbClr val="00B2C2"/>
              </a:solidFill>
              <a:effectLst/>
              <a:latin typeface="Calibri" pitchFamily="34" charset="0"/>
            </a:endParaRPr>
          </a:p>
        </p:txBody>
      </p:sp>
      <p:sp>
        <p:nvSpPr>
          <p:cNvPr id="2" name="Footer Placeholder 1"/>
          <p:cNvSpPr>
            <a:spLocks noGrp="1"/>
          </p:cNvSpPr>
          <p:nvPr>
            <p:ph type="ftr" sz="quarter" idx="3"/>
          </p:nvPr>
        </p:nvSpPr>
        <p:spPr/>
        <p:txBody>
          <a:bodyPr/>
          <a:lstStyle/>
          <a:p>
            <a:r>
              <a:rPr lang="en-US" smtClean="0"/>
              <a:t>Integrating Nutrition Assessment, Counselling, and Support into Health Service Delivery</a:t>
            </a:r>
            <a:endParaRPr lang="en-GB" dirty="0"/>
          </a:p>
        </p:txBody>
      </p:sp>
      <p:sp>
        <p:nvSpPr>
          <p:cNvPr id="3" name="Slide Number Placeholder 2"/>
          <p:cNvSpPr>
            <a:spLocks noGrp="1"/>
          </p:cNvSpPr>
          <p:nvPr>
            <p:ph type="sldNum" sz="quarter" idx="4"/>
          </p:nvPr>
        </p:nvSpPr>
        <p:spPr/>
        <p:txBody>
          <a:bodyPr/>
          <a:lstStyle/>
          <a:p>
            <a:fld id="{7B13662B-BAC9-45CF-9991-E94E2304A8C3}" type="slidenum">
              <a:rPr lang="en-GB" smtClean="0"/>
              <a:pPr/>
              <a:t>22</a:t>
            </a:fld>
            <a:endParaRPr lang="en-GB" dirty="0"/>
          </a:p>
        </p:txBody>
      </p:sp>
    </p:spTree>
    <p:extLst>
      <p:ext uri="{BB962C8B-B14F-4D97-AF65-F5344CB8AC3E}">
        <p14:creationId xmlns:p14="http://schemas.microsoft.com/office/powerpoint/2010/main" val="23686633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Content Placeholder 2"/>
          <p:cNvSpPr>
            <a:spLocks noGrp="1"/>
          </p:cNvSpPr>
          <p:nvPr>
            <p:ph idx="4294967295"/>
          </p:nvPr>
        </p:nvSpPr>
        <p:spPr>
          <a:xfrm>
            <a:off x="530772" y="1484784"/>
            <a:ext cx="4176713" cy="4967287"/>
          </a:xfrm>
          <a:prstGeom prst="rect">
            <a:avLst/>
          </a:prstGeom>
        </p:spPr>
        <p:txBody>
          <a:bodyPr>
            <a:normAutofit fontScale="92500" lnSpcReduction="10000"/>
          </a:bodyPr>
          <a:lstStyle/>
          <a:p>
            <a:pPr marL="109728" indent="0">
              <a:buNone/>
            </a:pPr>
            <a:r>
              <a:rPr lang="en-US" sz="2600" b="1" dirty="0" smtClean="0">
                <a:solidFill>
                  <a:srgbClr val="00B2C2"/>
                </a:solidFill>
                <a:latin typeface="Calibri" panose="020F0502020204030204" pitchFamily="34" charset="0"/>
              </a:rPr>
              <a:t>Weakened brain development and nervous system</a:t>
            </a:r>
          </a:p>
          <a:p>
            <a:pPr lvl="0">
              <a:buClr>
                <a:srgbClr val="00B2C2"/>
              </a:buClr>
              <a:buSzPct val="100000"/>
              <a:buFont typeface="Arial" panose="020B0604020202020204" pitchFamily="34" charset="0"/>
              <a:buChar char="•"/>
            </a:pPr>
            <a:r>
              <a:rPr lang="en-US" sz="2200" dirty="0" smtClean="0">
                <a:latin typeface="Calibri" panose="020F0502020204030204" pitchFamily="34" charset="0"/>
              </a:rPr>
              <a:t>Impaired cognitive development, poor school achievement, absenteeism (stunting, iron deficiency, </a:t>
            </a:r>
            <a:r>
              <a:rPr lang="en-US" sz="2200" dirty="0" err="1" smtClean="0">
                <a:latin typeface="Calibri" panose="020F0502020204030204" pitchFamily="34" charset="0"/>
              </a:rPr>
              <a:t>anaemia</a:t>
            </a:r>
            <a:r>
              <a:rPr lang="en-US" sz="2200" dirty="0" smtClean="0">
                <a:latin typeface="Calibri" panose="020F0502020204030204" pitchFamily="34" charset="0"/>
              </a:rPr>
              <a:t>, iodine deficiency)</a:t>
            </a:r>
          </a:p>
          <a:p>
            <a:pPr lvl="0">
              <a:buClr>
                <a:srgbClr val="00B2C2"/>
              </a:buClr>
              <a:buSzPct val="100000"/>
              <a:buFont typeface="Arial" panose="020B0604020202020204" pitchFamily="34" charset="0"/>
              <a:buChar char="•"/>
            </a:pPr>
            <a:r>
              <a:rPr lang="en-US" sz="2200" dirty="0" smtClean="0">
                <a:latin typeface="Calibri" panose="020F0502020204030204" pitchFamily="34" charset="0"/>
              </a:rPr>
              <a:t>Neural </a:t>
            </a:r>
            <a:r>
              <a:rPr lang="en-US" sz="2200" dirty="0">
                <a:latin typeface="Calibri" panose="020F0502020204030204" pitchFamily="34" charset="0"/>
              </a:rPr>
              <a:t>tube </a:t>
            </a:r>
            <a:r>
              <a:rPr lang="en-US" sz="2200" dirty="0" smtClean="0">
                <a:latin typeface="Calibri" panose="020F0502020204030204" pitchFamily="34" charset="0"/>
              </a:rPr>
              <a:t>defects (folic acid deficiency)</a:t>
            </a:r>
          </a:p>
          <a:p>
            <a:pPr lvl="0">
              <a:buClr>
                <a:srgbClr val="00B2C2"/>
              </a:buClr>
              <a:buSzPct val="100000"/>
              <a:buFont typeface="Arial" panose="020B0604020202020204" pitchFamily="34" charset="0"/>
              <a:buChar char="•"/>
            </a:pPr>
            <a:r>
              <a:rPr lang="en-US" sz="2200" dirty="0">
                <a:latin typeface="Calibri" panose="020F0502020204030204" pitchFamily="34" charset="0"/>
              </a:rPr>
              <a:t>Impaired fetal brain development, brain damage, severe mental retardation, or congenital abnormalities (iodine deficiency in pregnancy</a:t>
            </a:r>
            <a:r>
              <a:rPr lang="en-US" sz="2200" dirty="0" smtClean="0">
                <a:latin typeface="Calibri" panose="020F0502020204030204" pitchFamily="34" charset="0"/>
              </a:rPr>
              <a:t>)</a:t>
            </a:r>
          </a:p>
          <a:p>
            <a:pPr>
              <a:buClr>
                <a:srgbClr val="00B2C2"/>
              </a:buClr>
              <a:buSzPct val="100000"/>
              <a:buFont typeface="Arial" panose="020B0604020202020204" pitchFamily="34" charset="0"/>
              <a:buChar char="•"/>
            </a:pPr>
            <a:r>
              <a:rPr lang="en-US" sz="2200" dirty="0" smtClean="0">
                <a:latin typeface="Calibri" panose="020F0502020204030204" pitchFamily="34" charset="0"/>
              </a:rPr>
              <a:t>Diminished </a:t>
            </a:r>
            <a:r>
              <a:rPr lang="en-US" sz="2200" dirty="0">
                <a:latin typeface="Calibri" panose="020F0502020204030204" pitchFamily="34" charset="0"/>
              </a:rPr>
              <a:t>income-earning capacity in </a:t>
            </a:r>
            <a:r>
              <a:rPr lang="en-US" sz="2200" dirty="0" smtClean="0">
                <a:latin typeface="Calibri" panose="020F0502020204030204" pitchFamily="34" charset="0"/>
              </a:rPr>
              <a:t>adulthood</a:t>
            </a:r>
            <a:endParaRPr lang="en-US" sz="2200" dirty="0">
              <a:latin typeface="Calibri" panose="020F0502020204030204" pitchFamily="34" charset="0"/>
            </a:endParaRPr>
          </a:p>
          <a:p>
            <a:pPr lvl="0"/>
            <a:endParaRPr lang="en-US" sz="2000" dirty="0"/>
          </a:p>
          <a:p>
            <a:pPr lvl="0"/>
            <a:endParaRPr lang="en-US" sz="2000" dirty="0"/>
          </a:p>
          <a:p>
            <a:pPr lvl="2">
              <a:buFontTx/>
              <a:buNone/>
            </a:pPr>
            <a:endParaRPr lang="en-US" dirty="0" smtClean="0"/>
          </a:p>
          <a:p>
            <a:pPr lvl="2">
              <a:buFontTx/>
              <a:buNone/>
            </a:pPr>
            <a:endParaRPr lang="en-US" dirty="0" smtClean="0"/>
          </a:p>
          <a:p>
            <a:pPr>
              <a:buFontTx/>
              <a:buNone/>
            </a:pPr>
            <a:endParaRPr lang="en-US" sz="2400" dirty="0" smtClean="0"/>
          </a:p>
          <a:p>
            <a:endParaRPr lang="en-US" sz="2400" dirty="0" smtClean="0"/>
          </a:p>
        </p:txBody>
      </p:sp>
      <p:pic>
        <p:nvPicPr>
          <p:cNvPr id="2050" name="Picture 2" descr="This image shows a child drawing at a des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19464" y="1628800"/>
            <a:ext cx="3035300" cy="413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0" y="304800"/>
            <a:ext cx="9144000" cy="1028700"/>
          </a:xfrm>
          <a:prstGeom prst="rect">
            <a:avLst/>
          </a:prstGeom>
          <a:solidFill>
            <a:srgbClr val="E5F4F5"/>
          </a:solidFill>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indent="457200"/>
            <a:r>
              <a:rPr lang="en-US" sz="4400" b="1" dirty="0">
                <a:solidFill>
                  <a:srgbClr val="00B2C2"/>
                </a:solidFill>
                <a:effectLst/>
                <a:latin typeface="Calibri" pitchFamily="34" charset="0"/>
              </a:rPr>
              <a:t>Consequences of </a:t>
            </a:r>
            <a:r>
              <a:rPr lang="en-US" sz="4400" b="1" dirty="0" err="1">
                <a:solidFill>
                  <a:srgbClr val="00B2C2"/>
                </a:solidFill>
                <a:effectLst/>
                <a:latin typeface="Calibri" pitchFamily="34" charset="0"/>
              </a:rPr>
              <a:t>Undernutrition</a:t>
            </a:r>
            <a:endParaRPr lang="en-US" sz="4400" b="1" dirty="0">
              <a:solidFill>
                <a:srgbClr val="00B2C2"/>
              </a:solidFill>
              <a:effectLst/>
              <a:latin typeface="Calibri" pitchFamily="34" charset="0"/>
            </a:endParaRPr>
          </a:p>
        </p:txBody>
      </p:sp>
      <p:sp>
        <p:nvSpPr>
          <p:cNvPr id="2" name="Footer Placeholder 1"/>
          <p:cNvSpPr>
            <a:spLocks noGrp="1"/>
          </p:cNvSpPr>
          <p:nvPr>
            <p:ph type="ftr" sz="quarter" idx="3"/>
          </p:nvPr>
        </p:nvSpPr>
        <p:spPr/>
        <p:txBody>
          <a:bodyPr/>
          <a:lstStyle/>
          <a:p>
            <a:r>
              <a:rPr lang="en-US" smtClean="0"/>
              <a:t>Integrating Nutrition Assessment, Counselling, and Support into Health Service Delivery</a:t>
            </a:r>
            <a:endParaRPr lang="en-GB" dirty="0"/>
          </a:p>
        </p:txBody>
      </p:sp>
      <p:sp>
        <p:nvSpPr>
          <p:cNvPr id="3" name="Slide Number Placeholder 2"/>
          <p:cNvSpPr>
            <a:spLocks noGrp="1"/>
          </p:cNvSpPr>
          <p:nvPr>
            <p:ph type="sldNum" sz="quarter" idx="4"/>
          </p:nvPr>
        </p:nvSpPr>
        <p:spPr/>
        <p:txBody>
          <a:bodyPr/>
          <a:lstStyle/>
          <a:p>
            <a:fld id="{7B13662B-BAC9-45CF-9991-E94E2304A8C3}" type="slidenum">
              <a:rPr lang="en-GB" smtClean="0"/>
              <a:pPr/>
              <a:t>23</a:t>
            </a:fld>
            <a:endParaRPr lang="en-GB" dirty="0"/>
          </a:p>
        </p:txBody>
      </p:sp>
    </p:spTree>
    <p:extLst>
      <p:ext uri="{BB962C8B-B14F-4D97-AF65-F5344CB8AC3E}">
        <p14:creationId xmlns:p14="http://schemas.microsoft.com/office/powerpoint/2010/main" val="28812877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4294967295"/>
          </p:nvPr>
        </p:nvSpPr>
        <p:spPr>
          <a:xfrm>
            <a:off x="683568" y="1602446"/>
            <a:ext cx="8015287" cy="5267325"/>
          </a:xfrm>
          <a:prstGeom prst="rect">
            <a:avLst/>
          </a:prstGeom>
        </p:spPr>
        <p:txBody>
          <a:bodyPr>
            <a:normAutofit/>
          </a:bodyPr>
          <a:lstStyle/>
          <a:p>
            <a:pPr marL="0" lvl="1">
              <a:buFontTx/>
              <a:buNone/>
              <a:defRPr/>
            </a:pPr>
            <a:r>
              <a:rPr lang="en-US" sz="2800" b="1" dirty="0" smtClean="0">
                <a:solidFill>
                  <a:srgbClr val="00B2C2"/>
                </a:solidFill>
                <a:latin typeface="Calibri" panose="020F0502020204030204" pitchFamily="34" charset="0"/>
              </a:rPr>
              <a:t>Socioeconomic consequences</a:t>
            </a:r>
            <a:endParaRPr lang="en-US" sz="2800" dirty="0" smtClean="0">
              <a:latin typeface="Calibri" panose="020F0502020204030204" pitchFamily="34" charset="0"/>
            </a:endParaRPr>
          </a:p>
          <a:p>
            <a:pPr>
              <a:buClr>
                <a:srgbClr val="00B2C2"/>
              </a:buClr>
              <a:buSzPct val="100000"/>
              <a:buFont typeface="Arial" pitchFamily="34" charset="0"/>
              <a:buChar char="•"/>
              <a:defRPr/>
            </a:pPr>
            <a:r>
              <a:rPr lang="en-US" sz="2800" dirty="0" smtClean="0">
                <a:latin typeface="Calibri" panose="020F0502020204030204" pitchFamily="34" charset="0"/>
              </a:rPr>
              <a:t>Contributes </a:t>
            </a:r>
            <a:r>
              <a:rPr lang="en-US" sz="2800" dirty="0">
                <a:latin typeface="Calibri" panose="020F0502020204030204" pitchFamily="34" charset="0"/>
              </a:rPr>
              <a:t>to </a:t>
            </a:r>
            <a:r>
              <a:rPr lang="en-US" sz="2800" dirty="0" smtClean="0">
                <a:latin typeface="Calibri" panose="020F0502020204030204" pitchFamily="34" charset="0"/>
              </a:rPr>
              <a:t>poverty</a:t>
            </a:r>
          </a:p>
          <a:p>
            <a:pPr>
              <a:buClr>
                <a:srgbClr val="00B2C2"/>
              </a:buClr>
              <a:buSzPct val="100000"/>
              <a:buFont typeface="Arial" pitchFamily="34" charset="0"/>
              <a:buChar char="•"/>
              <a:defRPr/>
            </a:pPr>
            <a:r>
              <a:rPr lang="en-US" sz="2800" dirty="0" smtClean="0">
                <a:latin typeface="Calibri" panose="020F0502020204030204" pitchFamily="34" charset="0"/>
                <a:ea typeface="ＭＳ Ｐゴシック" charset="0"/>
              </a:rPr>
              <a:t>Cost of treating illnesses attributable to malnutrition</a:t>
            </a:r>
          </a:p>
          <a:p>
            <a:pPr>
              <a:buClr>
                <a:srgbClr val="00B2C2"/>
              </a:buClr>
              <a:buSzPct val="100000"/>
              <a:buFont typeface="Arial" pitchFamily="34" charset="0"/>
              <a:buChar char="•"/>
              <a:defRPr/>
            </a:pPr>
            <a:r>
              <a:rPr lang="en-US" sz="2800" dirty="0" smtClean="0">
                <a:latin typeface="Calibri" panose="020F0502020204030204" pitchFamily="34" charset="0"/>
                <a:ea typeface="ＭＳ Ｐゴシック" charset="0"/>
              </a:rPr>
              <a:t>Cost of caring for sick</a:t>
            </a:r>
          </a:p>
          <a:p>
            <a:pPr>
              <a:buClr>
                <a:srgbClr val="00B2C2"/>
              </a:buClr>
              <a:buSzPct val="100000"/>
              <a:buFont typeface="Arial" pitchFamily="34" charset="0"/>
              <a:buChar char="•"/>
              <a:defRPr/>
            </a:pPr>
            <a:r>
              <a:rPr lang="en-US" sz="2800" dirty="0" smtClean="0">
                <a:latin typeface="Calibri" panose="020F0502020204030204" pitchFamily="34" charset="0"/>
                <a:ea typeface="ＭＳ Ｐゴシック" charset="0"/>
              </a:rPr>
              <a:t>Lost care for other (not sick) household members </a:t>
            </a:r>
          </a:p>
          <a:p>
            <a:pPr lvl="1">
              <a:buFont typeface="Wingdings" pitchFamily="2" charset="2"/>
              <a:buChar char="§"/>
              <a:defRPr/>
            </a:pPr>
            <a:endParaRPr lang="en-US" sz="2400" dirty="0">
              <a:ea typeface="ＭＳ Ｐゴシック" pitchFamily="34" charset="-128"/>
            </a:endParaRPr>
          </a:p>
          <a:p>
            <a:pPr>
              <a:buFontTx/>
              <a:buNone/>
              <a:defRPr/>
            </a:pPr>
            <a:endParaRPr lang="en-US" sz="2400" dirty="0" smtClean="0">
              <a:ea typeface="ＭＳ Ｐゴシック" charset="0"/>
            </a:endParaRPr>
          </a:p>
          <a:p>
            <a:pPr>
              <a:defRPr/>
            </a:pPr>
            <a:endParaRPr lang="en-US" sz="2400" dirty="0">
              <a:ea typeface="ＭＳ Ｐゴシック" charset="0"/>
            </a:endParaRPr>
          </a:p>
        </p:txBody>
      </p:sp>
      <p:sp>
        <p:nvSpPr>
          <p:cNvPr id="5" name="Title 1"/>
          <p:cNvSpPr txBox="1">
            <a:spLocks/>
          </p:cNvSpPr>
          <p:nvPr/>
        </p:nvSpPr>
        <p:spPr>
          <a:xfrm>
            <a:off x="0" y="304800"/>
            <a:ext cx="9144000" cy="1028700"/>
          </a:xfrm>
          <a:prstGeom prst="rect">
            <a:avLst/>
          </a:prstGeom>
          <a:solidFill>
            <a:srgbClr val="E5F4F5"/>
          </a:solidFill>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indent="457200"/>
            <a:r>
              <a:rPr lang="en-US" sz="4400" b="1" dirty="0">
                <a:solidFill>
                  <a:srgbClr val="00B2C2"/>
                </a:solidFill>
                <a:effectLst/>
                <a:latin typeface="Calibri" pitchFamily="34" charset="0"/>
              </a:rPr>
              <a:t>Consequences of </a:t>
            </a:r>
            <a:r>
              <a:rPr lang="en-US" sz="4400" b="1" dirty="0" err="1">
                <a:solidFill>
                  <a:srgbClr val="00B2C2"/>
                </a:solidFill>
                <a:effectLst/>
                <a:latin typeface="Calibri" pitchFamily="34" charset="0"/>
              </a:rPr>
              <a:t>Undernutrition</a:t>
            </a:r>
            <a:endParaRPr lang="en-US" sz="4400" b="1" dirty="0">
              <a:solidFill>
                <a:srgbClr val="00B2C2"/>
              </a:solidFill>
              <a:effectLst/>
              <a:latin typeface="Calibri" pitchFamily="34" charset="0"/>
            </a:endParaRPr>
          </a:p>
        </p:txBody>
      </p:sp>
      <p:sp>
        <p:nvSpPr>
          <p:cNvPr id="2" name="Footer Placeholder 1"/>
          <p:cNvSpPr>
            <a:spLocks noGrp="1"/>
          </p:cNvSpPr>
          <p:nvPr>
            <p:ph type="ftr" sz="quarter" idx="3"/>
          </p:nvPr>
        </p:nvSpPr>
        <p:spPr/>
        <p:txBody>
          <a:bodyPr/>
          <a:lstStyle/>
          <a:p>
            <a:r>
              <a:rPr lang="en-US" smtClean="0"/>
              <a:t>Integrating Nutrition Assessment, Counselling, and Support into Health Service Delivery</a:t>
            </a:r>
            <a:endParaRPr lang="en-GB" dirty="0"/>
          </a:p>
        </p:txBody>
      </p:sp>
      <p:sp>
        <p:nvSpPr>
          <p:cNvPr id="3" name="Slide Number Placeholder 2"/>
          <p:cNvSpPr>
            <a:spLocks noGrp="1"/>
          </p:cNvSpPr>
          <p:nvPr>
            <p:ph type="sldNum" sz="quarter" idx="4"/>
          </p:nvPr>
        </p:nvSpPr>
        <p:spPr/>
        <p:txBody>
          <a:bodyPr/>
          <a:lstStyle/>
          <a:p>
            <a:fld id="{7B13662B-BAC9-45CF-9991-E94E2304A8C3}" type="slidenum">
              <a:rPr lang="en-GB" smtClean="0"/>
              <a:pPr/>
              <a:t>24</a:t>
            </a:fld>
            <a:endParaRPr lang="en-GB" dirty="0"/>
          </a:p>
        </p:txBody>
      </p:sp>
    </p:spTree>
    <p:extLst>
      <p:ext uri="{BB962C8B-B14F-4D97-AF65-F5344CB8AC3E}">
        <p14:creationId xmlns:p14="http://schemas.microsoft.com/office/powerpoint/2010/main" val="17849093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898279" y="1313834"/>
            <a:ext cx="7407521" cy="2462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marL="346075" lvl="1" indent="-346075" eaLnBrk="0" hangingPunct="0">
              <a:buClr>
                <a:srgbClr val="00B2C2"/>
              </a:buClr>
              <a:buFont typeface="Wingdings" pitchFamily="2" charset="2"/>
              <a:buChar char="ü"/>
            </a:pPr>
            <a:r>
              <a:rPr lang="en-GB" sz="2200" dirty="0" smtClean="0">
                <a:latin typeface="Calibri" pitchFamily="34" charset="0"/>
              </a:rPr>
              <a:t>Infants and children from pregnancy to age 2</a:t>
            </a:r>
          </a:p>
          <a:p>
            <a:pPr marL="346075" lvl="1" indent="-346075" eaLnBrk="0" hangingPunct="0">
              <a:buClr>
                <a:srgbClr val="00B2C2"/>
              </a:buClr>
              <a:buFont typeface="Wingdings" pitchFamily="2" charset="2"/>
              <a:buChar char="ü"/>
            </a:pPr>
            <a:r>
              <a:rPr lang="en-GB" sz="2200" dirty="0" smtClean="0">
                <a:latin typeface="Calibri" pitchFamily="34" charset="0"/>
              </a:rPr>
              <a:t>Non-breastfed children</a:t>
            </a:r>
          </a:p>
          <a:p>
            <a:pPr marL="346075" lvl="1" indent="-346075" eaLnBrk="0" hangingPunct="0">
              <a:buClr>
                <a:srgbClr val="00B2C2"/>
              </a:buClr>
              <a:buFont typeface="Wingdings" pitchFamily="2" charset="2"/>
              <a:buChar char="ü"/>
            </a:pPr>
            <a:r>
              <a:rPr lang="en-GB" sz="2200" dirty="0" smtClean="0">
                <a:latin typeface="Calibri" pitchFamily="34" charset="0"/>
              </a:rPr>
              <a:t>OVCs</a:t>
            </a:r>
          </a:p>
          <a:p>
            <a:pPr marL="346075" lvl="1" indent="-346075" eaLnBrk="0" hangingPunct="0">
              <a:buClr>
                <a:srgbClr val="00B2C2"/>
              </a:buClr>
              <a:buFont typeface="Wingdings" pitchFamily="2" charset="2"/>
              <a:buChar char="ü"/>
            </a:pPr>
            <a:r>
              <a:rPr lang="en-GB" sz="2200" dirty="0" smtClean="0">
                <a:latin typeface="Calibri" pitchFamily="34" charset="0"/>
              </a:rPr>
              <a:t>Women of child-bearing age (15-49)</a:t>
            </a:r>
          </a:p>
          <a:p>
            <a:pPr marL="346075" lvl="1" indent="-346075" eaLnBrk="0" hangingPunct="0">
              <a:buClr>
                <a:srgbClr val="00B2C2"/>
              </a:buClr>
              <a:buFont typeface="Wingdings" pitchFamily="2" charset="2"/>
              <a:buChar char="ü"/>
            </a:pPr>
            <a:r>
              <a:rPr lang="en-GB" sz="2200" dirty="0" smtClean="0">
                <a:latin typeface="Calibri" pitchFamily="34" charset="0"/>
              </a:rPr>
              <a:t>Pregnant and lactating women</a:t>
            </a:r>
          </a:p>
          <a:p>
            <a:pPr marL="346075" lvl="1" indent="-346075" eaLnBrk="0" hangingPunct="0">
              <a:buClr>
                <a:srgbClr val="00B2C2"/>
              </a:buClr>
              <a:buFont typeface="Wingdings" pitchFamily="2" charset="2"/>
              <a:buChar char="ü"/>
            </a:pPr>
            <a:r>
              <a:rPr lang="en-GB" sz="2200" dirty="0" smtClean="0">
                <a:latin typeface="Calibri" pitchFamily="34" charset="0"/>
              </a:rPr>
              <a:t>People suffering from chronic or infectious disease </a:t>
            </a:r>
          </a:p>
          <a:p>
            <a:pPr marL="346075" lvl="1" indent="-346075" eaLnBrk="0" hangingPunct="0">
              <a:buClr>
                <a:srgbClr val="00B2C2"/>
              </a:buClr>
              <a:buFont typeface="Wingdings" pitchFamily="2" charset="2"/>
              <a:buChar char="ü"/>
            </a:pPr>
            <a:r>
              <a:rPr lang="en-GB" sz="2200" dirty="0" smtClean="0">
                <a:latin typeface="Calibri" pitchFamily="34" charset="0"/>
              </a:rPr>
              <a:t>The elderly</a:t>
            </a:r>
            <a:endParaRPr lang="en-GB" sz="2200" dirty="0">
              <a:latin typeface="Calibri" pitchFamily="34" charset="0"/>
            </a:endParaRPr>
          </a:p>
        </p:txBody>
      </p:sp>
      <p:pic>
        <p:nvPicPr>
          <p:cNvPr id="38917" name="Picture 4" descr="This image shows two young girl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40303" y="3773163"/>
            <a:ext cx="2603162" cy="284397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8918" name="Picture 8" descr="This image shows a mother breastfeeding her child."/>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7303" y="3773162"/>
            <a:ext cx="2354191" cy="2843979"/>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8919" name="Picture 5" descr="This image shows a mother and her child sitting dow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1672" y="3782196"/>
            <a:ext cx="2376117" cy="283494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3"/>
          </p:nvPr>
        </p:nvSpPr>
        <p:spPr>
          <a:xfrm>
            <a:off x="2822448" y="6444698"/>
            <a:ext cx="5791200" cy="400050"/>
          </a:xfrm>
        </p:spPr>
        <p:txBody>
          <a:bodyPr/>
          <a:lstStyle/>
          <a:p>
            <a:r>
              <a:rPr lang="en-US" dirty="0" smtClean="0"/>
              <a:t>Integrating Nutrition Assessment, Counselling, and Support into Health Service Delivery</a:t>
            </a:r>
            <a:endParaRPr lang="en-GB" dirty="0"/>
          </a:p>
        </p:txBody>
      </p:sp>
      <p:sp>
        <p:nvSpPr>
          <p:cNvPr id="3" name="Slide Number Placeholder 2"/>
          <p:cNvSpPr>
            <a:spLocks noGrp="1"/>
          </p:cNvSpPr>
          <p:nvPr>
            <p:ph type="sldNum" sz="quarter" idx="4"/>
          </p:nvPr>
        </p:nvSpPr>
        <p:spPr>
          <a:xfrm>
            <a:off x="8613648" y="6470989"/>
            <a:ext cx="457200" cy="400050"/>
          </a:xfrm>
        </p:spPr>
        <p:txBody>
          <a:bodyPr/>
          <a:lstStyle/>
          <a:p>
            <a:fld id="{7B13662B-BAC9-45CF-9991-E94E2304A8C3}" type="slidenum">
              <a:rPr lang="en-GB" smtClean="0"/>
              <a:pPr/>
              <a:t>25</a:t>
            </a:fld>
            <a:endParaRPr lang="en-GB" dirty="0"/>
          </a:p>
        </p:txBody>
      </p:sp>
      <p:sp>
        <p:nvSpPr>
          <p:cNvPr id="10" name="Title 1"/>
          <p:cNvSpPr txBox="1">
            <a:spLocks/>
          </p:cNvSpPr>
          <p:nvPr/>
        </p:nvSpPr>
        <p:spPr>
          <a:xfrm>
            <a:off x="0" y="304800"/>
            <a:ext cx="9144000" cy="1028700"/>
          </a:xfrm>
          <a:prstGeom prst="rect">
            <a:avLst/>
          </a:prstGeom>
          <a:solidFill>
            <a:srgbClr val="E5F4F5"/>
          </a:solidFill>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indent="457200"/>
            <a:r>
              <a:rPr lang="en-US" sz="3600" b="1" dirty="0" smtClean="0">
                <a:solidFill>
                  <a:srgbClr val="00B2C2"/>
                </a:solidFill>
                <a:effectLst/>
                <a:latin typeface="Calibri" pitchFamily="34" charset="0"/>
              </a:rPr>
              <a:t>Who is at Greatest Risk of Undernutrition? </a:t>
            </a:r>
            <a:endParaRPr lang="en-US" sz="3200" dirty="0">
              <a:latin typeface="Calibri" pitchFamily="34" charset="0"/>
            </a:endParaRPr>
          </a:p>
        </p:txBody>
      </p:sp>
    </p:spTree>
    <p:extLst>
      <p:ext uri="{BB962C8B-B14F-4D97-AF65-F5344CB8AC3E}">
        <p14:creationId xmlns:p14="http://schemas.microsoft.com/office/powerpoint/2010/main" val="2608013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dissolve">
                                      <p:cBhvr>
                                        <p:cTn id="10" dur="500"/>
                                        <p:tgtEl>
                                          <p:spTgt spid="6">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dissolve">
                                      <p:cBhvr>
                                        <p:cTn id="13" dur="500"/>
                                        <p:tgtEl>
                                          <p:spTgt spid="6">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dissolve">
                                      <p:cBhvr>
                                        <p:cTn id="16" dur="500"/>
                                        <p:tgtEl>
                                          <p:spTgt spid="6">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dissolve">
                                      <p:cBhvr>
                                        <p:cTn id="19" dur="500"/>
                                        <p:tgtEl>
                                          <p:spTgt spid="6">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dissolve">
                                      <p:cBhvr>
                                        <p:cTn id="22" dur="500"/>
                                        <p:tgtEl>
                                          <p:spTgt spid="6">
                                            <p:txEl>
                                              <p:pRg st="5" end="5"/>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dissolve">
                                      <p:cBhvr>
                                        <p:cTn id="25"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s image shows undernutrition across the life cycle."/>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7713" y="1497494"/>
            <a:ext cx="8511487" cy="5360506"/>
          </a:xfrm>
          <a:prstGeom prst="rect">
            <a:avLst/>
          </a:prstGeom>
        </p:spPr>
      </p:pic>
      <p:sp>
        <p:nvSpPr>
          <p:cNvPr id="6" name="Title 1"/>
          <p:cNvSpPr txBox="1">
            <a:spLocks/>
          </p:cNvSpPr>
          <p:nvPr/>
        </p:nvSpPr>
        <p:spPr>
          <a:xfrm>
            <a:off x="0" y="304800"/>
            <a:ext cx="9144000" cy="964094"/>
          </a:xfrm>
          <a:prstGeom prst="rect">
            <a:avLst/>
          </a:prstGeom>
          <a:solidFill>
            <a:srgbClr val="E5F4F5"/>
          </a:solidFill>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457200">
              <a:tabLst>
                <a:tab pos="8513763" algn="l"/>
              </a:tabLst>
            </a:pPr>
            <a:r>
              <a:rPr lang="en-US" sz="3600" b="1" dirty="0" smtClean="0">
                <a:solidFill>
                  <a:srgbClr val="00B2C2"/>
                </a:solidFill>
                <a:effectLst/>
                <a:latin typeface="Calibri" pitchFamily="34" charset="0"/>
              </a:rPr>
              <a:t>Undernutrition Across </a:t>
            </a:r>
            <a:r>
              <a:rPr lang="en-US" sz="3600" b="1" dirty="0">
                <a:solidFill>
                  <a:srgbClr val="00B2C2"/>
                </a:solidFill>
                <a:effectLst/>
                <a:latin typeface="Calibri" pitchFamily="34" charset="0"/>
              </a:rPr>
              <a:t>the Life Cycle</a:t>
            </a:r>
          </a:p>
        </p:txBody>
      </p:sp>
      <p:sp>
        <p:nvSpPr>
          <p:cNvPr id="4" name="Slide Number Placeholder 3"/>
          <p:cNvSpPr>
            <a:spLocks noGrp="1"/>
          </p:cNvSpPr>
          <p:nvPr>
            <p:ph type="sldNum" sz="quarter" idx="4"/>
          </p:nvPr>
        </p:nvSpPr>
        <p:spPr/>
        <p:txBody>
          <a:bodyPr/>
          <a:lstStyle/>
          <a:p>
            <a:fld id="{7B13662B-BAC9-45CF-9991-E94E2304A8C3}" type="slidenum">
              <a:rPr lang="en-GB" smtClean="0"/>
              <a:pPr/>
              <a:t>26</a:t>
            </a:fld>
            <a:endParaRPr lang="en-GB" dirty="0"/>
          </a:p>
        </p:txBody>
      </p:sp>
    </p:spTree>
    <p:extLst>
      <p:ext uri="{BB962C8B-B14F-4D97-AF65-F5344CB8AC3E}">
        <p14:creationId xmlns:p14="http://schemas.microsoft.com/office/powerpoint/2010/main" val="13853922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1371601"/>
            <a:ext cx="8231124" cy="4953614"/>
          </a:xfrm>
          <a:prstGeom prst="rect">
            <a:avLst/>
          </a:prstGeom>
        </p:spPr>
        <p:txBody>
          <a:bodyPr>
            <a:normAutofit lnSpcReduction="10000"/>
          </a:bodyPr>
          <a:lstStyle/>
          <a:p>
            <a:r>
              <a:rPr lang="sw-KE" dirty="0" smtClean="0"/>
              <a:t>Promotion of exclusive breastfeeding and continued breastfeeding up to 2 years and beyond</a:t>
            </a:r>
          </a:p>
          <a:p>
            <a:r>
              <a:rPr lang="sw-KE" dirty="0"/>
              <a:t>Appropriate complementary feeding practices</a:t>
            </a:r>
          </a:p>
          <a:p>
            <a:r>
              <a:rPr lang="sw-KE" dirty="0" smtClean="0"/>
              <a:t>Supplementation with Vitamin A and iron/folic acid</a:t>
            </a:r>
          </a:p>
          <a:p>
            <a:r>
              <a:rPr lang="sw-KE" dirty="0" smtClean="0"/>
              <a:t>Immunization and deworming</a:t>
            </a:r>
          </a:p>
          <a:p>
            <a:r>
              <a:rPr lang="sw-KE" dirty="0" smtClean="0"/>
              <a:t>Promotion of maternal nutrition</a:t>
            </a:r>
          </a:p>
          <a:p>
            <a:r>
              <a:rPr lang="sw-KE" dirty="0" smtClean="0"/>
              <a:t>WASH practices</a:t>
            </a:r>
          </a:p>
          <a:p>
            <a:r>
              <a:rPr lang="sw-KE" dirty="0" smtClean="0"/>
              <a:t>GMP</a:t>
            </a:r>
            <a:endParaRPr lang="sw-KE" dirty="0"/>
          </a:p>
          <a:p>
            <a:endParaRPr lang="sw-KE" dirty="0"/>
          </a:p>
        </p:txBody>
      </p:sp>
      <p:sp>
        <p:nvSpPr>
          <p:cNvPr id="6" name="Title 1"/>
          <p:cNvSpPr txBox="1">
            <a:spLocks/>
          </p:cNvSpPr>
          <p:nvPr/>
        </p:nvSpPr>
        <p:spPr>
          <a:xfrm>
            <a:off x="-14288" y="152400"/>
            <a:ext cx="9144000" cy="1028700"/>
          </a:xfrm>
          <a:prstGeom prst="rect">
            <a:avLst/>
          </a:prstGeom>
          <a:solidFill>
            <a:srgbClr val="E5F4F5"/>
          </a:solidFill>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indent="457200"/>
            <a:r>
              <a:rPr lang="en-US" sz="3800" b="1" dirty="0" smtClean="0">
                <a:solidFill>
                  <a:srgbClr val="00B2C2"/>
                </a:solidFill>
                <a:effectLst/>
                <a:latin typeface="Calibri" pitchFamily="34" charset="0"/>
              </a:rPr>
              <a:t>Prevention of undernutrition</a:t>
            </a:r>
            <a:endParaRPr lang="en-US" sz="3800" b="1" dirty="0">
              <a:solidFill>
                <a:srgbClr val="00B2C2"/>
              </a:solidFill>
              <a:effectLst/>
              <a:latin typeface="Calibri" pitchFamily="34" charset="0"/>
            </a:endParaRPr>
          </a:p>
        </p:txBody>
      </p:sp>
      <p:sp>
        <p:nvSpPr>
          <p:cNvPr id="2" name="Footer Placeholder 1"/>
          <p:cNvSpPr>
            <a:spLocks noGrp="1"/>
          </p:cNvSpPr>
          <p:nvPr>
            <p:ph type="ftr" sz="quarter" idx="3"/>
          </p:nvPr>
        </p:nvSpPr>
        <p:spPr/>
        <p:txBody>
          <a:bodyPr/>
          <a:lstStyle/>
          <a:p>
            <a:r>
              <a:rPr lang="en-US" smtClean="0"/>
              <a:t>Integrating Nutrition Assessment, Counselling, and Support into Health Service Delivery</a:t>
            </a:r>
            <a:endParaRPr lang="en-GB" dirty="0"/>
          </a:p>
        </p:txBody>
      </p:sp>
      <p:sp>
        <p:nvSpPr>
          <p:cNvPr id="4" name="Slide Number Placeholder 3"/>
          <p:cNvSpPr>
            <a:spLocks noGrp="1"/>
          </p:cNvSpPr>
          <p:nvPr>
            <p:ph type="sldNum" sz="quarter" idx="4"/>
          </p:nvPr>
        </p:nvSpPr>
        <p:spPr/>
        <p:txBody>
          <a:bodyPr/>
          <a:lstStyle/>
          <a:p>
            <a:fld id="{7B13662B-BAC9-45CF-9991-E94E2304A8C3}" type="slidenum">
              <a:rPr lang="en-GB" smtClean="0"/>
              <a:pPr/>
              <a:t>27</a:t>
            </a:fld>
            <a:endParaRPr lang="en-GB" dirty="0"/>
          </a:p>
        </p:txBody>
      </p:sp>
    </p:spTree>
    <p:extLst>
      <p:ext uri="{BB962C8B-B14F-4D97-AF65-F5344CB8AC3E}">
        <p14:creationId xmlns:p14="http://schemas.microsoft.com/office/powerpoint/2010/main" val="7716336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Integrating Nutrition Assessment, Counselling, and Support into Health Service Delivery</a:t>
            </a:r>
            <a:endParaRPr lang="en-GB"/>
          </a:p>
        </p:txBody>
      </p:sp>
      <p:sp>
        <p:nvSpPr>
          <p:cNvPr id="5" name="Slide Number Placeholder 4"/>
          <p:cNvSpPr>
            <a:spLocks noGrp="1"/>
          </p:cNvSpPr>
          <p:nvPr>
            <p:ph type="sldNum" sz="quarter" idx="12"/>
          </p:nvPr>
        </p:nvSpPr>
        <p:spPr/>
        <p:txBody>
          <a:bodyPr/>
          <a:lstStyle/>
          <a:p>
            <a:fld id="{7B13662B-BAC9-45CF-9991-E94E2304A8C3}" type="slidenum">
              <a:rPr lang="en-GB" smtClean="0"/>
              <a:pPr/>
              <a:t>28</a:t>
            </a:fld>
            <a:endParaRPr lang="en-GB"/>
          </a:p>
        </p:txBody>
      </p:sp>
      <p:sp>
        <p:nvSpPr>
          <p:cNvPr id="6" name="Title 1"/>
          <p:cNvSpPr>
            <a:spLocks noGrp="1"/>
          </p:cNvSpPr>
          <p:nvPr>
            <p:ph type="title"/>
          </p:nvPr>
        </p:nvSpPr>
        <p:spPr>
          <a:xfrm>
            <a:off x="2057400" y="2667000"/>
            <a:ext cx="7030654" cy="600075"/>
          </a:xfrm>
        </p:spPr>
        <p:txBody>
          <a:bodyPr/>
          <a:lstStyle/>
          <a:p>
            <a:r>
              <a:rPr lang="en-US" sz="4800" dirty="0" err="1" smtClean="0">
                <a:solidFill>
                  <a:schemeClr val="accent3">
                    <a:lumMod val="75000"/>
                  </a:schemeClr>
                </a:solidFill>
                <a:latin typeface="Calibri" panose="020F0502020204030204" pitchFamily="34" charset="0"/>
              </a:rPr>
              <a:t>OVERNutrItion</a:t>
            </a:r>
            <a:endParaRPr lang="en-US" sz="4800" dirty="0">
              <a:solidFill>
                <a:schemeClr val="accent3">
                  <a:lumMod val="75000"/>
                </a:schemeClr>
              </a:solidFill>
              <a:latin typeface="Calibri" panose="020F0502020204030204" pitchFamily="34" charset="0"/>
            </a:endParaRPr>
          </a:p>
        </p:txBody>
      </p:sp>
    </p:spTree>
    <p:extLst>
      <p:ext uri="{BB962C8B-B14F-4D97-AF65-F5344CB8AC3E}">
        <p14:creationId xmlns:p14="http://schemas.microsoft.com/office/powerpoint/2010/main" val="3713832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4294967295"/>
          </p:nvPr>
        </p:nvSpPr>
        <p:spPr>
          <a:xfrm>
            <a:off x="381000" y="1333500"/>
            <a:ext cx="8015287" cy="5536271"/>
          </a:xfrm>
          <a:prstGeom prst="rect">
            <a:avLst/>
          </a:prstGeom>
        </p:spPr>
        <p:txBody>
          <a:bodyPr>
            <a:normAutofit/>
          </a:bodyPr>
          <a:lstStyle/>
          <a:p>
            <a:endParaRPr lang="en-US" sz="2800" u="sng" dirty="0" smtClean="0">
              <a:latin typeface="Calibri" panose="020F0502020204030204" pitchFamily="34" charset="0"/>
            </a:endParaRPr>
          </a:p>
          <a:p>
            <a:pPr>
              <a:spcAft>
                <a:spcPts val="1200"/>
              </a:spcAft>
              <a:buClr>
                <a:schemeClr val="accent3">
                  <a:lumMod val="75000"/>
                </a:schemeClr>
              </a:buClr>
              <a:buSzPct val="69000"/>
            </a:pPr>
            <a:r>
              <a:rPr lang="en-US" sz="2800" dirty="0" err="1" smtClean="0">
                <a:latin typeface="Calibri" panose="020F0502020204030204" pitchFamily="34" charset="0"/>
              </a:rPr>
              <a:t>Overnutrition</a:t>
            </a:r>
            <a:r>
              <a:rPr lang="en-US" sz="2800" dirty="0">
                <a:latin typeface="Calibri" panose="020F0502020204030204" pitchFamily="34" charset="0"/>
              </a:rPr>
              <a:t> </a:t>
            </a:r>
            <a:r>
              <a:rPr lang="en-US" sz="2800" dirty="0" smtClean="0">
                <a:latin typeface="Calibri" panose="020F0502020204030204" pitchFamily="34" charset="0"/>
              </a:rPr>
              <a:t>is </a:t>
            </a:r>
            <a:r>
              <a:rPr lang="en-US" sz="2800" dirty="0">
                <a:latin typeface="Calibri" panose="020F0502020204030204" pitchFamily="34" charset="0"/>
              </a:rPr>
              <a:t>a condition caused by abnormal or excess fat accumulation in the body that may lead to health problems and reduced life expectancy.  </a:t>
            </a:r>
          </a:p>
          <a:p>
            <a:pPr>
              <a:spcAft>
                <a:spcPts val="1200"/>
              </a:spcAft>
              <a:buClr>
                <a:schemeClr val="accent3">
                  <a:lumMod val="75000"/>
                </a:schemeClr>
              </a:buClr>
              <a:buSzPct val="69000"/>
            </a:pPr>
            <a:r>
              <a:rPr lang="en-US" sz="2800" dirty="0" err="1" smtClean="0">
                <a:latin typeface="Calibri" panose="020F0502020204030204" pitchFamily="34" charset="0"/>
              </a:rPr>
              <a:t>Overnutrition</a:t>
            </a:r>
            <a:r>
              <a:rPr lang="en-US" sz="2800" dirty="0" smtClean="0">
                <a:latin typeface="Calibri" panose="020F0502020204030204" pitchFamily="34" charset="0"/>
              </a:rPr>
              <a:t> </a:t>
            </a:r>
            <a:r>
              <a:rPr lang="en-US" sz="2800" dirty="0">
                <a:latin typeface="Calibri" panose="020F0502020204030204" pitchFamily="34" charset="0"/>
              </a:rPr>
              <a:t>starts as </a:t>
            </a:r>
            <a:r>
              <a:rPr lang="en-US" sz="2800" b="1" dirty="0">
                <a:latin typeface="Calibri" panose="020F0502020204030204" pitchFamily="34" charset="0"/>
              </a:rPr>
              <a:t>overweight </a:t>
            </a:r>
            <a:r>
              <a:rPr lang="en-US" sz="2800" dirty="0">
                <a:latin typeface="Calibri" panose="020F0502020204030204" pitchFamily="34" charset="0"/>
              </a:rPr>
              <a:t>and if left uncontrolled may progress to </a:t>
            </a:r>
            <a:r>
              <a:rPr lang="en-US" sz="2800" b="1" dirty="0">
                <a:latin typeface="Calibri" panose="020F0502020204030204" pitchFamily="34" charset="0"/>
              </a:rPr>
              <a:t>obesity</a:t>
            </a:r>
            <a:r>
              <a:rPr lang="en-US" sz="2800" dirty="0">
                <a:latin typeface="Calibri" panose="020F0502020204030204" pitchFamily="34" charset="0"/>
              </a:rPr>
              <a:t>, </a:t>
            </a:r>
            <a:endParaRPr lang="en-US" sz="2800" dirty="0" smtClean="0">
              <a:latin typeface="Calibri" panose="020F0502020204030204" pitchFamily="34" charset="0"/>
            </a:endParaRPr>
          </a:p>
          <a:p>
            <a:pPr>
              <a:buClr>
                <a:schemeClr val="accent3">
                  <a:lumMod val="75000"/>
                </a:schemeClr>
              </a:buClr>
              <a:buSzPct val="69000"/>
            </a:pPr>
            <a:r>
              <a:rPr lang="en-US" sz="2800" dirty="0" smtClean="0">
                <a:latin typeface="Calibri" panose="020F0502020204030204" pitchFamily="34" charset="0"/>
              </a:rPr>
              <a:t>Obesity is the severe </a:t>
            </a:r>
            <a:r>
              <a:rPr lang="en-US" sz="2800" dirty="0">
                <a:latin typeface="Calibri" panose="020F0502020204030204" pitchFamily="34" charset="0"/>
              </a:rPr>
              <a:t>form of </a:t>
            </a:r>
            <a:r>
              <a:rPr lang="en-US" sz="2800" dirty="0" err="1">
                <a:latin typeface="Calibri" panose="020F0502020204030204" pitchFamily="34" charset="0"/>
              </a:rPr>
              <a:t>overnutrition</a:t>
            </a:r>
            <a:r>
              <a:rPr lang="en-US" sz="2800" dirty="0">
                <a:latin typeface="Calibri" panose="020F0502020204030204" pitchFamily="34" charset="0"/>
              </a:rPr>
              <a:t> associated with adverse health conditions.</a:t>
            </a:r>
          </a:p>
          <a:p>
            <a:pPr marL="82296" indent="0">
              <a:buNone/>
            </a:pPr>
            <a:endParaRPr lang="en-US" sz="2800" dirty="0"/>
          </a:p>
          <a:p>
            <a:pPr>
              <a:buFontTx/>
              <a:buNone/>
              <a:defRPr/>
            </a:pPr>
            <a:endParaRPr lang="en-US" sz="2400" dirty="0" smtClean="0">
              <a:ea typeface="ＭＳ Ｐゴシック" charset="0"/>
            </a:endParaRPr>
          </a:p>
          <a:p>
            <a:pPr>
              <a:defRPr/>
            </a:pPr>
            <a:endParaRPr lang="en-US" sz="2400" dirty="0">
              <a:ea typeface="ＭＳ Ｐゴシック" charset="0"/>
            </a:endParaRPr>
          </a:p>
        </p:txBody>
      </p:sp>
      <p:sp>
        <p:nvSpPr>
          <p:cNvPr id="5" name="Title 1"/>
          <p:cNvSpPr txBox="1">
            <a:spLocks/>
          </p:cNvSpPr>
          <p:nvPr/>
        </p:nvSpPr>
        <p:spPr>
          <a:xfrm>
            <a:off x="0" y="304800"/>
            <a:ext cx="9144000" cy="1028700"/>
          </a:xfrm>
          <a:prstGeom prst="rect">
            <a:avLst/>
          </a:prstGeom>
          <a:solidFill>
            <a:srgbClr val="E5F4F5"/>
          </a:solidFill>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indent="457200"/>
            <a:r>
              <a:rPr lang="en-US" sz="4400" b="1" dirty="0" err="1" smtClean="0">
                <a:solidFill>
                  <a:srgbClr val="00B2C2"/>
                </a:solidFill>
                <a:effectLst/>
                <a:latin typeface="Calibri" pitchFamily="34" charset="0"/>
              </a:rPr>
              <a:t>Overnutrition</a:t>
            </a:r>
            <a:endParaRPr lang="en-US" sz="4400" b="1" dirty="0">
              <a:solidFill>
                <a:srgbClr val="00B2C2"/>
              </a:solidFill>
              <a:effectLst/>
              <a:latin typeface="Calibri" pitchFamily="34" charset="0"/>
            </a:endParaRPr>
          </a:p>
        </p:txBody>
      </p:sp>
      <p:sp>
        <p:nvSpPr>
          <p:cNvPr id="2" name="Footer Placeholder 1"/>
          <p:cNvSpPr>
            <a:spLocks noGrp="1"/>
          </p:cNvSpPr>
          <p:nvPr>
            <p:ph type="ftr" sz="quarter" idx="3"/>
          </p:nvPr>
        </p:nvSpPr>
        <p:spPr/>
        <p:txBody>
          <a:bodyPr/>
          <a:lstStyle/>
          <a:p>
            <a:r>
              <a:rPr lang="en-US" dirty="0" smtClean="0"/>
              <a:t>Integrating Nutrition Assessment, Counselling, and Support into Health Service Delivery</a:t>
            </a:r>
            <a:endParaRPr lang="en-GB" dirty="0"/>
          </a:p>
        </p:txBody>
      </p:sp>
      <p:sp>
        <p:nvSpPr>
          <p:cNvPr id="3" name="Slide Number Placeholder 2"/>
          <p:cNvSpPr>
            <a:spLocks noGrp="1"/>
          </p:cNvSpPr>
          <p:nvPr>
            <p:ph type="sldNum" sz="quarter" idx="4"/>
          </p:nvPr>
        </p:nvSpPr>
        <p:spPr/>
        <p:txBody>
          <a:bodyPr/>
          <a:lstStyle/>
          <a:p>
            <a:fld id="{7B13662B-BAC9-45CF-9991-E94E2304A8C3}" type="slidenum">
              <a:rPr lang="en-GB" smtClean="0"/>
              <a:pPr/>
              <a:t>29</a:t>
            </a:fld>
            <a:endParaRPr lang="en-GB" dirty="0"/>
          </a:p>
        </p:txBody>
      </p:sp>
    </p:spTree>
    <p:extLst>
      <p:ext uri="{BB962C8B-B14F-4D97-AF65-F5344CB8AC3E}">
        <p14:creationId xmlns:p14="http://schemas.microsoft.com/office/powerpoint/2010/main" val="3031182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82353" y="1567334"/>
            <a:ext cx="7834063" cy="4525962"/>
          </a:xfrm>
          <a:prstGeom prst="rect">
            <a:avLst/>
          </a:prstGeom>
        </p:spPr>
        <p:txBody>
          <a:bodyPr>
            <a:normAutofit/>
          </a:bodyPr>
          <a:lstStyle/>
          <a:p>
            <a:pPr marL="457200" indent="-347663">
              <a:spcAft>
                <a:spcPts val="1200"/>
              </a:spcAft>
              <a:buClr>
                <a:srgbClr val="00B2C2"/>
              </a:buClr>
              <a:buSzPct val="100000"/>
              <a:buFont typeface="Arial" panose="020B0604020202020204" pitchFamily="34" charset="0"/>
              <a:buChar char="•"/>
            </a:pPr>
            <a:r>
              <a:rPr lang="en-US" sz="2800" dirty="0" smtClean="0">
                <a:latin typeface="Calibri" panose="020F0502020204030204" pitchFamily="34" charset="0"/>
              </a:rPr>
              <a:t>What is malnutrition?</a:t>
            </a:r>
          </a:p>
          <a:p>
            <a:pPr marL="457200" indent="-347663">
              <a:buClr>
                <a:srgbClr val="00B2C2"/>
              </a:buClr>
              <a:buSzPct val="100000"/>
              <a:buFont typeface="Arial" panose="020B0604020202020204" pitchFamily="34" charset="0"/>
              <a:buChar char="•"/>
            </a:pPr>
            <a:r>
              <a:rPr lang="en-US" sz="2800" dirty="0" smtClean="0">
                <a:latin typeface="Calibri" panose="020F0502020204030204" pitchFamily="34" charset="0"/>
              </a:rPr>
              <a:t>What do you think of when you hear the term malnutrition?</a:t>
            </a:r>
            <a:endParaRPr lang="en-US" sz="2800" dirty="0">
              <a:latin typeface="Calibri" panose="020F0502020204030204" pitchFamily="34" charset="0"/>
            </a:endParaRPr>
          </a:p>
        </p:txBody>
      </p:sp>
      <p:sp>
        <p:nvSpPr>
          <p:cNvPr id="5" name="Title 1"/>
          <p:cNvSpPr txBox="1">
            <a:spLocks/>
          </p:cNvSpPr>
          <p:nvPr/>
        </p:nvSpPr>
        <p:spPr>
          <a:xfrm>
            <a:off x="-6871" y="326380"/>
            <a:ext cx="9144000" cy="1028700"/>
          </a:xfrm>
          <a:prstGeom prst="rect">
            <a:avLst/>
          </a:prstGeom>
          <a:solidFill>
            <a:srgbClr val="E5F4F5"/>
          </a:solidFill>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indent="457200"/>
            <a:r>
              <a:rPr lang="en-US" sz="4400" b="1" dirty="0" smtClean="0">
                <a:solidFill>
                  <a:srgbClr val="00B2C2"/>
                </a:solidFill>
                <a:effectLst/>
                <a:latin typeface="Calibri" pitchFamily="34" charset="0"/>
              </a:rPr>
              <a:t>Plenary Discussion</a:t>
            </a:r>
            <a:endParaRPr lang="en-US" sz="4400" b="1" dirty="0">
              <a:solidFill>
                <a:srgbClr val="00B2C2"/>
              </a:solidFill>
              <a:effectLst/>
              <a:latin typeface="Calibri" pitchFamily="34" charset="0"/>
            </a:endParaRPr>
          </a:p>
        </p:txBody>
      </p:sp>
      <p:sp>
        <p:nvSpPr>
          <p:cNvPr id="4" name="Slide Number Placeholder 3"/>
          <p:cNvSpPr>
            <a:spLocks noGrp="1"/>
          </p:cNvSpPr>
          <p:nvPr>
            <p:ph type="sldNum" sz="quarter" idx="4"/>
          </p:nvPr>
        </p:nvSpPr>
        <p:spPr/>
        <p:txBody>
          <a:bodyPr/>
          <a:lstStyle/>
          <a:p>
            <a:fld id="{7B13662B-BAC9-45CF-9991-E94E2304A8C3}" type="slidenum">
              <a:rPr lang="en-GB" smtClean="0"/>
              <a:pPr/>
              <a:t>3</a:t>
            </a:fld>
            <a:endParaRPr lang="en-GB" dirty="0"/>
          </a:p>
        </p:txBody>
      </p:sp>
      <p:sp>
        <p:nvSpPr>
          <p:cNvPr id="6" name="Footer Placeholder 5"/>
          <p:cNvSpPr>
            <a:spLocks noGrp="1"/>
          </p:cNvSpPr>
          <p:nvPr>
            <p:ph type="ftr" sz="quarter" idx="3"/>
          </p:nvPr>
        </p:nvSpPr>
        <p:spPr/>
        <p:txBody>
          <a:bodyPr/>
          <a:lstStyle/>
          <a:p>
            <a:r>
              <a:rPr lang="en-US" smtClean="0"/>
              <a:t>Integrating Nutrition Assessment, Counselling, and Support into Health Service Delivery</a:t>
            </a:r>
            <a:endParaRPr lang="en-GB" dirty="0"/>
          </a:p>
        </p:txBody>
      </p:sp>
    </p:spTree>
    <p:extLst>
      <p:ext uri="{BB962C8B-B14F-4D97-AF65-F5344CB8AC3E}">
        <p14:creationId xmlns:p14="http://schemas.microsoft.com/office/powerpoint/2010/main" val="42468181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txBox="1">
            <a:spLocks/>
          </p:cNvSpPr>
          <p:nvPr/>
        </p:nvSpPr>
        <p:spPr>
          <a:xfrm>
            <a:off x="0" y="304800"/>
            <a:ext cx="9144000" cy="1028700"/>
          </a:xfrm>
          <a:prstGeom prst="rect">
            <a:avLst/>
          </a:prstGeom>
          <a:solidFill>
            <a:srgbClr val="E5F4F5"/>
          </a:solidFill>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indent="457200"/>
            <a:r>
              <a:rPr lang="en-US" sz="4400" b="1" dirty="0" err="1" smtClean="0">
                <a:solidFill>
                  <a:srgbClr val="00B2C2"/>
                </a:solidFill>
                <a:effectLst/>
                <a:latin typeface="Calibri" pitchFamily="34" charset="0"/>
              </a:rPr>
              <a:t>Overnutrition</a:t>
            </a:r>
            <a:r>
              <a:rPr lang="en-US" sz="4400" b="1" dirty="0" smtClean="0">
                <a:solidFill>
                  <a:srgbClr val="00B2C2"/>
                </a:solidFill>
                <a:effectLst/>
                <a:latin typeface="Calibri" pitchFamily="34" charset="0"/>
              </a:rPr>
              <a:t>: Overweight</a:t>
            </a:r>
            <a:endParaRPr lang="en-US" sz="4400" b="1" dirty="0">
              <a:solidFill>
                <a:srgbClr val="00B2C2"/>
              </a:solidFill>
              <a:effectLst/>
              <a:latin typeface="Calibri" pitchFamily="34" charset="0"/>
            </a:endParaRPr>
          </a:p>
        </p:txBody>
      </p:sp>
      <p:sp>
        <p:nvSpPr>
          <p:cNvPr id="4" name="Footer Placeholder 3"/>
          <p:cNvSpPr>
            <a:spLocks noGrp="1"/>
          </p:cNvSpPr>
          <p:nvPr>
            <p:ph type="ftr" sz="quarter" idx="3"/>
          </p:nvPr>
        </p:nvSpPr>
        <p:spPr/>
        <p:txBody>
          <a:bodyPr/>
          <a:lstStyle/>
          <a:p>
            <a:r>
              <a:rPr lang="en-US" smtClean="0"/>
              <a:t>Integrating Nutrition Assessment, Counselling, and Support into Health Service Delivery</a:t>
            </a:r>
            <a:endParaRPr lang="en-GB" dirty="0"/>
          </a:p>
        </p:txBody>
      </p:sp>
      <p:sp>
        <p:nvSpPr>
          <p:cNvPr id="5" name="Slide Number Placeholder 4"/>
          <p:cNvSpPr>
            <a:spLocks noGrp="1"/>
          </p:cNvSpPr>
          <p:nvPr>
            <p:ph type="sldNum" sz="quarter" idx="4"/>
          </p:nvPr>
        </p:nvSpPr>
        <p:spPr/>
        <p:txBody>
          <a:bodyPr/>
          <a:lstStyle/>
          <a:p>
            <a:fld id="{7B13662B-BAC9-45CF-9991-E94E2304A8C3}" type="slidenum">
              <a:rPr lang="en-GB" smtClean="0"/>
              <a:pPr/>
              <a:t>30</a:t>
            </a:fld>
            <a:endParaRPr lang="en-GB" dirty="0"/>
          </a:p>
        </p:txBody>
      </p:sp>
      <p:pic>
        <p:nvPicPr>
          <p:cNvPr id="6" name="Picture 5" descr="This image is an xray image of an overweight person."/>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295400" y="1333500"/>
            <a:ext cx="6172200" cy="5067300"/>
          </a:xfrm>
          <a:prstGeom prst="rect">
            <a:avLst/>
          </a:prstGeom>
          <a:ln>
            <a:noFill/>
          </a:ln>
          <a:effectLst>
            <a:softEdge rad="112500"/>
          </a:effectLst>
        </p:spPr>
      </p:pic>
    </p:spTree>
    <p:extLst>
      <p:ext uri="{BB962C8B-B14F-4D97-AF65-F5344CB8AC3E}">
        <p14:creationId xmlns:p14="http://schemas.microsoft.com/office/powerpoint/2010/main" val="7267708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 y="1676400"/>
            <a:ext cx="8476488" cy="4143632"/>
          </a:xfrm>
        </p:spPr>
        <p:txBody>
          <a:bodyPr/>
          <a:lstStyle/>
          <a:p>
            <a:pPr>
              <a:spcAft>
                <a:spcPts val="1200"/>
              </a:spcAft>
              <a:buClr>
                <a:schemeClr val="accent3">
                  <a:lumMod val="75000"/>
                </a:schemeClr>
              </a:buClr>
              <a:buSzPct val="60000"/>
            </a:pPr>
            <a:r>
              <a:rPr lang="en-US" dirty="0" smtClean="0">
                <a:latin typeface="Calibri" panose="020F0502020204030204" pitchFamily="34" charset="0"/>
              </a:rPr>
              <a:t>Common causes of </a:t>
            </a:r>
            <a:r>
              <a:rPr lang="en-US" dirty="0" err="1" smtClean="0">
                <a:latin typeface="Calibri" panose="020F0502020204030204" pitchFamily="34" charset="0"/>
              </a:rPr>
              <a:t>overnutrition</a:t>
            </a:r>
            <a:endParaRPr lang="en-US" dirty="0" smtClean="0">
              <a:latin typeface="Calibri" panose="020F0502020204030204" pitchFamily="34" charset="0"/>
            </a:endParaRPr>
          </a:p>
          <a:p>
            <a:pPr>
              <a:spcAft>
                <a:spcPts val="1200"/>
              </a:spcAft>
              <a:buClr>
                <a:schemeClr val="accent3">
                  <a:lumMod val="75000"/>
                </a:schemeClr>
              </a:buClr>
              <a:buSzPct val="60000"/>
            </a:pPr>
            <a:r>
              <a:rPr lang="en-US" dirty="0" smtClean="0">
                <a:latin typeface="Calibri" panose="020F0502020204030204" pitchFamily="34" charset="0"/>
              </a:rPr>
              <a:t>Consequences of </a:t>
            </a:r>
            <a:r>
              <a:rPr lang="en-US" dirty="0" err="1" smtClean="0">
                <a:latin typeface="Calibri" panose="020F0502020204030204" pitchFamily="34" charset="0"/>
              </a:rPr>
              <a:t>overnutrtion</a:t>
            </a:r>
            <a:endParaRPr lang="en-US" dirty="0" smtClean="0">
              <a:latin typeface="Calibri" panose="020F0502020204030204" pitchFamily="34" charset="0"/>
            </a:endParaRPr>
          </a:p>
          <a:p>
            <a:pPr>
              <a:spcAft>
                <a:spcPts val="1200"/>
              </a:spcAft>
              <a:buClr>
                <a:schemeClr val="accent3">
                  <a:lumMod val="75000"/>
                </a:schemeClr>
              </a:buClr>
              <a:buSzPct val="60000"/>
            </a:pPr>
            <a:r>
              <a:rPr lang="en-US" dirty="0" smtClean="0">
                <a:latin typeface="Calibri" panose="020F0502020204030204" pitchFamily="34" charset="0"/>
              </a:rPr>
              <a:t>Prevention of </a:t>
            </a:r>
            <a:r>
              <a:rPr lang="en-US" dirty="0" err="1" smtClean="0">
                <a:latin typeface="Calibri" panose="020F0502020204030204" pitchFamily="34" charset="0"/>
              </a:rPr>
              <a:t>overnutrition</a:t>
            </a:r>
            <a:endParaRPr lang="en-US" dirty="0">
              <a:latin typeface="Calibri" panose="020F0502020204030204" pitchFamily="34" charset="0"/>
            </a:endParaRPr>
          </a:p>
        </p:txBody>
      </p:sp>
      <p:sp>
        <p:nvSpPr>
          <p:cNvPr id="4" name="Footer Placeholder 3"/>
          <p:cNvSpPr>
            <a:spLocks noGrp="1"/>
          </p:cNvSpPr>
          <p:nvPr>
            <p:ph type="ftr" sz="quarter" idx="11"/>
          </p:nvPr>
        </p:nvSpPr>
        <p:spPr/>
        <p:txBody>
          <a:bodyPr/>
          <a:lstStyle/>
          <a:p>
            <a:r>
              <a:rPr lang="en-US" smtClean="0"/>
              <a:t>Integrating Nutrition Assessment, Counselling, and Support into Health Service Delivery</a:t>
            </a:r>
            <a:endParaRPr lang="en-GB" dirty="0"/>
          </a:p>
        </p:txBody>
      </p:sp>
      <p:sp>
        <p:nvSpPr>
          <p:cNvPr id="5" name="Slide Number Placeholder 4"/>
          <p:cNvSpPr>
            <a:spLocks noGrp="1"/>
          </p:cNvSpPr>
          <p:nvPr>
            <p:ph type="sldNum" sz="quarter" idx="12"/>
          </p:nvPr>
        </p:nvSpPr>
        <p:spPr/>
        <p:txBody>
          <a:bodyPr/>
          <a:lstStyle/>
          <a:p>
            <a:fld id="{7B13662B-BAC9-45CF-9991-E94E2304A8C3}" type="slidenum">
              <a:rPr lang="en-GB" smtClean="0"/>
              <a:pPr/>
              <a:t>31</a:t>
            </a:fld>
            <a:endParaRPr lang="en-GB"/>
          </a:p>
        </p:txBody>
      </p:sp>
      <p:sp>
        <p:nvSpPr>
          <p:cNvPr id="7" name="Title 1"/>
          <p:cNvSpPr txBox="1">
            <a:spLocks/>
          </p:cNvSpPr>
          <p:nvPr/>
        </p:nvSpPr>
        <p:spPr>
          <a:xfrm>
            <a:off x="0" y="304800"/>
            <a:ext cx="9144000" cy="1028700"/>
          </a:xfrm>
          <a:prstGeom prst="rect">
            <a:avLst/>
          </a:prstGeom>
          <a:solidFill>
            <a:srgbClr val="E5F4F5"/>
          </a:solidFill>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indent="457200"/>
            <a:r>
              <a:rPr lang="en-US" sz="4400" b="1" dirty="0" smtClean="0">
                <a:solidFill>
                  <a:srgbClr val="00B2C2"/>
                </a:solidFill>
                <a:effectLst/>
                <a:latin typeface="Calibri" pitchFamily="34" charset="0"/>
              </a:rPr>
              <a:t>Plenary discussion</a:t>
            </a:r>
            <a:endParaRPr lang="en-US" sz="4400" b="1" dirty="0">
              <a:solidFill>
                <a:srgbClr val="00B2C2"/>
              </a:solidFill>
              <a:effectLst/>
              <a:latin typeface="Calibri" pitchFamily="34" charset="0"/>
            </a:endParaRPr>
          </a:p>
        </p:txBody>
      </p:sp>
    </p:spTree>
    <p:extLst>
      <p:ext uri="{BB962C8B-B14F-4D97-AF65-F5344CB8AC3E}">
        <p14:creationId xmlns:p14="http://schemas.microsoft.com/office/powerpoint/2010/main" val="149885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4294967295"/>
          </p:nvPr>
        </p:nvSpPr>
        <p:spPr>
          <a:xfrm>
            <a:off x="304800" y="1524000"/>
            <a:ext cx="8534400" cy="5181600"/>
          </a:xfrm>
          <a:prstGeom prst="rect">
            <a:avLst/>
          </a:prstGeom>
        </p:spPr>
        <p:txBody>
          <a:bodyPr>
            <a:normAutofit fontScale="92500" lnSpcReduction="10000"/>
          </a:bodyPr>
          <a:lstStyle/>
          <a:p>
            <a:pPr>
              <a:buClr>
                <a:schemeClr val="accent3">
                  <a:lumMod val="75000"/>
                </a:schemeClr>
              </a:buClr>
              <a:buSzPct val="70000"/>
            </a:pPr>
            <a:r>
              <a:rPr lang="en-US" sz="2800" b="1" dirty="0" smtClean="0">
                <a:latin typeface="Calibri" panose="020F0502020204030204" pitchFamily="34" charset="0"/>
              </a:rPr>
              <a:t>Increased </a:t>
            </a:r>
            <a:r>
              <a:rPr lang="en-US" sz="2800" b="1" dirty="0">
                <a:latin typeface="Calibri" panose="020F0502020204030204" pitchFamily="34" charset="0"/>
              </a:rPr>
              <a:t>consumption of </a:t>
            </a:r>
            <a:r>
              <a:rPr lang="en-US" sz="2800" b="1" dirty="0" smtClean="0">
                <a:latin typeface="Calibri" panose="020F0502020204030204" pitchFamily="34" charset="0"/>
              </a:rPr>
              <a:t>energy-dense, nutrient-poor </a:t>
            </a:r>
            <a:r>
              <a:rPr lang="en-US" sz="2800" b="1" dirty="0">
                <a:latin typeface="Calibri" panose="020F0502020204030204" pitchFamily="34" charset="0"/>
              </a:rPr>
              <a:t>foods combined with reduced physical activity. </a:t>
            </a:r>
            <a:endParaRPr lang="en-US" sz="2800" b="1" dirty="0" smtClean="0">
              <a:latin typeface="Calibri" panose="020F0502020204030204" pitchFamily="34" charset="0"/>
            </a:endParaRPr>
          </a:p>
          <a:p>
            <a:pPr>
              <a:buClr>
                <a:schemeClr val="accent3">
                  <a:lumMod val="75000"/>
                </a:schemeClr>
              </a:buClr>
              <a:buSzPct val="70000"/>
            </a:pPr>
            <a:r>
              <a:rPr lang="en-US" sz="2800" b="1" dirty="0" smtClean="0">
                <a:latin typeface="Calibri" panose="020F0502020204030204" pitchFamily="34" charset="0"/>
              </a:rPr>
              <a:t>Others</a:t>
            </a:r>
          </a:p>
          <a:p>
            <a:pPr lvl="1"/>
            <a:r>
              <a:rPr lang="en-US" sz="2400" dirty="0" smtClean="0">
                <a:latin typeface="Calibri" panose="020F0502020204030204" pitchFamily="34" charset="0"/>
              </a:rPr>
              <a:t>Medications</a:t>
            </a:r>
          </a:p>
          <a:p>
            <a:pPr lvl="1"/>
            <a:r>
              <a:rPr lang="en-US" sz="2400" dirty="0" smtClean="0">
                <a:latin typeface="Calibri" panose="020F0502020204030204" pitchFamily="34" charset="0"/>
              </a:rPr>
              <a:t>Metabolic </a:t>
            </a:r>
            <a:r>
              <a:rPr lang="en-US" sz="2400" dirty="0">
                <a:latin typeface="Calibri" panose="020F0502020204030204" pitchFamily="34" charset="0"/>
              </a:rPr>
              <a:t>syndrome</a:t>
            </a:r>
          </a:p>
          <a:p>
            <a:pPr lvl="1"/>
            <a:r>
              <a:rPr lang="en-US" sz="2400" dirty="0">
                <a:latin typeface="Calibri" panose="020F0502020204030204" pitchFamily="34" charset="0"/>
              </a:rPr>
              <a:t>Cushing’s syndrome</a:t>
            </a:r>
          </a:p>
          <a:p>
            <a:pPr lvl="1"/>
            <a:r>
              <a:rPr lang="en-US" sz="2400" dirty="0">
                <a:latin typeface="Calibri" panose="020F0502020204030204" pitchFamily="34" charset="0"/>
              </a:rPr>
              <a:t>Hypothyroidism</a:t>
            </a:r>
          </a:p>
          <a:p>
            <a:pPr lvl="1"/>
            <a:r>
              <a:rPr lang="en-US" sz="2400" dirty="0">
                <a:latin typeface="Calibri" panose="020F0502020204030204" pitchFamily="34" charset="0"/>
              </a:rPr>
              <a:t>Modern c</a:t>
            </a:r>
            <a:r>
              <a:rPr lang="en-US" sz="2400" dirty="0" smtClean="0">
                <a:latin typeface="Calibri" panose="020F0502020204030204" pitchFamily="34" charset="0"/>
              </a:rPr>
              <a:t>onveniences/lifestyles</a:t>
            </a:r>
          </a:p>
          <a:p>
            <a:pPr lvl="1"/>
            <a:r>
              <a:rPr lang="en-US" sz="2400" dirty="0" smtClean="0">
                <a:latin typeface="Calibri" panose="020F0502020204030204" pitchFamily="34" charset="0"/>
              </a:rPr>
              <a:t>Genetic </a:t>
            </a:r>
            <a:r>
              <a:rPr lang="en-US" sz="2400" dirty="0">
                <a:latin typeface="Calibri" panose="020F0502020204030204" pitchFamily="34" charset="0"/>
              </a:rPr>
              <a:t>factors/ family history of obesity</a:t>
            </a:r>
          </a:p>
          <a:p>
            <a:pPr lvl="1"/>
            <a:r>
              <a:rPr lang="en-US" sz="2400" dirty="0">
                <a:latin typeface="Calibri" panose="020F0502020204030204" pitchFamily="34" charset="0"/>
              </a:rPr>
              <a:t>Company/peer </a:t>
            </a:r>
            <a:r>
              <a:rPr lang="en-US" sz="2400" dirty="0" smtClean="0">
                <a:latin typeface="Calibri" panose="020F0502020204030204" pitchFamily="34" charset="0"/>
              </a:rPr>
              <a:t>pressure</a:t>
            </a:r>
          </a:p>
          <a:p>
            <a:pPr lvl="1"/>
            <a:r>
              <a:rPr lang="en-US" sz="2400" dirty="0" smtClean="0">
                <a:latin typeface="Calibri" panose="020F0502020204030204" pitchFamily="34" charset="0"/>
              </a:rPr>
              <a:t>Psychological factors</a:t>
            </a:r>
            <a:endParaRPr lang="en-US" sz="2400" dirty="0">
              <a:latin typeface="Calibri" panose="020F0502020204030204" pitchFamily="34" charset="0"/>
            </a:endParaRPr>
          </a:p>
          <a:p>
            <a:pPr lvl="1"/>
            <a:r>
              <a:rPr lang="en-US" sz="2400" dirty="0">
                <a:latin typeface="Calibri" panose="020F0502020204030204" pitchFamily="34" charset="0"/>
              </a:rPr>
              <a:t>Health conditions </a:t>
            </a:r>
            <a:endParaRPr lang="en-US" sz="2400" dirty="0" smtClean="0">
              <a:latin typeface="Calibri" panose="020F0502020204030204" pitchFamily="34" charset="0"/>
            </a:endParaRPr>
          </a:p>
          <a:p>
            <a:pPr lvl="1"/>
            <a:r>
              <a:rPr lang="en-US" sz="2400" dirty="0" smtClean="0">
                <a:latin typeface="Calibri" panose="020F0502020204030204" pitchFamily="34" charset="0"/>
              </a:rPr>
              <a:t>Environmental factors</a:t>
            </a:r>
            <a:endParaRPr lang="en-US" sz="2000" dirty="0">
              <a:latin typeface="Calibri" panose="020F0502020204030204" pitchFamily="34" charset="0"/>
              <a:ea typeface="ＭＳ Ｐゴシック" pitchFamily="34" charset="-128"/>
            </a:endParaRPr>
          </a:p>
          <a:p>
            <a:pPr>
              <a:buFontTx/>
              <a:buNone/>
              <a:defRPr/>
            </a:pPr>
            <a:endParaRPr lang="en-US" sz="2400" dirty="0" smtClean="0">
              <a:ea typeface="ＭＳ Ｐゴシック" charset="0"/>
            </a:endParaRPr>
          </a:p>
          <a:p>
            <a:pPr>
              <a:defRPr/>
            </a:pPr>
            <a:endParaRPr lang="en-US" sz="2400" dirty="0">
              <a:ea typeface="ＭＳ Ｐゴシック" charset="0"/>
            </a:endParaRPr>
          </a:p>
        </p:txBody>
      </p:sp>
      <p:sp>
        <p:nvSpPr>
          <p:cNvPr id="5" name="Title 1"/>
          <p:cNvSpPr txBox="1">
            <a:spLocks/>
          </p:cNvSpPr>
          <p:nvPr/>
        </p:nvSpPr>
        <p:spPr>
          <a:xfrm>
            <a:off x="0" y="228600"/>
            <a:ext cx="9144000" cy="1028700"/>
          </a:xfrm>
          <a:prstGeom prst="rect">
            <a:avLst/>
          </a:prstGeom>
          <a:solidFill>
            <a:srgbClr val="E5F4F5"/>
          </a:solidFill>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indent="457200"/>
            <a:r>
              <a:rPr lang="en-US" sz="4400" b="1" dirty="0" smtClean="0">
                <a:solidFill>
                  <a:srgbClr val="00B2C2"/>
                </a:solidFill>
                <a:effectLst/>
                <a:latin typeface="Calibri" pitchFamily="34" charset="0"/>
              </a:rPr>
              <a:t>Causes of </a:t>
            </a:r>
            <a:r>
              <a:rPr lang="en-US" sz="4400" b="1" dirty="0" err="1" smtClean="0">
                <a:solidFill>
                  <a:srgbClr val="00B2C2"/>
                </a:solidFill>
                <a:effectLst/>
                <a:latin typeface="Calibri" pitchFamily="34" charset="0"/>
              </a:rPr>
              <a:t>Overnutrition</a:t>
            </a:r>
            <a:endParaRPr lang="en-US" sz="4400" b="1" dirty="0">
              <a:solidFill>
                <a:srgbClr val="00B2C2"/>
              </a:solidFill>
              <a:effectLst/>
              <a:latin typeface="Calibri" pitchFamily="34" charset="0"/>
            </a:endParaRPr>
          </a:p>
        </p:txBody>
      </p:sp>
      <p:sp>
        <p:nvSpPr>
          <p:cNvPr id="2" name="Footer Placeholder 1"/>
          <p:cNvSpPr>
            <a:spLocks noGrp="1"/>
          </p:cNvSpPr>
          <p:nvPr>
            <p:ph type="ftr" sz="quarter" idx="3"/>
          </p:nvPr>
        </p:nvSpPr>
        <p:spPr/>
        <p:txBody>
          <a:bodyPr/>
          <a:lstStyle/>
          <a:p>
            <a:r>
              <a:rPr lang="en-US" smtClean="0"/>
              <a:t>Integrating Nutrition Assessment, Counselling, and Support into Health Service Delivery</a:t>
            </a:r>
            <a:endParaRPr lang="en-GB" dirty="0"/>
          </a:p>
        </p:txBody>
      </p:sp>
      <p:sp>
        <p:nvSpPr>
          <p:cNvPr id="3" name="Slide Number Placeholder 2"/>
          <p:cNvSpPr>
            <a:spLocks noGrp="1"/>
          </p:cNvSpPr>
          <p:nvPr>
            <p:ph type="sldNum" sz="quarter" idx="4"/>
          </p:nvPr>
        </p:nvSpPr>
        <p:spPr/>
        <p:txBody>
          <a:bodyPr/>
          <a:lstStyle/>
          <a:p>
            <a:fld id="{7B13662B-BAC9-45CF-9991-E94E2304A8C3}" type="slidenum">
              <a:rPr lang="en-GB" smtClean="0"/>
              <a:pPr/>
              <a:t>32</a:t>
            </a:fld>
            <a:endParaRPr lang="en-GB" dirty="0"/>
          </a:p>
        </p:txBody>
      </p:sp>
    </p:spTree>
    <p:extLst>
      <p:ext uri="{BB962C8B-B14F-4D97-AF65-F5344CB8AC3E}">
        <p14:creationId xmlns:p14="http://schemas.microsoft.com/office/powerpoint/2010/main" val="30496156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1371600"/>
            <a:ext cx="8308848" cy="5145036"/>
          </a:xfrm>
          <a:prstGeom prst="rect">
            <a:avLst/>
          </a:prstGeom>
        </p:spPr>
        <p:txBody>
          <a:bodyPr/>
          <a:lstStyle/>
          <a:p>
            <a:pPr>
              <a:spcBef>
                <a:spcPts val="0"/>
              </a:spcBef>
              <a:buClr>
                <a:schemeClr val="accent3">
                  <a:lumMod val="75000"/>
                </a:schemeClr>
              </a:buClr>
              <a:buSzPct val="60000"/>
            </a:pPr>
            <a:r>
              <a:rPr lang="en-US" sz="2400" dirty="0" err="1" smtClean="0">
                <a:latin typeface="Calibri" panose="020F0502020204030204" pitchFamily="34" charset="0"/>
              </a:rPr>
              <a:t>Overnutrition</a:t>
            </a:r>
            <a:r>
              <a:rPr lang="en-US" sz="2400" dirty="0" smtClean="0">
                <a:latin typeface="Calibri" panose="020F0502020204030204" pitchFamily="34" charset="0"/>
              </a:rPr>
              <a:t> (overweight and obesity) during pregnancy increases risk of childhood obesity which in turn increases the risk of adolescent and adult obesity.</a:t>
            </a:r>
          </a:p>
          <a:p>
            <a:pPr marL="82296" indent="0">
              <a:spcBef>
                <a:spcPts val="0"/>
              </a:spcBef>
              <a:buClr>
                <a:schemeClr val="accent3">
                  <a:lumMod val="75000"/>
                </a:schemeClr>
              </a:buClr>
              <a:buSzPct val="60000"/>
              <a:buNone/>
            </a:pPr>
            <a:endParaRPr lang="en-US" sz="2400" dirty="0" smtClean="0">
              <a:latin typeface="Calibri" panose="020F0502020204030204" pitchFamily="34" charset="0"/>
            </a:endParaRPr>
          </a:p>
          <a:p>
            <a:pPr>
              <a:spcBef>
                <a:spcPts val="0"/>
              </a:spcBef>
              <a:buClr>
                <a:schemeClr val="accent3">
                  <a:lumMod val="75000"/>
                </a:schemeClr>
              </a:buClr>
              <a:buSzPct val="60000"/>
            </a:pPr>
            <a:r>
              <a:rPr lang="en-US" sz="2400" dirty="0" smtClean="0">
                <a:latin typeface="Calibri" panose="020F0502020204030204" pitchFamily="34" charset="0"/>
              </a:rPr>
              <a:t>Maternal </a:t>
            </a:r>
            <a:r>
              <a:rPr lang="en-US" sz="2400" dirty="0">
                <a:latin typeface="Calibri" panose="020F0502020204030204" pitchFamily="34" charset="0"/>
              </a:rPr>
              <a:t>obesity is associated with complications during delivery, </a:t>
            </a:r>
            <a:r>
              <a:rPr lang="en-US" sz="2400" dirty="0" smtClean="0">
                <a:latin typeface="Calibri" panose="020F0502020204030204" pitchFamily="34" charset="0"/>
              </a:rPr>
              <a:t>gestational diabetes, pre-eclampsia, maternal </a:t>
            </a:r>
            <a:r>
              <a:rPr lang="en-US" sz="2400" dirty="0">
                <a:latin typeface="Calibri" panose="020F0502020204030204" pitchFamily="34" charset="0"/>
              </a:rPr>
              <a:t>death, and neonatal and infant death</a:t>
            </a:r>
            <a:r>
              <a:rPr lang="en-US" sz="2400" dirty="0" smtClean="0">
                <a:latin typeface="Calibri" panose="020F0502020204030204" pitchFamily="34" charset="0"/>
              </a:rPr>
              <a:t>.</a:t>
            </a:r>
          </a:p>
          <a:p>
            <a:pPr>
              <a:spcBef>
                <a:spcPts val="0"/>
              </a:spcBef>
              <a:buClr>
                <a:schemeClr val="accent3">
                  <a:lumMod val="75000"/>
                </a:schemeClr>
              </a:buClr>
              <a:buSzPct val="60000"/>
            </a:pPr>
            <a:endParaRPr lang="en-US" sz="2400" dirty="0">
              <a:latin typeface="Calibri" panose="020F0502020204030204" pitchFamily="34" charset="0"/>
            </a:endParaRPr>
          </a:p>
          <a:p>
            <a:pPr>
              <a:spcBef>
                <a:spcPts val="0"/>
              </a:spcBef>
              <a:buClr>
                <a:schemeClr val="accent3">
                  <a:lumMod val="75000"/>
                </a:schemeClr>
              </a:buClr>
              <a:buSzPct val="60000"/>
            </a:pPr>
            <a:r>
              <a:rPr lang="en-US" sz="2400" dirty="0" smtClean="0">
                <a:latin typeface="Calibri" panose="020F0502020204030204" pitchFamily="34" charset="0"/>
              </a:rPr>
              <a:t>Overweight increases the risk of coronary heart diseases (CHD), type 2 diabetes, gout, and hypertension</a:t>
            </a:r>
            <a:endParaRPr lang="en-US" sz="2400" dirty="0">
              <a:latin typeface="Calibri" panose="020F0502020204030204" pitchFamily="34" charset="0"/>
            </a:endParaRPr>
          </a:p>
          <a:p>
            <a:pPr marL="82296" indent="0">
              <a:buNone/>
            </a:pPr>
            <a:endParaRPr lang="en-US" dirty="0"/>
          </a:p>
          <a:p>
            <a:pPr marL="82296" indent="0">
              <a:buNone/>
            </a:pPr>
            <a:r>
              <a:rPr lang="en-US" dirty="0"/>
              <a:t> </a:t>
            </a:r>
          </a:p>
          <a:p>
            <a:pPr marL="82296" indent="0">
              <a:buNone/>
            </a:pPr>
            <a:endParaRPr lang="en-US" dirty="0" smtClean="0"/>
          </a:p>
          <a:p>
            <a:endParaRPr lang="sw-KE" dirty="0"/>
          </a:p>
        </p:txBody>
      </p:sp>
      <p:sp>
        <p:nvSpPr>
          <p:cNvPr id="2" name="Footer Placeholder 1"/>
          <p:cNvSpPr>
            <a:spLocks noGrp="1"/>
          </p:cNvSpPr>
          <p:nvPr>
            <p:ph type="ftr" sz="quarter" idx="3"/>
          </p:nvPr>
        </p:nvSpPr>
        <p:spPr>
          <a:xfrm>
            <a:off x="2822448" y="6305550"/>
            <a:ext cx="5791200" cy="400050"/>
          </a:xfrm>
        </p:spPr>
        <p:txBody>
          <a:bodyPr/>
          <a:lstStyle/>
          <a:p>
            <a:r>
              <a:rPr lang="en-US" dirty="0" smtClean="0"/>
              <a:t>Integrating Nutrition Assessment, Counselling, and Support into Health Service Delivery</a:t>
            </a:r>
            <a:endParaRPr lang="en-GB" dirty="0"/>
          </a:p>
        </p:txBody>
      </p:sp>
      <p:sp>
        <p:nvSpPr>
          <p:cNvPr id="4" name="Slide Number Placeholder 3"/>
          <p:cNvSpPr>
            <a:spLocks noGrp="1"/>
          </p:cNvSpPr>
          <p:nvPr>
            <p:ph type="sldNum" sz="quarter" idx="4"/>
          </p:nvPr>
        </p:nvSpPr>
        <p:spPr/>
        <p:txBody>
          <a:bodyPr/>
          <a:lstStyle/>
          <a:p>
            <a:fld id="{7B13662B-BAC9-45CF-9991-E94E2304A8C3}" type="slidenum">
              <a:rPr lang="en-GB" smtClean="0"/>
              <a:pPr/>
              <a:t>33</a:t>
            </a:fld>
            <a:endParaRPr lang="en-GB" dirty="0"/>
          </a:p>
        </p:txBody>
      </p:sp>
      <p:sp>
        <p:nvSpPr>
          <p:cNvPr id="6" name="Title 1"/>
          <p:cNvSpPr txBox="1">
            <a:spLocks/>
          </p:cNvSpPr>
          <p:nvPr/>
        </p:nvSpPr>
        <p:spPr>
          <a:xfrm>
            <a:off x="0" y="228600"/>
            <a:ext cx="9144000" cy="1028700"/>
          </a:xfrm>
          <a:prstGeom prst="rect">
            <a:avLst/>
          </a:prstGeom>
          <a:solidFill>
            <a:srgbClr val="E5F4F5"/>
          </a:solidFill>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indent="457200"/>
            <a:r>
              <a:rPr lang="en-US" sz="4000" b="1" dirty="0" smtClean="0">
                <a:solidFill>
                  <a:srgbClr val="00B2C2"/>
                </a:solidFill>
                <a:effectLst/>
                <a:latin typeface="Calibri" pitchFamily="34" charset="0"/>
              </a:rPr>
              <a:t>Consequences of </a:t>
            </a:r>
            <a:r>
              <a:rPr lang="en-US" sz="4000" b="1" dirty="0" err="1" smtClean="0">
                <a:solidFill>
                  <a:srgbClr val="00B2C2"/>
                </a:solidFill>
                <a:effectLst/>
                <a:latin typeface="Calibri" pitchFamily="34" charset="0"/>
              </a:rPr>
              <a:t>Overnutrition</a:t>
            </a:r>
            <a:endParaRPr lang="en-US" sz="4000" b="1" dirty="0">
              <a:solidFill>
                <a:srgbClr val="00B2C2"/>
              </a:solidFill>
              <a:effectLst/>
              <a:latin typeface="Calibri" pitchFamily="34" charset="0"/>
            </a:endParaRPr>
          </a:p>
        </p:txBody>
      </p:sp>
    </p:spTree>
    <p:extLst>
      <p:ext uri="{BB962C8B-B14F-4D97-AF65-F5344CB8AC3E}">
        <p14:creationId xmlns:p14="http://schemas.microsoft.com/office/powerpoint/2010/main" val="37161800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9248" y="1257300"/>
            <a:ext cx="8991600" cy="5448299"/>
          </a:xfrm>
          <a:prstGeom prst="rect">
            <a:avLst/>
          </a:prstGeom>
        </p:spPr>
        <p:txBody>
          <a:bodyPr/>
          <a:lstStyle/>
          <a:p>
            <a:pPr marL="82296" indent="0">
              <a:buNone/>
            </a:pPr>
            <a:r>
              <a:rPr lang="en-US" sz="2400" dirty="0" smtClean="0">
                <a:latin typeface="Calibri" panose="020F0502020204030204" pitchFamily="34" charset="0"/>
              </a:rPr>
              <a:t>Obesity predisposes people to </a:t>
            </a:r>
            <a:r>
              <a:rPr lang="en-US" sz="2400" dirty="0">
                <a:latin typeface="Calibri" panose="020F0502020204030204" pitchFamily="34" charset="0"/>
              </a:rPr>
              <a:t>medical conditions </a:t>
            </a:r>
            <a:r>
              <a:rPr lang="en-US" sz="2400" dirty="0" smtClean="0">
                <a:latin typeface="Calibri" panose="020F0502020204030204" pitchFamily="34" charset="0"/>
              </a:rPr>
              <a:t>commonly </a:t>
            </a:r>
            <a:r>
              <a:rPr lang="en-US" sz="2400" dirty="0">
                <a:latin typeface="Calibri" panose="020F0502020204030204" pitchFamily="34" charset="0"/>
              </a:rPr>
              <a:t>known as the ‘</a:t>
            </a:r>
            <a:r>
              <a:rPr lang="en-US" sz="2400" b="1" dirty="0">
                <a:latin typeface="Calibri" panose="020F0502020204030204" pitchFamily="34" charset="0"/>
              </a:rPr>
              <a:t>Obese syndrome</a:t>
            </a:r>
            <a:r>
              <a:rPr lang="en-US" sz="2400" b="1" dirty="0" smtClean="0">
                <a:latin typeface="Calibri" panose="020F0502020204030204" pitchFamily="34" charset="0"/>
              </a:rPr>
              <a:t>’</a:t>
            </a:r>
            <a:r>
              <a:rPr lang="en-US" sz="2400" dirty="0" smtClean="0">
                <a:latin typeface="Calibri" panose="020F0502020204030204" pitchFamily="34" charset="0"/>
              </a:rPr>
              <a:t>:</a:t>
            </a:r>
          </a:p>
          <a:p>
            <a:pPr marL="82296" indent="0">
              <a:buNone/>
            </a:pPr>
            <a:endParaRPr lang="en-US" sz="2400" b="1" dirty="0" smtClean="0">
              <a:latin typeface="Calibri" panose="020F0502020204030204" pitchFamily="34" charset="0"/>
            </a:endParaRPr>
          </a:p>
          <a:p>
            <a:pPr marL="82296" indent="0">
              <a:buNone/>
            </a:pPr>
            <a:endParaRPr lang="en-US" sz="2400" b="1" dirty="0">
              <a:latin typeface="Calibri" panose="020F0502020204030204" pitchFamily="34" charset="0"/>
            </a:endParaRPr>
          </a:p>
          <a:p>
            <a:pPr marL="82296" indent="0">
              <a:buNone/>
            </a:pPr>
            <a:endParaRPr lang="en-US" sz="2400" b="1" dirty="0" smtClean="0">
              <a:latin typeface="Calibri" panose="020F0502020204030204" pitchFamily="34" charset="0"/>
            </a:endParaRPr>
          </a:p>
          <a:p>
            <a:pPr marL="82296" indent="0">
              <a:buNone/>
            </a:pPr>
            <a:endParaRPr lang="en-US" sz="2400" b="1" dirty="0">
              <a:latin typeface="Calibri" panose="020F0502020204030204" pitchFamily="34" charset="0"/>
            </a:endParaRPr>
          </a:p>
          <a:p>
            <a:pPr marL="82296" indent="0">
              <a:buNone/>
            </a:pPr>
            <a:endParaRPr lang="en-US" sz="2400" b="1" dirty="0" smtClean="0">
              <a:latin typeface="Calibri" panose="020F0502020204030204" pitchFamily="34" charset="0"/>
            </a:endParaRPr>
          </a:p>
          <a:p>
            <a:pPr marL="82296" indent="0">
              <a:buNone/>
            </a:pPr>
            <a:endParaRPr lang="en-US" sz="2400" b="1" dirty="0">
              <a:latin typeface="Calibri" panose="020F0502020204030204" pitchFamily="34" charset="0"/>
            </a:endParaRPr>
          </a:p>
          <a:p>
            <a:pPr marL="82296" indent="0">
              <a:buNone/>
            </a:pPr>
            <a:endParaRPr lang="en-US" sz="2400" b="1" dirty="0" smtClean="0">
              <a:latin typeface="Calibri" panose="020F0502020204030204" pitchFamily="34" charset="0"/>
            </a:endParaRPr>
          </a:p>
          <a:p>
            <a:pPr marL="82296" indent="0">
              <a:buNone/>
            </a:pPr>
            <a:endParaRPr lang="en-US" sz="1050" b="1" dirty="0" smtClean="0">
              <a:latin typeface="Calibri" panose="020F0502020204030204" pitchFamily="34" charset="0"/>
            </a:endParaRPr>
          </a:p>
          <a:p>
            <a:pPr marL="82296" indent="0">
              <a:buNone/>
            </a:pPr>
            <a:endParaRPr lang="en-US" sz="2400" b="1" dirty="0">
              <a:latin typeface="Calibri" panose="020F0502020204030204" pitchFamily="34" charset="0"/>
            </a:endParaRPr>
          </a:p>
          <a:p>
            <a:pPr marL="82296" indent="0">
              <a:buNone/>
            </a:pPr>
            <a:r>
              <a:rPr lang="en-US" sz="2400" b="1" dirty="0" smtClean="0">
                <a:latin typeface="Calibri" panose="020F0502020204030204" pitchFamily="34" charset="0"/>
              </a:rPr>
              <a:t>Related medical hazards: </a:t>
            </a:r>
            <a:r>
              <a:rPr lang="en-US" sz="2400" dirty="0" smtClean="0">
                <a:latin typeface="Calibri" panose="020F0502020204030204" pitchFamily="34" charset="0"/>
              </a:rPr>
              <a:t>stroke, organ failures, arthritis, arteriosclerosis, varicose veins</a:t>
            </a:r>
            <a:endParaRPr lang="en-US" sz="2400" dirty="0">
              <a:latin typeface="Calibri" panose="020F0502020204030204" pitchFamily="34" charset="0"/>
            </a:endParaRPr>
          </a:p>
          <a:p>
            <a:pPr marL="82296" indent="0">
              <a:spcBef>
                <a:spcPts val="0"/>
              </a:spcBef>
              <a:buNone/>
            </a:pPr>
            <a:endParaRPr lang="en-US" sz="2400" dirty="0"/>
          </a:p>
          <a:p>
            <a:pPr marL="82296" indent="0">
              <a:buNone/>
            </a:pPr>
            <a:endParaRPr lang="en-US" dirty="0"/>
          </a:p>
          <a:p>
            <a:pPr marL="82296" indent="0">
              <a:buNone/>
            </a:pPr>
            <a:r>
              <a:rPr lang="en-US" dirty="0"/>
              <a:t> </a:t>
            </a:r>
          </a:p>
          <a:p>
            <a:pPr marL="82296" indent="0">
              <a:buNone/>
            </a:pPr>
            <a:endParaRPr lang="en-US" dirty="0" smtClean="0"/>
          </a:p>
          <a:p>
            <a:endParaRPr lang="sw-KE" dirty="0"/>
          </a:p>
        </p:txBody>
      </p:sp>
      <p:sp>
        <p:nvSpPr>
          <p:cNvPr id="2" name="Footer Placeholder 1"/>
          <p:cNvSpPr>
            <a:spLocks noGrp="1"/>
          </p:cNvSpPr>
          <p:nvPr>
            <p:ph type="ftr" sz="quarter" idx="3"/>
          </p:nvPr>
        </p:nvSpPr>
        <p:spPr>
          <a:xfrm>
            <a:off x="2822448" y="6457950"/>
            <a:ext cx="5791200" cy="400050"/>
          </a:xfrm>
        </p:spPr>
        <p:txBody>
          <a:bodyPr/>
          <a:lstStyle/>
          <a:p>
            <a:r>
              <a:rPr lang="en-US" dirty="0" smtClean="0"/>
              <a:t>Integrating Nutrition Assessment, Counselling, and Support into Health Service Delivery</a:t>
            </a:r>
            <a:endParaRPr lang="en-GB" dirty="0"/>
          </a:p>
        </p:txBody>
      </p:sp>
      <p:sp>
        <p:nvSpPr>
          <p:cNvPr id="4" name="Slide Number Placeholder 3"/>
          <p:cNvSpPr>
            <a:spLocks noGrp="1"/>
          </p:cNvSpPr>
          <p:nvPr>
            <p:ph type="sldNum" sz="quarter" idx="4"/>
          </p:nvPr>
        </p:nvSpPr>
        <p:spPr>
          <a:xfrm>
            <a:off x="8613648" y="6457950"/>
            <a:ext cx="457200" cy="400050"/>
          </a:xfrm>
        </p:spPr>
        <p:txBody>
          <a:bodyPr/>
          <a:lstStyle/>
          <a:p>
            <a:fld id="{7B13662B-BAC9-45CF-9991-E94E2304A8C3}" type="slidenum">
              <a:rPr lang="en-GB" smtClean="0"/>
              <a:pPr/>
              <a:t>34</a:t>
            </a:fld>
            <a:endParaRPr lang="en-GB" dirty="0"/>
          </a:p>
        </p:txBody>
      </p:sp>
      <p:sp>
        <p:nvSpPr>
          <p:cNvPr id="8" name="Title 1"/>
          <p:cNvSpPr txBox="1">
            <a:spLocks/>
          </p:cNvSpPr>
          <p:nvPr/>
        </p:nvSpPr>
        <p:spPr>
          <a:xfrm>
            <a:off x="0" y="228600"/>
            <a:ext cx="9144000" cy="1028700"/>
          </a:xfrm>
          <a:prstGeom prst="rect">
            <a:avLst/>
          </a:prstGeom>
          <a:solidFill>
            <a:srgbClr val="E5F4F5"/>
          </a:solidFill>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indent="457200"/>
            <a:r>
              <a:rPr lang="en-US" sz="4000" b="1" dirty="0" smtClean="0">
                <a:solidFill>
                  <a:srgbClr val="00B2C2"/>
                </a:solidFill>
                <a:effectLst/>
                <a:latin typeface="Calibri" pitchFamily="34" charset="0"/>
              </a:rPr>
              <a:t>Consequences of </a:t>
            </a:r>
            <a:r>
              <a:rPr lang="en-US" sz="4000" b="1" dirty="0" err="1" smtClean="0">
                <a:solidFill>
                  <a:srgbClr val="00B2C2"/>
                </a:solidFill>
                <a:effectLst/>
                <a:latin typeface="Calibri" pitchFamily="34" charset="0"/>
              </a:rPr>
              <a:t>Overnutrition</a:t>
            </a:r>
            <a:endParaRPr lang="en-US" sz="4000" b="1" dirty="0">
              <a:solidFill>
                <a:srgbClr val="00B2C2"/>
              </a:solidFill>
              <a:effectLst/>
              <a:latin typeface="Calibri" pitchFamily="34" charset="0"/>
            </a:endParaRPr>
          </a:p>
        </p:txBody>
      </p:sp>
      <p:sp>
        <p:nvSpPr>
          <p:cNvPr id="5" name="Oval 4" descr="Obesity"/>
          <p:cNvSpPr/>
          <p:nvPr/>
        </p:nvSpPr>
        <p:spPr>
          <a:xfrm>
            <a:off x="2806638" y="3137358"/>
            <a:ext cx="3502152" cy="1735373"/>
          </a:xfrm>
          <a:prstGeom prst="ellipse">
            <a:avLst/>
          </a:prstGeom>
          <a:solidFill>
            <a:srgbClr val="00B2C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5000" b="1" dirty="0" smtClean="0">
                <a:latin typeface="Calibri" panose="020F0502020204030204" pitchFamily="34" charset="0"/>
              </a:rPr>
              <a:t>OBESITY</a:t>
            </a:r>
            <a:endParaRPr lang="en-US" sz="5000" b="1" dirty="0">
              <a:latin typeface="Calibri" panose="020F0502020204030204" pitchFamily="34" charset="0"/>
            </a:endParaRPr>
          </a:p>
        </p:txBody>
      </p:sp>
      <p:sp>
        <p:nvSpPr>
          <p:cNvPr id="9" name="Oval 8" descr="arthritis"/>
          <p:cNvSpPr/>
          <p:nvPr/>
        </p:nvSpPr>
        <p:spPr>
          <a:xfrm>
            <a:off x="762000" y="2925535"/>
            <a:ext cx="2060448" cy="679997"/>
          </a:xfrm>
          <a:prstGeom prst="ellipse">
            <a:avLst/>
          </a:prstGeom>
          <a:solidFill>
            <a:srgbClr val="00B2C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latin typeface="Calibri" panose="020F0502020204030204" pitchFamily="34" charset="0"/>
              </a:rPr>
              <a:t>ARTHRITIS</a:t>
            </a:r>
            <a:endParaRPr lang="en-US" b="1" dirty="0">
              <a:latin typeface="Calibri" panose="020F0502020204030204" pitchFamily="34" charset="0"/>
            </a:endParaRPr>
          </a:p>
        </p:txBody>
      </p:sp>
      <p:sp>
        <p:nvSpPr>
          <p:cNvPr id="10" name="Oval 9" descr="quality of life"/>
          <p:cNvSpPr/>
          <p:nvPr/>
        </p:nvSpPr>
        <p:spPr>
          <a:xfrm>
            <a:off x="733044" y="3792490"/>
            <a:ext cx="2016252" cy="876299"/>
          </a:xfrm>
          <a:prstGeom prst="ellipse">
            <a:avLst/>
          </a:prstGeom>
          <a:solidFill>
            <a:srgbClr val="00B2C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latin typeface="Calibri" panose="020F0502020204030204" pitchFamily="34" charset="0"/>
              </a:rPr>
              <a:t>QUALITY OF LIFE</a:t>
            </a:r>
            <a:endParaRPr lang="en-US" b="1" dirty="0">
              <a:latin typeface="Calibri" panose="020F0502020204030204" pitchFamily="34" charset="0"/>
            </a:endParaRPr>
          </a:p>
        </p:txBody>
      </p:sp>
      <p:sp>
        <p:nvSpPr>
          <p:cNvPr id="11" name="Oval 10" descr="respiratory problems"/>
          <p:cNvSpPr/>
          <p:nvPr/>
        </p:nvSpPr>
        <p:spPr>
          <a:xfrm>
            <a:off x="1647176" y="4765221"/>
            <a:ext cx="2071878" cy="810986"/>
          </a:xfrm>
          <a:prstGeom prst="ellipse">
            <a:avLst/>
          </a:prstGeom>
          <a:solidFill>
            <a:srgbClr val="00B2C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latin typeface="Calibri" panose="020F0502020204030204" pitchFamily="34" charset="0"/>
              </a:rPr>
              <a:t>RESPIRATORY PROBLEMS</a:t>
            </a:r>
            <a:endParaRPr lang="en-US" b="1" dirty="0">
              <a:latin typeface="Calibri" panose="020F0502020204030204" pitchFamily="34" charset="0"/>
            </a:endParaRPr>
          </a:p>
        </p:txBody>
      </p:sp>
      <p:sp>
        <p:nvSpPr>
          <p:cNvPr id="12" name="Oval 11" descr="sleep apnea"/>
          <p:cNvSpPr/>
          <p:nvPr/>
        </p:nvSpPr>
        <p:spPr>
          <a:xfrm>
            <a:off x="6463933" y="3559958"/>
            <a:ext cx="2071878" cy="810986"/>
          </a:xfrm>
          <a:prstGeom prst="ellipse">
            <a:avLst/>
          </a:prstGeom>
          <a:solidFill>
            <a:srgbClr val="00B2C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latin typeface="Calibri" panose="020F0502020204030204" pitchFamily="34" charset="0"/>
              </a:rPr>
              <a:t>SLEEP APNEA</a:t>
            </a:r>
            <a:endParaRPr lang="en-US" b="1" dirty="0">
              <a:latin typeface="Calibri" panose="020F0502020204030204" pitchFamily="34" charset="0"/>
            </a:endParaRPr>
          </a:p>
        </p:txBody>
      </p:sp>
      <p:sp>
        <p:nvSpPr>
          <p:cNvPr id="13" name="Oval 12" descr="high cholestrol"/>
          <p:cNvSpPr/>
          <p:nvPr/>
        </p:nvSpPr>
        <p:spPr>
          <a:xfrm>
            <a:off x="5937856" y="4480831"/>
            <a:ext cx="2222754" cy="810986"/>
          </a:xfrm>
          <a:prstGeom prst="ellipse">
            <a:avLst/>
          </a:prstGeom>
          <a:solidFill>
            <a:srgbClr val="00B2C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latin typeface="Calibri" panose="020F0502020204030204" pitchFamily="34" charset="0"/>
              </a:rPr>
              <a:t>HIGH CHOLESTEROL</a:t>
            </a:r>
            <a:endParaRPr lang="en-US" b="1" dirty="0">
              <a:latin typeface="Calibri" panose="020F0502020204030204" pitchFamily="34" charset="0"/>
            </a:endParaRPr>
          </a:p>
        </p:txBody>
      </p:sp>
      <p:sp>
        <p:nvSpPr>
          <p:cNvPr id="14" name="Oval 13" descr="hypertension"/>
          <p:cNvSpPr/>
          <p:nvPr/>
        </p:nvSpPr>
        <p:spPr>
          <a:xfrm>
            <a:off x="3719054" y="5128532"/>
            <a:ext cx="2409390" cy="810986"/>
          </a:xfrm>
          <a:prstGeom prst="ellipse">
            <a:avLst/>
          </a:prstGeom>
          <a:solidFill>
            <a:srgbClr val="00B2C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latin typeface="Calibri" panose="020F0502020204030204" pitchFamily="34" charset="0"/>
              </a:rPr>
              <a:t>HYPERTENSION</a:t>
            </a:r>
            <a:endParaRPr lang="en-US" b="1" dirty="0">
              <a:latin typeface="Calibri" panose="020F0502020204030204" pitchFamily="34" charset="0"/>
            </a:endParaRPr>
          </a:p>
        </p:txBody>
      </p:sp>
      <p:sp>
        <p:nvSpPr>
          <p:cNvPr id="15" name="Oval 14" descr="cancers"/>
          <p:cNvSpPr/>
          <p:nvPr/>
        </p:nvSpPr>
        <p:spPr>
          <a:xfrm>
            <a:off x="5718048" y="1930853"/>
            <a:ext cx="1972737" cy="658586"/>
          </a:xfrm>
          <a:prstGeom prst="ellipse">
            <a:avLst/>
          </a:prstGeom>
          <a:solidFill>
            <a:srgbClr val="00B2C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latin typeface="Calibri" panose="020F0502020204030204" pitchFamily="34" charset="0"/>
              </a:rPr>
              <a:t>CANCERS</a:t>
            </a:r>
            <a:endParaRPr lang="en-US" b="1" dirty="0">
              <a:latin typeface="Calibri" panose="020F0502020204030204" pitchFamily="34" charset="0"/>
            </a:endParaRPr>
          </a:p>
        </p:txBody>
      </p:sp>
      <p:sp>
        <p:nvSpPr>
          <p:cNvPr id="16" name="Oval 15" descr="diabetes"/>
          <p:cNvSpPr/>
          <p:nvPr/>
        </p:nvSpPr>
        <p:spPr>
          <a:xfrm>
            <a:off x="1733106" y="2100688"/>
            <a:ext cx="1972737" cy="810986"/>
          </a:xfrm>
          <a:prstGeom prst="ellipse">
            <a:avLst/>
          </a:prstGeom>
          <a:solidFill>
            <a:srgbClr val="00B2C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latin typeface="Calibri" panose="020F0502020204030204" pitchFamily="34" charset="0"/>
              </a:rPr>
              <a:t>DIABETES</a:t>
            </a:r>
            <a:endParaRPr lang="en-US" b="1" dirty="0">
              <a:latin typeface="Calibri" panose="020F0502020204030204" pitchFamily="34" charset="0"/>
            </a:endParaRPr>
          </a:p>
        </p:txBody>
      </p:sp>
      <p:sp>
        <p:nvSpPr>
          <p:cNvPr id="17" name="Oval 16" descr="Heart Disease"/>
          <p:cNvSpPr/>
          <p:nvPr/>
        </p:nvSpPr>
        <p:spPr>
          <a:xfrm>
            <a:off x="3668672" y="1726745"/>
            <a:ext cx="1972737" cy="810986"/>
          </a:xfrm>
          <a:prstGeom prst="ellipse">
            <a:avLst/>
          </a:prstGeom>
          <a:solidFill>
            <a:srgbClr val="00B2C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latin typeface="Calibri" panose="020F0502020204030204" pitchFamily="34" charset="0"/>
              </a:rPr>
              <a:t>HEART DISEASE</a:t>
            </a:r>
            <a:endParaRPr lang="en-US" b="1" dirty="0">
              <a:latin typeface="Calibri" panose="020F0502020204030204" pitchFamily="34" charset="0"/>
            </a:endParaRPr>
          </a:p>
        </p:txBody>
      </p:sp>
      <p:sp>
        <p:nvSpPr>
          <p:cNvPr id="18" name="Oval 17" descr="High blood pressure"/>
          <p:cNvSpPr/>
          <p:nvPr/>
        </p:nvSpPr>
        <p:spPr>
          <a:xfrm>
            <a:off x="6143628" y="2666999"/>
            <a:ext cx="2112979" cy="810986"/>
          </a:xfrm>
          <a:prstGeom prst="ellipse">
            <a:avLst/>
          </a:prstGeom>
          <a:solidFill>
            <a:srgbClr val="00B2C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latin typeface="Calibri" panose="020F0502020204030204" pitchFamily="34" charset="0"/>
              </a:rPr>
              <a:t>HIGH BLOOD PRESSURE</a:t>
            </a:r>
            <a:endParaRPr lang="en-US" b="1" dirty="0">
              <a:latin typeface="Calibri" panose="020F0502020204030204" pitchFamily="34" charset="0"/>
            </a:endParaRPr>
          </a:p>
        </p:txBody>
      </p:sp>
      <p:cxnSp>
        <p:nvCxnSpPr>
          <p:cNvPr id="20" name="Straight Connector 19"/>
          <p:cNvCxnSpPr>
            <a:stCxn id="5" idx="0"/>
            <a:endCxn id="17" idx="4"/>
          </p:cNvCxnSpPr>
          <p:nvPr/>
        </p:nvCxnSpPr>
        <p:spPr>
          <a:xfrm flipV="1">
            <a:off x="4557714" y="2537731"/>
            <a:ext cx="97327" cy="599627"/>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5" idx="3"/>
          </p:cNvCxnSpPr>
          <p:nvPr/>
        </p:nvCxnSpPr>
        <p:spPr>
          <a:xfrm flipH="1">
            <a:off x="5359701" y="2492991"/>
            <a:ext cx="647248" cy="732409"/>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a:endCxn id="5" idx="7"/>
          </p:cNvCxnSpPr>
          <p:nvPr/>
        </p:nvCxnSpPr>
        <p:spPr>
          <a:xfrm flipH="1">
            <a:off x="5795912" y="3130195"/>
            <a:ext cx="347716" cy="261302"/>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2" idx="2"/>
            <a:endCxn id="5" idx="6"/>
          </p:cNvCxnSpPr>
          <p:nvPr/>
        </p:nvCxnSpPr>
        <p:spPr>
          <a:xfrm flipH="1">
            <a:off x="6308790" y="3965451"/>
            <a:ext cx="155143" cy="39594"/>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13" idx="2"/>
            <a:endCxn id="5" idx="5"/>
          </p:cNvCxnSpPr>
          <p:nvPr/>
        </p:nvCxnSpPr>
        <p:spPr>
          <a:xfrm flipH="1" flipV="1">
            <a:off x="5795912" y="4618592"/>
            <a:ext cx="141944" cy="267732"/>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flipV="1">
            <a:off x="4876800" y="4872731"/>
            <a:ext cx="76200" cy="255801"/>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a:endCxn id="5" idx="3"/>
          </p:cNvCxnSpPr>
          <p:nvPr/>
        </p:nvCxnSpPr>
        <p:spPr>
          <a:xfrm flipV="1">
            <a:off x="3022652" y="4618592"/>
            <a:ext cx="296864" cy="182008"/>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10" idx="7"/>
            <a:endCxn id="5" idx="2"/>
          </p:cNvCxnSpPr>
          <p:nvPr/>
        </p:nvCxnSpPr>
        <p:spPr>
          <a:xfrm>
            <a:off x="2454023" y="3920821"/>
            <a:ext cx="352615" cy="84224"/>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2755677" y="3366189"/>
            <a:ext cx="278177" cy="201430"/>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16" idx="5"/>
          </p:cNvCxnSpPr>
          <p:nvPr/>
        </p:nvCxnSpPr>
        <p:spPr>
          <a:xfrm>
            <a:off x="3416942" y="2792908"/>
            <a:ext cx="288901" cy="46793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81858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1371600"/>
            <a:ext cx="8763000" cy="5629275"/>
          </a:xfrm>
          <a:prstGeom prst="rect">
            <a:avLst/>
          </a:prstGeom>
        </p:spPr>
        <p:txBody>
          <a:bodyPr/>
          <a:lstStyle/>
          <a:p>
            <a:pPr marL="82296" indent="0">
              <a:buNone/>
            </a:pPr>
            <a:r>
              <a:rPr lang="en-US" sz="2400" dirty="0" smtClean="0">
                <a:latin typeface="Calibri" panose="020F0502020204030204" pitchFamily="34" charset="0"/>
              </a:rPr>
              <a:t>Education </a:t>
            </a:r>
            <a:r>
              <a:rPr lang="en-US" sz="2400" dirty="0">
                <a:latin typeface="Calibri" panose="020F0502020204030204" pitchFamily="34" charset="0"/>
              </a:rPr>
              <a:t>and behavior change at individual and programmatic levels</a:t>
            </a:r>
            <a:r>
              <a:rPr lang="en-US" sz="2400" dirty="0" smtClean="0">
                <a:latin typeface="Calibri" panose="020F0502020204030204" pitchFamily="34" charset="0"/>
              </a:rPr>
              <a:t>:</a:t>
            </a:r>
          </a:p>
          <a:p>
            <a:pPr lvl="0">
              <a:buClr>
                <a:schemeClr val="accent3">
                  <a:lumMod val="75000"/>
                </a:schemeClr>
              </a:buClr>
              <a:buSzPct val="70000"/>
            </a:pPr>
            <a:r>
              <a:rPr lang="en-US" sz="2400" dirty="0" smtClean="0">
                <a:latin typeface="Calibri" panose="020F0502020204030204" pitchFamily="34" charset="0"/>
              </a:rPr>
              <a:t>Nutrition </a:t>
            </a:r>
            <a:r>
              <a:rPr lang="en-US" sz="2400" dirty="0">
                <a:latin typeface="Calibri" panose="020F0502020204030204" pitchFamily="34" charset="0"/>
              </a:rPr>
              <a:t>education and counselling </a:t>
            </a:r>
            <a:r>
              <a:rPr lang="en-US" sz="2400" dirty="0" smtClean="0">
                <a:latin typeface="Calibri" panose="020F0502020204030204" pitchFamily="34" charset="0"/>
              </a:rPr>
              <a:t>on:</a:t>
            </a:r>
            <a:endParaRPr lang="en-US" sz="2400" dirty="0">
              <a:latin typeface="Calibri" panose="020F0502020204030204" pitchFamily="34" charset="0"/>
            </a:endParaRPr>
          </a:p>
          <a:p>
            <a:pPr lvl="1"/>
            <a:r>
              <a:rPr lang="en-US" sz="2400" dirty="0" smtClean="0">
                <a:latin typeface="Calibri" panose="020F0502020204030204" pitchFamily="34" charset="0"/>
              </a:rPr>
              <a:t>Healthy </a:t>
            </a:r>
            <a:r>
              <a:rPr lang="en-US" sz="2400" dirty="0">
                <a:latin typeface="Calibri" panose="020F0502020204030204" pitchFamily="34" charset="0"/>
              </a:rPr>
              <a:t>food choices </a:t>
            </a:r>
            <a:endParaRPr lang="en-US" sz="2400" dirty="0" smtClean="0">
              <a:latin typeface="Calibri" panose="020F0502020204030204" pitchFamily="34" charset="0"/>
            </a:endParaRPr>
          </a:p>
          <a:p>
            <a:pPr lvl="1"/>
            <a:r>
              <a:rPr lang="en-US" sz="2400" dirty="0" smtClean="0">
                <a:latin typeface="Calibri" panose="020F0502020204030204" pitchFamily="34" charset="0"/>
              </a:rPr>
              <a:t>Healthy </a:t>
            </a:r>
            <a:r>
              <a:rPr lang="en-US" sz="2400" dirty="0">
                <a:latin typeface="Calibri" panose="020F0502020204030204" pitchFamily="34" charset="0"/>
              </a:rPr>
              <a:t>eating </a:t>
            </a:r>
            <a:r>
              <a:rPr lang="en-US" sz="2400" dirty="0" smtClean="0">
                <a:latin typeface="Calibri" panose="020F0502020204030204" pitchFamily="34" charset="0"/>
              </a:rPr>
              <a:t>habits</a:t>
            </a:r>
            <a:endParaRPr lang="en-US" sz="2400" dirty="0">
              <a:latin typeface="Calibri" panose="020F0502020204030204" pitchFamily="34" charset="0"/>
            </a:endParaRPr>
          </a:p>
          <a:p>
            <a:pPr lvl="1"/>
            <a:r>
              <a:rPr lang="en-US" sz="2400" dirty="0" smtClean="0">
                <a:latin typeface="Calibri" panose="020F0502020204030204" pitchFamily="34" charset="0"/>
              </a:rPr>
              <a:t>Increased </a:t>
            </a:r>
            <a:r>
              <a:rPr lang="en-US" sz="2400" dirty="0">
                <a:latin typeface="Calibri" panose="020F0502020204030204" pitchFamily="34" charset="0"/>
              </a:rPr>
              <a:t>physical activity  </a:t>
            </a:r>
          </a:p>
          <a:p>
            <a:pPr lvl="1"/>
            <a:r>
              <a:rPr lang="en-US" sz="2400" dirty="0">
                <a:latin typeface="Calibri" panose="020F0502020204030204" pitchFamily="34" charset="0"/>
              </a:rPr>
              <a:t>Control amount of foods </a:t>
            </a:r>
            <a:r>
              <a:rPr lang="en-US" sz="2400" dirty="0" smtClean="0">
                <a:latin typeface="Calibri" panose="020F0502020204030204" pitchFamily="34" charset="0"/>
              </a:rPr>
              <a:t>eaten</a:t>
            </a:r>
            <a:endParaRPr lang="en-US" sz="2400" dirty="0">
              <a:latin typeface="Calibri" panose="020F0502020204030204" pitchFamily="34" charset="0"/>
            </a:endParaRPr>
          </a:p>
          <a:p>
            <a:pPr lvl="1"/>
            <a:r>
              <a:rPr lang="en-US" sz="2400" dirty="0">
                <a:latin typeface="Calibri" panose="020F0502020204030204" pitchFamily="34" charset="0"/>
              </a:rPr>
              <a:t>Improve sleep </a:t>
            </a:r>
          </a:p>
          <a:p>
            <a:pPr lvl="1"/>
            <a:r>
              <a:rPr lang="en-US" sz="2400" dirty="0">
                <a:latin typeface="Calibri" panose="020F0502020204030204" pitchFamily="34" charset="0"/>
              </a:rPr>
              <a:t>R</a:t>
            </a:r>
            <a:r>
              <a:rPr lang="en-US" sz="2400" dirty="0" smtClean="0">
                <a:latin typeface="Calibri" panose="020F0502020204030204" pitchFamily="34" charset="0"/>
              </a:rPr>
              <a:t>educe stress</a:t>
            </a:r>
          </a:p>
          <a:p>
            <a:pPr>
              <a:buClr>
                <a:schemeClr val="accent3">
                  <a:lumMod val="75000"/>
                </a:schemeClr>
              </a:buClr>
              <a:buSzPct val="70000"/>
            </a:pPr>
            <a:r>
              <a:rPr lang="en-US" sz="2400" dirty="0" smtClean="0">
                <a:latin typeface="Calibri" panose="020F0502020204030204" pitchFamily="34" charset="0"/>
              </a:rPr>
              <a:t>Routine nutrition assessment, counselling, and support</a:t>
            </a:r>
            <a:endParaRPr lang="en-US" sz="2400" dirty="0">
              <a:latin typeface="Calibri" panose="020F0502020204030204" pitchFamily="34" charset="0"/>
            </a:endParaRPr>
          </a:p>
          <a:p>
            <a:pPr marL="82296" indent="0">
              <a:buNone/>
            </a:pPr>
            <a:endParaRPr lang="en-US" dirty="0"/>
          </a:p>
          <a:p>
            <a:pPr marL="82296" indent="0">
              <a:buNone/>
            </a:pPr>
            <a:r>
              <a:rPr lang="en-US" dirty="0"/>
              <a:t> </a:t>
            </a:r>
          </a:p>
          <a:p>
            <a:pPr marL="82296" indent="0">
              <a:buNone/>
            </a:pPr>
            <a:endParaRPr lang="en-US" dirty="0" smtClean="0"/>
          </a:p>
          <a:p>
            <a:endParaRPr lang="sw-KE" dirty="0"/>
          </a:p>
        </p:txBody>
      </p:sp>
      <p:sp>
        <p:nvSpPr>
          <p:cNvPr id="2" name="Footer Placeholder 1"/>
          <p:cNvSpPr>
            <a:spLocks noGrp="1"/>
          </p:cNvSpPr>
          <p:nvPr>
            <p:ph type="ftr" sz="quarter" idx="3"/>
          </p:nvPr>
        </p:nvSpPr>
        <p:spPr>
          <a:xfrm>
            <a:off x="2822448" y="6305550"/>
            <a:ext cx="5791200" cy="400050"/>
          </a:xfrm>
        </p:spPr>
        <p:txBody>
          <a:bodyPr/>
          <a:lstStyle/>
          <a:p>
            <a:r>
              <a:rPr lang="en-US" dirty="0" smtClean="0"/>
              <a:t>Integrating Nutrition Assessment, Counselling, and Support into Health Service Delivery</a:t>
            </a:r>
            <a:endParaRPr lang="en-GB" dirty="0"/>
          </a:p>
        </p:txBody>
      </p:sp>
      <p:sp>
        <p:nvSpPr>
          <p:cNvPr id="4" name="Slide Number Placeholder 3"/>
          <p:cNvSpPr>
            <a:spLocks noGrp="1"/>
          </p:cNvSpPr>
          <p:nvPr>
            <p:ph type="sldNum" sz="quarter" idx="4"/>
          </p:nvPr>
        </p:nvSpPr>
        <p:spPr/>
        <p:txBody>
          <a:bodyPr/>
          <a:lstStyle/>
          <a:p>
            <a:fld id="{7B13662B-BAC9-45CF-9991-E94E2304A8C3}" type="slidenum">
              <a:rPr lang="en-GB" smtClean="0"/>
              <a:pPr/>
              <a:t>35</a:t>
            </a:fld>
            <a:endParaRPr lang="en-GB" dirty="0"/>
          </a:p>
        </p:txBody>
      </p:sp>
      <p:sp>
        <p:nvSpPr>
          <p:cNvPr id="6" name="Title 1"/>
          <p:cNvSpPr txBox="1">
            <a:spLocks/>
          </p:cNvSpPr>
          <p:nvPr/>
        </p:nvSpPr>
        <p:spPr>
          <a:xfrm>
            <a:off x="0" y="228600"/>
            <a:ext cx="9144000" cy="1028700"/>
          </a:xfrm>
          <a:prstGeom prst="rect">
            <a:avLst/>
          </a:prstGeom>
          <a:solidFill>
            <a:srgbClr val="E5F4F5"/>
          </a:solidFill>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indent="457200"/>
            <a:r>
              <a:rPr lang="en-US" sz="4000" b="1" dirty="0" smtClean="0">
                <a:solidFill>
                  <a:srgbClr val="00B2C2"/>
                </a:solidFill>
                <a:effectLst/>
                <a:latin typeface="Calibri" pitchFamily="34" charset="0"/>
              </a:rPr>
              <a:t>Prevention of </a:t>
            </a:r>
            <a:r>
              <a:rPr lang="en-US" sz="4000" b="1" dirty="0" err="1" smtClean="0">
                <a:solidFill>
                  <a:srgbClr val="00B2C2"/>
                </a:solidFill>
                <a:effectLst/>
                <a:latin typeface="Calibri" pitchFamily="34" charset="0"/>
              </a:rPr>
              <a:t>Overnutrition</a:t>
            </a:r>
            <a:endParaRPr lang="en-US" sz="4000" b="1" dirty="0">
              <a:solidFill>
                <a:srgbClr val="00B2C2"/>
              </a:solidFill>
              <a:effectLst/>
              <a:latin typeface="Calibri" pitchFamily="34" charset="0"/>
            </a:endParaRPr>
          </a:p>
        </p:txBody>
      </p:sp>
    </p:spTree>
    <p:extLst>
      <p:ext uri="{BB962C8B-B14F-4D97-AF65-F5344CB8AC3E}">
        <p14:creationId xmlns:p14="http://schemas.microsoft.com/office/powerpoint/2010/main" val="25067585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idx="4294967295"/>
          </p:nvPr>
        </p:nvSpPr>
        <p:spPr>
          <a:xfrm>
            <a:off x="0" y="0"/>
            <a:ext cx="9144000" cy="6858000"/>
          </a:xfrm>
          <a:prstGeom prst="rect">
            <a:avLst/>
          </a:prstGeom>
          <a:solidFill>
            <a:srgbClr val="00B2C2"/>
          </a:solidFill>
        </p:spPr>
        <p:txBody>
          <a:bodyPr anchor="ctr" anchorCtr="0"/>
          <a:lstStyle/>
          <a:p>
            <a:pPr algn="ctr" eaLnBrk="1" hangingPunct="1"/>
            <a:r>
              <a:rPr lang="en-GB" b="1" dirty="0" smtClean="0">
                <a:solidFill>
                  <a:schemeClr val="bg1"/>
                </a:solidFill>
                <a:effectLst/>
                <a:latin typeface="Calibri" panose="020F0502020204030204" pitchFamily="34" charset="0"/>
              </a:rPr>
              <a:t>Thank you!</a:t>
            </a:r>
            <a:br>
              <a:rPr lang="en-GB" b="1" dirty="0" smtClean="0">
                <a:solidFill>
                  <a:schemeClr val="bg1"/>
                </a:solidFill>
                <a:effectLst/>
                <a:latin typeface="Calibri" panose="020F0502020204030204" pitchFamily="34" charset="0"/>
              </a:rPr>
            </a:br>
            <a:r>
              <a:rPr lang="en-GB" b="1" dirty="0" smtClean="0">
                <a:solidFill>
                  <a:schemeClr val="bg1"/>
                </a:solidFill>
                <a:effectLst/>
                <a:latin typeface="Calibri" panose="020F0502020204030204" pitchFamily="34" charset="0"/>
              </a:rPr>
              <a:t>Questions, additions, </a:t>
            </a:r>
            <a:br>
              <a:rPr lang="en-GB" b="1" dirty="0" smtClean="0">
                <a:solidFill>
                  <a:schemeClr val="bg1"/>
                </a:solidFill>
                <a:effectLst/>
                <a:latin typeface="Calibri" panose="020F0502020204030204" pitchFamily="34" charset="0"/>
              </a:rPr>
            </a:br>
            <a:r>
              <a:rPr lang="en-GB" b="1" dirty="0" smtClean="0">
                <a:solidFill>
                  <a:schemeClr val="bg1"/>
                </a:solidFill>
                <a:effectLst/>
                <a:latin typeface="Calibri" panose="020F0502020204030204" pitchFamily="34" charset="0"/>
              </a:rPr>
              <a:t>and clarifications?</a:t>
            </a:r>
          </a:p>
        </p:txBody>
      </p:sp>
      <p:sp>
        <p:nvSpPr>
          <p:cNvPr id="2" name="Footer Placeholder 1"/>
          <p:cNvSpPr>
            <a:spLocks noGrp="1"/>
          </p:cNvSpPr>
          <p:nvPr>
            <p:ph type="ftr" sz="quarter" idx="3"/>
          </p:nvPr>
        </p:nvSpPr>
        <p:spPr/>
        <p:txBody>
          <a:bodyPr/>
          <a:lstStyle/>
          <a:p>
            <a:r>
              <a:rPr lang="en-US" smtClean="0"/>
              <a:t>Integrating Nutrition Assessment, Counselling, and Support into Health Service Delivery</a:t>
            </a:r>
            <a:endParaRPr lang="en-GB" dirty="0"/>
          </a:p>
        </p:txBody>
      </p:sp>
      <p:sp>
        <p:nvSpPr>
          <p:cNvPr id="3" name="Slide Number Placeholder 2"/>
          <p:cNvSpPr>
            <a:spLocks noGrp="1"/>
          </p:cNvSpPr>
          <p:nvPr>
            <p:ph type="sldNum" sz="quarter" idx="4"/>
          </p:nvPr>
        </p:nvSpPr>
        <p:spPr/>
        <p:txBody>
          <a:bodyPr/>
          <a:lstStyle/>
          <a:p>
            <a:fld id="{7B13662B-BAC9-45CF-9991-E94E2304A8C3}" type="slidenum">
              <a:rPr lang="en-GB" smtClean="0"/>
              <a:pPr/>
              <a:t>36</a:t>
            </a:fld>
            <a:endParaRPr lang="en-GB" dirty="0"/>
          </a:p>
        </p:txBody>
      </p:sp>
    </p:spTree>
    <p:extLst>
      <p:ext uri="{BB962C8B-B14F-4D97-AF65-F5344CB8AC3E}">
        <p14:creationId xmlns:p14="http://schemas.microsoft.com/office/powerpoint/2010/main" val="1331882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1676400"/>
            <a:ext cx="8232228" cy="5411688"/>
          </a:xfrm>
          <a:prstGeom prst="rect">
            <a:avLst/>
          </a:prstGeom>
        </p:spPr>
        <p:txBody>
          <a:bodyPr>
            <a:normAutofit/>
          </a:bodyPr>
          <a:lstStyle/>
          <a:p>
            <a:pPr marL="520700" indent="-411163">
              <a:spcAft>
                <a:spcPts val="2400"/>
              </a:spcAft>
              <a:buClr>
                <a:srgbClr val="00B2C2"/>
              </a:buClr>
              <a:buSzPct val="100000"/>
              <a:buFont typeface="Arial" panose="020B0604020202020204" pitchFamily="34" charset="0"/>
              <a:buChar char="•"/>
              <a:tabLst>
                <a:tab pos="520700" algn="l"/>
              </a:tabLst>
            </a:pPr>
            <a:r>
              <a:rPr lang="en-US" sz="2800" dirty="0">
                <a:latin typeface="Calibri" panose="020F0502020204030204" pitchFamily="34" charset="0"/>
              </a:rPr>
              <a:t>Malnutrition is the condition that develops when the body does not get the right amount of the nutrients </a:t>
            </a:r>
            <a:r>
              <a:rPr lang="en-US" sz="2800" dirty="0" smtClean="0">
                <a:latin typeface="Calibri" panose="020F0502020204030204" pitchFamily="34" charset="0"/>
              </a:rPr>
              <a:t>it needs to maintain healthy tissues and organ function.</a:t>
            </a:r>
          </a:p>
          <a:p>
            <a:pPr>
              <a:spcAft>
                <a:spcPts val="2400"/>
              </a:spcAft>
            </a:pPr>
            <a:endParaRPr lang="en-US" sz="2800" dirty="0" smtClean="0"/>
          </a:p>
          <a:p>
            <a:pPr marL="82296" lvl="0" indent="0">
              <a:spcAft>
                <a:spcPts val="2400"/>
              </a:spcAft>
              <a:buNone/>
            </a:pPr>
            <a:endParaRPr lang="en-US" sz="2800" dirty="0" smtClean="0"/>
          </a:p>
          <a:p>
            <a:pPr marL="82296" indent="0">
              <a:buNone/>
            </a:pPr>
            <a:endParaRPr lang="en-GB" dirty="0"/>
          </a:p>
        </p:txBody>
      </p:sp>
      <p:sp>
        <p:nvSpPr>
          <p:cNvPr id="5" name="Title 1"/>
          <p:cNvSpPr txBox="1">
            <a:spLocks/>
          </p:cNvSpPr>
          <p:nvPr/>
        </p:nvSpPr>
        <p:spPr>
          <a:xfrm>
            <a:off x="0" y="304800"/>
            <a:ext cx="9144000" cy="1028700"/>
          </a:xfrm>
          <a:prstGeom prst="rect">
            <a:avLst/>
          </a:prstGeom>
          <a:solidFill>
            <a:srgbClr val="E5F4F5"/>
          </a:solidFill>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indent="457200"/>
            <a:r>
              <a:rPr lang="en-US" sz="4400" b="1" dirty="0">
                <a:solidFill>
                  <a:srgbClr val="00B2C2"/>
                </a:solidFill>
                <a:effectLst/>
                <a:latin typeface="Calibri" pitchFamily="34" charset="0"/>
              </a:rPr>
              <a:t>Meaning of Malnutrition</a:t>
            </a:r>
          </a:p>
        </p:txBody>
      </p:sp>
      <p:sp>
        <p:nvSpPr>
          <p:cNvPr id="2" name="Footer Placeholder 1"/>
          <p:cNvSpPr>
            <a:spLocks noGrp="1"/>
          </p:cNvSpPr>
          <p:nvPr>
            <p:ph type="ftr" sz="quarter" idx="3"/>
          </p:nvPr>
        </p:nvSpPr>
        <p:spPr/>
        <p:txBody>
          <a:bodyPr/>
          <a:lstStyle/>
          <a:p>
            <a:r>
              <a:rPr lang="en-US" smtClean="0"/>
              <a:t>Integrating Nutrition Assessment, Counselling, and Support into Health Service Delivery</a:t>
            </a:r>
            <a:endParaRPr lang="en-GB" dirty="0"/>
          </a:p>
        </p:txBody>
      </p:sp>
      <p:sp>
        <p:nvSpPr>
          <p:cNvPr id="4" name="Slide Number Placeholder 3"/>
          <p:cNvSpPr>
            <a:spLocks noGrp="1"/>
          </p:cNvSpPr>
          <p:nvPr>
            <p:ph type="sldNum" sz="quarter" idx="4"/>
          </p:nvPr>
        </p:nvSpPr>
        <p:spPr/>
        <p:txBody>
          <a:bodyPr/>
          <a:lstStyle/>
          <a:p>
            <a:fld id="{7B13662B-BAC9-45CF-9991-E94E2304A8C3}" type="slidenum">
              <a:rPr lang="en-GB" smtClean="0"/>
              <a:pPr/>
              <a:t>4</a:t>
            </a:fld>
            <a:endParaRPr lang="en-GB" dirty="0"/>
          </a:p>
        </p:txBody>
      </p:sp>
    </p:spTree>
    <p:extLst>
      <p:ext uri="{BB962C8B-B14F-4D97-AF65-F5344CB8AC3E}">
        <p14:creationId xmlns:p14="http://schemas.microsoft.com/office/powerpoint/2010/main" val="4188890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his figure shows that there are three types of undernutrition. The first type is acute malnutrition, to which there are two types, severs acute malnutrition(SAM) or moderate acute malnutrition(MAM). The second type of undernutrition is micronutrient defencencies, such as Vitamin A, Iron, Iodine, Zinc. The third type of undernutrition is chronic, or stunting. There are two types, moderate stunting and severe stunting. This figure also show the types of overnutrition, overweight and obesity."/>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95536" y="2060848"/>
            <a:ext cx="8424936" cy="3287240"/>
          </a:xfrm>
          <a:prstGeom prst="rect">
            <a:avLst/>
          </a:prstGeom>
        </p:spPr>
      </p:pic>
      <p:sp>
        <p:nvSpPr>
          <p:cNvPr id="10" name="TextBox 9"/>
          <p:cNvSpPr txBox="1"/>
          <p:nvPr/>
        </p:nvSpPr>
        <p:spPr>
          <a:xfrm>
            <a:off x="611560" y="1628800"/>
            <a:ext cx="7560840" cy="379591"/>
          </a:xfrm>
          <a:prstGeom prst="rect">
            <a:avLst/>
          </a:prstGeom>
          <a:noFill/>
        </p:spPr>
        <p:txBody>
          <a:bodyPr wrap="square" rtlCol="0">
            <a:spAutoFit/>
          </a:bodyPr>
          <a:lstStyle/>
          <a:p>
            <a:r>
              <a:rPr lang="en-US" sz="2800" baseline="30000" dirty="0" smtClean="0">
                <a:solidFill>
                  <a:srgbClr val="00B2C2"/>
                </a:solidFill>
                <a:latin typeface="Calibri" panose="020F0502020204030204" pitchFamily="34" charset="0"/>
              </a:rPr>
              <a:t>TYPES OF MALNUTRITION AND CATEGORIES OF ACUTE MALNUTRITION</a:t>
            </a:r>
            <a:endParaRPr lang="en-US" sz="2800" baseline="30000" dirty="0">
              <a:solidFill>
                <a:srgbClr val="00B2C2"/>
              </a:solidFill>
              <a:latin typeface="Calibri" panose="020F0502020204030204" pitchFamily="34" charset="0"/>
            </a:endParaRPr>
          </a:p>
        </p:txBody>
      </p:sp>
      <p:sp>
        <p:nvSpPr>
          <p:cNvPr id="11" name="TextBox 10"/>
          <p:cNvSpPr txBox="1"/>
          <p:nvPr/>
        </p:nvSpPr>
        <p:spPr>
          <a:xfrm>
            <a:off x="611560" y="5497681"/>
            <a:ext cx="7560840" cy="379591"/>
          </a:xfrm>
          <a:prstGeom prst="rect">
            <a:avLst/>
          </a:prstGeom>
          <a:noFill/>
        </p:spPr>
        <p:txBody>
          <a:bodyPr wrap="square" rtlCol="0">
            <a:spAutoFit/>
          </a:bodyPr>
          <a:lstStyle/>
          <a:p>
            <a:r>
              <a:rPr lang="en-GB" sz="2800" b="1" baseline="30000" dirty="0">
                <a:latin typeface="Calibri" panose="020F0502020204030204" pitchFamily="34" charset="0"/>
              </a:rPr>
              <a:t>Note:</a:t>
            </a:r>
            <a:r>
              <a:rPr lang="en-GB" sz="2800" baseline="30000" dirty="0">
                <a:latin typeface="Calibri" panose="020F0502020204030204" pitchFamily="34" charset="0"/>
              </a:rPr>
              <a:t> This </a:t>
            </a:r>
            <a:r>
              <a:rPr lang="en-GB" sz="2800" baseline="30000" dirty="0" smtClean="0">
                <a:latin typeface="Calibri" panose="020F0502020204030204" pitchFamily="34" charset="0"/>
              </a:rPr>
              <a:t>course </a:t>
            </a:r>
            <a:r>
              <a:rPr lang="en-GB" sz="2800" baseline="30000" dirty="0">
                <a:latin typeface="Calibri" panose="020F0502020204030204" pitchFamily="34" charset="0"/>
              </a:rPr>
              <a:t>focuses on undernutrition.</a:t>
            </a:r>
            <a:endParaRPr lang="en-GB" sz="2800" i="1" baseline="30000" dirty="0">
              <a:latin typeface="Calibri" panose="020F0502020204030204" pitchFamily="34" charset="0"/>
            </a:endParaRPr>
          </a:p>
        </p:txBody>
      </p:sp>
      <p:sp>
        <p:nvSpPr>
          <p:cNvPr id="7" name="Title 1"/>
          <p:cNvSpPr txBox="1">
            <a:spLocks/>
          </p:cNvSpPr>
          <p:nvPr/>
        </p:nvSpPr>
        <p:spPr>
          <a:xfrm>
            <a:off x="0" y="304800"/>
            <a:ext cx="9144000" cy="1028700"/>
          </a:xfrm>
          <a:prstGeom prst="rect">
            <a:avLst/>
          </a:prstGeom>
          <a:solidFill>
            <a:srgbClr val="E5F4F5"/>
          </a:solidFill>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indent="457200"/>
            <a:r>
              <a:rPr lang="en-US" sz="4400" b="1" dirty="0">
                <a:solidFill>
                  <a:srgbClr val="00B2C2"/>
                </a:solidFill>
                <a:effectLst/>
                <a:latin typeface="Calibri" pitchFamily="34" charset="0"/>
              </a:rPr>
              <a:t>Types of Malnutrition</a:t>
            </a:r>
          </a:p>
        </p:txBody>
      </p:sp>
      <p:sp>
        <p:nvSpPr>
          <p:cNvPr id="2" name="Footer Placeholder 1"/>
          <p:cNvSpPr>
            <a:spLocks noGrp="1"/>
          </p:cNvSpPr>
          <p:nvPr>
            <p:ph type="ftr" sz="quarter" idx="3"/>
          </p:nvPr>
        </p:nvSpPr>
        <p:spPr/>
        <p:txBody>
          <a:bodyPr/>
          <a:lstStyle/>
          <a:p>
            <a:r>
              <a:rPr lang="en-US" smtClean="0"/>
              <a:t>Integrating Nutrition Assessment, Counselling, and Support into Health Service Delivery</a:t>
            </a:r>
            <a:endParaRPr lang="en-GB" dirty="0"/>
          </a:p>
        </p:txBody>
      </p:sp>
      <p:sp>
        <p:nvSpPr>
          <p:cNvPr id="3" name="Slide Number Placeholder 2"/>
          <p:cNvSpPr>
            <a:spLocks noGrp="1"/>
          </p:cNvSpPr>
          <p:nvPr>
            <p:ph type="sldNum" sz="quarter" idx="4"/>
          </p:nvPr>
        </p:nvSpPr>
        <p:spPr/>
        <p:txBody>
          <a:bodyPr/>
          <a:lstStyle/>
          <a:p>
            <a:fld id="{7B13662B-BAC9-45CF-9991-E94E2304A8C3}" type="slidenum">
              <a:rPr lang="en-GB" smtClean="0"/>
              <a:pPr/>
              <a:t>5</a:t>
            </a:fld>
            <a:endParaRPr lang="en-GB" dirty="0"/>
          </a:p>
        </p:txBody>
      </p:sp>
    </p:spTree>
    <p:extLst>
      <p:ext uri="{BB962C8B-B14F-4D97-AF65-F5344CB8AC3E}">
        <p14:creationId xmlns:p14="http://schemas.microsoft.com/office/powerpoint/2010/main" val="3776711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7544" y="1530350"/>
            <a:ext cx="7993062" cy="4706962"/>
          </a:xfrm>
          <a:prstGeom prst="rect">
            <a:avLst/>
          </a:prstGeom>
        </p:spPr>
        <p:txBody>
          <a:bodyPr>
            <a:normAutofit/>
          </a:bodyPr>
          <a:lstStyle/>
          <a:p>
            <a:pPr marL="109728" indent="0">
              <a:spcAft>
                <a:spcPts val="600"/>
              </a:spcAft>
              <a:buNone/>
            </a:pPr>
            <a:r>
              <a:rPr lang="en-US" sz="2800" dirty="0" smtClean="0">
                <a:latin typeface="Calibri" panose="020F0502020204030204" pitchFamily="34" charset="0"/>
              </a:rPr>
              <a:t>Identify </a:t>
            </a:r>
            <a:r>
              <a:rPr lang="en-US" sz="2800" dirty="0">
                <a:latin typeface="Calibri" panose="020F0502020204030204" pitchFamily="34" charset="0"/>
              </a:rPr>
              <a:t>the types of </a:t>
            </a:r>
            <a:r>
              <a:rPr lang="en-US" sz="2800" dirty="0" smtClean="0">
                <a:latin typeface="Calibri" panose="020F0502020204030204" pitchFamily="34" charset="0"/>
              </a:rPr>
              <a:t>malnutrition in the pictures shown.</a:t>
            </a:r>
            <a:endParaRPr lang="sw-KE" dirty="0"/>
          </a:p>
        </p:txBody>
      </p:sp>
      <p:sp>
        <p:nvSpPr>
          <p:cNvPr id="6" name="Title 1"/>
          <p:cNvSpPr txBox="1">
            <a:spLocks/>
          </p:cNvSpPr>
          <p:nvPr/>
        </p:nvSpPr>
        <p:spPr>
          <a:xfrm>
            <a:off x="152400" y="304800"/>
            <a:ext cx="8991600" cy="990600"/>
          </a:xfrm>
          <a:prstGeom prst="rect">
            <a:avLst/>
          </a:prstGeom>
          <a:solidFill>
            <a:srgbClr val="E5F4F5"/>
          </a:solidFill>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indent="457200"/>
            <a:r>
              <a:rPr lang="en-US" sz="4400" b="1" dirty="0" smtClean="0">
                <a:solidFill>
                  <a:srgbClr val="00B2C2"/>
                </a:solidFill>
                <a:effectLst/>
                <a:latin typeface="Calibri" pitchFamily="34" charset="0"/>
              </a:rPr>
              <a:t>Plenary Discussion</a:t>
            </a:r>
            <a:endParaRPr lang="en-US" sz="4400" b="1" dirty="0">
              <a:solidFill>
                <a:srgbClr val="00B2C2"/>
              </a:solidFill>
              <a:effectLst/>
              <a:latin typeface="Calibri" pitchFamily="34" charset="0"/>
            </a:endParaRPr>
          </a:p>
        </p:txBody>
      </p:sp>
      <p:sp>
        <p:nvSpPr>
          <p:cNvPr id="2" name="Footer Placeholder 1"/>
          <p:cNvSpPr>
            <a:spLocks noGrp="1"/>
          </p:cNvSpPr>
          <p:nvPr>
            <p:ph type="ftr" sz="quarter" idx="3"/>
          </p:nvPr>
        </p:nvSpPr>
        <p:spPr/>
        <p:txBody>
          <a:bodyPr/>
          <a:lstStyle/>
          <a:p>
            <a:r>
              <a:rPr lang="en-US" smtClean="0"/>
              <a:t>Integrating Nutrition Assessment, Counselling, and Support into Health Service Delivery</a:t>
            </a:r>
            <a:endParaRPr lang="en-GB" dirty="0"/>
          </a:p>
        </p:txBody>
      </p:sp>
      <p:sp>
        <p:nvSpPr>
          <p:cNvPr id="4" name="Slide Number Placeholder 3"/>
          <p:cNvSpPr>
            <a:spLocks noGrp="1"/>
          </p:cNvSpPr>
          <p:nvPr>
            <p:ph type="sldNum" sz="quarter" idx="4"/>
          </p:nvPr>
        </p:nvSpPr>
        <p:spPr/>
        <p:txBody>
          <a:bodyPr/>
          <a:lstStyle/>
          <a:p>
            <a:fld id="{7B13662B-BAC9-45CF-9991-E94E2304A8C3}" type="slidenum">
              <a:rPr lang="en-GB" smtClean="0"/>
              <a:pPr/>
              <a:t>6</a:t>
            </a:fld>
            <a:endParaRPr lang="en-GB" dirty="0"/>
          </a:p>
        </p:txBody>
      </p:sp>
    </p:spTree>
    <p:extLst>
      <p:ext uri="{BB962C8B-B14F-4D97-AF65-F5344CB8AC3E}">
        <p14:creationId xmlns:p14="http://schemas.microsoft.com/office/powerpoint/2010/main" val="836235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descr="This figure shows a child with acute malnutri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9212" y="1881872"/>
            <a:ext cx="2096843" cy="3749040"/>
          </a:xfrm>
          <a:prstGeom prst="rect">
            <a:avLst/>
          </a:prstGeom>
          <a:solidFill>
            <a:schemeClr val="bg2">
              <a:lumMod val="50000"/>
            </a:schemeClr>
          </a:solidFill>
          <a:ln w="19050">
            <a:noFill/>
            <a:miter lim="800000"/>
            <a:headEnd/>
            <a:tailEnd/>
          </a:ln>
          <a:extLst/>
        </p:spPr>
      </p:pic>
      <p:pic>
        <p:nvPicPr>
          <p:cNvPr id="21513" name="Picture 2" descr="This figure shows a child with chronic malnutrition. It pictures two girls of the same age, but one is significantly smaller than the oth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68578" y="1881872"/>
            <a:ext cx="2336631" cy="374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6182255" y="1492495"/>
            <a:ext cx="2336631" cy="3893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chemeClr val="tx1"/>
                </a:solidFill>
                <a:latin typeface="Calibri" panose="020F0502020204030204" pitchFamily="34" charset="0"/>
              </a:rPr>
              <a:t>Girls of the </a:t>
            </a:r>
            <a:r>
              <a:rPr lang="en-US" b="1" dirty="0" smtClean="0">
                <a:solidFill>
                  <a:schemeClr val="tx1"/>
                </a:solidFill>
                <a:latin typeface="Calibri" panose="020F0502020204030204" pitchFamily="34" charset="0"/>
              </a:rPr>
              <a:t>same </a:t>
            </a:r>
            <a:r>
              <a:rPr lang="en-US" b="1" dirty="0">
                <a:solidFill>
                  <a:schemeClr val="tx1"/>
                </a:solidFill>
                <a:latin typeface="Calibri" panose="020F0502020204030204" pitchFamily="34" charset="0"/>
              </a:rPr>
              <a:t>age</a:t>
            </a:r>
            <a:endParaRPr lang="sw-KE" b="1" dirty="0">
              <a:solidFill>
                <a:schemeClr val="tx1"/>
              </a:solidFill>
              <a:latin typeface="Calibri" panose="020F0502020204030204" pitchFamily="34" charset="0"/>
            </a:endParaRPr>
          </a:p>
        </p:txBody>
      </p:sp>
      <p:pic>
        <p:nvPicPr>
          <p:cNvPr id="13" name="Picture 4" descr="This figure shows a child with acute malnutritio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39568" y="1864151"/>
            <a:ext cx="2521953" cy="3749040"/>
          </a:xfrm>
          <a:prstGeom prst="rect">
            <a:avLst/>
          </a:prstGeom>
          <a:solidFill>
            <a:schemeClr val="bg2">
              <a:lumMod val="50000"/>
            </a:schemeClr>
          </a:solidFill>
          <a:ln w="9525">
            <a:noFill/>
            <a:miter lim="800000"/>
            <a:headEnd/>
            <a:tailEnd/>
          </a:ln>
        </p:spPr>
      </p:pic>
      <p:sp>
        <p:nvSpPr>
          <p:cNvPr id="2" name="TextBox 1"/>
          <p:cNvSpPr txBox="1"/>
          <p:nvPr/>
        </p:nvSpPr>
        <p:spPr>
          <a:xfrm>
            <a:off x="1752600" y="5682177"/>
            <a:ext cx="2651804" cy="461665"/>
          </a:xfrm>
          <a:prstGeom prst="rect">
            <a:avLst/>
          </a:prstGeom>
          <a:noFill/>
        </p:spPr>
        <p:txBody>
          <a:bodyPr wrap="square" rtlCol="0">
            <a:spAutoFit/>
          </a:bodyPr>
          <a:lstStyle/>
          <a:p>
            <a:pPr algn="ctr"/>
            <a:r>
              <a:rPr lang="en-US" sz="2400" dirty="0" smtClean="0">
                <a:latin typeface="Calibri" panose="020F0502020204030204" pitchFamily="34" charset="0"/>
              </a:rPr>
              <a:t>Acute malnutrition</a:t>
            </a:r>
            <a:endParaRPr lang="sw-KE" sz="2400" dirty="0">
              <a:latin typeface="Calibri" panose="020F0502020204030204" pitchFamily="34" charset="0"/>
            </a:endParaRPr>
          </a:p>
        </p:txBody>
      </p:sp>
      <p:sp>
        <p:nvSpPr>
          <p:cNvPr id="3" name="TextBox 2"/>
          <p:cNvSpPr txBox="1"/>
          <p:nvPr/>
        </p:nvSpPr>
        <p:spPr>
          <a:xfrm>
            <a:off x="6060829" y="5720524"/>
            <a:ext cx="2752127" cy="461665"/>
          </a:xfrm>
          <a:prstGeom prst="rect">
            <a:avLst/>
          </a:prstGeom>
          <a:noFill/>
        </p:spPr>
        <p:txBody>
          <a:bodyPr wrap="square" rtlCol="0">
            <a:spAutoFit/>
          </a:bodyPr>
          <a:lstStyle/>
          <a:p>
            <a:r>
              <a:rPr lang="en-US" sz="2400" dirty="0" smtClean="0">
                <a:latin typeface="Calibri" panose="020F0502020204030204" pitchFamily="34" charset="0"/>
              </a:rPr>
              <a:t>Chronic malnutrition</a:t>
            </a:r>
            <a:endParaRPr lang="sw-KE" sz="2400" dirty="0">
              <a:latin typeface="Calibri" panose="020F0502020204030204" pitchFamily="34" charset="0"/>
            </a:endParaRPr>
          </a:p>
        </p:txBody>
      </p:sp>
      <p:sp>
        <p:nvSpPr>
          <p:cNvPr id="16" name="Title 1"/>
          <p:cNvSpPr txBox="1">
            <a:spLocks/>
          </p:cNvSpPr>
          <p:nvPr/>
        </p:nvSpPr>
        <p:spPr>
          <a:xfrm>
            <a:off x="0" y="304800"/>
            <a:ext cx="9144000" cy="1028700"/>
          </a:xfrm>
          <a:prstGeom prst="rect">
            <a:avLst/>
          </a:prstGeom>
          <a:solidFill>
            <a:srgbClr val="E5F4F5"/>
          </a:solidFill>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indent="457200"/>
            <a:r>
              <a:rPr lang="en-US" sz="4400" b="1" dirty="0">
                <a:solidFill>
                  <a:srgbClr val="00B2C2"/>
                </a:solidFill>
                <a:effectLst/>
                <a:latin typeface="Calibri" pitchFamily="34" charset="0"/>
              </a:rPr>
              <a:t>Common Forms of </a:t>
            </a:r>
            <a:r>
              <a:rPr lang="en-US" sz="4400" b="1" dirty="0" err="1">
                <a:solidFill>
                  <a:srgbClr val="00B2C2"/>
                </a:solidFill>
                <a:effectLst/>
                <a:latin typeface="Calibri" pitchFamily="34" charset="0"/>
              </a:rPr>
              <a:t>Undernutrition</a:t>
            </a:r>
            <a:endParaRPr lang="en-US" sz="4400" b="1" dirty="0">
              <a:solidFill>
                <a:srgbClr val="00B2C2"/>
              </a:solidFill>
              <a:effectLst/>
              <a:latin typeface="Calibri" pitchFamily="34" charset="0"/>
            </a:endParaRPr>
          </a:p>
        </p:txBody>
      </p:sp>
      <p:sp>
        <p:nvSpPr>
          <p:cNvPr id="4" name="Footer Placeholder 3"/>
          <p:cNvSpPr>
            <a:spLocks noGrp="1"/>
          </p:cNvSpPr>
          <p:nvPr>
            <p:ph type="ftr" sz="quarter" idx="3"/>
          </p:nvPr>
        </p:nvSpPr>
        <p:spPr/>
        <p:txBody>
          <a:bodyPr/>
          <a:lstStyle/>
          <a:p>
            <a:r>
              <a:rPr lang="en-US" smtClean="0"/>
              <a:t>Integrating Nutrition Assessment, Counselling, and Support into Health Service Delivery</a:t>
            </a:r>
            <a:endParaRPr lang="en-GB" dirty="0"/>
          </a:p>
        </p:txBody>
      </p:sp>
      <p:sp>
        <p:nvSpPr>
          <p:cNvPr id="5" name="Slide Number Placeholder 4"/>
          <p:cNvSpPr>
            <a:spLocks noGrp="1"/>
          </p:cNvSpPr>
          <p:nvPr>
            <p:ph type="sldNum" sz="quarter" idx="4"/>
          </p:nvPr>
        </p:nvSpPr>
        <p:spPr/>
        <p:txBody>
          <a:bodyPr/>
          <a:lstStyle/>
          <a:p>
            <a:fld id="{7B13662B-BAC9-45CF-9991-E94E2304A8C3}" type="slidenum">
              <a:rPr lang="en-GB" smtClean="0"/>
              <a:pPr/>
              <a:t>7</a:t>
            </a:fld>
            <a:endParaRPr lang="en-GB" dirty="0"/>
          </a:p>
        </p:txBody>
      </p:sp>
    </p:spTree>
    <p:extLst>
      <p:ext uri="{BB962C8B-B14F-4D97-AF65-F5344CB8AC3E}">
        <p14:creationId xmlns:p14="http://schemas.microsoft.com/office/powerpoint/2010/main" val="47157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s picture shows a malnourished child."/>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81139" y="476672"/>
            <a:ext cx="5176824" cy="548640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3"/>
          </p:nvPr>
        </p:nvSpPr>
        <p:spPr/>
        <p:txBody>
          <a:bodyPr/>
          <a:lstStyle/>
          <a:p>
            <a:r>
              <a:rPr lang="en-US" dirty="0" smtClean="0"/>
              <a:t>Integrating Nutrition Assessment, Counselling, and Support into Health Service Delivery</a:t>
            </a:r>
            <a:endParaRPr lang="en-GB" dirty="0"/>
          </a:p>
        </p:txBody>
      </p:sp>
      <p:sp>
        <p:nvSpPr>
          <p:cNvPr id="3" name="Slide Number Placeholder 2"/>
          <p:cNvSpPr>
            <a:spLocks noGrp="1"/>
          </p:cNvSpPr>
          <p:nvPr>
            <p:ph type="sldNum" sz="quarter" idx="4"/>
          </p:nvPr>
        </p:nvSpPr>
        <p:spPr/>
        <p:txBody>
          <a:bodyPr/>
          <a:lstStyle/>
          <a:p>
            <a:fld id="{7B13662B-BAC9-45CF-9991-E94E2304A8C3}" type="slidenum">
              <a:rPr lang="en-GB" smtClean="0"/>
              <a:pPr/>
              <a:t>8</a:t>
            </a:fld>
            <a:endParaRPr lang="en-GB" dirty="0"/>
          </a:p>
        </p:txBody>
      </p:sp>
    </p:spTree>
    <p:extLst>
      <p:ext uri="{BB962C8B-B14F-4D97-AF65-F5344CB8AC3E}">
        <p14:creationId xmlns:p14="http://schemas.microsoft.com/office/powerpoint/2010/main" val="1412776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his picture shows a malnourished chil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552700" y="1185863"/>
            <a:ext cx="4038600"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3"/>
          </p:nvPr>
        </p:nvSpPr>
        <p:spPr/>
        <p:txBody>
          <a:bodyPr/>
          <a:lstStyle/>
          <a:p>
            <a:r>
              <a:rPr lang="en-US" smtClean="0"/>
              <a:t>Integrating Nutrition Assessment, Counselling, and Support into Health Service Delivery</a:t>
            </a:r>
            <a:endParaRPr lang="en-GB" dirty="0"/>
          </a:p>
        </p:txBody>
      </p:sp>
      <p:sp>
        <p:nvSpPr>
          <p:cNvPr id="3" name="Slide Number Placeholder 2"/>
          <p:cNvSpPr>
            <a:spLocks noGrp="1"/>
          </p:cNvSpPr>
          <p:nvPr>
            <p:ph type="sldNum" sz="quarter" idx="4"/>
          </p:nvPr>
        </p:nvSpPr>
        <p:spPr/>
        <p:txBody>
          <a:bodyPr/>
          <a:lstStyle/>
          <a:p>
            <a:fld id="{7B13662B-BAC9-45CF-9991-E94E2304A8C3}" type="slidenum">
              <a:rPr lang="en-GB" smtClean="0"/>
              <a:pPr/>
              <a:t>9</a:t>
            </a:fld>
            <a:endParaRPr lang="en-GB" dirty="0"/>
          </a:p>
        </p:txBody>
      </p:sp>
    </p:spTree>
    <p:extLst>
      <p:ext uri="{BB962C8B-B14F-4D97-AF65-F5344CB8AC3E}">
        <p14:creationId xmlns:p14="http://schemas.microsoft.com/office/powerpoint/2010/main" val="21158422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3147</TotalTime>
  <Words>1891</Words>
  <Application>Microsoft Office PowerPoint</Application>
  <PresentationFormat>On-screen Show (4:3)</PresentationFormat>
  <Paragraphs>342</Paragraphs>
  <Slides>36</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ＭＳ Ｐゴシック</vt:lpstr>
      <vt:lpstr>ＭＳ Ｐゴシック</vt:lpstr>
      <vt:lpstr>Arial</vt:lpstr>
      <vt:lpstr>Calibri</vt:lpstr>
      <vt:lpstr>Courier New</vt:lpstr>
      <vt:lpstr>Gill Sans MT</vt:lpstr>
      <vt:lpstr>Verdana</vt:lpstr>
      <vt:lpstr>Wingdings</vt:lpstr>
      <vt:lpstr>Wingdings 2</vt:lpstr>
      <vt:lpstr>Solstice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UNDERNutrItion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OVERNutrItion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Questions, additions,  and clarifications?</vt:lpstr>
    </vt:vector>
  </TitlesOfParts>
  <Company>LiteOS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Nutrition Assessment, CounsellinSession 1.2 Malnutrition </dc:title>
  <dc:creator>USAID;FANTA;FHI 360</dc:creator>
  <cp:lastModifiedBy>Jennifer Loving</cp:lastModifiedBy>
  <cp:revision>300</cp:revision>
  <cp:lastPrinted>2014-02-03T13:55:15Z</cp:lastPrinted>
  <dcterms:created xsi:type="dcterms:W3CDTF">2013-01-17T06:21:44Z</dcterms:created>
  <dcterms:modified xsi:type="dcterms:W3CDTF">2016-03-09T20:47:33Z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1782396683</vt:i4>
  </property>
  <property fmtid="{D5CDD505-2E9C-101B-9397-08002B2CF9AE}" pid="4" name="_EmailSubject">
    <vt:lpwstr>NACS materials edits</vt:lpwstr>
  </property>
  <property fmtid="{D5CDD505-2E9C-101B-9397-08002B2CF9AE}" pid="5" name="_AuthorEmail">
    <vt:lpwstr>kcashin@fhi360.org</vt:lpwstr>
  </property>
  <property fmtid="{D5CDD505-2E9C-101B-9397-08002B2CF9AE}" pid="6" name="_AuthorEmailDisplayName">
    <vt:lpwstr>Kristen Cashin</vt:lpwstr>
  </property>
</Properties>
</file>