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5" r:id="rId6"/>
    <p:sldId id="268" r:id="rId7"/>
    <p:sldId id="269" r:id="rId8"/>
    <p:sldId id="272" r:id="rId9"/>
    <p:sldId id="273" r:id="rId10"/>
    <p:sldId id="27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en Cashin" initials="KC" lastIdx="6" clrIdx="0">
    <p:extLst>
      <p:ext uri="{19B8F6BF-5375-455C-9EA6-DF929625EA0E}">
        <p15:presenceInfo xmlns:p15="http://schemas.microsoft.com/office/powerpoint/2012/main" userId="S-1-5-21-3803739944-511804359-1636214392-20892" providerId="AD"/>
      </p:ext>
    </p:extLst>
  </p:cmAuthor>
  <p:cmAuthor id="2" name="Suzanne Fischer" initials="SF" lastIdx="1" clrIdx="1">
    <p:extLst>
      <p:ext uri="{19B8F6BF-5375-455C-9EA6-DF929625EA0E}">
        <p15:presenceInfo xmlns:p15="http://schemas.microsoft.com/office/powerpoint/2012/main" userId="5bde3a144b9cd2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C2"/>
    <a:srgbClr val="E5F4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79861" autoAdjust="0"/>
  </p:normalViewPr>
  <p:slideViewPr>
    <p:cSldViewPr snapToGrid="0">
      <p:cViewPr varScale="1">
        <p:scale>
          <a:sx n="114" d="100"/>
          <a:sy n="114" d="100"/>
        </p:scale>
        <p:origin x="9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95313-817D-436C-AEB7-911E5E2E61A7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7D4BD-5C60-404F-A604-ED4C431F4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1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96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9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20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participants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09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11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</a:t>
            </a:r>
            <a:r>
              <a:rPr lang="en-US" baseline="0" dirty="0" smtClean="0"/>
              <a:t> malnourished individuals </a:t>
            </a:r>
            <a:r>
              <a:rPr lang="en-US" sz="1200" dirty="0" smtClean="0"/>
              <a:t>based on MUAC, bilateral pitting edema,  weight loss, ill health, loss of appetite, growth faltering (using the child health card)</a:t>
            </a:r>
          </a:p>
          <a:p>
            <a:r>
              <a:rPr lang="en-US" sz="1200" dirty="0" smtClean="0"/>
              <a:t>Children &lt; 6 months</a:t>
            </a:r>
            <a:r>
              <a:rPr lang="en-US" sz="1200" baseline="0" dirty="0" smtClean="0"/>
              <a:t> who are not breastfed are at high risk and cannot be assessed in the community – they should all be referred to the health facility for assessment.</a:t>
            </a:r>
          </a:p>
          <a:p>
            <a:r>
              <a:rPr lang="en-US" sz="1200" dirty="0" smtClean="0"/>
              <a:t>Follow-up includes</a:t>
            </a:r>
            <a:r>
              <a:rPr lang="en-US" sz="1200" baseline="0" dirty="0" smtClean="0"/>
              <a:t> with </a:t>
            </a:r>
            <a:r>
              <a:rPr lang="en-US" sz="1200" dirty="0" smtClean="0"/>
              <a:t>who have received treatment to ensure they are taking the prescribed RUTF and to provide ongoing counselling and support on nutrition habits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53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Opportunities to</a:t>
            </a:r>
            <a:r>
              <a:rPr lang="en-US" baseline="0" dirty="0" smtClean="0"/>
              <a:t> work with communities include: </a:t>
            </a:r>
            <a:r>
              <a:rPr lang="en-US" sz="2000" dirty="0" smtClean="0"/>
              <a:t>e.g. expert clients, FS  groups and NGO support to H/F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90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7D4BD-5C60-404F-A604-ED4C431F42E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2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8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2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1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957647"/>
          </a:xfrm>
          <a:solidFill>
            <a:srgbClr val="E5F4F5"/>
          </a:solidFill>
        </p:spPr>
        <p:txBody>
          <a:bodyPr>
            <a:normAutofit/>
          </a:bodyPr>
          <a:lstStyle>
            <a:lvl1pPr marL="463550" indent="0">
              <a:defRPr sz="4400" b="1">
                <a:solidFill>
                  <a:srgbClr val="00B2C2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81718"/>
            <a:ext cx="7886700" cy="4351338"/>
          </a:xfrm>
        </p:spPr>
        <p:txBody>
          <a:bodyPr>
            <a:normAutofit/>
          </a:bodyPr>
          <a:lstStyle>
            <a:lvl1pPr>
              <a:buClr>
                <a:srgbClr val="00B2C2"/>
              </a:buClr>
              <a:defRPr sz="2800">
                <a:latin typeface="+mn-lt"/>
              </a:defRPr>
            </a:lvl1pPr>
            <a:lvl2pPr marL="685800" indent="-228600">
              <a:buClr>
                <a:srgbClr val="00B2C2"/>
              </a:buClr>
              <a:buSzPct val="100000"/>
              <a:buFont typeface="Courier New" panose="02070309020205020404" pitchFamily="49" charset="0"/>
              <a:buChar char="o"/>
              <a:defRPr sz="2800">
                <a:latin typeface="+mn-lt"/>
              </a:defRPr>
            </a:lvl2pPr>
            <a:lvl3pPr marL="1143000" indent="-228600">
              <a:buClr>
                <a:srgbClr val="00B2C2"/>
              </a:buClr>
              <a:buSzPct val="100000"/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  <a:lvl4pPr marL="1600200" indent="-228600">
              <a:buClr>
                <a:srgbClr val="00B2C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4pPr>
            <a:lvl5pPr marL="2057400" indent="-228600">
              <a:buClr>
                <a:srgbClr val="00B2C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8708" y="6356351"/>
            <a:ext cx="6428317" cy="365125"/>
          </a:xfrm>
        </p:spPr>
        <p:txBody>
          <a:bodyPr/>
          <a:lstStyle>
            <a:lvl1pPr algn="r">
              <a:defRPr>
                <a:solidFill>
                  <a:srgbClr val="00B2C2"/>
                </a:solidFill>
              </a:defRPr>
            </a:lvl1pPr>
          </a:lstStyle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6641" y="6356351"/>
            <a:ext cx="497417" cy="365125"/>
          </a:xfrm>
        </p:spPr>
        <p:txBody>
          <a:bodyPr/>
          <a:lstStyle>
            <a:lvl1pPr>
              <a:defRPr>
                <a:solidFill>
                  <a:srgbClr val="00B2C2"/>
                </a:solidFill>
              </a:defRPr>
            </a:lvl1pPr>
          </a:lstStyle>
          <a:p>
            <a:fld id="{D1E7964E-BB73-4F76-8E1D-9625889ABC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4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5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6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0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8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3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0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Integrating Nutrition Assessment, Counselling, and Support into Health Service Delivery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7964E-BB73-4F76-8E1D-9625889AB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6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255" y="0"/>
            <a:ext cx="9144000" cy="4038600"/>
          </a:xfrm>
          <a:prstGeom prst="rect">
            <a:avLst/>
          </a:prstGeom>
          <a:solidFill>
            <a:srgbClr val="00B2C2"/>
          </a:solidFill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Integrating Nutrition Assessment, </a:t>
            </a:r>
            <a:r>
              <a:rPr lang="en-US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Counselling</a:t>
            </a: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, and Support into Health Service Delivery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Training Course for Facility-Based Health Providers </a:t>
            </a:r>
            <a:endParaRPr lang="en-US" sz="2800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883" y="4038600"/>
            <a:ext cx="9144000" cy="2819400"/>
          </a:xfrm>
          <a:prstGeom prst="rect">
            <a:avLst/>
          </a:prstGeom>
          <a:solidFill>
            <a:srgbClr val="E5F4F5"/>
          </a:solidFill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indent="457200"/>
            <a:r>
              <a:rPr lang="en-US" sz="4000" b="1" dirty="0" smtClean="0">
                <a:solidFill>
                  <a:srgbClr val="00B2C2"/>
                </a:solidFill>
                <a:effectLst/>
                <a:latin typeface="Calibri" pitchFamily="34" charset="0"/>
              </a:rPr>
              <a:t>Session 4.2</a:t>
            </a:r>
          </a:p>
          <a:p>
            <a:pPr marL="465138" indent="-7938"/>
            <a:r>
              <a:rPr lang="en-US" sz="4000" b="1" dirty="0" smtClean="0">
                <a:solidFill>
                  <a:srgbClr val="00B2C2"/>
                </a:solidFill>
                <a:effectLst/>
                <a:latin typeface="Calibri" pitchFamily="34" charset="0"/>
              </a:rPr>
              <a:t>Health Facility–Community Linkages for Nutrition Care and Support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18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1" y="1741714"/>
            <a:ext cx="8505702" cy="4979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Facility–community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linkages connect clients to other support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services.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Community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volunteers and resource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people support facility activities–continuum of care.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Facilities reassess and offer appropriate services.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Documented referrals and counter referrals are key.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Routine meetings help strengthen linkages.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7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2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1991639"/>
            <a:ext cx="54613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Thank </a:t>
            </a:r>
            <a:r>
              <a:rPr lang="en-US" sz="4800" b="1" smtClean="0">
                <a:solidFill>
                  <a:schemeClr val="bg1"/>
                </a:solidFill>
              </a:rPr>
              <a:t>you!</a:t>
            </a:r>
            <a:endParaRPr lang="en-US" sz="4800" b="1" dirty="0">
              <a:solidFill>
                <a:schemeClr val="bg1"/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Questions, additions, or clarifications?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29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Session Objectives		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68" y="1628615"/>
            <a:ext cx="7886700" cy="4617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By the end of the session, participants will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Identify community structures for nutrition care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support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Explain the role of community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resource people in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nutrition care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support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Explain the importance of linking health facilities to communities for nutrition care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support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Explain the process of linking health facilities to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communities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3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4254"/>
            <a:ext cx="8007708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What community structures can support nutrition care and support?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What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types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of community volunteers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are in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your community?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What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is the role of community volunteers in nutrition care and support?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Group Discussion	</a:t>
            </a:r>
            <a:endParaRPr lang="en-US" sz="4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7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1906073"/>
            <a:ext cx="8062174" cy="5072979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Parish development committee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Local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councils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Village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health team (VHT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Village farmers development cell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Farmer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groups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Community-based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organizations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Mother support groups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Community linkages/experts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35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Community Structures for Nutrition Care and Support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79589"/>
          </a:xfrm>
        </p:spPr>
        <p:txBody>
          <a:bodyPr>
            <a:noAutofit/>
          </a:bodyPr>
          <a:lstStyle/>
          <a:p>
            <a:r>
              <a:rPr lang="en-US" sz="4000" dirty="0" smtClean="0"/>
              <a:t>Roles of Community Volunteers in Nutrition Care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1544715"/>
            <a:ext cx="8359002" cy="50629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prevent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malnutrition and promote good nutrition: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Monitor and promote growth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Assess, follow-up, and refer appropriately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upport exclusive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breastfeeding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Promote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complementary feeding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Counsel and support micronutrient supplementation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Promote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WASH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Identify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refer for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immunization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Link to support services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Advocate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for demonstration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gardens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Conduct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food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demonstrations</a:t>
            </a:r>
            <a:endParaRPr lang="en-US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Integrating Nutrition Assessment, Counselling, and Support into Health Service Delivery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4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Small Group </a:t>
            </a:r>
            <a:r>
              <a:rPr lang="en-US" sz="4400" dirty="0"/>
              <a:t>W</a:t>
            </a:r>
            <a:r>
              <a:rPr lang="en-US" sz="4400" dirty="0" smtClean="0"/>
              <a:t>ork	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592"/>
            <a:ext cx="7886700" cy="467946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In pairs or groups of three: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Discuss the importance of linkages between the health facility and the community.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Share ideas in plenary.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54916"/>
          </a:xfrm>
        </p:spPr>
        <p:txBody>
          <a:bodyPr>
            <a:noAutofit/>
          </a:bodyPr>
          <a:lstStyle/>
          <a:p>
            <a:r>
              <a:rPr lang="en-US" sz="4000" dirty="0" smtClean="0"/>
              <a:t>Importance of Health Facility–Community Linkages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639965"/>
            <a:ext cx="8441641" cy="45964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Facility–community linkages: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Connect clients to other support services: SFPs, mother support groups, WASH, GMP, NAADS, FP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Create a continuum of care that leads to: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Improved adherence to ready-to-use therapeutic food (RUTF)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Improved adherence to ARVs, TB therapy, and other treatment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Nutrition, hygiene, and health messages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Enhance community learning from health workers and vice versa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Help improve facilities’ access to and communication with community leaders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215099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Process of Creating Facility–Community </a:t>
            </a:r>
            <a:r>
              <a:rPr lang="en-US" sz="4000" dirty="0"/>
              <a:t>L</a:t>
            </a:r>
            <a:r>
              <a:rPr lang="en-US" sz="4000" dirty="0" smtClean="0"/>
              <a:t>inkages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580225"/>
            <a:ext cx="8416328" cy="527777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 the community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During planned community outreach activities, community volunteers can: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Mobilize communities to respond to key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health/nutrition messages, activities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Follow-up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with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clients (home visits)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Counsel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mothers or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caregivers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Link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individuals identified for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further support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Keep records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Provide referrals and counter referrals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44078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Process of Creating Facility–Community Linkages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380" y="2024743"/>
            <a:ext cx="8360971" cy="41989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At the facility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Warmly receive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referred clients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Reassess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and appropriately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manage client care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Make referrals and counter referrals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Have routine meetings with community coordinators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Integrating Nutrition Assessment, Counselling, and Support into Health Service Delivery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7964E-BB73-4F76-8E1D-9625889ABCB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21B2C8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</TotalTime>
  <Words>686</Words>
  <Application>Microsoft Office PowerPoint</Application>
  <PresentationFormat>On-screen Show (4:3)</PresentationFormat>
  <Paragraphs>103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Session Objectives  </vt:lpstr>
      <vt:lpstr>Group Discussion </vt:lpstr>
      <vt:lpstr>Community Structures for Nutrition Care and Support</vt:lpstr>
      <vt:lpstr>Roles of Community Volunteers in Nutrition Care</vt:lpstr>
      <vt:lpstr>Small Group Work </vt:lpstr>
      <vt:lpstr>Importance of Health Facility–Community Linkages</vt:lpstr>
      <vt:lpstr>Process of Creating Facility–Community Linkages</vt:lpstr>
      <vt:lpstr>Process of Creating Facility–Community Linkages</vt:lpstr>
      <vt:lpstr>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4.2 Health Facility–Community Linkages for Nutrition Care and Support</dc:title>
  <dc:creator>FANTA;FHI 360;USAID</dc:creator>
  <cp:lastModifiedBy>Jennifer Loving</cp:lastModifiedBy>
  <cp:revision>75</cp:revision>
  <dcterms:created xsi:type="dcterms:W3CDTF">2015-05-07T17:58:21Z</dcterms:created>
  <dcterms:modified xsi:type="dcterms:W3CDTF">2016-03-09T20:37:38Z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1825878384</vt:i4>
  </property>
  <property fmtid="{D5CDD505-2E9C-101B-9397-08002B2CF9AE}" pid="3" name="_NewReviewCycle">
    <vt:lpwstr/>
  </property>
  <property fmtid="{D5CDD505-2E9C-101B-9397-08002B2CF9AE}" pid="4" name="_EmailSubject">
    <vt:lpwstr>Unit 4</vt:lpwstr>
  </property>
  <property fmtid="{D5CDD505-2E9C-101B-9397-08002B2CF9AE}" pid="5" name="_AuthorEmail">
    <vt:lpwstr>SFischer@fhi360.org</vt:lpwstr>
  </property>
  <property fmtid="{D5CDD505-2E9C-101B-9397-08002B2CF9AE}" pid="6" name="_AuthorEmailDisplayName">
    <vt:lpwstr>Suzanne Fischer</vt:lpwstr>
  </property>
  <property fmtid="{D5CDD505-2E9C-101B-9397-08002B2CF9AE}" pid="7" name="_PreviousAdHocReviewCycleID">
    <vt:i4>-328761318</vt:i4>
  </property>
</Properties>
</file>