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60" r:id="rId5"/>
    <p:sldId id="264" r:id="rId6"/>
    <p:sldId id="265" r:id="rId7"/>
    <p:sldId id="266" r:id="rId8"/>
    <p:sldId id="267" r:id="rId9"/>
    <p:sldId id="268" r:id="rId10"/>
    <p:sldId id="269"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2C2"/>
    <a:srgbClr val="E5F4F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9296" autoAdjust="0"/>
  </p:normalViewPr>
  <p:slideViewPr>
    <p:cSldViewPr snapToGrid="0">
      <p:cViewPr varScale="1">
        <p:scale>
          <a:sx n="114" d="100"/>
          <a:sy n="114" d="100"/>
        </p:scale>
        <p:origin x="9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6E0121-E1BE-46E2-A249-DEED9EB75AAF}" type="doc">
      <dgm:prSet loTypeId="urn:microsoft.com/office/officeart/2005/8/layout/hList3" loCatId="list" qsTypeId="urn:microsoft.com/office/officeart/2005/8/quickstyle/simple1" qsCatId="simple" csTypeId="urn:microsoft.com/office/officeart/2005/8/colors/accent3_2" csCatId="accent3" phldr="1"/>
      <dgm:spPr/>
      <dgm:t>
        <a:bodyPr/>
        <a:lstStyle/>
        <a:p>
          <a:endParaRPr lang="en-US"/>
        </a:p>
      </dgm:t>
    </dgm:pt>
    <dgm:pt modelId="{A22CBE1E-AE54-4F82-AD4C-4467F232F6C8}">
      <dgm:prSet phldrT="[Text]" custT="1"/>
      <dgm:spPr/>
      <dgm:t>
        <a:bodyPr/>
        <a:lstStyle/>
        <a:p>
          <a:r>
            <a:rPr lang="en-US" sz="4800" dirty="0" smtClean="0"/>
            <a:t>Monitoring   vs.   Evaluation</a:t>
          </a:r>
          <a:endParaRPr lang="en-US" sz="4800" dirty="0"/>
        </a:p>
      </dgm:t>
    </dgm:pt>
    <dgm:pt modelId="{775DC4FC-110E-4AC8-91CA-9EFC61CD4F45}" type="parTrans" cxnId="{80B28FBB-E72B-4053-BCDE-DCE41F58D839}">
      <dgm:prSet/>
      <dgm:spPr/>
      <dgm:t>
        <a:bodyPr/>
        <a:lstStyle/>
        <a:p>
          <a:endParaRPr lang="en-US" sz="1600"/>
        </a:p>
      </dgm:t>
    </dgm:pt>
    <dgm:pt modelId="{1DF2A95C-DC20-49B5-849F-F1B877A71043}" type="sibTrans" cxnId="{80B28FBB-E72B-4053-BCDE-DCE41F58D839}">
      <dgm:prSet/>
      <dgm:spPr/>
      <dgm:t>
        <a:bodyPr/>
        <a:lstStyle/>
        <a:p>
          <a:endParaRPr lang="en-US" sz="1600"/>
        </a:p>
      </dgm:t>
    </dgm:pt>
    <dgm:pt modelId="{757FE78F-BAE8-4A31-8604-B2F670798FED}">
      <dgm:prSet phldrT="[Text]" custT="1"/>
      <dgm:spPr>
        <a:solidFill>
          <a:schemeClr val="accent3">
            <a:lumMod val="20000"/>
            <a:lumOff val="80000"/>
          </a:schemeClr>
        </a:solidFill>
      </dgm:spPr>
      <dgm:t>
        <a:bodyPr/>
        <a:lstStyle/>
        <a:p>
          <a:endParaRPr lang="en-US" sz="1950" dirty="0">
            <a:solidFill>
              <a:schemeClr val="bg2">
                <a:lumMod val="10000"/>
              </a:schemeClr>
            </a:solidFill>
          </a:endParaRPr>
        </a:p>
      </dgm:t>
    </dgm:pt>
    <dgm:pt modelId="{672A4CBD-6D8E-4F6D-8309-BB1DF463273F}" type="parTrans" cxnId="{7AF59E71-0F60-49A4-931D-8629CADB8B9D}">
      <dgm:prSet/>
      <dgm:spPr/>
      <dgm:t>
        <a:bodyPr/>
        <a:lstStyle/>
        <a:p>
          <a:endParaRPr lang="en-US" sz="1600"/>
        </a:p>
      </dgm:t>
    </dgm:pt>
    <dgm:pt modelId="{97FCAC68-C94B-45F1-A723-97188F8692C4}" type="sibTrans" cxnId="{7AF59E71-0F60-49A4-931D-8629CADB8B9D}">
      <dgm:prSet/>
      <dgm:spPr/>
      <dgm:t>
        <a:bodyPr/>
        <a:lstStyle/>
        <a:p>
          <a:endParaRPr lang="en-US" sz="1600"/>
        </a:p>
      </dgm:t>
    </dgm:pt>
    <dgm:pt modelId="{9F6B64EB-4F3A-4BBE-AA93-1E55D952B53F}">
      <dgm:prSet phldrT="[Text]" custT="1"/>
      <dgm:spPr>
        <a:solidFill>
          <a:schemeClr val="accent3">
            <a:lumMod val="20000"/>
            <a:lumOff val="80000"/>
          </a:schemeClr>
        </a:solidFill>
      </dgm:spPr>
      <dgm:t>
        <a:bodyPr/>
        <a:lstStyle/>
        <a:p>
          <a:endParaRPr lang="en-US" sz="1950" dirty="0">
            <a:solidFill>
              <a:schemeClr val="bg2">
                <a:lumMod val="10000"/>
              </a:schemeClr>
            </a:solidFill>
          </a:endParaRPr>
        </a:p>
      </dgm:t>
    </dgm:pt>
    <dgm:pt modelId="{5AFDE477-53DE-4DFB-8694-1B9F77461505}" type="parTrans" cxnId="{EA5368FE-47FB-41CB-9051-29C249359600}">
      <dgm:prSet/>
      <dgm:spPr/>
      <dgm:t>
        <a:bodyPr/>
        <a:lstStyle/>
        <a:p>
          <a:endParaRPr lang="en-US" sz="1600"/>
        </a:p>
      </dgm:t>
    </dgm:pt>
    <dgm:pt modelId="{3861A671-138C-42B0-84AD-82676E92A96A}" type="sibTrans" cxnId="{EA5368FE-47FB-41CB-9051-29C249359600}">
      <dgm:prSet/>
      <dgm:spPr/>
      <dgm:t>
        <a:bodyPr/>
        <a:lstStyle/>
        <a:p>
          <a:endParaRPr lang="en-US" sz="1600"/>
        </a:p>
      </dgm:t>
    </dgm:pt>
    <dgm:pt modelId="{D4B1575E-3327-447E-9945-436D54C7F167}">
      <dgm:prSet custT="1"/>
      <dgm:spPr>
        <a:solidFill>
          <a:schemeClr val="accent3">
            <a:lumMod val="20000"/>
            <a:lumOff val="80000"/>
          </a:schemeClr>
        </a:solidFill>
      </dgm:spPr>
      <dgm:t>
        <a:bodyPr/>
        <a:lstStyle/>
        <a:p>
          <a:endParaRPr lang="en-US" sz="1950" dirty="0">
            <a:solidFill>
              <a:schemeClr val="bg2">
                <a:lumMod val="10000"/>
              </a:schemeClr>
            </a:solidFill>
          </a:endParaRPr>
        </a:p>
      </dgm:t>
    </dgm:pt>
    <dgm:pt modelId="{5CB03603-F851-45BB-BA91-0A8E3D274D6D}" type="parTrans" cxnId="{239D50C8-8095-4995-9AF5-F7B2D4DA6E42}">
      <dgm:prSet/>
      <dgm:spPr/>
      <dgm:t>
        <a:bodyPr/>
        <a:lstStyle/>
        <a:p>
          <a:endParaRPr lang="en-US"/>
        </a:p>
      </dgm:t>
    </dgm:pt>
    <dgm:pt modelId="{5D39FBFE-9F0C-4A85-9D81-87142F804774}" type="sibTrans" cxnId="{239D50C8-8095-4995-9AF5-F7B2D4DA6E42}">
      <dgm:prSet/>
      <dgm:spPr/>
      <dgm:t>
        <a:bodyPr/>
        <a:lstStyle/>
        <a:p>
          <a:endParaRPr lang="en-US"/>
        </a:p>
      </dgm:t>
    </dgm:pt>
    <dgm:pt modelId="{203C25A1-1096-417A-B4A8-3943FE683D4C}">
      <dgm:prSet custT="1"/>
      <dgm:spPr>
        <a:solidFill>
          <a:schemeClr val="accent3">
            <a:lumMod val="20000"/>
            <a:lumOff val="80000"/>
          </a:schemeClr>
        </a:solidFill>
      </dgm:spPr>
      <dgm:t>
        <a:bodyPr/>
        <a:lstStyle/>
        <a:p>
          <a:r>
            <a:rPr lang="en-US" sz="2400" dirty="0" smtClean="0">
              <a:solidFill>
                <a:schemeClr val="bg2">
                  <a:lumMod val="10000"/>
                </a:schemeClr>
              </a:solidFill>
            </a:rPr>
            <a:t>Accepts </a:t>
          </a:r>
          <a:r>
            <a:rPr lang="en-US" sz="2400" dirty="0" err="1" smtClean="0">
              <a:solidFill>
                <a:schemeClr val="bg2">
                  <a:lumMod val="10000"/>
                </a:schemeClr>
              </a:solidFill>
            </a:rPr>
            <a:t>programme’s</a:t>
          </a:r>
          <a:r>
            <a:rPr lang="en-US" sz="2400" dirty="0" smtClean="0">
              <a:solidFill>
                <a:schemeClr val="bg2">
                  <a:lumMod val="10000"/>
                </a:schemeClr>
              </a:solidFill>
            </a:rPr>
            <a:t> objectives, targets, and norms</a:t>
          </a:r>
          <a:endParaRPr lang="en-US" sz="2400" dirty="0">
            <a:solidFill>
              <a:schemeClr val="bg2">
                <a:lumMod val="10000"/>
              </a:schemeClr>
            </a:solidFill>
          </a:endParaRPr>
        </a:p>
      </dgm:t>
    </dgm:pt>
    <dgm:pt modelId="{AE0B2BA8-7B38-4F60-BA50-B5CC05F4ABDD}" type="parTrans" cxnId="{D44E81CE-D0BE-4694-BC27-813AD6055B9F}">
      <dgm:prSet/>
      <dgm:spPr/>
      <dgm:t>
        <a:bodyPr/>
        <a:lstStyle/>
        <a:p>
          <a:endParaRPr lang="en-US"/>
        </a:p>
      </dgm:t>
    </dgm:pt>
    <dgm:pt modelId="{F25107DA-46A9-4404-8AAA-0AE2D2000964}" type="sibTrans" cxnId="{D44E81CE-D0BE-4694-BC27-813AD6055B9F}">
      <dgm:prSet/>
      <dgm:spPr/>
      <dgm:t>
        <a:bodyPr/>
        <a:lstStyle/>
        <a:p>
          <a:endParaRPr lang="en-US"/>
        </a:p>
      </dgm:t>
    </dgm:pt>
    <dgm:pt modelId="{4563FEB2-86FF-4193-B7D0-632659FD25F3}">
      <dgm:prSet custT="1"/>
      <dgm:spPr>
        <a:solidFill>
          <a:schemeClr val="accent3">
            <a:lumMod val="20000"/>
            <a:lumOff val="80000"/>
          </a:schemeClr>
        </a:solidFill>
      </dgm:spPr>
      <dgm:t>
        <a:bodyPr/>
        <a:lstStyle/>
        <a:p>
          <a:r>
            <a:rPr lang="en-US" sz="2400" dirty="0" smtClean="0">
              <a:solidFill>
                <a:schemeClr val="bg2">
                  <a:lumMod val="10000"/>
                </a:schemeClr>
              </a:solidFill>
            </a:rPr>
            <a:t>Checks progress toward output targets</a:t>
          </a:r>
          <a:endParaRPr lang="en-US" sz="2400" dirty="0">
            <a:solidFill>
              <a:schemeClr val="bg2">
                <a:lumMod val="10000"/>
              </a:schemeClr>
            </a:solidFill>
          </a:endParaRPr>
        </a:p>
      </dgm:t>
    </dgm:pt>
    <dgm:pt modelId="{DFEFEC76-5383-40E4-858F-EEFDCE016920}" type="parTrans" cxnId="{E39FADE6-D5C8-4ACB-9B36-A76EE9D1E130}">
      <dgm:prSet/>
      <dgm:spPr/>
      <dgm:t>
        <a:bodyPr/>
        <a:lstStyle/>
        <a:p>
          <a:endParaRPr lang="en-US"/>
        </a:p>
      </dgm:t>
    </dgm:pt>
    <dgm:pt modelId="{CC99ECAD-ACF5-4C88-A8BC-82454EE9A418}" type="sibTrans" cxnId="{E39FADE6-D5C8-4ACB-9B36-A76EE9D1E130}">
      <dgm:prSet/>
      <dgm:spPr/>
      <dgm:t>
        <a:bodyPr/>
        <a:lstStyle/>
        <a:p>
          <a:endParaRPr lang="en-US"/>
        </a:p>
      </dgm:t>
    </dgm:pt>
    <dgm:pt modelId="{C44476B4-A428-4C07-8951-FA4F53DBA57E}">
      <dgm:prSet custT="1"/>
      <dgm:spPr>
        <a:solidFill>
          <a:schemeClr val="accent3">
            <a:lumMod val="20000"/>
            <a:lumOff val="80000"/>
          </a:schemeClr>
        </a:solidFill>
      </dgm:spPr>
      <dgm:t>
        <a:bodyPr/>
        <a:lstStyle/>
        <a:p>
          <a:r>
            <a:rPr lang="en-US" sz="2400" dirty="0" smtClean="0">
              <a:solidFill>
                <a:schemeClr val="bg2">
                  <a:lumMod val="10000"/>
                </a:schemeClr>
              </a:solidFill>
            </a:rPr>
            <a:t>Stresses conversion of inputs to outputs</a:t>
          </a:r>
          <a:endParaRPr lang="en-US" sz="2400" dirty="0">
            <a:solidFill>
              <a:schemeClr val="bg2">
                <a:lumMod val="10000"/>
              </a:schemeClr>
            </a:solidFill>
          </a:endParaRPr>
        </a:p>
      </dgm:t>
    </dgm:pt>
    <dgm:pt modelId="{B15CD620-0E51-4D0A-9D84-C4CECAE4C58E}" type="parTrans" cxnId="{B1B0FF2F-6825-4433-8E5D-98431DB0245C}">
      <dgm:prSet/>
      <dgm:spPr/>
      <dgm:t>
        <a:bodyPr/>
        <a:lstStyle/>
        <a:p>
          <a:endParaRPr lang="en-US"/>
        </a:p>
      </dgm:t>
    </dgm:pt>
    <dgm:pt modelId="{B5FA5624-F6D0-4200-A6DF-A4582DAA7FBF}" type="sibTrans" cxnId="{B1B0FF2F-6825-4433-8E5D-98431DB0245C}">
      <dgm:prSet/>
      <dgm:spPr/>
      <dgm:t>
        <a:bodyPr/>
        <a:lstStyle/>
        <a:p>
          <a:endParaRPr lang="en-US"/>
        </a:p>
      </dgm:t>
    </dgm:pt>
    <dgm:pt modelId="{C3C2FCD3-AF6A-42DC-9BAC-60C63BF35159}">
      <dgm:prSet custT="1"/>
      <dgm:spPr>
        <a:solidFill>
          <a:schemeClr val="accent3">
            <a:lumMod val="20000"/>
            <a:lumOff val="80000"/>
          </a:schemeClr>
        </a:solidFill>
      </dgm:spPr>
      <dgm:t>
        <a:bodyPr/>
        <a:lstStyle/>
        <a:p>
          <a:r>
            <a:rPr lang="en-US" sz="2400" dirty="0" smtClean="0">
              <a:solidFill>
                <a:schemeClr val="bg2">
                  <a:lumMod val="10000"/>
                </a:schemeClr>
              </a:solidFill>
            </a:rPr>
            <a:t>Reports on current progress at short intervals for immediate corrective actions </a:t>
          </a:r>
          <a:endParaRPr lang="en-US" sz="2400" dirty="0">
            <a:solidFill>
              <a:schemeClr val="bg2">
                <a:lumMod val="10000"/>
              </a:schemeClr>
            </a:solidFill>
          </a:endParaRPr>
        </a:p>
      </dgm:t>
    </dgm:pt>
    <dgm:pt modelId="{72B36146-5A1C-430A-8878-0268BD42F7A1}" type="parTrans" cxnId="{401E603E-23A5-41D0-A835-73FD7795C11D}">
      <dgm:prSet/>
      <dgm:spPr/>
      <dgm:t>
        <a:bodyPr/>
        <a:lstStyle/>
        <a:p>
          <a:endParaRPr lang="en-US"/>
        </a:p>
      </dgm:t>
    </dgm:pt>
    <dgm:pt modelId="{E86E04C0-EDE6-4267-9DE0-027C503DE599}" type="sibTrans" cxnId="{401E603E-23A5-41D0-A835-73FD7795C11D}">
      <dgm:prSet/>
      <dgm:spPr/>
      <dgm:t>
        <a:bodyPr/>
        <a:lstStyle/>
        <a:p>
          <a:endParaRPr lang="en-US"/>
        </a:p>
      </dgm:t>
    </dgm:pt>
    <dgm:pt modelId="{21780CF9-5DF4-4872-923F-99AB12E92F1C}">
      <dgm:prSet custT="1"/>
      <dgm:spPr>
        <a:solidFill>
          <a:schemeClr val="accent3">
            <a:lumMod val="20000"/>
            <a:lumOff val="80000"/>
          </a:schemeClr>
        </a:solidFill>
      </dgm:spPr>
      <dgm:t>
        <a:bodyPr/>
        <a:lstStyle/>
        <a:p>
          <a:r>
            <a:rPr lang="en-US" sz="2400" dirty="0" smtClean="0">
              <a:solidFill>
                <a:schemeClr val="bg2">
                  <a:lumMod val="10000"/>
                </a:schemeClr>
              </a:solidFill>
            </a:rPr>
            <a:t>Is done once or periodically; takes long range view through in-depth study</a:t>
          </a:r>
          <a:endParaRPr lang="en-US" sz="2400" dirty="0">
            <a:solidFill>
              <a:schemeClr val="bg2">
                <a:lumMod val="10000"/>
              </a:schemeClr>
            </a:solidFill>
          </a:endParaRPr>
        </a:p>
      </dgm:t>
    </dgm:pt>
    <dgm:pt modelId="{B9B41BE6-D56C-4BA8-8CB2-6D2ABECFCF20}" type="parTrans" cxnId="{11FF081C-88F3-4818-B57A-A6AF01EA0454}">
      <dgm:prSet/>
      <dgm:spPr/>
      <dgm:t>
        <a:bodyPr/>
        <a:lstStyle/>
        <a:p>
          <a:endParaRPr lang="en-US"/>
        </a:p>
      </dgm:t>
    </dgm:pt>
    <dgm:pt modelId="{1612BE8E-893A-4640-AAEA-DE17BCDEC45A}" type="sibTrans" cxnId="{11FF081C-88F3-4818-B57A-A6AF01EA0454}">
      <dgm:prSet/>
      <dgm:spPr/>
      <dgm:t>
        <a:bodyPr/>
        <a:lstStyle/>
        <a:p>
          <a:endParaRPr lang="en-US"/>
        </a:p>
      </dgm:t>
    </dgm:pt>
    <dgm:pt modelId="{595393A2-47E7-4653-8A14-64AF868A2A2F}">
      <dgm:prSet custT="1"/>
      <dgm:spPr>
        <a:solidFill>
          <a:schemeClr val="accent3">
            <a:lumMod val="20000"/>
            <a:lumOff val="80000"/>
          </a:schemeClr>
        </a:solidFill>
      </dgm:spPr>
      <dgm:t>
        <a:bodyPr/>
        <a:lstStyle/>
        <a:p>
          <a:r>
            <a:rPr lang="en-US" sz="2400" dirty="0" smtClean="0">
              <a:solidFill>
                <a:schemeClr val="bg2">
                  <a:lumMod val="10000"/>
                </a:schemeClr>
              </a:solidFill>
            </a:rPr>
            <a:t>Questions pertinence and validity of </a:t>
          </a:r>
          <a:r>
            <a:rPr lang="en-US" sz="2400" dirty="0" err="1" smtClean="0">
              <a:solidFill>
                <a:schemeClr val="bg2">
                  <a:lumMod val="10000"/>
                </a:schemeClr>
              </a:solidFill>
            </a:rPr>
            <a:t>programme</a:t>
          </a:r>
          <a:r>
            <a:rPr lang="en-US" sz="2400" dirty="0" smtClean="0">
              <a:solidFill>
                <a:schemeClr val="bg2">
                  <a:lumMod val="10000"/>
                </a:schemeClr>
              </a:solidFill>
            </a:rPr>
            <a:t> objectives/targets</a:t>
          </a:r>
          <a:endParaRPr lang="en-US" sz="2400" dirty="0">
            <a:solidFill>
              <a:schemeClr val="bg2">
                <a:lumMod val="10000"/>
              </a:schemeClr>
            </a:solidFill>
          </a:endParaRPr>
        </a:p>
      </dgm:t>
    </dgm:pt>
    <dgm:pt modelId="{501C1C73-BB1F-43AF-B9EB-7C904D05DCC2}" type="parTrans" cxnId="{77CE70B1-EB67-4ADC-8D6B-C2B5B861CB9F}">
      <dgm:prSet/>
      <dgm:spPr/>
      <dgm:t>
        <a:bodyPr/>
        <a:lstStyle/>
        <a:p>
          <a:endParaRPr lang="en-US"/>
        </a:p>
      </dgm:t>
    </dgm:pt>
    <dgm:pt modelId="{8EA3C806-C8F9-4886-B459-BB3E5EAD0267}" type="sibTrans" cxnId="{77CE70B1-EB67-4ADC-8D6B-C2B5B861CB9F}">
      <dgm:prSet/>
      <dgm:spPr/>
      <dgm:t>
        <a:bodyPr/>
        <a:lstStyle/>
        <a:p>
          <a:endParaRPr lang="en-US"/>
        </a:p>
      </dgm:t>
    </dgm:pt>
    <dgm:pt modelId="{F77682AF-2233-4DBA-A351-A480426A2097}">
      <dgm:prSet custT="1"/>
      <dgm:spPr>
        <a:solidFill>
          <a:schemeClr val="accent3">
            <a:lumMod val="20000"/>
            <a:lumOff val="80000"/>
          </a:schemeClr>
        </a:solidFill>
      </dgm:spPr>
      <dgm:t>
        <a:bodyPr/>
        <a:lstStyle/>
        <a:p>
          <a:r>
            <a:rPr lang="en-US" sz="2400" dirty="0" smtClean="0">
              <a:solidFill>
                <a:schemeClr val="bg2">
                  <a:lumMod val="10000"/>
                </a:schemeClr>
              </a:solidFill>
            </a:rPr>
            <a:t>Measures performance in terms of objectives</a:t>
          </a:r>
          <a:endParaRPr lang="en-US" sz="2400" dirty="0">
            <a:solidFill>
              <a:schemeClr val="bg2">
                <a:lumMod val="10000"/>
              </a:schemeClr>
            </a:solidFill>
          </a:endParaRPr>
        </a:p>
      </dgm:t>
    </dgm:pt>
    <dgm:pt modelId="{6AEFB242-F5E5-4AE2-A18C-30FFE7B842A5}" type="parTrans" cxnId="{86C66DAF-2426-4890-AD92-AE5F6F549D34}">
      <dgm:prSet/>
      <dgm:spPr/>
      <dgm:t>
        <a:bodyPr/>
        <a:lstStyle/>
        <a:p>
          <a:endParaRPr lang="en-US"/>
        </a:p>
      </dgm:t>
    </dgm:pt>
    <dgm:pt modelId="{A5CD9C0A-9EE1-48CA-B2B0-1FB088238A3A}" type="sibTrans" cxnId="{86C66DAF-2426-4890-AD92-AE5F6F549D34}">
      <dgm:prSet/>
      <dgm:spPr/>
      <dgm:t>
        <a:bodyPr/>
        <a:lstStyle/>
        <a:p>
          <a:endParaRPr lang="en-US"/>
        </a:p>
      </dgm:t>
    </dgm:pt>
    <dgm:pt modelId="{51163C72-4DC8-4158-99FC-EE125AB90915}">
      <dgm:prSet custT="1"/>
      <dgm:spPr>
        <a:solidFill>
          <a:schemeClr val="accent3">
            <a:lumMod val="20000"/>
            <a:lumOff val="80000"/>
          </a:schemeClr>
        </a:solidFill>
      </dgm:spPr>
      <dgm:t>
        <a:bodyPr/>
        <a:lstStyle/>
        <a:p>
          <a:r>
            <a:rPr lang="en-US" sz="2400" dirty="0" smtClean="0">
              <a:solidFill>
                <a:schemeClr val="bg2">
                  <a:lumMod val="10000"/>
                </a:schemeClr>
              </a:solidFill>
            </a:rPr>
            <a:t>Emphasizes achievement of overall objectives</a:t>
          </a:r>
          <a:endParaRPr lang="en-US" sz="2400" dirty="0">
            <a:solidFill>
              <a:schemeClr val="bg2">
                <a:lumMod val="10000"/>
              </a:schemeClr>
            </a:solidFill>
          </a:endParaRPr>
        </a:p>
      </dgm:t>
    </dgm:pt>
    <dgm:pt modelId="{DB0890F9-588D-447C-93F7-FB2C00A12024}" type="parTrans" cxnId="{2BA686B9-D449-49AA-8EA4-2F926D07F996}">
      <dgm:prSet/>
      <dgm:spPr/>
      <dgm:t>
        <a:bodyPr/>
        <a:lstStyle/>
        <a:p>
          <a:endParaRPr lang="en-US"/>
        </a:p>
      </dgm:t>
    </dgm:pt>
    <dgm:pt modelId="{2BA36BCD-166C-4F8C-B1E0-73E770C6C0D9}" type="sibTrans" cxnId="{2BA686B9-D449-49AA-8EA4-2F926D07F996}">
      <dgm:prSet/>
      <dgm:spPr/>
      <dgm:t>
        <a:bodyPr/>
        <a:lstStyle/>
        <a:p>
          <a:endParaRPr lang="en-US"/>
        </a:p>
      </dgm:t>
    </dgm:pt>
    <dgm:pt modelId="{FF9D8042-2DF5-4D1E-A936-37D30D31E278}">
      <dgm:prSet custT="1"/>
      <dgm:spPr>
        <a:solidFill>
          <a:schemeClr val="accent3">
            <a:lumMod val="20000"/>
            <a:lumOff val="80000"/>
          </a:schemeClr>
        </a:solidFill>
      </dgm:spPr>
      <dgm:t>
        <a:bodyPr/>
        <a:lstStyle/>
        <a:p>
          <a:r>
            <a:rPr lang="en-US" sz="2400" dirty="0" smtClean="0">
              <a:solidFill>
                <a:schemeClr val="bg2">
                  <a:lumMod val="10000"/>
                </a:schemeClr>
              </a:solidFill>
            </a:rPr>
            <a:t>Provides an in-depth assessment of performance for future feedback</a:t>
          </a:r>
          <a:endParaRPr lang="en-US" sz="2400" dirty="0">
            <a:solidFill>
              <a:schemeClr val="bg2">
                <a:lumMod val="10000"/>
              </a:schemeClr>
            </a:solidFill>
          </a:endParaRPr>
        </a:p>
      </dgm:t>
    </dgm:pt>
    <dgm:pt modelId="{88FED737-D7C0-4815-9A5D-8023720B72F2}" type="parTrans" cxnId="{D1DF65EF-783C-470B-A9D2-2DD5706BED49}">
      <dgm:prSet/>
      <dgm:spPr/>
      <dgm:t>
        <a:bodyPr/>
        <a:lstStyle/>
        <a:p>
          <a:endParaRPr lang="en-US"/>
        </a:p>
      </dgm:t>
    </dgm:pt>
    <dgm:pt modelId="{E1F467CF-519A-43E7-B26A-79BEF00E5E7B}" type="sibTrans" cxnId="{D1DF65EF-783C-470B-A9D2-2DD5706BED49}">
      <dgm:prSet/>
      <dgm:spPr/>
      <dgm:t>
        <a:bodyPr/>
        <a:lstStyle/>
        <a:p>
          <a:endParaRPr lang="en-US"/>
        </a:p>
      </dgm:t>
    </dgm:pt>
    <dgm:pt modelId="{58736F2B-C02E-44B3-92DE-7A5057A1579F}">
      <dgm:prSet custT="1"/>
      <dgm:spPr>
        <a:solidFill>
          <a:schemeClr val="accent3">
            <a:lumMod val="20000"/>
            <a:lumOff val="80000"/>
          </a:schemeClr>
        </a:solidFill>
      </dgm:spPr>
      <dgm:t>
        <a:bodyPr/>
        <a:lstStyle/>
        <a:p>
          <a:r>
            <a:rPr lang="en-US" sz="2400" dirty="0" smtClean="0">
              <a:solidFill>
                <a:schemeClr val="bg2">
                  <a:lumMod val="10000"/>
                </a:schemeClr>
              </a:solidFill>
            </a:rPr>
            <a:t>Is done continuously to keep track of daily activities</a:t>
          </a:r>
          <a:endParaRPr lang="en-US" sz="2400" dirty="0">
            <a:solidFill>
              <a:schemeClr val="bg2">
                <a:lumMod val="10000"/>
              </a:schemeClr>
            </a:solidFill>
          </a:endParaRPr>
        </a:p>
      </dgm:t>
    </dgm:pt>
    <dgm:pt modelId="{296E5360-135A-4117-9DC3-2905BFFA0261}" type="sibTrans" cxnId="{36F53EBC-1142-4053-B085-20F8F5DBCF12}">
      <dgm:prSet/>
      <dgm:spPr/>
      <dgm:t>
        <a:bodyPr/>
        <a:lstStyle/>
        <a:p>
          <a:endParaRPr lang="en-US"/>
        </a:p>
      </dgm:t>
    </dgm:pt>
    <dgm:pt modelId="{6F3E69FE-A800-4372-8464-70F31A441853}" type="parTrans" cxnId="{36F53EBC-1142-4053-B085-20F8F5DBCF12}">
      <dgm:prSet/>
      <dgm:spPr/>
      <dgm:t>
        <a:bodyPr/>
        <a:lstStyle/>
        <a:p>
          <a:endParaRPr lang="en-US"/>
        </a:p>
      </dgm:t>
    </dgm:pt>
    <dgm:pt modelId="{3DCD536D-1F8D-4190-B682-C52820FCB36C}" type="pres">
      <dgm:prSet presAssocID="{5F6E0121-E1BE-46E2-A249-DEED9EB75AAF}" presName="composite" presStyleCnt="0">
        <dgm:presLayoutVars>
          <dgm:chMax val="1"/>
          <dgm:dir/>
          <dgm:resizeHandles val="exact"/>
        </dgm:presLayoutVars>
      </dgm:prSet>
      <dgm:spPr/>
      <dgm:t>
        <a:bodyPr/>
        <a:lstStyle/>
        <a:p>
          <a:endParaRPr lang="en-US"/>
        </a:p>
      </dgm:t>
    </dgm:pt>
    <dgm:pt modelId="{312B9FCA-6063-45AE-A9A6-BFA13F72D0A3}" type="pres">
      <dgm:prSet presAssocID="{A22CBE1E-AE54-4F82-AD4C-4467F232F6C8}" presName="roof" presStyleLbl="dkBgShp" presStyleIdx="0" presStyleCnt="2" custScaleY="64172" custLinFactNeighborX="129" custLinFactNeighborY="-12276"/>
      <dgm:spPr/>
      <dgm:t>
        <a:bodyPr/>
        <a:lstStyle/>
        <a:p>
          <a:endParaRPr lang="en-US"/>
        </a:p>
      </dgm:t>
    </dgm:pt>
    <dgm:pt modelId="{0F7952EE-846C-41FD-8036-AB28FC92FE53}" type="pres">
      <dgm:prSet presAssocID="{A22CBE1E-AE54-4F82-AD4C-4467F232F6C8}" presName="pillars" presStyleCnt="0"/>
      <dgm:spPr/>
    </dgm:pt>
    <dgm:pt modelId="{D6BB4C4E-EF5A-49C0-90B7-573933DCBAC1}" type="pres">
      <dgm:prSet presAssocID="{A22CBE1E-AE54-4F82-AD4C-4467F232F6C8}" presName="pillar1" presStyleLbl="node1" presStyleIdx="0" presStyleCnt="2" custScaleX="103953" custScaleY="125938">
        <dgm:presLayoutVars>
          <dgm:bulletEnabled val="1"/>
        </dgm:presLayoutVars>
      </dgm:prSet>
      <dgm:spPr/>
      <dgm:t>
        <a:bodyPr/>
        <a:lstStyle/>
        <a:p>
          <a:endParaRPr lang="en-US"/>
        </a:p>
      </dgm:t>
    </dgm:pt>
    <dgm:pt modelId="{7248DBD3-D689-4B4D-B7E7-840783295B13}" type="pres">
      <dgm:prSet presAssocID="{9F6B64EB-4F3A-4BBE-AA93-1E55D952B53F}" presName="pillarX" presStyleLbl="node1" presStyleIdx="1" presStyleCnt="2" custScaleY="126744" custLinFactNeighborX="16" custLinFactNeighborY="71">
        <dgm:presLayoutVars>
          <dgm:bulletEnabled val="1"/>
        </dgm:presLayoutVars>
      </dgm:prSet>
      <dgm:spPr/>
      <dgm:t>
        <a:bodyPr/>
        <a:lstStyle/>
        <a:p>
          <a:endParaRPr lang="en-US"/>
        </a:p>
      </dgm:t>
    </dgm:pt>
    <dgm:pt modelId="{A3628278-45A6-4A3F-9898-3C76066B1BB3}" type="pres">
      <dgm:prSet presAssocID="{A22CBE1E-AE54-4F82-AD4C-4467F232F6C8}" presName="base" presStyleLbl="dkBgShp" presStyleIdx="1" presStyleCnt="2"/>
      <dgm:spPr>
        <a:noFill/>
      </dgm:spPr>
    </dgm:pt>
  </dgm:ptLst>
  <dgm:cxnLst>
    <dgm:cxn modelId="{ED810DF5-712B-4B4C-B3EB-B20BA59969AA}" type="presOf" srcId="{5F6E0121-E1BE-46E2-A249-DEED9EB75AAF}" destId="{3DCD536D-1F8D-4190-B682-C52820FCB36C}" srcOrd="0" destOrd="0" presId="urn:microsoft.com/office/officeart/2005/8/layout/hList3"/>
    <dgm:cxn modelId="{239D50C8-8095-4995-9AF5-F7B2D4DA6E42}" srcId="{757FE78F-BAE8-4A31-8604-B2F670798FED}" destId="{D4B1575E-3327-447E-9945-436D54C7F167}" srcOrd="5" destOrd="0" parTransId="{5CB03603-F851-45BB-BA91-0A8E3D274D6D}" sibTransId="{5D39FBFE-9F0C-4A85-9D81-87142F804774}"/>
    <dgm:cxn modelId="{36F53EBC-1142-4053-B085-20F8F5DBCF12}" srcId="{757FE78F-BAE8-4A31-8604-B2F670798FED}" destId="{58736F2B-C02E-44B3-92DE-7A5057A1579F}" srcOrd="0" destOrd="0" parTransId="{6F3E69FE-A800-4372-8464-70F31A441853}" sibTransId="{296E5360-135A-4117-9DC3-2905BFFA0261}"/>
    <dgm:cxn modelId="{EA5368FE-47FB-41CB-9051-29C249359600}" srcId="{A22CBE1E-AE54-4F82-AD4C-4467F232F6C8}" destId="{9F6B64EB-4F3A-4BBE-AA93-1E55D952B53F}" srcOrd="1" destOrd="0" parTransId="{5AFDE477-53DE-4DFB-8694-1B9F77461505}" sibTransId="{3861A671-138C-42B0-84AD-82676E92A96A}"/>
    <dgm:cxn modelId="{05BF2A3C-59D4-420C-8AA2-652B60567EE8}" type="presOf" srcId="{C3C2FCD3-AF6A-42DC-9BAC-60C63BF35159}" destId="{D6BB4C4E-EF5A-49C0-90B7-573933DCBAC1}" srcOrd="0" destOrd="5" presId="urn:microsoft.com/office/officeart/2005/8/layout/hList3"/>
    <dgm:cxn modelId="{48E3806D-9B51-4498-9362-33BF31000949}" type="presOf" srcId="{595393A2-47E7-4653-8A14-64AF868A2A2F}" destId="{7248DBD3-D689-4B4D-B7E7-840783295B13}" srcOrd="0" destOrd="2" presId="urn:microsoft.com/office/officeart/2005/8/layout/hList3"/>
    <dgm:cxn modelId="{7AF59E71-0F60-49A4-931D-8629CADB8B9D}" srcId="{A22CBE1E-AE54-4F82-AD4C-4467F232F6C8}" destId="{757FE78F-BAE8-4A31-8604-B2F670798FED}" srcOrd="0" destOrd="0" parTransId="{672A4CBD-6D8E-4F6D-8309-BB1DF463273F}" sibTransId="{97FCAC68-C94B-45F1-A723-97188F8692C4}"/>
    <dgm:cxn modelId="{50ED2CE2-378F-4475-9E82-B7984256103F}" type="presOf" srcId="{58736F2B-C02E-44B3-92DE-7A5057A1579F}" destId="{D6BB4C4E-EF5A-49C0-90B7-573933DCBAC1}" srcOrd="0" destOrd="1" presId="urn:microsoft.com/office/officeart/2005/8/layout/hList3"/>
    <dgm:cxn modelId="{80B28FBB-E72B-4053-BCDE-DCE41F58D839}" srcId="{5F6E0121-E1BE-46E2-A249-DEED9EB75AAF}" destId="{A22CBE1E-AE54-4F82-AD4C-4467F232F6C8}" srcOrd="0" destOrd="0" parTransId="{775DC4FC-110E-4AC8-91CA-9EFC61CD4F45}" sibTransId="{1DF2A95C-DC20-49B5-849F-F1B877A71043}"/>
    <dgm:cxn modelId="{CF88A352-E566-4238-8FCC-FBCF6A3A635F}" type="presOf" srcId="{757FE78F-BAE8-4A31-8604-B2F670798FED}" destId="{D6BB4C4E-EF5A-49C0-90B7-573933DCBAC1}" srcOrd="0" destOrd="0" presId="urn:microsoft.com/office/officeart/2005/8/layout/hList3"/>
    <dgm:cxn modelId="{86C66DAF-2426-4890-AD92-AE5F6F549D34}" srcId="{9F6B64EB-4F3A-4BBE-AA93-1E55D952B53F}" destId="{F77682AF-2233-4DBA-A351-A480426A2097}" srcOrd="2" destOrd="0" parTransId="{6AEFB242-F5E5-4AE2-A18C-30FFE7B842A5}" sibTransId="{A5CD9C0A-9EE1-48CA-B2B0-1FB088238A3A}"/>
    <dgm:cxn modelId="{37337970-7B89-4474-B588-0A7CE1E26C75}" type="presOf" srcId="{4563FEB2-86FF-4193-B7D0-632659FD25F3}" destId="{D6BB4C4E-EF5A-49C0-90B7-573933DCBAC1}" srcOrd="0" destOrd="3" presId="urn:microsoft.com/office/officeart/2005/8/layout/hList3"/>
    <dgm:cxn modelId="{2BA686B9-D449-49AA-8EA4-2F926D07F996}" srcId="{9F6B64EB-4F3A-4BBE-AA93-1E55D952B53F}" destId="{51163C72-4DC8-4158-99FC-EE125AB90915}" srcOrd="3" destOrd="0" parTransId="{DB0890F9-588D-447C-93F7-FB2C00A12024}" sibTransId="{2BA36BCD-166C-4F8C-B1E0-73E770C6C0D9}"/>
    <dgm:cxn modelId="{F17FA764-5AE4-472B-90A2-14FB9D40CC34}" type="presOf" srcId="{21780CF9-5DF4-4872-923F-99AB12E92F1C}" destId="{7248DBD3-D689-4B4D-B7E7-840783295B13}" srcOrd="0" destOrd="1" presId="urn:microsoft.com/office/officeart/2005/8/layout/hList3"/>
    <dgm:cxn modelId="{BE081FC7-6066-4DEA-A5A7-2124C8A57E40}" type="presOf" srcId="{FF9D8042-2DF5-4D1E-A936-37D30D31E278}" destId="{7248DBD3-D689-4B4D-B7E7-840783295B13}" srcOrd="0" destOrd="5" presId="urn:microsoft.com/office/officeart/2005/8/layout/hList3"/>
    <dgm:cxn modelId="{D44E81CE-D0BE-4694-BC27-813AD6055B9F}" srcId="{757FE78F-BAE8-4A31-8604-B2F670798FED}" destId="{203C25A1-1096-417A-B4A8-3943FE683D4C}" srcOrd="1" destOrd="0" parTransId="{AE0B2BA8-7B38-4F60-BA50-B5CC05F4ABDD}" sibTransId="{F25107DA-46A9-4404-8AAA-0AE2D2000964}"/>
    <dgm:cxn modelId="{0896FCD3-2F0A-4551-849B-4DC46A5EDAEA}" type="presOf" srcId="{C44476B4-A428-4C07-8951-FA4F53DBA57E}" destId="{D6BB4C4E-EF5A-49C0-90B7-573933DCBAC1}" srcOrd="0" destOrd="4" presId="urn:microsoft.com/office/officeart/2005/8/layout/hList3"/>
    <dgm:cxn modelId="{B1B0FF2F-6825-4433-8E5D-98431DB0245C}" srcId="{757FE78F-BAE8-4A31-8604-B2F670798FED}" destId="{C44476B4-A428-4C07-8951-FA4F53DBA57E}" srcOrd="3" destOrd="0" parTransId="{B15CD620-0E51-4D0A-9D84-C4CECAE4C58E}" sibTransId="{B5FA5624-F6D0-4200-A6DF-A4582DAA7FBF}"/>
    <dgm:cxn modelId="{D1DF65EF-783C-470B-A9D2-2DD5706BED49}" srcId="{9F6B64EB-4F3A-4BBE-AA93-1E55D952B53F}" destId="{FF9D8042-2DF5-4D1E-A936-37D30D31E278}" srcOrd="4" destOrd="0" parTransId="{88FED737-D7C0-4815-9A5D-8023720B72F2}" sibTransId="{E1F467CF-519A-43E7-B26A-79BEF00E5E7B}"/>
    <dgm:cxn modelId="{48F717E1-837C-4492-A84D-A8DB94F7102F}" type="presOf" srcId="{D4B1575E-3327-447E-9945-436D54C7F167}" destId="{D6BB4C4E-EF5A-49C0-90B7-573933DCBAC1}" srcOrd="0" destOrd="6" presId="urn:microsoft.com/office/officeart/2005/8/layout/hList3"/>
    <dgm:cxn modelId="{C3F06A9D-9979-4385-BFCB-9A6CBB89906B}" type="presOf" srcId="{203C25A1-1096-417A-B4A8-3943FE683D4C}" destId="{D6BB4C4E-EF5A-49C0-90B7-573933DCBAC1}" srcOrd="0" destOrd="2" presId="urn:microsoft.com/office/officeart/2005/8/layout/hList3"/>
    <dgm:cxn modelId="{868F74CF-6FCE-49AD-950D-D8498A74434B}" type="presOf" srcId="{9F6B64EB-4F3A-4BBE-AA93-1E55D952B53F}" destId="{7248DBD3-D689-4B4D-B7E7-840783295B13}" srcOrd="0" destOrd="0" presId="urn:microsoft.com/office/officeart/2005/8/layout/hList3"/>
    <dgm:cxn modelId="{099A2C09-6F57-401F-B0B1-FA712C67EF96}" type="presOf" srcId="{F77682AF-2233-4DBA-A351-A480426A2097}" destId="{7248DBD3-D689-4B4D-B7E7-840783295B13}" srcOrd="0" destOrd="3" presId="urn:microsoft.com/office/officeart/2005/8/layout/hList3"/>
    <dgm:cxn modelId="{11FF081C-88F3-4818-B57A-A6AF01EA0454}" srcId="{9F6B64EB-4F3A-4BBE-AA93-1E55D952B53F}" destId="{21780CF9-5DF4-4872-923F-99AB12E92F1C}" srcOrd="0" destOrd="0" parTransId="{B9B41BE6-D56C-4BA8-8CB2-6D2ABECFCF20}" sibTransId="{1612BE8E-893A-4640-AAEA-DE17BCDEC45A}"/>
    <dgm:cxn modelId="{2A09862D-E824-4F73-A25A-BB0FFA72C93F}" type="presOf" srcId="{A22CBE1E-AE54-4F82-AD4C-4467F232F6C8}" destId="{312B9FCA-6063-45AE-A9A6-BFA13F72D0A3}" srcOrd="0" destOrd="0" presId="urn:microsoft.com/office/officeart/2005/8/layout/hList3"/>
    <dgm:cxn modelId="{401E603E-23A5-41D0-A835-73FD7795C11D}" srcId="{757FE78F-BAE8-4A31-8604-B2F670798FED}" destId="{C3C2FCD3-AF6A-42DC-9BAC-60C63BF35159}" srcOrd="4" destOrd="0" parTransId="{72B36146-5A1C-430A-8878-0268BD42F7A1}" sibTransId="{E86E04C0-EDE6-4267-9DE0-027C503DE599}"/>
    <dgm:cxn modelId="{E39FADE6-D5C8-4ACB-9B36-A76EE9D1E130}" srcId="{757FE78F-BAE8-4A31-8604-B2F670798FED}" destId="{4563FEB2-86FF-4193-B7D0-632659FD25F3}" srcOrd="2" destOrd="0" parTransId="{DFEFEC76-5383-40E4-858F-EEFDCE016920}" sibTransId="{CC99ECAD-ACF5-4C88-A8BC-82454EE9A418}"/>
    <dgm:cxn modelId="{77CE70B1-EB67-4ADC-8D6B-C2B5B861CB9F}" srcId="{9F6B64EB-4F3A-4BBE-AA93-1E55D952B53F}" destId="{595393A2-47E7-4653-8A14-64AF868A2A2F}" srcOrd="1" destOrd="0" parTransId="{501C1C73-BB1F-43AF-B9EB-7C904D05DCC2}" sibTransId="{8EA3C806-C8F9-4886-B459-BB3E5EAD0267}"/>
    <dgm:cxn modelId="{8721855E-EAC0-4415-A01C-27629A436BCF}" type="presOf" srcId="{51163C72-4DC8-4158-99FC-EE125AB90915}" destId="{7248DBD3-D689-4B4D-B7E7-840783295B13}" srcOrd="0" destOrd="4" presId="urn:microsoft.com/office/officeart/2005/8/layout/hList3"/>
    <dgm:cxn modelId="{1962DCFB-B2A0-447B-BBFC-F8D690294180}" type="presParOf" srcId="{3DCD536D-1F8D-4190-B682-C52820FCB36C}" destId="{312B9FCA-6063-45AE-A9A6-BFA13F72D0A3}" srcOrd="0" destOrd="0" presId="urn:microsoft.com/office/officeart/2005/8/layout/hList3"/>
    <dgm:cxn modelId="{8C7B5C9D-5074-42D8-AED3-2381420E89E4}" type="presParOf" srcId="{3DCD536D-1F8D-4190-B682-C52820FCB36C}" destId="{0F7952EE-846C-41FD-8036-AB28FC92FE53}" srcOrd="1" destOrd="0" presId="urn:microsoft.com/office/officeart/2005/8/layout/hList3"/>
    <dgm:cxn modelId="{C86BC93D-2098-45C1-89A9-296D4991205D}" type="presParOf" srcId="{0F7952EE-846C-41FD-8036-AB28FC92FE53}" destId="{D6BB4C4E-EF5A-49C0-90B7-573933DCBAC1}" srcOrd="0" destOrd="0" presId="urn:microsoft.com/office/officeart/2005/8/layout/hList3"/>
    <dgm:cxn modelId="{55F19E9D-52E2-4906-95FC-E4F8AFCD590B}" type="presParOf" srcId="{0F7952EE-846C-41FD-8036-AB28FC92FE53}" destId="{7248DBD3-D689-4B4D-B7E7-840783295B13}" srcOrd="1" destOrd="0" presId="urn:microsoft.com/office/officeart/2005/8/layout/hList3"/>
    <dgm:cxn modelId="{906A1765-D8EF-440D-9DBE-A7C65F4F47EA}" type="presParOf" srcId="{3DCD536D-1F8D-4190-B682-C52820FCB36C}" destId="{A3628278-45A6-4A3F-9898-3C76066B1BB3}"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B9FCA-6063-45AE-A9A6-BFA13F72D0A3}">
      <dsp:nvSpPr>
        <dsp:cNvPr id="0" name=""/>
        <dsp:cNvSpPr/>
      </dsp:nvSpPr>
      <dsp:spPr>
        <a:xfrm>
          <a:off x="0" y="0"/>
          <a:ext cx="8462210" cy="1304060"/>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Monitoring   vs.   Evaluation</a:t>
          </a:r>
          <a:endParaRPr lang="en-US" sz="4800" kern="1200" dirty="0"/>
        </a:p>
      </dsp:txBody>
      <dsp:txXfrm>
        <a:off x="0" y="0"/>
        <a:ext cx="8462210" cy="1304060"/>
      </dsp:txXfrm>
    </dsp:sp>
    <dsp:sp modelId="{D6BB4C4E-EF5A-49C0-90B7-573933DCBAC1}">
      <dsp:nvSpPr>
        <dsp:cNvPr id="0" name=""/>
        <dsp:cNvSpPr/>
      </dsp:nvSpPr>
      <dsp:spPr>
        <a:xfrm>
          <a:off x="644" y="1248424"/>
          <a:ext cx="4312455" cy="5374379"/>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66775">
            <a:lnSpc>
              <a:spcPct val="90000"/>
            </a:lnSpc>
            <a:spcBef>
              <a:spcPct val="0"/>
            </a:spcBef>
            <a:spcAft>
              <a:spcPct val="35000"/>
            </a:spcAft>
          </a:pPr>
          <a:endParaRPr lang="en-US" sz="195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Is done continuously to keep track of daily activities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Accepts </a:t>
          </a:r>
          <a:r>
            <a:rPr lang="en-US" sz="2400" kern="1200" dirty="0" err="1" smtClean="0">
              <a:solidFill>
                <a:schemeClr val="bg2">
                  <a:lumMod val="10000"/>
                </a:schemeClr>
              </a:solidFill>
            </a:rPr>
            <a:t>programme’s</a:t>
          </a:r>
          <a:r>
            <a:rPr lang="en-US" sz="2400" kern="1200" dirty="0" smtClean="0">
              <a:solidFill>
                <a:schemeClr val="bg2">
                  <a:lumMod val="10000"/>
                </a:schemeClr>
              </a:solidFill>
            </a:rPr>
            <a:t> objectives, targets, and norms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Checks progress toward output targets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Stresses conversion of inputs to outputs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Reports on current progress at short intervals for immediate corrective actions </a:t>
          </a:r>
          <a:endParaRPr lang="en-US" sz="2400" kern="1200" dirty="0">
            <a:solidFill>
              <a:schemeClr val="bg2">
                <a:lumMod val="10000"/>
              </a:schemeClr>
            </a:solidFill>
          </a:endParaRPr>
        </a:p>
        <a:p>
          <a:pPr marL="171450" lvl="1" indent="-171450" algn="l" defTabSz="866775">
            <a:lnSpc>
              <a:spcPct val="90000"/>
            </a:lnSpc>
            <a:spcBef>
              <a:spcPct val="0"/>
            </a:spcBef>
            <a:spcAft>
              <a:spcPct val="15000"/>
            </a:spcAft>
            <a:buChar char="••"/>
          </a:pPr>
          <a:endParaRPr lang="en-US" sz="1950" kern="1200" dirty="0">
            <a:solidFill>
              <a:schemeClr val="bg2">
                <a:lumMod val="10000"/>
              </a:schemeClr>
            </a:solidFill>
          </a:endParaRPr>
        </a:p>
      </dsp:txBody>
      <dsp:txXfrm>
        <a:off x="644" y="1248424"/>
        <a:ext cx="4312455" cy="5374379"/>
      </dsp:txXfrm>
    </dsp:sp>
    <dsp:sp modelId="{7248DBD3-D689-4B4D-B7E7-840783295B13}">
      <dsp:nvSpPr>
        <dsp:cNvPr id="0" name=""/>
        <dsp:cNvSpPr/>
      </dsp:nvSpPr>
      <dsp:spPr>
        <a:xfrm>
          <a:off x="4313743" y="1234256"/>
          <a:ext cx="4148466" cy="5408775"/>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66775">
            <a:lnSpc>
              <a:spcPct val="90000"/>
            </a:lnSpc>
            <a:spcBef>
              <a:spcPct val="0"/>
            </a:spcBef>
            <a:spcAft>
              <a:spcPct val="35000"/>
            </a:spcAft>
          </a:pPr>
          <a:endParaRPr lang="en-US" sz="195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Is done once or periodically; takes long range view through in-depth study</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Questions pertinence and validity of </a:t>
          </a:r>
          <a:r>
            <a:rPr lang="en-US" sz="2400" kern="1200" dirty="0" err="1" smtClean="0">
              <a:solidFill>
                <a:schemeClr val="bg2">
                  <a:lumMod val="10000"/>
                </a:schemeClr>
              </a:solidFill>
            </a:rPr>
            <a:t>programme</a:t>
          </a:r>
          <a:r>
            <a:rPr lang="en-US" sz="2400" kern="1200" dirty="0" smtClean="0">
              <a:solidFill>
                <a:schemeClr val="bg2">
                  <a:lumMod val="10000"/>
                </a:schemeClr>
              </a:solidFill>
            </a:rPr>
            <a:t> objectives/targets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Measures performance in terms of objectives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Emphasizes achievement of overall objectives</a:t>
          </a:r>
          <a:endParaRPr lang="en-US" sz="2400" kern="1200" dirty="0">
            <a:solidFill>
              <a:schemeClr val="bg2">
                <a:lumMod val="10000"/>
              </a:schemeClr>
            </a:solidFill>
          </a:endParaRPr>
        </a:p>
        <a:p>
          <a:pPr marL="228600" lvl="1" indent="-228600" algn="l" defTabSz="1066800">
            <a:lnSpc>
              <a:spcPct val="90000"/>
            </a:lnSpc>
            <a:spcBef>
              <a:spcPct val="0"/>
            </a:spcBef>
            <a:spcAft>
              <a:spcPct val="15000"/>
            </a:spcAft>
            <a:buChar char="••"/>
          </a:pPr>
          <a:r>
            <a:rPr lang="en-US" sz="2400" kern="1200" dirty="0" smtClean="0">
              <a:solidFill>
                <a:schemeClr val="bg2">
                  <a:lumMod val="10000"/>
                </a:schemeClr>
              </a:solidFill>
            </a:rPr>
            <a:t>Provides an in-depth assessment of performance for future feedback</a:t>
          </a:r>
          <a:endParaRPr lang="en-US" sz="2400" kern="1200" dirty="0">
            <a:solidFill>
              <a:schemeClr val="bg2">
                <a:lumMod val="10000"/>
              </a:schemeClr>
            </a:solidFill>
          </a:endParaRPr>
        </a:p>
      </dsp:txBody>
      <dsp:txXfrm>
        <a:off x="4313743" y="1234256"/>
        <a:ext cx="4148466" cy="5408775"/>
      </dsp:txXfrm>
    </dsp:sp>
    <dsp:sp modelId="{A3628278-45A6-4A3F-9898-3C76066B1BB3}">
      <dsp:nvSpPr>
        <dsp:cNvPr id="0" name=""/>
        <dsp:cNvSpPr/>
      </dsp:nvSpPr>
      <dsp:spPr>
        <a:xfrm>
          <a:off x="0" y="6069354"/>
          <a:ext cx="8462210" cy="474164"/>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F95313-817D-436C-AEB7-911E5E2E61A7}" type="datetimeFigureOut">
              <a:rPr lang="en-US" smtClean="0"/>
              <a:pPr/>
              <a:t>3/9/2016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57D4BD-5C60-404F-A604-ED4C431F42E8}" type="slidenum">
              <a:rPr lang="en-US" smtClean="0"/>
              <a:pPr/>
              <a:t>‹#›</a:t>
            </a:fld>
            <a:endParaRPr lang="en-US"/>
          </a:p>
        </p:txBody>
      </p:sp>
    </p:spTree>
    <p:extLst>
      <p:ext uri="{BB962C8B-B14F-4D97-AF65-F5344CB8AC3E}">
        <p14:creationId xmlns:p14="http://schemas.microsoft.com/office/powerpoint/2010/main" val="31706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1</a:t>
            </a:fld>
            <a:endParaRPr lang="en-US"/>
          </a:p>
        </p:txBody>
      </p:sp>
    </p:spTree>
    <p:extLst>
      <p:ext uri="{BB962C8B-B14F-4D97-AF65-F5344CB8AC3E}">
        <p14:creationId xmlns:p14="http://schemas.microsoft.com/office/powerpoint/2010/main" val="256901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7D4BD-5C60-404F-A604-ED4C431F42E8}" type="slidenum">
              <a:rPr lang="en-US" smtClean="0"/>
              <a:pPr/>
              <a:t>2</a:t>
            </a:fld>
            <a:endParaRPr lang="en-US"/>
          </a:p>
        </p:txBody>
      </p:sp>
    </p:spTree>
    <p:extLst>
      <p:ext uri="{BB962C8B-B14F-4D97-AF65-F5344CB8AC3E}">
        <p14:creationId xmlns:p14="http://schemas.microsoft.com/office/powerpoint/2010/main" val="2469343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4</a:t>
            </a:fld>
            <a:endParaRPr lang="en-US"/>
          </a:p>
        </p:txBody>
      </p:sp>
    </p:spTree>
    <p:extLst>
      <p:ext uri="{BB962C8B-B14F-4D97-AF65-F5344CB8AC3E}">
        <p14:creationId xmlns:p14="http://schemas.microsoft.com/office/powerpoint/2010/main" val="251682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5</a:t>
            </a:fld>
            <a:endParaRPr lang="en-US"/>
          </a:p>
        </p:txBody>
      </p:sp>
    </p:spTree>
    <p:extLst>
      <p:ext uri="{BB962C8B-B14F-4D97-AF65-F5344CB8AC3E}">
        <p14:creationId xmlns:p14="http://schemas.microsoft.com/office/powerpoint/2010/main" val="63743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6</a:t>
            </a:fld>
            <a:endParaRPr lang="en-US"/>
          </a:p>
        </p:txBody>
      </p:sp>
    </p:spTree>
    <p:extLst>
      <p:ext uri="{BB962C8B-B14F-4D97-AF65-F5344CB8AC3E}">
        <p14:creationId xmlns:p14="http://schemas.microsoft.com/office/powerpoint/2010/main" val="1651693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Projects/</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have to contend with human fallibility and mistakes in execution, so we must measure performance in order to make improvements and/or remain on course. To do this, we must collect and use data to demonstrate how well activities were performed and whether outcomes and impact were achieved. The nutrition activities implemented at health facilities are monitored based on set indicators.</a:t>
            </a:r>
          </a:p>
        </p:txBody>
      </p:sp>
      <p:sp>
        <p:nvSpPr>
          <p:cNvPr id="4" name="Slide Number Placeholder 3"/>
          <p:cNvSpPr>
            <a:spLocks noGrp="1"/>
          </p:cNvSpPr>
          <p:nvPr>
            <p:ph type="sldNum" sz="quarter" idx="10"/>
          </p:nvPr>
        </p:nvSpPr>
        <p:spPr/>
        <p:txBody>
          <a:bodyPr/>
          <a:lstStyle/>
          <a:p>
            <a:fld id="{E757D4BD-5C60-404F-A604-ED4C431F42E8}" type="slidenum">
              <a:rPr lang="en-US" smtClean="0"/>
              <a:pPr/>
              <a:t>7</a:t>
            </a:fld>
            <a:endParaRPr lang="en-US"/>
          </a:p>
        </p:txBody>
      </p:sp>
    </p:spTree>
    <p:extLst>
      <p:ext uri="{BB962C8B-B14F-4D97-AF65-F5344CB8AC3E}">
        <p14:creationId xmlns:p14="http://schemas.microsoft.com/office/powerpoint/2010/main" val="237548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E757D4BD-5C60-404F-A604-ED4C431F42E8}" type="slidenum">
              <a:rPr lang="en-US" smtClean="0"/>
              <a:pPr/>
              <a:t>8</a:t>
            </a:fld>
            <a:endParaRPr lang="en-US"/>
          </a:p>
        </p:txBody>
      </p:sp>
    </p:spTree>
    <p:extLst>
      <p:ext uri="{BB962C8B-B14F-4D97-AF65-F5344CB8AC3E}">
        <p14:creationId xmlns:p14="http://schemas.microsoft.com/office/powerpoint/2010/main" val="3583740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a:t>
            </a:r>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9</a:t>
            </a:fld>
            <a:endParaRPr lang="en-US"/>
          </a:p>
        </p:txBody>
      </p:sp>
    </p:spTree>
    <p:extLst>
      <p:ext uri="{BB962C8B-B14F-4D97-AF65-F5344CB8AC3E}">
        <p14:creationId xmlns:p14="http://schemas.microsoft.com/office/powerpoint/2010/main" val="231670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7D4BD-5C60-404F-A604-ED4C431F42E8}" type="slidenum">
              <a:rPr lang="en-US" smtClean="0"/>
              <a:pPr/>
              <a:t>10</a:t>
            </a:fld>
            <a:endParaRPr lang="en-US"/>
          </a:p>
        </p:txBody>
      </p:sp>
    </p:spTree>
    <p:extLst>
      <p:ext uri="{BB962C8B-B14F-4D97-AF65-F5344CB8AC3E}">
        <p14:creationId xmlns:p14="http://schemas.microsoft.com/office/powerpoint/2010/main" val="400121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6" name="Slide Number Placeholder 5"/>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400668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6" name="Slide Number Placeholder 5"/>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383662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6" name="Slide Number Placeholder 5"/>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327401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948769"/>
          </a:xfrm>
          <a:solidFill>
            <a:srgbClr val="E5F4F5"/>
          </a:solidFill>
        </p:spPr>
        <p:txBody>
          <a:bodyPr>
            <a:normAutofit/>
          </a:bodyPr>
          <a:lstStyle>
            <a:lvl1pPr marL="463550" indent="0">
              <a:defRPr sz="4400" b="1">
                <a:solidFill>
                  <a:srgbClr val="00B2C2"/>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535837"/>
            <a:ext cx="7886700" cy="4697219"/>
          </a:xfrm>
        </p:spPr>
        <p:txBody>
          <a:bodyPr>
            <a:normAutofit/>
          </a:bodyPr>
          <a:lstStyle>
            <a:lvl1pPr>
              <a:buClr>
                <a:srgbClr val="00B2C2"/>
              </a:buClr>
              <a:defRPr sz="2800">
                <a:latin typeface="+mn-lt"/>
              </a:defRPr>
            </a:lvl1pPr>
            <a:lvl2pPr marL="685800" indent="-228600">
              <a:buClr>
                <a:srgbClr val="00B2C2"/>
              </a:buClr>
              <a:buSzPct val="100000"/>
              <a:buFont typeface="Courier New" panose="02070309020205020404" pitchFamily="49" charset="0"/>
              <a:buChar char="o"/>
              <a:defRPr sz="2800">
                <a:latin typeface="+mn-lt"/>
              </a:defRPr>
            </a:lvl2pPr>
            <a:lvl3pPr marL="1143000" indent="-228600">
              <a:buClr>
                <a:srgbClr val="00B2C2"/>
              </a:buClr>
              <a:buSzPct val="100000"/>
              <a:buFont typeface="Arial" panose="020B0604020202020204" pitchFamily="34" charset="0"/>
              <a:buChar char="•"/>
              <a:defRPr sz="2800">
                <a:latin typeface="+mn-lt"/>
              </a:defRPr>
            </a:lvl3pPr>
            <a:lvl4pPr marL="1600200" indent="-228600">
              <a:buClr>
                <a:srgbClr val="00B2C2"/>
              </a:buClr>
              <a:buFont typeface="Arial" panose="020B0604020202020204" pitchFamily="34" charset="0"/>
              <a:buChar char="•"/>
              <a:defRPr sz="2800">
                <a:latin typeface="+mn-lt"/>
              </a:defRPr>
            </a:lvl4pPr>
            <a:lvl5pPr marL="2057400" indent="-228600">
              <a:buClr>
                <a:srgbClr val="00B2C2"/>
              </a:buClr>
              <a:buFont typeface="Arial" panose="020B0604020202020204" pitchFamily="34" charset="0"/>
              <a:buChar char="•"/>
              <a:defRPr sz="2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1"/>
          </p:nvPr>
        </p:nvSpPr>
        <p:spPr>
          <a:xfrm>
            <a:off x="1518708" y="6356351"/>
            <a:ext cx="6428317" cy="365125"/>
          </a:xfrm>
        </p:spPr>
        <p:txBody>
          <a:bodyPr/>
          <a:lstStyle>
            <a:lvl1pPr algn="r">
              <a:defRPr>
                <a:solidFill>
                  <a:srgbClr val="00B2C2"/>
                </a:solidFill>
              </a:defRPr>
            </a:lvl1pPr>
          </a:lstStyle>
          <a:p>
            <a:r>
              <a:rPr lang="en-US" smtClean="0"/>
              <a:t>Integrating Nutrition Assessment, Counselling, and Support into Health Service Delivery</a:t>
            </a:r>
            <a:endParaRPr lang="en-US" dirty="0" smtClean="0"/>
          </a:p>
        </p:txBody>
      </p:sp>
      <p:sp>
        <p:nvSpPr>
          <p:cNvPr id="5" name="Slide Number Placeholder 5"/>
          <p:cNvSpPr>
            <a:spLocks noGrp="1"/>
          </p:cNvSpPr>
          <p:nvPr>
            <p:ph type="sldNum" sz="quarter" idx="12"/>
          </p:nvPr>
        </p:nvSpPr>
        <p:spPr>
          <a:xfrm>
            <a:off x="8266641" y="6356351"/>
            <a:ext cx="497417" cy="365125"/>
          </a:xfrm>
        </p:spPr>
        <p:txBody>
          <a:bodyPr/>
          <a:lstStyle>
            <a:lvl1pPr>
              <a:defRPr>
                <a:solidFill>
                  <a:srgbClr val="00B2C2"/>
                </a:solidFill>
              </a:defRPr>
            </a:lvl1pPr>
          </a:lstStyle>
          <a:p>
            <a:fld id="{D1E7964E-BB73-4F76-8E1D-9625889ABCBE}" type="slidenum">
              <a:rPr lang="en-US" smtClean="0"/>
              <a:pPr/>
              <a:t>‹#›</a:t>
            </a:fld>
            <a:endParaRPr lang="en-US" dirty="0"/>
          </a:p>
        </p:txBody>
      </p:sp>
    </p:spTree>
    <p:extLst>
      <p:ext uri="{BB962C8B-B14F-4D97-AF65-F5344CB8AC3E}">
        <p14:creationId xmlns:p14="http://schemas.microsoft.com/office/powerpoint/2010/main" val="117224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6" name="Slide Number Placeholder 5"/>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16205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7" name="Slide Number Placeholder 6"/>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375636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9" name="Slide Number Placeholder 8"/>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52660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5" name="Slide Number Placeholder 4"/>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14078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4" name="Slide Number Placeholder 3"/>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39793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7" name="Slide Number Placeholder 6"/>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11700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Integrating Nutrition Assessment, Counselling, and Support into Health Service Delivery</a:t>
            </a:r>
            <a:endParaRPr lang="en-US"/>
          </a:p>
        </p:txBody>
      </p:sp>
      <p:sp>
        <p:nvSpPr>
          <p:cNvPr id="7" name="Slide Number Placeholder 6"/>
          <p:cNvSpPr>
            <a:spLocks noGrp="1"/>
          </p:cNvSpPr>
          <p:nvPr>
            <p:ph type="sldNum" sz="quarter" idx="12"/>
          </p:nvPr>
        </p:nvSpPr>
        <p:spPr/>
        <p:txBody>
          <a:bodyPr/>
          <a:lstStyle/>
          <a:p>
            <a:fld id="{D1E7964E-BB73-4F76-8E1D-9625889ABCBE}" type="slidenum">
              <a:rPr lang="en-US" smtClean="0"/>
              <a:pPr/>
              <a:t>‹#›</a:t>
            </a:fld>
            <a:endParaRPr lang="en-US"/>
          </a:p>
        </p:txBody>
      </p:sp>
    </p:spTree>
    <p:extLst>
      <p:ext uri="{BB962C8B-B14F-4D97-AF65-F5344CB8AC3E}">
        <p14:creationId xmlns:p14="http://schemas.microsoft.com/office/powerpoint/2010/main" val="22485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Integrating Nutrition Assessment, Counselling, and Support into Health Service Delivery</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7964E-BB73-4F76-8E1D-9625889ABCBE}" type="slidenum">
              <a:rPr lang="en-US" smtClean="0"/>
              <a:pPr/>
              <a:t>‹#›</a:t>
            </a:fld>
            <a:endParaRPr lang="en-US"/>
          </a:p>
        </p:txBody>
      </p:sp>
    </p:spTree>
    <p:extLst>
      <p:ext uri="{BB962C8B-B14F-4D97-AF65-F5344CB8AC3E}">
        <p14:creationId xmlns:p14="http://schemas.microsoft.com/office/powerpoint/2010/main" val="25278687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55" y="0"/>
            <a:ext cx="9144000" cy="4038600"/>
          </a:xfrm>
          <a:prstGeom prst="rect">
            <a:avLst/>
          </a:prstGeom>
          <a:solidFill>
            <a:srgbClr val="00B2C2"/>
          </a:solidFill>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3200" b="1" dirty="0">
                <a:solidFill>
                  <a:schemeClr val="bg1"/>
                </a:solidFill>
                <a:effectLst/>
                <a:latin typeface="Calibri" panose="020F0502020204030204" pitchFamily="34" charset="0"/>
              </a:rPr>
              <a:t>Integrating Nutrition Assessment, </a:t>
            </a:r>
            <a:r>
              <a:rPr lang="en-US" sz="3200" b="1" dirty="0" smtClean="0">
                <a:solidFill>
                  <a:schemeClr val="bg1"/>
                </a:solidFill>
                <a:effectLst/>
                <a:latin typeface="Calibri" panose="020F0502020204030204" pitchFamily="34" charset="0"/>
              </a:rPr>
              <a:t>Counselling</a:t>
            </a:r>
            <a:r>
              <a:rPr lang="en-US" sz="3200" b="1" dirty="0">
                <a:solidFill>
                  <a:schemeClr val="bg1"/>
                </a:solidFill>
                <a:effectLst/>
                <a:latin typeface="Calibri" panose="020F0502020204030204" pitchFamily="34" charset="0"/>
              </a:rPr>
              <a:t>, and Support into Health Service Delivery</a:t>
            </a:r>
          </a:p>
          <a:p>
            <a:pPr algn="ctr"/>
            <a:r>
              <a:rPr lang="en-US" sz="3200" dirty="0">
                <a:solidFill>
                  <a:schemeClr val="bg1"/>
                </a:solidFill>
                <a:effectLst/>
                <a:latin typeface="Calibri" panose="020F0502020204030204" pitchFamily="34" charset="0"/>
                <a:cs typeface="Calibri" panose="020F0502020204030204" pitchFamily="34" charset="0"/>
              </a:rPr>
              <a:t>Training Course for Facility-Based Health Providers </a:t>
            </a:r>
            <a:endParaRPr lang="en-US" sz="2800" dirty="0">
              <a:solidFill>
                <a:schemeClr val="bg1"/>
              </a:solidFill>
              <a:effectLst/>
              <a:latin typeface="Calibri" pitchFamily="34" charset="0"/>
            </a:endParaRPr>
          </a:p>
        </p:txBody>
      </p:sp>
      <p:sp>
        <p:nvSpPr>
          <p:cNvPr id="5" name="Title 1"/>
          <p:cNvSpPr txBox="1">
            <a:spLocks/>
          </p:cNvSpPr>
          <p:nvPr/>
        </p:nvSpPr>
        <p:spPr>
          <a:xfrm>
            <a:off x="7883" y="4038600"/>
            <a:ext cx="9144000" cy="2819400"/>
          </a:xfrm>
          <a:prstGeom prst="rect">
            <a:avLst/>
          </a:prstGeom>
          <a:solidFill>
            <a:srgbClr val="E5F4F5"/>
          </a:solidFill>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r>
              <a:rPr lang="en-US" sz="4000" b="1" dirty="0" smtClean="0">
                <a:solidFill>
                  <a:srgbClr val="00B2C2"/>
                </a:solidFill>
                <a:effectLst/>
                <a:latin typeface="Calibri" pitchFamily="34" charset="0"/>
              </a:rPr>
              <a:t>Session 4.4</a:t>
            </a:r>
          </a:p>
          <a:p>
            <a:pPr indent="457200"/>
            <a:r>
              <a:rPr lang="en-US" sz="4000" b="1" dirty="0" smtClean="0">
                <a:solidFill>
                  <a:srgbClr val="00B2C2"/>
                </a:solidFill>
                <a:effectLst/>
                <a:latin typeface="Calibri" pitchFamily="34" charset="0"/>
              </a:rPr>
              <a:t>NACS Monitoring and Reporting</a:t>
            </a:r>
            <a:endParaRPr lang="en-US" sz="4000" dirty="0">
              <a:latin typeface="Calibri" pitchFamily="34" charset="0"/>
            </a:endParaRPr>
          </a:p>
        </p:txBody>
      </p:sp>
    </p:spTree>
    <p:extLst>
      <p:ext uri="{BB962C8B-B14F-4D97-AF65-F5344CB8AC3E}">
        <p14:creationId xmlns:p14="http://schemas.microsoft.com/office/powerpoint/2010/main" val="1377118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Group Work</a:t>
            </a:r>
            <a:endParaRPr lang="en-US" sz="4400"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400" dirty="0" smtClean="0">
                <a:solidFill>
                  <a:schemeClr val="bg2">
                    <a:lumMod val="10000"/>
                  </a:schemeClr>
                </a:solidFill>
              </a:rPr>
              <a:t>Fill out the </a:t>
            </a:r>
            <a:r>
              <a:rPr lang="en-US" sz="2400" dirty="0">
                <a:solidFill>
                  <a:schemeClr val="bg2">
                    <a:lumMod val="10000"/>
                  </a:schemeClr>
                </a:solidFill>
              </a:rPr>
              <a:t>integrated nutrition register for each client.</a:t>
            </a:r>
          </a:p>
          <a:p>
            <a:pPr marL="457200" indent="-457200">
              <a:buFont typeface="+mj-lt"/>
              <a:buAutoNum type="arabicPeriod"/>
            </a:pPr>
            <a:r>
              <a:rPr lang="en-US" sz="2400" dirty="0" smtClean="0">
                <a:solidFill>
                  <a:schemeClr val="bg2">
                    <a:lumMod val="10000"/>
                  </a:schemeClr>
                </a:solidFill>
              </a:rPr>
              <a:t>Calculate </a:t>
            </a:r>
            <a:r>
              <a:rPr lang="en-US" sz="2400" dirty="0">
                <a:solidFill>
                  <a:schemeClr val="bg2">
                    <a:lumMod val="10000"/>
                  </a:schemeClr>
                </a:solidFill>
              </a:rPr>
              <a:t>each client’s target weight. </a:t>
            </a:r>
          </a:p>
          <a:p>
            <a:pPr marL="457200" indent="-457200">
              <a:buFont typeface="+mj-lt"/>
              <a:buAutoNum type="arabicPeriod"/>
            </a:pPr>
            <a:r>
              <a:rPr lang="en-US" sz="2400" dirty="0" smtClean="0">
                <a:solidFill>
                  <a:schemeClr val="bg2">
                    <a:lumMod val="10000"/>
                  </a:schemeClr>
                </a:solidFill>
              </a:rPr>
              <a:t>Comment </a:t>
            </a:r>
            <a:r>
              <a:rPr lang="en-US" sz="2400" dirty="0">
                <a:solidFill>
                  <a:schemeClr val="bg2">
                    <a:lumMod val="10000"/>
                  </a:schemeClr>
                </a:solidFill>
              </a:rPr>
              <a:t>on the outcome of the nutrition therapy for each </a:t>
            </a:r>
            <a:r>
              <a:rPr lang="en-US" sz="2400" dirty="0" smtClean="0">
                <a:solidFill>
                  <a:schemeClr val="bg2">
                    <a:lumMod val="10000"/>
                  </a:schemeClr>
                </a:solidFill>
              </a:rPr>
              <a:t>client (assuming </a:t>
            </a:r>
            <a:r>
              <a:rPr lang="en-US" sz="2400" dirty="0">
                <a:solidFill>
                  <a:schemeClr val="bg2">
                    <a:lumMod val="10000"/>
                  </a:schemeClr>
                </a:solidFill>
              </a:rPr>
              <a:t>the fourth visit was the last </a:t>
            </a:r>
            <a:r>
              <a:rPr lang="en-US" sz="2400" dirty="0" smtClean="0">
                <a:solidFill>
                  <a:schemeClr val="bg2">
                    <a:lumMod val="10000"/>
                  </a:schemeClr>
                </a:solidFill>
              </a:rPr>
              <a:t>visit</a:t>
            </a:r>
            <a:r>
              <a:rPr lang="en-US" sz="2400" dirty="0">
                <a:solidFill>
                  <a:schemeClr val="bg2">
                    <a:lumMod val="10000"/>
                  </a:schemeClr>
                </a:solidFill>
              </a:rPr>
              <a:t>)</a:t>
            </a:r>
            <a:r>
              <a:rPr lang="en-US" sz="2400" dirty="0" smtClean="0">
                <a:solidFill>
                  <a:schemeClr val="bg2">
                    <a:lumMod val="10000"/>
                  </a:schemeClr>
                </a:solidFill>
              </a:rPr>
              <a:t>.</a:t>
            </a:r>
            <a:r>
              <a:rPr lang="en-US" sz="2400" dirty="0">
                <a:solidFill>
                  <a:schemeClr val="bg2">
                    <a:lumMod val="10000"/>
                  </a:schemeClr>
                </a:solidFill>
              </a:rPr>
              <a:t> </a:t>
            </a:r>
          </a:p>
          <a:p>
            <a:pPr marL="457200" indent="-457200">
              <a:buFont typeface="+mj-lt"/>
              <a:buAutoNum type="arabicPeriod"/>
            </a:pPr>
            <a:r>
              <a:rPr lang="en-US" sz="2400" dirty="0" smtClean="0">
                <a:solidFill>
                  <a:schemeClr val="bg2">
                    <a:lumMod val="10000"/>
                  </a:schemeClr>
                </a:solidFill>
              </a:rPr>
              <a:t>Determine </a:t>
            </a:r>
            <a:r>
              <a:rPr lang="en-US" sz="2400" dirty="0">
                <a:solidFill>
                  <a:schemeClr val="bg2">
                    <a:lumMod val="10000"/>
                  </a:schemeClr>
                </a:solidFill>
              </a:rPr>
              <a:t>how many clients were cured, were categorized as </a:t>
            </a:r>
            <a:r>
              <a:rPr lang="en-US" sz="2400" dirty="0" smtClean="0">
                <a:solidFill>
                  <a:schemeClr val="bg2">
                    <a:lumMod val="10000"/>
                  </a:schemeClr>
                </a:solidFill>
              </a:rPr>
              <a:t>nonresponding</a:t>
            </a:r>
            <a:r>
              <a:rPr lang="en-US" sz="2400" dirty="0">
                <a:solidFill>
                  <a:schemeClr val="bg2">
                    <a:lumMod val="10000"/>
                  </a:schemeClr>
                </a:solidFill>
              </a:rPr>
              <a:t>,  defaulted, or were referred out. Explain each answer. </a:t>
            </a:r>
          </a:p>
          <a:p>
            <a:pPr marL="457200" indent="-457200">
              <a:buFont typeface="+mj-lt"/>
              <a:buAutoNum type="arabicPeriod"/>
            </a:pPr>
            <a:r>
              <a:rPr lang="en-US" sz="2400" dirty="0" smtClean="0">
                <a:solidFill>
                  <a:schemeClr val="bg2">
                    <a:lumMod val="10000"/>
                  </a:schemeClr>
                </a:solidFill>
              </a:rPr>
              <a:t>Determine </a:t>
            </a:r>
            <a:r>
              <a:rPr lang="en-US" sz="2400" dirty="0">
                <a:solidFill>
                  <a:schemeClr val="bg2">
                    <a:lumMod val="10000"/>
                  </a:schemeClr>
                </a:solidFill>
              </a:rPr>
              <a:t>how many clients were referrals from the community.</a:t>
            </a:r>
          </a:p>
          <a:p>
            <a:pPr marL="457200" indent="-457200">
              <a:buFont typeface="+mj-lt"/>
              <a:buAutoNum type="arabicPeriod"/>
            </a:pPr>
            <a:r>
              <a:rPr lang="en-US" sz="2400" dirty="0" smtClean="0">
                <a:solidFill>
                  <a:schemeClr val="bg2">
                    <a:lumMod val="10000"/>
                  </a:schemeClr>
                </a:solidFill>
              </a:rPr>
              <a:t>Calculate </a:t>
            </a:r>
            <a:r>
              <a:rPr lang="en-US" sz="2400" dirty="0">
                <a:solidFill>
                  <a:schemeClr val="bg2">
                    <a:lumMod val="10000"/>
                  </a:schemeClr>
                </a:solidFill>
              </a:rPr>
              <a:t>how many sachets of RUTF each client received per week.</a:t>
            </a:r>
          </a:p>
          <a:p>
            <a:pPr marL="457200" indent="-457200">
              <a:buFont typeface="+mj-lt"/>
              <a:buAutoNum type="arabicPeriod"/>
            </a:pPr>
            <a:r>
              <a:rPr lang="en-US" sz="2400" dirty="0" smtClean="0">
                <a:solidFill>
                  <a:schemeClr val="bg2">
                    <a:lumMod val="10000"/>
                  </a:schemeClr>
                </a:solidFill>
              </a:rPr>
              <a:t>Enter </a:t>
            </a:r>
            <a:r>
              <a:rPr lang="en-US" sz="2400" dirty="0">
                <a:solidFill>
                  <a:schemeClr val="bg2">
                    <a:lumMod val="10000"/>
                  </a:schemeClr>
                </a:solidFill>
              </a:rPr>
              <a:t>the information for January 2013 on the monthly </a:t>
            </a:r>
            <a:r>
              <a:rPr lang="en-US" sz="2400" dirty="0" smtClean="0">
                <a:solidFill>
                  <a:schemeClr val="bg2">
                    <a:lumMod val="10000"/>
                  </a:schemeClr>
                </a:solidFill>
              </a:rPr>
              <a:t>report.</a:t>
            </a:r>
            <a:endParaRPr lang="en-US" sz="2400" dirty="0">
              <a:solidFill>
                <a:schemeClr val="bg2">
                  <a:lumMod val="10000"/>
                </a:schemeClr>
              </a:solidFill>
            </a:endParaRPr>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10</a:t>
            </a:fld>
            <a:endParaRPr lang="en-US" dirty="0"/>
          </a:p>
        </p:txBody>
      </p:sp>
    </p:spTree>
    <p:extLst>
      <p:ext uri="{BB962C8B-B14F-4D97-AF65-F5344CB8AC3E}">
        <p14:creationId xmlns:p14="http://schemas.microsoft.com/office/powerpoint/2010/main" val="391755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2C2"/>
        </a:solidFill>
        <a:effectLst/>
      </p:bgPr>
    </p:bg>
    <p:spTree>
      <p:nvGrpSpPr>
        <p:cNvPr id="1" name=""/>
        <p:cNvGrpSpPr/>
        <p:nvPr/>
      </p:nvGrpSpPr>
      <p:grpSpPr>
        <a:xfrm>
          <a:off x="0" y="0"/>
          <a:ext cx="0" cy="0"/>
          <a:chOff x="0" y="0"/>
          <a:chExt cx="0" cy="0"/>
        </a:xfrm>
      </p:grpSpPr>
      <p:sp>
        <p:nvSpPr>
          <p:cNvPr id="3" name="TextBox 2"/>
          <p:cNvSpPr txBox="1"/>
          <p:nvPr/>
        </p:nvSpPr>
        <p:spPr>
          <a:xfrm>
            <a:off x="1828800" y="1991639"/>
            <a:ext cx="5461348" cy="3785652"/>
          </a:xfrm>
          <a:prstGeom prst="rect">
            <a:avLst/>
          </a:prstGeom>
          <a:noFill/>
        </p:spPr>
        <p:txBody>
          <a:bodyPr wrap="square" rtlCol="0">
            <a:spAutoFit/>
          </a:bodyPr>
          <a:lstStyle/>
          <a:p>
            <a:pPr algn="ctr"/>
            <a:r>
              <a:rPr lang="en-US" sz="4800" b="1" dirty="0" smtClean="0">
                <a:solidFill>
                  <a:schemeClr val="bg1"/>
                </a:solidFill>
              </a:rPr>
              <a:t>Thank you!</a:t>
            </a:r>
          </a:p>
          <a:p>
            <a:pPr algn="ctr"/>
            <a:endParaRPr lang="en-US" sz="4800" b="1" dirty="0">
              <a:solidFill>
                <a:schemeClr val="bg1"/>
              </a:solidFill>
            </a:endParaRPr>
          </a:p>
          <a:p>
            <a:pPr algn="ctr"/>
            <a:r>
              <a:rPr lang="en-US" sz="4800" b="1" dirty="0" smtClean="0">
                <a:solidFill>
                  <a:schemeClr val="bg1"/>
                </a:solidFill>
              </a:rPr>
              <a:t>Questions, additions</a:t>
            </a:r>
            <a:r>
              <a:rPr lang="en-US" sz="4800" b="1" smtClean="0">
                <a:solidFill>
                  <a:schemeClr val="bg1"/>
                </a:solidFill>
              </a:rPr>
              <a:t>, or clarifications</a:t>
            </a:r>
            <a:r>
              <a:rPr lang="en-US" sz="4800" b="1" dirty="0" smtClean="0">
                <a:solidFill>
                  <a:schemeClr val="bg1"/>
                </a:solidFill>
              </a:rPr>
              <a:t>?</a:t>
            </a:r>
            <a:endParaRPr lang="en-US" sz="4800" b="1" dirty="0">
              <a:solidFill>
                <a:schemeClr val="bg1"/>
              </a:solidFill>
            </a:endParaRPr>
          </a:p>
        </p:txBody>
      </p:sp>
    </p:spTree>
    <p:extLst>
      <p:ext uri="{BB962C8B-B14F-4D97-AF65-F5344CB8AC3E}">
        <p14:creationId xmlns:p14="http://schemas.microsoft.com/office/powerpoint/2010/main" val="356929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Session Objectives		</a:t>
            </a:r>
            <a:endParaRPr lang="en-US" sz="4400" dirty="0"/>
          </a:p>
        </p:txBody>
      </p:sp>
      <p:sp>
        <p:nvSpPr>
          <p:cNvPr id="3" name="Content Placeholder 2"/>
          <p:cNvSpPr>
            <a:spLocks noGrp="1"/>
          </p:cNvSpPr>
          <p:nvPr>
            <p:ph idx="1"/>
          </p:nvPr>
        </p:nvSpPr>
        <p:spPr/>
        <p:txBody>
          <a:bodyPr>
            <a:normAutofit/>
          </a:bodyPr>
          <a:lstStyle/>
          <a:p>
            <a:pPr marL="0" indent="0">
              <a:buNone/>
            </a:pPr>
            <a:r>
              <a:rPr lang="en-US" dirty="0">
                <a:solidFill>
                  <a:schemeClr val="bg2">
                    <a:lumMod val="10000"/>
                  </a:schemeClr>
                </a:solidFill>
              </a:rPr>
              <a:t>By the end of the session, participants will be able to:</a:t>
            </a:r>
          </a:p>
          <a:p>
            <a:pPr marL="514350" indent="-514350">
              <a:buFont typeface="+mj-lt"/>
              <a:buAutoNum type="arabicPeriod"/>
            </a:pPr>
            <a:r>
              <a:rPr lang="en-US" dirty="0">
                <a:solidFill>
                  <a:schemeClr val="bg2">
                    <a:lumMod val="10000"/>
                  </a:schemeClr>
                </a:solidFill>
              </a:rPr>
              <a:t>Explain monitoring and evaluation and their importance</a:t>
            </a:r>
          </a:p>
          <a:p>
            <a:pPr marL="514350" indent="-514350">
              <a:buFont typeface="+mj-lt"/>
              <a:buAutoNum type="arabicPeriod"/>
            </a:pPr>
            <a:r>
              <a:rPr lang="en-US" dirty="0">
                <a:solidFill>
                  <a:schemeClr val="bg2">
                    <a:lumMod val="10000"/>
                  </a:schemeClr>
                </a:solidFill>
              </a:rPr>
              <a:t>Identify indicators for NACS monitoring and evaluation</a:t>
            </a:r>
          </a:p>
          <a:p>
            <a:pPr marL="514350" indent="-514350">
              <a:buFont typeface="+mj-lt"/>
              <a:buAutoNum type="arabicPeriod"/>
            </a:pPr>
            <a:r>
              <a:rPr lang="en-US" dirty="0">
                <a:solidFill>
                  <a:schemeClr val="bg2">
                    <a:lumMod val="10000"/>
                  </a:schemeClr>
                </a:solidFill>
              </a:rPr>
              <a:t>Demonstrate how to fill </a:t>
            </a:r>
            <a:r>
              <a:rPr lang="en-US" dirty="0" smtClean="0">
                <a:solidFill>
                  <a:schemeClr val="bg2">
                    <a:lumMod val="10000"/>
                  </a:schemeClr>
                </a:solidFill>
              </a:rPr>
              <a:t>out data </a:t>
            </a:r>
            <a:r>
              <a:rPr lang="en-US" dirty="0">
                <a:solidFill>
                  <a:schemeClr val="bg2">
                    <a:lumMod val="10000"/>
                  </a:schemeClr>
                </a:solidFill>
              </a:rPr>
              <a:t>collection tools</a:t>
            </a:r>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2</a:t>
            </a:fld>
            <a:endParaRPr lang="en-US" dirty="0"/>
          </a:p>
        </p:txBody>
      </p:sp>
    </p:spTree>
    <p:extLst>
      <p:ext uri="{BB962C8B-B14F-4D97-AF65-F5344CB8AC3E}">
        <p14:creationId xmlns:p14="http://schemas.microsoft.com/office/powerpoint/2010/main" val="374403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30829"/>
            <a:ext cx="7886700" cy="4502227"/>
          </a:xfrm>
        </p:spPr>
        <p:txBody>
          <a:bodyPr/>
          <a:lstStyle/>
          <a:p>
            <a:pPr marL="0" indent="0">
              <a:lnSpc>
                <a:spcPct val="100000"/>
              </a:lnSpc>
              <a:spcBef>
                <a:spcPts val="1200"/>
              </a:spcBef>
              <a:buNone/>
            </a:pPr>
            <a:r>
              <a:rPr lang="en-US" b="1" dirty="0">
                <a:solidFill>
                  <a:schemeClr val="bg2">
                    <a:lumMod val="10000"/>
                  </a:schemeClr>
                </a:solidFill>
              </a:rPr>
              <a:t>Monitoring</a:t>
            </a:r>
          </a:p>
          <a:p>
            <a:pPr>
              <a:lnSpc>
                <a:spcPct val="100000"/>
              </a:lnSpc>
              <a:spcBef>
                <a:spcPts val="1200"/>
              </a:spcBef>
            </a:pPr>
            <a:r>
              <a:rPr lang="en-US" dirty="0">
                <a:solidFill>
                  <a:schemeClr val="bg2">
                    <a:lumMod val="10000"/>
                  </a:schemeClr>
                </a:solidFill>
              </a:rPr>
              <a:t>Systematic collection of information on all aspects of a </a:t>
            </a:r>
            <a:r>
              <a:rPr lang="en-US" dirty="0" err="1" smtClean="0">
                <a:solidFill>
                  <a:schemeClr val="bg2">
                    <a:lumMod val="10000"/>
                  </a:schemeClr>
                </a:solidFill>
              </a:rPr>
              <a:t>programme</a:t>
            </a:r>
            <a:r>
              <a:rPr lang="en-US" dirty="0" smtClean="0">
                <a:solidFill>
                  <a:schemeClr val="bg2">
                    <a:lumMod val="10000"/>
                  </a:schemeClr>
                </a:solidFill>
              </a:rPr>
              <a:t> </a:t>
            </a:r>
            <a:r>
              <a:rPr lang="en-US" dirty="0">
                <a:solidFill>
                  <a:schemeClr val="bg2">
                    <a:lumMod val="10000"/>
                  </a:schemeClr>
                </a:solidFill>
              </a:rPr>
              <a:t>during </a:t>
            </a:r>
            <a:r>
              <a:rPr lang="en-US" dirty="0" smtClean="0">
                <a:solidFill>
                  <a:schemeClr val="bg2">
                    <a:lumMod val="10000"/>
                  </a:schemeClr>
                </a:solidFill>
              </a:rPr>
              <a:t>implementation</a:t>
            </a:r>
            <a:endParaRPr lang="en-US" dirty="0">
              <a:solidFill>
                <a:schemeClr val="bg2">
                  <a:lumMod val="10000"/>
                </a:schemeClr>
              </a:solidFill>
            </a:endParaRPr>
          </a:p>
          <a:p>
            <a:pPr>
              <a:lnSpc>
                <a:spcPct val="100000"/>
              </a:lnSpc>
              <a:spcBef>
                <a:spcPts val="1200"/>
              </a:spcBef>
            </a:pPr>
            <a:r>
              <a:rPr lang="en-US" dirty="0">
                <a:solidFill>
                  <a:schemeClr val="bg2">
                    <a:lumMod val="10000"/>
                  </a:schemeClr>
                </a:solidFill>
              </a:rPr>
              <a:t>Involves continuous and systematic checks or observation of </a:t>
            </a:r>
            <a:r>
              <a:rPr lang="en-US" dirty="0" err="1">
                <a:solidFill>
                  <a:schemeClr val="bg2">
                    <a:lumMod val="10000"/>
                  </a:schemeClr>
                </a:solidFill>
              </a:rPr>
              <a:t>programme</a:t>
            </a:r>
            <a:r>
              <a:rPr lang="en-US" dirty="0">
                <a:solidFill>
                  <a:schemeClr val="bg2">
                    <a:lumMod val="10000"/>
                  </a:schemeClr>
                </a:solidFill>
              </a:rPr>
              <a:t> activities to ensure implementation is done as planned</a:t>
            </a:r>
          </a:p>
        </p:txBody>
      </p:sp>
      <p:sp>
        <p:nvSpPr>
          <p:cNvPr id="4" name="Title 3"/>
          <p:cNvSpPr>
            <a:spLocks noGrp="1"/>
          </p:cNvSpPr>
          <p:nvPr>
            <p:ph type="title"/>
          </p:nvPr>
        </p:nvSpPr>
        <p:spPr>
          <a:xfrm>
            <a:off x="0" y="365126"/>
            <a:ext cx="9144000" cy="1050017"/>
          </a:xfrm>
        </p:spPr>
        <p:txBody>
          <a:bodyPr>
            <a:noAutofit/>
          </a:bodyPr>
          <a:lstStyle/>
          <a:p>
            <a:r>
              <a:rPr lang="en-US" sz="4000" dirty="0" smtClean="0"/>
              <a:t>Monitoring, Evaluation, and Reporting</a:t>
            </a:r>
            <a:endParaRPr lang="en-US" sz="4000" dirty="0"/>
          </a:p>
        </p:txBody>
      </p:sp>
      <p:sp>
        <p:nvSpPr>
          <p:cNvPr id="2" name="Footer Placeholder 1"/>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3</a:t>
            </a:fld>
            <a:endParaRPr lang="en-US" dirty="0"/>
          </a:p>
        </p:txBody>
      </p:sp>
    </p:spTree>
    <p:extLst>
      <p:ext uri="{BB962C8B-B14F-4D97-AF65-F5344CB8AC3E}">
        <p14:creationId xmlns:p14="http://schemas.microsoft.com/office/powerpoint/2010/main" val="965971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09057"/>
            <a:ext cx="7886700" cy="4523999"/>
          </a:xfrm>
        </p:spPr>
        <p:txBody>
          <a:bodyPr/>
          <a:lstStyle/>
          <a:p>
            <a:pPr marL="0" indent="0">
              <a:buNone/>
            </a:pPr>
            <a:r>
              <a:rPr lang="en-US" b="1" dirty="0">
                <a:solidFill>
                  <a:schemeClr val="bg2">
                    <a:lumMod val="10000"/>
                  </a:schemeClr>
                </a:solidFill>
              </a:rPr>
              <a:t>Evaluation</a:t>
            </a:r>
            <a:r>
              <a:rPr lang="en-US" dirty="0">
                <a:solidFill>
                  <a:schemeClr val="bg2">
                    <a:lumMod val="10000"/>
                  </a:schemeClr>
                </a:solidFill>
              </a:rPr>
              <a:t> </a:t>
            </a:r>
          </a:p>
          <a:p>
            <a:r>
              <a:rPr lang="en-US" dirty="0">
                <a:solidFill>
                  <a:schemeClr val="bg2">
                    <a:lumMod val="10000"/>
                  </a:schemeClr>
                </a:solidFill>
              </a:rPr>
              <a:t>Involves carefully examining data about a </a:t>
            </a:r>
            <a:r>
              <a:rPr lang="en-US" dirty="0" err="1">
                <a:solidFill>
                  <a:schemeClr val="bg2">
                    <a:lumMod val="10000"/>
                  </a:schemeClr>
                </a:solidFill>
              </a:rPr>
              <a:t>programme’s</a:t>
            </a:r>
            <a:r>
              <a:rPr lang="en-US" dirty="0">
                <a:solidFill>
                  <a:schemeClr val="bg2">
                    <a:lumMod val="10000"/>
                  </a:schemeClr>
                </a:solidFill>
              </a:rPr>
              <a:t> results to determine whether and how well </a:t>
            </a:r>
            <a:r>
              <a:rPr lang="en-US" dirty="0" smtClean="0">
                <a:solidFill>
                  <a:schemeClr val="bg2">
                    <a:lumMod val="10000"/>
                  </a:schemeClr>
                </a:solidFill>
              </a:rPr>
              <a:t>the </a:t>
            </a:r>
            <a:r>
              <a:rPr lang="en-US" dirty="0" err="1" smtClean="0">
                <a:solidFill>
                  <a:schemeClr val="bg2">
                    <a:lumMod val="10000"/>
                  </a:schemeClr>
                </a:solidFill>
              </a:rPr>
              <a:t>programme</a:t>
            </a:r>
            <a:r>
              <a:rPr lang="en-US" dirty="0" smtClean="0">
                <a:solidFill>
                  <a:schemeClr val="bg2">
                    <a:lumMod val="10000"/>
                  </a:schemeClr>
                </a:solidFill>
              </a:rPr>
              <a:t> met </a:t>
            </a:r>
            <a:r>
              <a:rPr lang="en-US" dirty="0">
                <a:solidFill>
                  <a:schemeClr val="bg2">
                    <a:lumMod val="10000"/>
                  </a:schemeClr>
                </a:solidFill>
              </a:rPr>
              <a:t>its objectives </a:t>
            </a:r>
          </a:p>
          <a:p>
            <a:r>
              <a:rPr lang="en-US" dirty="0">
                <a:solidFill>
                  <a:schemeClr val="bg2">
                    <a:lumMod val="10000"/>
                  </a:schemeClr>
                </a:solidFill>
              </a:rPr>
              <a:t>Helps determine causality—linking a particular output or outcome directly to an intervention over a set period  </a:t>
            </a:r>
          </a:p>
          <a:p>
            <a:r>
              <a:rPr lang="en-US" dirty="0">
                <a:solidFill>
                  <a:schemeClr val="bg2">
                    <a:lumMod val="10000"/>
                  </a:schemeClr>
                </a:solidFill>
              </a:rPr>
              <a:t>Can show the extent to which changes in outcomes can be attributed to the </a:t>
            </a:r>
            <a:r>
              <a:rPr lang="en-US" dirty="0" err="1">
                <a:solidFill>
                  <a:schemeClr val="bg2">
                    <a:lumMod val="10000"/>
                  </a:schemeClr>
                </a:solidFill>
              </a:rPr>
              <a:t>programme</a:t>
            </a:r>
            <a:r>
              <a:rPr lang="en-US" dirty="0">
                <a:solidFill>
                  <a:schemeClr val="bg2">
                    <a:lumMod val="10000"/>
                  </a:schemeClr>
                </a:solidFill>
              </a:rPr>
              <a:t> (‘impact evaluation’)</a:t>
            </a:r>
          </a:p>
        </p:txBody>
      </p:sp>
      <p:sp>
        <p:nvSpPr>
          <p:cNvPr id="2" name="Footer Placeholder 1"/>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4" name="Slide Number Placeholder 3"/>
          <p:cNvSpPr>
            <a:spLocks noGrp="1"/>
          </p:cNvSpPr>
          <p:nvPr>
            <p:ph type="sldNum" sz="quarter" idx="12"/>
          </p:nvPr>
        </p:nvSpPr>
        <p:spPr/>
        <p:txBody>
          <a:bodyPr/>
          <a:lstStyle/>
          <a:p>
            <a:fld id="{D1E7964E-BB73-4F76-8E1D-9625889ABCBE}" type="slidenum">
              <a:rPr lang="en-US" smtClean="0"/>
              <a:pPr/>
              <a:t>4</a:t>
            </a:fld>
            <a:endParaRPr lang="en-US" dirty="0"/>
          </a:p>
        </p:txBody>
      </p:sp>
      <p:sp>
        <p:nvSpPr>
          <p:cNvPr id="7" name="Title 3"/>
          <p:cNvSpPr>
            <a:spLocks noGrp="1"/>
          </p:cNvSpPr>
          <p:nvPr>
            <p:ph type="title"/>
          </p:nvPr>
        </p:nvSpPr>
        <p:spPr>
          <a:xfrm>
            <a:off x="0" y="365126"/>
            <a:ext cx="9144000" cy="1050017"/>
          </a:xfrm>
        </p:spPr>
        <p:txBody>
          <a:bodyPr>
            <a:noAutofit/>
          </a:bodyPr>
          <a:lstStyle/>
          <a:p>
            <a:r>
              <a:rPr lang="en-US" sz="4000" dirty="0" smtClean="0"/>
              <a:t>Monitoring, Evaluation, and Reporting</a:t>
            </a:r>
            <a:endParaRPr lang="en-US" sz="4000" dirty="0"/>
          </a:p>
        </p:txBody>
      </p:sp>
    </p:spTree>
    <p:extLst>
      <p:ext uri="{BB962C8B-B14F-4D97-AF65-F5344CB8AC3E}">
        <p14:creationId xmlns:p14="http://schemas.microsoft.com/office/powerpoint/2010/main" val="34005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8801"/>
            <a:ext cx="7742464" cy="4404256"/>
          </a:xfrm>
        </p:spPr>
        <p:txBody>
          <a:bodyPr>
            <a:normAutofit/>
          </a:bodyPr>
          <a:lstStyle/>
          <a:p>
            <a:pPr marL="0" indent="0">
              <a:buNone/>
            </a:pPr>
            <a:r>
              <a:rPr lang="en-US" b="1" dirty="0">
                <a:solidFill>
                  <a:schemeClr val="bg2">
                    <a:lumMod val="10000"/>
                  </a:schemeClr>
                </a:solidFill>
              </a:rPr>
              <a:t>Reporting</a:t>
            </a:r>
          </a:p>
          <a:p>
            <a:r>
              <a:rPr lang="en-US" dirty="0">
                <a:solidFill>
                  <a:schemeClr val="bg2">
                    <a:lumMod val="10000"/>
                  </a:schemeClr>
                </a:solidFill>
              </a:rPr>
              <a:t>Involves giving a spoken or written account of what a </a:t>
            </a:r>
            <a:r>
              <a:rPr lang="en-US" dirty="0" err="1">
                <a:solidFill>
                  <a:schemeClr val="bg2">
                    <a:lumMod val="10000"/>
                  </a:schemeClr>
                </a:solidFill>
              </a:rPr>
              <a:t>programme</a:t>
            </a:r>
            <a:r>
              <a:rPr lang="en-US" dirty="0">
                <a:solidFill>
                  <a:schemeClr val="bg2">
                    <a:lumMod val="10000"/>
                  </a:schemeClr>
                </a:solidFill>
              </a:rPr>
              <a:t> has done, achieved, or experienced</a:t>
            </a:r>
          </a:p>
          <a:p>
            <a:r>
              <a:rPr lang="en-US" dirty="0">
                <a:solidFill>
                  <a:schemeClr val="bg2">
                    <a:lumMod val="10000"/>
                  </a:schemeClr>
                </a:solidFill>
              </a:rPr>
              <a:t>For management, auditing, or tracking </a:t>
            </a:r>
            <a:r>
              <a:rPr lang="en-US" dirty="0" smtClean="0">
                <a:solidFill>
                  <a:schemeClr val="bg2">
                    <a:lumMod val="10000"/>
                  </a:schemeClr>
                </a:solidFill>
              </a:rPr>
              <a:t>purposes</a:t>
            </a:r>
            <a:endParaRPr lang="en-US" dirty="0">
              <a:solidFill>
                <a:schemeClr val="bg2">
                  <a:lumMod val="10000"/>
                </a:schemeClr>
              </a:solidFill>
            </a:endParaRPr>
          </a:p>
          <a:p>
            <a:r>
              <a:rPr lang="en-US" dirty="0">
                <a:solidFill>
                  <a:schemeClr val="bg2">
                    <a:lumMod val="10000"/>
                  </a:schemeClr>
                </a:solidFill>
              </a:rPr>
              <a:t>Is done </a:t>
            </a:r>
            <a:r>
              <a:rPr lang="en-US" dirty="0" smtClean="0">
                <a:solidFill>
                  <a:schemeClr val="bg2">
                    <a:lumMod val="10000"/>
                  </a:schemeClr>
                </a:solidFill>
              </a:rPr>
              <a:t>routinely, </a:t>
            </a:r>
            <a:r>
              <a:rPr lang="en-US" dirty="0">
                <a:solidFill>
                  <a:schemeClr val="bg2">
                    <a:lumMod val="10000"/>
                  </a:schemeClr>
                </a:solidFill>
              </a:rPr>
              <a:t>based on the </a:t>
            </a:r>
            <a:r>
              <a:rPr lang="en-US" dirty="0" err="1">
                <a:solidFill>
                  <a:schemeClr val="bg2">
                    <a:lumMod val="10000"/>
                  </a:schemeClr>
                </a:solidFill>
              </a:rPr>
              <a:t>programme</a:t>
            </a:r>
            <a:r>
              <a:rPr lang="en-US" dirty="0">
                <a:solidFill>
                  <a:schemeClr val="bg2">
                    <a:lumMod val="10000"/>
                  </a:schemeClr>
                </a:solidFill>
              </a:rPr>
              <a:t> or activities being implemented</a:t>
            </a:r>
          </a:p>
          <a:p>
            <a:pPr marL="0" indent="0">
              <a:buNone/>
            </a:pPr>
            <a:endParaRPr lang="en-US" b="1" dirty="0"/>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5</a:t>
            </a:fld>
            <a:endParaRPr lang="en-US" dirty="0"/>
          </a:p>
        </p:txBody>
      </p:sp>
      <p:sp>
        <p:nvSpPr>
          <p:cNvPr id="7" name="Title 3"/>
          <p:cNvSpPr>
            <a:spLocks noGrp="1"/>
          </p:cNvSpPr>
          <p:nvPr>
            <p:ph type="title"/>
          </p:nvPr>
        </p:nvSpPr>
        <p:spPr>
          <a:xfrm>
            <a:off x="0" y="365126"/>
            <a:ext cx="9144000" cy="1050017"/>
          </a:xfrm>
        </p:spPr>
        <p:txBody>
          <a:bodyPr>
            <a:noAutofit/>
          </a:bodyPr>
          <a:lstStyle/>
          <a:p>
            <a:r>
              <a:rPr lang="en-US" sz="4000" dirty="0" smtClean="0"/>
              <a:t>Monitoring, Evaluation, and Reporting</a:t>
            </a:r>
            <a:endParaRPr lang="en-US" sz="4000" dirty="0"/>
          </a:p>
        </p:txBody>
      </p:sp>
    </p:spTree>
    <p:extLst>
      <p:ext uri="{BB962C8B-B14F-4D97-AF65-F5344CB8AC3E}">
        <p14:creationId xmlns:p14="http://schemas.microsoft.com/office/powerpoint/2010/main" val="1377123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39465859"/>
              </p:ext>
            </p:extLst>
          </p:nvPr>
        </p:nvGraphicFramePr>
        <p:xfrm>
          <a:off x="332873" y="36095"/>
          <a:ext cx="8462210" cy="6773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214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277243"/>
          </a:xfrm>
        </p:spPr>
        <p:txBody>
          <a:bodyPr>
            <a:noAutofit/>
          </a:bodyPr>
          <a:lstStyle/>
          <a:p>
            <a:r>
              <a:rPr lang="en-US" sz="4000" dirty="0" smtClean="0"/>
              <a:t>Importance of Monitoring, Evaluation, and Reporting</a:t>
            </a:r>
            <a:endParaRPr lang="en-US" sz="4000" dirty="0"/>
          </a:p>
        </p:txBody>
      </p:sp>
      <p:sp>
        <p:nvSpPr>
          <p:cNvPr id="3" name="Content Placeholder 2"/>
          <p:cNvSpPr>
            <a:spLocks noGrp="1"/>
          </p:cNvSpPr>
          <p:nvPr>
            <p:ph idx="1"/>
          </p:nvPr>
        </p:nvSpPr>
        <p:spPr>
          <a:xfrm>
            <a:off x="628650" y="1970314"/>
            <a:ext cx="7886700" cy="4262742"/>
          </a:xfrm>
        </p:spPr>
        <p:txBody>
          <a:bodyPr>
            <a:normAutofit/>
          </a:bodyPr>
          <a:lstStyle/>
          <a:p>
            <a:r>
              <a:rPr lang="en-US" dirty="0">
                <a:solidFill>
                  <a:schemeClr val="bg2">
                    <a:lumMod val="10000"/>
                  </a:schemeClr>
                </a:solidFill>
              </a:rPr>
              <a:t>Performance must be measured to make improvements and/or remain on </a:t>
            </a:r>
            <a:r>
              <a:rPr lang="en-US" dirty="0" smtClean="0">
                <a:solidFill>
                  <a:schemeClr val="bg2">
                    <a:lumMod val="10000"/>
                  </a:schemeClr>
                </a:solidFill>
              </a:rPr>
              <a:t>course.</a:t>
            </a:r>
            <a:endParaRPr lang="en-US" dirty="0">
              <a:solidFill>
                <a:schemeClr val="bg2">
                  <a:lumMod val="10000"/>
                </a:schemeClr>
              </a:solidFill>
            </a:endParaRPr>
          </a:p>
          <a:p>
            <a:r>
              <a:rPr lang="en-US" dirty="0">
                <a:solidFill>
                  <a:schemeClr val="bg2">
                    <a:lumMod val="10000"/>
                  </a:schemeClr>
                </a:solidFill>
              </a:rPr>
              <a:t>Data are collected and used to demonstrate:</a:t>
            </a:r>
          </a:p>
          <a:p>
            <a:pPr lvl="1"/>
            <a:r>
              <a:rPr lang="en-US" dirty="0">
                <a:solidFill>
                  <a:schemeClr val="bg2">
                    <a:lumMod val="10000"/>
                  </a:schemeClr>
                </a:solidFill>
              </a:rPr>
              <a:t>How well activities were performed </a:t>
            </a:r>
          </a:p>
          <a:p>
            <a:pPr lvl="1"/>
            <a:r>
              <a:rPr lang="en-US" dirty="0">
                <a:solidFill>
                  <a:schemeClr val="bg2">
                    <a:lumMod val="10000"/>
                  </a:schemeClr>
                </a:solidFill>
              </a:rPr>
              <a:t>Whether outcomes and impact were achieved</a:t>
            </a:r>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7</a:t>
            </a:fld>
            <a:endParaRPr lang="en-US" dirty="0"/>
          </a:p>
        </p:txBody>
      </p:sp>
    </p:spTree>
    <p:extLst>
      <p:ext uri="{BB962C8B-B14F-4D97-AF65-F5344CB8AC3E}">
        <p14:creationId xmlns:p14="http://schemas.microsoft.com/office/powerpoint/2010/main" val="220869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259488"/>
          </a:xfrm>
        </p:spPr>
        <p:txBody>
          <a:bodyPr>
            <a:noAutofit/>
          </a:bodyPr>
          <a:lstStyle/>
          <a:p>
            <a:r>
              <a:rPr lang="en-US" sz="4000" dirty="0" smtClean="0"/>
              <a:t>Benefits of Monitoring, Evaluation, </a:t>
            </a:r>
            <a:br>
              <a:rPr lang="en-US" sz="4000" dirty="0" smtClean="0"/>
            </a:br>
            <a:r>
              <a:rPr lang="en-US" sz="4000" dirty="0" smtClean="0"/>
              <a:t>and Reporting</a:t>
            </a:r>
            <a:endParaRPr lang="en-US" sz="4000" dirty="0"/>
          </a:p>
        </p:txBody>
      </p:sp>
      <p:sp>
        <p:nvSpPr>
          <p:cNvPr id="3" name="Content Placeholder 2"/>
          <p:cNvSpPr>
            <a:spLocks noGrp="1"/>
          </p:cNvSpPr>
          <p:nvPr>
            <p:ph idx="1"/>
          </p:nvPr>
        </p:nvSpPr>
        <p:spPr>
          <a:xfrm>
            <a:off x="628650" y="1811045"/>
            <a:ext cx="7886700" cy="4422011"/>
          </a:xfrm>
        </p:spPr>
        <p:txBody>
          <a:bodyPr>
            <a:normAutofit/>
          </a:bodyPr>
          <a:lstStyle/>
          <a:p>
            <a:r>
              <a:rPr lang="en-US" dirty="0">
                <a:solidFill>
                  <a:schemeClr val="bg2">
                    <a:lumMod val="10000"/>
                  </a:schemeClr>
                </a:solidFill>
              </a:rPr>
              <a:t>Proof that the program is achieving or has achieved intended results</a:t>
            </a:r>
          </a:p>
          <a:p>
            <a:r>
              <a:rPr lang="en-US" dirty="0">
                <a:solidFill>
                  <a:schemeClr val="bg2">
                    <a:lumMod val="10000"/>
                  </a:schemeClr>
                </a:solidFill>
              </a:rPr>
              <a:t>Accountability for resources expended</a:t>
            </a:r>
          </a:p>
          <a:p>
            <a:r>
              <a:rPr lang="en-US" dirty="0">
                <a:solidFill>
                  <a:schemeClr val="bg2">
                    <a:lumMod val="10000"/>
                  </a:schemeClr>
                </a:solidFill>
              </a:rPr>
              <a:t>Responses to critics</a:t>
            </a:r>
          </a:p>
          <a:p>
            <a:r>
              <a:rPr lang="en-US" dirty="0">
                <a:solidFill>
                  <a:schemeClr val="bg2">
                    <a:lumMod val="10000"/>
                  </a:schemeClr>
                </a:solidFill>
              </a:rPr>
              <a:t>Advocacy for policy and resources</a:t>
            </a:r>
          </a:p>
          <a:p>
            <a:r>
              <a:rPr lang="en-US" dirty="0">
                <a:solidFill>
                  <a:schemeClr val="bg2">
                    <a:lumMod val="10000"/>
                  </a:schemeClr>
                </a:solidFill>
              </a:rPr>
              <a:t>Replication, scale-up, or continuation</a:t>
            </a:r>
          </a:p>
          <a:p>
            <a:r>
              <a:rPr lang="en-US" dirty="0">
                <a:solidFill>
                  <a:schemeClr val="bg2">
                    <a:lumMod val="10000"/>
                  </a:schemeClr>
                </a:solidFill>
              </a:rPr>
              <a:t>Knowledge generation</a:t>
            </a:r>
          </a:p>
          <a:p>
            <a:r>
              <a:rPr lang="en-US" dirty="0">
                <a:solidFill>
                  <a:schemeClr val="bg2">
                    <a:lumMod val="10000"/>
                  </a:schemeClr>
                </a:solidFill>
              </a:rPr>
              <a:t>Improves cost-effectiveness and efficiency</a:t>
            </a:r>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8</a:t>
            </a:fld>
            <a:endParaRPr lang="en-US" dirty="0"/>
          </a:p>
        </p:txBody>
      </p:sp>
    </p:spTree>
    <p:extLst>
      <p:ext uri="{BB962C8B-B14F-4D97-AF65-F5344CB8AC3E}">
        <p14:creationId xmlns:p14="http://schemas.microsoft.com/office/powerpoint/2010/main" val="85541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Nutrition Data Management Tools</a:t>
            </a:r>
            <a:endParaRPr lang="en-US" sz="4400" dirty="0"/>
          </a:p>
        </p:txBody>
      </p:sp>
      <p:sp>
        <p:nvSpPr>
          <p:cNvPr id="3" name="Content Placeholder 2"/>
          <p:cNvSpPr>
            <a:spLocks noGrp="1"/>
          </p:cNvSpPr>
          <p:nvPr>
            <p:ph idx="1"/>
          </p:nvPr>
        </p:nvSpPr>
        <p:spPr/>
        <p:txBody>
          <a:bodyPr/>
          <a:lstStyle/>
          <a:p>
            <a:pPr>
              <a:lnSpc>
                <a:spcPct val="100000"/>
              </a:lnSpc>
              <a:spcAft>
                <a:spcPts val="1200"/>
              </a:spcAft>
            </a:pPr>
            <a:r>
              <a:rPr lang="en-US" dirty="0">
                <a:solidFill>
                  <a:schemeClr val="bg2">
                    <a:lumMod val="10000"/>
                  </a:schemeClr>
                </a:solidFill>
              </a:rPr>
              <a:t>Integrated nutrition register (HMIS 077)</a:t>
            </a:r>
          </a:p>
          <a:p>
            <a:pPr>
              <a:lnSpc>
                <a:spcPct val="100000"/>
              </a:lnSpc>
              <a:spcAft>
                <a:spcPts val="1200"/>
              </a:spcAft>
            </a:pPr>
            <a:r>
              <a:rPr lang="en-US" dirty="0">
                <a:solidFill>
                  <a:schemeClr val="bg2">
                    <a:lumMod val="10000"/>
                  </a:schemeClr>
                </a:solidFill>
              </a:rPr>
              <a:t>Program-specific registers (pre-ART,  ART, antenatal, maternity, postnatal, TB, child health, EID)</a:t>
            </a:r>
          </a:p>
          <a:p>
            <a:r>
              <a:rPr lang="en-US" dirty="0">
                <a:solidFill>
                  <a:schemeClr val="bg2">
                    <a:lumMod val="10000"/>
                  </a:schemeClr>
                </a:solidFill>
              </a:rPr>
              <a:t>National reporting forms:</a:t>
            </a:r>
          </a:p>
          <a:p>
            <a:pPr lvl="1"/>
            <a:r>
              <a:rPr lang="en-US" dirty="0">
                <a:solidFill>
                  <a:schemeClr val="bg2">
                    <a:lumMod val="10000"/>
                  </a:schemeClr>
                </a:solidFill>
              </a:rPr>
              <a:t>HMIS105: Health Unit Monthly Report</a:t>
            </a:r>
          </a:p>
          <a:p>
            <a:pPr lvl="1"/>
            <a:r>
              <a:rPr lang="en-US" dirty="0">
                <a:solidFill>
                  <a:schemeClr val="bg2">
                    <a:lumMod val="10000"/>
                  </a:schemeClr>
                </a:solidFill>
              </a:rPr>
              <a:t>HMIS 106a: Health Unit Quarterly Reporting</a:t>
            </a:r>
          </a:p>
        </p:txBody>
      </p:sp>
      <p:sp>
        <p:nvSpPr>
          <p:cNvPr id="4" name="Footer Placeholder 3"/>
          <p:cNvSpPr>
            <a:spLocks noGrp="1"/>
          </p:cNvSpPr>
          <p:nvPr>
            <p:ph type="ftr" sz="quarter" idx="11"/>
          </p:nvPr>
        </p:nvSpPr>
        <p:spPr/>
        <p:txBody>
          <a:bodyPr/>
          <a:lstStyle/>
          <a:p>
            <a:r>
              <a:rPr lang="en-US" smtClean="0"/>
              <a:t>Integrating Nutrition Assessment, Counselling, and Support into Health Service Delivery</a:t>
            </a:r>
            <a:endParaRPr lang="en-US" dirty="0" smtClean="0"/>
          </a:p>
        </p:txBody>
      </p:sp>
      <p:sp>
        <p:nvSpPr>
          <p:cNvPr id="5" name="Slide Number Placeholder 4"/>
          <p:cNvSpPr>
            <a:spLocks noGrp="1"/>
          </p:cNvSpPr>
          <p:nvPr>
            <p:ph type="sldNum" sz="quarter" idx="12"/>
          </p:nvPr>
        </p:nvSpPr>
        <p:spPr/>
        <p:txBody>
          <a:bodyPr/>
          <a:lstStyle/>
          <a:p>
            <a:fld id="{D1E7964E-BB73-4F76-8E1D-9625889ABCBE}" type="slidenum">
              <a:rPr lang="en-US" smtClean="0"/>
              <a:pPr/>
              <a:t>9</a:t>
            </a:fld>
            <a:endParaRPr lang="en-US" dirty="0"/>
          </a:p>
        </p:txBody>
      </p:sp>
    </p:spTree>
    <p:extLst>
      <p:ext uri="{BB962C8B-B14F-4D97-AF65-F5344CB8AC3E}">
        <p14:creationId xmlns:p14="http://schemas.microsoft.com/office/powerpoint/2010/main" val="2652827820"/>
      </p:ext>
    </p:extLst>
  </p:cSld>
  <p:clrMapOvr>
    <a:masterClrMapping/>
  </p:clrMapOvr>
</p:sld>
</file>

<file path=ppt/theme/theme1.xml><?xml version="1.0" encoding="utf-8"?>
<a:theme xmlns:a="http://schemas.openxmlformats.org/drawingml/2006/main" name="Office Theme">
  <a:themeElements>
    <a:clrScheme name="Custom 1">
      <a:dk1>
        <a:srgbClr val="21B2C8"/>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513</TotalTime>
  <Words>623</Words>
  <Application>Microsoft Office PowerPoint</Application>
  <PresentationFormat>On-screen Show (4:3)</PresentationFormat>
  <Paragraphs>91</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Times New Roman</vt:lpstr>
      <vt:lpstr>Office Theme</vt:lpstr>
      <vt:lpstr>PowerPoint Presentation</vt:lpstr>
      <vt:lpstr>Session Objectives  </vt:lpstr>
      <vt:lpstr>Monitoring, Evaluation, and Reporting</vt:lpstr>
      <vt:lpstr>Monitoring, Evaluation, and Reporting</vt:lpstr>
      <vt:lpstr>Monitoring, Evaluation, and Reporting</vt:lpstr>
      <vt:lpstr>PowerPoint Presentation</vt:lpstr>
      <vt:lpstr>Importance of Monitoring, Evaluation, and Reporting</vt:lpstr>
      <vt:lpstr>Benefits of Monitoring, Evaluation,  and Reporting</vt:lpstr>
      <vt:lpstr>Nutrition Data Management Tools</vt:lpstr>
      <vt:lpstr>Group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4.4 NACS Monitoring and Reporting</dc:title>
  <dc:creator>USAID;FANTA;FHI360</dc:creator>
  <cp:lastModifiedBy>Jennifer Loving</cp:lastModifiedBy>
  <cp:revision>63</cp:revision>
  <dcterms:created xsi:type="dcterms:W3CDTF">2015-05-07T17:58:21Z</dcterms:created>
  <dcterms:modified xsi:type="dcterms:W3CDTF">2016-03-09T20:40:17Z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-1981243937</vt:i4>
  </property>
  <property fmtid="{D5CDD505-2E9C-101B-9397-08002B2CF9AE}" pid="3" name="_NewReviewCycle">
    <vt:lpwstr/>
  </property>
  <property fmtid="{D5CDD505-2E9C-101B-9397-08002B2CF9AE}" pid="4" name="_EmailSubject">
    <vt:lpwstr>Unit 4</vt:lpwstr>
  </property>
  <property fmtid="{D5CDD505-2E9C-101B-9397-08002B2CF9AE}" pid="5" name="_AuthorEmail">
    <vt:lpwstr>SFischer@fhi360.org</vt:lpwstr>
  </property>
  <property fmtid="{D5CDD505-2E9C-101B-9397-08002B2CF9AE}" pid="6" name="_AuthorEmailDisplayName">
    <vt:lpwstr>Suzanne Fischer</vt:lpwstr>
  </property>
  <property fmtid="{D5CDD505-2E9C-101B-9397-08002B2CF9AE}" pid="7" name="_PreviousAdHocReviewCycleID">
    <vt:i4>1711324804</vt:i4>
  </property>
</Properties>
</file>