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2" r:id="rId1"/>
    <p:sldMasterId id="2147483684" r:id="rId2"/>
    <p:sldMasterId id="2147483701" r:id="rId3"/>
  </p:sldMasterIdLst>
  <p:notesMasterIdLst>
    <p:notesMasterId r:id="rId24"/>
  </p:notesMasterIdLst>
  <p:sldIdLst>
    <p:sldId id="354" r:id="rId4"/>
    <p:sldId id="355" r:id="rId5"/>
    <p:sldId id="356" r:id="rId6"/>
    <p:sldId id="357" r:id="rId7"/>
    <p:sldId id="358" r:id="rId8"/>
    <p:sldId id="381" r:id="rId9"/>
    <p:sldId id="359" r:id="rId10"/>
    <p:sldId id="382" r:id="rId11"/>
    <p:sldId id="378" r:id="rId12"/>
    <p:sldId id="383" r:id="rId13"/>
    <p:sldId id="360" r:id="rId14"/>
    <p:sldId id="361" r:id="rId15"/>
    <p:sldId id="379" r:id="rId16"/>
    <p:sldId id="362" r:id="rId17"/>
    <p:sldId id="363" r:id="rId18"/>
    <p:sldId id="364" r:id="rId19"/>
    <p:sldId id="365" r:id="rId20"/>
    <p:sldId id="366" r:id="rId21"/>
    <p:sldId id="380" r:id="rId22"/>
    <p:sldId id="374" r:id="rId2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E28432"/>
    <a:srgbClr val="99993E"/>
    <a:srgbClr val="2D472D"/>
    <a:srgbClr val="472D2D"/>
    <a:srgbClr val="472D36"/>
    <a:srgbClr val="472D35"/>
    <a:srgbClr val="7F4D05"/>
    <a:srgbClr val="646561"/>
    <a:srgbClr val="326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50"/>
    <p:restoredTop sz="53398" autoAdjust="0"/>
  </p:normalViewPr>
  <p:slideViewPr>
    <p:cSldViewPr snapToGrid="0" snapToObjects="1">
      <p:cViewPr>
        <p:scale>
          <a:sx n="75" d="100"/>
          <a:sy n="75" d="100"/>
        </p:scale>
        <p:origin x="-516" y="5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snapToGrid="0" snapToObjects="1">
      <p:cViewPr varScale="1">
        <p:scale>
          <a:sx n="53" d="100"/>
          <a:sy n="53" d="100"/>
        </p:scale>
        <p:origin x="-2808" y="-9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atin typeface="Franklin Gothic Book" panose="020B0503020102020204" pitchFamily="34" charset="0"/>
              </a:defRPr>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atin typeface="Franklin Gothic Book" panose="020B0503020102020204" pitchFamily="34" charset="0"/>
              </a:defRPr>
            </a:lvl1pPr>
          </a:lstStyle>
          <a:p>
            <a:fld id="{F94A0F78-1892-4A08-B4C7-C115F98F2D0E}" type="datetimeFigureOut">
              <a:rPr lang="en-US" smtClean="0"/>
              <a:pPr/>
              <a:t>3/21/2017</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atin typeface="Franklin Gothic Book" panose="020B0503020102020204" pitchFamily="34" charset="0"/>
              </a:defRPr>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atin typeface="Franklin Gothic Book" panose="020B0503020102020204" pitchFamily="34" charset="0"/>
              </a:defRPr>
            </a:lvl1pPr>
          </a:lstStyle>
          <a:p>
            <a:fld id="{4AF6705D-F226-4D4D-931F-ECFDC36EE3C5}" type="slidenum">
              <a:rPr lang="en-US" smtClean="0"/>
              <a:pPr/>
              <a:t>‹#›</a:t>
            </a:fld>
            <a:endParaRPr lang="en-US" dirty="0"/>
          </a:p>
        </p:txBody>
      </p:sp>
    </p:spTree>
    <p:extLst>
      <p:ext uri="{BB962C8B-B14F-4D97-AF65-F5344CB8AC3E}">
        <p14:creationId xmlns:p14="http://schemas.microsoft.com/office/powerpoint/2010/main" val="3744814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ranklin Gothic Book" panose="020B0503020102020204" pitchFamily="34" charset="0"/>
        <a:ea typeface="+mn-ea"/>
        <a:cs typeface="+mn-cs"/>
      </a:defRPr>
    </a:lvl1pPr>
    <a:lvl2pPr marL="457200" algn="l" defTabSz="914400" rtl="0" eaLnBrk="1" latinLnBrk="0" hangingPunct="1">
      <a:defRPr sz="1200" kern="1200">
        <a:solidFill>
          <a:schemeClr val="tx1"/>
        </a:solidFill>
        <a:latin typeface="Franklin Gothic Book" panose="020B0503020102020204" pitchFamily="34" charset="0"/>
        <a:ea typeface="+mn-ea"/>
        <a:cs typeface="+mn-cs"/>
      </a:defRPr>
    </a:lvl2pPr>
    <a:lvl3pPr marL="914400" algn="l" defTabSz="914400" rtl="0" eaLnBrk="1" latinLnBrk="0" hangingPunct="1">
      <a:defRPr sz="1200" kern="1200">
        <a:solidFill>
          <a:schemeClr val="tx1"/>
        </a:solidFill>
        <a:latin typeface="Franklin Gothic Book" panose="020B0503020102020204" pitchFamily="34" charset="0"/>
        <a:ea typeface="+mn-ea"/>
        <a:cs typeface="+mn-cs"/>
      </a:defRPr>
    </a:lvl3pPr>
    <a:lvl4pPr marL="1371600" algn="l" defTabSz="914400" rtl="0" eaLnBrk="1" latinLnBrk="0" hangingPunct="1">
      <a:defRPr sz="1200" kern="1200">
        <a:solidFill>
          <a:schemeClr val="tx1"/>
        </a:solidFill>
        <a:latin typeface="Franklin Gothic Book" panose="020B0503020102020204" pitchFamily="34" charset="0"/>
        <a:ea typeface="+mn-ea"/>
        <a:cs typeface="+mn-cs"/>
      </a:defRPr>
    </a:lvl4pPr>
    <a:lvl5pPr marL="1828800" algn="l" defTabSz="914400" rtl="0" eaLnBrk="1" latinLnBrk="0" hangingPunct="1">
      <a:defRPr sz="1200" kern="1200">
        <a:solidFill>
          <a:schemeClr val="tx1"/>
        </a:solidFill>
        <a:latin typeface="Franklin Gothic Book" panose="020B05030201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This presentation will cover all aspects</a:t>
            </a:r>
            <a:r>
              <a:rPr lang="en-US" sz="1000" baseline="0" dirty="0" smtClean="0"/>
              <a:t> of DATA, including why the tool was developed, the purpose of DATA, the audience for DATA, the steps for using DATA, the inputs and outputs of DATA, and sectors/interventions included in the tool. </a:t>
            </a:r>
            <a:endParaRPr lang="en-US" sz="1000" dirty="0"/>
          </a:p>
        </p:txBody>
      </p:sp>
      <p:sp>
        <p:nvSpPr>
          <p:cNvPr id="4" name="Slide Number Placeholder 3"/>
          <p:cNvSpPr>
            <a:spLocks noGrp="1"/>
          </p:cNvSpPr>
          <p:nvPr>
            <p:ph type="sldNum" sz="quarter" idx="10"/>
          </p:nvPr>
        </p:nvSpPr>
        <p:spPr/>
        <p:txBody>
          <a:bodyPr/>
          <a:lstStyle/>
          <a:p>
            <a:fld id="{4AF6705D-F226-4D4D-931F-ECFDC36EE3C5}" type="slidenum">
              <a:rPr lang="en-US" smtClean="0"/>
              <a:pPr/>
              <a:t>1</a:t>
            </a:fld>
            <a:endParaRPr lang="en-US" dirty="0"/>
          </a:p>
        </p:txBody>
      </p:sp>
    </p:spTree>
    <p:extLst>
      <p:ext uri="{BB962C8B-B14F-4D97-AF65-F5344CB8AC3E}">
        <p14:creationId xmlns:p14="http://schemas.microsoft.com/office/powerpoint/2010/main" val="2887404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aseline="0" dirty="0" smtClean="0"/>
              <a:t>Step 3 is when we turn to the Prioritization Process, where we list the inputs in the tool (presence of policy, coverage, commodities, funding, provider skills/training, and client demand) alongside any others identified by the participants.</a:t>
            </a:r>
          </a:p>
          <a:p>
            <a:endParaRPr lang="en-US" sz="1000" baseline="0" dirty="0" smtClean="0"/>
          </a:p>
          <a:p>
            <a:r>
              <a:rPr lang="en-US" sz="1000" baseline="0" dirty="0" smtClean="0"/>
              <a:t>Step 4 we look in detail at four specific  barriers in the tool that also feature in the list of inputs - commodities, funding, provider skills/training, and client demand</a:t>
            </a:r>
          </a:p>
          <a:p>
            <a:endParaRPr lang="en-US" sz="1000" baseline="0" dirty="0" smtClean="0"/>
          </a:p>
          <a:p>
            <a:r>
              <a:rPr lang="en-US" sz="1000" i="1" baseline="0" dirty="0" smtClean="0"/>
              <a:t>Details of the list of inputs:</a:t>
            </a:r>
          </a:p>
          <a:p>
            <a:r>
              <a:rPr lang="en-US" sz="1000" baseline="0" smtClean="0"/>
              <a:t>DATA </a:t>
            </a:r>
            <a:r>
              <a:rPr lang="en-US" sz="1000" baseline="0" dirty="0" smtClean="0"/>
              <a:t>considers six factors for successful program implementation and for decision making. These are listed in the Findings Dashboard and will help guide discussions during the barriers assessment segment of the workshop:</a:t>
            </a:r>
          </a:p>
          <a:p>
            <a:endParaRPr lang="en-US" sz="1000" dirty="0"/>
          </a:p>
          <a:p>
            <a:pPr marL="174982" indent="-174982">
              <a:buFont typeface="Arial" panose="020B0604020202020204" pitchFamily="34" charset="0"/>
              <a:buChar char="•"/>
            </a:pPr>
            <a:r>
              <a:rPr lang="en-US" sz="1000" b="1" dirty="0"/>
              <a:t>Presence of a policy </a:t>
            </a:r>
            <a:r>
              <a:rPr lang="en-US" sz="1000" dirty="0"/>
              <a:t>(without which the intervention is not likely to be implemented):  Policy is usually determined at the national level, with districts adhering to national policy. Districts need to be aware of these policies. </a:t>
            </a:r>
            <a:r>
              <a:rPr lang="en-US" sz="1000" u="sng" dirty="0"/>
              <a:t>Note that this will be filled out as part of the National Questionnaire.</a:t>
            </a:r>
          </a:p>
          <a:p>
            <a:pPr marL="174982" indent="-174982">
              <a:buFont typeface="Arial" panose="020B0604020202020204" pitchFamily="34" charset="0"/>
              <a:buChar char="•"/>
            </a:pPr>
            <a:r>
              <a:rPr lang="en-US" sz="1000" b="1" dirty="0"/>
              <a:t>Coverage: </a:t>
            </a:r>
            <a:r>
              <a:rPr lang="en-US" sz="1000" dirty="0"/>
              <a:t>the overall percentage of the target population receiving the intervention, which depends on demand and quality of service delivery. Districts are also unlikely to have population-based coverage information; however, they may have reported information that will give some indication of coverage. </a:t>
            </a:r>
            <a:r>
              <a:rPr lang="en-US" sz="1000" u="sng" dirty="0" smtClean="0"/>
              <a:t>Note </a:t>
            </a:r>
            <a:r>
              <a:rPr lang="en-US" sz="1000" u="sng" dirty="0"/>
              <a:t>that this will be filled out as part of the District Questionnaire.</a:t>
            </a:r>
            <a:endParaRPr lang="en-US" sz="1000" dirty="0"/>
          </a:p>
          <a:p>
            <a:pPr marL="174982" indent="-174982">
              <a:buFont typeface="Arial" panose="020B0604020202020204" pitchFamily="34" charset="0"/>
              <a:buChar char="•"/>
            </a:pPr>
            <a:r>
              <a:rPr lang="en-US" sz="1000" b="1" dirty="0"/>
              <a:t>Commodities: </a:t>
            </a:r>
            <a:r>
              <a:rPr lang="en-US" sz="1000" dirty="0"/>
              <a:t>adequate and consistent supply of the commodity required for an intervention. Districts are likely to have logistics information on commodity outflow to health clinics. This can be useful to confirm that a needed commodity is available to service providers because, without the commodity, it is not possible to provide the service. </a:t>
            </a:r>
            <a:endParaRPr lang="en-US" sz="1000" dirty="0" smtClean="0"/>
          </a:p>
          <a:p>
            <a:pPr marL="174982" indent="-174982">
              <a:buFont typeface="Arial" panose="020B0604020202020204" pitchFamily="34" charset="0"/>
              <a:buChar char="•"/>
            </a:pPr>
            <a:r>
              <a:rPr lang="en-US" sz="1000" b="1" dirty="0" smtClean="0"/>
              <a:t>Funding</a:t>
            </a:r>
            <a:r>
              <a:rPr lang="en-US" sz="1000" b="1" dirty="0"/>
              <a:t>: </a:t>
            </a:r>
            <a:r>
              <a:rPr lang="en-US" sz="1000" dirty="0"/>
              <a:t>adequate and consistent allocation of resources to successfully implement an intervention. </a:t>
            </a:r>
            <a:endParaRPr lang="en-US" sz="1000" dirty="0" smtClean="0"/>
          </a:p>
          <a:p>
            <a:pPr marL="174982" indent="-174982">
              <a:buFont typeface="Arial" panose="020B0604020202020204" pitchFamily="34" charset="0"/>
              <a:buChar char="•"/>
            </a:pPr>
            <a:r>
              <a:rPr lang="en-US" sz="1000" b="1" dirty="0" smtClean="0"/>
              <a:t>Provider </a:t>
            </a:r>
            <a:r>
              <a:rPr lang="en-US" sz="1000" b="1" dirty="0"/>
              <a:t>skills/training: </a:t>
            </a:r>
            <a:r>
              <a:rPr lang="en-US" sz="1000" dirty="0"/>
              <a:t>adequate training of staff including refresher training and supportive supervision to ensure high quality of services. </a:t>
            </a:r>
          </a:p>
          <a:p>
            <a:pPr marL="174982" indent="-174982" defTabSz="933237">
              <a:buFont typeface="Arial" panose="020B0604020202020204" pitchFamily="34" charset="0"/>
              <a:buChar char="•"/>
              <a:defRPr/>
            </a:pPr>
            <a:r>
              <a:rPr lang="en-US" sz="1000" b="1" dirty="0"/>
              <a:t>Client demand: </a:t>
            </a:r>
            <a:r>
              <a:rPr lang="en-US" sz="1000" dirty="0"/>
              <a:t>awareness of and interest in the intervention in the target population. </a:t>
            </a:r>
          </a:p>
          <a:p>
            <a:endParaRPr lang="en-US" dirty="0"/>
          </a:p>
        </p:txBody>
      </p:sp>
      <p:sp>
        <p:nvSpPr>
          <p:cNvPr id="4" name="Slide Number Placeholder 3"/>
          <p:cNvSpPr>
            <a:spLocks noGrp="1"/>
          </p:cNvSpPr>
          <p:nvPr>
            <p:ph type="sldNum" sz="quarter" idx="10"/>
          </p:nvPr>
        </p:nvSpPr>
        <p:spPr/>
        <p:txBody>
          <a:bodyPr/>
          <a:lstStyle/>
          <a:p>
            <a:fld id="{4AF6705D-F226-4D4D-931F-ECFDC36EE3C5}" type="slidenum">
              <a:rPr lang="en-US" smtClean="0"/>
              <a:pPr/>
              <a:t>10</a:t>
            </a:fld>
            <a:endParaRPr lang="en-US" dirty="0"/>
          </a:p>
        </p:txBody>
      </p:sp>
    </p:spTree>
    <p:extLst>
      <p:ext uri="{BB962C8B-B14F-4D97-AF65-F5344CB8AC3E}">
        <p14:creationId xmlns:p14="http://schemas.microsoft.com/office/powerpoint/2010/main" val="103022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defTabSz="933237">
              <a:buFont typeface="Arial" panose="020B0604020202020204" pitchFamily="34" charset="0"/>
              <a:buChar char="•"/>
              <a:defRPr/>
            </a:pPr>
            <a:r>
              <a:rPr lang="en-US" sz="1000" dirty="0"/>
              <a:t>After the participants answer all the questions in DATA, the tool will convert their responses into digestible information using dashboards, and this information can in term inform health program planning in the district.</a:t>
            </a:r>
          </a:p>
          <a:p>
            <a:pPr marL="174982" indent="-174982">
              <a:buFont typeface="Arial" panose="020B0604020202020204" pitchFamily="34" charset="0"/>
              <a:buChar char="•"/>
            </a:pPr>
            <a:r>
              <a:rPr lang="en-US" sz="1000" dirty="0"/>
              <a:t>The dashboards present the following information: the prevalence of anemia and its risk factors at the national, sub-national, and district levels; the status of policies and strategies for anemia reduction and control in the country; the coverage levels of anemia-related interventions in the district; and the barriers to implementation.</a:t>
            </a:r>
          </a:p>
          <a:p>
            <a:pPr marL="174982" indent="-174982">
              <a:buFont typeface="Arial" panose="020B0604020202020204" pitchFamily="34" charset="0"/>
              <a:buChar char="•"/>
            </a:pPr>
            <a:r>
              <a:rPr lang="en-US" sz="1000" dirty="0"/>
              <a:t>Equipped with this information, participants will be able to identify enablers and barriers to address anemia and develop a tailored action plan for coordinated and improved efforts in anemia programming.</a:t>
            </a:r>
          </a:p>
          <a:p>
            <a:endParaRPr lang="en-US" dirty="0"/>
          </a:p>
        </p:txBody>
      </p:sp>
      <p:sp>
        <p:nvSpPr>
          <p:cNvPr id="4" name="Slide Number Placeholder 3"/>
          <p:cNvSpPr>
            <a:spLocks noGrp="1"/>
          </p:cNvSpPr>
          <p:nvPr>
            <p:ph type="sldNum" sz="quarter" idx="10"/>
          </p:nvPr>
        </p:nvSpPr>
        <p:spPr/>
        <p:txBody>
          <a:bodyPr/>
          <a:lstStyle/>
          <a:p>
            <a:fld id="{4AF6705D-F226-4D4D-931F-ECFDC36EE3C5}" type="slidenum">
              <a:rPr lang="en-US" smtClean="0"/>
              <a:pPr/>
              <a:t>11</a:t>
            </a:fld>
            <a:endParaRPr lang="en-US" dirty="0"/>
          </a:p>
        </p:txBody>
      </p:sp>
    </p:spTree>
    <p:extLst>
      <p:ext uri="{BB962C8B-B14F-4D97-AF65-F5344CB8AC3E}">
        <p14:creationId xmlns:p14="http://schemas.microsoft.com/office/powerpoint/2010/main" val="460569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The Overview Dashboard tab displays high-level data, including: anemia prevalence for children under 5 years and women 15–49 years at the national, sub-national, and district levels; prevalence of anemia risk factors; and an overview of the sectors involved in anemia reduction. </a:t>
            </a:r>
            <a:endParaRPr lang="en-US" sz="1000" baseline="0" dirty="0" smtClean="0"/>
          </a:p>
        </p:txBody>
      </p:sp>
      <p:sp>
        <p:nvSpPr>
          <p:cNvPr id="4" name="Slide Number Placeholder 3"/>
          <p:cNvSpPr>
            <a:spLocks noGrp="1"/>
          </p:cNvSpPr>
          <p:nvPr>
            <p:ph type="sldNum" sz="quarter" idx="10"/>
          </p:nvPr>
        </p:nvSpPr>
        <p:spPr/>
        <p:txBody>
          <a:bodyPr/>
          <a:lstStyle/>
          <a:p>
            <a:fld id="{4AF6705D-F226-4D4D-931F-ECFDC36EE3C5}" type="slidenum">
              <a:rPr lang="en-US" smtClean="0"/>
              <a:pPr/>
              <a:t>12</a:t>
            </a:fld>
            <a:endParaRPr lang="en-US" dirty="0"/>
          </a:p>
        </p:txBody>
      </p:sp>
    </p:spTree>
    <p:extLst>
      <p:ext uri="{BB962C8B-B14F-4D97-AF65-F5344CB8AC3E}">
        <p14:creationId xmlns:p14="http://schemas.microsoft.com/office/powerpoint/2010/main" val="1270917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sz="1000" dirty="0"/>
              <a:t>The Findings Dashboard includes: a list of interventions that are available for anemia reduction, and policy and program coverage information for these suggested programs in your district, based on the answers you provided in the National and District Questionnaires. The dashboard also includes a section on barriers to each of the suggested programs, which participants will complete as one large group. Depending on the data that is entered in the questionnaires, the information shown may be quantitative or qualitative.</a:t>
            </a:r>
          </a:p>
        </p:txBody>
      </p:sp>
      <p:sp>
        <p:nvSpPr>
          <p:cNvPr id="4" name="Slide Number Placeholder 3"/>
          <p:cNvSpPr>
            <a:spLocks noGrp="1"/>
          </p:cNvSpPr>
          <p:nvPr>
            <p:ph type="sldNum" sz="quarter" idx="10"/>
          </p:nvPr>
        </p:nvSpPr>
        <p:spPr/>
        <p:txBody>
          <a:bodyPr/>
          <a:lstStyle/>
          <a:p>
            <a:fld id="{4AF6705D-F226-4D4D-931F-ECFDC36EE3C5}" type="slidenum">
              <a:rPr lang="en-US" smtClean="0"/>
              <a:pPr/>
              <a:t>13</a:t>
            </a:fld>
            <a:endParaRPr lang="en-US" dirty="0"/>
          </a:p>
        </p:txBody>
      </p:sp>
    </p:spTree>
    <p:extLst>
      <p:ext uri="{BB962C8B-B14F-4D97-AF65-F5344CB8AC3E}">
        <p14:creationId xmlns:p14="http://schemas.microsoft.com/office/powerpoint/2010/main" val="3349938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*Recall</a:t>
            </a:r>
            <a:r>
              <a:rPr lang="en-US" sz="1000" baseline="0" dirty="0" smtClean="0"/>
              <a:t> that these</a:t>
            </a:r>
            <a:r>
              <a:rPr lang="en-US" sz="1000" dirty="0" smtClean="0"/>
              <a:t> risks and interventions</a:t>
            </a:r>
            <a:r>
              <a:rPr lang="en-US" sz="1000" baseline="0" dirty="0" smtClean="0"/>
              <a:t> have been discussed at length in the Anemia Overview presentation. In this presentation, the risks and accompanying interventions are grouped by sector.*</a:t>
            </a:r>
            <a:endParaRPr lang="en-US" sz="1000" dirty="0"/>
          </a:p>
        </p:txBody>
      </p:sp>
      <p:sp>
        <p:nvSpPr>
          <p:cNvPr id="4" name="Slide Number Placeholder 3"/>
          <p:cNvSpPr>
            <a:spLocks noGrp="1"/>
          </p:cNvSpPr>
          <p:nvPr>
            <p:ph type="sldNum" sz="quarter" idx="10"/>
          </p:nvPr>
        </p:nvSpPr>
        <p:spPr/>
        <p:txBody>
          <a:bodyPr/>
          <a:lstStyle/>
          <a:p>
            <a:fld id="{4AF6705D-F226-4D4D-931F-ECFDC36EE3C5}" type="slidenum">
              <a:rPr lang="en-US" smtClean="0"/>
              <a:pPr/>
              <a:t>14</a:t>
            </a:fld>
            <a:endParaRPr lang="en-US" dirty="0"/>
          </a:p>
        </p:txBody>
      </p:sp>
    </p:spTree>
    <p:extLst>
      <p:ext uri="{BB962C8B-B14F-4D97-AF65-F5344CB8AC3E}">
        <p14:creationId xmlns:p14="http://schemas.microsoft.com/office/powerpoint/2010/main" val="49671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*Recall</a:t>
            </a:r>
            <a:r>
              <a:rPr lang="en-US" sz="1000" baseline="0" dirty="0" smtClean="0"/>
              <a:t> that these</a:t>
            </a:r>
            <a:r>
              <a:rPr lang="en-US" sz="1000" dirty="0" smtClean="0"/>
              <a:t> risks and interventions</a:t>
            </a:r>
            <a:r>
              <a:rPr lang="en-US" sz="1000" baseline="0" dirty="0" smtClean="0"/>
              <a:t> have been discussed at length in the Anemia Overview presentation. In this presentation, the risks and accompanying interventions are grouped by sector.*</a:t>
            </a:r>
            <a:endParaRPr lang="en-US" sz="1000" dirty="0" smtClean="0"/>
          </a:p>
          <a:p>
            <a:endParaRPr lang="en-US" dirty="0"/>
          </a:p>
        </p:txBody>
      </p:sp>
      <p:sp>
        <p:nvSpPr>
          <p:cNvPr id="4" name="Slide Number Placeholder 3"/>
          <p:cNvSpPr>
            <a:spLocks noGrp="1"/>
          </p:cNvSpPr>
          <p:nvPr>
            <p:ph type="sldNum" sz="quarter" idx="10"/>
          </p:nvPr>
        </p:nvSpPr>
        <p:spPr/>
        <p:txBody>
          <a:bodyPr/>
          <a:lstStyle/>
          <a:p>
            <a:fld id="{4AF6705D-F226-4D4D-931F-ECFDC36EE3C5}" type="slidenum">
              <a:rPr lang="en-US" smtClean="0"/>
              <a:pPr/>
              <a:t>15</a:t>
            </a:fld>
            <a:endParaRPr lang="en-US" dirty="0"/>
          </a:p>
        </p:txBody>
      </p:sp>
    </p:spTree>
    <p:extLst>
      <p:ext uri="{BB962C8B-B14F-4D97-AF65-F5344CB8AC3E}">
        <p14:creationId xmlns:p14="http://schemas.microsoft.com/office/powerpoint/2010/main" val="2615614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*Recall</a:t>
            </a:r>
            <a:r>
              <a:rPr lang="en-US" sz="1000" baseline="0" dirty="0" smtClean="0"/>
              <a:t> that these</a:t>
            </a:r>
            <a:r>
              <a:rPr lang="en-US" sz="1000" dirty="0" smtClean="0"/>
              <a:t> risks and interventions</a:t>
            </a:r>
            <a:r>
              <a:rPr lang="en-US" sz="1000" baseline="0" dirty="0" smtClean="0"/>
              <a:t> have been discussed at length in the Anemia Overview presentation. In this presentation, the risks and accompanying interventions are grouped by sector.*</a:t>
            </a:r>
            <a:endParaRPr lang="en-US" sz="1000" dirty="0" smtClean="0"/>
          </a:p>
          <a:p>
            <a:endParaRPr lang="en-US" dirty="0"/>
          </a:p>
        </p:txBody>
      </p:sp>
      <p:sp>
        <p:nvSpPr>
          <p:cNvPr id="4" name="Slide Number Placeholder 3"/>
          <p:cNvSpPr>
            <a:spLocks noGrp="1"/>
          </p:cNvSpPr>
          <p:nvPr>
            <p:ph type="sldNum" sz="quarter" idx="10"/>
          </p:nvPr>
        </p:nvSpPr>
        <p:spPr/>
        <p:txBody>
          <a:bodyPr/>
          <a:lstStyle/>
          <a:p>
            <a:fld id="{4AF6705D-F226-4D4D-931F-ECFDC36EE3C5}" type="slidenum">
              <a:rPr lang="en-US" smtClean="0"/>
              <a:pPr/>
              <a:t>16</a:t>
            </a:fld>
            <a:endParaRPr lang="en-US" dirty="0"/>
          </a:p>
        </p:txBody>
      </p:sp>
    </p:spTree>
    <p:extLst>
      <p:ext uri="{BB962C8B-B14F-4D97-AF65-F5344CB8AC3E}">
        <p14:creationId xmlns:p14="http://schemas.microsoft.com/office/powerpoint/2010/main" val="1519277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sz="1000" dirty="0" smtClean="0"/>
              <a:t>*Recall</a:t>
            </a:r>
            <a:r>
              <a:rPr lang="en-US" sz="1000" baseline="0" dirty="0" smtClean="0"/>
              <a:t> that these</a:t>
            </a:r>
            <a:r>
              <a:rPr lang="en-US" sz="1000" dirty="0" smtClean="0"/>
              <a:t> risks and interventions</a:t>
            </a:r>
            <a:r>
              <a:rPr lang="en-US" sz="1000" baseline="0" dirty="0" smtClean="0"/>
              <a:t> have been discussed at length in the Anemia Overview presentation. In this presentation, the risks and accompanying interventions are grouped by sector.*</a:t>
            </a:r>
            <a:endParaRPr lang="en-US" sz="1000" dirty="0" smtClean="0"/>
          </a:p>
          <a:p>
            <a:pPr defTabSz="933237">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AF6705D-F226-4D4D-931F-ECFDC36EE3C5}" type="slidenum">
              <a:rPr lang="en-US" smtClean="0"/>
              <a:pPr/>
              <a:t>17</a:t>
            </a:fld>
            <a:endParaRPr lang="en-US" dirty="0"/>
          </a:p>
        </p:txBody>
      </p:sp>
    </p:spTree>
    <p:extLst>
      <p:ext uri="{BB962C8B-B14F-4D97-AF65-F5344CB8AC3E}">
        <p14:creationId xmlns:p14="http://schemas.microsoft.com/office/powerpoint/2010/main" val="1364622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sz="1000" dirty="0" smtClean="0"/>
              <a:t>*Recall</a:t>
            </a:r>
            <a:r>
              <a:rPr lang="en-US" sz="1000" baseline="0" dirty="0" smtClean="0"/>
              <a:t> that these</a:t>
            </a:r>
            <a:r>
              <a:rPr lang="en-US" sz="1000" dirty="0" smtClean="0"/>
              <a:t> risks and interventions</a:t>
            </a:r>
            <a:r>
              <a:rPr lang="en-US" sz="1000" baseline="0" dirty="0" smtClean="0"/>
              <a:t> have been discussed at length in the Anemia Overview presentation. In this presentation, the risks and accompanying interventions are grouped by sector.*</a:t>
            </a:r>
            <a:endParaRPr lang="en-US" sz="1000" dirty="0" smtClean="0"/>
          </a:p>
          <a:p>
            <a:endParaRPr lang="en-US" dirty="0"/>
          </a:p>
        </p:txBody>
      </p:sp>
      <p:sp>
        <p:nvSpPr>
          <p:cNvPr id="4" name="Slide Number Placeholder 3"/>
          <p:cNvSpPr>
            <a:spLocks noGrp="1"/>
          </p:cNvSpPr>
          <p:nvPr>
            <p:ph type="sldNum" sz="quarter" idx="10"/>
          </p:nvPr>
        </p:nvSpPr>
        <p:spPr/>
        <p:txBody>
          <a:bodyPr/>
          <a:lstStyle/>
          <a:p>
            <a:fld id="{4AF6705D-F226-4D4D-931F-ECFDC36EE3C5}" type="slidenum">
              <a:rPr lang="en-US" smtClean="0"/>
              <a:pPr/>
              <a:t>18</a:t>
            </a:fld>
            <a:endParaRPr lang="en-US" dirty="0"/>
          </a:p>
        </p:txBody>
      </p:sp>
    </p:spTree>
    <p:extLst>
      <p:ext uri="{BB962C8B-B14F-4D97-AF65-F5344CB8AC3E}">
        <p14:creationId xmlns:p14="http://schemas.microsoft.com/office/powerpoint/2010/main" val="3323231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*Education</a:t>
            </a:r>
            <a:r>
              <a:rPr lang="en-US" sz="1000" baseline="0" dirty="0" smtClean="0"/>
              <a:t> was not explicitly discussed in the Anemia Overview presentation, because it is not a “risk” or “intervention” for anemia. Rather, education is a very useful </a:t>
            </a:r>
            <a:r>
              <a:rPr lang="en-US" sz="1000" i="0" u="sng" baseline="0" dirty="0" smtClean="0"/>
              <a:t>platform</a:t>
            </a:r>
            <a:r>
              <a:rPr lang="en-US" sz="1000" baseline="0" dirty="0" smtClean="0"/>
              <a:t> through which many interventions for anemia can be administered efficiently and effectively. Two good examples of this are </a:t>
            </a:r>
            <a:r>
              <a:rPr lang="en-US" sz="1000" b="1" baseline="0" dirty="0" smtClean="0"/>
              <a:t>mass-deworming of school-age children </a:t>
            </a:r>
            <a:r>
              <a:rPr lang="en-US" sz="1000" baseline="0" dirty="0" smtClean="0"/>
              <a:t>and </a:t>
            </a:r>
            <a:r>
              <a:rPr lang="en-US" sz="1000" b="1" i="0" baseline="0" dirty="0" smtClean="0"/>
              <a:t>hygiene education</a:t>
            </a:r>
            <a:r>
              <a:rPr lang="en-US" sz="1000" baseline="0" dirty="0" smtClean="0"/>
              <a:t>. Schools, by definition, mobilize children and present an opportunity where these children can be targeted with messages about hygiene or nutrition, or where they can receive deworming pills.*</a:t>
            </a:r>
            <a:endParaRPr lang="en-US" sz="1000" dirty="0"/>
          </a:p>
        </p:txBody>
      </p:sp>
      <p:sp>
        <p:nvSpPr>
          <p:cNvPr id="4" name="Slide Number Placeholder 3"/>
          <p:cNvSpPr>
            <a:spLocks noGrp="1"/>
          </p:cNvSpPr>
          <p:nvPr>
            <p:ph type="sldNum" sz="quarter" idx="10"/>
          </p:nvPr>
        </p:nvSpPr>
        <p:spPr/>
        <p:txBody>
          <a:bodyPr/>
          <a:lstStyle/>
          <a:p>
            <a:fld id="{4AF6705D-F226-4D4D-931F-ECFDC36EE3C5}" type="slidenum">
              <a:rPr lang="en-US" smtClean="0"/>
              <a:pPr/>
              <a:t>19</a:t>
            </a:fld>
            <a:endParaRPr lang="en-US" dirty="0"/>
          </a:p>
        </p:txBody>
      </p:sp>
    </p:spTree>
    <p:extLst>
      <p:ext uri="{BB962C8B-B14F-4D97-AF65-F5344CB8AC3E}">
        <p14:creationId xmlns:p14="http://schemas.microsoft.com/office/powerpoint/2010/main" val="318107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sz="1000" dirty="0"/>
              <a:t>Anemia is a complex condition that can be caused by a wide range of risk factors, which act through various, interwoven mechanisms.</a:t>
            </a:r>
          </a:p>
          <a:p>
            <a:pPr marL="174982" indent="-174982" defTabSz="933237">
              <a:buFont typeface="Arial" panose="020B0604020202020204" pitchFamily="34" charset="0"/>
              <a:buChar char="•"/>
              <a:defRPr/>
            </a:pPr>
            <a:r>
              <a:rPr lang="en-US" sz="1000" dirty="0"/>
              <a:t>Anemia’s risk factors vary </a:t>
            </a:r>
            <a:r>
              <a:rPr lang="en-US" sz="1000" u="sng" dirty="0"/>
              <a:t>considerably</a:t>
            </a:r>
            <a:r>
              <a:rPr lang="en-US" sz="1000" dirty="0"/>
              <a:t> by setting, and efforts to reduce anemia prevalence, if they are to be successful, must address the </a:t>
            </a:r>
            <a:r>
              <a:rPr lang="en-US" sz="1000" u="sng" dirty="0"/>
              <a:t>context-specific</a:t>
            </a:r>
            <a:r>
              <a:rPr lang="en-US" sz="1000" dirty="0"/>
              <a:t> risk factors in a particular setting.</a:t>
            </a:r>
          </a:p>
          <a:p>
            <a:pPr marL="174982" indent="-174982" defTabSz="933237">
              <a:buFont typeface="Arial" panose="020B0604020202020204" pitchFamily="34" charset="0"/>
              <a:buChar char="•"/>
              <a:defRPr/>
            </a:pPr>
            <a:r>
              <a:rPr lang="en-US" sz="1000" dirty="0"/>
              <a:t>Given anemia’s multiple risk factors, effective prevention and control efforts need to foster communication and collaboration from all relevant sectors and stakeholders implicated in anemia programming. </a:t>
            </a:r>
          </a:p>
          <a:p>
            <a:pPr marL="174982" indent="-174982" defTabSz="933237">
              <a:buFont typeface="Arial" panose="020B0604020202020204" pitchFamily="34" charset="0"/>
              <a:buChar char="•"/>
              <a:defRPr/>
            </a:pPr>
            <a:r>
              <a:rPr lang="en-US" sz="1000" dirty="0"/>
              <a:t>In recent years, many countries have moved (or are moving) towards a decentralized health planning system, where districts are granted the autonomy to assess their specific situations and allocate funds to alleviate their most pressing health issues. </a:t>
            </a:r>
            <a:endParaRPr lang="en-US" sz="1000" dirty="0" smtClean="0"/>
          </a:p>
          <a:p>
            <a:pPr marL="174982" indent="-174982" defTabSz="933237">
              <a:buFont typeface="Arial" panose="020B0604020202020204" pitchFamily="34" charset="0"/>
              <a:buChar char="•"/>
              <a:defRPr/>
            </a:pPr>
            <a:r>
              <a:rPr lang="en-US" sz="1000" dirty="0" smtClean="0"/>
              <a:t>Within </a:t>
            </a:r>
            <a:r>
              <a:rPr lang="en-US" sz="1000" dirty="0"/>
              <a:t>this context, DATA was developed to help district officials understand their situation with regards to anemia and develop action plans prioritizing interventions that address the major risk factors contributing to it.</a:t>
            </a:r>
          </a:p>
          <a:p>
            <a:endParaRPr lang="en-US" dirty="0"/>
          </a:p>
        </p:txBody>
      </p:sp>
      <p:sp>
        <p:nvSpPr>
          <p:cNvPr id="4" name="Slide Number Placeholder 3"/>
          <p:cNvSpPr>
            <a:spLocks noGrp="1"/>
          </p:cNvSpPr>
          <p:nvPr>
            <p:ph type="sldNum" sz="quarter" idx="10"/>
          </p:nvPr>
        </p:nvSpPr>
        <p:spPr/>
        <p:txBody>
          <a:bodyPr/>
          <a:lstStyle/>
          <a:p>
            <a:fld id="{4AF6705D-F226-4D4D-931F-ECFDC36EE3C5}" type="slidenum">
              <a:rPr lang="en-US" smtClean="0"/>
              <a:pPr/>
              <a:t>2</a:t>
            </a:fld>
            <a:endParaRPr lang="en-US" dirty="0"/>
          </a:p>
        </p:txBody>
      </p:sp>
    </p:spTree>
    <p:extLst>
      <p:ext uri="{BB962C8B-B14F-4D97-AF65-F5344CB8AC3E}">
        <p14:creationId xmlns:p14="http://schemas.microsoft.com/office/powerpoint/2010/main" val="232018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6705D-F226-4D4D-931F-ECFDC36EE3C5}" type="slidenum">
              <a:rPr lang="en-US" smtClean="0"/>
              <a:pPr/>
              <a:t>20</a:t>
            </a:fld>
            <a:endParaRPr lang="en-US" dirty="0"/>
          </a:p>
        </p:txBody>
      </p:sp>
    </p:spTree>
    <p:extLst>
      <p:ext uri="{BB962C8B-B14F-4D97-AF65-F5344CB8AC3E}">
        <p14:creationId xmlns:p14="http://schemas.microsoft.com/office/powerpoint/2010/main" val="390699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*Reiterate</a:t>
            </a:r>
            <a:r>
              <a:rPr lang="en-US" sz="1000" baseline="0" dirty="0" smtClean="0"/>
              <a:t> why DATA was developed by reading out loud the bullets on the slide. Slide 4 will delve further into the purpose of the tool.*</a:t>
            </a:r>
            <a:endParaRPr lang="en-US" sz="1000" dirty="0"/>
          </a:p>
        </p:txBody>
      </p:sp>
      <p:sp>
        <p:nvSpPr>
          <p:cNvPr id="4" name="Slide Number Placeholder 3"/>
          <p:cNvSpPr>
            <a:spLocks noGrp="1"/>
          </p:cNvSpPr>
          <p:nvPr>
            <p:ph type="sldNum" sz="quarter" idx="10"/>
          </p:nvPr>
        </p:nvSpPr>
        <p:spPr/>
        <p:txBody>
          <a:bodyPr/>
          <a:lstStyle/>
          <a:p>
            <a:fld id="{4AF6705D-F226-4D4D-931F-ECFDC36EE3C5}" type="slidenum">
              <a:rPr lang="en-US" smtClean="0"/>
              <a:pPr/>
              <a:t>3</a:t>
            </a:fld>
            <a:endParaRPr lang="en-US" dirty="0"/>
          </a:p>
        </p:txBody>
      </p:sp>
    </p:spTree>
    <p:extLst>
      <p:ext uri="{BB962C8B-B14F-4D97-AF65-F5344CB8AC3E}">
        <p14:creationId xmlns:p14="http://schemas.microsoft.com/office/powerpoint/2010/main" val="1820125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altLang="en-US" sz="1000" dirty="0">
                <a:solidFill>
                  <a:schemeClr val="tx1"/>
                </a:solidFill>
                <a:latin typeface="Franklin Gothic Book" panose="020B0503020102020204" pitchFamily="34" charset="0"/>
                <a:ea typeface="Century Gothic" charset="0"/>
                <a:cs typeface="Century Gothic" charset="0"/>
              </a:rPr>
              <a:t>DATA is designed to:</a:t>
            </a:r>
          </a:p>
          <a:p>
            <a:pPr marL="349964" indent="-349964">
              <a:spcBef>
                <a:spcPts val="0"/>
              </a:spcBef>
              <a:buFont typeface="Arial" panose="020B0604020202020204" pitchFamily="34" charset="0"/>
              <a:buChar char="•"/>
            </a:pPr>
            <a:r>
              <a:rPr lang="en-US" altLang="en-US" sz="1000" dirty="0">
                <a:solidFill>
                  <a:schemeClr val="tx1"/>
                </a:solidFill>
                <a:latin typeface="Franklin Gothic Book" panose="020B0503020102020204" pitchFamily="34" charset="0"/>
                <a:ea typeface="Century Gothic" charset="0"/>
                <a:cs typeface="Century Gothic" charset="0"/>
              </a:rPr>
              <a:t>Increase understanding about anemia and its causes</a:t>
            </a:r>
          </a:p>
          <a:p>
            <a:pPr marL="641600" lvl="1" indent="-174982">
              <a:spcBef>
                <a:spcPts val="0"/>
              </a:spcBef>
              <a:buFont typeface="Arial" panose="020B0604020202020204" pitchFamily="34" charset="0"/>
              <a:buChar char="•"/>
            </a:pPr>
            <a:r>
              <a:rPr lang="en-GB" altLang="en-US" sz="1000" b="0" dirty="0" smtClean="0">
                <a:solidFill>
                  <a:schemeClr val="tx1"/>
                </a:solidFill>
                <a:latin typeface="Franklin Gothic Book" panose="020B0503020102020204" pitchFamily="34" charset="0"/>
                <a:ea typeface="Century Gothic" charset="0"/>
                <a:cs typeface="Century Gothic" charset="0"/>
              </a:rPr>
              <a:t>Awareness about anemia's multifactorial nature</a:t>
            </a:r>
          </a:p>
          <a:p>
            <a:pPr marL="641600" lvl="1" indent="-174982">
              <a:spcBef>
                <a:spcPts val="0"/>
              </a:spcBef>
              <a:buFont typeface="Arial" panose="020B0604020202020204" pitchFamily="34" charset="0"/>
              <a:buChar char="•"/>
            </a:pPr>
            <a:r>
              <a:rPr lang="en-GB" altLang="en-US" sz="1000" b="0" dirty="0" smtClean="0">
                <a:solidFill>
                  <a:schemeClr val="tx1"/>
                </a:solidFill>
                <a:latin typeface="Franklin Gothic Book" panose="020B0503020102020204" pitchFamily="34" charset="0"/>
                <a:ea typeface="Century Gothic" charset="0"/>
                <a:cs typeface="Century Gothic" charset="0"/>
              </a:rPr>
              <a:t>Improved understanding of risk factors </a:t>
            </a:r>
          </a:p>
          <a:p>
            <a:pPr marL="641600" lvl="1" indent="-174982">
              <a:spcBef>
                <a:spcPts val="0"/>
              </a:spcBef>
              <a:buFont typeface="Arial" panose="020B0604020202020204" pitchFamily="34" charset="0"/>
              <a:buChar char="•"/>
            </a:pPr>
            <a:r>
              <a:rPr lang="en-GB" altLang="en-US" sz="1000" b="0" dirty="0" smtClean="0">
                <a:solidFill>
                  <a:schemeClr val="tx1"/>
                </a:solidFill>
                <a:latin typeface="Franklin Gothic Book" panose="020B0503020102020204" pitchFamily="34" charset="0"/>
                <a:ea typeface="Century Gothic" charset="0"/>
                <a:cs typeface="Century Gothic" charset="0"/>
              </a:rPr>
              <a:t>Emphasis on multisectoral efforts needed to address anemia</a:t>
            </a:r>
            <a:endParaRPr lang="en-US" altLang="en-US" sz="1000" b="0" dirty="0" smtClean="0">
              <a:solidFill>
                <a:schemeClr val="tx1"/>
              </a:solidFill>
              <a:latin typeface="Franklin Gothic Book" panose="020B0503020102020204" pitchFamily="34" charset="0"/>
              <a:ea typeface="Century Gothic" charset="0"/>
              <a:cs typeface="Century Gothic" charset="0"/>
            </a:endParaRPr>
          </a:p>
          <a:p>
            <a:pPr marL="349964" indent="-349964">
              <a:spcBef>
                <a:spcPts val="0"/>
              </a:spcBef>
              <a:buFont typeface="Arial" panose="020B0604020202020204" pitchFamily="34" charset="0"/>
              <a:buChar char="•"/>
            </a:pPr>
            <a:r>
              <a:rPr lang="en-US" altLang="en-US" sz="1000" dirty="0">
                <a:solidFill>
                  <a:schemeClr val="tx1"/>
                </a:solidFill>
                <a:latin typeface="Franklin Gothic Book" panose="020B0503020102020204" pitchFamily="34" charset="0"/>
                <a:ea typeface="Century Gothic" charset="0"/>
                <a:cs typeface="Century Gothic" charset="0"/>
              </a:rPr>
              <a:t>Highlights current data and encourages further data collection</a:t>
            </a:r>
          </a:p>
          <a:p>
            <a:pPr marL="816582" lvl="1" indent="-349964">
              <a:spcBef>
                <a:spcPts val="0"/>
              </a:spcBef>
              <a:buFont typeface="Arial" panose="020B0604020202020204" pitchFamily="34" charset="0"/>
              <a:buChar char="•"/>
            </a:pPr>
            <a:r>
              <a:rPr lang="en-US" altLang="en-US" sz="1000" dirty="0">
                <a:solidFill>
                  <a:schemeClr val="tx1"/>
                </a:solidFill>
                <a:latin typeface="Franklin Gothic Book" panose="020B0503020102020204" pitchFamily="34" charset="0"/>
                <a:ea typeface="Century Gothic" charset="0"/>
                <a:cs typeface="Century Gothic" charset="0"/>
              </a:rPr>
              <a:t>Uses data that is already-available data routinely collected by districts to inform decisions</a:t>
            </a:r>
          </a:p>
          <a:p>
            <a:pPr marL="349964" indent="-349964">
              <a:spcBef>
                <a:spcPts val="0"/>
              </a:spcBef>
              <a:buFont typeface="Arial" panose="020B0604020202020204" pitchFamily="34" charset="0"/>
              <a:buChar char="•"/>
            </a:pPr>
            <a:r>
              <a:rPr lang="en-US" altLang="en-US" sz="1000" dirty="0">
                <a:solidFill>
                  <a:schemeClr val="tx1"/>
                </a:solidFill>
                <a:latin typeface="Franklin Gothic Book" panose="020B0503020102020204" pitchFamily="34" charset="0"/>
                <a:ea typeface="Century Gothic" charset="0"/>
                <a:cs typeface="Century Gothic" charset="0"/>
              </a:rPr>
              <a:t>Helps prioritize activities and interventions in a way that is most likely to address the most important causes of anemia</a:t>
            </a:r>
          </a:p>
          <a:p>
            <a:pPr marL="816582" lvl="1" indent="-349964">
              <a:spcBef>
                <a:spcPts val="0"/>
              </a:spcBef>
              <a:buFont typeface="Arial" panose="020B0604020202020204" pitchFamily="34" charset="0"/>
              <a:buChar char="•"/>
            </a:pPr>
            <a:r>
              <a:rPr lang="en-US" altLang="en-US" sz="1000" dirty="0">
                <a:solidFill>
                  <a:schemeClr val="tx1"/>
                </a:solidFill>
                <a:latin typeface="Franklin Gothic Book" panose="020B0503020102020204" pitchFamily="34" charset="0"/>
                <a:ea typeface="Century Gothic" charset="0"/>
                <a:cs typeface="Century Gothic" charset="0"/>
              </a:rPr>
              <a:t>Walks participants through a barriers assessment exercise to identify the gaps in implementation</a:t>
            </a:r>
          </a:p>
          <a:p>
            <a:endParaRPr lang="en-US" dirty="0"/>
          </a:p>
        </p:txBody>
      </p:sp>
      <p:sp>
        <p:nvSpPr>
          <p:cNvPr id="4" name="Slide Number Placeholder 3"/>
          <p:cNvSpPr>
            <a:spLocks noGrp="1"/>
          </p:cNvSpPr>
          <p:nvPr>
            <p:ph type="sldNum" sz="quarter" idx="10"/>
          </p:nvPr>
        </p:nvSpPr>
        <p:spPr/>
        <p:txBody>
          <a:bodyPr/>
          <a:lstStyle/>
          <a:p>
            <a:fld id="{4AF6705D-F226-4D4D-931F-ECFDC36EE3C5}" type="slidenum">
              <a:rPr lang="en-US" smtClean="0"/>
              <a:pPr/>
              <a:t>4</a:t>
            </a:fld>
            <a:endParaRPr lang="en-US" dirty="0"/>
          </a:p>
        </p:txBody>
      </p:sp>
    </p:spTree>
    <p:extLst>
      <p:ext uri="{BB962C8B-B14F-4D97-AF65-F5344CB8AC3E}">
        <p14:creationId xmlns:p14="http://schemas.microsoft.com/office/powerpoint/2010/main" val="2499345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defTabSz="933237">
              <a:buFont typeface="Arial" panose="020B0604020202020204" pitchFamily="34" charset="0"/>
              <a:buChar char="•"/>
              <a:defRPr/>
            </a:pPr>
            <a:r>
              <a:rPr lang="en-US" sz="1000" dirty="0"/>
              <a:t>Given that anemia’s risk factors and interventions span multiple sectors, the district-level workshop participants should include government stakeholders from the following sectors: the health sector, especially the </a:t>
            </a:r>
            <a:r>
              <a:rPr lang="en-US" sz="1000" b="1" dirty="0"/>
              <a:t>nutrition</a:t>
            </a:r>
            <a:r>
              <a:rPr lang="en-US" sz="1000" dirty="0"/>
              <a:t>, </a:t>
            </a:r>
            <a:r>
              <a:rPr lang="en-US" sz="1000" b="1" dirty="0"/>
              <a:t>disease control</a:t>
            </a:r>
            <a:r>
              <a:rPr lang="en-US" sz="1000" dirty="0"/>
              <a:t>, and </a:t>
            </a:r>
            <a:r>
              <a:rPr lang="en-US" sz="1000" b="1" dirty="0"/>
              <a:t>reproductive health</a:t>
            </a:r>
            <a:r>
              <a:rPr lang="en-US" sz="1000" dirty="0"/>
              <a:t> units, as well as the </a:t>
            </a:r>
            <a:r>
              <a:rPr lang="en-US" sz="1000" b="1" dirty="0"/>
              <a:t>water, sanitation and hygiene </a:t>
            </a:r>
            <a:r>
              <a:rPr lang="en-US" sz="1000" dirty="0"/>
              <a:t>(WASH), </a:t>
            </a:r>
            <a:r>
              <a:rPr lang="en-US" sz="1000" b="1" dirty="0"/>
              <a:t>agriculture</a:t>
            </a:r>
            <a:r>
              <a:rPr lang="en-US" sz="1000" dirty="0"/>
              <a:t>, and </a:t>
            </a:r>
            <a:r>
              <a:rPr lang="en-US" sz="1000" b="1" dirty="0"/>
              <a:t>education</a:t>
            </a:r>
            <a:r>
              <a:rPr lang="en-US" sz="1000" dirty="0"/>
              <a:t> divisions. </a:t>
            </a:r>
          </a:p>
          <a:p>
            <a:pPr marL="174982" indent="-174982" defTabSz="933237">
              <a:buFont typeface="Arial" panose="020B0604020202020204" pitchFamily="34" charset="0"/>
              <a:buChar char="•"/>
              <a:defRPr/>
            </a:pPr>
            <a:endParaRPr lang="en-US" sz="1000" dirty="0"/>
          </a:p>
          <a:p>
            <a:pPr marL="174982" indent="-174982" defTabSz="933237">
              <a:buFont typeface="Arial" panose="020B0604020202020204" pitchFamily="34" charset="0"/>
              <a:buChar char="•"/>
              <a:defRPr/>
            </a:pPr>
            <a:r>
              <a:rPr lang="en-US" sz="1000" dirty="0"/>
              <a:t>Non-governmental organizations, donor agencies, academia, and the private sector often have roles to play in anemia reduction and control efforts, and should be part of the workshop if they are involved or implicated in the implementation anemia-related interventions in the district.</a:t>
            </a:r>
          </a:p>
          <a:p>
            <a:endParaRPr lang="en-US" dirty="0"/>
          </a:p>
        </p:txBody>
      </p:sp>
      <p:sp>
        <p:nvSpPr>
          <p:cNvPr id="4" name="Slide Number Placeholder 3"/>
          <p:cNvSpPr>
            <a:spLocks noGrp="1"/>
          </p:cNvSpPr>
          <p:nvPr>
            <p:ph type="sldNum" sz="quarter" idx="10"/>
          </p:nvPr>
        </p:nvSpPr>
        <p:spPr/>
        <p:txBody>
          <a:bodyPr/>
          <a:lstStyle/>
          <a:p>
            <a:fld id="{4AF6705D-F226-4D4D-931F-ECFDC36EE3C5}" type="slidenum">
              <a:rPr lang="en-US" smtClean="0"/>
              <a:pPr/>
              <a:t>5</a:t>
            </a:fld>
            <a:endParaRPr lang="en-US" dirty="0"/>
          </a:p>
        </p:txBody>
      </p:sp>
    </p:spTree>
    <p:extLst>
      <p:ext uri="{BB962C8B-B14F-4D97-AF65-F5344CB8AC3E}">
        <p14:creationId xmlns:p14="http://schemas.microsoft.com/office/powerpoint/2010/main" val="2049271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*Read out loud the five steps involved in using DATA, and explain to workshop participants that these steps will be covered in much more detail on Day 2, during the “</a:t>
            </a:r>
            <a:r>
              <a:rPr lang="en-US" sz="1000" dirty="0">
                <a:solidFill>
                  <a:srgbClr val="FFFFFF"/>
                </a:solidFill>
                <a:latin typeface="Century Gothic" charset="0"/>
                <a:ea typeface="Century Gothic" charset="0"/>
                <a:cs typeface="Century Gothic" charset="0"/>
              </a:rPr>
              <a:t>Decision Framework for Prioritization of Anemia Action” presentation*</a:t>
            </a:r>
            <a:endParaRPr lang="en-US" sz="1000" dirty="0"/>
          </a:p>
        </p:txBody>
      </p:sp>
      <p:sp>
        <p:nvSpPr>
          <p:cNvPr id="4" name="Slide Number Placeholder 3"/>
          <p:cNvSpPr>
            <a:spLocks noGrp="1"/>
          </p:cNvSpPr>
          <p:nvPr>
            <p:ph type="sldNum" sz="quarter" idx="10"/>
          </p:nvPr>
        </p:nvSpPr>
        <p:spPr/>
        <p:txBody>
          <a:bodyPr/>
          <a:lstStyle/>
          <a:p>
            <a:fld id="{4AF6705D-F226-4D4D-931F-ECFDC36EE3C5}" type="slidenum">
              <a:rPr lang="en-US" smtClean="0"/>
              <a:pPr/>
              <a:t>6</a:t>
            </a:fld>
            <a:endParaRPr lang="en-US" dirty="0"/>
          </a:p>
        </p:txBody>
      </p:sp>
    </p:spTree>
    <p:extLst>
      <p:ext uri="{BB962C8B-B14F-4D97-AF65-F5344CB8AC3E}">
        <p14:creationId xmlns:p14="http://schemas.microsoft.com/office/powerpoint/2010/main" val="1511149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*Note</a:t>
            </a:r>
            <a:r>
              <a:rPr lang="en-US" sz="1000" baseline="0" dirty="0" smtClean="0"/>
              <a:t> that the national questionnaire is filled prior to the DATA workshop, and is instrumental as it gives the country context for the district.*</a:t>
            </a:r>
            <a:endParaRPr lang="en-US" sz="1000" dirty="0"/>
          </a:p>
        </p:txBody>
      </p:sp>
      <p:sp>
        <p:nvSpPr>
          <p:cNvPr id="4" name="Slide Number Placeholder 3"/>
          <p:cNvSpPr>
            <a:spLocks noGrp="1"/>
          </p:cNvSpPr>
          <p:nvPr>
            <p:ph type="sldNum" sz="quarter" idx="10"/>
          </p:nvPr>
        </p:nvSpPr>
        <p:spPr/>
        <p:txBody>
          <a:bodyPr/>
          <a:lstStyle/>
          <a:p>
            <a:fld id="{4AF6705D-F226-4D4D-931F-ECFDC36EE3C5}" type="slidenum">
              <a:rPr lang="en-US" smtClean="0"/>
              <a:pPr/>
              <a:t>7</a:t>
            </a:fld>
            <a:endParaRPr lang="en-US" dirty="0"/>
          </a:p>
        </p:txBody>
      </p:sp>
    </p:spTree>
    <p:extLst>
      <p:ext uri="{BB962C8B-B14F-4D97-AF65-F5344CB8AC3E}">
        <p14:creationId xmlns:p14="http://schemas.microsoft.com/office/powerpoint/2010/main" val="2408433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sz="1000" u="sng" dirty="0"/>
              <a:t>Completing the District Questionnaire</a:t>
            </a:r>
          </a:p>
          <a:p>
            <a:pPr defTabSz="933237">
              <a:defRPr/>
            </a:pPr>
            <a:endParaRPr lang="en-US" sz="1000" dirty="0"/>
          </a:p>
          <a:p>
            <a:pPr marL="174982" indent="-174982" defTabSz="933237">
              <a:buFont typeface="Arial" panose="020B0604020202020204" pitchFamily="34" charset="0"/>
              <a:buChar char="•"/>
              <a:defRPr/>
            </a:pPr>
            <a:r>
              <a:rPr lang="en-US" sz="1000" dirty="0"/>
              <a:t>Workshop participants will be asked to fill out a questionnaire to capture information on:</a:t>
            </a:r>
          </a:p>
          <a:p>
            <a:pPr marL="641600" lvl="1" indent="-174982" defTabSz="933237">
              <a:buFont typeface="Arial" panose="020B0604020202020204" pitchFamily="34" charset="0"/>
              <a:buChar char="•"/>
              <a:defRPr/>
            </a:pPr>
            <a:r>
              <a:rPr lang="en-US" sz="1000" dirty="0"/>
              <a:t>the prevalence of anemia in the district;</a:t>
            </a:r>
          </a:p>
          <a:p>
            <a:pPr marL="641600" lvl="1" indent="-174982" defTabSz="933237">
              <a:buFont typeface="Arial" panose="020B0604020202020204" pitchFamily="34" charset="0"/>
              <a:buChar char="•"/>
              <a:defRPr/>
            </a:pPr>
            <a:r>
              <a:rPr lang="en-US" sz="1000" dirty="0"/>
              <a:t>its prevalence of risk factors for anemia in the district;</a:t>
            </a:r>
          </a:p>
          <a:p>
            <a:pPr marL="641600" lvl="1" indent="-174982" defTabSz="933237">
              <a:buFont typeface="Arial" panose="020B0604020202020204" pitchFamily="34" charset="0"/>
              <a:buChar char="•"/>
              <a:defRPr/>
            </a:pPr>
            <a:r>
              <a:rPr lang="en-US" sz="1000" dirty="0"/>
              <a:t>the  status of anemia-related interventions in the district.</a:t>
            </a:r>
          </a:p>
          <a:p>
            <a:pPr marL="174982" indent="-174982" defTabSz="933237">
              <a:buFont typeface="Arial" panose="020B0604020202020204" pitchFamily="34" charset="0"/>
              <a:buChar char="•"/>
              <a:defRPr/>
            </a:pPr>
            <a:r>
              <a:rPr lang="en-US" sz="1000" dirty="0"/>
              <a:t>The questions are divided by the following sectors: nutrition, reproductive health, disease control, water, sanitation and hygiene (WASH), agriculture, education.	</a:t>
            </a:r>
          </a:p>
          <a:p>
            <a:pPr marL="174982" indent="-174982" defTabSz="933237">
              <a:buFont typeface="Arial" panose="020B0604020202020204" pitchFamily="34" charset="0"/>
              <a:buChar char="•"/>
              <a:defRPr/>
            </a:pPr>
            <a:r>
              <a:rPr lang="en-US" sz="1000" dirty="0"/>
              <a:t>Dropdown menus will provide additional instructions/guidance and suggestions for qualified options.</a:t>
            </a:r>
          </a:p>
          <a:p>
            <a:pPr marL="174982" indent="-174982" defTabSz="933237">
              <a:buFont typeface="Arial" panose="020B0604020202020204" pitchFamily="34" charset="0"/>
              <a:buChar char="•"/>
              <a:defRPr/>
            </a:pPr>
            <a:r>
              <a:rPr lang="en-US" sz="1000" dirty="0"/>
              <a:t>When prevalence or program coverage data is not available, participants will have the option to qualitatively rate the prevalence of anemia/risk factors and coverage of interventions. </a:t>
            </a:r>
          </a:p>
        </p:txBody>
      </p:sp>
      <p:sp>
        <p:nvSpPr>
          <p:cNvPr id="4" name="Slide Number Placeholder 3"/>
          <p:cNvSpPr>
            <a:spLocks noGrp="1"/>
          </p:cNvSpPr>
          <p:nvPr>
            <p:ph type="sldNum" sz="quarter" idx="10"/>
          </p:nvPr>
        </p:nvSpPr>
        <p:spPr/>
        <p:txBody>
          <a:bodyPr/>
          <a:lstStyle/>
          <a:p>
            <a:fld id="{4AF6705D-F226-4D4D-931F-ECFDC36EE3C5}" type="slidenum">
              <a:rPr lang="en-US" smtClean="0"/>
              <a:pPr/>
              <a:t>8</a:t>
            </a:fld>
            <a:endParaRPr lang="en-US" dirty="0"/>
          </a:p>
        </p:txBody>
      </p:sp>
    </p:spTree>
    <p:extLst>
      <p:ext uri="{BB962C8B-B14F-4D97-AF65-F5344CB8AC3E}">
        <p14:creationId xmlns:p14="http://schemas.microsoft.com/office/powerpoint/2010/main" val="1237306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sz="1000" dirty="0"/>
              <a:t>*Mention the various data sources that can be used to inform risk factor prevalence and program coverage. In the absence of reliable quantitative data, remind participants that they can leverage their expertise in their respective areas and their experience in the district to qualitatively rate prevalence or coverage.*</a:t>
            </a:r>
          </a:p>
        </p:txBody>
      </p:sp>
      <p:sp>
        <p:nvSpPr>
          <p:cNvPr id="4" name="Slide Number Placeholder 3"/>
          <p:cNvSpPr>
            <a:spLocks noGrp="1"/>
          </p:cNvSpPr>
          <p:nvPr>
            <p:ph type="sldNum" sz="quarter" idx="10"/>
          </p:nvPr>
        </p:nvSpPr>
        <p:spPr/>
        <p:txBody>
          <a:bodyPr/>
          <a:lstStyle/>
          <a:p>
            <a:fld id="{4AF6705D-F226-4D4D-931F-ECFDC36EE3C5}" type="slidenum">
              <a:rPr lang="en-US" smtClean="0"/>
              <a:pPr/>
              <a:t>9</a:t>
            </a:fld>
            <a:endParaRPr lang="en-US" dirty="0"/>
          </a:p>
        </p:txBody>
      </p:sp>
    </p:spTree>
    <p:extLst>
      <p:ext uri="{BB962C8B-B14F-4D97-AF65-F5344CB8AC3E}">
        <p14:creationId xmlns:p14="http://schemas.microsoft.com/office/powerpoint/2010/main" val="2016026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31596" y="1859305"/>
            <a:ext cx="7883754" cy="1655762"/>
          </a:xfrm>
          <a:prstGeom prst="rect">
            <a:avLst/>
          </a:prstGeom>
        </p:spPr>
        <p:txBody>
          <a:bodyPr lIns="91440" tIns="91440" rIns="91440" bIns="91440"/>
          <a:lstStyle>
            <a:lvl1pPr marL="0" indent="0" algn="l">
              <a:buNone/>
              <a:defRPr sz="2400">
                <a:latin typeface="Franklin Gothic Book" panose="020B0503020102020204" pitchFamily="34" charset="0"/>
                <a:ea typeface="Franklin Gothic Book" panose="020B0503020102020204" pitchFamily="34" charset="0"/>
                <a:cs typeface="Franklin Gothic Book"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5"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50573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lvl1pPr>
              <a:defRPr>
                <a:latin typeface="+mn-lt"/>
                <a:ea typeface="Franklin Gothic Book" panose="020B0503020102020204" pitchFamily="34" charset="0"/>
                <a:cs typeface="Franklin Gothic Book" charset="0"/>
              </a:defRPr>
            </a:lvl1pPr>
            <a:lvl2pPr>
              <a:defRPr>
                <a:latin typeface="+mn-lt"/>
                <a:ea typeface="Franklin Gothic Book" panose="020B0503020102020204" pitchFamily="34" charset="0"/>
                <a:cs typeface="Franklin Gothic Book" charset="0"/>
              </a:defRPr>
            </a:lvl2pPr>
            <a:lvl3pPr>
              <a:defRPr>
                <a:latin typeface="+mn-lt"/>
                <a:ea typeface="Franklin Gothic Book" panose="020B0503020102020204" pitchFamily="34" charset="0"/>
                <a:cs typeface="Franklin Gothic Book" charset="0"/>
              </a:defRPr>
            </a:lvl3pPr>
            <a:lvl4pPr>
              <a:defRPr>
                <a:latin typeface="+mn-lt"/>
                <a:ea typeface="Franklin Gothic Book" panose="020B0503020102020204" pitchFamily="34" charset="0"/>
                <a:cs typeface="Franklin Gothic Book" charset="0"/>
              </a:defRPr>
            </a:lvl4pPr>
            <a:lvl5pPr>
              <a:defRPr>
                <a:latin typeface="+mn-lt"/>
                <a:ea typeface="Franklin Gothic Book" panose="020B0503020102020204" pitchFamily="34" charset="0"/>
                <a:cs typeface="Franklin Gothic Book"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9461381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543675" y="365125"/>
            <a:ext cx="1971675" cy="5811838"/>
          </a:xfrm>
          <a:prstGeom prst="rect">
            <a:avLst/>
          </a:prstGeom>
        </p:spPr>
        <p:txBody>
          <a:bodyPr vert="eaVert"/>
          <a:lstStyle>
            <a:lvl1pPr>
              <a:defRPr>
                <a:latin typeface="+mn-lt"/>
                <a:ea typeface="Franklin Gothic Book" panose="020B0503020102020204" pitchFamily="34" charset="0"/>
                <a:cs typeface="Franklin Gothic Book"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lvl1pPr>
              <a:defRPr>
                <a:latin typeface="+mn-lt"/>
                <a:ea typeface="Franklin Gothic Book" panose="020B0503020102020204" pitchFamily="34" charset="0"/>
                <a:cs typeface="Franklin Gothic Book" charset="0"/>
              </a:defRPr>
            </a:lvl1pPr>
            <a:lvl2pPr>
              <a:defRPr>
                <a:latin typeface="+mn-lt"/>
                <a:ea typeface="Franklin Gothic Book" panose="020B0503020102020204" pitchFamily="34" charset="0"/>
                <a:cs typeface="Franklin Gothic Book" charset="0"/>
              </a:defRPr>
            </a:lvl2pPr>
            <a:lvl3pPr>
              <a:defRPr>
                <a:latin typeface="+mn-lt"/>
                <a:ea typeface="Franklin Gothic Book" panose="020B0503020102020204" pitchFamily="34" charset="0"/>
                <a:cs typeface="Franklin Gothic Book" charset="0"/>
              </a:defRPr>
            </a:lvl3pPr>
            <a:lvl4pPr>
              <a:defRPr>
                <a:latin typeface="+mn-lt"/>
                <a:ea typeface="Franklin Gothic Book" panose="020B0503020102020204" pitchFamily="34" charset="0"/>
                <a:cs typeface="Franklin Gothic Book" charset="0"/>
              </a:defRPr>
            </a:lvl4pPr>
            <a:lvl5pPr>
              <a:defRPr>
                <a:latin typeface="+mn-lt"/>
                <a:ea typeface="Franklin Gothic Book" panose="020B0503020102020204" pitchFamily="34" charset="0"/>
                <a:cs typeface="Franklin Gothic Book"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472676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2247802"/>
            <a:ext cx="6858000" cy="1655762"/>
          </a:xfrm>
        </p:spPr>
        <p:txBody>
          <a:bodyPr/>
          <a:lstStyle>
            <a:lvl1pPr marL="0" indent="0" algn="l">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5" name="Title Placeholder 1"/>
          <p:cNvSpPr txBox="1">
            <a:spLocks/>
          </p:cNvSpPr>
          <p:nvPr userDrawn="1"/>
        </p:nvSpPr>
        <p:spPr>
          <a:xfrm>
            <a:off x="1143000" y="676656"/>
            <a:ext cx="6931152" cy="1344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Helvetica" charset="0"/>
                <a:ea typeface="+mj-ea"/>
                <a:cs typeface="+mj-cs"/>
              </a:defRPr>
            </a:lvl1pPr>
          </a:lstStyle>
          <a:p>
            <a:r>
              <a:rPr lang="en-US" dirty="0" smtClean="0">
                <a:latin typeface="+mn-lt"/>
              </a:rPr>
              <a:t>CLICK TO EDIT MASTER TITLE STYLE</a:t>
            </a:r>
            <a:endParaRPr lang="en-US" dirty="0">
              <a:latin typeface="+mn-lt"/>
            </a:endParaRPr>
          </a:p>
        </p:txBody>
      </p:sp>
    </p:spTree>
    <p:extLst>
      <p:ext uri="{BB962C8B-B14F-4D97-AF65-F5344CB8AC3E}">
        <p14:creationId xmlns:p14="http://schemas.microsoft.com/office/powerpoint/2010/main" val="14555909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2829828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2806961"/>
            <a:ext cx="7886700" cy="1500187"/>
          </a:xfrm>
        </p:spPr>
        <p:txBody>
          <a:bodyPr/>
          <a:lstStyle>
            <a:lvl1pPr marL="0" indent="0">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Title Placeholder 1"/>
          <p:cNvSpPr txBox="1">
            <a:spLocks/>
          </p:cNvSpPr>
          <p:nvPr userDrawn="1"/>
        </p:nvSpPr>
        <p:spPr>
          <a:xfrm>
            <a:off x="656082" y="1334389"/>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Helvetica" charset="0"/>
                <a:ea typeface="+mj-ea"/>
                <a:cs typeface="+mj-cs"/>
              </a:defRPr>
            </a:lvl1pPr>
          </a:lstStyle>
          <a:p>
            <a:r>
              <a:rPr lang="en-US" dirty="0" smtClean="0">
                <a:latin typeface="+mn-lt"/>
              </a:rPr>
              <a:t>CLICK TO EDIT MASTER TITLE STYLE</a:t>
            </a:r>
            <a:endParaRPr lang="en-US" dirty="0">
              <a:latin typeface="+mn-lt"/>
            </a:endParaRPr>
          </a:p>
        </p:txBody>
      </p:sp>
    </p:spTree>
    <p:extLst>
      <p:ext uri="{BB962C8B-B14F-4D97-AF65-F5344CB8AC3E}">
        <p14:creationId xmlns:p14="http://schemas.microsoft.com/office/powerpoint/2010/main" val="7063642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67150" cy="4351338"/>
          </a:xfrm>
        </p:spPr>
        <p:txBody>
          <a:bodyPr>
            <a:norm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25625"/>
            <a:ext cx="3867150" cy="4351338"/>
          </a:xfrm>
        </p:spPr>
        <p:txBody>
          <a:bodyPr>
            <a:norm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628650" y="6356350"/>
            <a:ext cx="2057400" cy="365125"/>
          </a:xfrm>
          <a:prstGeom prst="rect">
            <a:avLst/>
          </a:prstGeom>
        </p:spPr>
        <p:txBody>
          <a:bodyPr>
            <a:normAutofit/>
          </a:bodyPr>
          <a:lstStyle>
            <a:lvl1pPr>
              <a:defRPr>
                <a:latin typeface="+mn-lt"/>
              </a:defRPr>
            </a:lvl1pPr>
          </a:lstStyle>
          <a:p>
            <a:endParaRPr lang="en-US" dirty="0"/>
          </a:p>
        </p:txBody>
      </p:sp>
      <p:sp>
        <p:nvSpPr>
          <p:cNvPr id="6" name="Footer Placeholder 5"/>
          <p:cNvSpPr>
            <a:spLocks noGrp="1"/>
          </p:cNvSpPr>
          <p:nvPr>
            <p:ph type="ftr" sz="quarter" idx="11"/>
          </p:nvPr>
        </p:nvSpPr>
        <p:spPr>
          <a:xfrm>
            <a:off x="3028950" y="6356350"/>
            <a:ext cx="3086100" cy="365125"/>
          </a:xfrm>
          <a:prstGeom prst="rect">
            <a:avLst/>
          </a:prstGeom>
        </p:spPr>
        <p:txBody>
          <a:bodyPr>
            <a:normAutofit/>
          </a:bodyPr>
          <a:lstStyle>
            <a:lvl1pPr>
              <a:defRPr>
                <a:latin typeface="+mn-lt"/>
              </a:defRPr>
            </a:lvl1pPr>
          </a:lstStyle>
          <a:p>
            <a:endParaRPr lang="en-US" dirty="0"/>
          </a:p>
        </p:txBody>
      </p:sp>
      <p:sp>
        <p:nvSpPr>
          <p:cNvPr id="7" name="Slide Number Placeholder 6"/>
          <p:cNvSpPr>
            <a:spLocks noGrp="1"/>
          </p:cNvSpPr>
          <p:nvPr>
            <p:ph type="sldNum" sz="quarter" idx="12"/>
          </p:nvPr>
        </p:nvSpPr>
        <p:spPr>
          <a:xfrm>
            <a:off x="6457950" y="6356350"/>
            <a:ext cx="2057400" cy="365125"/>
          </a:xfrm>
          <a:prstGeom prst="rect">
            <a:avLst/>
          </a:prstGeom>
        </p:spPr>
        <p:txBody>
          <a:bodyPr>
            <a:normAutofit/>
          </a:bodyPr>
          <a:lstStyle>
            <a:lvl1pPr>
              <a:defRPr>
                <a:latin typeface="+mn-lt"/>
              </a:defRPr>
            </a:lvl1pPr>
          </a:lstStyle>
          <a:p>
            <a:fld id="{718CA319-5C67-3148-B62C-5A45C0B0E9F6}" type="slidenum">
              <a:rPr lang="en-US" smtClean="0"/>
              <a:pPr/>
              <a:t>‹#›</a:t>
            </a:fld>
            <a:endParaRPr lang="en-US" dirty="0"/>
          </a:p>
        </p:txBody>
      </p:sp>
      <p:sp>
        <p:nvSpPr>
          <p:cNvPr id="8" name="Title Placeholder 1"/>
          <p:cNvSpPr txBox="1">
            <a:spLocks/>
          </p:cNvSpPr>
          <p:nvPr userDrawn="1"/>
        </p:nvSpPr>
        <p:spPr>
          <a:xfrm>
            <a:off x="656082" y="474853"/>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Helvetica" charset="0"/>
                <a:ea typeface="+mj-ea"/>
                <a:cs typeface="+mj-cs"/>
              </a:defRPr>
            </a:lvl1pPr>
          </a:lstStyle>
          <a:p>
            <a:r>
              <a:rPr lang="en-US" dirty="0" smtClean="0">
                <a:latin typeface="+mn-lt"/>
              </a:rPr>
              <a:t>CLICK TO EDIT MASTER TITLE STYLE</a:t>
            </a:r>
            <a:endParaRPr lang="en-US" dirty="0">
              <a:latin typeface="+mn-lt"/>
            </a:endParaRPr>
          </a:p>
        </p:txBody>
      </p:sp>
    </p:spTree>
    <p:extLst>
      <p:ext uri="{BB962C8B-B14F-4D97-AF65-F5344CB8AC3E}">
        <p14:creationId xmlns:p14="http://schemas.microsoft.com/office/powerpoint/2010/main" val="1364953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0238" y="1681163"/>
            <a:ext cx="3868737" cy="82391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30238" y="2505075"/>
            <a:ext cx="3868737" cy="310864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10864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1"/>
          <p:cNvSpPr txBox="1">
            <a:spLocks/>
          </p:cNvSpPr>
          <p:nvPr userDrawn="1"/>
        </p:nvSpPr>
        <p:spPr>
          <a:xfrm>
            <a:off x="628650" y="337693"/>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Helvetica" charset="0"/>
                <a:ea typeface="+mj-ea"/>
                <a:cs typeface="+mj-cs"/>
              </a:defRPr>
            </a:lvl1pPr>
          </a:lstStyle>
          <a:p>
            <a:r>
              <a:rPr lang="en-US" dirty="0" smtClean="0">
                <a:latin typeface="+mn-lt"/>
              </a:rPr>
              <a:t>CLICK TO EDIT MASTER TITLE STYLE</a:t>
            </a:r>
            <a:endParaRPr lang="en-US" dirty="0">
              <a:latin typeface="+mn-lt"/>
            </a:endParaRPr>
          </a:p>
        </p:txBody>
      </p:sp>
    </p:spTree>
    <p:extLst>
      <p:ext uri="{BB962C8B-B14F-4D97-AF65-F5344CB8AC3E}">
        <p14:creationId xmlns:p14="http://schemas.microsoft.com/office/powerpoint/2010/main" val="147257633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txBox="1">
            <a:spLocks/>
          </p:cNvSpPr>
          <p:nvPr userDrawn="1"/>
        </p:nvSpPr>
        <p:spPr>
          <a:xfrm>
            <a:off x="656082" y="36512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Helvetica" charset="0"/>
                <a:ea typeface="+mj-ea"/>
                <a:cs typeface="+mj-cs"/>
              </a:defRPr>
            </a:lvl1pPr>
          </a:lstStyle>
          <a:p>
            <a:r>
              <a:rPr lang="en-US" dirty="0" smtClean="0">
                <a:latin typeface="+mn-lt"/>
              </a:rPr>
              <a:t>CLICK TO EDIT MASTER TITLE STYLE</a:t>
            </a:r>
            <a:endParaRPr lang="en-US" dirty="0">
              <a:latin typeface="+mn-lt"/>
            </a:endParaRPr>
          </a:p>
        </p:txBody>
      </p:sp>
    </p:spTree>
    <p:extLst>
      <p:ext uri="{BB962C8B-B14F-4D97-AF65-F5344CB8AC3E}">
        <p14:creationId xmlns:p14="http://schemas.microsoft.com/office/powerpoint/2010/main" val="40290317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920290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457200"/>
            <a:ext cx="2949575" cy="1600200"/>
          </a:xfrm>
        </p:spPr>
        <p:txBody>
          <a:bodyPr anchor="b"/>
          <a:lstStyle>
            <a:lvl1pPr>
              <a:defRPr sz="3200" b="1">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87788" y="987425"/>
            <a:ext cx="4629150" cy="4873625"/>
          </a:xfrm>
        </p:spPr>
        <p:txBody>
          <a:bodyPr/>
          <a:lstStyle>
            <a:lvl1pPr>
              <a:defRPr sz="3200">
                <a:latin typeface="+mn-lt"/>
              </a:defRPr>
            </a:lvl1pPr>
            <a:lvl2pPr>
              <a:defRPr sz="2800">
                <a:latin typeface="+mn-lt"/>
              </a:defRPr>
            </a:lvl2pPr>
            <a:lvl3pPr>
              <a:defRPr sz="2400">
                <a:latin typeface="+mn-lt"/>
              </a:defRPr>
            </a:lvl3pPr>
            <a:lvl4pPr>
              <a:defRPr sz="2000">
                <a:latin typeface="+mn-lt"/>
              </a:defRPr>
            </a:lvl4pPr>
            <a:lvl5pPr>
              <a:defRPr sz="2000">
                <a:latin typeface="+mn-lt"/>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5038852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lvl1pPr>
              <a:defRPr>
                <a:latin typeface="+mn-lt"/>
                <a:ea typeface="Franklin Gothic Book" panose="020B0503020102020204" pitchFamily="34" charset="0"/>
                <a:cs typeface="Franklin Gothic Book"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825625"/>
            <a:ext cx="7886700" cy="4122688"/>
          </a:xfrm>
          <a:prstGeom prst="rect">
            <a:avLst/>
          </a:prstGeom>
        </p:spPr>
        <p:txBody>
          <a:bodyPr/>
          <a:lstStyle>
            <a:lvl1pPr>
              <a:defRPr>
                <a:latin typeface="+mn-lt"/>
                <a:ea typeface="Franklin Gothic Book" panose="020B0503020102020204" pitchFamily="34" charset="0"/>
                <a:cs typeface="Franklin Gothic Book" charset="0"/>
              </a:defRPr>
            </a:lvl1pPr>
            <a:lvl2pPr>
              <a:defRPr>
                <a:latin typeface="+mj-lt"/>
                <a:ea typeface="Franklin Gothic Book" panose="020B0503020102020204" pitchFamily="34" charset="0"/>
                <a:cs typeface="Franklin Gothic Book" charset="0"/>
              </a:defRPr>
            </a:lvl2pPr>
            <a:lvl3pPr>
              <a:defRPr>
                <a:latin typeface="+mj-lt"/>
                <a:ea typeface="Franklin Gothic Book" panose="020B0503020102020204" pitchFamily="34" charset="0"/>
                <a:cs typeface="Franklin Gothic Book" charset="0"/>
              </a:defRPr>
            </a:lvl3pPr>
            <a:lvl4pPr>
              <a:defRPr>
                <a:latin typeface="+mj-lt"/>
                <a:ea typeface="Franklin Gothic Book" panose="020B0503020102020204" pitchFamily="34" charset="0"/>
                <a:cs typeface="Franklin Gothic Book" charset="0"/>
              </a:defRPr>
            </a:lvl4pPr>
            <a:lvl5pPr>
              <a:defRPr>
                <a:latin typeface="+mj-lt"/>
                <a:ea typeface="Franklin Gothic Book" panose="020B0503020102020204" pitchFamily="34" charset="0"/>
                <a:cs typeface="Franklin Gothic Book"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3712782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457200"/>
            <a:ext cx="2949575" cy="1600200"/>
          </a:xfrm>
        </p:spPr>
        <p:txBody>
          <a:bodyPr anchor="b"/>
          <a:lstStyle>
            <a:lvl1pPr>
              <a:defRPr sz="32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21940797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1694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543675" y="365125"/>
            <a:ext cx="1971675" cy="5811838"/>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26028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799" y="2462351"/>
            <a:ext cx="7829551" cy="565771"/>
          </a:xfrm>
        </p:spPr>
        <p:txBody>
          <a:bodyPr lIns="91440" tIns="91440" rIns="91440" bIns="91440" anchor="ctr">
            <a:normAutofit/>
          </a:bodyPr>
          <a:lstStyle>
            <a:lvl1pPr marL="0" indent="0" algn="l">
              <a:buNone/>
              <a:defRPr sz="2400">
                <a:latin typeface="+mn-lt"/>
                <a:ea typeface="Franklin Gothic Book" panose="020B0503020102020204" pitchFamily="34" charset="0"/>
                <a:cs typeface="Franklin Gothic Book"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Title Placeholder 1"/>
          <p:cNvSpPr>
            <a:spLocks noGrp="1"/>
          </p:cNvSpPr>
          <p:nvPr>
            <p:ph type="title"/>
          </p:nvPr>
        </p:nvSpPr>
        <p:spPr>
          <a:xfrm>
            <a:off x="628650" y="365126"/>
            <a:ext cx="7886700" cy="1325563"/>
          </a:xfrm>
          <a:prstGeom prst="rect">
            <a:avLst/>
          </a:prstGeom>
        </p:spPr>
        <p:txBody>
          <a:bodyPr rtlCol="0">
            <a:normAutofit/>
          </a:bodyPr>
          <a:lstStyle>
            <a:lvl1pPr>
              <a:defRPr b="1">
                <a:latin typeface="+mn-lt"/>
              </a:defRPr>
            </a:lvl1pPr>
          </a:lstStyle>
          <a:p>
            <a:r>
              <a:rPr lang="en-US" smtClean="0"/>
              <a:t>Click to edit Master title style</a:t>
            </a:r>
            <a:endParaRPr lang="en-US" dirty="0"/>
          </a:p>
        </p:txBody>
      </p:sp>
    </p:spTree>
    <p:extLst>
      <p:ext uri="{BB962C8B-B14F-4D97-AF65-F5344CB8AC3E}">
        <p14:creationId xmlns:p14="http://schemas.microsoft.com/office/powerpoint/2010/main" val="69915264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31596" y="1859305"/>
            <a:ext cx="7883754" cy="1655762"/>
          </a:xfrm>
          <a:prstGeom prst="rect">
            <a:avLst/>
          </a:prstGeom>
        </p:spPr>
        <p:txBody>
          <a:bodyPr lIns="91440" tIns="91440" rIns="91440" bIns="91440"/>
          <a:lstStyle>
            <a:lvl1pPr marL="0" indent="0" algn="l">
              <a:buNone/>
              <a:defRPr sz="2400">
                <a:latin typeface="+mn-lt"/>
                <a:ea typeface="Franklin Gothic Book" panose="020B0503020102020204" pitchFamily="34" charset="0"/>
                <a:cs typeface="Franklin Gothic Book"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5" name="Title Placeholder 1"/>
          <p:cNvSpPr>
            <a:spLocks noGrp="1"/>
          </p:cNvSpPr>
          <p:nvPr>
            <p:ph type="title"/>
          </p:nvPr>
        </p:nvSpPr>
        <p:spPr>
          <a:xfrm>
            <a:off x="628650" y="365126"/>
            <a:ext cx="7886700" cy="1325563"/>
          </a:xfrm>
          <a:prstGeom prst="rect">
            <a:avLst/>
          </a:prstGeom>
        </p:spPr>
        <p:txBody>
          <a:bodyPr rtlCol="0">
            <a:normAutofit/>
          </a:bodyPr>
          <a:lstStyle>
            <a:lvl1pPr>
              <a:defRPr>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73311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799" y="2462351"/>
            <a:ext cx="7829551" cy="565771"/>
          </a:xfrm>
        </p:spPr>
        <p:txBody>
          <a:bodyPr lIns="91440" tIns="91440" rIns="91440" bIns="91440" anchor="ctr">
            <a:normAutofit/>
          </a:bodyPr>
          <a:lstStyle>
            <a:lvl1pPr marL="0" indent="0" algn="l">
              <a:buNone/>
              <a:defRPr sz="2400">
                <a:latin typeface="Franklin Gothic Book" panose="020B0503020102020204" pitchFamily="34" charset="0"/>
                <a:ea typeface="Franklin Gothic Book" panose="020B0503020102020204" pitchFamily="34" charset="0"/>
                <a:cs typeface="Franklin Gothic Book"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Title Placeholder 1"/>
          <p:cNvSpPr>
            <a:spLocks noGrp="1"/>
          </p:cNvSpPr>
          <p:nvPr>
            <p:ph type="title"/>
          </p:nvPr>
        </p:nvSpPr>
        <p:spPr>
          <a:xfrm>
            <a:off x="628650" y="365126"/>
            <a:ext cx="7886700" cy="1325563"/>
          </a:xfrm>
          <a:prstGeom prst="rect">
            <a:avLst/>
          </a:prstGeom>
        </p:spPr>
        <p:txBody>
          <a:bodyPr rtlCol="0">
            <a:normAutofit/>
          </a:bodyPr>
          <a:lstStyle>
            <a:lvl1pPr>
              <a:defRPr b="1"/>
            </a:lvl1pPr>
          </a:lstStyle>
          <a:p>
            <a:r>
              <a:rPr lang="en-US" smtClean="0"/>
              <a:t>Click to edit Master title style</a:t>
            </a:r>
            <a:endParaRPr lang="en-US" dirty="0"/>
          </a:p>
        </p:txBody>
      </p:sp>
    </p:spTree>
    <p:extLst>
      <p:ext uri="{BB962C8B-B14F-4D97-AF65-F5344CB8AC3E}">
        <p14:creationId xmlns:p14="http://schemas.microsoft.com/office/powerpoint/2010/main" val="25733936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31596" y="1859305"/>
            <a:ext cx="7883754" cy="1655762"/>
          </a:xfrm>
          <a:prstGeom prst="rect">
            <a:avLst/>
          </a:prstGeom>
        </p:spPr>
        <p:txBody>
          <a:bodyPr lIns="91440" tIns="91440" rIns="91440" bIns="91440"/>
          <a:lstStyle>
            <a:lvl1pPr marL="0" indent="0" algn="l">
              <a:buNone/>
              <a:defRPr sz="2400">
                <a:latin typeface="Franklin Gothic Book" panose="020B0503020102020204" pitchFamily="34" charset="0"/>
                <a:ea typeface="Franklin Gothic Book" panose="020B0503020102020204" pitchFamily="34" charset="0"/>
                <a:cs typeface="Franklin Gothic Book"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5"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282141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825625"/>
            <a:ext cx="7886700" cy="4122688"/>
          </a:xfrm>
          <a:prstGeom prst="rect">
            <a:avLst/>
          </a:prstGeom>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51216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3"/>
            <a:ext cx="7886700" cy="1500187"/>
          </a:xfrm>
          <a:prstGeom prst="rect">
            <a:avLst/>
          </a:prstGeom>
        </p:spPr>
        <p:txBody>
          <a:bodyPr>
            <a:normAutofit/>
          </a:bodyPr>
          <a:lstStyle>
            <a:lvl1pPr marL="0" indent="0">
              <a:buNone/>
              <a:defRPr sz="2400">
                <a:solidFill>
                  <a:schemeClr val="tx1">
                    <a:tint val="75000"/>
                  </a:schemeClr>
                </a:solidFill>
                <a:latin typeface="Franklin Gothic Book" panose="020B0503020102020204" pitchFamily="34" charset="0"/>
                <a:ea typeface="Franklin Gothic Book" panose="020B0503020102020204" pitchFamily="34" charset="0"/>
                <a:cs typeface="Franklin Gothic Book"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Title Placeholder 1"/>
          <p:cNvSpPr txBox="1">
            <a:spLocks/>
          </p:cNvSpPr>
          <p:nvPr userDrawn="1"/>
        </p:nvSpPr>
        <p:spPr>
          <a:xfrm>
            <a:off x="628650" y="1361822"/>
            <a:ext cx="7886700" cy="2899282"/>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200" b="1" kern="1200" spc="0">
                <a:solidFill>
                  <a:srgbClr val="32697C"/>
                </a:solidFill>
                <a:latin typeface="Helvetica" charset="0"/>
                <a:ea typeface="Helvetica" charset="0"/>
                <a:cs typeface="Helvetica" charset="0"/>
              </a:defRPr>
            </a:lvl1pPr>
          </a:lstStyle>
          <a:p>
            <a:r>
              <a:rPr lang="en-US" dirty="0" smtClean="0">
                <a:solidFill>
                  <a:srgbClr val="646561"/>
                </a:solidFill>
                <a:latin typeface="Franklin Gothic Book" panose="020B0503020102020204" pitchFamily="34" charset="0"/>
                <a:ea typeface="Franklin Gothic Book" charset="0"/>
                <a:cs typeface="Franklin Gothic Book" charset="0"/>
              </a:rPr>
              <a:t>CLICK TO EDIT MASTER TITLE STYLE</a:t>
            </a:r>
            <a:endParaRPr lang="en-US" dirty="0">
              <a:solidFill>
                <a:srgbClr val="646561"/>
              </a:solidFill>
              <a:latin typeface="Franklin Gothic Book" panose="020B0503020102020204" pitchFamily="34" charset="0"/>
              <a:ea typeface="Franklin Gothic Book" charset="0"/>
              <a:cs typeface="Franklin Gothic Book" charset="0"/>
            </a:endParaRPr>
          </a:p>
        </p:txBody>
      </p:sp>
    </p:spTree>
    <p:extLst>
      <p:ext uri="{BB962C8B-B14F-4D97-AF65-F5344CB8AC3E}">
        <p14:creationId xmlns:p14="http://schemas.microsoft.com/office/powerpoint/2010/main" val="21848887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67150" cy="4351338"/>
          </a:xfrm>
          <a:prstGeom prst="rect">
            <a:avLst/>
          </a:prstGeom>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25625"/>
            <a:ext cx="3867150" cy="4351338"/>
          </a:xfrm>
          <a:prstGeom prst="rect">
            <a:avLst/>
          </a:prstGeom>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2905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3"/>
            <a:ext cx="7886700" cy="1500187"/>
          </a:xfrm>
          <a:prstGeom prst="rect">
            <a:avLst/>
          </a:prstGeom>
        </p:spPr>
        <p:txBody>
          <a:bodyPr>
            <a:normAutofit/>
          </a:bodyPr>
          <a:lstStyle>
            <a:lvl1pPr marL="0" indent="0">
              <a:buNone/>
              <a:defRPr sz="2400">
                <a:solidFill>
                  <a:schemeClr val="tx1">
                    <a:tint val="75000"/>
                  </a:schemeClr>
                </a:solidFill>
                <a:latin typeface="+mn-lt"/>
                <a:ea typeface="Franklin Gothic Book" panose="020B0503020102020204" pitchFamily="34" charset="0"/>
                <a:cs typeface="Franklin Gothic Book"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Title Placeholder 1"/>
          <p:cNvSpPr txBox="1">
            <a:spLocks/>
          </p:cNvSpPr>
          <p:nvPr userDrawn="1"/>
        </p:nvSpPr>
        <p:spPr>
          <a:xfrm>
            <a:off x="628650" y="1361822"/>
            <a:ext cx="7886700" cy="2899282"/>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200" b="1" kern="1200" spc="0">
                <a:solidFill>
                  <a:srgbClr val="32697C"/>
                </a:solidFill>
                <a:latin typeface="Helvetica" charset="0"/>
                <a:ea typeface="Helvetica" charset="0"/>
                <a:cs typeface="Helvetica" charset="0"/>
              </a:defRPr>
            </a:lvl1pPr>
          </a:lstStyle>
          <a:p>
            <a:r>
              <a:rPr lang="en-US" dirty="0" smtClean="0">
                <a:solidFill>
                  <a:srgbClr val="646561"/>
                </a:solidFill>
                <a:latin typeface="+mn-lt"/>
                <a:ea typeface="Franklin Gothic Book" charset="0"/>
                <a:cs typeface="Franklin Gothic Book" charset="0"/>
              </a:rPr>
              <a:t>CLICK TO EDIT MASTER TITLE STYLE</a:t>
            </a:r>
            <a:endParaRPr lang="en-US" dirty="0">
              <a:solidFill>
                <a:srgbClr val="646561"/>
              </a:solidFill>
              <a:latin typeface="+mn-lt"/>
              <a:ea typeface="Franklin Gothic Book" charset="0"/>
              <a:cs typeface="Franklin Gothic Book" charset="0"/>
            </a:endParaRPr>
          </a:p>
        </p:txBody>
      </p:sp>
    </p:spTree>
    <p:extLst>
      <p:ext uri="{BB962C8B-B14F-4D97-AF65-F5344CB8AC3E}">
        <p14:creationId xmlns:p14="http://schemas.microsoft.com/office/powerpoint/2010/main" val="103494929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0238" y="1681163"/>
            <a:ext cx="3868737" cy="823912"/>
          </a:xfrm>
          <a:prstGeom prst="rect">
            <a:avLst/>
          </a:prstGeom>
        </p:spPr>
        <p:txBody>
          <a:bodyPr anchor="b" anchorCtr="0"/>
          <a:lstStyle>
            <a:lvl1pPr marL="0" indent="0">
              <a:buNone/>
              <a:defRPr sz="1600" b="1">
                <a:latin typeface="Franklin Gothic Book" panose="020B0503020102020204" pitchFamily="34" charset="0"/>
                <a:ea typeface="Franklin Gothic Book" panose="020B0503020102020204" pitchFamily="34" charset="0"/>
                <a:cs typeface="Franklin Gothic Book"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681163"/>
            <a:ext cx="3887788" cy="823912"/>
          </a:xfrm>
          <a:prstGeom prst="rect">
            <a:avLst/>
          </a:prstGeom>
        </p:spPr>
        <p:txBody>
          <a:bodyPr anchor="b" anchorCtr="0"/>
          <a:lstStyle>
            <a:lvl1pPr marL="0" indent="0">
              <a:buNone/>
              <a:defRPr sz="1600" b="1">
                <a:latin typeface="Franklin Gothic Book" panose="020B0503020102020204" pitchFamily="34" charset="0"/>
                <a:ea typeface="Franklin Gothic Book" panose="020B0503020102020204" pitchFamily="34" charset="0"/>
                <a:cs typeface="Franklin Gothic Book"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646048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78163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4865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987425"/>
            <a:ext cx="4629150" cy="4873625"/>
          </a:xfrm>
          <a:prstGeom prst="rect">
            <a:avLst/>
          </a:prstGeom>
        </p:spPr>
        <p:txBody>
          <a:bodyPr/>
          <a:lstStyle>
            <a:lvl1pPr>
              <a:defRPr sz="3200">
                <a:latin typeface="Franklin Gothic Book" panose="020B0503020102020204" pitchFamily="34" charset="0"/>
                <a:ea typeface="Franklin Gothic Book" panose="020B0503020102020204" pitchFamily="34" charset="0"/>
                <a:cs typeface="Franklin Gothic Book" charset="0"/>
              </a:defRPr>
            </a:lvl1pPr>
            <a:lvl2pPr>
              <a:defRPr sz="2800">
                <a:latin typeface="Franklin Gothic Book" panose="020B0503020102020204" pitchFamily="34" charset="0"/>
                <a:ea typeface="Franklin Gothic Book" panose="020B0503020102020204" pitchFamily="34" charset="0"/>
                <a:cs typeface="Franklin Gothic Book" charset="0"/>
              </a:defRPr>
            </a:lvl2pPr>
            <a:lvl3pPr>
              <a:defRPr sz="2400">
                <a:latin typeface="Franklin Gothic Book" panose="020B0503020102020204" pitchFamily="34" charset="0"/>
                <a:ea typeface="Franklin Gothic Book" panose="020B0503020102020204" pitchFamily="34" charset="0"/>
                <a:cs typeface="Franklin Gothic Book" charset="0"/>
              </a:defRPr>
            </a:lvl3pPr>
            <a:lvl4pPr>
              <a:defRPr sz="2000">
                <a:latin typeface="Franklin Gothic Book" panose="020B0503020102020204" pitchFamily="34" charset="0"/>
                <a:ea typeface="Franklin Gothic Book" panose="020B0503020102020204" pitchFamily="34" charset="0"/>
                <a:cs typeface="Franklin Gothic Book" charset="0"/>
              </a:defRPr>
            </a:lvl4pPr>
            <a:lvl5pPr>
              <a:defRPr sz="2000">
                <a:latin typeface="Franklin Gothic Book" panose="020B0503020102020204" pitchFamily="34" charset="0"/>
                <a:ea typeface="Franklin Gothic Book" panose="020B0503020102020204" pitchFamily="34" charset="0"/>
                <a:cs typeface="Franklin Gothic Book"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atin typeface="Franklin Gothic Book" panose="020B0503020102020204" pitchFamily="34" charset="0"/>
                <a:ea typeface="Franklin Gothic Book" panose="020B0503020102020204" pitchFamily="34" charset="0"/>
                <a:cs typeface="Franklin Gothic Book"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Title Placeholder 1"/>
          <p:cNvSpPr txBox="1">
            <a:spLocks/>
          </p:cNvSpPr>
          <p:nvPr userDrawn="1"/>
        </p:nvSpPr>
        <p:spPr>
          <a:xfrm>
            <a:off x="628650" y="301118"/>
            <a:ext cx="2951163" cy="19117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spc="0">
                <a:solidFill>
                  <a:srgbClr val="32697C"/>
                </a:solidFill>
                <a:latin typeface="Helvetica" charset="0"/>
                <a:ea typeface="Helvetica" charset="0"/>
                <a:cs typeface="Helvetica" charset="0"/>
              </a:defRPr>
            </a:lvl1pPr>
          </a:lstStyle>
          <a:p>
            <a:r>
              <a:rPr lang="en-US" dirty="0" smtClean="0">
                <a:solidFill>
                  <a:srgbClr val="646561"/>
                </a:solidFill>
                <a:latin typeface="Franklin Gothic Book" panose="020B0503020102020204" pitchFamily="34" charset="0"/>
                <a:ea typeface="Franklin Gothic Book" charset="0"/>
                <a:cs typeface="Franklin Gothic Book" charset="0"/>
              </a:rPr>
              <a:t>CLICK TO EDIT MASTER TITLE STYLE</a:t>
            </a:r>
            <a:endParaRPr lang="en-US" dirty="0">
              <a:solidFill>
                <a:srgbClr val="646561"/>
              </a:solidFill>
              <a:latin typeface="Franklin Gothic Book" panose="020B0503020102020204" pitchFamily="34" charset="0"/>
              <a:ea typeface="Franklin Gothic Book" charset="0"/>
              <a:cs typeface="Franklin Gothic Book" charset="0"/>
            </a:endParaRPr>
          </a:p>
        </p:txBody>
      </p:sp>
    </p:spTree>
    <p:extLst>
      <p:ext uri="{BB962C8B-B14F-4D97-AF65-F5344CB8AC3E}">
        <p14:creationId xmlns:p14="http://schemas.microsoft.com/office/powerpoint/2010/main" val="12754179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atin typeface="Franklin Gothic Book" panose="020B0503020102020204" pitchFamily="34" charset="0"/>
                <a:ea typeface="Franklin Gothic Book" panose="020B0503020102020204" pitchFamily="34" charset="0"/>
                <a:cs typeface="Franklin Gothic Book"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atin typeface="Franklin Gothic Book" panose="020B0503020102020204" pitchFamily="34" charset="0"/>
                <a:ea typeface="Franklin Gothic Book" panose="020B0503020102020204" pitchFamily="34" charset="0"/>
                <a:cs typeface="Franklin Gothic Book"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Title Placeholder 1"/>
          <p:cNvSpPr txBox="1">
            <a:spLocks/>
          </p:cNvSpPr>
          <p:nvPr userDrawn="1"/>
        </p:nvSpPr>
        <p:spPr>
          <a:xfrm>
            <a:off x="628650" y="301118"/>
            <a:ext cx="2951163" cy="19117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spc="0">
                <a:solidFill>
                  <a:srgbClr val="32697C"/>
                </a:solidFill>
                <a:latin typeface="Helvetica" charset="0"/>
                <a:ea typeface="Helvetica" charset="0"/>
                <a:cs typeface="Helvetica" charset="0"/>
              </a:defRPr>
            </a:lvl1pPr>
          </a:lstStyle>
          <a:p>
            <a:r>
              <a:rPr lang="en-US" dirty="0" smtClean="0">
                <a:solidFill>
                  <a:srgbClr val="646561"/>
                </a:solidFill>
                <a:latin typeface="Franklin Gothic Book" panose="020B0503020102020204" pitchFamily="34" charset="0"/>
                <a:ea typeface="Franklin Gothic Book" charset="0"/>
                <a:cs typeface="Franklin Gothic Book" charset="0"/>
              </a:rPr>
              <a:t>CLICK TO EDIT MASTER TITLE STYLE</a:t>
            </a:r>
            <a:endParaRPr lang="en-US" dirty="0">
              <a:solidFill>
                <a:srgbClr val="646561"/>
              </a:solidFill>
              <a:latin typeface="Franklin Gothic Book" panose="020B0503020102020204" pitchFamily="34" charset="0"/>
              <a:ea typeface="Franklin Gothic Book" charset="0"/>
              <a:cs typeface="Franklin Gothic Book" charset="0"/>
            </a:endParaRPr>
          </a:p>
        </p:txBody>
      </p:sp>
    </p:spTree>
    <p:extLst>
      <p:ext uri="{BB962C8B-B14F-4D97-AF65-F5344CB8AC3E}">
        <p14:creationId xmlns:p14="http://schemas.microsoft.com/office/powerpoint/2010/main" val="22145305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139433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543675" y="365125"/>
            <a:ext cx="1971675" cy="5811838"/>
          </a:xfrm>
          <a:prstGeom prst="rect">
            <a:avLst/>
          </a:prstGeom>
        </p:spPr>
        <p:txBody>
          <a:bodyPr vert="eaVert"/>
          <a:lstStyle>
            <a:lvl1pPr>
              <a:defRPr>
                <a:latin typeface="Franklin Gothic Book" panose="020B0503020102020204" pitchFamily="34" charset="0"/>
                <a:ea typeface="Franklin Gothic Book" panose="020B0503020102020204" pitchFamily="34" charset="0"/>
                <a:cs typeface="Franklin Gothic Book"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74310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67150" cy="4351338"/>
          </a:xfrm>
          <a:prstGeom prst="rect">
            <a:avLst/>
          </a:prstGeom>
        </p:spPr>
        <p:txBody>
          <a:bodyPr/>
          <a:lstStyle>
            <a:lvl1pPr>
              <a:defRPr>
                <a:latin typeface="+mn-lt"/>
                <a:ea typeface="Franklin Gothic Book" panose="020B0503020102020204" pitchFamily="34" charset="0"/>
                <a:cs typeface="Franklin Gothic Book" panose="020B0503020102020204" pitchFamily="34" charset="0"/>
              </a:defRPr>
            </a:lvl1pPr>
            <a:lvl2pPr>
              <a:defRPr>
                <a:latin typeface="+mn-lt"/>
                <a:ea typeface="Franklin Gothic Book" panose="020B0503020102020204" pitchFamily="34" charset="0"/>
                <a:cs typeface="Franklin Gothic Book" panose="020B0503020102020204" pitchFamily="34" charset="0"/>
              </a:defRPr>
            </a:lvl2pPr>
            <a:lvl3pPr>
              <a:defRPr>
                <a:latin typeface="+mn-lt"/>
                <a:ea typeface="Franklin Gothic Book" panose="020B0503020102020204" pitchFamily="34" charset="0"/>
                <a:cs typeface="Franklin Gothic Book" panose="020B0503020102020204" pitchFamily="34" charset="0"/>
              </a:defRPr>
            </a:lvl3pPr>
            <a:lvl4pPr>
              <a:defRPr>
                <a:latin typeface="+mn-lt"/>
                <a:ea typeface="Franklin Gothic Book" panose="020B0503020102020204" pitchFamily="34" charset="0"/>
                <a:cs typeface="Franklin Gothic Book" panose="020B0503020102020204" pitchFamily="34" charset="0"/>
              </a:defRPr>
            </a:lvl4pPr>
            <a:lvl5pPr>
              <a:defRPr>
                <a:latin typeface="+mn-lt"/>
                <a:ea typeface="Franklin Gothic Book" panose="020B0503020102020204" pitchFamily="34" charset="0"/>
                <a:cs typeface="Franklin Gothic Book" panose="020B05030201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25625"/>
            <a:ext cx="3867150" cy="4351338"/>
          </a:xfrm>
          <a:prstGeom prst="rect">
            <a:avLst/>
          </a:prstGeom>
        </p:spPr>
        <p:txBody>
          <a:bodyPr/>
          <a:lstStyle>
            <a:lvl1pPr>
              <a:defRPr>
                <a:latin typeface="+mn-lt"/>
                <a:ea typeface="Franklin Gothic Book" panose="020B0503020102020204" pitchFamily="34" charset="0"/>
                <a:cs typeface="Franklin Gothic Book" charset="0"/>
              </a:defRPr>
            </a:lvl1pPr>
            <a:lvl2pPr>
              <a:defRPr>
                <a:latin typeface="+mn-lt"/>
                <a:ea typeface="Franklin Gothic Book" panose="020B0503020102020204" pitchFamily="34" charset="0"/>
                <a:cs typeface="Franklin Gothic Book" charset="0"/>
              </a:defRPr>
            </a:lvl2pPr>
            <a:lvl3pPr>
              <a:defRPr>
                <a:latin typeface="+mn-lt"/>
                <a:ea typeface="Franklin Gothic Book" panose="020B0503020102020204" pitchFamily="34" charset="0"/>
                <a:cs typeface="Franklin Gothic Book" charset="0"/>
              </a:defRPr>
            </a:lvl3pPr>
            <a:lvl4pPr>
              <a:defRPr>
                <a:latin typeface="+mn-lt"/>
                <a:ea typeface="Franklin Gothic Book" panose="020B0503020102020204" pitchFamily="34" charset="0"/>
                <a:cs typeface="Franklin Gothic Book" charset="0"/>
              </a:defRPr>
            </a:lvl4pPr>
            <a:lvl5pPr>
              <a:defRPr>
                <a:latin typeface="+mn-lt"/>
                <a:ea typeface="Franklin Gothic Book" panose="020B0503020102020204" pitchFamily="34" charset="0"/>
                <a:cs typeface="Franklin Gothic Book"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6548873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0238" y="1681163"/>
            <a:ext cx="3868737" cy="823912"/>
          </a:xfrm>
          <a:prstGeom prst="rect">
            <a:avLst/>
          </a:prstGeom>
        </p:spPr>
        <p:txBody>
          <a:bodyPr anchor="b" anchorCtr="0"/>
          <a:lstStyle>
            <a:lvl1pPr marL="0" indent="0">
              <a:buNone/>
              <a:defRPr sz="1600" b="1">
                <a:latin typeface="+mn-lt"/>
                <a:ea typeface="Franklin Gothic Book" panose="020B0503020102020204" pitchFamily="34" charset="0"/>
                <a:cs typeface="Franklin Gothic Book"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lvl1pPr>
              <a:defRPr>
                <a:latin typeface="+mn-lt"/>
                <a:ea typeface="Franklin Gothic Book" panose="020B0503020102020204" pitchFamily="34" charset="0"/>
                <a:cs typeface="Franklin Gothic Book" charset="0"/>
              </a:defRPr>
            </a:lvl1pPr>
            <a:lvl2pPr>
              <a:defRPr>
                <a:latin typeface="+mn-lt"/>
                <a:ea typeface="Franklin Gothic Book" panose="020B0503020102020204" pitchFamily="34" charset="0"/>
                <a:cs typeface="Franklin Gothic Book" charset="0"/>
              </a:defRPr>
            </a:lvl2pPr>
            <a:lvl3pPr>
              <a:defRPr>
                <a:latin typeface="+mn-lt"/>
                <a:ea typeface="Franklin Gothic Book" panose="020B0503020102020204" pitchFamily="34" charset="0"/>
                <a:cs typeface="Franklin Gothic Book" charset="0"/>
              </a:defRPr>
            </a:lvl3pPr>
            <a:lvl4pPr>
              <a:defRPr>
                <a:latin typeface="+mn-lt"/>
                <a:ea typeface="Franklin Gothic Book" panose="020B0503020102020204" pitchFamily="34" charset="0"/>
                <a:cs typeface="Franklin Gothic Book" charset="0"/>
              </a:defRPr>
            </a:lvl4pPr>
            <a:lvl5pPr>
              <a:defRPr>
                <a:latin typeface="+mn-lt"/>
                <a:ea typeface="Franklin Gothic Book" panose="020B0503020102020204" pitchFamily="34" charset="0"/>
                <a:cs typeface="Franklin Gothic Book"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681163"/>
            <a:ext cx="3887788" cy="823912"/>
          </a:xfrm>
          <a:prstGeom prst="rect">
            <a:avLst/>
          </a:prstGeom>
        </p:spPr>
        <p:txBody>
          <a:bodyPr anchor="b" anchorCtr="0"/>
          <a:lstStyle>
            <a:lvl1pPr marL="0" indent="0">
              <a:buNone/>
              <a:defRPr sz="1600" b="1">
                <a:latin typeface="+mn-lt"/>
                <a:ea typeface="Franklin Gothic Book" panose="020B0503020102020204" pitchFamily="34" charset="0"/>
                <a:cs typeface="Franklin Gothic Book"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lvl1pPr>
              <a:defRPr>
                <a:latin typeface="+mn-lt"/>
                <a:ea typeface="Franklin Gothic Book" panose="020B0503020102020204" pitchFamily="34" charset="0"/>
                <a:cs typeface="Franklin Gothic Book" charset="0"/>
              </a:defRPr>
            </a:lvl1pPr>
            <a:lvl2pPr>
              <a:defRPr>
                <a:latin typeface="+mn-lt"/>
                <a:ea typeface="Franklin Gothic Book" panose="020B0503020102020204" pitchFamily="34" charset="0"/>
                <a:cs typeface="Franklin Gothic Book" charset="0"/>
              </a:defRPr>
            </a:lvl2pPr>
            <a:lvl3pPr>
              <a:defRPr>
                <a:latin typeface="+mn-lt"/>
                <a:ea typeface="Franklin Gothic Book" panose="020B0503020102020204" pitchFamily="34" charset="0"/>
                <a:cs typeface="Franklin Gothic Book" charset="0"/>
              </a:defRPr>
            </a:lvl3pPr>
            <a:lvl4pPr>
              <a:defRPr>
                <a:latin typeface="+mn-lt"/>
                <a:ea typeface="Franklin Gothic Book" panose="020B0503020102020204" pitchFamily="34" charset="0"/>
                <a:cs typeface="Franklin Gothic Book" charset="0"/>
              </a:defRPr>
            </a:lvl4pPr>
            <a:lvl5pPr>
              <a:defRPr>
                <a:latin typeface="+mn-lt"/>
                <a:ea typeface="Franklin Gothic Book" panose="020B0503020102020204" pitchFamily="34" charset="0"/>
                <a:cs typeface="Franklin Gothic Book"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291957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20355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535434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987425"/>
            <a:ext cx="4629150" cy="4873625"/>
          </a:xfrm>
          <a:prstGeom prst="rect">
            <a:avLst/>
          </a:prstGeom>
        </p:spPr>
        <p:txBody>
          <a:bodyPr/>
          <a:lstStyle>
            <a:lvl1pPr>
              <a:defRPr sz="3200">
                <a:latin typeface="+mn-lt"/>
                <a:ea typeface="Franklin Gothic Book" panose="020B0503020102020204" pitchFamily="34" charset="0"/>
                <a:cs typeface="Franklin Gothic Book" charset="0"/>
              </a:defRPr>
            </a:lvl1pPr>
            <a:lvl2pPr>
              <a:defRPr sz="2800">
                <a:latin typeface="+mn-lt"/>
                <a:ea typeface="Franklin Gothic Book" panose="020B0503020102020204" pitchFamily="34" charset="0"/>
                <a:cs typeface="Franklin Gothic Book" charset="0"/>
              </a:defRPr>
            </a:lvl2pPr>
            <a:lvl3pPr>
              <a:defRPr sz="2400">
                <a:latin typeface="+mn-lt"/>
                <a:ea typeface="Franklin Gothic Book" panose="020B0503020102020204" pitchFamily="34" charset="0"/>
                <a:cs typeface="Franklin Gothic Book" charset="0"/>
              </a:defRPr>
            </a:lvl3pPr>
            <a:lvl4pPr>
              <a:defRPr sz="2000">
                <a:latin typeface="+mn-lt"/>
                <a:ea typeface="Franklin Gothic Book" panose="020B0503020102020204" pitchFamily="34" charset="0"/>
                <a:cs typeface="Franklin Gothic Book" charset="0"/>
              </a:defRPr>
            </a:lvl4pPr>
            <a:lvl5pPr>
              <a:defRPr sz="2000">
                <a:latin typeface="+mn-lt"/>
                <a:ea typeface="Franklin Gothic Book" panose="020B0503020102020204" pitchFamily="34" charset="0"/>
                <a:cs typeface="Franklin Gothic Book"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atin typeface="+mn-lt"/>
                <a:ea typeface="Franklin Gothic Book" panose="020B0503020102020204" pitchFamily="34" charset="0"/>
                <a:cs typeface="Franklin Gothic Book"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Title Placeholder 1"/>
          <p:cNvSpPr txBox="1">
            <a:spLocks/>
          </p:cNvSpPr>
          <p:nvPr userDrawn="1"/>
        </p:nvSpPr>
        <p:spPr>
          <a:xfrm>
            <a:off x="628650" y="301118"/>
            <a:ext cx="2951163" cy="19117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spc="0">
                <a:solidFill>
                  <a:srgbClr val="32697C"/>
                </a:solidFill>
                <a:latin typeface="Helvetica" charset="0"/>
                <a:ea typeface="Helvetica" charset="0"/>
                <a:cs typeface="Helvetica" charset="0"/>
              </a:defRPr>
            </a:lvl1pPr>
          </a:lstStyle>
          <a:p>
            <a:r>
              <a:rPr lang="en-US" dirty="0" smtClean="0">
                <a:solidFill>
                  <a:srgbClr val="646561"/>
                </a:solidFill>
                <a:latin typeface="+mn-lt"/>
                <a:ea typeface="Franklin Gothic Book" charset="0"/>
                <a:cs typeface="Franklin Gothic Book" charset="0"/>
              </a:rPr>
              <a:t>CLICK TO EDIT MASTER TITLE STYLE</a:t>
            </a:r>
            <a:endParaRPr lang="en-US" dirty="0">
              <a:solidFill>
                <a:srgbClr val="646561"/>
              </a:solidFill>
              <a:latin typeface="+mn-lt"/>
              <a:ea typeface="Franklin Gothic Book" charset="0"/>
              <a:cs typeface="Franklin Gothic Book" charset="0"/>
            </a:endParaRPr>
          </a:p>
        </p:txBody>
      </p:sp>
    </p:spTree>
    <p:extLst>
      <p:ext uri="{BB962C8B-B14F-4D97-AF65-F5344CB8AC3E}">
        <p14:creationId xmlns:p14="http://schemas.microsoft.com/office/powerpoint/2010/main" val="877554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atin typeface="+mn-lt"/>
                <a:ea typeface="Franklin Gothic Book" panose="020B0503020102020204" pitchFamily="34" charset="0"/>
                <a:cs typeface="Franklin Gothic Book"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atin typeface="+mn-lt"/>
                <a:ea typeface="Franklin Gothic Book" panose="020B0503020102020204" pitchFamily="34" charset="0"/>
                <a:cs typeface="Franklin Gothic Book"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Title Placeholder 1"/>
          <p:cNvSpPr txBox="1">
            <a:spLocks/>
          </p:cNvSpPr>
          <p:nvPr userDrawn="1"/>
        </p:nvSpPr>
        <p:spPr>
          <a:xfrm>
            <a:off x="628650" y="301118"/>
            <a:ext cx="2951163" cy="19117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spc="0">
                <a:solidFill>
                  <a:srgbClr val="32697C"/>
                </a:solidFill>
                <a:latin typeface="Helvetica" charset="0"/>
                <a:ea typeface="Helvetica" charset="0"/>
                <a:cs typeface="Helvetica" charset="0"/>
              </a:defRPr>
            </a:lvl1pPr>
          </a:lstStyle>
          <a:p>
            <a:r>
              <a:rPr lang="en-US" dirty="0" smtClean="0">
                <a:solidFill>
                  <a:srgbClr val="646561"/>
                </a:solidFill>
                <a:latin typeface="+mn-lt"/>
                <a:ea typeface="Franklin Gothic Book" charset="0"/>
                <a:cs typeface="Franklin Gothic Book" charset="0"/>
              </a:rPr>
              <a:t>CLICK TO EDIT MASTER TITLE STYLE</a:t>
            </a:r>
            <a:endParaRPr lang="en-US" dirty="0">
              <a:solidFill>
                <a:srgbClr val="646561"/>
              </a:solidFill>
              <a:latin typeface="+mn-lt"/>
              <a:ea typeface="Franklin Gothic Book" charset="0"/>
              <a:cs typeface="Franklin Gothic Book" charset="0"/>
            </a:endParaRPr>
          </a:p>
        </p:txBody>
      </p:sp>
    </p:spTree>
    <p:extLst>
      <p:ext uri="{BB962C8B-B14F-4D97-AF65-F5344CB8AC3E}">
        <p14:creationId xmlns:p14="http://schemas.microsoft.com/office/powerpoint/2010/main" val="8890233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248400"/>
            <a:ext cx="9144000" cy="609600"/>
          </a:xfrm>
          <a:prstGeom prst="rect">
            <a:avLst/>
          </a:prstGeom>
          <a:solidFill>
            <a:srgbClr val="9999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3"/>
              </a:solidFill>
              <a:latin typeface="Franklin Gothic Book" panose="020B0503020102020204" pitchFamily="34" charset="0"/>
            </a:endParaRPr>
          </a:p>
        </p:txBody>
      </p:sp>
      <p:sp>
        <p:nvSpPr>
          <p:cNvPr id="8" name="Rectangle 7"/>
          <p:cNvSpPr/>
          <p:nvPr/>
        </p:nvSpPr>
        <p:spPr>
          <a:xfrm>
            <a:off x="0" y="6248400"/>
            <a:ext cx="9144000" cy="76200"/>
          </a:xfrm>
          <a:prstGeom prst="rect">
            <a:avLst/>
          </a:prstGeom>
          <a:solidFill>
            <a:srgbClr val="E2843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Franklin Gothic Book" panose="020B0503020102020204" pitchFamily="34" charset="0"/>
            </a:endParaRPr>
          </a:p>
        </p:txBody>
      </p:sp>
      <p:sp>
        <p:nvSpPr>
          <p:cNvPr id="9" name="TextBox 8"/>
          <p:cNvSpPr txBox="1"/>
          <p:nvPr/>
        </p:nvSpPr>
        <p:spPr>
          <a:xfrm>
            <a:off x="6934200" y="6464348"/>
            <a:ext cx="2057400" cy="215444"/>
          </a:xfrm>
          <a:prstGeom prst="rect">
            <a:avLst/>
          </a:prstGeom>
          <a:noFill/>
        </p:spPr>
        <p:txBody>
          <a:bodyPr wrap="square" rtlCol="0">
            <a:spAutoFit/>
          </a:bodyPr>
          <a:lstStyle/>
          <a:p>
            <a:pPr algn="r"/>
            <a:r>
              <a:rPr lang="en-US" sz="800" dirty="0" smtClean="0">
                <a:solidFill>
                  <a:srgbClr val="F6F5F0">
                    <a:alpha val="86000"/>
                  </a:srgbClr>
                </a:solidFill>
                <a:latin typeface="Franklin Gothic Book" panose="020B0503020102020204" pitchFamily="34" charset="0"/>
                <a:ea typeface="Franklin Gothic Book" charset="0"/>
                <a:cs typeface="Franklin Gothic Book" charset="0"/>
              </a:rPr>
              <a:t>www.spring-nutrition.org</a:t>
            </a:r>
            <a:endParaRPr lang="en-US" sz="800" dirty="0">
              <a:solidFill>
                <a:srgbClr val="F6F5F0">
                  <a:alpha val="86000"/>
                </a:srgbClr>
              </a:solidFill>
              <a:latin typeface="Franklin Gothic Book" panose="020B0503020102020204" pitchFamily="34" charset="0"/>
              <a:ea typeface="Franklin Gothic Book" charset="0"/>
              <a:cs typeface="Franklin Gothic Book" charset="0"/>
            </a:endParaRPr>
          </a:p>
        </p:txBody>
      </p:sp>
      <p:sp>
        <p:nvSpPr>
          <p:cNvPr id="14"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5" name="Text Placeholder 2"/>
          <p:cNvSpPr>
            <a:spLocks noGrp="1"/>
          </p:cNvSpPr>
          <p:nvPr>
            <p:ph type="body" idx="1"/>
          </p:nvPr>
        </p:nvSpPr>
        <p:spPr>
          <a:xfrm>
            <a:off x="628650" y="1825625"/>
            <a:ext cx="7886700" cy="3606987"/>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SPRING leaves alone 80 percent tint.wm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8599" y="6417755"/>
            <a:ext cx="346800" cy="300644"/>
          </a:xfrm>
          <a:prstGeom prst="rect">
            <a:avLst/>
          </a:prstGeom>
          <a:noFill/>
          <a:ln>
            <a:noFill/>
          </a:ln>
        </p:spPr>
      </p:pic>
    </p:spTree>
    <p:extLst>
      <p:ext uri="{BB962C8B-B14F-4D97-AF65-F5344CB8AC3E}">
        <p14:creationId xmlns:p14="http://schemas.microsoft.com/office/powerpoint/2010/main" val="5022786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3200" b="1" kern="1200" spc="0">
          <a:solidFill>
            <a:srgbClr val="646561"/>
          </a:solidFill>
          <a:latin typeface="Franklin Gothic Book" panose="020B0503020102020204" pitchFamily="34" charset="0"/>
          <a:ea typeface="Franklin Gothic Book" panose="020B0503020102020204" pitchFamily="34" charset="0"/>
          <a:cs typeface="Franklin Gothic Book"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646561"/>
          </a:solidFill>
          <a:latin typeface="Franklin Gothic Book" panose="020B0503020102020204" pitchFamily="34" charset="0"/>
          <a:ea typeface="Franklin Gothic Book" panose="020B0503020102020204" pitchFamily="34" charset="0"/>
          <a:cs typeface="Franklin Gothic Book" charset="0"/>
        </a:defRPr>
      </a:lvl1pPr>
      <a:lvl2pPr marL="685800" indent="-228600" algn="l" defTabSz="914400" rtl="0" eaLnBrk="1" latinLnBrk="0" hangingPunct="1">
        <a:lnSpc>
          <a:spcPct val="90000"/>
        </a:lnSpc>
        <a:spcBef>
          <a:spcPts val="500"/>
        </a:spcBef>
        <a:buFont typeface="Arial"/>
        <a:buChar char="•"/>
        <a:defRPr sz="2400" kern="1200">
          <a:solidFill>
            <a:srgbClr val="646561"/>
          </a:solidFill>
          <a:latin typeface="Franklin Gothic Book" panose="020B0503020102020204" pitchFamily="34" charset="0"/>
          <a:ea typeface="Franklin Gothic Book" panose="020B0503020102020204" pitchFamily="34" charset="0"/>
          <a:cs typeface="Franklin Gothic Book" charset="0"/>
        </a:defRPr>
      </a:lvl2pPr>
      <a:lvl3pPr marL="1143000" indent="-228600" algn="l" defTabSz="914400" rtl="0" eaLnBrk="1" latinLnBrk="0" hangingPunct="1">
        <a:lnSpc>
          <a:spcPct val="90000"/>
        </a:lnSpc>
        <a:spcBef>
          <a:spcPts val="500"/>
        </a:spcBef>
        <a:buFont typeface="Arial"/>
        <a:buChar char="•"/>
        <a:defRPr sz="2000" kern="1200">
          <a:solidFill>
            <a:srgbClr val="646561"/>
          </a:solidFill>
          <a:latin typeface="Franklin Gothic Book" panose="020B0503020102020204" pitchFamily="34" charset="0"/>
          <a:ea typeface="Franklin Gothic Book" panose="020B0503020102020204" pitchFamily="34" charset="0"/>
          <a:cs typeface="Franklin Gothic Book" charset="0"/>
        </a:defRPr>
      </a:lvl3pPr>
      <a:lvl4pPr marL="1600200" indent="-228600" algn="l" defTabSz="914400" rtl="0" eaLnBrk="1" latinLnBrk="0" hangingPunct="1">
        <a:lnSpc>
          <a:spcPct val="90000"/>
        </a:lnSpc>
        <a:spcBef>
          <a:spcPts val="500"/>
        </a:spcBef>
        <a:buFont typeface="Arial"/>
        <a:buChar char="•"/>
        <a:defRPr sz="1800" kern="1200">
          <a:solidFill>
            <a:srgbClr val="646561"/>
          </a:solidFill>
          <a:latin typeface="Franklin Gothic Book" panose="020B0503020102020204" pitchFamily="34" charset="0"/>
          <a:ea typeface="Franklin Gothic Book" panose="020B0503020102020204" pitchFamily="34" charset="0"/>
          <a:cs typeface="Franklin Gothic Book" charset="0"/>
        </a:defRPr>
      </a:lvl4pPr>
      <a:lvl5pPr marL="2057400" indent="-228600" algn="l" defTabSz="914400" rtl="0" eaLnBrk="1" latinLnBrk="0" hangingPunct="1">
        <a:lnSpc>
          <a:spcPct val="90000"/>
        </a:lnSpc>
        <a:spcBef>
          <a:spcPts val="500"/>
        </a:spcBef>
        <a:buFont typeface="Arial"/>
        <a:buChar char="•"/>
        <a:defRPr sz="1800" kern="1200">
          <a:solidFill>
            <a:srgbClr val="646561"/>
          </a:solidFill>
          <a:latin typeface="Franklin Gothic Book" panose="020B0503020102020204" pitchFamily="34" charset="0"/>
          <a:ea typeface="Franklin Gothic Book" panose="020B0503020102020204" pitchFamily="34" charset="0"/>
          <a:cs typeface="Franklin Gothic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019800"/>
          </a:xfrm>
          <a:prstGeom prst="rect">
            <a:avLst/>
          </a:prstGeom>
          <a:solidFill>
            <a:srgbClr val="9999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3"/>
              </a:solidFill>
              <a:latin typeface="+mn-lt"/>
            </a:endParaRPr>
          </a:p>
        </p:txBody>
      </p:sp>
      <p:sp>
        <p:nvSpPr>
          <p:cNvPr id="8" name="TextBox 7"/>
          <p:cNvSpPr txBox="1"/>
          <p:nvPr/>
        </p:nvSpPr>
        <p:spPr>
          <a:xfrm>
            <a:off x="2590800" y="6230505"/>
            <a:ext cx="3810000" cy="551295"/>
          </a:xfrm>
          <a:prstGeom prst="rect">
            <a:avLst/>
          </a:prstGeom>
          <a:noFill/>
        </p:spPr>
        <p:txBody>
          <a:bodyPr wrap="square" lIns="0" tIns="0" rIns="0" bIns="0" numCol="1" spcCol="91440" rtlCol="0" anchor="ctr" anchorCtr="0">
            <a:no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700" b="0" i="0" u="none" strike="noStrike" kern="1200" baseline="0" dirty="0" smtClean="0">
                <a:ln>
                  <a:noFill/>
                </a:ln>
                <a:solidFill>
                  <a:schemeClr val="tx1"/>
                </a:solidFill>
                <a:latin typeface="+mn-lt"/>
                <a:ea typeface="Franklin Gothic Book" charset="0"/>
                <a:cs typeface="Franklin Gothic Book" charset="0"/>
              </a:rPr>
              <a:t>This presentation was made possible by the American people through the U.S. Agency for International Development (USAID) under Cooperative Agreement No. AID-OAA-A-11-00031, the Strengthening Partnerships, Results, and Innovations in Nutrition Globally (SPRING) project.</a:t>
            </a:r>
          </a:p>
        </p:txBody>
      </p:sp>
      <p:pic>
        <p:nvPicPr>
          <p:cNvPr id="9" name="Picture 5" descr="C:\Users\jbishara\Dropbox\logos for PowerPoint Tehcnical Meeting PAHO\spring logo_final_recessed.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951926" y="6348479"/>
            <a:ext cx="811073" cy="315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C:\Users\jbishara\Dropbox\logos for PowerPoint Tehcnical Meeting PAHO\USAID_logo_Horizontal_CMYK [Converted].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04800" y="6347729"/>
            <a:ext cx="1066800" cy="31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0" y="6019800"/>
            <a:ext cx="9144000" cy="76200"/>
          </a:xfrm>
          <a:prstGeom prst="rect">
            <a:avLst/>
          </a:prstGeom>
          <a:solidFill>
            <a:srgbClr val="E28432"/>
          </a:solidFill>
          <a:ln>
            <a:noFill/>
          </a:ln>
          <a:effectLst/>
        </p:spPr>
        <p:style>
          <a:lnRef idx="1">
            <a:schemeClr val="accent1"/>
          </a:lnRef>
          <a:fillRef idx="3">
            <a:schemeClr val="accent1"/>
          </a:fillRef>
          <a:effectRef idx="2">
            <a:schemeClr val="accent1"/>
          </a:effectRef>
          <a:fontRef idx="minor">
            <a:schemeClr val="lt1"/>
          </a:fontRef>
        </p:style>
        <p:txBody>
          <a:bodyPr anchor="ctr">
            <a:normAutofit fontScale="25000" lnSpcReduction="20000"/>
          </a:bodyPr>
          <a:lstStyle/>
          <a:p>
            <a:pPr algn="ctr" fontAlgn="auto">
              <a:spcBef>
                <a:spcPts val="0"/>
              </a:spcBef>
              <a:spcAft>
                <a:spcPts val="0"/>
              </a:spcAft>
              <a:defRPr/>
            </a:pPr>
            <a:endParaRPr lang="en-US" dirty="0">
              <a:latin typeface="+mn-lt"/>
            </a:endParaRPr>
          </a:p>
        </p:txBody>
      </p:sp>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descr="SPRING leaves alone 80 percent tint.wmf"/>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132506" y="4572000"/>
            <a:ext cx="878988" cy="762000"/>
          </a:xfrm>
          <a:prstGeom prst="rect">
            <a:avLst/>
          </a:prstGeom>
          <a:noFill/>
          <a:ln>
            <a:noFill/>
          </a:ln>
        </p:spPr>
      </p:pic>
      <p:sp>
        <p:nvSpPr>
          <p:cNvPr id="12" name="TextBox 11"/>
          <p:cNvSpPr txBox="1"/>
          <p:nvPr/>
        </p:nvSpPr>
        <p:spPr>
          <a:xfrm>
            <a:off x="3515740" y="5569403"/>
            <a:ext cx="2057400" cy="307777"/>
          </a:xfrm>
          <a:prstGeom prst="rect">
            <a:avLst/>
          </a:prstGeom>
          <a:noFill/>
        </p:spPr>
        <p:txBody>
          <a:bodyPr wrap="square" rtlCol="0">
            <a:spAutoFit/>
          </a:bodyPr>
          <a:lstStyle/>
          <a:p>
            <a:pPr algn="ctr"/>
            <a:r>
              <a:rPr lang="en-US" sz="1400" dirty="0" smtClean="0">
                <a:solidFill>
                  <a:srgbClr val="F6F5F0">
                    <a:alpha val="86000"/>
                  </a:srgbClr>
                </a:solidFill>
                <a:latin typeface="+mn-lt"/>
                <a:ea typeface="Franklin Gothic Book" charset="0"/>
                <a:cs typeface="Franklin Gothic Book" charset="0"/>
              </a:rPr>
              <a:t>www.spring-nutrition.org</a:t>
            </a:r>
            <a:endParaRPr lang="en-US" sz="1400" dirty="0">
              <a:solidFill>
                <a:srgbClr val="F6F5F0">
                  <a:alpha val="86000"/>
                </a:srgbClr>
              </a:solidFill>
              <a:latin typeface="+mn-lt"/>
              <a:ea typeface="Franklin Gothic Book" charset="0"/>
              <a:cs typeface="Franklin Gothic Book" charset="0"/>
            </a:endParaRPr>
          </a:p>
        </p:txBody>
      </p:sp>
    </p:spTree>
    <p:extLst>
      <p:ext uri="{BB962C8B-B14F-4D97-AF65-F5344CB8AC3E}">
        <p14:creationId xmlns:p14="http://schemas.microsoft.com/office/powerpoint/2010/main" val="17220600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8" r:id="rId12"/>
    <p:sldLayoutId id="2147483699" r:id="rId13"/>
    <p:sldLayoutId id="2147483700" r:id="rId1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2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5" name="Text Placeholder 2"/>
          <p:cNvSpPr>
            <a:spLocks noGrp="1"/>
          </p:cNvSpPr>
          <p:nvPr>
            <p:ph type="body" idx="1"/>
          </p:nvPr>
        </p:nvSpPr>
        <p:spPr>
          <a:xfrm>
            <a:off x="628650" y="1825625"/>
            <a:ext cx="7886700" cy="3606987"/>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11" name="Group 10"/>
          <p:cNvGrpSpPr/>
          <p:nvPr userDrawn="1"/>
        </p:nvGrpSpPr>
        <p:grpSpPr>
          <a:xfrm>
            <a:off x="0" y="6421438"/>
            <a:ext cx="9144000" cy="436562"/>
            <a:chOff x="0" y="6421438"/>
            <a:chExt cx="9144000" cy="436562"/>
          </a:xfrm>
        </p:grpSpPr>
        <p:sp>
          <p:nvSpPr>
            <p:cNvPr id="12" name="Rectangle 18"/>
            <p:cNvSpPr>
              <a:spLocks noChangeArrowheads="1"/>
            </p:cNvSpPr>
            <p:nvPr/>
          </p:nvSpPr>
          <p:spPr bwMode="auto">
            <a:xfrm>
              <a:off x="0" y="6421438"/>
              <a:ext cx="9144000" cy="145521"/>
            </a:xfrm>
            <a:prstGeom prst="rect">
              <a:avLst/>
            </a:prstGeom>
            <a:solidFill>
              <a:srgbClr val="FF0000"/>
            </a:solidFill>
            <a:ln w="9525">
              <a:noFill/>
              <a:miter lim="800000"/>
              <a:headEnd/>
              <a:tailEnd/>
            </a:ln>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dirty="0">
                <a:solidFill>
                  <a:prstClr val="black"/>
                </a:solidFill>
                <a:latin typeface="Tahoma" pitchFamily="34" charset="0"/>
              </a:endParaRPr>
            </a:p>
          </p:txBody>
        </p:sp>
        <p:sp>
          <p:nvSpPr>
            <p:cNvPr id="13" name="Rectangle 19"/>
            <p:cNvSpPr>
              <a:spLocks noChangeArrowheads="1"/>
            </p:cNvSpPr>
            <p:nvPr/>
          </p:nvSpPr>
          <p:spPr bwMode="auto">
            <a:xfrm>
              <a:off x="0" y="6566959"/>
              <a:ext cx="9144000" cy="145521"/>
            </a:xfrm>
            <a:prstGeom prst="rect">
              <a:avLst/>
            </a:prstGeom>
            <a:solidFill>
              <a:srgbClr val="FFFF00"/>
            </a:solidFill>
            <a:ln w="9525">
              <a:noFill/>
              <a:miter lim="800000"/>
              <a:headEnd/>
              <a:tailEnd/>
            </a:ln>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dirty="0">
                <a:solidFill>
                  <a:prstClr val="black"/>
                </a:solidFill>
                <a:latin typeface="Tahoma" pitchFamily="34" charset="0"/>
              </a:endParaRPr>
            </a:p>
          </p:txBody>
        </p:sp>
        <p:sp>
          <p:nvSpPr>
            <p:cNvPr id="16" name="Rectangle 20"/>
            <p:cNvSpPr>
              <a:spLocks noChangeArrowheads="1"/>
            </p:cNvSpPr>
            <p:nvPr/>
          </p:nvSpPr>
          <p:spPr bwMode="auto">
            <a:xfrm>
              <a:off x="0" y="6712479"/>
              <a:ext cx="9144000" cy="145521"/>
            </a:xfrm>
            <a:prstGeom prst="rect">
              <a:avLst/>
            </a:prstGeom>
            <a:solidFill>
              <a:srgbClr val="00B050"/>
            </a:solidFill>
            <a:ln w="9525">
              <a:noFill/>
              <a:miter lim="800000"/>
              <a:headEnd/>
              <a:tailEnd/>
            </a:ln>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dirty="0">
                <a:solidFill>
                  <a:prstClr val="black"/>
                </a:solidFill>
                <a:latin typeface="Tahoma" pitchFamily="34" charset="0"/>
              </a:endParaRPr>
            </a:p>
          </p:txBody>
        </p:sp>
      </p:grpSp>
      <p:grpSp>
        <p:nvGrpSpPr>
          <p:cNvPr id="17" name="Group 16"/>
          <p:cNvGrpSpPr/>
          <p:nvPr userDrawn="1"/>
        </p:nvGrpSpPr>
        <p:grpSpPr>
          <a:xfrm>
            <a:off x="0" y="-5024"/>
            <a:ext cx="9144000" cy="436562"/>
            <a:chOff x="0" y="6421438"/>
            <a:chExt cx="9144000" cy="436562"/>
          </a:xfrm>
        </p:grpSpPr>
        <p:sp>
          <p:nvSpPr>
            <p:cNvPr id="18" name="Rectangle 18"/>
            <p:cNvSpPr>
              <a:spLocks noChangeArrowheads="1"/>
            </p:cNvSpPr>
            <p:nvPr/>
          </p:nvSpPr>
          <p:spPr bwMode="auto">
            <a:xfrm>
              <a:off x="0" y="6421438"/>
              <a:ext cx="9144000" cy="145521"/>
            </a:xfrm>
            <a:prstGeom prst="rect">
              <a:avLst/>
            </a:prstGeom>
            <a:solidFill>
              <a:srgbClr val="FF0000"/>
            </a:solidFill>
            <a:ln w="9525">
              <a:noFill/>
              <a:miter lim="800000"/>
              <a:headEnd/>
              <a:tailEnd/>
            </a:ln>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dirty="0">
                <a:solidFill>
                  <a:prstClr val="black"/>
                </a:solidFill>
                <a:latin typeface="Tahoma" pitchFamily="34" charset="0"/>
              </a:endParaRPr>
            </a:p>
          </p:txBody>
        </p:sp>
        <p:sp>
          <p:nvSpPr>
            <p:cNvPr id="19" name="Rectangle 19"/>
            <p:cNvSpPr>
              <a:spLocks noChangeArrowheads="1"/>
            </p:cNvSpPr>
            <p:nvPr/>
          </p:nvSpPr>
          <p:spPr bwMode="auto">
            <a:xfrm>
              <a:off x="0" y="6566959"/>
              <a:ext cx="9144000" cy="145521"/>
            </a:xfrm>
            <a:prstGeom prst="rect">
              <a:avLst/>
            </a:prstGeom>
            <a:solidFill>
              <a:srgbClr val="FFFF00"/>
            </a:solidFill>
            <a:ln w="9525">
              <a:noFill/>
              <a:miter lim="800000"/>
              <a:headEnd/>
              <a:tailEnd/>
            </a:ln>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dirty="0">
                <a:solidFill>
                  <a:prstClr val="black"/>
                </a:solidFill>
                <a:latin typeface="Tahoma" pitchFamily="34" charset="0"/>
              </a:endParaRPr>
            </a:p>
          </p:txBody>
        </p:sp>
        <p:sp>
          <p:nvSpPr>
            <p:cNvPr id="20" name="Rectangle 20"/>
            <p:cNvSpPr>
              <a:spLocks noChangeArrowheads="1"/>
            </p:cNvSpPr>
            <p:nvPr/>
          </p:nvSpPr>
          <p:spPr bwMode="auto">
            <a:xfrm>
              <a:off x="0" y="6712479"/>
              <a:ext cx="9144000" cy="145521"/>
            </a:xfrm>
            <a:prstGeom prst="rect">
              <a:avLst/>
            </a:prstGeom>
            <a:solidFill>
              <a:srgbClr val="00B050"/>
            </a:solidFill>
            <a:ln w="9525">
              <a:noFill/>
              <a:miter lim="800000"/>
              <a:headEnd/>
              <a:tailEnd/>
            </a:ln>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dirty="0">
                <a:solidFill>
                  <a:prstClr val="black"/>
                </a:solidFill>
                <a:latin typeface="Tahoma" pitchFamily="34" charset="0"/>
              </a:endParaRPr>
            </a:p>
          </p:txBody>
        </p:sp>
      </p:grpSp>
    </p:spTree>
    <p:extLst>
      <p:ext uri="{BB962C8B-B14F-4D97-AF65-F5344CB8AC3E}">
        <p14:creationId xmlns:p14="http://schemas.microsoft.com/office/powerpoint/2010/main" val="297363517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l" defTabSz="914400" rtl="0" eaLnBrk="1" latinLnBrk="0" hangingPunct="1">
        <a:lnSpc>
          <a:spcPct val="90000"/>
        </a:lnSpc>
        <a:spcBef>
          <a:spcPct val="0"/>
        </a:spcBef>
        <a:buNone/>
        <a:defRPr sz="3200" b="1" kern="1200" spc="0">
          <a:solidFill>
            <a:srgbClr val="646561"/>
          </a:solidFill>
          <a:latin typeface="Franklin Gothic Book" panose="020B0503020102020204" pitchFamily="34" charset="0"/>
          <a:ea typeface="Franklin Gothic Book" panose="020B0503020102020204" pitchFamily="34" charset="0"/>
          <a:cs typeface="Franklin Gothic Book"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646561"/>
          </a:solidFill>
          <a:latin typeface="Franklin Gothic Book" panose="020B0503020102020204" pitchFamily="34" charset="0"/>
          <a:ea typeface="Franklin Gothic Book" panose="020B0503020102020204" pitchFamily="34" charset="0"/>
          <a:cs typeface="Franklin Gothic Book" charset="0"/>
        </a:defRPr>
      </a:lvl1pPr>
      <a:lvl2pPr marL="685800" indent="-228600" algn="l" defTabSz="914400" rtl="0" eaLnBrk="1" latinLnBrk="0" hangingPunct="1">
        <a:lnSpc>
          <a:spcPct val="90000"/>
        </a:lnSpc>
        <a:spcBef>
          <a:spcPts val="500"/>
        </a:spcBef>
        <a:buFont typeface="Arial"/>
        <a:buChar char="•"/>
        <a:defRPr sz="2400" kern="1200">
          <a:solidFill>
            <a:srgbClr val="646561"/>
          </a:solidFill>
          <a:latin typeface="Franklin Gothic Book" panose="020B0503020102020204" pitchFamily="34" charset="0"/>
          <a:ea typeface="Franklin Gothic Book" panose="020B0503020102020204" pitchFamily="34" charset="0"/>
          <a:cs typeface="Franklin Gothic Book" charset="0"/>
        </a:defRPr>
      </a:lvl2pPr>
      <a:lvl3pPr marL="1143000" indent="-228600" algn="l" defTabSz="914400" rtl="0" eaLnBrk="1" latinLnBrk="0" hangingPunct="1">
        <a:lnSpc>
          <a:spcPct val="90000"/>
        </a:lnSpc>
        <a:spcBef>
          <a:spcPts val="500"/>
        </a:spcBef>
        <a:buFont typeface="Arial"/>
        <a:buChar char="•"/>
        <a:defRPr sz="2000" kern="1200">
          <a:solidFill>
            <a:srgbClr val="646561"/>
          </a:solidFill>
          <a:latin typeface="Franklin Gothic Book" panose="020B0503020102020204" pitchFamily="34" charset="0"/>
          <a:ea typeface="Franklin Gothic Book" panose="020B0503020102020204" pitchFamily="34" charset="0"/>
          <a:cs typeface="Franklin Gothic Book" charset="0"/>
        </a:defRPr>
      </a:lvl3pPr>
      <a:lvl4pPr marL="1600200" indent="-228600" algn="l" defTabSz="914400" rtl="0" eaLnBrk="1" latinLnBrk="0" hangingPunct="1">
        <a:lnSpc>
          <a:spcPct val="90000"/>
        </a:lnSpc>
        <a:spcBef>
          <a:spcPts val="500"/>
        </a:spcBef>
        <a:buFont typeface="Arial"/>
        <a:buChar char="•"/>
        <a:defRPr sz="1800" kern="1200">
          <a:solidFill>
            <a:srgbClr val="646561"/>
          </a:solidFill>
          <a:latin typeface="Franklin Gothic Book" panose="020B0503020102020204" pitchFamily="34" charset="0"/>
          <a:ea typeface="Franklin Gothic Book" panose="020B0503020102020204" pitchFamily="34" charset="0"/>
          <a:cs typeface="Franklin Gothic Book" charset="0"/>
        </a:defRPr>
      </a:lvl4pPr>
      <a:lvl5pPr marL="2057400" indent="-228600" algn="l" defTabSz="914400" rtl="0" eaLnBrk="1" latinLnBrk="0" hangingPunct="1">
        <a:lnSpc>
          <a:spcPct val="90000"/>
        </a:lnSpc>
        <a:spcBef>
          <a:spcPts val="500"/>
        </a:spcBef>
        <a:buFont typeface="Arial"/>
        <a:buChar char="•"/>
        <a:defRPr sz="1800" kern="1200">
          <a:solidFill>
            <a:srgbClr val="646561"/>
          </a:solidFill>
          <a:latin typeface="Franklin Gothic Book" panose="020B0503020102020204" pitchFamily="34" charset="0"/>
          <a:ea typeface="Franklin Gothic Book" panose="020B0503020102020204" pitchFamily="34" charset="0"/>
          <a:cs typeface="Franklin Gothic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407988" y="746125"/>
            <a:ext cx="8461375" cy="2121766"/>
          </a:xfrm>
        </p:spPr>
        <p:txBody>
          <a:bodyPr tIns="91440" bIns="91440">
            <a:noAutofit/>
          </a:bodyPr>
          <a:lstStyle/>
          <a:p>
            <a:pPr eaLnBrk="1" hangingPunct="1"/>
            <a:r>
              <a:rPr lang="en-US" altLang="en-US" sz="4400" dirty="0" smtClean="0">
                <a:latin typeface="Century Gothic" charset="0"/>
                <a:ea typeface="Century Gothic" charset="0"/>
                <a:cs typeface="Century Gothic" charset="0"/>
              </a:rPr>
              <a:t>District Assessment Tool for Anemia (DATA) Overview</a:t>
            </a:r>
          </a:p>
        </p:txBody>
      </p:sp>
      <p:sp>
        <p:nvSpPr>
          <p:cNvPr id="6" name="Rectangle 5"/>
          <p:cNvSpPr/>
          <p:nvPr/>
        </p:nvSpPr>
        <p:spPr>
          <a:xfrm>
            <a:off x="407988" y="3768249"/>
            <a:ext cx="2451847" cy="1828800"/>
          </a:xfrm>
          <a:prstGeom prst="rect">
            <a:avLst/>
          </a:prstGeom>
          <a:blipFill>
            <a:blip r:embed="rId3" cstate="screen">
              <a:extLst>
                <a:ext uri="{28A0092B-C50C-407E-A947-70E740481C1C}">
                  <a14:useLocalDpi xmlns:a14="http://schemas.microsoft.com/office/drawing/2010/main"/>
                </a:ext>
              </a:extLst>
            </a:blip>
            <a:srcRect/>
            <a:stretch>
              <a:fillRect/>
            </a:stretch>
          </a:blip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Book" panose="020B0503020102020204" pitchFamily="34" charset="0"/>
            </a:endParaRPr>
          </a:p>
        </p:txBody>
      </p:sp>
      <p:sp>
        <p:nvSpPr>
          <p:cNvPr id="7" name="Rectangle 6"/>
          <p:cNvSpPr/>
          <p:nvPr/>
        </p:nvSpPr>
        <p:spPr>
          <a:xfrm>
            <a:off x="3436913" y="3756766"/>
            <a:ext cx="2451847" cy="1828800"/>
          </a:xfrm>
          <a:prstGeom prst="rect">
            <a:avLst/>
          </a:prstGeom>
          <a:blipFill>
            <a:blip r:embed="rId4" cstate="screen">
              <a:extLst>
                <a:ext uri="{28A0092B-C50C-407E-A947-70E740481C1C}">
                  <a14:useLocalDpi xmlns:a14="http://schemas.microsoft.com/office/drawing/2010/main"/>
                </a:ext>
              </a:extLst>
            </a:blip>
            <a:stretch>
              <a:fillRect/>
            </a:stretch>
          </a:blip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Book" panose="020B0503020102020204" pitchFamily="34" charset="0"/>
            </a:endParaRPr>
          </a:p>
        </p:txBody>
      </p:sp>
      <p:sp>
        <p:nvSpPr>
          <p:cNvPr id="8" name="Rectangle 7"/>
          <p:cNvSpPr/>
          <p:nvPr/>
        </p:nvSpPr>
        <p:spPr>
          <a:xfrm>
            <a:off x="6417515" y="3825452"/>
            <a:ext cx="2451847" cy="1828800"/>
          </a:xfrm>
          <a:prstGeom prst="rect">
            <a:avLst/>
          </a:prstGeom>
          <a:blipFill>
            <a:blip r:embed="rId5" cstate="screen">
              <a:extLst>
                <a:ext uri="{28A0092B-C50C-407E-A947-70E740481C1C}">
                  <a14:useLocalDpi xmlns:a14="http://schemas.microsoft.com/office/drawing/2010/main"/>
                </a:ext>
              </a:extLst>
            </a:blip>
            <a:stretch>
              <a:fillRect/>
            </a:stretch>
          </a:blip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Book" panose="020B0503020102020204" pitchFamily="34" charset="0"/>
            </a:endParaRPr>
          </a:p>
        </p:txBody>
      </p:sp>
    </p:spTree>
    <p:extLst>
      <p:ext uri="{BB962C8B-B14F-4D97-AF65-F5344CB8AC3E}">
        <p14:creationId xmlns:p14="http://schemas.microsoft.com/office/powerpoint/2010/main" val="3658373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3200"/>
            <a:ext cx="8225064" cy="5268685"/>
          </a:xfrm>
        </p:spPr>
        <p:txBody>
          <a:bodyPr>
            <a:normAutofit/>
          </a:bodyPr>
          <a:lstStyle/>
          <a:p>
            <a:r>
              <a:rPr lang="en-US" dirty="0" smtClean="0">
                <a:solidFill>
                  <a:srgbClr val="E28432"/>
                </a:solidFill>
                <a:latin typeface="Century Gothic" charset="0"/>
                <a:ea typeface="Century Gothic" charset="0"/>
                <a:cs typeface="Century Gothic" charset="0"/>
              </a:rPr>
              <a:t>Step 3: </a:t>
            </a:r>
            <a:r>
              <a:rPr lang="en-US" dirty="0" smtClean="0">
                <a:solidFill>
                  <a:srgbClr val="7F7F7F"/>
                </a:solidFill>
                <a:latin typeface="Century Gothic" charset="0"/>
                <a:ea typeface="Century Gothic" charset="0"/>
                <a:cs typeface="Century Gothic" charset="0"/>
              </a:rPr>
              <a:t>Review Inputs to Prioritization, </a:t>
            </a:r>
            <a:br>
              <a:rPr lang="en-US" dirty="0" smtClean="0">
                <a:solidFill>
                  <a:srgbClr val="7F7F7F"/>
                </a:solidFill>
                <a:latin typeface="Century Gothic" charset="0"/>
                <a:ea typeface="Century Gothic" charset="0"/>
                <a:cs typeface="Century Gothic" charset="0"/>
              </a:rPr>
            </a:br>
            <a:r>
              <a:rPr lang="en-US" dirty="0" smtClean="0">
                <a:solidFill>
                  <a:srgbClr val="E28432"/>
                </a:solidFill>
                <a:latin typeface="Century Gothic" charset="0"/>
                <a:ea typeface="Century Gothic" charset="0"/>
                <a:cs typeface="Century Gothic" charset="0"/>
              </a:rPr>
              <a:t>Step 4: </a:t>
            </a:r>
            <a:r>
              <a:rPr lang="en-US" dirty="0">
                <a:solidFill>
                  <a:srgbClr val="7F7F7F"/>
                </a:solidFill>
                <a:latin typeface="Century Gothic" charset="0"/>
                <a:ea typeface="Century Gothic" charset="0"/>
                <a:cs typeface="Century Gothic" charset="0"/>
              </a:rPr>
              <a:t>Assess Barriers to </a:t>
            </a:r>
            <a:r>
              <a:rPr lang="en-US" dirty="0" smtClean="0">
                <a:solidFill>
                  <a:srgbClr val="7F7F7F"/>
                </a:solidFill>
                <a:latin typeface="Century Gothic" charset="0"/>
                <a:ea typeface="Century Gothic" charset="0"/>
                <a:cs typeface="Century Gothic" charset="0"/>
              </a:rPr>
              <a:t>Implementation</a:t>
            </a:r>
            <a:br>
              <a:rPr lang="en-US" dirty="0" smtClean="0">
                <a:solidFill>
                  <a:srgbClr val="7F7F7F"/>
                </a:solidFill>
                <a:latin typeface="Century Gothic" charset="0"/>
                <a:ea typeface="Century Gothic" charset="0"/>
                <a:cs typeface="Century Gothic" charset="0"/>
              </a:rPr>
            </a:br>
            <a:r>
              <a:rPr lang="en-US" dirty="0">
                <a:solidFill>
                  <a:srgbClr val="7F7F7F"/>
                </a:solidFill>
                <a:latin typeface="Century Gothic" charset="0"/>
                <a:ea typeface="Century Gothic" charset="0"/>
                <a:cs typeface="Century Gothic" charset="0"/>
              </a:rPr>
              <a:t/>
            </a:r>
            <a:br>
              <a:rPr lang="en-US" dirty="0">
                <a:solidFill>
                  <a:srgbClr val="7F7F7F"/>
                </a:solidFill>
                <a:latin typeface="Century Gothic" charset="0"/>
                <a:ea typeface="Century Gothic" charset="0"/>
                <a:cs typeface="Century Gothic" charset="0"/>
              </a:rPr>
            </a:br>
            <a:r>
              <a:rPr lang="en-US" dirty="0" smtClean="0">
                <a:solidFill>
                  <a:srgbClr val="7F7F7F"/>
                </a:solidFill>
                <a:latin typeface="Century Gothic" charset="0"/>
                <a:ea typeface="Century Gothic" charset="0"/>
                <a:cs typeface="Century Gothic" charset="0"/>
              </a:rPr>
              <a:t>		</a:t>
            </a:r>
            <a:r>
              <a:rPr lang="en-US" dirty="0" smtClean="0">
                <a:solidFill>
                  <a:schemeClr val="accent6"/>
                </a:solidFill>
                <a:latin typeface="Century Gothic" charset="0"/>
                <a:ea typeface="Century Gothic" charset="0"/>
                <a:cs typeface="Century Gothic" charset="0"/>
              </a:rPr>
              <a:t>Presence of a policy</a:t>
            </a:r>
            <a:br>
              <a:rPr lang="en-US" dirty="0" smtClean="0">
                <a:solidFill>
                  <a:schemeClr val="accent6"/>
                </a:solidFill>
                <a:latin typeface="Century Gothic" charset="0"/>
                <a:ea typeface="Century Gothic" charset="0"/>
                <a:cs typeface="Century Gothic" charset="0"/>
              </a:rPr>
            </a:br>
            <a:r>
              <a:rPr lang="en-US" dirty="0" smtClean="0">
                <a:solidFill>
                  <a:schemeClr val="accent6"/>
                </a:solidFill>
                <a:latin typeface="Century Gothic" charset="0"/>
                <a:ea typeface="Century Gothic" charset="0"/>
                <a:cs typeface="Century Gothic" charset="0"/>
              </a:rPr>
              <a:t>		Coverage</a:t>
            </a:r>
            <a:br>
              <a:rPr lang="en-US" dirty="0" smtClean="0">
                <a:solidFill>
                  <a:schemeClr val="accent6"/>
                </a:solidFill>
                <a:latin typeface="Century Gothic" charset="0"/>
                <a:ea typeface="Century Gothic" charset="0"/>
                <a:cs typeface="Century Gothic" charset="0"/>
              </a:rPr>
            </a:br>
            <a:r>
              <a:rPr lang="en-US" dirty="0" smtClean="0">
                <a:solidFill>
                  <a:schemeClr val="accent6"/>
                </a:solidFill>
                <a:latin typeface="Century Gothic" charset="0"/>
                <a:ea typeface="Century Gothic" charset="0"/>
                <a:cs typeface="Century Gothic" charset="0"/>
              </a:rPr>
              <a:t>		Commodities</a:t>
            </a:r>
            <a:br>
              <a:rPr lang="en-US" dirty="0" smtClean="0">
                <a:solidFill>
                  <a:schemeClr val="accent6"/>
                </a:solidFill>
                <a:latin typeface="Century Gothic" charset="0"/>
                <a:ea typeface="Century Gothic" charset="0"/>
                <a:cs typeface="Century Gothic" charset="0"/>
              </a:rPr>
            </a:br>
            <a:r>
              <a:rPr lang="en-US" dirty="0" smtClean="0">
                <a:solidFill>
                  <a:schemeClr val="accent6"/>
                </a:solidFill>
                <a:latin typeface="Century Gothic" charset="0"/>
                <a:ea typeface="Century Gothic" charset="0"/>
                <a:cs typeface="Century Gothic" charset="0"/>
              </a:rPr>
              <a:t>		Funding</a:t>
            </a:r>
            <a:br>
              <a:rPr lang="en-US" dirty="0" smtClean="0">
                <a:solidFill>
                  <a:schemeClr val="accent6"/>
                </a:solidFill>
                <a:latin typeface="Century Gothic" charset="0"/>
                <a:ea typeface="Century Gothic" charset="0"/>
                <a:cs typeface="Century Gothic" charset="0"/>
              </a:rPr>
            </a:br>
            <a:r>
              <a:rPr lang="en-US" dirty="0">
                <a:solidFill>
                  <a:schemeClr val="accent6"/>
                </a:solidFill>
                <a:latin typeface="Century Gothic" charset="0"/>
                <a:ea typeface="Century Gothic" charset="0"/>
                <a:cs typeface="Century Gothic" charset="0"/>
              </a:rPr>
              <a:t>	</a:t>
            </a:r>
            <a:r>
              <a:rPr lang="en-US" dirty="0" smtClean="0">
                <a:solidFill>
                  <a:schemeClr val="accent6"/>
                </a:solidFill>
                <a:latin typeface="Century Gothic" charset="0"/>
                <a:ea typeface="Century Gothic" charset="0"/>
                <a:cs typeface="Century Gothic" charset="0"/>
              </a:rPr>
              <a:t>	Provider Skills/Training</a:t>
            </a:r>
            <a:br>
              <a:rPr lang="en-US" dirty="0" smtClean="0">
                <a:solidFill>
                  <a:schemeClr val="accent6"/>
                </a:solidFill>
                <a:latin typeface="Century Gothic" charset="0"/>
                <a:ea typeface="Century Gothic" charset="0"/>
                <a:cs typeface="Century Gothic" charset="0"/>
              </a:rPr>
            </a:br>
            <a:r>
              <a:rPr lang="en-US" dirty="0" smtClean="0">
                <a:solidFill>
                  <a:schemeClr val="accent6"/>
                </a:solidFill>
                <a:latin typeface="Century Gothic" charset="0"/>
                <a:ea typeface="Century Gothic" charset="0"/>
                <a:cs typeface="Century Gothic" charset="0"/>
              </a:rPr>
              <a:t>		Client demand</a:t>
            </a:r>
            <a:endParaRPr lang="en-US" dirty="0">
              <a:solidFill>
                <a:schemeClr val="accent6"/>
              </a:solidFill>
              <a:latin typeface="Century Gothic" charset="0"/>
              <a:ea typeface="Century Gothic" charset="0"/>
              <a:cs typeface="Century Gothic" charset="0"/>
            </a:endParaRPr>
          </a:p>
        </p:txBody>
      </p:sp>
      <p:sp>
        <p:nvSpPr>
          <p:cNvPr id="6" name="Rectangle 5"/>
          <p:cNvSpPr/>
          <p:nvPr/>
        </p:nvSpPr>
        <p:spPr>
          <a:xfrm>
            <a:off x="7570336" y="5763697"/>
            <a:ext cx="983987" cy="369332"/>
          </a:xfrm>
          <a:prstGeom prst="rect">
            <a:avLst/>
          </a:prstGeom>
        </p:spPr>
        <p:txBody>
          <a:bodyPr wrap="none">
            <a:spAutoFit/>
          </a:bodyPr>
          <a:lstStyle/>
          <a:p>
            <a:r>
              <a:rPr lang="en-US" i="1" dirty="0">
                <a:latin typeface="Franklin Gothic Book" panose="020B0503020102020204" pitchFamily="34" charset="0"/>
              </a:rPr>
              <a:t>Slide </a:t>
            </a:r>
            <a:r>
              <a:rPr lang="en-US" i="1" dirty="0" smtClean="0">
                <a:latin typeface="Franklin Gothic Book" panose="020B0503020102020204" pitchFamily="34" charset="0"/>
              </a:rPr>
              <a:t>10</a:t>
            </a:r>
            <a:endParaRPr lang="en-US" i="1" dirty="0">
              <a:latin typeface="Franklin Gothic Book" panose="020B0503020102020204" pitchFamily="34" charset="0"/>
            </a:endParaRPr>
          </a:p>
        </p:txBody>
      </p:sp>
    </p:spTree>
    <p:extLst>
      <p:ext uri="{BB962C8B-B14F-4D97-AF65-F5344CB8AC3E}">
        <p14:creationId xmlns:p14="http://schemas.microsoft.com/office/powerpoint/2010/main" val="500510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lIns="0"/>
          <a:lstStyle/>
          <a:p>
            <a:r>
              <a:rPr lang="en-US" dirty="0" smtClean="0">
                <a:solidFill>
                  <a:srgbClr val="E28432"/>
                </a:solidFill>
                <a:latin typeface="Century Gothic" charset="0"/>
                <a:ea typeface="Century Gothic" charset="0"/>
                <a:cs typeface="Century Gothic" charset="0"/>
              </a:rPr>
              <a:t>Step 5:</a:t>
            </a:r>
            <a:r>
              <a:rPr lang="en-US" dirty="0" smtClean="0">
                <a:solidFill>
                  <a:srgbClr val="7F7F7F"/>
                </a:solidFill>
                <a:latin typeface="Century Gothic" charset="0"/>
                <a:ea typeface="Century Gothic" charset="0"/>
                <a:cs typeface="Century Gothic" charset="0"/>
              </a:rPr>
              <a:t> Formulate </a:t>
            </a:r>
            <a:r>
              <a:rPr lang="en-US" dirty="0">
                <a:solidFill>
                  <a:srgbClr val="7F7F7F"/>
                </a:solidFill>
                <a:latin typeface="Century Gothic" charset="0"/>
                <a:ea typeface="Century Gothic" charset="0"/>
                <a:cs typeface="Century Gothic" charset="0"/>
              </a:rPr>
              <a:t>Plan of Action</a:t>
            </a:r>
            <a:endParaRPr lang="en-US" altLang="en-US" dirty="0" smtClean="0">
              <a:solidFill>
                <a:srgbClr val="7F7F7F"/>
              </a:solidFill>
              <a:latin typeface="Century Gothic" charset="0"/>
              <a:ea typeface="Century Gothic" charset="0"/>
              <a:cs typeface="Century Gothic" charset="0"/>
            </a:endParaRPr>
          </a:p>
        </p:txBody>
      </p:sp>
      <p:sp>
        <p:nvSpPr>
          <p:cNvPr id="20483" name="Content Placeholder 2"/>
          <p:cNvSpPr>
            <a:spLocks noGrp="1"/>
          </p:cNvSpPr>
          <p:nvPr>
            <p:ph idx="1"/>
          </p:nvPr>
        </p:nvSpPr>
        <p:spPr>
          <a:xfrm>
            <a:off x="628650" y="1984624"/>
            <a:ext cx="7886700" cy="2573089"/>
          </a:xfrm>
        </p:spPr>
        <p:txBody>
          <a:bodyPr/>
          <a:lstStyle/>
          <a:p>
            <a:pPr>
              <a:lnSpc>
                <a:spcPct val="100000"/>
              </a:lnSpc>
              <a:spcBef>
                <a:spcPct val="20000"/>
              </a:spcBef>
              <a:defRPr/>
            </a:pPr>
            <a:r>
              <a:rPr lang="en-US" altLang="en-US" dirty="0" smtClean="0">
                <a:solidFill>
                  <a:srgbClr val="7F7F7F"/>
                </a:solidFill>
                <a:latin typeface="Century Gothic" charset="0"/>
                <a:ea typeface="Century Gothic" charset="0"/>
                <a:cs typeface="Century Gothic" charset="0"/>
              </a:rPr>
              <a:t>Review the outputs of the tool in two dashboards</a:t>
            </a:r>
          </a:p>
          <a:p>
            <a:pPr>
              <a:lnSpc>
                <a:spcPct val="100000"/>
              </a:lnSpc>
              <a:spcBef>
                <a:spcPct val="20000"/>
              </a:spcBef>
              <a:defRPr/>
            </a:pPr>
            <a:r>
              <a:rPr lang="en-US" altLang="en-US" dirty="0" smtClean="0">
                <a:solidFill>
                  <a:srgbClr val="7F7F7F"/>
                </a:solidFill>
                <a:latin typeface="Century Gothic" charset="0"/>
                <a:ea typeface="Century Gothic" charset="0"/>
                <a:cs typeface="Century Gothic" charset="0"/>
              </a:rPr>
              <a:t>Identify and prioritize actions that can help to alleviate anemia in the district</a:t>
            </a:r>
          </a:p>
          <a:p>
            <a:pPr>
              <a:lnSpc>
                <a:spcPct val="100000"/>
              </a:lnSpc>
              <a:spcBef>
                <a:spcPct val="20000"/>
              </a:spcBef>
              <a:defRPr/>
            </a:pPr>
            <a:r>
              <a:rPr lang="en-US" altLang="en-US" dirty="0" smtClean="0">
                <a:solidFill>
                  <a:srgbClr val="7F7F7F"/>
                </a:solidFill>
                <a:latin typeface="Century Gothic" charset="0"/>
                <a:ea typeface="Century Gothic" charset="0"/>
                <a:cs typeface="Century Gothic" charset="0"/>
              </a:rPr>
              <a:t>Formulate a plan of action by each sector </a:t>
            </a:r>
          </a:p>
          <a:p>
            <a:pPr eaLnBrk="1" hangingPunct="1">
              <a:buFont typeface="Arial" charset="0"/>
              <a:buChar char="•"/>
              <a:defRPr/>
            </a:pPr>
            <a:endParaRPr lang="en-US" altLang="en-US" dirty="0" smtClean="0">
              <a:solidFill>
                <a:srgbClr val="7F7F7F"/>
              </a:solidFill>
              <a:latin typeface="Century Gothic" charset="0"/>
              <a:ea typeface="Century Gothic" charset="0"/>
              <a:cs typeface="Century Gothic" charset="0"/>
            </a:endParaRPr>
          </a:p>
        </p:txBody>
      </p:sp>
      <p:sp>
        <p:nvSpPr>
          <p:cNvPr id="5" name="Rectangle 4"/>
          <p:cNvSpPr/>
          <p:nvPr/>
        </p:nvSpPr>
        <p:spPr>
          <a:xfrm>
            <a:off x="7531363" y="5737980"/>
            <a:ext cx="989310" cy="369332"/>
          </a:xfrm>
          <a:prstGeom prst="rect">
            <a:avLst/>
          </a:prstGeom>
        </p:spPr>
        <p:txBody>
          <a:bodyPr wrap="none">
            <a:spAutoFit/>
          </a:bodyPr>
          <a:lstStyle/>
          <a:p>
            <a:r>
              <a:rPr lang="en-US" i="1" dirty="0">
                <a:latin typeface="Franklin Gothic Book" panose="020B0503020102020204" pitchFamily="34" charset="0"/>
              </a:rPr>
              <a:t>Slide </a:t>
            </a:r>
            <a:r>
              <a:rPr lang="en-US" i="1" dirty="0" smtClean="0">
                <a:latin typeface="Franklin Gothic Book" panose="020B0503020102020204" pitchFamily="34" charset="0"/>
              </a:rPr>
              <a:t>11</a:t>
            </a:r>
            <a:endParaRPr lang="en-US" i="1" dirty="0">
              <a:latin typeface="Franklin Gothic Book" panose="020B0503020102020204" pitchFamily="34" charset="0"/>
            </a:endParaRPr>
          </a:p>
        </p:txBody>
      </p:sp>
    </p:spTree>
    <p:extLst>
      <p:ext uri="{BB962C8B-B14F-4D97-AF65-F5344CB8AC3E}">
        <p14:creationId xmlns:p14="http://schemas.microsoft.com/office/powerpoint/2010/main" val="1682323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3">
            <a:extLst>
              <a:ext uri="{28A0092B-C50C-407E-A947-70E740481C1C}">
                <a14:useLocalDpi xmlns:a14="http://schemas.microsoft.com/office/drawing/2010/main" val="0"/>
              </a:ext>
            </a:extLst>
          </a:blip>
          <a:srcRect l="1344"/>
          <a:stretch/>
        </p:blipFill>
        <p:spPr bwMode="auto">
          <a:xfrm>
            <a:off x="2728913" y="2823050"/>
            <a:ext cx="4195727" cy="3052467"/>
          </a:xfrm>
          <a:prstGeom prst="rect">
            <a:avLst/>
          </a:prstGeom>
          <a:noFill/>
          <a:ln>
            <a:solidFill>
              <a:schemeClr val="accent6">
                <a:shade val="50000"/>
              </a:schemeClr>
            </a:solidFill>
          </a:ln>
        </p:spPr>
      </p:pic>
      <p:sp>
        <p:nvSpPr>
          <p:cNvPr id="21505" name="Title 1"/>
          <p:cNvSpPr>
            <a:spLocks noGrp="1"/>
          </p:cNvSpPr>
          <p:nvPr>
            <p:ph type="title"/>
          </p:nvPr>
        </p:nvSpPr>
        <p:spPr>
          <a:xfrm>
            <a:off x="485775" y="279400"/>
            <a:ext cx="7886700" cy="885451"/>
          </a:xfrm>
        </p:spPr>
        <p:txBody>
          <a:bodyPr lIns="0"/>
          <a:lstStyle/>
          <a:p>
            <a:pPr eaLnBrk="1" hangingPunct="1"/>
            <a:r>
              <a:rPr lang="en-US" altLang="en-US" dirty="0" smtClean="0">
                <a:solidFill>
                  <a:srgbClr val="7F7F7F"/>
                </a:solidFill>
                <a:latin typeface="Century Gothic" charset="0"/>
                <a:ea typeface="Century Gothic" charset="0"/>
                <a:cs typeface="Century Gothic" charset="0"/>
              </a:rPr>
              <a:t>Using DATA: Overview Dashboard</a:t>
            </a:r>
          </a:p>
        </p:txBody>
      </p:sp>
      <p:sp>
        <p:nvSpPr>
          <p:cNvPr id="22531" name="Content Placeholder 2"/>
          <p:cNvSpPr>
            <a:spLocks noGrp="1"/>
          </p:cNvSpPr>
          <p:nvPr>
            <p:ph idx="1"/>
          </p:nvPr>
        </p:nvSpPr>
        <p:spPr>
          <a:xfrm>
            <a:off x="500062" y="997729"/>
            <a:ext cx="8301038" cy="1532965"/>
          </a:xfrm>
        </p:spPr>
        <p:txBody>
          <a:bodyPr>
            <a:noAutofit/>
          </a:bodyPr>
          <a:lstStyle/>
          <a:p>
            <a:pPr marL="0" indent="0">
              <a:lnSpc>
                <a:spcPct val="100000"/>
              </a:lnSpc>
              <a:spcBef>
                <a:spcPct val="20000"/>
              </a:spcBef>
              <a:buNone/>
              <a:defRPr/>
            </a:pPr>
            <a:r>
              <a:rPr lang="en-US" altLang="en-US" sz="2400" dirty="0" smtClean="0">
                <a:solidFill>
                  <a:srgbClr val="7F7F7F"/>
                </a:solidFill>
                <a:latin typeface="Century Gothic" charset="0"/>
                <a:ea typeface="Century Gothic" charset="0"/>
                <a:cs typeface="Century Gothic" charset="0"/>
              </a:rPr>
              <a:t>Once the survey questions have been answered, the data can be viewed on dashboards by program area</a:t>
            </a:r>
          </a:p>
          <a:p>
            <a:pPr lvl="1">
              <a:lnSpc>
                <a:spcPct val="100000"/>
              </a:lnSpc>
              <a:spcBef>
                <a:spcPct val="20000"/>
              </a:spcBef>
              <a:defRPr/>
            </a:pPr>
            <a:r>
              <a:rPr lang="en-US" altLang="en-US" dirty="0" smtClean="0">
                <a:solidFill>
                  <a:srgbClr val="7F7F7F"/>
                </a:solidFill>
                <a:latin typeface="Century Gothic" charset="0"/>
                <a:ea typeface="Century Gothic" charset="0"/>
                <a:cs typeface="Century Gothic" charset="0"/>
              </a:rPr>
              <a:t>This information can be used to identify issues and prioritize actions</a:t>
            </a:r>
          </a:p>
          <a:p>
            <a:pPr eaLnBrk="1" hangingPunct="1">
              <a:buFont typeface="Arial" charset="0"/>
              <a:buChar char="•"/>
              <a:defRPr/>
            </a:pPr>
            <a:endParaRPr lang="en-US" altLang="en-US" dirty="0" smtClean="0">
              <a:solidFill>
                <a:srgbClr val="7F7F7F"/>
              </a:solidFill>
              <a:latin typeface="Century Gothic" charset="0"/>
              <a:ea typeface="Century Gothic" charset="0"/>
              <a:cs typeface="Century Gothic" charset="0"/>
            </a:endParaRPr>
          </a:p>
        </p:txBody>
      </p:sp>
      <p:sp>
        <p:nvSpPr>
          <p:cNvPr id="5" name="Line Callout 1 4"/>
          <p:cNvSpPr/>
          <p:nvPr/>
        </p:nvSpPr>
        <p:spPr>
          <a:xfrm>
            <a:off x="490888" y="2995665"/>
            <a:ext cx="1707776" cy="736531"/>
          </a:xfrm>
          <a:prstGeom prst="borderCallout1">
            <a:avLst>
              <a:gd name="adj1" fmla="val 22080"/>
              <a:gd name="adj2" fmla="val 101236"/>
              <a:gd name="adj3" fmla="val 60557"/>
              <a:gd name="adj4" fmla="val 137543"/>
            </a:avLst>
          </a:prstGeom>
          <a:solidFill>
            <a:srgbClr val="E28432"/>
          </a:solidFill>
          <a:ln>
            <a:noFill/>
          </a:ln>
        </p:spPr>
        <p:style>
          <a:lnRef idx="2">
            <a:schemeClr val="accent6">
              <a:shade val="50000"/>
            </a:schemeClr>
          </a:lnRef>
          <a:fillRef idx="1">
            <a:schemeClr val="accent6"/>
          </a:fillRef>
          <a:effectRef idx="0">
            <a:schemeClr val="accent6"/>
          </a:effectRef>
          <a:fontRef idx="minor">
            <a:schemeClr val="lt1"/>
          </a:fontRef>
        </p:style>
        <p:txBody>
          <a:bodyPr lIns="91440" rIns="182880" anchor="ctr"/>
          <a:lstStyle/>
          <a:p>
            <a:pPr algn="r">
              <a:defRPr/>
            </a:pPr>
            <a:r>
              <a:rPr lang="en-US" sz="1600" dirty="0" smtClean="0">
                <a:solidFill>
                  <a:schemeClr val="bg1"/>
                </a:solidFill>
                <a:latin typeface="Century Gothic" charset="0"/>
                <a:ea typeface="Century Gothic" charset="0"/>
                <a:cs typeface="Century Gothic" charset="0"/>
              </a:rPr>
              <a:t>Prevalence </a:t>
            </a:r>
            <a:br>
              <a:rPr lang="en-US" sz="1600" dirty="0" smtClean="0">
                <a:solidFill>
                  <a:schemeClr val="bg1"/>
                </a:solidFill>
                <a:latin typeface="Century Gothic" charset="0"/>
                <a:ea typeface="Century Gothic" charset="0"/>
                <a:cs typeface="Century Gothic" charset="0"/>
              </a:rPr>
            </a:br>
            <a:r>
              <a:rPr lang="en-US" sz="1600" dirty="0" smtClean="0">
                <a:solidFill>
                  <a:schemeClr val="bg1"/>
                </a:solidFill>
                <a:latin typeface="Century Gothic" charset="0"/>
                <a:ea typeface="Century Gothic" charset="0"/>
                <a:cs typeface="Century Gothic" charset="0"/>
              </a:rPr>
              <a:t>of anemia</a:t>
            </a:r>
            <a:endParaRPr lang="en-US" sz="1600" dirty="0">
              <a:solidFill>
                <a:schemeClr val="bg1"/>
              </a:solidFill>
              <a:latin typeface="Century Gothic" charset="0"/>
              <a:ea typeface="Century Gothic" charset="0"/>
              <a:cs typeface="Century Gothic" charset="0"/>
            </a:endParaRPr>
          </a:p>
        </p:txBody>
      </p:sp>
      <p:sp>
        <p:nvSpPr>
          <p:cNvPr id="6" name="Line Callout 1 5"/>
          <p:cNvSpPr/>
          <p:nvPr/>
        </p:nvSpPr>
        <p:spPr>
          <a:xfrm>
            <a:off x="163630" y="4263992"/>
            <a:ext cx="2011680" cy="1212783"/>
          </a:xfrm>
          <a:prstGeom prst="borderCallout1">
            <a:avLst>
              <a:gd name="adj1" fmla="val 22080"/>
              <a:gd name="adj2" fmla="val 101236"/>
              <a:gd name="adj3" fmla="val 43360"/>
              <a:gd name="adj4" fmla="val 144012"/>
            </a:avLst>
          </a:prstGeom>
          <a:solidFill>
            <a:srgbClr val="E28432"/>
          </a:solidFill>
          <a:ln>
            <a:noFill/>
          </a:ln>
        </p:spPr>
        <p:style>
          <a:lnRef idx="2">
            <a:schemeClr val="accent6">
              <a:shade val="50000"/>
            </a:schemeClr>
          </a:lnRef>
          <a:fillRef idx="1">
            <a:schemeClr val="accent6"/>
          </a:fillRef>
          <a:effectRef idx="0">
            <a:schemeClr val="accent6"/>
          </a:effectRef>
          <a:fontRef idx="minor">
            <a:schemeClr val="lt1"/>
          </a:fontRef>
        </p:style>
        <p:txBody>
          <a:bodyPr lIns="91440" rIns="182880" anchor="ctr"/>
          <a:lstStyle/>
          <a:p>
            <a:pPr algn="r">
              <a:defRPr/>
            </a:pPr>
            <a:r>
              <a:rPr lang="en-US" sz="1600" dirty="0" smtClean="0">
                <a:solidFill>
                  <a:schemeClr val="bg1"/>
                </a:solidFill>
                <a:latin typeface="Century Gothic" charset="0"/>
                <a:ea typeface="Century Gothic" charset="0"/>
                <a:cs typeface="Century Gothic" charset="0"/>
              </a:rPr>
              <a:t>Relevant sectors that play a role in anemia programming</a:t>
            </a:r>
            <a:endParaRPr lang="en-US" sz="1600" dirty="0">
              <a:solidFill>
                <a:schemeClr val="bg1"/>
              </a:solidFill>
              <a:latin typeface="Century Gothic" charset="0"/>
              <a:ea typeface="Century Gothic" charset="0"/>
              <a:cs typeface="Century Gothic" charset="0"/>
            </a:endParaRPr>
          </a:p>
        </p:txBody>
      </p:sp>
      <p:sp>
        <p:nvSpPr>
          <p:cNvPr id="2" name="Rectangle 1"/>
          <p:cNvSpPr/>
          <p:nvPr/>
        </p:nvSpPr>
        <p:spPr>
          <a:xfrm>
            <a:off x="7780498" y="5856905"/>
            <a:ext cx="992579" cy="369332"/>
          </a:xfrm>
          <a:prstGeom prst="rect">
            <a:avLst/>
          </a:prstGeom>
        </p:spPr>
        <p:txBody>
          <a:bodyPr wrap="none">
            <a:spAutoFit/>
          </a:bodyPr>
          <a:lstStyle/>
          <a:p>
            <a:r>
              <a:rPr lang="en-US" i="1" dirty="0">
                <a:latin typeface="Franklin Gothic Book" panose="020B0503020102020204" pitchFamily="34" charset="0"/>
              </a:rPr>
              <a:t>Slide </a:t>
            </a:r>
            <a:r>
              <a:rPr lang="en-US" i="1" dirty="0" smtClean="0">
                <a:latin typeface="Franklin Gothic Book" panose="020B0503020102020204" pitchFamily="34" charset="0"/>
              </a:rPr>
              <a:t>12</a:t>
            </a:r>
            <a:endParaRPr lang="en-US" i="1" dirty="0">
              <a:latin typeface="Franklin Gothic Book" panose="020B0503020102020204" pitchFamily="34" charset="0"/>
            </a:endParaRPr>
          </a:p>
        </p:txBody>
      </p:sp>
      <p:sp>
        <p:nvSpPr>
          <p:cNvPr id="11" name="Line Callout 1 10"/>
          <p:cNvSpPr/>
          <p:nvPr/>
        </p:nvSpPr>
        <p:spPr>
          <a:xfrm>
            <a:off x="7236035" y="3073290"/>
            <a:ext cx="1734709" cy="853818"/>
          </a:xfrm>
          <a:prstGeom prst="borderCallout1">
            <a:avLst>
              <a:gd name="adj1" fmla="val 47388"/>
              <a:gd name="adj2" fmla="val -1495"/>
              <a:gd name="adj3" fmla="val 66035"/>
              <a:gd name="adj4" fmla="val -31178"/>
            </a:avLst>
          </a:prstGeom>
          <a:solidFill>
            <a:srgbClr val="E28432"/>
          </a:solidFill>
          <a:ln>
            <a:noFill/>
          </a:ln>
        </p:spPr>
        <p:style>
          <a:lnRef idx="2">
            <a:schemeClr val="accent6">
              <a:shade val="50000"/>
            </a:schemeClr>
          </a:lnRef>
          <a:fillRef idx="1">
            <a:schemeClr val="accent6"/>
          </a:fillRef>
          <a:effectRef idx="0">
            <a:schemeClr val="accent6"/>
          </a:effectRef>
          <a:fontRef idx="minor">
            <a:schemeClr val="lt1"/>
          </a:fontRef>
        </p:style>
        <p:txBody>
          <a:bodyPr lIns="182880" rIns="182880" anchor="ctr"/>
          <a:lstStyle/>
          <a:p>
            <a:pPr>
              <a:defRPr/>
            </a:pPr>
            <a:r>
              <a:rPr lang="en-US" sz="1600" dirty="0" smtClean="0">
                <a:solidFill>
                  <a:schemeClr val="bg1"/>
                </a:solidFill>
                <a:latin typeface="Century Gothic" charset="0"/>
                <a:ea typeface="Century Gothic" charset="0"/>
                <a:cs typeface="Century Gothic" charset="0"/>
              </a:rPr>
              <a:t>Risk factors for anemia</a:t>
            </a:r>
            <a:endParaRPr lang="en-US" sz="1600" dirty="0">
              <a:solidFill>
                <a:schemeClr val="bg1"/>
              </a:solidFill>
              <a:latin typeface="Century Gothic" charset="0"/>
              <a:ea typeface="Century Gothic" charset="0"/>
              <a:cs typeface="Century Gothic" charset="0"/>
            </a:endParaRPr>
          </a:p>
        </p:txBody>
      </p:sp>
      <p:cxnSp>
        <p:nvCxnSpPr>
          <p:cNvPr id="4" name="Straight Connector 3"/>
          <p:cNvCxnSpPr/>
          <p:nvPr/>
        </p:nvCxnSpPr>
        <p:spPr>
          <a:xfrm flipH="1">
            <a:off x="6737684" y="3753853"/>
            <a:ext cx="577516" cy="115503"/>
          </a:xfrm>
          <a:prstGeom prst="line">
            <a:avLst/>
          </a:prstGeom>
          <a:ln w="25400">
            <a:solidFill>
              <a:srgbClr val="E2843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050181" y="3262964"/>
            <a:ext cx="779646" cy="298383"/>
          </a:xfrm>
          <a:prstGeom prst="line">
            <a:avLst/>
          </a:prstGeom>
          <a:ln w="25400">
            <a:solidFill>
              <a:srgbClr val="E2843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953928" y="4812631"/>
            <a:ext cx="731520" cy="259882"/>
          </a:xfrm>
          <a:prstGeom prst="line">
            <a:avLst/>
          </a:prstGeom>
          <a:ln w="25400">
            <a:solidFill>
              <a:srgbClr val="E28432"/>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99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2050181" y="3262964"/>
            <a:ext cx="779646" cy="298383"/>
          </a:xfrm>
          <a:prstGeom prst="line">
            <a:avLst/>
          </a:prstGeom>
          <a:ln w="25400">
            <a:solidFill>
              <a:srgbClr val="E28432"/>
            </a:solidFill>
            <a:tailEnd type="triangle" w="lg" len="lg"/>
          </a:ln>
        </p:spPr>
        <p:style>
          <a:lnRef idx="1">
            <a:schemeClr val="accent1"/>
          </a:lnRef>
          <a:fillRef idx="0">
            <a:schemeClr val="accent1"/>
          </a:fillRef>
          <a:effectRef idx="0">
            <a:schemeClr val="accent1"/>
          </a:effectRef>
          <a:fontRef idx="minor">
            <a:schemeClr val="tx1"/>
          </a:fontRef>
        </p:style>
      </p:cxnSp>
      <p:sp>
        <p:nvSpPr>
          <p:cNvPr id="21505" name="Title 1"/>
          <p:cNvSpPr>
            <a:spLocks noGrp="1"/>
          </p:cNvSpPr>
          <p:nvPr>
            <p:ph type="title"/>
          </p:nvPr>
        </p:nvSpPr>
        <p:spPr>
          <a:xfrm>
            <a:off x="542023" y="268874"/>
            <a:ext cx="7886700" cy="845110"/>
          </a:xfrm>
        </p:spPr>
        <p:txBody>
          <a:bodyPr lIns="0"/>
          <a:lstStyle/>
          <a:p>
            <a:pPr eaLnBrk="1" hangingPunct="1"/>
            <a:r>
              <a:rPr lang="en-US" altLang="en-US" dirty="0" smtClean="0">
                <a:solidFill>
                  <a:srgbClr val="7F7F7F"/>
                </a:solidFill>
                <a:latin typeface="Century Gothic" charset="0"/>
                <a:ea typeface="Century Gothic" charset="0"/>
                <a:cs typeface="Century Gothic" charset="0"/>
              </a:rPr>
              <a:t>Using DATA: Findings Dashboard</a:t>
            </a:r>
          </a:p>
        </p:txBody>
      </p:sp>
      <p:sp>
        <p:nvSpPr>
          <p:cNvPr id="22531" name="Content Placeholder 2"/>
          <p:cNvSpPr>
            <a:spLocks noGrp="1"/>
          </p:cNvSpPr>
          <p:nvPr>
            <p:ph idx="1"/>
          </p:nvPr>
        </p:nvSpPr>
        <p:spPr>
          <a:xfrm>
            <a:off x="612962" y="1046606"/>
            <a:ext cx="7886700" cy="1573305"/>
          </a:xfrm>
        </p:spPr>
        <p:txBody>
          <a:bodyPr>
            <a:normAutofit fontScale="92500"/>
          </a:bodyPr>
          <a:lstStyle/>
          <a:p>
            <a:pPr marL="0" indent="0">
              <a:lnSpc>
                <a:spcPct val="100000"/>
              </a:lnSpc>
              <a:spcBef>
                <a:spcPct val="20000"/>
              </a:spcBef>
              <a:buNone/>
              <a:defRPr/>
            </a:pPr>
            <a:r>
              <a:rPr lang="en-US" altLang="en-US" sz="2400" dirty="0" smtClean="0">
                <a:solidFill>
                  <a:srgbClr val="7F7F7F"/>
                </a:solidFill>
                <a:latin typeface="Century Gothic" charset="0"/>
                <a:ea typeface="Century Gothic" charset="0"/>
                <a:cs typeface="Century Gothic" charset="0"/>
              </a:rPr>
              <a:t>Once the survey questions have been answered, the data can be viewed on dashboards by program area</a:t>
            </a:r>
          </a:p>
          <a:p>
            <a:pPr lvl="1">
              <a:lnSpc>
                <a:spcPct val="100000"/>
              </a:lnSpc>
              <a:spcBef>
                <a:spcPct val="20000"/>
              </a:spcBef>
              <a:defRPr/>
            </a:pPr>
            <a:r>
              <a:rPr lang="en-US" altLang="en-US" dirty="0" smtClean="0">
                <a:solidFill>
                  <a:srgbClr val="7F7F7F"/>
                </a:solidFill>
                <a:latin typeface="Century Gothic" charset="0"/>
                <a:ea typeface="Century Gothic" charset="0"/>
                <a:cs typeface="Century Gothic" charset="0"/>
              </a:rPr>
              <a:t>This information can be used to identify issues and prioritize actions</a:t>
            </a:r>
          </a:p>
          <a:p>
            <a:pPr eaLnBrk="1" hangingPunct="1">
              <a:buFont typeface="Arial" charset="0"/>
              <a:buChar char="•"/>
              <a:defRPr/>
            </a:pPr>
            <a:endParaRPr lang="en-US" altLang="en-US" dirty="0" smtClean="0">
              <a:solidFill>
                <a:srgbClr val="7F7F7F"/>
              </a:solidFill>
              <a:latin typeface="Century Gothic" charset="0"/>
              <a:ea typeface="Century Gothic" charset="0"/>
              <a:cs typeface="Century Gothic" charset="0"/>
            </a:endParaRPr>
          </a:p>
        </p:txBody>
      </p:sp>
      <p:sp>
        <p:nvSpPr>
          <p:cNvPr id="5" name="Line Callout 1 4"/>
          <p:cNvSpPr/>
          <p:nvPr/>
        </p:nvSpPr>
        <p:spPr>
          <a:xfrm>
            <a:off x="671947" y="3057856"/>
            <a:ext cx="1775012" cy="669018"/>
          </a:xfrm>
          <a:prstGeom prst="borderCallout1">
            <a:avLst>
              <a:gd name="adj1" fmla="val 22080"/>
              <a:gd name="adj2" fmla="val 101236"/>
              <a:gd name="adj3" fmla="val 43557"/>
              <a:gd name="adj4" fmla="val 147718"/>
            </a:avLst>
          </a:prstGeom>
          <a:solidFill>
            <a:srgbClr val="E28432"/>
          </a:solidFill>
          <a:ln>
            <a:noFill/>
          </a:ln>
        </p:spPr>
        <p:style>
          <a:lnRef idx="2">
            <a:schemeClr val="accent6">
              <a:shade val="50000"/>
            </a:schemeClr>
          </a:lnRef>
          <a:fillRef idx="1">
            <a:schemeClr val="accent6"/>
          </a:fillRef>
          <a:effectRef idx="0">
            <a:schemeClr val="accent6"/>
          </a:effectRef>
          <a:fontRef idx="minor">
            <a:schemeClr val="lt1"/>
          </a:fontRef>
        </p:style>
        <p:txBody>
          <a:bodyPr lIns="182880" rIns="182880" anchor="ctr"/>
          <a:lstStyle/>
          <a:p>
            <a:pPr algn="r">
              <a:defRPr/>
            </a:pPr>
            <a:r>
              <a:rPr lang="en-US" sz="1600" dirty="0" smtClean="0">
                <a:latin typeface="Century Gothic" charset="0"/>
                <a:ea typeface="Century Gothic" charset="0"/>
                <a:cs typeface="Century Gothic" charset="0"/>
              </a:rPr>
              <a:t>Interventions for anemia</a:t>
            </a:r>
            <a:endParaRPr lang="en-US" sz="1600" dirty="0">
              <a:latin typeface="Century Gothic" charset="0"/>
              <a:ea typeface="Century Gothic" charset="0"/>
              <a:cs typeface="Century Gothic" charset="0"/>
            </a:endParaRPr>
          </a:p>
        </p:txBody>
      </p:sp>
      <p:sp>
        <p:nvSpPr>
          <p:cNvPr id="2" name="Rectangle 1"/>
          <p:cNvSpPr/>
          <p:nvPr/>
        </p:nvSpPr>
        <p:spPr>
          <a:xfrm>
            <a:off x="7789621" y="5856905"/>
            <a:ext cx="988412" cy="369332"/>
          </a:xfrm>
          <a:prstGeom prst="rect">
            <a:avLst/>
          </a:prstGeom>
        </p:spPr>
        <p:txBody>
          <a:bodyPr wrap="none">
            <a:spAutoFit/>
          </a:bodyPr>
          <a:lstStyle/>
          <a:p>
            <a:r>
              <a:rPr lang="en-US" i="1" dirty="0">
                <a:latin typeface="Franklin Gothic Book" panose="020B0503020102020204" pitchFamily="34" charset="0"/>
              </a:rPr>
              <a:t>Slide </a:t>
            </a:r>
            <a:r>
              <a:rPr lang="en-US" i="1" dirty="0" smtClean="0">
                <a:latin typeface="Franklin Gothic Book" panose="020B0503020102020204" pitchFamily="34" charset="0"/>
              </a:rPr>
              <a:t>13</a:t>
            </a:r>
            <a:endParaRPr lang="en-US" i="1" dirty="0">
              <a:latin typeface="Franklin Gothic Book" panose="020B05030201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6816" y="2866671"/>
            <a:ext cx="3881076" cy="3145830"/>
          </a:xfrm>
          <a:prstGeom prst="rect">
            <a:avLst/>
          </a:prstGeom>
          <a:ln w="12700">
            <a:solidFill>
              <a:srgbClr val="7F7F7F"/>
            </a:solidFill>
          </a:ln>
        </p:spPr>
      </p:pic>
      <p:cxnSp>
        <p:nvCxnSpPr>
          <p:cNvPr id="9" name="Straight Connector 8"/>
          <p:cNvCxnSpPr/>
          <p:nvPr/>
        </p:nvCxnSpPr>
        <p:spPr>
          <a:xfrm flipH="1">
            <a:off x="6474449" y="4169489"/>
            <a:ext cx="577516" cy="115503"/>
          </a:xfrm>
          <a:prstGeom prst="line">
            <a:avLst/>
          </a:prstGeom>
          <a:ln w="25400">
            <a:solidFill>
              <a:srgbClr val="E28432"/>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Line Callout 1 10"/>
          <p:cNvSpPr/>
          <p:nvPr/>
        </p:nvSpPr>
        <p:spPr>
          <a:xfrm>
            <a:off x="6954983" y="3520951"/>
            <a:ext cx="1620982" cy="1092614"/>
          </a:xfrm>
          <a:prstGeom prst="borderCallout1">
            <a:avLst>
              <a:gd name="adj1" fmla="val 47388"/>
              <a:gd name="adj2" fmla="val -1495"/>
              <a:gd name="adj3" fmla="val 84818"/>
              <a:gd name="adj4" fmla="val -43474"/>
            </a:avLst>
          </a:prstGeom>
          <a:solidFill>
            <a:srgbClr val="E28432"/>
          </a:solidFill>
          <a:ln>
            <a:noFill/>
          </a:ln>
        </p:spPr>
        <p:style>
          <a:lnRef idx="2">
            <a:schemeClr val="accent6">
              <a:shade val="50000"/>
            </a:schemeClr>
          </a:lnRef>
          <a:fillRef idx="1">
            <a:schemeClr val="accent6"/>
          </a:fillRef>
          <a:effectRef idx="0">
            <a:schemeClr val="accent6"/>
          </a:effectRef>
          <a:fontRef idx="minor">
            <a:schemeClr val="lt1"/>
          </a:fontRef>
        </p:style>
        <p:txBody>
          <a:bodyPr lIns="182880" rIns="182880" anchor="ctr"/>
          <a:lstStyle/>
          <a:p>
            <a:pPr>
              <a:defRPr/>
            </a:pPr>
            <a:r>
              <a:rPr lang="en-US" sz="1600" dirty="0">
                <a:latin typeface="Century Gothic" charset="0"/>
                <a:ea typeface="Century Gothic" charset="0"/>
                <a:cs typeface="Century Gothic" charset="0"/>
              </a:rPr>
              <a:t>Details </a:t>
            </a:r>
            <a:r>
              <a:rPr lang="en-US" sz="1600" dirty="0" smtClean="0">
                <a:latin typeface="Century Gothic" charset="0"/>
                <a:ea typeface="Century Gothic" charset="0"/>
                <a:cs typeface="Century Gothic" charset="0"/>
              </a:rPr>
              <a:t>on barriers for each intervention</a:t>
            </a:r>
            <a:endParaRPr lang="en-US" sz="1600" dirty="0">
              <a:latin typeface="Century Gothic" charset="0"/>
              <a:ea typeface="Century Gothic" charset="0"/>
              <a:cs typeface="Century Gothic" charset="0"/>
            </a:endParaRPr>
          </a:p>
        </p:txBody>
      </p:sp>
      <p:cxnSp>
        <p:nvCxnSpPr>
          <p:cNvPr id="12" name="Straight Connector 11"/>
          <p:cNvCxnSpPr/>
          <p:nvPr/>
        </p:nvCxnSpPr>
        <p:spPr>
          <a:xfrm>
            <a:off x="1953928" y="4812631"/>
            <a:ext cx="913963" cy="382824"/>
          </a:xfrm>
          <a:prstGeom prst="line">
            <a:avLst/>
          </a:prstGeom>
          <a:ln w="25400">
            <a:solidFill>
              <a:srgbClr val="E28432"/>
            </a:solidFill>
            <a:tailEnd type="triangle" w="lg" len="lg"/>
          </a:ln>
        </p:spPr>
        <p:style>
          <a:lnRef idx="1">
            <a:schemeClr val="accent1"/>
          </a:lnRef>
          <a:fillRef idx="0">
            <a:schemeClr val="accent1"/>
          </a:fillRef>
          <a:effectRef idx="0">
            <a:schemeClr val="accent1"/>
          </a:effectRef>
          <a:fontRef idx="minor">
            <a:schemeClr val="tx1"/>
          </a:fontRef>
        </p:style>
      </p:cxnSp>
      <p:sp>
        <p:nvSpPr>
          <p:cNvPr id="6" name="Line Callout 1 5"/>
          <p:cNvSpPr/>
          <p:nvPr/>
        </p:nvSpPr>
        <p:spPr>
          <a:xfrm>
            <a:off x="207818" y="4364187"/>
            <a:ext cx="2239141" cy="1163777"/>
          </a:xfrm>
          <a:prstGeom prst="borderCallout1">
            <a:avLst>
              <a:gd name="adj1" fmla="val 22080"/>
              <a:gd name="adj2" fmla="val 101236"/>
              <a:gd name="adj3" fmla="val 52183"/>
              <a:gd name="adj4" fmla="val 115441"/>
            </a:avLst>
          </a:prstGeom>
          <a:solidFill>
            <a:srgbClr val="E28432"/>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182880" anchor="ctr"/>
          <a:lstStyle/>
          <a:p>
            <a:pPr algn="r">
              <a:defRPr/>
            </a:pPr>
            <a:r>
              <a:rPr lang="en-US" sz="1600" dirty="0">
                <a:latin typeface="Century Gothic" charset="0"/>
                <a:ea typeface="Century Gothic" charset="0"/>
                <a:cs typeface="Century Gothic" charset="0"/>
              </a:rPr>
              <a:t>Details </a:t>
            </a:r>
            <a:r>
              <a:rPr lang="en-US" sz="1600" dirty="0" smtClean="0">
                <a:latin typeface="Century Gothic" charset="0"/>
                <a:ea typeface="Century Gothic" charset="0"/>
                <a:cs typeface="Century Gothic" charset="0"/>
              </a:rPr>
              <a:t>on policy and program coverage for each intervention</a:t>
            </a:r>
            <a:endParaRPr lang="en-US" sz="1600" dirty="0">
              <a:latin typeface="Century Gothic" charset="0"/>
              <a:ea typeface="Century Gothic" charset="0"/>
              <a:cs typeface="Century Gothic" charset="0"/>
            </a:endParaRPr>
          </a:p>
        </p:txBody>
      </p:sp>
    </p:spTree>
    <p:extLst>
      <p:ext uri="{BB962C8B-B14F-4D97-AF65-F5344CB8AC3E}">
        <p14:creationId xmlns:p14="http://schemas.microsoft.com/office/powerpoint/2010/main" val="4200255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28650" y="365126"/>
            <a:ext cx="7886700" cy="723900"/>
          </a:xfrm>
        </p:spPr>
        <p:txBody>
          <a:bodyPr lIns="0"/>
          <a:lstStyle/>
          <a:p>
            <a:pPr eaLnBrk="1" hangingPunct="1"/>
            <a:r>
              <a:rPr lang="en-US" altLang="en-US" dirty="0" smtClean="0">
                <a:solidFill>
                  <a:srgbClr val="7F7F7F"/>
                </a:solidFill>
                <a:latin typeface="Century Gothic" charset="0"/>
                <a:ea typeface="Century Gothic" charset="0"/>
                <a:cs typeface="Century Gothic" charset="0"/>
              </a:rPr>
              <a:t>Nutrition</a:t>
            </a:r>
          </a:p>
        </p:txBody>
      </p:sp>
      <p:sp>
        <p:nvSpPr>
          <p:cNvPr id="23554" name="Content Placeholder 2"/>
          <p:cNvSpPr>
            <a:spLocks noGrp="1"/>
          </p:cNvSpPr>
          <p:nvPr>
            <p:ph idx="1"/>
          </p:nvPr>
        </p:nvSpPr>
        <p:spPr>
          <a:xfrm>
            <a:off x="628650" y="1746107"/>
            <a:ext cx="3956797" cy="2275728"/>
          </a:xfrm>
        </p:spPr>
        <p:txBody>
          <a:bodyPr/>
          <a:lstStyle/>
          <a:p>
            <a:pPr>
              <a:lnSpc>
                <a:spcPct val="100000"/>
              </a:lnSpc>
              <a:spcBef>
                <a:spcPct val="20000"/>
              </a:spcBef>
            </a:pPr>
            <a:r>
              <a:rPr lang="en-US" altLang="en-US" sz="1800" dirty="0" smtClean="0">
                <a:solidFill>
                  <a:srgbClr val="7F7F7F"/>
                </a:solidFill>
                <a:latin typeface="Century Gothic" charset="0"/>
                <a:ea typeface="Century Gothic" charset="0"/>
                <a:cs typeface="Century Gothic" charset="0"/>
              </a:rPr>
              <a:t>Iron deficiency causes anemia through the inadequate production of red blood cells. </a:t>
            </a:r>
          </a:p>
          <a:p>
            <a:pPr>
              <a:lnSpc>
                <a:spcPct val="100000"/>
              </a:lnSpc>
              <a:spcBef>
                <a:spcPct val="20000"/>
              </a:spcBef>
            </a:pPr>
            <a:r>
              <a:rPr lang="en-US" altLang="en-US" sz="1800" dirty="0" smtClean="0">
                <a:solidFill>
                  <a:srgbClr val="7F7F7F"/>
                </a:solidFill>
                <a:latin typeface="Century Gothic" charset="0"/>
                <a:ea typeface="Century Gothic" charset="0"/>
                <a:cs typeface="Century Gothic" charset="0"/>
              </a:rPr>
              <a:t>Vitamin deficiency, specifically vitamins A and B12 and folate (B9) also contribute to anemia.</a:t>
            </a:r>
          </a:p>
        </p:txBody>
      </p:sp>
      <p:sp>
        <p:nvSpPr>
          <p:cNvPr id="2" name="Rectangle 1"/>
          <p:cNvSpPr/>
          <p:nvPr/>
        </p:nvSpPr>
        <p:spPr>
          <a:xfrm>
            <a:off x="4751387" y="1746107"/>
            <a:ext cx="4018539" cy="3989677"/>
          </a:xfrm>
          <a:prstGeom prst="rect">
            <a:avLst/>
          </a:prstGeom>
        </p:spPr>
        <p:txBody>
          <a:bodyPr lIns="0" rIns="0">
            <a:noAutofit/>
          </a:bodyPr>
          <a:lstStyle/>
          <a:p>
            <a:pPr marL="233363" indent="-220663">
              <a:spcBef>
                <a:spcPct val="20000"/>
              </a:spcBef>
              <a:buFont typeface="Arial" charset="0"/>
              <a:buChar char="•"/>
              <a:defRPr/>
            </a:pPr>
            <a:r>
              <a:rPr lang="en-US" dirty="0">
                <a:solidFill>
                  <a:srgbClr val="7F7F7F"/>
                </a:solidFill>
                <a:latin typeface="Century Gothic" charset="0"/>
                <a:ea typeface="Century Gothic" charset="0"/>
                <a:cs typeface="Century Gothic" charset="0"/>
              </a:rPr>
              <a:t>Iron-folic acid supplementation for:</a:t>
            </a:r>
          </a:p>
          <a:p>
            <a:pPr marL="690563" lvl="2" indent="-220663">
              <a:spcBef>
                <a:spcPct val="20000"/>
              </a:spcBef>
              <a:buFont typeface="Arial" charset="0"/>
              <a:buChar char="•"/>
              <a:defRPr/>
            </a:pPr>
            <a:r>
              <a:rPr lang="en-US" dirty="0">
                <a:solidFill>
                  <a:srgbClr val="7F7F7F"/>
                </a:solidFill>
                <a:latin typeface="Century Gothic" charset="0"/>
                <a:ea typeface="Century Gothic" charset="0"/>
                <a:cs typeface="Century Gothic" charset="0"/>
              </a:rPr>
              <a:t>Pregnant  women</a:t>
            </a:r>
          </a:p>
          <a:p>
            <a:pPr marL="690563" lvl="2" indent="-220663">
              <a:spcBef>
                <a:spcPct val="20000"/>
              </a:spcBef>
              <a:buFont typeface="Arial" charset="0"/>
              <a:buChar char="•"/>
              <a:defRPr/>
            </a:pPr>
            <a:r>
              <a:rPr lang="en-US" dirty="0">
                <a:solidFill>
                  <a:srgbClr val="7F7F7F"/>
                </a:solidFill>
                <a:latin typeface="Century Gothic" charset="0"/>
                <a:ea typeface="Century Gothic" charset="0"/>
                <a:cs typeface="Century Gothic" charset="0"/>
              </a:rPr>
              <a:t>Women of reproductive age</a:t>
            </a:r>
          </a:p>
          <a:p>
            <a:pPr marL="233363" lvl="1" indent="-220663">
              <a:spcBef>
                <a:spcPts val="1200"/>
              </a:spcBef>
              <a:buFont typeface="Arial" charset="0"/>
              <a:buChar char="•"/>
              <a:defRPr/>
            </a:pPr>
            <a:r>
              <a:rPr lang="en-US" dirty="0">
                <a:solidFill>
                  <a:srgbClr val="7F7F7F"/>
                </a:solidFill>
                <a:latin typeface="Century Gothic" charset="0"/>
                <a:ea typeface="Century Gothic" charset="0"/>
                <a:cs typeface="Century Gothic" charset="0"/>
              </a:rPr>
              <a:t>Multivitamin supplementation, including micronutrient powders for children under 5 years</a:t>
            </a:r>
          </a:p>
          <a:p>
            <a:pPr marL="233363" lvl="1" indent="-220663">
              <a:spcBef>
                <a:spcPct val="20000"/>
              </a:spcBef>
              <a:buFont typeface="Arial" charset="0"/>
              <a:buChar char="•"/>
              <a:defRPr/>
            </a:pPr>
            <a:r>
              <a:rPr lang="en-US" dirty="0">
                <a:solidFill>
                  <a:srgbClr val="7F7F7F"/>
                </a:solidFill>
                <a:latin typeface="Century Gothic" charset="0"/>
                <a:ea typeface="Century Gothic" charset="0"/>
                <a:cs typeface="Century Gothic" charset="0"/>
              </a:rPr>
              <a:t>Vitamin A supplementation for children </a:t>
            </a:r>
            <a:r>
              <a:rPr lang="en-US" dirty="0" smtClean="0">
                <a:solidFill>
                  <a:srgbClr val="7F7F7F"/>
                </a:solidFill>
                <a:latin typeface="Century Gothic" charset="0"/>
                <a:ea typeface="Century Gothic" charset="0"/>
                <a:cs typeface="Century Gothic" charset="0"/>
              </a:rPr>
              <a:t>6-59 months</a:t>
            </a:r>
            <a:endParaRPr lang="en-US" dirty="0">
              <a:solidFill>
                <a:srgbClr val="7F7F7F"/>
              </a:solidFill>
              <a:latin typeface="Century Gothic" charset="0"/>
              <a:ea typeface="Century Gothic" charset="0"/>
              <a:cs typeface="Century Gothic" charset="0"/>
            </a:endParaRPr>
          </a:p>
          <a:p>
            <a:pPr marL="233363" lvl="1" indent="-220663">
              <a:spcBef>
                <a:spcPct val="20000"/>
              </a:spcBef>
              <a:buFont typeface="Arial" charset="0"/>
              <a:buChar char="•"/>
              <a:defRPr/>
            </a:pPr>
            <a:r>
              <a:rPr lang="en-US" dirty="0">
                <a:solidFill>
                  <a:srgbClr val="7F7F7F"/>
                </a:solidFill>
                <a:latin typeface="Century Gothic" charset="0"/>
                <a:ea typeface="Century Gothic" charset="0"/>
                <a:cs typeface="Century Gothic" charset="0"/>
              </a:rPr>
              <a:t>Appropriate infant/young child feeding </a:t>
            </a:r>
            <a:r>
              <a:rPr lang="en-US" dirty="0" smtClean="0">
                <a:solidFill>
                  <a:srgbClr val="7F7F7F"/>
                </a:solidFill>
                <a:latin typeface="Century Gothic" charset="0"/>
                <a:ea typeface="Century Gothic" charset="0"/>
                <a:cs typeface="Century Gothic" charset="0"/>
              </a:rPr>
              <a:t>practices</a:t>
            </a:r>
            <a:endParaRPr lang="en-US" dirty="0">
              <a:solidFill>
                <a:srgbClr val="7F7F7F"/>
              </a:solidFill>
              <a:latin typeface="Century Gothic" charset="0"/>
              <a:ea typeface="Century Gothic" charset="0"/>
              <a:cs typeface="Century Gothic" charset="0"/>
            </a:endParaRPr>
          </a:p>
        </p:txBody>
      </p:sp>
      <p:sp>
        <p:nvSpPr>
          <p:cNvPr id="3" name="Rectangle 2"/>
          <p:cNvSpPr/>
          <p:nvPr/>
        </p:nvSpPr>
        <p:spPr>
          <a:xfrm>
            <a:off x="4751387" y="1144441"/>
            <a:ext cx="3744936" cy="461665"/>
          </a:xfrm>
          <a:prstGeom prst="rect">
            <a:avLst/>
          </a:prstGeom>
        </p:spPr>
        <p:txBody>
          <a:bodyPr wrap="none" lIns="0">
            <a:spAutoFit/>
          </a:bodyPr>
          <a:lstStyle/>
          <a:p>
            <a:pPr fontAlgn="auto">
              <a:spcBef>
                <a:spcPct val="20000"/>
              </a:spcBef>
              <a:spcAft>
                <a:spcPts val="0"/>
              </a:spcAft>
              <a:defRPr/>
            </a:pPr>
            <a:r>
              <a:rPr lang="en-US" altLang="en-US" sz="2400" b="1" kern="0" dirty="0">
                <a:solidFill>
                  <a:srgbClr val="E28432"/>
                </a:solidFill>
                <a:latin typeface="Century Gothic" charset="0"/>
                <a:ea typeface="Century Gothic" charset="0"/>
                <a:cs typeface="Century Gothic" charset="0"/>
              </a:rPr>
              <a:t>Suggested Interventions</a:t>
            </a:r>
          </a:p>
        </p:txBody>
      </p:sp>
      <p:sp>
        <p:nvSpPr>
          <p:cNvPr id="4" name="Rectangle 3"/>
          <p:cNvSpPr/>
          <p:nvPr/>
        </p:nvSpPr>
        <p:spPr>
          <a:xfrm>
            <a:off x="628650" y="1144440"/>
            <a:ext cx="3754554" cy="461665"/>
          </a:xfrm>
          <a:prstGeom prst="rect">
            <a:avLst/>
          </a:prstGeom>
        </p:spPr>
        <p:txBody>
          <a:bodyPr wrap="none" lIns="0">
            <a:spAutoFit/>
          </a:bodyPr>
          <a:lstStyle/>
          <a:p>
            <a:pPr fontAlgn="auto">
              <a:spcBef>
                <a:spcPct val="20000"/>
              </a:spcBef>
              <a:spcAft>
                <a:spcPts val="0"/>
              </a:spcAft>
              <a:defRPr/>
            </a:pPr>
            <a:r>
              <a:rPr lang="en-US" altLang="en-US" sz="2400" b="1" kern="0" dirty="0">
                <a:solidFill>
                  <a:srgbClr val="E28432"/>
                </a:solidFill>
                <a:latin typeface="Century Gothic" charset="0"/>
                <a:ea typeface="Century Gothic" charset="0"/>
                <a:cs typeface="Century Gothic" charset="0"/>
              </a:rPr>
              <a:t>Risks Related to Anemia</a:t>
            </a:r>
          </a:p>
        </p:txBody>
      </p:sp>
      <p:sp>
        <p:nvSpPr>
          <p:cNvPr id="5" name="Rectangle 4"/>
          <p:cNvSpPr/>
          <p:nvPr/>
        </p:nvSpPr>
        <p:spPr>
          <a:xfrm>
            <a:off x="7645061" y="5811423"/>
            <a:ext cx="984885" cy="369332"/>
          </a:xfrm>
          <a:prstGeom prst="rect">
            <a:avLst/>
          </a:prstGeom>
        </p:spPr>
        <p:txBody>
          <a:bodyPr wrap="none">
            <a:spAutoFit/>
          </a:bodyPr>
          <a:lstStyle/>
          <a:p>
            <a:r>
              <a:rPr lang="en-US" i="1" dirty="0">
                <a:latin typeface="Franklin Gothic Book" panose="020B0503020102020204" pitchFamily="34" charset="0"/>
              </a:rPr>
              <a:t>Slide </a:t>
            </a:r>
            <a:r>
              <a:rPr lang="en-US" i="1" dirty="0" smtClean="0">
                <a:latin typeface="Franklin Gothic Book" panose="020B0503020102020204" pitchFamily="34" charset="0"/>
              </a:rPr>
              <a:t>14</a:t>
            </a:r>
            <a:endParaRPr lang="en-US" i="1" dirty="0">
              <a:latin typeface="Franklin Gothic Book" panose="020B05030201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04107" y="4151695"/>
            <a:ext cx="1682496" cy="1682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6676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28650" y="212722"/>
            <a:ext cx="7886700" cy="1325563"/>
          </a:xfrm>
        </p:spPr>
        <p:txBody>
          <a:bodyPr lIns="0" rIns="0"/>
          <a:lstStyle/>
          <a:p>
            <a:pPr eaLnBrk="1" hangingPunct="1"/>
            <a:r>
              <a:rPr lang="en-US" altLang="en-US" dirty="0" smtClean="0">
                <a:solidFill>
                  <a:srgbClr val="7F7F7F"/>
                </a:solidFill>
                <a:latin typeface="Century Gothic" charset="0"/>
                <a:ea typeface="Century Gothic" charset="0"/>
                <a:cs typeface="Century Gothic" charset="0"/>
              </a:rPr>
              <a:t>Disease Control:</a:t>
            </a:r>
            <a:br>
              <a:rPr lang="en-US" altLang="en-US" dirty="0" smtClean="0">
                <a:solidFill>
                  <a:srgbClr val="7F7F7F"/>
                </a:solidFill>
                <a:latin typeface="Century Gothic" charset="0"/>
                <a:ea typeface="Century Gothic" charset="0"/>
                <a:cs typeface="Century Gothic" charset="0"/>
              </a:rPr>
            </a:br>
            <a:r>
              <a:rPr lang="en-US" altLang="en-US" dirty="0" smtClean="0">
                <a:solidFill>
                  <a:srgbClr val="7F7F7F"/>
                </a:solidFill>
                <a:latin typeface="Century Gothic" charset="0"/>
                <a:ea typeface="Century Gothic" charset="0"/>
                <a:cs typeface="Century Gothic" charset="0"/>
              </a:rPr>
              <a:t>Malaria and Helminthic Infections</a:t>
            </a:r>
          </a:p>
        </p:txBody>
      </p:sp>
      <p:sp>
        <p:nvSpPr>
          <p:cNvPr id="25603" name="Content Placeholder 2"/>
          <p:cNvSpPr>
            <a:spLocks noGrp="1"/>
          </p:cNvSpPr>
          <p:nvPr>
            <p:ph idx="1"/>
          </p:nvPr>
        </p:nvSpPr>
        <p:spPr>
          <a:xfrm>
            <a:off x="627063" y="2149169"/>
            <a:ext cx="4028064" cy="3420356"/>
          </a:xfrm>
        </p:spPr>
        <p:txBody>
          <a:bodyPr wrap="square" lIns="0" rIns="0">
            <a:noAutofit/>
          </a:bodyPr>
          <a:lstStyle/>
          <a:p>
            <a:pPr>
              <a:lnSpc>
                <a:spcPct val="100000"/>
              </a:lnSpc>
              <a:spcBef>
                <a:spcPct val="20000"/>
              </a:spcBef>
              <a:defRPr/>
            </a:pPr>
            <a:r>
              <a:rPr lang="en-US" altLang="en-US" sz="1800" b="1" dirty="0" smtClean="0">
                <a:solidFill>
                  <a:srgbClr val="E28432"/>
                </a:solidFill>
                <a:latin typeface="Century Gothic" charset="0"/>
                <a:ea typeface="Century Gothic" charset="0"/>
                <a:cs typeface="Century Gothic" charset="0"/>
              </a:rPr>
              <a:t>Malaria infections </a:t>
            </a:r>
            <a:r>
              <a:rPr lang="en-US" altLang="en-US" sz="1800" dirty="0" smtClean="0">
                <a:solidFill>
                  <a:srgbClr val="7F7F7F"/>
                </a:solidFill>
                <a:latin typeface="Century Gothic" charset="0"/>
                <a:ea typeface="Century Gothic" charset="0"/>
                <a:cs typeface="Century Gothic" charset="0"/>
              </a:rPr>
              <a:t>result in anemia when the destruction of red blood cells is increased or their production is reduced. </a:t>
            </a:r>
          </a:p>
          <a:p>
            <a:pPr>
              <a:lnSpc>
                <a:spcPct val="100000"/>
              </a:lnSpc>
              <a:spcBef>
                <a:spcPct val="20000"/>
              </a:spcBef>
              <a:defRPr/>
            </a:pPr>
            <a:r>
              <a:rPr lang="en-GB" altLang="en-US" sz="1800" b="1" dirty="0" smtClean="0">
                <a:solidFill>
                  <a:srgbClr val="E28432"/>
                </a:solidFill>
                <a:latin typeface="Century Gothic" charset="0"/>
                <a:ea typeface="Century Gothic" charset="0"/>
                <a:cs typeface="Century Gothic" charset="0"/>
              </a:rPr>
              <a:t>Helminthic infections </a:t>
            </a:r>
            <a:r>
              <a:rPr lang="en-GB" altLang="en-US" sz="1800" dirty="0" smtClean="0">
                <a:solidFill>
                  <a:srgbClr val="7F7F7F"/>
                </a:solidFill>
                <a:latin typeface="Century Gothic" charset="0"/>
                <a:ea typeface="Century Gothic" charset="0"/>
                <a:cs typeface="Century Gothic" charset="0"/>
              </a:rPr>
              <a:t>are transmitted through the soil (e.g., hookworms, roundworms, and whipworms) or through water  (e.g., schistosomes). These </a:t>
            </a:r>
            <a:r>
              <a:rPr lang="en-US" altLang="en-US" sz="1800" dirty="0" smtClean="0">
                <a:solidFill>
                  <a:srgbClr val="7F7F7F"/>
                </a:solidFill>
                <a:latin typeface="Century Gothic" charset="0"/>
                <a:ea typeface="Century Gothic" charset="0"/>
                <a:cs typeface="Century Gothic" charset="0"/>
              </a:rPr>
              <a:t>helminth infections cause anemia through iron deficiency brought on by chronic blood loss.</a:t>
            </a:r>
          </a:p>
        </p:txBody>
      </p:sp>
      <p:sp>
        <p:nvSpPr>
          <p:cNvPr id="2" name="Rectangle 1"/>
          <p:cNvSpPr/>
          <p:nvPr/>
        </p:nvSpPr>
        <p:spPr>
          <a:xfrm>
            <a:off x="5122288" y="2149168"/>
            <a:ext cx="3800042" cy="2458460"/>
          </a:xfrm>
          <a:prstGeom prst="rect">
            <a:avLst/>
          </a:prstGeom>
        </p:spPr>
        <p:txBody>
          <a:bodyPr wrap="square" lIns="0" rIns="0">
            <a:noAutofit/>
          </a:bodyPr>
          <a:lstStyle/>
          <a:p>
            <a:pPr marL="342900" indent="-342900" fontAlgn="auto">
              <a:spcBef>
                <a:spcPct val="20000"/>
              </a:spcBef>
              <a:spcAft>
                <a:spcPts val="0"/>
              </a:spcAft>
              <a:buFont typeface="Arial" charset="0"/>
              <a:buChar char="•"/>
              <a:defRPr/>
            </a:pPr>
            <a:r>
              <a:rPr lang="en-US" altLang="en-US" kern="0" dirty="0">
                <a:solidFill>
                  <a:srgbClr val="7F7F7F"/>
                </a:solidFill>
                <a:latin typeface="Century Gothic" charset="0"/>
                <a:ea typeface="Century Gothic" charset="0"/>
                <a:cs typeface="Century Gothic" charset="0"/>
              </a:rPr>
              <a:t>Malaria prevention, diagnosis, and treatment</a:t>
            </a:r>
          </a:p>
          <a:p>
            <a:pPr marL="342900" indent="-342900" fontAlgn="auto">
              <a:spcBef>
                <a:spcPct val="20000"/>
              </a:spcBef>
              <a:spcAft>
                <a:spcPts val="0"/>
              </a:spcAft>
              <a:buFont typeface="Arial" charset="0"/>
              <a:buChar char="•"/>
              <a:defRPr/>
            </a:pPr>
            <a:r>
              <a:rPr lang="en-US" altLang="en-US" kern="0" dirty="0">
                <a:solidFill>
                  <a:srgbClr val="7F7F7F"/>
                </a:solidFill>
                <a:latin typeface="Century Gothic" charset="0"/>
                <a:ea typeface="Century Gothic" charset="0"/>
                <a:cs typeface="Century Gothic" charset="0"/>
              </a:rPr>
              <a:t>Antihelminthic treatment for:</a:t>
            </a:r>
          </a:p>
          <a:p>
            <a:pPr marL="742950" lvl="1" indent="-285750" fontAlgn="auto">
              <a:spcBef>
                <a:spcPct val="20000"/>
              </a:spcBef>
              <a:spcAft>
                <a:spcPts val="0"/>
              </a:spcAft>
              <a:buFont typeface="Arial" charset="0"/>
              <a:buChar char="•"/>
              <a:defRPr/>
            </a:pPr>
            <a:r>
              <a:rPr lang="en-US" altLang="en-US" kern="0" dirty="0">
                <a:solidFill>
                  <a:srgbClr val="7F7F7F"/>
                </a:solidFill>
                <a:latin typeface="Century Gothic" charset="0"/>
                <a:ea typeface="Century Gothic" charset="0"/>
                <a:cs typeface="Century Gothic" charset="0"/>
              </a:rPr>
              <a:t>Children</a:t>
            </a:r>
          </a:p>
          <a:p>
            <a:pPr marL="742950" lvl="1" indent="-285750" fontAlgn="auto">
              <a:spcBef>
                <a:spcPct val="20000"/>
              </a:spcBef>
              <a:spcAft>
                <a:spcPts val="0"/>
              </a:spcAft>
              <a:buFont typeface="Arial" charset="0"/>
              <a:buChar char="•"/>
              <a:defRPr/>
            </a:pPr>
            <a:r>
              <a:rPr lang="en-US" altLang="en-US" kern="0" dirty="0">
                <a:solidFill>
                  <a:srgbClr val="7F7F7F"/>
                </a:solidFill>
                <a:latin typeface="Century Gothic" charset="0"/>
                <a:ea typeface="Century Gothic" charset="0"/>
                <a:cs typeface="Century Gothic" charset="0"/>
              </a:rPr>
              <a:t>Women</a:t>
            </a:r>
          </a:p>
        </p:txBody>
      </p:sp>
      <p:sp>
        <p:nvSpPr>
          <p:cNvPr id="3" name="Rectangle 2"/>
          <p:cNvSpPr/>
          <p:nvPr/>
        </p:nvSpPr>
        <p:spPr>
          <a:xfrm>
            <a:off x="627063" y="1461652"/>
            <a:ext cx="4083482" cy="461665"/>
          </a:xfrm>
          <a:prstGeom prst="rect">
            <a:avLst/>
          </a:prstGeom>
        </p:spPr>
        <p:txBody>
          <a:bodyPr wrap="square" lIns="0" rIns="0">
            <a:noAutofit/>
          </a:bodyPr>
          <a:lstStyle/>
          <a:p>
            <a:pPr fontAlgn="auto">
              <a:spcBef>
                <a:spcPct val="20000"/>
              </a:spcBef>
              <a:spcAft>
                <a:spcPts val="0"/>
              </a:spcAft>
              <a:defRPr/>
            </a:pPr>
            <a:r>
              <a:rPr lang="en-US" altLang="en-US" sz="2400" b="1" kern="0" dirty="0">
                <a:solidFill>
                  <a:srgbClr val="E28432"/>
                </a:solidFill>
                <a:latin typeface="Century Gothic" charset="0"/>
                <a:ea typeface="Century Gothic" charset="0"/>
                <a:cs typeface="Century Gothic" charset="0"/>
              </a:rPr>
              <a:t>Risks Related to Anemia</a:t>
            </a:r>
          </a:p>
        </p:txBody>
      </p:sp>
      <p:sp>
        <p:nvSpPr>
          <p:cNvPr id="4" name="Rectangle 3"/>
          <p:cNvSpPr/>
          <p:nvPr/>
        </p:nvSpPr>
        <p:spPr>
          <a:xfrm>
            <a:off x="5122288" y="1461652"/>
            <a:ext cx="3994005" cy="461665"/>
          </a:xfrm>
          <a:prstGeom prst="rect">
            <a:avLst/>
          </a:prstGeom>
        </p:spPr>
        <p:txBody>
          <a:bodyPr wrap="square" lIns="0" rIns="0">
            <a:noAutofit/>
          </a:bodyPr>
          <a:lstStyle/>
          <a:p>
            <a:pPr fontAlgn="auto">
              <a:spcBef>
                <a:spcPct val="20000"/>
              </a:spcBef>
              <a:spcAft>
                <a:spcPts val="0"/>
              </a:spcAft>
              <a:defRPr/>
            </a:pPr>
            <a:r>
              <a:rPr lang="en-US" altLang="en-US" sz="2400" b="1" kern="0" dirty="0">
                <a:solidFill>
                  <a:srgbClr val="E28432"/>
                </a:solidFill>
                <a:latin typeface="Century Gothic" charset="0"/>
                <a:ea typeface="Century Gothic" charset="0"/>
                <a:cs typeface="Century Gothic" charset="0"/>
              </a:rPr>
              <a:t>Suggested Interventions</a:t>
            </a:r>
          </a:p>
        </p:txBody>
      </p:sp>
      <p:sp>
        <p:nvSpPr>
          <p:cNvPr id="5" name="Rectangle 4"/>
          <p:cNvSpPr/>
          <p:nvPr/>
        </p:nvSpPr>
        <p:spPr>
          <a:xfrm>
            <a:off x="7584851" y="5739368"/>
            <a:ext cx="987065" cy="369332"/>
          </a:xfrm>
          <a:prstGeom prst="rect">
            <a:avLst/>
          </a:prstGeom>
        </p:spPr>
        <p:txBody>
          <a:bodyPr wrap="none">
            <a:spAutoFit/>
          </a:bodyPr>
          <a:lstStyle/>
          <a:p>
            <a:r>
              <a:rPr lang="en-US" i="1" dirty="0">
                <a:latin typeface="Franklin Gothic Book" panose="020B0503020102020204" pitchFamily="34" charset="0"/>
              </a:rPr>
              <a:t>Slide </a:t>
            </a:r>
            <a:r>
              <a:rPr lang="en-US" i="1" dirty="0" smtClean="0">
                <a:latin typeface="Franklin Gothic Book" panose="020B0503020102020204" pitchFamily="34" charset="0"/>
              </a:rPr>
              <a:t>15</a:t>
            </a:r>
            <a:endParaRPr lang="en-US" i="1" dirty="0">
              <a:latin typeface="Franklin Gothic Book" panose="020B05030201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10559" y="4054237"/>
            <a:ext cx="1682496" cy="1682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640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59377" y="406688"/>
            <a:ext cx="7886700" cy="826370"/>
          </a:xfrm>
        </p:spPr>
        <p:txBody>
          <a:bodyPr lIns="0" tIns="0" rIns="0" bIns="0">
            <a:normAutofit/>
          </a:bodyPr>
          <a:lstStyle/>
          <a:p>
            <a:pPr eaLnBrk="1" hangingPunct="1">
              <a:defRPr/>
            </a:pPr>
            <a:r>
              <a:rPr lang="en-US" altLang="en-US" dirty="0" smtClean="0">
                <a:solidFill>
                  <a:srgbClr val="7F7F7F"/>
                </a:solidFill>
                <a:latin typeface="Century Gothic" charset="0"/>
                <a:ea typeface="Century Gothic" charset="0"/>
                <a:cs typeface="Century Gothic" charset="0"/>
              </a:rPr>
              <a:t>Reproductive Health</a:t>
            </a:r>
          </a:p>
        </p:txBody>
      </p:sp>
      <p:sp>
        <p:nvSpPr>
          <p:cNvPr id="26627" name="Content Placeholder 2"/>
          <p:cNvSpPr>
            <a:spLocks noGrp="1"/>
          </p:cNvSpPr>
          <p:nvPr>
            <p:ph idx="1"/>
          </p:nvPr>
        </p:nvSpPr>
        <p:spPr>
          <a:xfrm>
            <a:off x="559377" y="2157992"/>
            <a:ext cx="3956797" cy="2386297"/>
          </a:xfrm>
        </p:spPr>
        <p:txBody>
          <a:bodyPr lIns="0" tIns="0" rIns="0" bIns="0"/>
          <a:lstStyle/>
          <a:p>
            <a:pPr>
              <a:lnSpc>
                <a:spcPct val="100000"/>
              </a:lnSpc>
              <a:spcBef>
                <a:spcPct val="20000"/>
              </a:spcBef>
              <a:defRPr/>
            </a:pPr>
            <a:r>
              <a:rPr lang="en-US" altLang="en-US" sz="1800" dirty="0" smtClean="0">
                <a:solidFill>
                  <a:srgbClr val="7F7F7F"/>
                </a:solidFill>
                <a:latin typeface="Century Gothic" charset="0"/>
                <a:ea typeface="Century Gothic" charset="0"/>
                <a:cs typeface="Century Gothic" charset="0"/>
              </a:rPr>
              <a:t>Early child bearing can cause anemia due to the increased nutritional demands placed on  adolescent mothers.	</a:t>
            </a:r>
          </a:p>
          <a:p>
            <a:pPr>
              <a:lnSpc>
                <a:spcPct val="100000"/>
              </a:lnSpc>
              <a:spcBef>
                <a:spcPct val="20000"/>
              </a:spcBef>
              <a:defRPr/>
            </a:pPr>
            <a:r>
              <a:rPr lang="en-US" altLang="en-US" sz="1800" dirty="0" smtClean="0">
                <a:solidFill>
                  <a:srgbClr val="7F7F7F"/>
                </a:solidFill>
                <a:latin typeface="Century Gothic" charset="0"/>
                <a:ea typeface="Century Gothic" charset="0"/>
                <a:cs typeface="Century Gothic" charset="0"/>
              </a:rPr>
              <a:t>Insufficient birth spacing can cause iron deficiency and anemia, as well as undernutrition, more broadly. </a:t>
            </a:r>
          </a:p>
          <a:p>
            <a:pPr eaLnBrk="1" hangingPunct="1">
              <a:buFont typeface="Arial" charset="0"/>
              <a:buChar char="•"/>
              <a:defRPr/>
            </a:pPr>
            <a:endParaRPr lang="en-US" altLang="en-US" sz="1800" dirty="0" smtClean="0">
              <a:solidFill>
                <a:srgbClr val="7F7F7F"/>
              </a:solidFill>
              <a:latin typeface="Century Gothic" charset="0"/>
              <a:ea typeface="Century Gothic" charset="0"/>
              <a:cs typeface="Century Gothic" charset="0"/>
            </a:endParaRPr>
          </a:p>
        </p:txBody>
      </p:sp>
      <p:sp>
        <p:nvSpPr>
          <p:cNvPr id="2" name="Rectangle 1"/>
          <p:cNvSpPr/>
          <p:nvPr/>
        </p:nvSpPr>
        <p:spPr>
          <a:xfrm>
            <a:off x="4962667" y="2157992"/>
            <a:ext cx="3344862" cy="1717393"/>
          </a:xfrm>
          <a:prstGeom prst="rect">
            <a:avLst/>
          </a:prstGeom>
        </p:spPr>
        <p:txBody>
          <a:bodyPr lIns="0" tIns="0" rIns="0" bIns="0">
            <a:spAutoFit/>
          </a:bodyPr>
          <a:lstStyle/>
          <a:p>
            <a:pPr marL="233363" indent="-220663" fontAlgn="auto">
              <a:spcBef>
                <a:spcPct val="20000"/>
              </a:spcBef>
              <a:spcAft>
                <a:spcPts val="0"/>
              </a:spcAft>
              <a:buFont typeface="Arial" charset="0"/>
              <a:buChar char="•"/>
              <a:defRPr/>
            </a:pPr>
            <a:r>
              <a:rPr lang="en-US" altLang="en-US" kern="0" dirty="0">
                <a:solidFill>
                  <a:srgbClr val="7F7F7F"/>
                </a:solidFill>
                <a:latin typeface="Century Gothic" charset="0"/>
                <a:ea typeface="Century Gothic" charset="0"/>
                <a:cs typeface="Century Gothic" charset="0"/>
              </a:rPr>
              <a:t>Family planning counseling services that include information on benefits to delayed child births and adequate birth </a:t>
            </a:r>
            <a:r>
              <a:rPr lang="en-US" altLang="en-US" kern="0" dirty="0" smtClean="0">
                <a:solidFill>
                  <a:srgbClr val="7F7F7F"/>
                </a:solidFill>
                <a:latin typeface="Century Gothic" charset="0"/>
                <a:ea typeface="Century Gothic" charset="0"/>
                <a:cs typeface="Century Gothic" charset="0"/>
              </a:rPr>
              <a:t>spacing</a:t>
            </a:r>
          </a:p>
          <a:p>
            <a:pPr marL="233363" indent="-220663" fontAlgn="auto">
              <a:spcBef>
                <a:spcPct val="20000"/>
              </a:spcBef>
              <a:spcAft>
                <a:spcPts val="0"/>
              </a:spcAft>
              <a:buFont typeface="Arial" charset="0"/>
              <a:buChar char="•"/>
              <a:defRPr/>
            </a:pPr>
            <a:r>
              <a:rPr lang="en-US" altLang="en-US" kern="0" dirty="0" smtClean="0">
                <a:solidFill>
                  <a:srgbClr val="7F7F7F"/>
                </a:solidFill>
                <a:latin typeface="Century Gothic" charset="0"/>
                <a:ea typeface="Century Gothic" charset="0"/>
                <a:cs typeface="Century Gothic" charset="0"/>
              </a:rPr>
              <a:t>Delayed cord clamping</a:t>
            </a:r>
            <a:endParaRPr lang="en-US" altLang="en-US" kern="0" dirty="0">
              <a:solidFill>
                <a:srgbClr val="7F7F7F"/>
              </a:solidFill>
              <a:latin typeface="Century Gothic" charset="0"/>
              <a:ea typeface="Century Gothic" charset="0"/>
              <a:cs typeface="Century Gothic" charset="0"/>
            </a:endParaRPr>
          </a:p>
        </p:txBody>
      </p:sp>
      <p:sp>
        <p:nvSpPr>
          <p:cNvPr id="3" name="Rectangle 2"/>
          <p:cNvSpPr/>
          <p:nvPr/>
        </p:nvSpPr>
        <p:spPr>
          <a:xfrm>
            <a:off x="559377" y="1566081"/>
            <a:ext cx="3569888" cy="369332"/>
          </a:xfrm>
          <a:prstGeom prst="rect">
            <a:avLst/>
          </a:prstGeom>
        </p:spPr>
        <p:txBody>
          <a:bodyPr wrap="none" lIns="0" tIns="0" rIns="0" bIns="0">
            <a:spAutoFit/>
          </a:bodyPr>
          <a:lstStyle/>
          <a:p>
            <a:pPr>
              <a:spcBef>
                <a:spcPct val="20000"/>
              </a:spcBef>
            </a:pPr>
            <a:r>
              <a:rPr lang="en-US" altLang="en-US" sz="2400" b="1" kern="0" dirty="0">
                <a:solidFill>
                  <a:srgbClr val="E28432"/>
                </a:solidFill>
                <a:latin typeface="Century Gothic" charset="0"/>
                <a:ea typeface="Century Gothic" charset="0"/>
                <a:cs typeface="Century Gothic" charset="0"/>
              </a:rPr>
              <a:t>Risks Related to Anemia</a:t>
            </a:r>
          </a:p>
        </p:txBody>
      </p:sp>
      <p:sp>
        <p:nvSpPr>
          <p:cNvPr id="4" name="Rectangle 3"/>
          <p:cNvSpPr/>
          <p:nvPr/>
        </p:nvSpPr>
        <p:spPr>
          <a:xfrm>
            <a:off x="4984892" y="1566081"/>
            <a:ext cx="3560270" cy="369332"/>
          </a:xfrm>
          <a:prstGeom prst="rect">
            <a:avLst/>
          </a:prstGeom>
        </p:spPr>
        <p:txBody>
          <a:bodyPr wrap="none" lIns="0" tIns="0" rIns="0" bIns="0">
            <a:spAutoFit/>
          </a:bodyPr>
          <a:lstStyle/>
          <a:p>
            <a:pPr>
              <a:spcBef>
                <a:spcPct val="20000"/>
              </a:spcBef>
            </a:pPr>
            <a:r>
              <a:rPr lang="en-US" altLang="en-US" sz="2400" b="1" kern="0" dirty="0">
                <a:solidFill>
                  <a:srgbClr val="E28432"/>
                </a:solidFill>
                <a:latin typeface="Century Gothic" charset="0"/>
                <a:ea typeface="Century Gothic" charset="0"/>
                <a:cs typeface="Century Gothic" charset="0"/>
              </a:rPr>
              <a:t>Suggested Interventions</a:t>
            </a:r>
          </a:p>
        </p:txBody>
      </p:sp>
      <p:sp>
        <p:nvSpPr>
          <p:cNvPr id="5" name="Rectangle 4"/>
          <p:cNvSpPr/>
          <p:nvPr/>
        </p:nvSpPr>
        <p:spPr>
          <a:xfrm>
            <a:off x="7655493" y="5763697"/>
            <a:ext cx="982898" cy="369332"/>
          </a:xfrm>
          <a:prstGeom prst="rect">
            <a:avLst/>
          </a:prstGeom>
        </p:spPr>
        <p:txBody>
          <a:bodyPr wrap="none">
            <a:spAutoFit/>
          </a:bodyPr>
          <a:lstStyle/>
          <a:p>
            <a:r>
              <a:rPr lang="en-US" i="1" dirty="0">
                <a:latin typeface="Franklin Gothic Book" panose="020B0503020102020204" pitchFamily="34" charset="0"/>
              </a:rPr>
              <a:t>Slide </a:t>
            </a:r>
            <a:r>
              <a:rPr lang="en-US" i="1" dirty="0" smtClean="0">
                <a:latin typeface="Franklin Gothic Book" panose="020B0503020102020204" pitchFamily="34" charset="0"/>
              </a:rPr>
              <a:t>16</a:t>
            </a:r>
            <a:endParaRPr lang="en-US" i="1" dirty="0">
              <a:latin typeface="Franklin Gothic Book" panose="020B05030201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54131" y="4152562"/>
            <a:ext cx="1682496" cy="1682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475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28650" y="365125"/>
            <a:ext cx="7886700" cy="701675"/>
          </a:xfrm>
        </p:spPr>
        <p:txBody>
          <a:bodyPr lIns="0">
            <a:normAutofit/>
          </a:bodyPr>
          <a:lstStyle/>
          <a:p>
            <a:pPr eaLnBrk="1" hangingPunct="1">
              <a:defRPr/>
            </a:pPr>
            <a:r>
              <a:rPr lang="en-US" dirty="0" smtClean="0">
                <a:solidFill>
                  <a:srgbClr val="7F7F7F"/>
                </a:solidFill>
                <a:latin typeface="Century Gothic" charset="0"/>
                <a:ea typeface="Century Gothic" charset="0"/>
                <a:cs typeface="Century Gothic" charset="0"/>
              </a:rPr>
              <a:t>Water and Sanitation</a:t>
            </a:r>
            <a:endParaRPr lang="en-US" altLang="en-US" dirty="0" smtClean="0">
              <a:solidFill>
                <a:srgbClr val="7F7F7F"/>
              </a:solidFill>
              <a:latin typeface="Century Gothic" charset="0"/>
              <a:ea typeface="Century Gothic" charset="0"/>
              <a:cs typeface="Century Gothic" charset="0"/>
            </a:endParaRPr>
          </a:p>
        </p:txBody>
      </p:sp>
      <p:sp>
        <p:nvSpPr>
          <p:cNvPr id="27651" name="Content Placeholder 2"/>
          <p:cNvSpPr>
            <a:spLocks noGrp="1"/>
          </p:cNvSpPr>
          <p:nvPr>
            <p:ph idx="1"/>
          </p:nvPr>
        </p:nvSpPr>
        <p:spPr>
          <a:xfrm>
            <a:off x="628651" y="2224149"/>
            <a:ext cx="3745230" cy="2099096"/>
          </a:xfrm>
        </p:spPr>
        <p:txBody>
          <a:bodyPr lIns="0" tIns="0" rIns="0" bIns="0">
            <a:normAutofit/>
          </a:bodyPr>
          <a:lstStyle/>
          <a:p>
            <a:pPr>
              <a:lnSpc>
                <a:spcPct val="100000"/>
              </a:lnSpc>
              <a:spcBef>
                <a:spcPct val="20000"/>
              </a:spcBef>
              <a:defRPr/>
            </a:pPr>
            <a:r>
              <a:rPr lang="en-US" altLang="en-US" sz="1800" dirty="0" smtClean="0">
                <a:solidFill>
                  <a:srgbClr val="7F7F7F"/>
                </a:solidFill>
                <a:latin typeface="Century Gothic" charset="0"/>
                <a:ea typeface="Century Gothic" charset="0"/>
                <a:cs typeface="Century Gothic" charset="0"/>
              </a:rPr>
              <a:t>Unsafe drinking water, poor sanitation, and inadequate hygiene practices increase the risk of infection and can cause anemia</a:t>
            </a:r>
          </a:p>
        </p:txBody>
      </p:sp>
      <p:sp>
        <p:nvSpPr>
          <p:cNvPr id="2" name="Rectangle 1"/>
          <p:cNvSpPr/>
          <p:nvPr/>
        </p:nvSpPr>
        <p:spPr>
          <a:xfrm>
            <a:off x="4736307" y="2224149"/>
            <a:ext cx="3906837" cy="1274195"/>
          </a:xfrm>
          <a:prstGeom prst="rect">
            <a:avLst/>
          </a:prstGeom>
        </p:spPr>
        <p:txBody>
          <a:bodyPr lIns="0" tIns="0" rIns="0" bIns="0">
            <a:spAutoFit/>
          </a:bodyPr>
          <a:lstStyle/>
          <a:p>
            <a:pPr marL="233363" indent="-220663" fontAlgn="auto">
              <a:spcBef>
                <a:spcPct val="20000"/>
              </a:spcBef>
              <a:spcAft>
                <a:spcPts val="0"/>
              </a:spcAft>
              <a:buFont typeface="Arial" charset="0"/>
              <a:buChar char="•"/>
              <a:defRPr/>
            </a:pPr>
            <a:r>
              <a:rPr lang="en-US" kern="0" dirty="0">
                <a:solidFill>
                  <a:srgbClr val="7F7F7F"/>
                </a:solidFill>
                <a:latin typeface="Century Gothic" charset="0"/>
                <a:ea typeface="Century Gothic" charset="0"/>
                <a:cs typeface="Century Gothic" charset="0"/>
              </a:rPr>
              <a:t>Access to and usage of:</a:t>
            </a:r>
          </a:p>
          <a:p>
            <a:pPr marL="579438" lvl="1" indent="-290513" fontAlgn="auto">
              <a:spcBef>
                <a:spcPct val="20000"/>
              </a:spcBef>
              <a:spcAft>
                <a:spcPts val="0"/>
              </a:spcAft>
              <a:buFont typeface="Arial" charset="0"/>
              <a:buChar char="•"/>
              <a:defRPr/>
            </a:pPr>
            <a:r>
              <a:rPr lang="en-US" kern="0" dirty="0">
                <a:solidFill>
                  <a:srgbClr val="7F7F7F"/>
                </a:solidFill>
                <a:latin typeface="Century Gothic" charset="0"/>
                <a:ea typeface="Century Gothic" charset="0"/>
                <a:cs typeface="Century Gothic" charset="0"/>
              </a:rPr>
              <a:t>Improved water sources</a:t>
            </a:r>
          </a:p>
          <a:p>
            <a:pPr marL="579438" lvl="1" indent="-290513" fontAlgn="auto">
              <a:spcBef>
                <a:spcPct val="20000"/>
              </a:spcBef>
              <a:spcAft>
                <a:spcPts val="0"/>
              </a:spcAft>
              <a:buFont typeface="Arial" charset="0"/>
              <a:buChar char="•"/>
              <a:defRPr/>
            </a:pPr>
            <a:r>
              <a:rPr lang="en-US" kern="0" dirty="0">
                <a:solidFill>
                  <a:srgbClr val="7F7F7F"/>
                </a:solidFill>
                <a:latin typeface="Century Gothic" charset="0"/>
                <a:ea typeface="Century Gothic" charset="0"/>
                <a:cs typeface="Century Gothic" charset="0"/>
              </a:rPr>
              <a:t>Improved sanitation facilities</a:t>
            </a:r>
          </a:p>
          <a:p>
            <a:pPr marL="233363" lvl="1" indent="-220663" fontAlgn="auto">
              <a:spcBef>
                <a:spcPct val="20000"/>
              </a:spcBef>
              <a:spcAft>
                <a:spcPts val="0"/>
              </a:spcAft>
              <a:buFont typeface="Arial" charset="0"/>
              <a:buChar char="•"/>
              <a:defRPr/>
            </a:pPr>
            <a:r>
              <a:rPr lang="en-US" kern="0" dirty="0">
                <a:solidFill>
                  <a:srgbClr val="7F7F7F"/>
                </a:solidFill>
                <a:latin typeface="Century Gothic" charset="0"/>
                <a:ea typeface="Century Gothic" charset="0"/>
                <a:cs typeface="Century Gothic" charset="0"/>
              </a:rPr>
              <a:t>Hygiene facilities and </a:t>
            </a:r>
            <a:r>
              <a:rPr lang="en-US" kern="0" dirty="0" smtClean="0">
                <a:solidFill>
                  <a:srgbClr val="7F7F7F"/>
                </a:solidFill>
                <a:latin typeface="Century Gothic" charset="0"/>
                <a:ea typeface="Century Gothic" charset="0"/>
                <a:cs typeface="Century Gothic" charset="0"/>
              </a:rPr>
              <a:t>programs</a:t>
            </a:r>
            <a:endParaRPr lang="en-US" kern="0" dirty="0">
              <a:solidFill>
                <a:srgbClr val="7F7F7F"/>
              </a:solidFill>
              <a:latin typeface="Century Gothic" charset="0"/>
              <a:ea typeface="Century Gothic" charset="0"/>
              <a:cs typeface="Century Gothic" charset="0"/>
            </a:endParaRPr>
          </a:p>
        </p:txBody>
      </p:sp>
      <p:sp>
        <p:nvSpPr>
          <p:cNvPr id="3" name="Rectangle 2"/>
          <p:cNvSpPr/>
          <p:nvPr/>
        </p:nvSpPr>
        <p:spPr>
          <a:xfrm>
            <a:off x="628650" y="1552494"/>
            <a:ext cx="3569888" cy="369332"/>
          </a:xfrm>
          <a:prstGeom prst="rect">
            <a:avLst/>
          </a:prstGeom>
        </p:spPr>
        <p:txBody>
          <a:bodyPr wrap="none" lIns="0" tIns="0" rIns="0" bIns="0">
            <a:spAutoFit/>
          </a:bodyPr>
          <a:lstStyle/>
          <a:p>
            <a:pPr>
              <a:spcBef>
                <a:spcPct val="20000"/>
              </a:spcBef>
            </a:pPr>
            <a:r>
              <a:rPr lang="en-US" sz="2400" b="1" kern="0" dirty="0">
                <a:solidFill>
                  <a:srgbClr val="E28432"/>
                </a:solidFill>
                <a:latin typeface="Century Gothic" charset="0"/>
                <a:ea typeface="Century Gothic" charset="0"/>
                <a:cs typeface="Century Gothic" charset="0"/>
              </a:rPr>
              <a:t>Risks Related to Anemia</a:t>
            </a:r>
          </a:p>
        </p:txBody>
      </p:sp>
      <p:sp>
        <p:nvSpPr>
          <p:cNvPr id="4" name="Rectangle 3"/>
          <p:cNvSpPr/>
          <p:nvPr/>
        </p:nvSpPr>
        <p:spPr>
          <a:xfrm>
            <a:off x="4736306" y="1552494"/>
            <a:ext cx="3560270" cy="369332"/>
          </a:xfrm>
          <a:prstGeom prst="rect">
            <a:avLst/>
          </a:prstGeom>
        </p:spPr>
        <p:txBody>
          <a:bodyPr wrap="none" lIns="0" tIns="0" rIns="0" bIns="0">
            <a:spAutoFit/>
          </a:bodyPr>
          <a:lstStyle/>
          <a:p>
            <a:pPr>
              <a:spcBef>
                <a:spcPct val="20000"/>
              </a:spcBef>
            </a:pPr>
            <a:r>
              <a:rPr lang="en-US" sz="2400" b="1" kern="0" dirty="0">
                <a:solidFill>
                  <a:srgbClr val="E28432"/>
                </a:solidFill>
                <a:latin typeface="Century Gothic" charset="0"/>
                <a:ea typeface="Century Gothic" charset="0"/>
                <a:cs typeface="Century Gothic" charset="0"/>
              </a:rPr>
              <a:t>Suggested Interventions</a:t>
            </a:r>
          </a:p>
        </p:txBody>
      </p:sp>
      <p:sp>
        <p:nvSpPr>
          <p:cNvPr id="5" name="Rectangle 4"/>
          <p:cNvSpPr/>
          <p:nvPr/>
        </p:nvSpPr>
        <p:spPr>
          <a:xfrm>
            <a:off x="7657423" y="5763697"/>
            <a:ext cx="976934" cy="369332"/>
          </a:xfrm>
          <a:prstGeom prst="rect">
            <a:avLst/>
          </a:prstGeom>
        </p:spPr>
        <p:txBody>
          <a:bodyPr wrap="none">
            <a:spAutoFit/>
          </a:bodyPr>
          <a:lstStyle/>
          <a:p>
            <a:r>
              <a:rPr lang="en-US" i="1" dirty="0">
                <a:latin typeface="Franklin Gothic Book" panose="020B0503020102020204" pitchFamily="34" charset="0"/>
              </a:rPr>
              <a:t>Slide </a:t>
            </a:r>
            <a:r>
              <a:rPr lang="en-US" i="1" dirty="0" smtClean="0">
                <a:latin typeface="Franklin Gothic Book" panose="020B0503020102020204" pitchFamily="34" charset="0"/>
              </a:rPr>
              <a:t>17</a:t>
            </a:r>
            <a:endParaRPr lang="en-US" i="1" dirty="0">
              <a:latin typeface="Franklin Gothic Book" panose="020B050302010202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03999" y="3838323"/>
            <a:ext cx="1682496" cy="1682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3202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628650" y="471053"/>
            <a:ext cx="7886700" cy="609600"/>
          </a:xfrm>
        </p:spPr>
        <p:txBody>
          <a:bodyPr lIns="0" tIns="0" rIns="0" bIns="0">
            <a:noAutofit/>
          </a:bodyPr>
          <a:lstStyle/>
          <a:p>
            <a:pPr eaLnBrk="1" hangingPunct="1"/>
            <a:r>
              <a:rPr lang="en-US" altLang="en-US" dirty="0" smtClean="0">
                <a:solidFill>
                  <a:srgbClr val="7F7F7F"/>
                </a:solidFill>
                <a:latin typeface="Century Gothic" charset="0"/>
                <a:ea typeface="Century Gothic" charset="0"/>
                <a:cs typeface="Century Gothic" charset="0"/>
              </a:rPr>
              <a:t>Agriculture</a:t>
            </a:r>
          </a:p>
        </p:txBody>
      </p:sp>
      <p:sp>
        <p:nvSpPr>
          <p:cNvPr id="3" name="Rectangle 2"/>
          <p:cNvSpPr/>
          <p:nvPr/>
        </p:nvSpPr>
        <p:spPr>
          <a:xfrm>
            <a:off x="628650" y="2206210"/>
            <a:ext cx="3740150" cy="1323439"/>
          </a:xfrm>
          <a:prstGeom prst="rect">
            <a:avLst/>
          </a:prstGeom>
        </p:spPr>
        <p:txBody>
          <a:bodyPr lIns="0" tIns="0" rIns="0" bIns="0">
            <a:noAutofit/>
          </a:bodyPr>
          <a:lstStyle/>
          <a:p>
            <a:pPr marL="342900" indent="-342900" fontAlgn="auto">
              <a:spcBef>
                <a:spcPct val="20000"/>
              </a:spcBef>
              <a:spcAft>
                <a:spcPts val="0"/>
              </a:spcAft>
              <a:buFont typeface="Arial" charset="0"/>
              <a:buChar char="•"/>
              <a:defRPr/>
            </a:pPr>
            <a:r>
              <a:rPr lang="en-US" altLang="en-US" sz="2000" b="1" kern="0" dirty="0">
                <a:solidFill>
                  <a:srgbClr val="7F7F7F"/>
                </a:solidFill>
                <a:latin typeface="Century Gothic" charset="0"/>
                <a:ea typeface="Century Gothic" charset="0"/>
                <a:cs typeface="Century Gothic" charset="0"/>
              </a:rPr>
              <a:t>Limited dietary diversity </a:t>
            </a:r>
            <a:r>
              <a:rPr lang="en-US" altLang="en-US" sz="2000" kern="0" dirty="0">
                <a:solidFill>
                  <a:srgbClr val="7F7F7F"/>
                </a:solidFill>
                <a:latin typeface="Century Gothic" charset="0"/>
                <a:ea typeface="Century Gothic" charset="0"/>
                <a:cs typeface="Century Gothic" charset="0"/>
              </a:rPr>
              <a:t>and </a:t>
            </a:r>
            <a:r>
              <a:rPr lang="en-US" altLang="en-US" sz="2000" b="1" kern="0" dirty="0">
                <a:solidFill>
                  <a:srgbClr val="7F7F7F"/>
                </a:solidFill>
                <a:latin typeface="Century Gothic" charset="0"/>
                <a:ea typeface="Century Gothic" charset="0"/>
                <a:cs typeface="Century Gothic" charset="0"/>
              </a:rPr>
              <a:t>limited access to </a:t>
            </a:r>
            <a:r>
              <a:rPr lang="en-US" altLang="en-US" sz="2000" b="1" kern="0" dirty="0" smtClean="0">
                <a:solidFill>
                  <a:srgbClr val="7F7F7F"/>
                </a:solidFill>
                <a:latin typeface="Century Gothic" charset="0"/>
                <a:ea typeface="Century Gothic" charset="0"/>
                <a:cs typeface="Century Gothic" charset="0"/>
              </a:rPr>
              <a:t>micronutrient-rich foods and biofortified </a:t>
            </a:r>
            <a:r>
              <a:rPr lang="en-US" altLang="en-US" sz="2000" b="1" kern="0" dirty="0">
                <a:solidFill>
                  <a:srgbClr val="7F7F7F"/>
                </a:solidFill>
                <a:latin typeface="Century Gothic" charset="0"/>
                <a:ea typeface="Century Gothic" charset="0"/>
                <a:cs typeface="Century Gothic" charset="0"/>
              </a:rPr>
              <a:t>foods </a:t>
            </a:r>
            <a:r>
              <a:rPr lang="en-US" altLang="en-US" sz="2000" kern="0" dirty="0">
                <a:solidFill>
                  <a:srgbClr val="7F7F7F"/>
                </a:solidFill>
                <a:latin typeface="Century Gothic" charset="0"/>
                <a:ea typeface="Century Gothic" charset="0"/>
                <a:cs typeface="Century Gothic" charset="0"/>
              </a:rPr>
              <a:t>increase the likelihood of anemia.</a:t>
            </a:r>
          </a:p>
        </p:txBody>
      </p:sp>
      <p:sp>
        <p:nvSpPr>
          <p:cNvPr id="4" name="Rectangle 3"/>
          <p:cNvSpPr/>
          <p:nvPr/>
        </p:nvSpPr>
        <p:spPr>
          <a:xfrm>
            <a:off x="4833938" y="2206210"/>
            <a:ext cx="3917950" cy="2000548"/>
          </a:xfrm>
          <a:prstGeom prst="rect">
            <a:avLst/>
          </a:prstGeom>
        </p:spPr>
        <p:txBody>
          <a:bodyPr lIns="0" tIns="0" rIns="0" bIns="0">
            <a:noAutofit/>
          </a:bodyPr>
          <a:lstStyle/>
          <a:p>
            <a:pPr marL="342900" indent="-342900" fontAlgn="auto">
              <a:spcBef>
                <a:spcPct val="20000"/>
              </a:spcBef>
              <a:spcAft>
                <a:spcPts val="0"/>
              </a:spcAft>
              <a:buFont typeface="Arial" charset="0"/>
              <a:buChar char="•"/>
              <a:defRPr/>
            </a:pPr>
            <a:r>
              <a:rPr lang="en-US" altLang="en-US" sz="2000" kern="0" dirty="0" smtClean="0">
                <a:solidFill>
                  <a:srgbClr val="7F7F7F"/>
                </a:solidFill>
                <a:latin typeface="Century Gothic" charset="0"/>
                <a:ea typeface="Century Gothic" charset="0"/>
                <a:cs typeface="Century Gothic" charset="0"/>
              </a:rPr>
              <a:t>Production of micronutrient-rich and biofortified crops</a:t>
            </a:r>
            <a:endParaRPr lang="en-US" altLang="en-US" sz="2000" kern="0" dirty="0">
              <a:solidFill>
                <a:srgbClr val="7F7F7F"/>
              </a:solidFill>
              <a:latin typeface="Century Gothic" charset="0"/>
              <a:ea typeface="Century Gothic" charset="0"/>
              <a:cs typeface="Century Gothic" charset="0"/>
            </a:endParaRPr>
          </a:p>
          <a:p>
            <a:pPr marL="342900" indent="-342900" fontAlgn="auto">
              <a:spcBef>
                <a:spcPct val="20000"/>
              </a:spcBef>
              <a:spcAft>
                <a:spcPts val="0"/>
              </a:spcAft>
              <a:buFont typeface="Arial" charset="0"/>
              <a:buChar char="•"/>
              <a:defRPr/>
            </a:pPr>
            <a:r>
              <a:rPr lang="en-US" altLang="en-US" sz="2000" kern="0" dirty="0">
                <a:solidFill>
                  <a:srgbClr val="7F7F7F"/>
                </a:solidFill>
                <a:latin typeface="Century Gothic" charset="0"/>
                <a:ea typeface="Century Gothic" charset="0"/>
                <a:cs typeface="Century Gothic" charset="0"/>
              </a:rPr>
              <a:t>Home </a:t>
            </a:r>
            <a:r>
              <a:rPr lang="en-US" altLang="en-US" sz="2000" kern="0" dirty="0" smtClean="0">
                <a:solidFill>
                  <a:srgbClr val="7F7F7F"/>
                </a:solidFill>
                <a:latin typeface="Century Gothic" charset="0"/>
                <a:ea typeface="Century Gothic" charset="0"/>
                <a:cs typeface="Century Gothic" charset="0"/>
              </a:rPr>
              <a:t>food production (gardening and livestock </a:t>
            </a:r>
            <a:r>
              <a:rPr lang="en-US" altLang="en-US" sz="2000" kern="0" dirty="0">
                <a:solidFill>
                  <a:srgbClr val="7F7F7F"/>
                </a:solidFill>
                <a:latin typeface="Century Gothic" charset="0"/>
                <a:ea typeface="Century Gothic" charset="0"/>
                <a:cs typeface="Century Gothic" charset="0"/>
              </a:rPr>
              <a:t>breeding/ animal husbandry </a:t>
            </a:r>
            <a:r>
              <a:rPr lang="en-US" altLang="en-US" sz="2000" kern="0" dirty="0" smtClean="0">
                <a:solidFill>
                  <a:srgbClr val="7F7F7F"/>
                </a:solidFill>
                <a:latin typeface="Century Gothic" charset="0"/>
                <a:ea typeface="Century Gothic" charset="0"/>
                <a:cs typeface="Century Gothic" charset="0"/>
              </a:rPr>
              <a:t>programs)</a:t>
            </a:r>
            <a:endParaRPr lang="en-US" altLang="en-US" sz="2000" kern="0" dirty="0">
              <a:solidFill>
                <a:srgbClr val="7F7F7F"/>
              </a:solidFill>
              <a:latin typeface="Century Gothic" charset="0"/>
              <a:ea typeface="Century Gothic" charset="0"/>
              <a:cs typeface="Century Gothic" charset="0"/>
            </a:endParaRPr>
          </a:p>
        </p:txBody>
      </p:sp>
      <p:sp>
        <p:nvSpPr>
          <p:cNvPr id="5" name="Rectangle 4"/>
          <p:cNvSpPr/>
          <p:nvPr/>
        </p:nvSpPr>
        <p:spPr>
          <a:xfrm>
            <a:off x="628650" y="1515917"/>
            <a:ext cx="3754554" cy="461665"/>
          </a:xfrm>
          <a:prstGeom prst="rect">
            <a:avLst/>
          </a:prstGeom>
        </p:spPr>
        <p:txBody>
          <a:bodyPr wrap="none" lIns="0" tIns="0" rIns="0" bIns="0">
            <a:noAutofit/>
          </a:bodyPr>
          <a:lstStyle/>
          <a:p>
            <a:pPr>
              <a:spcBef>
                <a:spcPct val="20000"/>
              </a:spcBef>
            </a:pPr>
            <a:r>
              <a:rPr lang="en-US" sz="2400" b="1" kern="0" dirty="0">
                <a:solidFill>
                  <a:srgbClr val="E28432"/>
                </a:solidFill>
                <a:latin typeface="Century Gothic" charset="0"/>
                <a:ea typeface="Century Gothic" charset="0"/>
                <a:cs typeface="Century Gothic" charset="0"/>
              </a:rPr>
              <a:t>Risks Related to Anemia</a:t>
            </a:r>
          </a:p>
        </p:txBody>
      </p:sp>
      <p:sp>
        <p:nvSpPr>
          <p:cNvPr id="6" name="Rectangle 5"/>
          <p:cNvSpPr/>
          <p:nvPr/>
        </p:nvSpPr>
        <p:spPr>
          <a:xfrm>
            <a:off x="4833938" y="1515917"/>
            <a:ext cx="3744936" cy="461665"/>
          </a:xfrm>
          <a:prstGeom prst="rect">
            <a:avLst/>
          </a:prstGeom>
        </p:spPr>
        <p:txBody>
          <a:bodyPr wrap="none" lIns="0" tIns="0" rIns="0" bIns="0">
            <a:noAutofit/>
          </a:bodyPr>
          <a:lstStyle/>
          <a:p>
            <a:pPr>
              <a:spcBef>
                <a:spcPct val="20000"/>
              </a:spcBef>
            </a:pPr>
            <a:r>
              <a:rPr lang="en-US" sz="2400" b="1" kern="0" dirty="0">
                <a:solidFill>
                  <a:srgbClr val="E28432"/>
                </a:solidFill>
                <a:latin typeface="Century Gothic" charset="0"/>
                <a:ea typeface="Century Gothic" charset="0"/>
                <a:cs typeface="Century Gothic" charset="0"/>
              </a:rPr>
              <a:t>Suggested Interventions</a:t>
            </a:r>
          </a:p>
        </p:txBody>
      </p:sp>
      <p:sp>
        <p:nvSpPr>
          <p:cNvPr id="2" name="Rectangle 1"/>
          <p:cNvSpPr/>
          <p:nvPr/>
        </p:nvSpPr>
        <p:spPr>
          <a:xfrm>
            <a:off x="7943795" y="5874833"/>
            <a:ext cx="988860" cy="369332"/>
          </a:xfrm>
          <a:prstGeom prst="rect">
            <a:avLst/>
          </a:prstGeom>
        </p:spPr>
        <p:txBody>
          <a:bodyPr wrap="none">
            <a:spAutoFit/>
          </a:bodyPr>
          <a:lstStyle/>
          <a:p>
            <a:r>
              <a:rPr lang="en-US" i="1" dirty="0">
                <a:latin typeface="Franklin Gothic Book" panose="020B0503020102020204" pitchFamily="34" charset="0"/>
              </a:rPr>
              <a:t>Slide </a:t>
            </a:r>
            <a:r>
              <a:rPr lang="en-US" i="1" dirty="0" smtClean="0">
                <a:latin typeface="Franklin Gothic Book" panose="020B0503020102020204" pitchFamily="34" charset="0"/>
              </a:rPr>
              <a:t>18</a:t>
            </a:r>
            <a:endParaRPr lang="en-US" i="1" dirty="0">
              <a:latin typeface="Franklin Gothic Book" panose="020B0503020102020204"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58849" y="4377003"/>
            <a:ext cx="1682496" cy="1682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114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43795" y="5874833"/>
            <a:ext cx="989310" cy="369332"/>
          </a:xfrm>
          <a:prstGeom prst="rect">
            <a:avLst/>
          </a:prstGeom>
        </p:spPr>
        <p:txBody>
          <a:bodyPr wrap="none">
            <a:spAutoFit/>
          </a:bodyPr>
          <a:lstStyle/>
          <a:p>
            <a:r>
              <a:rPr lang="en-US" i="1" dirty="0">
                <a:latin typeface="Franklin Gothic Book" panose="020B0503020102020204" pitchFamily="34" charset="0"/>
              </a:rPr>
              <a:t>Slide </a:t>
            </a:r>
            <a:r>
              <a:rPr lang="en-US" i="1" dirty="0" smtClean="0">
                <a:latin typeface="Franklin Gothic Book" panose="020B0503020102020204" pitchFamily="34" charset="0"/>
              </a:rPr>
              <a:t>19</a:t>
            </a:r>
            <a:endParaRPr lang="en-US" i="1" dirty="0">
              <a:latin typeface="Franklin Gothic Book" panose="020B0503020102020204" pitchFamily="34" charset="0"/>
            </a:endParaRPr>
          </a:p>
        </p:txBody>
      </p:sp>
      <p:sp>
        <p:nvSpPr>
          <p:cNvPr id="11" name="Title 1"/>
          <p:cNvSpPr txBox="1">
            <a:spLocks/>
          </p:cNvSpPr>
          <p:nvPr/>
        </p:nvSpPr>
        <p:spPr>
          <a:xfrm>
            <a:off x="518489" y="234139"/>
            <a:ext cx="7886700" cy="120396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0">
                <a:solidFill>
                  <a:srgbClr val="646561"/>
                </a:solidFill>
                <a:latin typeface="+mn-lt"/>
                <a:ea typeface="Franklin Gothic Book" panose="020B0503020102020204" pitchFamily="34" charset="0"/>
                <a:cs typeface="Franklin Gothic Book" charset="0"/>
              </a:defRPr>
            </a:lvl1pPr>
          </a:lstStyle>
          <a:p>
            <a:r>
              <a:rPr lang="en-US" altLang="en-US" dirty="0" smtClean="0">
                <a:solidFill>
                  <a:srgbClr val="7F7F7F"/>
                </a:solidFill>
                <a:latin typeface="Century Gothic" charset="0"/>
                <a:ea typeface="Century Gothic" charset="0"/>
                <a:cs typeface="Century Gothic" charset="0"/>
              </a:rPr>
              <a:t>Education</a:t>
            </a:r>
          </a:p>
        </p:txBody>
      </p:sp>
      <p:sp>
        <p:nvSpPr>
          <p:cNvPr id="12" name="Rectangle 11"/>
          <p:cNvSpPr/>
          <p:nvPr/>
        </p:nvSpPr>
        <p:spPr>
          <a:xfrm>
            <a:off x="518489" y="2159898"/>
            <a:ext cx="3740150" cy="2000548"/>
          </a:xfrm>
          <a:prstGeom prst="rect">
            <a:avLst/>
          </a:prstGeom>
        </p:spPr>
        <p:txBody>
          <a:bodyPr lIns="0" tIns="0" rIns="0" bIns="0">
            <a:noAutofit/>
          </a:bodyPr>
          <a:lstStyle/>
          <a:p>
            <a:pPr marL="342900" indent="-342900" fontAlgn="auto">
              <a:spcBef>
                <a:spcPct val="20000"/>
              </a:spcBef>
              <a:spcAft>
                <a:spcPts val="0"/>
              </a:spcAft>
              <a:buFont typeface="Arial" charset="0"/>
              <a:buChar char="•"/>
              <a:defRPr/>
            </a:pPr>
            <a:r>
              <a:rPr lang="en-US" altLang="en-US" sz="2000" dirty="0" smtClean="0">
                <a:solidFill>
                  <a:srgbClr val="7F7F7F"/>
                </a:solidFill>
                <a:latin typeface="Century Gothic" charset="0"/>
                <a:ea typeface="Century Gothic" charset="0"/>
                <a:cs typeface="Century Gothic" charset="0"/>
              </a:rPr>
              <a:t>Helminth </a:t>
            </a:r>
            <a:r>
              <a:rPr lang="en-US" altLang="en-US" sz="2000" dirty="0">
                <a:solidFill>
                  <a:srgbClr val="7F7F7F"/>
                </a:solidFill>
                <a:latin typeface="Century Gothic" charset="0"/>
                <a:ea typeface="Century Gothic" charset="0"/>
                <a:cs typeface="Century Gothic" charset="0"/>
              </a:rPr>
              <a:t>infections cause anemia </a:t>
            </a:r>
            <a:r>
              <a:rPr lang="en-US" altLang="en-US" sz="2000" dirty="0" smtClean="0">
                <a:solidFill>
                  <a:srgbClr val="7F7F7F"/>
                </a:solidFill>
                <a:latin typeface="Century Gothic" charset="0"/>
                <a:ea typeface="Century Gothic" charset="0"/>
                <a:cs typeface="Century Gothic" charset="0"/>
              </a:rPr>
              <a:t>in school age children</a:t>
            </a:r>
          </a:p>
          <a:p>
            <a:pPr marL="342900" indent="-342900" fontAlgn="auto">
              <a:spcBef>
                <a:spcPct val="20000"/>
              </a:spcBef>
              <a:spcAft>
                <a:spcPts val="0"/>
              </a:spcAft>
              <a:buFont typeface="Arial" charset="0"/>
              <a:buChar char="•"/>
              <a:defRPr/>
            </a:pPr>
            <a:r>
              <a:rPr lang="en-US" altLang="en-US" sz="2000" kern="0" dirty="0" smtClean="0">
                <a:solidFill>
                  <a:srgbClr val="7F7F7F"/>
                </a:solidFill>
                <a:latin typeface="Century Gothic" charset="0"/>
                <a:ea typeface="Century Gothic" charset="0"/>
                <a:cs typeface="Century Gothic" charset="0"/>
              </a:rPr>
              <a:t>Lack of hygiene causes inflammation and infection</a:t>
            </a:r>
            <a:endParaRPr lang="en-US" altLang="en-US" sz="2000" kern="0" dirty="0">
              <a:solidFill>
                <a:srgbClr val="7F7F7F"/>
              </a:solidFill>
              <a:latin typeface="Century Gothic" charset="0"/>
              <a:ea typeface="Century Gothic" charset="0"/>
              <a:cs typeface="Century Gothic" charset="0"/>
            </a:endParaRPr>
          </a:p>
        </p:txBody>
      </p:sp>
      <p:sp>
        <p:nvSpPr>
          <p:cNvPr id="13" name="Rectangle 12"/>
          <p:cNvSpPr/>
          <p:nvPr/>
        </p:nvSpPr>
        <p:spPr>
          <a:xfrm>
            <a:off x="4869740" y="2159898"/>
            <a:ext cx="3917950" cy="1077218"/>
          </a:xfrm>
          <a:prstGeom prst="rect">
            <a:avLst/>
          </a:prstGeom>
        </p:spPr>
        <p:txBody>
          <a:bodyPr lIns="0" tIns="0" rIns="0" bIns="0">
            <a:noAutofit/>
          </a:bodyPr>
          <a:lstStyle/>
          <a:p>
            <a:pPr marL="342900" indent="-342900" fontAlgn="auto">
              <a:spcBef>
                <a:spcPct val="20000"/>
              </a:spcBef>
              <a:spcAft>
                <a:spcPts val="0"/>
              </a:spcAft>
              <a:buFont typeface="Arial" charset="0"/>
              <a:buChar char="•"/>
              <a:defRPr/>
            </a:pPr>
            <a:r>
              <a:rPr lang="en-US" altLang="en-US" sz="2000" kern="0" dirty="0" smtClean="0">
                <a:solidFill>
                  <a:srgbClr val="7F7F7F"/>
                </a:solidFill>
                <a:latin typeface="Century Gothic" charset="0"/>
                <a:ea typeface="Century Gothic" charset="0"/>
                <a:cs typeface="Century Gothic" charset="0"/>
              </a:rPr>
              <a:t>Mass deworming of school age children</a:t>
            </a:r>
            <a:endParaRPr lang="en-US" altLang="en-US" sz="2000" kern="0" dirty="0">
              <a:solidFill>
                <a:srgbClr val="7F7F7F"/>
              </a:solidFill>
              <a:latin typeface="Century Gothic" charset="0"/>
              <a:ea typeface="Century Gothic" charset="0"/>
              <a:cs typeface="Century Gothic" charset="0"/>
            </a:endParaRPr>
          </a:p>
          <a:p>
            <a:pPr marL="342900" indent="-342900" fontAlgn="auto">
              <a:spcBef>
                <a:spcPct val="20000"/>
              </a:spcBef>
              <a:spcAft>
                <a:spcPts val="0"/>
              </a:spcAft>
              <a:buFont typeface="Arial" charset="0"/>
              <a:buChar char="•"/>
              <a:defRPr/>
            </a:pPr>
            <a:r>
              <a:rPr lang="en-US" altLang="en-US" sz="2000" kern="0" dirty="0" smtClean="0">
                <a:solidFill>
                  <a:srgbClr val="7F7F7F"/>
                </a:solidFill>
                <a:latin typeface="Century Gothic" charset="0"/>
                <a:ea typeface="Century Gothic" charset="0"/>
                <a:cs typeface="Century Gothic" charset="0"/>
              </a:rPr>
              <a:t>Hygiene education</a:t>
            </a:r>
            <a:endParaRPr lang="en-US" altLang="en-US" sz="2000" kern="0" dirty="0">
              <a:solidFill>
                <a:srgbClr val="7F7F7F"/>
              </a:solidFill>
              <a:latin typeface="Century Gothic" charset="0"/>
              <a:ea typeface="Century Gothic" charset="0"/>
              <a:cs typeface="Century Gothic" charset="0"/>
            </a:endParaRPr>
          </a:p>
        </p:txBody>
      </p:sp>
      <p:sp>
        <p:nvSpPr>
          <p:cNvPr id="14" name="Rectangle 13"/>
          <p:cNvSpPr/>
          <p:nvPr/>
        </p:nvSpPr>
        <p:spPr>
          <a:xfrm>
            <a:off x="518489" y="1493922"/>
            <a:ext cx="3846887" cy="461665"/>
          </a:xfrm>
          <a:prstGeom prst="rect">
            <a:avLst/>
          </a:prstGeom>
        </p:spPr>
        <p:txBody>
          <a:bodyPr wrap="none" lIns="0" tIns="0" rIns="0" bIns="0">
            <a:noAutofit/>
          </a:bodyPr>
          <a:lstStyle/>
          <a:p>
            <a:pPr>
              <a:spcBef>
                <a:spcPct val="20000"/>
              </a:spcBef>
            </a:pPr>
            <a:r>
              <a:rPr lang="en-US" sz="2400" b="1" kern="0" dirty="0">
                <a:solidFill>
                  <a:srgbClr val="E28432"/>
                </a:solidFill>
                <a:latin typeface="Century Gothic" charset="0"/>
                <a:ea typeface="Century Gothic" charset="0"/>
                <a:cs typeface="Century Gothic" charset="0"/>
              </a:rPr>
              <a:t>Risks Related to Anemia</a:t>
            </a:r>
          </a:p>
        </p:txBody>
      </p:sp>
      <p:sp>
        <p:nvSpPr>
          <p:cNvPr id="15" name="Rectangle 14"/>
          <p:cNvSpPr/>
          <p:nvPr/>
        </p:nvSpPr>
        <p:spPr>
          <a:xfrm>
            <a:off x="4824974" y="1493922"/>
            <a:ext cx="3837269" cy="461665"/>
          </a:xfrm>
          <a:prstGeom prst="rect">
            <a:avLst/>
          </a:prstGeom>
        </p:spPr>
        <p:txBody>
          <a:bodyPr wrap="none" lIns="0" tIns="0" rIns="0" bIns="0">
            <a:noAutofit/>
          </a:bodyPr>
          <a:lstStyle/>
          <a:p>
            <a:pPr>
              <a:spcBef>
                <a:spcPct val="20000"/>
              </a:spcBef>
            </a:pPr>
            <a:r>
              <a:rPr lang="en-US" sz="2400" b="1" kern="0" dirty="0">
                <a:solidFill>
                  <a:srgbClr val="E28432"/>
                </a:solidFill>
                <a:latin typeface="Century Gothic" charset="0"/>
                <a:ea typeface="Century Gothic" charset="0"/>
                <a:cs typeface="Century Gothic" charset="0"/>
              </a:rPr>
              <a:t>Suggested Interventions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86385" y="3988248"/>
            <a:ext cx="1679545" cy="167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955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628650" y="396121"/>
            <a:ext cx="7886700" cy="1325563"/>
          </a:xfrm>
        </p:spPr>
        <p:txBody>
          <a:bodyPr lIns="0"/>
          <a:lstStyle/>
          <a:p>
            <a:pPr eaLnBrk="1" hangingPunct="1"/>
            <a:r>
              <a:rPr lang="en-US" altLang="en-US" dirty="0" smtClean="0">
                <a:solidFill>
                  <a:srgbClr val="7F7F7F"/>
                </a:solidFill>
                <a:latin typeface="Century Gothic" charset="0"/>
                <a:ea typeface="Century Gothic" charset="0"/>
                <a:cs typeface="Century Gothic" charset="0"/>
              </a:rPr>
              <a:t>Why develop DATA?</a:t>
            </a:r>
          </a:p>
        </p:txBody>
      </p:sp>
      <p:sp>
        <p:nvSpPr>
          <p:cNvPr id="3" name="Content Placeholder 2"/>
          <p:cNvSpPr>
            <a:spLocks noGrp="1"/>
          </p:cNvSpPr>
          <p:nvPr>
            <p:ph idx="1"/>
          </p:nvPr>
        </p:nvSpPr>
        <p:spPr>
          <a:xfrm>
            <a:off x="628650" y="1721684"/>
            <a:ext cx="7886700" cy="4122688"/>
          </a:xfrm>
        </p:spPr>
        <p:txBody>
          <a:bodyPr lIns="0" rtlCol="0">
            <a:normAutofit/>
          </a:bodyPr>
          <a:lstStyle/>
          <a:p>
            <a:pPr>
              <a:lnSpc>
                <a:spcPct val="100000"/>
              </a:lnSpc>
              <a:spcBef>
                <a:spcPts val="0"/>
              </a:spcBef>
              <a:spcAft>
                <a:spcPts val="1800"/>
              </a:spcAft>
              <a:defRPr/>
            </a:pPr>
            <a:r>
              <a:rPr lang="en-GB" dirty="0" smtClean="0">
                <a:solidFill>
                  <a:srgbClr val="7F7F7F"/>
                </a:solidFill>
                <a:latin typeface="Century Gothic" charset="0"/>
                <a:ea typeface="Century Gothic" charset="0"/>
                <a:cs typeface="Century Gothic" charset="0"/>
              </a:rPr>
              <a:t>Anemia </a:t>
            </a:r>
            <a:r>
              <a:rPr lang="en-GB" dirty="0">
                <a:solidFill>
                  <a:srgbClr val="7F7F7F"/>
                </a:solidFill>
                <a:latin typeface="Century Gothic" charset="0"/>
                <a:ea typeface="Century Gothic" charset="0"/>
                <a:cs typeface="Century Gothic" charset="0"/>
              </a:rPr>
              <a:t>is caused by multiple factors, which vary by context</a:t>
            </a:r>
          </a:p>
          <a:p>
            <a:pPr>
              <a:lnSpc>
                <a:spcPct val="100000"/>
              </a:lnSpc>
              <a:spcBef>
                <a:spcPts val="0"/>
              </a:spcBef>
              <a:spcAft>
                <a:spcPts val="1800"/>
              </a:spcAft>
              <a:defRPr/>
            </a:pPr>
            <a:r>
              <a:rPr lang="en-GB" dirty="0" smtClean="0">
                <a:solidFill>
                  <a:srgbClr val="7F7F7F"/>
                </a:solidFill>
                <a:latin typeface="Century Gothic" charset="0"/>
                <a:ea typeface="Century Gothic" charset="0"/>
                <a:cs typeface="Century Gothic" charset="0"/>
              </a:rPr>
              <a:t>Anemia </a:t>
            </a:r>
            <a:r>
              <a:rPr lang="en-GB" dirty="0">
                <a:solidFill>
                  <a:srgbClr val="7F7F7F"/>
                </a:solidFill>
                <a:latin typeface="Century Gothic" charset="0"/>
                <a:ea typeface="Century Gothic" charset="0"/>
                <a:cs typeface="Century Gothic" charset="0"/>
              </a:rPr>
              <a:t>is a </a:t>
            </a:r>
            <a:r>
              <a:rPr lang="en-GB" dirty="0" smtClean="0">
                <a:solidFill>
                  <a:srgbClr val="7F7F7F"/>
                </a:solidFill>
                <a:latin typeface="Century Gothic" charset="0"/>
                <a:ea typeface="Century Gothic" charset="0"/>
                <a:cs typeface="Century Gothic" charset="0"/>
              </a:rPr>
              <a:t>multi-sectoral </a:t>
            </a:r>
            <a:r>
              <a:rPr lang="en-GB" dirty="0">
                <a:solidFill>
                  <a:srgbClr val="7F7F7F"/>
                </a:solidFill>
                <a:latin typeface="Century Gothic" charset="0"/>
                <a:ea typeface="Century Gothic" charset="0"/>
                <a:cs typeface="Century Gothic" charset="0"/>
              </a:rPr>
              <a:t>issue that needs coordination between stakeholders from the various sectors.</a:t>
            </a:r>
          </a:p>
          <a:p>
            <a:pPr>
              <a:lnSpc>
                <a:spcPct val="100000"/>
              </a:lnSpc>
              <a:spcBef>
                <a:spcPts val="0"/>
              </a:spcBef>
              <a:spcAft>
                <a:spcPts val="1800"/>
              </a:spcAft>
              <a:defRPr/>
            </a:pPr>
            <a:r>
              <a:rPr lang="en-GB" dirty="0" smtClean="0">
                <a:solidFill>
                  <a:srgbClr val="7F7F7F"/>
                </a:solidFill>
                <a:latin typeface="Century Gothic" charset="0"/>
                <a:ea typeface="Century Gothic" charset="0"/>
                <a:cs typeface="Century Gothic" charset="0"/>
              </a:rPr>
              <a:t>Decision-making in public health programming is decentralized to the district level.</a:t>
            </a:r>
          </a:p>
          <a:p>
            <a:pPr marL="0" indent="0" eaLnBrk="1" hangingPunct="1">
              <a:lnSpc>
                <a:spcPct val="100000"/>
              </a:lnSpc>
              <a:spcBef>
                <a:spcPct val="20000"/>
              </a:spcBef>
              <a:buFont typeface="Arial" charset="0"/>
              <a:buNone/>
              <a:defRPr/>
            </a:pPr>
            <a:endParaRPr lang="en-GB" dirty="0" smtClean="0">
              <a:solidFill>
                <a:srgbClr val="7F7F7F"/>
              </a:solidFill>
              <a:latin typeface="Century Gothic" charset="0"/>
              <a:ea typeface="Century Gothic" charset="0"/>
              <a:cs typeface="Century Gothic" charset="0"/>
            </a:endParaRPr>
          </a:p>
          <a:p>
            <a:pPr marL="0" indent="0" eaLnBrk="1" fontAlgn="auto" hangingPunct="1">
              <a:spcAft>
                <a:spcPts val="0"/>
              </a:spcAft>
              <a:buFont typeface="Arial"/>
              <a:buNone/>
              <a:defRPr/>
            </a:pPr>
            <a:endParaRPr lang="en-US" dirty="0">
              <a:solidFill>
                <a:srgbClr val="7F7F7F"/>
              </a:solidFill>
              <a:latin typeface="Century Gothic" charset="0"/>
              <a:ea typeface="Century Gothic" charset="0"/>
              <a:cs typeface="Century Gothic" charset="0"/>
            </a:endParaRPr>
          </a:p>
        </p:txBody>
      </p:sp>
      <p:sp>
        <p:nvSpPr>
          <p:cNvPr id="4" name="TextBox 3"/>
          <p:cNvSpPr txBox="1"/>
          <p:nvPr/>
        </p:nvSpPr>
        <p:spPr>
          <a:xfrm>
            <a:off x="7387773" y="5610027"/>
            <a:ext cx="943428" cy="369332"/>
          </a:xfrm>
          <a:prstGeom prst="rect">
            <a:avLst/>
          </a:prstGeom>
          <a:noFill/>
        </p:spPr>
        <p:txBody>
          <a:bodyPr wrap="square" rtlCol="0">
            <a:spAutoFit/>
          </a:bodyPr>
          <a:lstStyle/>
          <a:p>
            <a:r>
              <a:rPr lang="en-US" i="1" dirty="0" smtClean="0">
                <a:latin typeface="Franklin Gothic Book" panose="020B0503020102020204" pitchFamily="34" charset="0"/>
              </a:rPr>
              <a:t>Slide 2</a:t>
            </a:r>
            <a:endParaRPr lang="en-US" i="1" dirty="0">
              <a:latin typeface="Franklin Gothic Book" panose="020B0503020102020204" pitchFamily="34" charset="0"/>
            </a:endParaRPr>
          </a:p>
        </p:txBody>
      </p:sp>
    </p:spTree>
    <p:extLst>
      <p:ext uri="{BB962C8B-B14F-4D97-AF65-F5344CB8AC3E}">
        <p14:creationId xmlns:p14="http://schemas.microsoft.com/office/powerpoint/2010/main" val="1187795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Shape 508"/>
          <p:cNvSpPr>
            <a:spLocks noGrp="1"/>
          </p:cNvSpPr>
          <p:nvPr>
            <p:ph type="body" idx="4294967295"/>
          </p:nvPr>
        </p:nvSpPr>
        <p:spPr>
          <a:xfrm>
            <a:off x="1034170" y="2247899"/>
            <a:ext cx="6858001" cy="1655765"/>
          </a:xfrm>
          <a:prstGeom prst="rect">
            <a:avLst/>
          </a:prstGeom>
        </p:spPr>
        <p:txBody>
          <a:bodyPr lIns="45719" tIns="45719" rIns="45719" bIns="45719"/>
          <a:lstStyle>
            <a:lvl1pPr marL="0" indent="0" algn="ctr">
              <a:buSzTx/>
              <a:buNone/>
              <a:defRPr>
                <a:solidFill>
                  <a:srgbClr val="FFFFFF"/>
                </a:solidFill>
              </a:defRPr>
            </a:lvl1pPr>
          </a:lstStyle>
          <a:p>
            <a:pPr lvl="0">
              <a:defRPr sz="1800">
                <a:solidFill>
                  <a:srgbClr val="000000"/>
                </a:solidFill>
              </a:defRPr>
            </a:pPr>
            <a:r>
              <a:rPr sz="2800" dirty="0">
                <a:solidFill>
                  <a:srgbClr val="FFFFFF"/>
                </a:solidFill>
              </a:rPr>
              <a:t>Thank you! </a:t>
            </a:r>
          </a:p>
        </p:txBody>
      </p:sp>
    </p:spTree>
    <p:extLst>
      <p:ext uri="{BB962C8B-B14F-4D97-AF65-F5344CB8AC3E}">
        <p14:creationId xmlns:p14="http://schemas.microsoft.com/office/powerpoint/2010/main" val="564813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46412"/>
            <a:ext cx="7886700" cy="4401901"/>
          </a:xfrm>
        </p:spPr>
        <p:txBody>
          <a:bodyPr rtlCol="0">
            <a:normAutofit/>
          </a:bodyPr>
          <a:lstStyle/>
          <a:p>
            <a:pPr marL="0" indent="0">
              <a:lnSpc>
                <a:spcPct val="100000"/>
              </a:lnSpc>
              <a:spcBef>
                <a:spcPct val="20000"/>
              </a:spcBef>
              <a:buNone/>
              <a:defRPr/>
            </a:pPr>
            <a:r>
              <a:rPr lang="en-GB" altLang="en-US" b="1" dirty="0" smtClean="0">
                <a:solidFill>
                  <a:srgbClr val="E28432"/>
                </a:solidFill>
                <a:latin typeface="Century Gothic" charset="0"/>
                <a:ea typeface="Century Gothic" charset="0"/>
                <a:cs typeface="Century Gothic" charset="0"/>
              </a:rPr>
              <a:t>A district level tool:</a:t>
            </a:r>
          </a:p>
          <a:p>
            <a:pPr lvl="1">
              <a:lnSpc>
                <a:spcPct val="100000"/>
              </a:lnSpc>
              <a:spcBef>
                <a:spcPts val="0"/>
              </a:spcBef>
              <a:spcAft>
                <a:spcPts val="1200"/>
              </a:spcAft>
              <a:defRPr/>
            </a:pPr>
            <a:r>
              <a:rPr lang="en-GB" altLang="en-US" sz="2800" dirty="0" smtClean="0">
                <a:solidFill>
                  <a:srgbClr val="7F7F7F"/>
                </a:solidFill>
                <a:latin typeface="Century Gothic" charset="0"/>
                <a:ea typeface="Century Gothic" charset="0"/>
                <a:cs typeface="Century Gothic" charset="0"/>
              </a:rPr>
              <a:t>Acknowledges the importance of contextual factors</a:t>
            </a:r>
          </a:p>
          <a:p>
            <a:pPr lvl="1">
              <a:lnSpc>
                <a:spcPct val="100000"/>
              </a:lnSpc>
              <a:spcBef>
                <a:spcPts val="0"/>
              </a:spcBef>
              <a:spcAft>
                <a:spcPts val="1200"/>
              </a:spcAft>
              <a:defRPr/>
            </a:pPr>
            <a:r>
              <a:rPr lang="en-GB" altLang="en-US" sz="2800" dirty="0" smtClean="0">
                <a:solidFill>
                  <a:srgbClr val="7F7F7F"/>
                </a:solidFill>
                <a:latin typeface="Century Gothic" charset="0"/>
                <a:ea typeface="Century Gothic" charset="0"/>
                <a:cs typeface="Century Gothic" charset="0"/>
              </a:rPr>
              <a:t>Identifies the gaps, enablers, and barriers to addressing the risk factors that lead to anemia</a:t>
            </a:r>
          </a:p>
          <a:p>
            <a:pPr lvl="1">
              <a:lnSpc>
                <a:spcPct val="100000"/>
              </a:lnSpc>
              <a:spcBef>
                <a:spcPts val="0"/>
              </a:spcBef>
              <a:spcAft>
                <a:spcPts val="1200"/>
              </a:spcAft>
              <a:defRPr/>
            </a:pPr>
            <a:r>
              <a:rPr lang="en-GB" altLang="en-US" sz="2800" dirty="0" smtClean="0">
                <a:solidFill>
                  <a:srgbClr val="7F7F7F"/>
                </a:solidFill>
                <a:latin typeface="Century Gothic" charset="0"/>
                <a:ea typeface="Century Gothic" charset="0"/>
                <a:cs typeface="Century Gothic" charset="0"/>
              </a:rPr>
              <a:t>Assists with prioritization of district-level anemia interventions</a:t>
            </a:r>
            <a:endParaRPr lang="en-US" altLang="en-US" sz="2800" dirty="0" smtClean="0">
              <a:solidFill>
                <a:srgbClr val="7F7F7F"/>
              </a:solidFill>
              <a:latin typeface="Century Gothic" charset="0"/>
              <a:ea typeface="Century Gothic" charset="0"/>
              <a:cs typeface="Century Gothic" charset="0"/>
            </a:endParaRPr>
          </a:p>
          <a:p>
            <a:pPr marL="0" indent="0" eaLnBrk="1" fontAlgn="auto" hangingPunct="1">
              <a:spcAft>
                <a:spcPts val="0"/>
              </a:spcAft>
              <a:buFont typeface="Arial"/>
              <a:buNone/>
              <a:defRPr/>
            </a:pPr>
            <a:endParaRPr lang="en-US" dirty="0">
              <a:solidFill>
                <a:srgbClr val="7F7F7F"/>
              </a:solidFill>
              <a:latin typeface="Franklin Gothic Book" panose="020B0503020102020204" pitchFamily="34" charset="0"/>
            </a:endParaRPr>
          </a:p>
        </p:txBody>
      </p:sp>
      <p:sp>
        <p:nvSpPr>
          <p:cNvPr id="2" name="Rectangle 1"/>
          <p:cNvSpPr/>
          <p:nvPr/>
        </p:nvSpPr>
        <p:spPr>
          <a:xfrm>
            <a:off x="7423264" y="5585443"/>
            <a:ext cx="857927" cy="369332"/>
          </a:xfrm>
          <a:prstGeom prst="rect">
            <a:avLst/>
          </a:prstGeom>
        </p:spPr>
        <p:txBody>
          <a:bodyPr wrap="none">
            <a:spAutoFit/>
          </a:bodyPr>
          <a:lstStyle/>
          <a:p>
            <a:r>
              <a:rPr lang="en-US" i="1" dirty="0">
                <a:latin typeface="Franklin Gothic Book" panose="020B0503020102020204" pitchFamily="34" charset="0"/>
              </a:rPr>
              <a:t>Slide </a:t>
            </a:r>
            <a:r>
              <a:rPr lang="en-US" i="1" dirty="0" smtClean="0">
                <a:latin typeface="Franklin Gothic Book" panose="020B0503020102020204" pitchFamily="34" charset="0"/>
              </a:rPr>
              <a:t>3</a:t>
            </a:r>
            <a:endParaRPr lang="en-US" i="1" dirty="0">
              <a:latin typeface="Franklin Gothic Book" panose="020B0503020102020204" pitchFamily="34" charset="0"/>
            </a:endParaRPr>
          </a:p>
        </p:txBody>
      </p:sp>
      <p:sp>
        <p:nvSpPr>
          <p:cNvPr id="6" name="Title 1"/>
          <p:cNvSpPr>
            <a:spLocks noGrp="1"/>
          </p:cNvSpPr>
          <p:nvPr>
            <p:ph type="title"/>
          </p:nvPr>
        </p:nvSpPr>
        <p:spPr>
          <a:xfrm>
            <a:off x="628650" y="396121"/>
            <a:ext cx="7886700" cy="1325563"/>
          </a:xfrm>
        </p:spPr>
        <p:txBody>
          <a:bodyPr lIns="0"/>
          <a:lstStyle/>
          <a:p>
            <a:pPr eaLnBrk="1" hangingPunct="1"/>
            <a:r>
              <a:rPr lang="en-US" altLang="en-US" dirty="0" smtClean="0">
                <a:solidFill>
                  <a:srgbClr val="7F7F7F"/>
                </a:solidFill>
                <a:latin typeface="Century Gothic" charset="0"/>
                <a:ea typeface="Century Gothic" charset="0"/>
                <a:cs typeface="Century Gothic" charset="0"/>
              </a:rPr>
              <a:t>Why develop DATA?</a:t>
            </a:r>
          </a:p>
        </p:txBody>
      </p:sp>
    </p:spTree>
    <p:extLst>
      <p:ext uri="{BB962C8B-B14F-4D97-AF65-F5344CB8AC3E}">
        <p14:creationId xmlns:p14="http://schemas.microsoft.com/office/powerpoint/2010/main" val="427466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628650" y="365125"/>
            <a:ext cx="7886700" cy="935355"/>
          </a:xfrm>
        </p:spPr>
        <p:txBody>
          <a:bodyPr lIns="0">
            <a:noAutofit/>
          </a:bodyPr>
          <a:lstStyle/>
          <a:p>
            <a:pPr eaLnBrk="1" hangingPunct="1"/>
            <a:r>
              <a:rPr lang="en-US" altLang="en-US" dirty="0" smtClean="0">
                <a:solidFill>
                  <a:srgbClr val="7F7F7F"/>
                </a:solidFill>
                <a:latin typeface="Century Gothic" charset="0"/>
                <a:ea typeface="Century Gothic" charset="0"/>
                <a:cs typeface="Century Gothic" charset="0"/>
              </a:rPr>
              <a:t>Purpose of DATA</a:t>
            </a:r>
          </a:p>
        </p:txBody>
      </p:sp>
      <p:sp>
        <p:nvSpPr>
          <p:cNvPr id="17410" name="Content Placeholder 2"/>
          <p:cNvSpPr>
            <a:spLocks noGrp="1"/>
          </p:cNvSpPr>
          <p:nvPr>
            <p:ph idx="1"/>
          </p:nvPr>
        </p:nvSpPr>
        <p:spPr>
          <a:xfrm>
            <a:off x="628650" y="1527464"/>
            <a:ext cx="7886700" cy="4310907"/>
          </a:xfrm>
        </p:spPr>
        <p:txBody>
          <a:bodyPr>
            <a:noAutofit/>
          </a:bodyPr>
          <a:lstStyle/>
          <a:p>
            <a:pPr>
              <a:spcBef>
                <a:spcPct val="20000"/>
              </a:spcBef>
            </a:pPr>
            <a:r>
              <a:rPr lang="en-US" altLang="en-US" sz="3200" dirty="0" smtClean="0">
                <a:solidFill>
                  <a:srgbClr val="7F7F7F"/>
                </a:solidFill>
                <a:latin typeface="Century Gothic" charset="0"/>
                <a:ea typeface="Century Gothic" charset="0"/>
                <a:cs typeface="Century Gothic" charset="0"/>
              </a:rPr>
              <a:t>Increases an understanding about anemia and its causes</a:t>
            </a:r>
          </a:p>
          <a:p>
            <a:pPr>
              <a:spcBef>
                <a:spcPts val="1800"/>
              </a:spcBef>
            </a:pPr>
            <a:r>
              <a:rPr lang="en-US" altLang="en-US" sz="3200" dirty="0" smtClean="0">
                <a:solidFill>
                  <a:srgbClr val="7F7F7F"/>
                </a:solidFill>
                <a:latin typeface="Century Gothic" charset="0"/>
                <a:ea typeface="Century Gothic" charset="0"/>
                <a:cs typeface="Century Gothic" charset="0"/>
              </a:rPr>
              <a:t>Highlights current data and encourages further data collection</a:t>
            </a:r>
          </a:p>
          <a:p>
            <a:pPr>
              <a:spcBef>
                <a:spcPts val="1800"/>
              </a:spcBef>
            </a:pPr>
            <a:r>
              <a:rPr lang="en-US" altLang="en-US" sz="3200" dirty="0" smtClean="0">
                <a:solidFill>
                  <a:srgbClr val="7F7F7F"/>
                </a:solidFill>
                <a:latin typeface="Century Gothic" charset="0"/>
                <a:ea typeface="Century Gothic" charset="0"/>
                <a:cs typeface="Century Gothic" charset="0"/>
              </a:rPr>
              <a:t>Helps prioritize activities and interventions in a way that is most likely to address the most important causes of anemia</a:t>
            </a:r>
          </a:p>
        </p:txBody>
      </p:sp>
      <p:sp>
        <p:nvSpPr>
          <p:cNvPr id="2" name="Rectangle 1"/>
          <p:cNvSpPr/>
          <p:nvPr/>
        </p:nvSpPr>
        <p:spPr>
          <a:xfrm>
            <a:off x="8086386" y="5838371"/>
            <a:ext cx="857927" cy="369332"/>
          </a:xfrm>
          <a:prstGeom prst="rect">
            <a:avLst/>
          </a:prstGeom>
        </p:spPr>
        <p:txBody>
          <a:bodyPr wrap="none">
            <a:spAutoFit/>
          </a:bodyPr>
          <a:lstStyle/>
          <a:p>
            <a:r>
              <a:rPr lang="en-US" i="1" dirty="0">
                <a:latin typeface="Franklin Gothic Book" panose="020B0503020102020204" pitchFamily="34" charset="0"/>
              </a:rPr>
              <a:t>Slide </a:t>
            </a:r>
            <a:r>
              <a:rPr lang="en-US" i="1" dirty="0" smtClean="0">
                <a:latin typeface="Franklin Gothic Book" panose="020B0503020102020204" pitchFamily="34" charset="0"/>
              </a:rPr>
              <a:t>4</a:t>
            </a:r>
            <a:endParaRPr lang="en-US" i="1" dirty="0">
              <a:latin typeface="Franklin Gothic Book" panose="020B0503020102020204" pitchFamily="34" charset="0"/>
            </a:endParaRPr>
          </a:p>
        </p:txBody>
      </p:sp>
    </p:spTree>
    <p:extLst>
      <p:ext uri="{BB962C8B-B14F-4D97-AF65-F5344CB8AC3E}">
        <p14:creationId xmlns:p14="http://schemas.microsoft.com/office/powerpoint/2010/main" val="2887686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614361" y="307975"/>
            <a:ext cx="7500195" cy="991235"/>
          </a:xfrm>
        </p:spPr>
        <p:txBody>
          <a:bodyPr/>
          <a:lstStyle/>
          <a:p>
            <a:pPr eaLnBrk="1" hangingPunct="1"/>
            <a:r>
              <a:rPr lang="en-US" altLang="en-US" dirty="0" smtClean="0">
                <a:solidFill>
                  <a:srgbClr val="7F7F7F"/>
                </a:solidFill>
                <a:latin typeface="Century Gothic" charset="0"/>
                <a:ea typeface="Century Gothic" charset="0"/>
                <a:cs typeface="Century Gothic" charset="0"/>
              </a:rPr>
              <a:t>Audience: District level stakeholders across sectors </a:t>
            </a:r>
          </a:p>
        </p:txBody>
      </p:sp>
      <p:sp>
        <p:nvSpPr>
          <p:cNvPr id="2" name="Rectangle 1"/>
          <p:cNvSpPr/>
          <p:nvPr/>
        </p:nvSpPr>
        <p:spPr>
          <a:xfrm>
            <a:off x="7699882" y="5701784"/>
            <a:ext cx="857927" cy="369332"/>
          </a:xfrm>
          <a:prstGeom prst="rect">
            <a:avLst/>
          </a:prstGeom>
        </p:spPr>
        <p:txBody>
          <a:bodyPr wrap="none">
            <a:spAutoFit/>
          </a:bodyPr>
          <a:lstStyle/>
          <a:p>
            <a:r>
              <a:rPr lang="en-US" i="1" dirty="0">
                <a:latin typeface="Franklin Gothic Book" panose="020B0503020102020204" pitchFamily="34" charset="0"/>
              </a:rPr>
              <a:t>Slide </a:t>
            </a:r>
            <a:r>
              <a:rPr lang="en-US" i="1" dirty="0" smtClean="0">
                <a:latin typeface="Franklin Gothic Book" panose="020B0503020102020204" pitchFamily="34" charset="0"/>
              </a:rPr>
              <a:t>5</a:t>
            </a:r>
            <a:endParaRPr lang="en-US" i="1" dirty="0">
              <a:latin typeface="Franklin Gothic Book" panose="020B0503020102020204" pitchFamily="34" charset="0"/>
            </a:endParaRPr>
          </a:p>
        </p:txBody>
      </p:sp>
      <p:sp>
        <p:nvSpPr>
          <p:cNvPr id="6" name="Oval 5"/>
          <p:cNvSpPr/>
          <p:nvPr/>
        </p:nvSpPr>
        <p:spPr>
          <a:xfrm rot="21369595">
            <a:off x="2749017" y="2257746"/>
            <a:ext cx="3180519" cy="3022313"/>
          </a:xfrm>
          <a:prstGeom prst="ellipse">
            <a:avLst/>
          </a:prstGeom>
          <a:noFill/>
          <a:ln w="47625">
            <a:solidFill>
              <a:srgbClr val="E28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3204" y="1714733"/>
            <a:ext cx="1072143" cy="108602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4469" y="2351490"/>
            <a:ext cx="1072143" cy="108602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2757" y="3941401"/>
            <a:ext cx="1072143" cy="1086026"/>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40446" y="4555980"/>
            <a:ext cx="1072143" cy="1086026"/>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58894" y="3941401"/>
            <a:ext cx="1072143" cy="1086026"/>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90165" y="2366800"/>
            <a:ext cx="1072143" cy="1086026"/>
          </a:xfrm>
          <a:prstGeom prst="rect">
            <a:avLst/>
          </a:prstGeom>
        </p:spPr>
      </p:pic>
      <p:sp>
        <p:nvSpPr>
          <p:cNvPr id="14" name="TextBox 13"/>
          <p:cNvSpPr txBox="1"/>
          <p:nvPr/>
        </p:nvSpPr>
        <p:spPr>
          <a:xfrm>
            <a:off x="3138547" y="1299206"/>
            <a:ext cx="2411088" cy="369332"/>
          </a:xfrm>
          <a:prstGeom prst="rect">
            <a:avLst/>
          </a:prstGeom>
          <a:noFill/>
        </p:spPr>
        <p:txBody>
          <a:bodyPr wrap="square" rtlCol="0">
            <a:spAutoFit/>
          </a:bodyPr>
          <a:lstStyle/>
          <a:p>
            <a:pPr algn="ctr"/>
            <a:r>
              <a:rPr lang="en-US" b="1" dirty="0" smtClean="0">
                <a:solidFill>
                  <a:srgbClr val="E28432"/>
                </a:solidFill>
                <a:latin typeface="Century Gothic" charset="0"/>
                <a:ea typeface="Century Gothic" charset="0"/>
                <a:cs typeface="Century Gothic" charset="0"/>
              </a:rPr>
              <a:t>AGRICULTURE</a:t>
            </a:r>
            <a:endParaRPr lang="en-US" b="1" dirty="0">
              <a:solidFill>
                <a:srgbClr val="E28432"/>
              </a:solidFill>
              <a:latin typeface="Century Gothic" charset="0"/>
              <a:ea typeface="Century Gothic" charset="0"/>
              <a:cs typeface="Century Gothic" charset="0"/>
            </a:endParaRPr>
          </a:p>
        </p:txBody>
      </p:sp>
      <p:sp>
        <p:nvSpPr>
          <p:cNvPr id="16" name="TextBox 15"/>
          <p:cNvSpPr txBox="1"/>
          <p:nvPr/>
        </p:nvSpPr>
        <p:spPr>
          <a:xfrm>
            <a:off x="838551" y="2699339"/>
            <a:ext cx="1578494" cy="369332"/>
          </a:xfrm>
          <a:prstGeom prst="rect">
            <a:avLst/>
          </a:prstGeom>
          <a:noFill/>
        </p:spPr>
        <p:txBody>
          <a:bodyPr wrap="square" rtlCol="0">
            <a:spAutoFit/>
          </a:bodyPr>
          <a:lstStyle/>
          <a:p>
            <a:pPr algn="r"/>
            <a:r>
              <a:rPr lang="en-US" b="1" dirty="0" smtClean="0">
                <a:solidFill>
                  <a:srgbClr val="E28432"/>
                </a:solidFill>
                <a:latin typeface="Century Gothic" charset="0"/>
                <a:ea typeface="Century Gothic" charset="0"/>
                <a:cs typeface="Century Gothic" charset="0"/>
              </a:rPr>
              <a:t>NUTRITION</a:t>
            </a:r>
            <a:endParaRPr lang="en-US" b="1" dirty="0">
              <a:solidFill>
                <a:srgbClr val="E28432"/>
              </a:solidFill>
              <a:latin typeface="Century Gothic" charset="0"/>
              <a:ea typeface="Century Gothic" charset="0"/>
              <a:cs typeface="Century Gothic" charset="0"/>
            </a:endParaRPr>
          </a:p>
        </p:txBody>
      </p:sp>
      <p:sp>
        <p:nvSpPr>
          <p:cNvPr id="17" name="TextBox 16"/>
          <p:cNvSpPr txBox="1"/>
          <p:nvPr/>
        </p:nvSpPr>
        <p:spPr>
          <a:xfrm>
            <a:off x="742561" y="4392535"/>
            <a:ext cx="1587572" cy="369332"/>
          </a:xfrm>
          <a:prstGeom prst="rect">
            <a:avLst/>
          </a:prstGeom>
          <a:noFill/>
        </p:spPr>
        <p:txBody>
          <a:bodyPr wrap="square" rtlCol="0">
            <a:spAutoFit/>
          </a:bodyPr>
          <a:lstStyle/>
          <a:p>
            <a:pPr algn="r"/>
            <a:r>
              <a:rPr lang="en-US" b="1" dirty="0" smtClean="0">
                <a:solidFill>
                  <a:srgbClr val="E28432"/>
                </a:solidFill>
                <a:latin typeface="Century Gothic" charset="0"/>
                <a:ea typeface="Century Gothic" charset="0"/>
                <a:cs typeface="Century Gothic" charset="0"/>
              </a:rPr>
              <a:t>WASH</a:t>
            </a:r>
            <a:endParaRPr lang="en-US" b="1" dirty="0">
              <a:solidFill>
                <a:srgbClr val="E28432"/>
              </a:solidFill>
              <a:latin typeface="Century Gothic" charset="0"/>
              <a:ea typeface="Century Gothic" charset="0"/>
              <a:cs typeface="Century Gothic" charset="0"/>
            </a:endParaRPr>
          </a:p>
        </p:txBody>
      </p:sp>
      <p:sp>
        <p:nvSpPr>
          <p:cNvPr id="18" name="TextBox 17"/>
          <p:cNvSpPr txBox="1"/>
          <p:nvPr/>
        </p:nvSpPr>
        <p:spPr>
          <a:xfrm>
            <a:off x="3184445" y="5670581"/>
            <a:ext cx="2411088" cy="369332"/>
          </a:xfrm>
          <a:prstGeom prst="rect">
            <a:avLst/>
          </a:prstGeom>
          <a:noFill/>
        </p:spPr>
        <p:txBody>
          <a:bodyPr wrap="square" rtlCol="0">
            <a:spAutoFit/>
          </a:bodyPr>
          <a:lstStyle/>
          <a:p>
            <a:pPr algn="ctr"/>
            <a:r>
              <a:rPr lang="en-US" b="1" dirty="0" smtClean="0">
                <a:solidFill>
                  <a:srgbClr val="E28432"/>
                </a:solidFill>
                <a:latin typeface="Century Gothic" charset="0"/>
                <a:ea typeface="Century Gothic" charset="0"/>
                <a:cs typeface="Century Gothic" charset="0"/>
              </a:rPr>
              <a:t>EDUCATION</a:t>
            </a:r>
            <a:endParaRPr lang="en-US" b="1" dirty="0">
              <a:solidFill>
                <a:srgbClr val="E28432"/>
              </a:solidFill>
              <a:latin typeface="Century Gothic" charset="0"/>
              <a:ea typeface="Century Gothic" charset="0"/>
              <a:cs typeface="Century Gothic" charset="0"/>
            </a:endParaRPr>
          </a:p>
        </p:txBody>
      </p:sp>
      <p:sp>
        <p:nvSpPr>
          <p:cNvPr id="19" name="TextBox 18"/>
          <p:cNvSpPr txBox="1"/>
          <p:nvPr/>
        </p:nvSpPr>
        <p:spPr>
          <a:xfrm>
            <a:off x="6446189" y="4144444"/>
            <a:ext cx="2019802" cy="646331"/>
          </a:xfrm>
          <a:prstGeom prst="rect">
            <a:avLst/>
          </a:prstGeom>
          <a:noFill/>
        </p:spPr>
        <p:txBody>
          <a:bodyPr wrap="square" rtlCol="0">
            <a:spAutoFit/>
          </a:bodyPr>
          <a:lstStyle/>
          <a:p>
            <a:r>
              <a:rPr lang="en-US" b="1" dirty="0" smtClean="0">
                <a:solidFill>
                  <a:srgbClr val="E28432"/>
                </a:solidFill>
                <a:latin typeface="Century Gothic" charset="0"/>
                <a:ea typeface="Century Gothic" charset="0"/>
                <a:cs typeface="Century Gothic" charset="0"/>
              </a:rPr>
              <a:t>REPRODUCTIVE HEALTH</a:t>
            </a:r>
            <a:endParaRPr lang="en-US" b="1" dirty="0">
              <a:solidFill>
                <a:srgbClr val="E28432"/>
              </a:solidFill>
              <a:latin typeface="Century Gothic" charset="0"/>
              <a:ea typeface="Century Gothic" charset="0"/>
              <a:cs typeface="Century Gothic" charset="0"/>
            </a:endParaRPr>
          </a:p>
        </p:txBody>
      </p:sp>
      <p:sp>
        <p:nvSpPr>
          <p:cNvPr id="20" name="TextBox 19"/>
          <p:cNvSpPr txBox="1"/>
          <p:nvPr/>
        </p:nvSpPr>
        <p:spPr>
          <a:xfrm>
            <a:off x="6393481" y="2529070"/>
            <a:ext cx="1787193" cy="646331"/>
          </a:xfrm>
          <a:prstGeom prst="rect">
            <a:avLst/>
          </a:prstGeom>
          <a:noFill/>
        </p:spPr>
        <p:txBody>
          <a:bodyPr wrap="square" rtlCol="0">
            <a:spAutoFit/>
          </a:bodyPr>
          <a:lstStyle/>
          <a:p>
            <a:r>
              <a:rPr lang="en-US" b="1" dirty="0" smtClean="0">
                <a:solidFill>
                  <a:srgbClr val="E28432"/>
                </a:solidFill>
                <a:latin typeface="Century Gothic" charset="0"/>
                <a:ea typeface="Century Gothic" charset="0"/>
                <a:cs typeface="Century Gothic" charset="0"/>
              </a:rPr>
              <a:t>DISEASE CONTROL</a:t>
            </a:r>
            <a:endParaRPr lang="en-US" b="1" dirty="0">
              <a:solidFill>
                <a:srgbClr val="E28432"/>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300909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117240"/>
            <a:ext cx="7886700" cy="685800"/>
          </a:xfrm>
        </p:spPr>
        <p:txBody>
          <a:bodyPr lIns="0"/>
          <a:lstStyle/>
          <a:p>
            <a:r>
              <a:rPr lang="en-US" dirty="0" smtClean="0">
                <a:solidFill>
                  <a:srgbClr val="7F7F7F"/>
                </a:solidFill>
                <a:latin typeface="Century Gothic" charset="0"/>
                <a:ea typeface="Century Gothic" charset="0"/>
                <a:cs typeface="Century Gothic" charset="0"/>
              </a:rPr>
              <a:t>Steps of Using DATA</a:t>
            </a:r>
            <a:endParaRPr lang="en-US" dirty="0">
              <a:solidFill>
                <a:srgbClr val="7F7F7F"/>
              </a:solidFill>
              <a:latin typeface="Century Gothic" charset="0"/>
              <a:ea typeface="Century Gothic" charset="0"/>
              <a:cs typeface="Century Gothic" charset="0"/>
            </a:endParaRPr>
          </a:p>
        </p:txBody>
      </p:sp>
      <p:sp>
        <p:nvSpPr>
          <p:cNvPr id="3" name="Content Placeholder 2"/>
          <p:cNvSpPr>
            <a:spLocks noGrp="1"/>
          </p:cNvSpPr>
          <p:nvPr>
            <p:ph idx="1"/>
          </p:nvPr>
        </p:nvSpPr>
        <p:spPr>
          <a:xfrm>
            <a:off x="485775" y="1227073"/>
            <a:ext cx="7632989" cy="4678416"/>
          </a:xfrm>
        </p:spPr>
        <p:txBody>
          <a:bodyPr lIns="0">
            <a:noAutofit/>
          </a:bodyPr>
          <a:lstStyle/>
          <a:p>
            <a:pPr marL="979488" indent="-966788">
              <a:lnSpc>
                <a:spcPct val="100000"/>
              </a:lnSpc>
              <a:spcBef>
                <a:spcPts val="0"/>
              </a:spcBef>
              <a:spcAft>
                <a:spcPts val="1800"/>
              </a:spcAft>
              <a:buNone/>
            </a:pPr>
            <a:r>
              <a:rPr lang="en-US" sz="2200" b="1" dirty="0" smtClean="0">
                <a:solidFill>
                  <a:srgbClr val="E28432"/>
                </a:solidFill>
                <a:latin typeface="Century Gothic" charset="0"/>
                <a:ea typeface="Century Gothic" charset="0"/>
                <a:cs typeface="Century Gothic" charset="0"/>
              </a:rPr>
              <a:t>Step 1:</a:t>
            </a:r>
            <a:r>
              <a:rPr lang="en-US" sz="2200" dirty="0" smtClean="0">
                <a:solidFill>
                  <a:srgbClr val="7F7F7F"/>
                </a:solidFill>
                <a:latin typeface="Century Gothic" charset="0"/>
                <a:ea typeface="Century Gothic" charset="0"/>
                <a:cs typeface="Century Gothic" charset="0"/>
              </a:rPr>
              <a:t> Review the anemia situation—consult </a:t>
            </a:r>
            <a:r>
              <a:rPr lang="en-US" sz="2200" b="1" dirty="0" smtClean="0">
                <a:solidFill>
                  <a:srgbClr val="7F7F7F"/>
                </a:solidFill>
                <a:latin typeface="Century Gothic" charset="0"/>
                <a:ea typeface="Century Gothic" charset="0"/>
                <a:cs typeface="Century Gothic" charset="0"/>
              </a:rPr>
              <a:t>Overview Dashboard</a:t>
            </a:r>
            <a:endParaRPr lang="en-US" sz="2200" b="1" dirty="0">
              <a:solidFill>
                <a:srgbClr val="7F7F7F"/>
              </a:solidFill>
              <a:latin typeface="Century Gothic" charset="0"/>
              <a:ea typeface="Century Gothic" charset="0"/>
              <a:cs typeface="Century Gothic" charset="0"/>
            </a:endParaRPr>
          </a:p>
          <a:p>
            <a:pPr marL="979488" indent="-966788">
              <a:lnSpc>
                <a:spcPct val="100000"/>
              </a:lnSpc>
              <a:spcBef>
                <a:spcPts val="0"/>
              </a:spcBef>
              <a:spcAft>
                <a:spcPts val="1800"/>
              </a:spcAft>
              <a:buNone/>
            </a:pPr>
            <a:r>
              <a:rPr lang="en-US" sz="2200" b="1" dirty="0" smtClean="0">
                <a:solidFill>
                  <a:srgbClr val="E28432"/>
                </a:solidFill>
                <a:latin typeface="Century Gothic" charset="0"/>
                <a:ea typeface="Century Gothic" charset="0"/>
                <a:cs typeface="Century Gothic" charset="0"/>
              </a:rPr>
              <a:t>Step 2:</a:t>
            </a:r>
            <a:r>
              <a:rPr lang="en-US" sz="2200" dirty="0" smtClean="0">
                <a:solidFill>
                  <a:srgbClr val="7F7F7F"/>
                </a:solidFill>
                <a:latin typeface="Century Gothic" charset="0"/>
                <a:ea typeface="Century Gothic" charset="0"/>
                <a:cs typeface="Century Gothic" charset="0"/>
              </a:rPr>
              <a:t> Review anemia programs and policy—consult </a:t>
            </a:r>
            <a:r>
              <a:rPr lang="en-US" sz="2200" b="1" dirty="0" smtClean="0">
                <a:solidFill>
                  <a:srgbClr val="7F7F7F"/>
                </a:solidFill>
                <a:latin typeface="Century Gothic" charset="0"/>
                <a:ea typeface="Century Gothic" charset="0"/>
                <a:cs typeface="Century Gothic" charset="0"/>
              </a:rPr>
              <a:t>Findings Dashboard</a:t>
            </a:r>
            <a:endParaRPr lang="en-US" sz="2200" b="1" dirty="0">
              <a:solidFill>
                <a:srgbClr val="7F7F7F"/>
              </a:solidFill>
              <a:latin typeface="Century Gothic" charset="0"/>
              <a:ea typeface="Century Gothic" charset="0"/>
              <a:cs typeface="Century Gothic" charset="0"/>
            </a:endParaRPr>
          </a:p>
          <a:p>
            <a:pPr marL="979488" indent="-966788">
              <a:lnSpc>
                <a:spcPct val="100000"/>
              </a:lnSpc>
              <a:spcBef>
                <a:spcPts val="0"/>
              </a:spcBef>
              <a:spcAft>
                <a:spcPts val="1800"/>
              </a:spcAft>
              <a:buNone/>
            </a:pPr>
            <a:r>
              <a:rPr lang="en-US" sz="2200" b="1" dirty="0" smtClean="0">
                <a:solidFill>
                  <a:srgbClr val="E28432"/>
                </a:solidFill>
                <a:latin typeface="Century Gothic" charset="0"/>
                <a:ea typeface="Century Gothic" charset="0"/>
                <a:cs typeface="Century Gothic" charset="0"/>
              </a:rPr>
              <a:t>Step 3:</a:t>
            </a:r>
            <a:r>
              <a:rPr lang="en-US" sz="2200" dirty="0" smtClean="0">
                <a:solidFill>
                  <a:srgbClr val="7F7F7F"/>
                </a:solidFill>
                <a:latin typeface="Century Gothic" charset="0"/>
                <a:ea typeface="Century Gothic" charset="0"/>
                <a:cs typeface="Century Gothic" charset="0"/>
              </a:rPr>
              <a:t> Review </a:t>
            </a:r>
            <a:r>
              <a:rPr lang="en-US" sz="2200" b="1" dirty="0" smtClean="0">
                <a:solidFill>
                  <a:srgbClr val="7F7F7F"/>
                </a:solidFill>
                <a:latin typeface="Century Gothic" charset="0"/>
                <a:ea typeface="Century Gothic" charset="0"/>
                <a:cs typeface="Century Gothic" charset="0"/>
              </a:rPr>
              <a:t>inputs to prioritization</a:t>
            </a:r>
            <a:r>
              <a:rPr lang="en-US" sz="2200" dirty="0" smtClean="0">
                <a:solidFill>
                  <a:srgbClr val="7F7F7F"/>
                </a:solidFill>
                <a:latin typeface="Century Gothic" charset="0"/>
                <a:ea typeface="Century Gothic" charset="0"/>
                <a:cs typeface="Century Gothic" charset="0"/>
              </a:rPr>
              <a:t>—discuss considerations for program implementation</a:t>
            </a:r>
          </a:p>
          <a:p>
            <a:pPr marL="979488" indent="-966788">
              <a:lnSpc>
                <a:spcPct val="100000"/>
              </a:lnSpc>
              <a:spcBef>
                <a:spcPts val="0"/>
              </a:spcBef>
              <a:spcAft>
                <a:spcPts val="1800"/>
              </a:spcAft>
              <a:buNone/>
            </a:pPr>
            <a:r>
              <a:rPr lang="en-US" sz="2200" b="1" dirty="0" smtClean="0">
                <a:solidFill>
                  <a:srgbClr val="E28432"/>
                </a:solidFill>
                <a:latin typeface="Century Gothic" charset="0"/>
                <a:ea typeface="Century Gothic" charset="0"/>
                <a:cs typeface="Century Gothic" charset="0"/>
              </a:rPr>
              <a:t>Step 4:</a:t>
            </a:r>
            <a:r>
              <a:rPr lang="en-US" sz="2200" dirty="0" smtClean="0">
                <a:solidFill>
                  <a:srgbClr val="7F7F7F"/>
                </a:solidFill>
                <a:latin typeface="Century Gothic" charset="0"/>
                <a:ea typeface="Century Gothic" charset="0"/>
                <a:cs typeface="Century Gothic" charset="0"/>
              </a:rPr>
              <a:t> Identify and </a:t>
            </a:r>
            <a:r>
              <a:rPr lang="en-US" sz="2200" b="1" dirty="0" smtClean="0">
                <a:solidFill>
                  <a:srgbClr val="7F7F7F"/>
                </a:solidFill>
                <a:latin typeface="Century Gothic" charset="0"/>
                <a:ea typeface="Century Gothic" charset="0"/>
                <a:cs typeface="Century Gothic" charset="0"/>
              </a:rPr>
              <a:t>assess barriers </a:t>
            </a:r>
            <a:r>
              <a:rPr lang="en-US" sz="2200" b="1" dirty="0">
                <a:solidFill>
                  <a:srgbClr val="7F7F7F"/>
                </a:solidFill>
                <a:latin typeface="Century Gothic" charset="0"/>
                <a:ea typeface="Century Gothic" charset="0"/>
                <a:cs typeface="Century Gothic" charset="0"/>
              </a:rPr>
              <a:t>to </a:t>
            </a:r>
            <a:r>
              <a:rPr lang="en-US" sz="2200" b="1" dirty="0" smtClean="0">
                <a:solidFill>
                  <a:srgbClr val="7F7F7F"/>
                </a:solidFill>
                <a:latin typeface="Century Gothic" charset="0"/>
                <a:ea typeface="Century Gothic" charset="0"/>
                <a:cs typeface="Century Gothic" charset="0"/>
              </a:rPr>
              <a:t>implementation</a:t>
            </a:r>
            <a:r>
              <a:rPr lang="en-US" sz="2200" dirty="0" smtClean="0">
                <a:solidFill>
                  <a:srgbClr val="7F7F7F"/>
                </a:solidFill>
                <a:latin typeface="Century Gothic" charset="0"/>
                <a:ea typeface="Century Gothic" charset="0"/>
                <a:cs typeface="Century Gothic" charset="0"/>
              </a:rPr>
              <a:t>—complete the barriers section </a:t>
            </a:r>
          </a:p>
          <a:p>
            <a:pPr marL="979488" indent="-966788">
              <a:lnSpc>
                <a:spcPct val="100000"/>
              </a:lnSpc>
              <a:spcBef>
                <a:spcPts val="0"/>
              </a:spcBef>
              <a:spcAft>
                <a:spcPts val="1800"/>
              </a:spcAft>
              <a:buNone/>
            </a:pPr>
            <a:r>
              <a:rPr lang="en-US" sz="2200" b="1" dirty="0" smtClean="0">
                <a:solidFill>
                  <a:srgbClr val="E28432"/>
                </a:solidFill>
                <a:latin typeface="Century Gothic" charset="0"/>
                <a:ea typeface="Century Gothic" charset="0"/>
                <a:cs typeface="Century Gothic" charset="0"/>
              </a:rPr>
              <a:t>Step 5:</a:t>
            </a:r>
            <a:r>
              <a:rPr lang="en-US" sz="2200" dirty="0" smtClean="0">
                <a:solidFill>
                  <a:srgbClr val="7F7F7F"/>
                </a:solidFill>
                <a:latin typeface="Century Gothic" charset="0"/>
                <a:ea typeface="Century Gothic" charset="0"/>
                <a:cs typeface="Century Gothic" charset="0"/>
              </a:rPr>
              <a:t> </a:t>
            </a:r>
            <a:r>
              <a:rPr lang="en-US" sz="2200" dirty="0">
                <a:solidFill>
                  <a:srgbClr val="7F7F7F"/>
                </a:solidFill>
                <a:latin typeface="Century Gothic" charset="0"/>
                <a:ea typeface="Century Gothic" charset="0"/>
                <a:cs typeface="Century Gothic" charset="0"/>
              </a:rPr>
              <a:t>Formulate a </a:t>
            </a:r>
            <a:r>
              <a:rPr lang="en-US" sz="2200" b="1" dirty="0" smtClean="0">
                <a:solidFill>
                  <a:srgbClr val="7F7F7F"/>
                </a:solidFill>
                <a:latin typeface="Century Gothic" charset="0"/>
                <a:ea typeface="Century Gothic" charset="0"/>
                <a:cs typeface="Century Gothic" charset="0"/>
              </a:rPr>
              <a:t>plan </a:t>
            </a:r>
            <a:r>
              <a:rPr lang="en-US" sz="2200" b="1" dirty="0">
                <a:solidFill>
                  <a:srgbClr val="7F7F7F"/>
                </a:solidFill>
                <a:latin typeface="Century Gothic" charset="0"/>
                <a:ea typeface="Century Gothic" charset="0"/>
                <a:cs typeface="Century Gothic" charset="0"/>
              </a:rPr>
              <a:t>of </a:t>
            </a:r>
            <a:r>
              <a:rPr lang="en-US" sz="2200" b="1" dirty="0" smtClean="0">
                <a:solidFill>
                  <a:srgbClr val="7F7F7F"/>
                </a:solidFill>
                <a:latin typeface="Century Gothic" charset="0"/>
                <a:ea typeface="Century Gothic" charset="0"/>
                <a:cs typeface="Century Gothic" charset="0"/>
              </a:rPr>
              <a:t>action</a:t>
            </a:r>
            <a:endParaRPr lang="en-US" sz="2200" b="1" dirty="0">
              <a:solidFill>
                <a:srgbClr val="7F7F7F"/>
              </a:solidFill>
              <a:latin typeface="Century Gothic" charset="0"/>
              <a:ea typeface="Century Gothic" charset="0"/>
              <a:cs typeface="Century Gothic" charset="0"/>
            </a:endParaRPr>
          </a:p>
        </p:txBody>
      </p:sp>
      <p:sp>
        <p:nvSpPr>
          <p:cNvPr id="4" name="Rectangle 3"/>
          <p:cNvSpPr/>
          <p:nvPr/>
        </p:nvSpPr>
        <p:spPr>
          <a:xfrm>
            <a:off x="268304" y="5813057"/>
            <a:ext cx="857927" cy="369332"/>
          </a:xfrm>
          <a:prstGeom prst="rect">
            <a:avLst/>
          </a:prstGeom>
        </p:spPr>
        <p:txBody>
          <a:bodyPr wrap="none">
            <a:spAutoFit/>
          </a:bodyPr>
          <a:lstStyle/>
          <a:p>
            <a:r>
              <a:rPr lang="en-US" i="1" dirty="0">
                <a:latin typeface="Franklin Gothic Book" panose="020B0503020102020204" pitchFamily="34" charset="0"/>
              </a:rPr>
              <a:t>Slide 6</a:t>
            </a:r>
          </a:p>
        </p:txBody>
      </p:sp>
      <p:pic>
        <p:nvPicPr>
          <p:cNvPr id="5" name="Picture 4"/>
          <p:cNvPicPr>
            <a:picLocks noChangeAspect="1"/>
          </p:cNvPicPr>
          <p:nvPr/>
        </p:nvPicPr>
        <p:blipFill>
          <a:blip r:embed="rId3"/>
          <a:stretch>
            <a:fillRect/>
          </a:stretch>
        </p:blipFill>
        <p:spPr>
          <a:xfrm>
            <a:off x="8214096" y="885656"/>
            <a:ext cx="519549" cy="682835"/>
          </a:xfrm>
          <a:prstGeom prst="rect">
            <a:avLst/>
          </a:prstGeom>
        </p:spPr>
      </p:pic>
      <p:pic>
        <p:nvPicPr>
          <p:cNvPr id="6" name="Picture 5"/>
          <p:cNvPicPr>
            <a:picLocks noChangeAspect="1"/>
          </p:cNvPicPr>
          <p:nvPr/>
        </p:nvPicPr>
        <p:blipFill>
          <a:blip r:embed="rId4"/>
          <a:stretch>
            <a:fillRect/>
          </a:stretch>
        </p:blipFill>
        <p:spPr>
          <a:xfrm>
            <a:off x="8108894" y="1840642"/>
            <a:ext cx="745079" cy="718967"/>
          </a:xfrm>
          <a:prstGeom prst="rect">
            <a:avLst/>
          </a:prstGeom>
        </p:spPr>
      </p:pic>
      <p:pic>
        <p:nvPicPr>
          <p:cNvPr id="7" name="Picture 6"/>
          <p:cNvPicPr>
            <a:picLocks noChangeAspect="1"/>
          </p:cNvPicPr>
          <p:nvPr/>
        </p:nvPicPr>
        <p:blipFill>
          <a:blip r:embed="rId3"/>
          <a:stretch>
            <a:fillRect/>
          </a:stretch>
        </p:blipFill>
        <p:spPr>
          <a:xfrm>
            <a:off x="8229223" y="3108860"/>
            <a:ext cx="519549" cy="682835"/>
          </a:xfrm>
          <a:prstGeom prst="rect">
            <a:avLst/>
          </a:prstGeom>
        </p:spPr>
      </p:pic>
      <p:pic>
        <p:nvPicPr>
          <p:cNvPr id="8" name="Picture 7"/>
          <p:cNvPicPr>
            <a:picLocks noChangeAspect="1"/>
          </p:cNvPicPr>
          <p:nvPr/>
        </p:nvPicPr>
        <p:blipFill>
          <a:blip r:embed="rId5"/>
          <a:stretch>
            <a:fillRect/>
          </a:stretch>
        </p:blipFill>
        <p:spPr>
          <a:xfrm>
            <a:off x="8160440" y="4271671"/>
            <a:ext cx="708661" cy="544831"/>
          </a:xfrm>
          <a:prstGeom prst="rect">
            <a:avLst/>
          </a:prstGeom>
        </p:spPr>
      </p:pic>
      <p:pic>
        <p:nvPicPr>
          <p:cNvPr id="10" name="Picture 9"/>
          <p:cNvPicPr>
            <a:picLocks noChangeAspect="1"/>
          </p:cNvPicPr>
          <p:nvPr/>
        </p:nvPicPr>
        <p:blipFill>
          <a:blip r:embed="rId6"/>
          <a:stretch>
            <a:fillRect/>
          </a:stretch>
        </p:blipFill>
        <p:spPr>
          <a:xfrm>
            <a:off x="8147423" y="5213350"/>
            <a:ext cx="652895" cy="507807"/>
          </a:xfrm>
          <a:prstGeom prst="rect">
            <a:avLst/>
          </a:prstGeom>
        </p:spPr>
      </p:pic>
    </p:spTree>
    <p:extLst>
      <p:ext uri="{BB962C8B-B14F-4D97-AF65-F5344CB8AC3E}">
        <p14:creationId xmlns:p14="http://schemas.microsoft.com/office/powerpoint/2010/main" val="378315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71488" y="222250"/>
            <a:ext cx="7356330" cy="1325563"/>
          </a:xfrm>
        </p:spPr>
        <p:txBody>
          <a:bodyPr lIns="0"/>
          <a:lstStyle/>
          <a:p>
            <a:pPr eaLnBrk="1" hangingPunct="1"/>
            <a:r>
              <a:rPr lang="en-US" altLang="en-US" dirty="0" smtClean="0">
                <a:solidFill>
                  <a:srgbClr val="E28432"/>
                </a:solidFill>
                <a:latin typeface="Century Gothic" charset="0"/>
                <a:ea typeface="Century Gothic" charset="0"/>
                <a:cs typeface="Century Gothic" charset="0"/>
              </a:rPr>
              <a:t>Step 1:</a:t>
            </a:r>
            <a:r>
              <a:rPr lang="en-US" altLang="en-US" dirty="0" smtClean="0">
                <a:solidFill>
                  <a:srgbClr val="7F7F7F"/>
                </a:solidFill>
                <a:latin typeface="Century Gothic" charset="0"/>
                <a:ea typeface="Century Gothic" charset="0"/>
                <a:cs typeface="Century Gothic" charset="0"/>
              </a:rPr>
              <a:t> Review the Anemia Situation</a:t>
            </a:r>
          </a:p>
        </p:txBody>
      </p:sp>
      <p:sp>
        <p:nvSpPr>
          <p:cNvPr id="21507" name="Content Placeholder 2"/>
          <p:cNvSpPr>
            <a:spLocks noGrp="1"/>
          </p:cNvSpPr>
          <p:nvPr>
            <p:ph idx="1"/>
          </p:nvPr>
        </p:nvSpPr>
        <p:spPr>
          <a:xfrm>
            <a:off x="485775" y="1568450"/>
            <a:ext cx="7799613" cy="4122688"/>
          </a:xfrm>
        </p:spPr>
        <p:txBody>
          <a:bodyPr>
            <a:noAutofit/>
          </a:bodyPr>
          <a:lstStyle/>
          <a:p>
            <a:pPr>
              <a:lnSpc>
                <a:spcPct val="100000"/>
              </a:lnSpc>
              <a:spcBef>
                <a:spcPts val="0"/>
              </a:spcBef>
              <a:spcAft>
                <a:spcPts val="1200"/>
              </a:spcAft>
              <a:defRPr/>
            </a:pPr>
            <a:r>
              <a:rPr lang="en-US" sz="2400" dirty="0" smtClean="0">
                <a:solidFill>
                  <a:srgbClr val="7F7F7F"/>
                </a:solidFill>
                <a:latin typeface="Century Gothic" charset="0"/>
                <a:ea typeface="Century Gothic" charset="0"/>
                <a:cs typeface="Century Gothic" charset="0"/>
              </a:rPr>
              <a:t>The national questionnaire is comprised of the following questions:</a:t>
            </a:r>
            <a:endParaRPr lang="en-US" sz="2000" dirty="0" smtClean="0">
              <a:solidFill>
                <a:srgbClr val="7F7F7F"/>
              </a:solidFill>
              <a:latin typeface="Century Gothic" charset="0"/>
              <a:ea typeface="Century Gothic" charset="0"/>
              <a:cs typeface="Century Gothic" charset="0"/>
            </a:endParaRPr>
          </a:p>
          <a:p>
            <a:pPr lvl="1">
              <a:lnSpc>
                <a:spcPct val="100000"/>
              </a:lnSpc>
              <a:spcBef>
                <a:spcPts val="0"/>
              </a:spcBef>
              <a:spcAft>
                <a:spcPts val="1200"/>
              </a:spcAft>
              <a:defRPr/>
            </a:pPr>
            <a:r>
              <a:rPr lang="en-US" sz="2000" dirty="0" smtClean="0">
                <a:solidFill>
                  <a:srgbClr val="7F7F7F"/>
                </a:solidFill>
                <a:latin typeface="Century Gothic" charset="0"/>
                <a:ea typeface="Century Gothic" charset="0"/>
                <a:cs typeface="Century Gothic" charset="0"/>
              </a:rPr>
              <a:t>Anemia prevalence among children under 5 and women of reproductive age at the national and sub-national levels</a:t>
            </a:r>
          </a:p>
          <a:p>
            <a:pPr lvl="1">
              <a:lnSpc>
                <a:spcPct val="100000"/>
              </a:lnSpc>
              <a:spcBef>
                <a:spcPts val="0"/>
              </a:spcBef>
              <a:spcAft>
                <a:spcPts val="1200"/>
              </a:spcAft>
              <a:defRPr/>
            </a:pPr>
            <a:r>
              <a:rPr lang="en-US" sz="2000" dirty="0" smtClean="0">
                <a:solidFill>
                  <a:srgbClr val="7F7F7F"/>
                </a:solidFill>
                <a:latin typeface="Century Gothic" charset="0"/>
                <a:ea typeface="Century Gothic" charset="0"/>
                <a:cs typeface="Century Gothic" charset="0"/>
              </a:rPr>
              <a:t>National levels of iron deficiency and vitamin A deficiency</a:t>
            </a:r>
          </a:p>
          <a:p>
            <a:pPr lvl="1">
              <a:lnSpc>
                <a:spcPct val="100000"/>
              </a:lnSpc>
              <a:spcBef>
                <a:spcPts val="0"/>
              </a:spcBef>
              <a:spcAft>
                <a:spcPts val="1200"/>
              </a:spcAft>
              <a:defRPr/>
            </a:pPr>
            <a:r>
              <a:rPr lang="en-US" sz="2000" dirty="0" smtClean="0">
                <a:solidFill>
                  <a:srgbClr val="7F7F7F"/>
                </a:solidFill>
                <a:latin typeface="Century Gothic" charset="0"/>
                <a:ea typeface="Century Gothic" charset="0"/>
                <a:cs typeface="Century Gothic" charset="0"/>
              </a:rPr>
              <a:t>Status of anemia-related national policies</a:t>
            </a:r>
          </a:p>
        </p:txBody>
      </p:sp>
      <p:sp>
        <p:nvSpPr>
          <p:cNvPr id="2" name="Rectangle 1"/>
          <p:cNvSpPr/>
          <p:nvPr/>
        </p:nvSpPr>
        <p:spPr>
          <a:xfrm>
            <a:off x="7570336" y="5763697"/>
            <a:ext cx="857927" cy="369332"/>
          </a:xfrm>
          <a:prstGeom prst="rect">
            <a:avLst/>
          </a:prstGeom>
        </p:spPr>
        <p:txBody>
          <a:bodyPr wrap="none">
            <a:spAutoFit/>
          </a:bodyPr>
          <a:lstStyle/>
          <a:p>
            <a:r>
              <a:rPr lang="en-US" i="1" dirty="0">
                <a:latin typeface="Franklin Gothic Book" panose="020B0503020102020204" pitchFamily="34" charset="0"/>
              </a:rPr>
              <a:t>Slide 7</a:t>
            </a:r>
          </a:p>
        </p:txBody>
      </p:sp>
    </p:spTree>
    <p:extLst>
      <p:ext uri="{BB962C8B-B14F-4D97-AF65-F5344CB8AC3E}">
        <p14:creationId xmlns:p14="http://schemas.microsoft.com/office/powerpoint/2010/main" val="775355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36" y="498158"/>
            <a:ext cx="8501063" cy="868679"/>
          </a:xfrm>
        </p:spPr>
        <p:txBody>
          <a:bodyPr lIns="0">
            <a:normAutofit fontScale="90000"/>
          </a:bodyPr>
          <a:lstStyle/>
          <a:p>
            <a:r>
              <a:rPr lang="en-US" dirty="0" smtClean="0">
                <a:solidFill>
                  <a:srgbClr val="E28432"/>
                </a:solidFill>
                <a:latin typeface="Century Gothic" charset="0"/>
                <a:ea typeface="Century Gothic" charset="0"/>
                <a:cs typeface="Century Gothic" charset="0"/>
              </a:rPr>
              <a:t>Step 2:</a:t>
            </a:r>
            <a:r>
              <a:rPr lang="en-US" dirty="0" smtClean="0">
                <a:solidFill>
                  <a:srgbClr val="7F7F7F"/>
                </a:solidFill>
                <a:latin typeface="Century Gothic" charset="0"/>
                <a:ea typeface="Century Gothic" charset="0"/>
                <a:cs typeface="Century Gothic" charset="0"/>
              </a:rPr>
              <a:t> Review Anemia Programs and Policy</a:t>
            </a:r>
            <a:endParaRPr lang="en-US" dirty="0">
              <a:solidFill>
                <a:srgbClr val="7F7F7F"/>
              </a:solidFill>
              <a:latin typeface="Century Gothic" charset="0"/>
              <a:ea typeface="Century Gothic" charset="0"/>
              <a:cs typeface="Century Gothic" charset="0"/>
            </a:endParaRPr>
          </a:p>
        </p:txBody>
      </p:sp>
      <p:sp>
        <p:nvSpPr>
          <p:cNvPr id="3" name="Content Placeholder 2"/>
          <p:cNvSpPr>
            <a:spLocks noGrp="1"/>
          </p:cNvSpPr>
          <p:nvPr>
            <p:ph idx="1"/>
          </p:nvPr>
        </p:nvSpPr>
        <p:spPr>
          <a:xfrm>
            <a:off x="642937" y="1586865"/>
            <a:ext cx="6958013" cy="3785235"/>
          </a:xfrm>
        </p:spPr>
        <p:txBody>
          <a:bodyPr>
            <a:normAutofit lnSpcReduction="10000"/>
          </a:bodyPr>
          <a:lstStyle/>
          <a:p>
            <a:pPr marL="0" indent="0">
              <a:lnSpc>
                <a:spcPct val="100000"/>
              </a:lnSpc>
              <a:spcBef>
                <a:spcPts val="0"/>
              </a:spcBef>
              <a:spcAft>
                <a:spcPts val="600"/>
              </a:spcAft>
              <a:buNone/>
              <a:defRPr/>
            </a:pPr>
            <a:r>
              <a:rPr lang="en-US" b="1" dirty="0">
                <a:solidFill>
                  <a:srgbClr val="E28432"/>
                </a:solidFill>
                <a:latin typeface="Century Gothic" charset="0"/>
                <a:ea typeface="Century Gothic" charset="0"/>
                <a:cs typeface="Century Gothic" charset="0"/>
              </a:rPr>
              <a:t>The district questionnaire is comprised of seven sections </a:t>
            </a:r>
          </a:p>
          <a:p>
            <a:pPr lvl="1">
              <a:lnSpc>
                <a:spcPct val="100000"/>
              </a:lnSpc>
              <a:spcBef>
                <a:spcPts val="0"/>
              </a:spcBef>
              <a:defRPr/>
            </a:pPr>
            <a:r>
              <a:rPr lang="en-US" sz="2000" dirty="0">
                <a:solidFill>
                  <a:srgbClr val="7F7F7F"/>
                </a:solidFill>
                <a:latin typeface="Century Gothic" charset="0"/>
                <a:ea typeface="Century Gothic" charset="0"/>
                <a:cs typeface="Century Gothic" charset="0"/>
              </a:rPr>
              <a:t>Anemia prevalence at the district level</a:t>
            </a:r>
          </a:p>
          <a:p>
            <a:pPr lvl="1">
              <a:lnSpc>
                <a:spcPct val="100000"/>
              </a:lnSpc>
              <a:spcBef>
                <a:spcPts val="0"/>
              </a:spcBef>
              <a:defRPr/>
            </a:pPr>
            <a:r>
              <a:rPr lang="en-US" sz="2000" dirty="0">
                <a:solidFill>
                  <a:srgbClr val="7F7F7F"/>
                </a:solidFill>
                <a:latin typeface="Century Gothic" charset="0"/>
                <a:ea typeface="Century Gothic" charset="0"/>
                <a:cs typeface="Century Gothic" charset="0"/>
              </a:rPr>
              <a:t>Six sectoral sections: Nutrition, Reproductive Health, Disease Control, WASH</a:t>
            </a:r>
            <a:r>
              <a:rPr lang="en-US" sz="2000" dirty="0" smtClean="0">
                <a:solidFill>
                  <a:srgbClr val="7F7F7F"/>
                </a:solidFill>
                <a:latin typeface="Century Gothic" charset="0"/>
                <a:ea typeface="Century Gothic" charset="0"/>
                <a:cs typeface="Century Gothic" charset="0"/>
              </a:rPr>
              <a:t>, Agriculture</a:t>
            </a:r>
            <a:r>
              <a:rPr lang="en-US" sz="2000" dirty="0">
                <a:solidFill>
                  <a:srgbClr val="7F7F7F"/>
                </a:solidFill>
                <a:latin typeface="Century Gothic" charset="0"/>
                <a:ea typeface="Century Gothic" charset="0"/>
                <a:cs typeface="Century Gothic" charset="0"/>
              </a:rPr>
              <a:t>, Education</a:t>
            </a:r>
          </a:p>
          <a:p>
            <a:pPr marL="0" lvl="1" indent="0">
              <a:lnSpc>
                <a:spcPct val="100000"/>
              </a:lnSpc>
              <a:spcBef>
                <a:spcPts val="0"/>
              </a:spcBef>
              <a:buNone/>
              <a:defRPr/>
            </a:pPr>
            <a:r>
              <a:rPr lang="en-US" sz="2800" b="1" dirty="0">
                <a:solidFill>
                  <a:srgbClr val="E28432"/>
                </a:solidFill>
                <a:latin typeface="Century Gothic" charset="0"/>
                <a:ea typeface="Century Gothic" charset="0"/>
                <a:cs typeface="Century Gothic" charset="0"/>
              </a:rPr>
              <a:t>Additional guidance is often available via pop-up by clicking on the corresponding cell. </a:t>
            </a:r>
          </a:p>
          <a:p>
            <a:pPr lvl="1">
              <a:lnSpc>
                <a:spcPct val="100000"/>
              </a:lnSpc>
              <a:spcBef>
                <a:spcPts val="0"/>
              </a:spcBef>
              <a:defRPr/>
            </a:pPr>
            <a:r>
              <a:rPr lang="en-US" sz="2000" dirty="0">
                <a:solidFill>
                  <a:srgbClr val="7F7F7F"/>
                </a:solidFill>
                <a:latin typeface="Century Gothic" charset="0"/>
                <a:ea typeface="Century Gothic" charset="0"/>
                <a:cs typeface="Century Gothic" charset="0"/>
              </a:rPr>
              <a:t>Dropdown menus within the cell provide suggested responses</a:t>
            </a:r>
          </a:p>
          <a:p>
            <a:pPr>
              <a:spcBef>
                <a:spcPts val="1200"/>
              </a:spcBef>
            </a:pPr>
            <a:endParaRPr lang="en-US" dirty="0" smtClean="0">
              <a:solidFill>
                <a:srgbClr val="7F7F7F"/>
              </a:solidFill>
              <a:latin typeface="Century Gothic" charset="0"/>
              <a:ea typeface="Century Gothic" charset="0"/>
              <a:cs typeface="Century Gothic" charset="0"/>
            </a:endParaRPr>
          </a:p>
        </p:txBody>
      </p:sp>
      <p:sp>
        <p:nvSpPr>
          <p:cNvPr id="5" name="Rectangle 4"/>
          <p:cNvSpPr/>
          <p:nvPr/>
        </p:nvSpPr>
        <p:spPr>
          <a:xfrm>
            <a:off x="7570336" y="5763697"/>
            <a:ext cx="857927" cy="369332"/>
          </a:xfrm>
          <a:prstGeom prst="rect">
            <a:avLst/>
          </a:prstGeom>
        </p:spPr>
        <p:txBody>
          <a:bodyPr wrap="none">
            <a:spAutoFit/>
          </a:bodyPr>
          <a:lstStyle/>
          <a:p>
            <a:r>
              <a:rPr lang="en-US" i="1" dirty="0">
                <a:latin typeface="Franklin Gothic Book" panose="020B0503020102020204" pitchFamily="34" charset="0"/>
              </a:rPr>
              <a:t>Slide </a:t>
            </a:r>
            <a:r>
              <a:rPr lang="en-US" i="1" dirty="0" smtClean="0">
                <a:latin typeface="Franklin Gothic Book" panose="020B0503020102020204" pitchFamily="34" charset="0"/>
              </a:rPr>
              <a:t>8</a:t>
            </a:r>
            <a:endParaRPr lang="en-US" i="1" dirty="0">
              <a:latin typeface="Franklin Gothic Book" panose="020B0503020102020204" pitchFamily="34" charset="0"/>
            </a:endParaRPr>
          </a:p>
        </p:txBody>
      </p:sp>
    </p:spTree>
    <p:extLst>
      <p:ext uri="{BB962C8B-B14F-4D97-AF65-F5344CB8AC3E}">
        <p14:creationId xmlns:p14="http://schemas.microsoft.com/office/powerpoint/2010/main" val="2566944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28650" y="136522"/>
            <a:ext cx="7415213" cy="1325563"/>
          </a:xfrm>
        </p:spPr>
        <p:txBody>
          <a:bodyPr>
            <a:noAutofit/>
          </a:bodyPr>
          <a:lstStyle/>
          <a:p>
            <a:pPr eaLnBrk="1" hangingPunct="1"/>
            <a:r>
              <a:rPr lang="en-US" altLang="en-US" dirty="0" smtClean="0">
                <a:solidFill>
                  <a:srgbClr val="E28432"/>
                </a:solidFill>
                <a:latin typeface="Century Gothic" charset="0"/>
                <a:ea typeface="Century Gothic" charset="0"/>
                <a:cs typeface="Century Gothic" charset="0"/>
              </a:rPr>
              <a:t>Step 2:</a:t>
            </a:r>
            <a:r>
              <a:rPr lang="en-US" altLang="en-US" dirty="0" smtClean="0">
                <a:solidFill>
                  <a:srgbClr val="7F7F7F"/>
                </a:solidFill>
                <a:latin typeface="Century Gothic" charset="0"/>
                <a:ea typeface="Century Gothic" charset="0"/>
                <a:cs typeface="Century Gothic" charset="0"/>
              </a:rPr>
              <a:t> Data sources</a:t>
            </a:r>
          </a:p>
        </p:txBody>
      </p:sp>
      <p:sp>
        <p:nvSpPr>
          <p:cNvPr id="21507" name="Content Placeholder 2"/>
          <p:cNvSpPr>
            <a:spLocks noGrp="1"/>
          </p:cNvSpPr>
          <p:nvPr>
            <p:ph idx="1"/>
          </p:nvPr>
        </p:nvSpPr>
        <p:spPr>
          <a:xfrm>
            <a:off x="642937" y="1537855"/>
            <a:ext cx="8210118" cy="4296158"/>
          </a:xfrm>
        </p:spPr>
        <p:txBody>
          <a:bodyPr>
            <a:noAutofit/>
          </a:bodyPr>
          <a:lstStyle/>
          <a:p>
            <a:pPr marL="171450" indent="-171450">
              <a:spcBef>
                <a:spcPts val="1200"/>
              </a:spcBef>
              <a:buFont typeface="Arial" panose="020B0604020202020204" pitchFamily="34" charset="0"/>
              <a:buChar char="•"/>
            </a:pPr>
            <a:r>
              <a:rPr lang="en-US" dirty="0" smtClean="0">
                <a:solidFill>
                  <a:srgbClr val="7F7F7F"/>
                </a:solidFill>
                <a:latin typeface="Century Gothic" charset="0"/>
                <a:ea typeface="Century Gothic" charset="0"/>
                <a:cs typeface="Century Gothic" charset="0"/>
              </a:rPr>
              <a:t>Health </a:t>
            </a:r>
            <a:r>
              <a:rPr lang="en-US" dirty="0">
                <a:solidFill>
                  <a:srgbClr val="7F7F7F"/>
                </a:solidFill>
                <a:latin typeface="Century Gothic" charset="0"/>
                <a:ea typeface="Century Gothic" charset="0"/>
                <a:cs typeface="Century Gothic" charset="0"/>
              </a:rPr>
              <a:t>information management system (HMIS)</a:t>
            </a:r>
          </a:p>
          <a:p>
            <a:pPr marL="171450" indent="-171450">
              <a:spcBef>
                <a:spcPts val="1200"/>
              </a:spcBef>
              <a:buFont typeface="Arial" panose="020B0604020202020204" pitchFamily="34" charset="0"/>
              <a:buChar char="•"/>
            </a:pPr>
            <a:r>
              <a:rPr lang="en-US" dirty="0">
                <a:solidFill>
                  <a:srgbClr val="7F7F7F"/>
                </a:solidFill>
                <a:latin typeface="Century Gothic" charset="0"/>
                <a:ea typeface="Century Gothic" charset="0"/>
                <a:cs typeface="Century Gothic" charset="0"/>
              </a:rPr>
              <a:t>Logistics management information system (LMIS)</a:t>
            </a:r>
          </a:p>
          <a:p>
            <a:pPr marL="171450" indent="-171450">
              <a:spcBef>
                <a:spcPts val="1200"/>
              </a:spcBef>
              <a:buFont typeface="Arial" panose="020B0604020202020204" pitchFamily="34" charset="0"/>
              <a:buChar char="•"/>
            </a:pPr>
            <a:r>
              <a:rPr lang="en-US" dirty="0">
                <a:solidFill>
                  <a:srgbClr val="7F7F7F"/>
                </a:solidFill>
                <a:latin typeface="Century Gothic" charset="0"/>
                <a:ea typeface="Century Gothic" charset="0"/>
                <a:cs typeface="Century Gothic" charset="0"/>
              </a:rPr>
              <a:t>Program reports</a:t>
            </a:r>
          </a:p>
          <a:p>
            <a:pPr marL="171450" indent="-171450">
              <a:spcBef>
                <a:spcPts val="1200"/>
              </a:spcBef>
              <a:buFont typeface="Arial" panose="020B0604020202020204" pitchFamily="34" charset="0"/>
              <a:buChar char="•"/>
            </a:pPr>
            <a:r>
              <a:rPr lang="en-US" dirty="0">
                <a:solidFill>
                  <a:srgbClr val="7F7F7F"/>
                </a:solidFill>
                <a:latin typeface="Century Gothic" charset="0"/>
                <a:ea typeface="Century Gothic" charset="0"/>
                <a:cs typeface="Century Gothic" charset="0"/>
              </a:rPr>
              <a:t>District annual reports</a:t>
            </a:r>
          </a:p>
          <a:p>
            <a:pPr marL="171450" indent="-171450">
              <a:spcBef>
                <a:spcPts val="1200"/>
              </a:spcBef>
              <a:buFont typeface="Arial" panose="020B0604020202020204" pitchFamily="34" charset="0"/>
              <a:buChar char="•"/>
            </a:pPr>
            <a:r>
              <a:rPr lang="en-US" dirty="0">
                <a:solidFill>
                  <a:srgbClr val="7F7F7F"/>
                </a:solidFill>
                <a:latin typeface="Century Gothic" charset="0"/>
                <a:ea typeface="Century Gothic" charset="0"/>
                <a:cs typeface="Century Gothic" charset="0"/>
              </a:rPr>
              <a:t>Surveys (demographic health survey, micronutrient survey, etc.)</a:t>
            </a:r>
          </a:p>
          <a:p>
            <a:pPr marL="0" indent="0">
              <a:lnSpc>
                <a:spcPct val="100000"/>
              </a:lnSpc>
              <a:spcBef>
                <a:spcPts val="0"/>
              </a:spcBef>
              <a:spcAft>
                <a:spcPts val="600"/>
              </a:spcAft>
              <a:buNone/>
              <a:defRPr/>
            </a:pPr>
            <a:endParaRPr lang="en-US" dirty="0">
              <a:solidFill>
                <a:srgbClr val="7F7F7F"/>
              </a:solidFill>
              <a:latin typeface="Century Gothic" charset="0"/>
              <a:ea typeface="Century Gothic" charset="0"/>
              <a:cs typeface="Century Gothic" charset="0"/>
            </a:endParaRPr>
          </a:p>
        </p:txBody>
      </p:sp>
      <p:sp>
        <p:nvSpPr>
          <p:cNvPr id="2" name="Rectangle 1"/>
          <p:cNvSpPr/>
          <p:nvPr/>
        </p:nvSpPr>
        <p:spPr>
          <a:xfrm>
            <a:off x="7570336" y="5763697"/>
            <a:ext cx="857927" cy="369332"/>
          </a:xfrm>
          <a:prstGeom prst="rect">
            <a:avLst/>
          </a:prstGeom>
        </p:spPr>
        <p:txBody>
          <a:bodyPr wrap="none">
            <a:spAutoFit/>
          </a:bodyPr>
          <a:lstStyle/>
          <a:p>
            <a:r>
              <a:rPr lang="en-US" i="1" dirty="0">
                <a:latin typeface="Franklin Gothic Book" panose="020B0503020102020204" pitchFamily="34" charset="0"/>
              </a:rPr>
              <a:t>Slide 9</a:t>
            </a:r>
          </a:p>
        </p:txBody>
      </p:sp>
    </p:spTree>
    <p:extLst>
      <p:ext uri="{BB962C8B-B14F-4D97-AF65-F5344CB8AC3E}">
        <p14:creationId xmlns:p14="http://schemas.microsoft.com/office/powerpoint/2010/main" val="84694931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PRING presentation (green, May 14, 2015) v3 copy hi" id="{E42D5F45-1E61-1A4C-9323-4F8D56F9D74E}" vid="{C64F6D86-A2F5-1544-9228-86AABED60347}"/>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PRING presentation (green, May 14, 2015) v3 copy hi" id="{E42D5F45-1E61-1A4C-9323-4F8D56F9D74E}" vid="{11D14590-4798-4849-B265-813D64193F84}"/>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PRING presentation (green, May 14, 2015) v3 copy hi" id="{E42D5F45-1E61-1A4C-9323-4F8D56F9D74E}" vid="{C64F6D86-A2F5-1544-9228-86AABED6034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spring_presentation_template_may_2015 (1)</Template>
  <TotalTime>0</TotalTime>
  <Words>2342</Words>
  <Application>Microsoft Office PowerPoint</Application>
  <PresentationFormat>On-screen Show (4:3)</PresentationFormat>
  <Paragraphs>203</Paragraphs>
  <Slides>20</Slides>
  <Notes>20</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Custom Design</vt:lpstr>
      <vt:lpstr>1_Custom Design</vt:lpstr>
      <vt:lpstr>2_Custom Design</vt:lpstr>
      <vt:lpstr>District Assessment Tool for Anemia (DATA) Overview</vt:lpstr>
      <vt:lpstr>Why develop DATA?</vt:lpstr>
      <vt:lpstr>Why develop DATA?</vt:lpstr>
      <vt:lpstr>Purpose of DATA</vt:lpstr>
      <vt:lpstr>Audience: District level stakeholders across sectors </vt:lpstr>
      <vt:lpstr>Steps of Using DATA</vt:lpstr>
      <vt:lpstr>Step 1: Review the Anemia Situation</vt:lpstr>
      <vt:lpstr>Step 2: Review Anemia Programs and Policy</vt:lpstr>
      <vt:lpstr>Step 2: Data sources</vt:lpstr>
      <vt:lpstr>Step 3: Review Inputs to Prioritization,  Step 4: Assess Barriers to Implementation    Presence of a policy   Coverage   Commodities   Funding   Provider Skills/Training   Client demand</vt:lpstr>
      <vt:lpstr>Step 5: Formulate Plan of Action</vt:lpstr>
      <vt:lpstr>Using DATA: Overview Dashboard</vt:lpstr>
      <vt:lpstr>Using DATA: Findings Dashboard</vt:lpstr>
      <vt:lpstr>Nutrition</vt:lpstr>
      <vt:lpstr>Disease Control: Malaria and Helminthic Infections</vt:lpstr>
      <vt:lpstr>Reproductive Health</vt:lpstr>
      <vt:lpstr>Water and Sanitation</vt:lpstr>
      <vt:lpstr>Agriculture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District Assessment Tool for Anemia (DATA) Overview (2017.02.08)</dc:title>
  <dc:subject>Overview of the District Assessment Tool for Anemia (DATA)</dc:subject>
  <dc:creator/>
  <cp:keywords>USAID, SPRING, DATA, District Assessment Tool for Anemia, Overview, anemia</cp:keywords>
  <cp:lastModifiedBy/>
  <cp:revision>1</cp:revision>
  <dcterms:created xsi:type="dcterms:W3CDTF">2015-07-27T15:46:03Z</dcterms:created>
  <dcterms:modified xsi:type="dcterms:W3CDTF">2017-03-21T14:48:02Z</dcterms:modified>
</cp:coreProperties>
</file>