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7"/>
  </p:notesMasterIdLst>
  <p:handoutMasterIdLst>
    <p:handoutMasterId r:id="rId38"/>
  </p:handoutMasterIdLst>
  <p:sldIdLst>
    <p:sldId id="256" r:id="rId6"/>
    <p:sldId id="319" r:id="rId7"/>
    <p:sldId id="258" r:id="rId8"/>
    <p:sldId id="378" r:id="rId9"/>
    <p:sldId id="328" r:id="rId10"/>
    <p:sldId id="286" r:id="rId11"/>
    <p:sldId id="372" r:id="rId12"/>
    <p:sldId id="384" r:id="rId13"/>
    <p:sldId id="296" r:id="rId14"/>
    <p:sldId id="295" r:id="rId15"/>
    <p:sldId id="320" r:id="rId16"/>
    <p:sldId id="391" r:id="rId17"/>
    <p:sldId id="385" r:id="rId18"/>
    <p:sldId id="406" r:id="rId19"/>
    <p:sldId id="395" r:id="rId20"/>
    <p:sldId id="398" r:id="rId21"/>
    <p:sldId id="400" r:id="rId22"/>
    <p:sldId id="401" r:id="rId23"/>
    <p:sldId id="402" r:id="rId24"/>
    <p:sldId id="403" r:id="rId25"/>
    <p:sldId id="399" r:id="rId26"/>
    <p:sldId id="321" r:id="rId27"/>
    <p:sldId id="322" r:id="rId28"/>
    <p:sldId id="323" r:id="rId29"/>
    <p:sldId id="324" r:id="rId30"/>
    <p:sldId id="404" r:id="rId31"/>
    <p:sldId id="331" r:id="rId32"/>
    <p:sldId id="364" r:id="rId33"/>
    <p:sldId id="332" r:id="rId34"/>
    <p:sldId id="333" r:id="rId35"/>
    <p:sldId id="408" r:id="rId36"/>
  </p:sldIdLst>
  <p:sldSz cx="9144000" cy="6858000" type="screen4x3"/>
  <p:notesSz cx="7023100" cy="93091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h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700"/>
    <a:srgbClr val="237C9A"/>
    <a:srgbClr val="C25728"/>
    <a:srgbClr val="518325"/>
    <a:srgbClr val="3D6305"/>
    <a:srgbClr val="518307"/>
    <a:srgbClr val="227C9A"/>
    <a:srgbClr val="32697C"/>
    <a:srgbClr val="2D472D"/>
    <a:srgbClr val="403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822" autoAdjust="0"/>
    <p:restoredTop sz="86871" autoAdjust="0"/>
  </p:normalViewPr>
  <p:slideViewPr>
    <p:cSldViewPr snapToGrid="0" snapToObjects="1">
      <p:cViewPr varScale="1">
        <p:scale>
          <a:sx n="60" d="100"/>
          <a:sy n="60" d="100"/>
        </p:scale>
        <p:origin x="1824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7016"/>
    </p:cViewPr>
  </p:sorterViewPr>
  <p:notesViewPr>
    <p:cSldViewPr snapToGrid="0" snapToObjects="1">
      <p:cViewPr varScale="1">
        <p:scale>
          <a:sx n="86" d="100"/>
          <a:sy n="86" d="100"/>
        </p:scale>
        <p:origin x="93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A1548-4D3A-4068-89E3-83CFA65CE35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56772-053D-4F7E-9CA7-66EEBDFA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1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fld id="{F94A0F78-1892-4A08-B4C7-C115F98F2D0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fld id="{4AF6705D-F226-4D4D-931F-ECFDC36E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1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05D-F226-4D4D-931F-ECFDC36EE3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61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Tessa: translated</a:t>
            </a:r>
            <a:r>
              <a:rPr lang="en-US" baseline="0" dirty="0"/>
              <a:t> version is in the Google folder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05D-F226-4D4D-931F-ECFDC36EE3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49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05D-F226-4D4D-931F-ECFDC36EE3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5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05D-F226-4D4D-931F-ECFDC36EE3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50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05D-F226-4D4D-931F-ECFDC36EE3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24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05D-F226-4D4D-931F-ECFDC36EE3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7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05D-F226-4D4D-931F-ECFDC36EE3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64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05D-F226-4D4D-931F-ECFDC36EE3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72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05D-F226-4D4D-931F-ECFDC36EE3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27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05D-F226-4D4D-931F-ECFDC36EE3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96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05D-F226-4D4D-931F-ECFDC36EE3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05D-F226-4D4D-931F-ECFDC36EE3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82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05D-F226-4D4D-931F-ECFDC36EE3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53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32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08" tIns="93308" rIns="93308" bIns="93308"/>
          <a:lstStyle/>
          <a:p>
            <a:pPr>
              <a:lnSpc>
                <a:spcPct val="115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69635" name="Shape 327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878038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=""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1pPr>
            <a:lvl2pPr marL="757238" indent="-290513"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2pPr>
            <a:lvl3pPr marL="1165225" indent="-231775"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3pPr>
            <a:lvl4pPr marL="1631950" indent="-231775"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4pPr>
            <a:lvl5pPr marL="2098675" indent="-231775"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9pPr>
          </a:lstStyle>
          <a:p>
            <a:endParaRPr lang="fr-FR" altLang="en-US">
              <a:latin typeface="Calibri"/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1pPr>
            <a:lvl2pPr marL="757238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2pPr>
            <a:lvl3pPr marL="11652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3pPr>
            <a:lvl4pPr marL="16319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4pPr>
            <a:lvl5pPr marL="20986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5pPr>
            <a:lvl6pPr marL="25558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6pPr>
            <a:lvl7pPr marL="30130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7pPr>
            <a:lvl8pPr marL="34702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8pPr>
            <a:lvl9pPr marL="39274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ct val="0"/>
              </a:spcBef>
            </a:pPr>
            <a:fld id="{EF0D9A0C-2DE8-174F-AF42-350D8A11ECCC}" type="slidenum">
              <a:rPr lang="fr-FR" altLang="en-US"/>
              <a:pPr>
                <a:spcBef>
                  <a:spcPct val="0"/>
                </a:spcBef>
              </a:pPr>
              <a:t>23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48747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="" xmlns:ma14="http://schemas.microsoft.com/office/mac/drawingml/2011/main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/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1pPr>
            <a:lvl2pPr marL="757238" indent="-290513"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2pPr>
            <a:lvl3pPr marL="1165225" indent="-231775"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3pPr>
            <a:lvl4pPr marL="1631950" indent="-231775"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4pPr>
            <a:lvl5pPr marL="2098675" indent="-231775"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9pPr>
          </a:lstStyle>
          <a:p>
            <a:endParaRPr lang="fr-FR" altLang="en-US">
              <a:latin typeface="Calibri"/>
            </a:endParaRP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1pPr>
            <a:lvl2pPr marL="757238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2pPr>
            <a:lvl3pPr marL="11652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3pPr>
            <a:lvl4pPr marL="16319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4pPr>
            <a:lvl5pPr marL="20986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5pPr>
            <a:lvl6pPr marL="25558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6pPr>
            <a:lvl7pPr marL="30130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7pPr>
            <a:lvl8pPr marL="34702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8pPr>
            <a:lvl9pPr marL="39274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ct val="0"/>
              </a:spcBef>
            </a:pPr>
            <a:fld id="{9DCCC5B2-2323-D247-B549-7F6A987FEFA0}" type="slidenum">
              <a:rPr lang="fr-FR" altLang="en-US"/>
              <a:pPr>
                <a:spcBef>
                  <a:spcPct val="0"/>
                </a:spcBef>
              </a:pPr>
              <a:t>24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77796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="" xmlns:ma14="http://schemas.microsoft.com/office/mac/drawingml/2011/main" val="1"/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1pPr>
            <a:lvl2pPr marL="757238" indent="-290513"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2pPr>
            <a:lvl3pPr marL="1165225" indent="-231775"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3pPr>
            <a:lvl4pPr marL="1631950" indent="-231775"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4pPr>
            <a:lvl5pPr marL="2098675" indent="-231775"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9pPr>
          </a:lstStyle>
          <a:p>
            <a:endParaRPr lang="fr-FR" altLang="en-US">
              <a:latin typeface="Calibri"/>
            </a:endParaRP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1pPr>
            <a:lvl2pPr marL="757238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2pPr>
            <a:lvl3pPr marL="11652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3pPr>
            <a:lvl4pPr marL="16319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4pPr>
            <a:lvl5pPr marL="20986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5pPr>
            <a:lvl6pPr marL="25558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6pPr>
            <a:lvl7pPr marL="30130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7pPr>
            <a:lvl8pPr marL="34702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8pPr>
            <a:lvl9pPr marL="39274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ct val="0"/>
              </a:spcBef>
            </a:pPr>
            <a:fld id="{0CD5F03F-636D-DC4D-B291-9C133B7FF2BF}" type="slidenum">
              <a:rPr lang="fr-FR" altLang="en-US"/>
              <a:pPr>
                <a:spcBef>
                  <a:spcPct val="0"/>
                </a:spcBef>
              </a:pPr>
              <a:t>25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26451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05D-F226-4D4D-931F-ECFDC36EE3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7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2" y="4467884"/>
            <a:ext cx="5618479" cy="423273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100" dirty="0">
                <a:latin typeface="+mn-lt"/>
              </a:rPr>
              <a:t>Tessa: this is one we have</a:t>
            </a:r>
            <a:r>
              <a:rPr lang="en-US" sz="1100" baseline="0" dirty="0">
                <a:latin typeface="+mn-lt"/>
              </a:rPr>
              <a:t> to remake in the guide</a:t>
            </a:r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3978132" y="8934132"/>
            <a:ext cx="3043342" cy="470304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mtClean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>
                <a:buClr>
                  <a:srgbClr val="000000"/>
                </a:buClr>
                <a:buSzPct val="25000"/>
                <a:buFont typeface="Source Sans Pro"/>
                <a:buNone/>
              </a:pPr>
              <a:t>27</a:t>
            </a:fld>
            <a:endParaRPr lang="en-US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99991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05D-F226-4D4D-931F-ECFDC36EE3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14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05D-F226-4D4D-931F-ECFDC36EE3C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995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05D-F226-4D4D-931F-ECFDC36EE3C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07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05D-F226-4D4D-931F-ECFDC36EE3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472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F6705D-F226-4D4D-931F-ECFDC36EE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11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/>
              <a:t>Tessa: this is one of the graphics</a:t>
            </a:r>
            <a:r>
              <a:rPr lang="en-US" baseline="0" dirty="0"/>
              <a:t> you have text to recreate in the guide.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05D-F226-4D4D-931F-ECFDC36EE3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7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/>
              <a:t/>
            </a:r>
            <a:br>
              <a:rPr lang="en-US" altLang="x-none"/>
            </a:b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1pPr>
            <a:lvl2pPr marL="758255" indent="-291636"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2pPr>
            <a:lvl3pPr marL="1166546" indent="-233309"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3pPr>
            <a:lvl4pPr marL="1633164" indent="-233309"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4pPr>
            <a:lvl5pPr marL="2099782" indent="-233309"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9pPr>
          </a:lstStyle>
          <a:p>
            <a:endParaRPr lang="fr-FR" altLang="x-none">
              <a:latin typeface="Calibri"/>
            </a:endParaRP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ct val="0"/>
              </a:spcBef>
            </a:pPr>
            <a:fld id="{59C40712-571F-CE4E-BE6E-8CF729545166}" type="slidenum">
              <a:rPr lang="fr-FR" altLang="x-none"/>
              <a:pPr>
                <a:spcBef>
                  <a:spcPct val="0"/>
                </a:spcBef>
              </a:pPr>
              <a:t>6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78874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05D-F226-4D4D-931F-ECFDC36EE3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34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05D-F226-4D4D-931F-ECFDC36EE3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0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05D-F226-4D4D-931F-ECFDC36EE3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1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1pPr>
            <a:lvl2pPr marL="758255" indent="-291636"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2pPr>
            <a:lvl3pPr marL="1166546" indent="-233309"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3pPr>
            <a:lvl4pPr marL="1633164" indent="-233309"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4pPr>
            <a:lvl5pPr marL="2099782" indent="-233309"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ea typeface="Arial"/>
                <a:cs typeface="Arial"/>
              </a:defRPr>
            </a:lvl9pPr>
          </a:lstStyle>
          <a:p>
            <a:endParaRPr lang="fr-FR" altLang="x-none">
              <a:latin typeface="Calibri"/>
            </a:endParaRP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ct val="0"/>
              </a:spcBef>
            </a:pPr>
            <a:fld id="{59C40712-571F-CE4E-BE6E-8CF729545166}" type="slidenum">
              <a:rPr lang="fr-FR" altLang="x-none"/>
              <a:pPr>
                <a:spcBef>
                  <a:spcPct val="0"/>
                </a:spcBef>
              </a:pPr>
              <a:t>10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78874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2948751"/>
            <a:ext cx="7829551" cy="565771"/>
          </a:xfrm>
        </p:spPr>
        <p:txBody>
          <a:bodyPr lIns="91440" tIns="91440" rIns="91440" bIns="91440" anchor="ctr" anchorCtr="0">
            <a:normAutofit/>
          </a:bodyPr>
          <a:lstStyle>
            <a:lvl1pPr marL="0" indent="0" algn="l">
              <a:buNone/>
              <a:defRPr sz="24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650" y="851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59398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434298" y="6409287"/>
            <a:ext cx="443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Bef>
                <a:spcPct val="0"/>
              </a:spcBef>
              <a:spcAft>
                <a:spcPct val="0"/>
              </a:spcAft>
            </a:pPr>
            <a:r>
              <a:rPr lang="en-US" sz="800" b="1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USAID</a:t>
            </a:r>
            <a:r>
              <a:rPr lang="en-US" sz="800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800" b="1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ADVANCING NUTRITION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Agency’s flagship multi-sectoral nutrition project, addressing the root causes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malnutrition to save lives and enhance long-term health and development.</a:t>
            </a:r>
          </a:p>
        </p:txBody>
      </p:sp>
    </p:spTree>
    <p:extLst>
      <p:ext uri="{BB962C8B-B14F-4D97-AF65-F5344CB8AC3E}">
        <p14:creationId xmlns:p14="http://schemas.microsoft.com/office/powerpoint/2010/main" val="3247639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/>
          <p:cNvSpPr txBox="1"/>
          <p:nvPr userDrawn="1"/>
        </p:nvSpPr>
        <p:spPr>
          <a:xfrm rot="5400000">
            <a:off x="4649152" y="2261777"/>
            <a:ext cx="5760720" cy="197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434298" y="6409287"/>
            <a:ext cx="443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Bef>
                <a:spcPct val="0"/>
              </a:spcBef>
              <a:spcAft>
                <a:spcPct val="0"/>
              </a:spcAft>
            </a:pPr>
            <a:r>
              <a:rPr lang="en-US" sz="800" b="1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USAID</a:t>
            </a:r>
            <a:r>
              <a:rPr lang="en-US" sz="800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800" b="1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ADVANCING NUTRITION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Agency’s flagship multi-sectoral nutrition project, addressing the root causes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malnutrition to save lives and enhance long-term health and development.</a:t>
            </a:r>
          </a:p>
        </p:txBody>
      </p:sp>
    </p:spTree>
    <p:extLst>
      <p:ext uri="{BB962C8B-B14F-4D97-AF65-F5344CB8AC3E}">
        <p14:creationId xmlns:p14="http://schemas.microsoft.com/office/powerpoint/2010/main" val="1557892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1859305"/>
            <a:ext cx="7883754" cy="1655762"/>
          </a:xfrm>
          <a:prstGeom prst="rect">
            <a:avLst/>
          </a:prstGeom>
        </p:spPr>
        <p:txBody>
          <a:bodyPr lIns="91440" tIns="91440" rIns="91440" bIns="91440"/>
          <a:lstStyle>
            <a:lvl1pPr marL="0" indent="0" algn="l">
              <a:buNone/>
              <a:defRPr sz="24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57362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251750"/>
            <a:ext cx="7886700" cy="941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95728"/>
            <a:ext cx="7886700" cy="35529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Aft>
                <a:spcPts val="600"/>
              </a:spcAft>
              <a:defRPr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  <a:lvl2pPr>
              <a:lnSpc>
                <a:spcPct val="114000"/>
              </a:lnSpc>
              <a:spcAft>
                <a:spcPts val="600"/>
              </a:spcAft>
              <a:defRPr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2pPr>
            <a:lvl3pPr>
              <a:lnSpc>
                <a:spcPct val="114000"/>
              </a:lnSpc>
              <a:spcAft>
                <a:spcPts val="600"/>
              </a:spcAft>
              <a:defRPr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3pPr>
            <a:lvl4pPr>
              <a:lnSpc>
                <a:spcPct val="114000"/>
              </a:lnSpc>
              <a:spcAft>
                <a:spcPts val="600"/>
              </a:spcAft>
              <a:defRPr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4pPr>
            <a:lvl5pPr>
              <a:lnSpc>
                <a:spcPct val="114000"/>
              </a:lnSpc>
              <a:spcAft>
                <a:spcPts val="600"/>
              </a:spcAft>
              <a:defRPr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 txBox="1"/>
          <p:nvPr userDrawn="1"/>
        </p:nvSpPr>
        <p:spPr>
          <a:xfrm>
            <a:off x="628650" y="1361822"/>
            <a:ext cx="7886700" cy="28992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0">
                <a:solidFill>
                  <a:srgbClr val="32697C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49492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488734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600" b="1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600" b="1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919574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0355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35434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 sz="28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 sz="24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 sz="20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 sz="20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1"/>
          <p:cNvSpPr txBox="1"/>
          <p:nvPr userDrawn="1"/>
        </p:nvSpPr>
        <p:spPr>
          <a:xfrm>
            <a:off x="628650" y="301118"/>
            <a:ext cx="2951163" cy="1911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0">
                <a:solidFill>
                  <a:srgbClr val="32697C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7554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28650" y="37927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434298" y="6409287"/>
            <a:ext cx="443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Bef>
                <a:spcPct val="0"/>
              </a:spcBef>
              <a:spcAft>
                <a:spcPct val="0"/>
              </a:spcAft>
            </a:pPr>
            <a:r>
              <a:rPr lang="en-US" sz="800" b="1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USAID</a:t>
            </a:r>
            <a:r>
              <a:rPr lang="en-US" sz="800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800" b="1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ADVANCING NUTRITION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Agency’s flagship multi-sectoral nutrition project, addressing the root causes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malnutrition to save lives and enhance long-term health and development.</a:t>
            </a:r>
          </a:p>
        </p:txBody>
      </p:sp>
    </p:spTree>
    <p:extLst>
      <p:ext uri="{BB962C8B-B14F-4D97-AF65-F5344CB8AC3E}">
        <p14:creationId xmlns:p14="http://schemas.microsoft.com/office/powerpoint/2010/main" val="179707394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1"/>
          <p:cNvSpPr txBox="1"/>
          <p:nvPr userDrawn="1"/>
        </p:nvSpPr>
        <p:spPr>
          <a:xfrm>
            <a:off x="628650" y="301118"/>
            <a:ext cx="2951163" cy="1911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0">
                <a:solidFill>
                  <a:srgbClr val="32697C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902331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61381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26760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47802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itle Placeholder 1"/>
          <p:cNvSpPr txBox="1"/>
          <p:nvPr userDrawn="1"/>
        </p:nvSpPr>
        <p:spPr>
          <a:xfrm>
            <a:off x="1143000" y="676656"/>
            <a:ext cx="6931152" cy="13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Helvetica" charset="0"/>
                <a:ea typeface="+mj-ea"/>
                <a:cs typeface="+mj-cs"/>
              </a:defRPr>
            </a:lvl1pPr>
          </a:lstStyle>
          <a:p>
            <a:r>
              <a:rPr lang="en-US">
                <a:latin typeface="Franklin Gothic Book" panose="020B05030201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59096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29828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06961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 txBox="1"/>
          <p:nvPr userDrawn="1"/>
        </p:nvSpPr>
        <p:spPr>
          <a:xfrm>
            <a:off x="656082" y="133438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Helvetica" charset="0"/>
                <a:ea typeface="+mj-ea"/>
                <a:cs typeface="+mj-cs"/>
              </a:defRPr>
            </a:lvl1pPr>
          </a:lstStyle>
          <a:p>
            <a:r>
              <a:rPr lang="en-US">
                <a:latin typeface="Franklin Gothic Book" panose="020B05030201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63642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718CA319-5C67-3148-B62C-5A45C0B0E9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 txBox="1"/>
          <p:nvPr userDrawn="1"/>
        </p:nvSpPr>
        <p:spPr>
          <a:xfrm>
            <a:off x="656082" y="47485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Helvetica" charset="0"/>
                <a:ea typeface="+mj-ea"/>
                <a:cs typeface="+mj-cs"/>
              </a:defRPr>
            </a:lvl1pPr>
          </a:lstStyle>
          <a:p>
            <a:r>
              <a:rPr lang="en-US">
                <a:latin typeface="Franklin Gothic Book" panose="020B05030201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49534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10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10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/>
          <p:cNvSpPr txBox="1"/>
          <p:nvPr userDrawn="1"/>
        </p:nvSpPr>
        <p:spPr>
          <a:xfrm>
            <a:off x="628650" y="33769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Helvetica" charset="0"/>
                <a:ea typeface="+mj-ea"/>
                <a:cs typeface="+mj-cs"/>
              </a:defRPr>
            </a:lvl1pPr>
          </a:lstStyle>
          <a:p>
            <a:r>
              <a:rPr lang="en-US">
                <a:latin typeface="Franklin Gothic Book" panose="020B05030201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257633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/>
          <p:nvPr userDrawn="1"/>
        </p:nvSpPr>
        <p:spPr>
          <a:xfrm>
            <a:off x="656082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Helvetica" charset="0"/>
                <a:ea typeface="+mj-ea"/>
                <a:cs typeface="+mj-cs"/>
              </a:defRPr>
            </a:lvl1pPr>
          </a:lstStyle>
          <a:p>
            <a:r>
              <a:rPr lang="en-US">
                <a:latin typeface="Franklin Gothic Book" panose="020B05030201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90317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2029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555255"/>
            <a:ext cx="7886700" cy="11155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434298" y="6409287"/>
            <a:ext cx="443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Bef>
                <a:spcPct val="0"/>
              </a:spcBef>
              <a:spcAft>
                <a:spcPct val="0"/>
              </a:spcAft>
            </a:pPr>
            <a:r>
              <a:rPr lang="en-US" sz="800" b="1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USAID</a:t>
            </a:r>
            <a:r>
              <a:rPr lang="en-US" sz="800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800" b="1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ADVANCING NUTRITION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Agency’s flagship multi-sectoral nutrition project, addressing the root causes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malnutrition to save lives and enhance long-term health and development.</a:t>
            </a:r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88523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940797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694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028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1859305"/>
            <a:ext cx="7883754" cy="1655762"/>
          </a:xfrm>
          <a:prstGeom prst="rect">
            <a:avLst/>
          </a:prstGeom>
        </p:spPr>
        <p:txBody>
          <a:bodyPr lIns="91440" tIns="91440" rIns="91440" bIns="91440"/>
          <a:lstStyle>
            <a:lvl1pPr marL="0" indent="0" algn="l">
              <a:buNone/>
              <a:defRPr sz="24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615473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68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481056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 txBox="1"/>
          <p:nvPr userDrawn="1"/>
        </p:nvSpPr>
        <p:spPr>
          <a:xfrm>
            <a:off x="628650" y="1361822"/>
            <a:ext cx="7886700" cy="28992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0">
                <a:solidFill>
                  <a:srgbClr val="32697C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964879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247905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600" b="1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600" b="1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226923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5641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434298" y="6409287"/>
            <a:ext cx="443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Bef>
                <a:spcPct val="0"/>
              </a:spcBef>
              <a:spcAft>
                <a:spcPct val="0"/>
              </a:spcAft>
            </a:pPr>
            <a:r>
              <a:rPr lang="en-US" sz="800" b="1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USAID</a:t>
            </a:r>
            <a:r>
              <a:rPr lang="en-US" sz="800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800" b="1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ADVANCING NUTRITION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Agency’s flagship multi-sectoral nutrition project, addressing the root causes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malnutrition to save lives and enhance long-term health and development.</a:t>
            </a:r>
          </a:p>
        </p:txBody>
      </p:sp>
    </p:spTree>
    <p:extLst>
      <p:ext uri="{BB962C8B-B14F-4D97-AF65-F5344CB8AC3E}">
        <p14:creationId xmlns:p14="http://schemas.microsoft.com/office/powerpoint/2010/main" val="106531170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49378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 sz="28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 sz="24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 sz="20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 sz="20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1"/>
          <p:cNvSpPr txBox="1"/>
          <p:nvPr userDrawn="1"/>
        </p:nvSpPr>
        <p:spPr>
          <a:xfrm>
            <a:off x="628650" y="301118"/>
            <a:ext cx="2951163" cy="1911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0">
                <a:solidFill>
                  <a:srgbClr val="32697C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10574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1"/>
          <p:cNvSpPr txBox="1"/>
          <p:nvPr userDrawn="1"/>
        </p:nvSpPr>
        <p:spPr>
          <a:xfrm>
            <a:off x="628650" y="301118"/>
            <a:ext cx="2951163" cy="1911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0">
                <a:solidFill>
                  <a:srgbClr val="32697C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70053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559827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754030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47802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itle Placeholder 1"/>
          <p:cNvSpPr txBox="1"/>
          <p:nvPr userDrawn="1"/>
        </p:nvSpPr>
        <p:spPr>
          <a:xfrm>
            <a:off x="1143000" y="676656"/>
            <a:ext cx="6931152" cy="13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Helvetica" charset="0"/>
                <a:ea typeface="+mj-ea"/>
                <a:cs typeface="+mj-cs"/>
              </a:defRPr>
            </a:lvl1pPr>
          </a:lstStyle>
          <a:p>
            <a:r>
              <a:rPr lang="en-US" sz="3200">
                <a:latin typeface="Franklin Gothic Book" panose="020B05030201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914045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23890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06961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 txBox="1"/>
          <p:nvPr userDrawn="1"/>
        </p:nvSpPr>
        <p:spPr>
          <a:xfrm>
            <a:off x="656082" y="133439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Helvetica" charset="0"/>
                <a:ea typeface="+mj-ea"/>
                <a:cs typeface="+mj-cs"/>
              </a:defRPr>
            </a:lvl1pPr>
          </a:lstStyle>
          <a:p>
            <a:r>
              <a:rPr lang="en-US" sz="3200">
                <a:latin typeface="Franklin Gothic Book" panose="020B05030201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964411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718CA319-5C67-3148-B62C-5A45C0B0E9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 txBox="1"/>
          <p:nvPr userDrawn="1"/>
        </p:nvSpPr>
        <p:spPr>
          <a:xfrm>
            <a:off x="656082" y="47485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Helvetica" charset="0"/>
                <a:ea typeface="+mj-ea"/>
                <a:cs typeface="+mj-cs"/>
              </a:defRPr>
            </a:lvl1pPr>
          </a:lstStyle>
          <a:p>
            <a:r>
              <a:rPr lang="en-US" sz="3200">
                <a:latin typeface="Franklin Gothic Book" panose="020B05030201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157805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495843"/>
            <a:ext cx="3868737" cy="310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9"/>
            <a:ext cx="3887788" cy="310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/>
          <p:cNvSpPr txBox="1"/>
          <p:nvPr userDrawn="1"/>
        </p:nvSpPr>
        <p:spPr>
          <a:xfrm>
            <a:off x="628650" y="33769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Helvetica" charset="0"/>
                <a:ea typeface="+mj-ea"/>
                <a:cs typeface="+mj-cs"/>
              </a:defRPr>
            </a:lvl1pPr>
          </a:lstStyle>
          <a:p>
            <a:r>
              <a:rPr lang="en-US" sz="3200">
                <a:latin typeface="Franklin Gothic Book" panose="020B05030201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38372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00" b="1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00" b="1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434298" y="6409287"/>
            <a:ext cx="443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Bef>
                <a:spcPct val="0"/>
              </a:spcBef>
              <a:spcAft>
                <a:spcPct val="0"/>
              </a:spcAft>
            </a:pPr>
            <a:r>
              <a:rPr lang="en-US" sz="800" b="1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USAID</a:t>
            </a:r>
            <a:r>
              <a:rPr lang="en-US" sz="800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800" b="1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ADVANCING NUTRITION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Agency’s flagship multi-sectoral nutrition project, addressing the root causes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malnutrition to save lives and enhance long-term health and development.</a:t>
            </a:r>
          </a:p>
        </p:txBody>
      </p:sp>
    </p:spTree>
    <p:extLst>
      <p:ext uri="{BB962C8B-B14F-4D97-AF65-F5344CB8AC3E}">
        <p14:creationId xmlns:p14="http://schemas.microsoft.com/office/powerpoint/2010/main" val="71934622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/>
          <p:nvPr userDrawn="1"/>
        </p:nvSpPr>
        <p:spPr>
          <a:xfrm>
            <a:off x="656082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Helvetica" charset="0"/>
                <a:ea typeface="+mj-ea"/>
                <a:cs typeface="+mj-cs"/>
              </a:defRPr>
            </a:lvl1pPr>
          </a:lstStyle>
          <a:p>
            <a:r>
              <a:rPr lang="en-US" sz="3200">
                <a:latin typeface="Franklin Gothic Book" panose="020B05030201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475663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62436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08798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437745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65881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20412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434298" y="6409287"/>
            <a:ext cx="443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Bef>
                <a:spcPct val="0"/>
              </a:spcBef>
              <a:spcAft>
                <a:spcPct val="0"/>
              </a:spcAft>
            </a:pPr>
            <a:r>
              <a:rPr lang="en-US" sz="800" b="1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USAID</a:t>
            </a:r>
            <a:r>
              <a:rPr lang="en-US" sz="800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800" b="1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ADVANCING NUTRITION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Agency’s flagship multi-sectoral nutrition project, addressing the root causes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malnutrition to save lives and enhance long-term health and development.</a:t>
            </a:r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34298" y="6409287"/>
            <a:ext cx="443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Bef>
                <a:spcPct val="0"/>
              </a:spcBef>
              <a:spcAft>
                <a:spcPct val="0"/>
              </a:spcAft>
            </a:pPr>
            <a:r>
              <a:rPr lang="en-US" sz="800" b="1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USAID</a:t>
            </a:r>
            <a:r>
              <a:rPr lang="en-US" sz="800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800" b="1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ADVANCING NUTRITION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Agency’s flagship multi-sectoral nutrition project, addressing the root causes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malnutrition to save lives and enhance long-term health and development.</a:t>
            </a:r>
          </a:p>
        </p:txBody>
      </p:sp>
    </p:spTree>
    <p:extLst>
      <p:ext uri="{BB962C8B-B14F-4D97-AF65-F5344CB8AC3E}">
        <p14:creationId xmlns:p14="http://schemas.microsoft.com/office/powerpoint/2010/main" val="14148291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 sz="28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 sz="24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 sz="20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 sz="20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434298" y="6409287"/>
            <a:ext cx="443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Bef>
                <a:spcPct val="0"/>
              </a:spcBef>
              <a:spcAft>
                <a:spcPct val="0"/>
              </a:spcAft>
            </a:pPr>
            <a:r>
              <a:rPr lang="en-US" sz="800" b="1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USAID</a:t>
            </a:r>
            <a:r>
              <a:rPr lang="en-US" sz="800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800" b="1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ADVANCING NUTRITION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Agency’s flagship multi-sectoral nutrition project, addressing the root causes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malnutrition to save lives and enhance long-term health and development.</a:t>
            </a:r>
          </a:p>
        </p:txBody>
      </p:sp>
    </p:spTree>
    <p:extLst>
      <p:ext uri="{BB962C8B-B14F-4D97-AF65-F5344CB8AC3E}">
        <p14:creationId xmlns:p14="http://schemas.microsoft.com/office/powerpoint/2010/main" val="13075659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434298" y="6409287"/>
            <a:ext cx="443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Bef>
                <a:spcPct val="0"/>
              </a:spcBef>
              <a:spcAft>
                <a:spcPct val="0"/>
              </a:spcAft>
            </a:pPr>
            <a:r>
              <a:rPr lang="en-US" sz="800" b="1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USAID</a:t>
            </a:r>
            <a:r>
              <a:rPr lang="en-US" sz="800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800" b="1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ADVANCING NUTRITION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Agency’s flagship multi-sectoral nutrition project, addressing the root causes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malnutrition to save lives and enhance long-term health and development.</a:t>
            </a:r>
          </a:p>
        </p:txBody>
      </p:sp>
    </p:spTree>
    <p:extLst>
      <p:ext uri="{BB962C8B-B14F-4D97-AF65-F5344CB8AC3E}">
        <p14:creationId xmlns:p14="http://schemas.microsoft.com/office/powerpoint/2010/main" val="5559966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5362CF2-6DCA-3346-9972-A9EA41276C5A}"/>
              </a:ext>
            </a:extLst>
          </p:cNvPr>
          <p:cNvSpPr txBox="1"/>
          <p:nvPr userDrawn="1"/>
        </p:nvSpPr>
        <p:spPr>
          <a:xfrm>
            <a:off x="4318187" y="6250102"/>
            <a:ext cx="43209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rgbClr val="C00000"/>
                </a:solidFill>
                <a:latin typeface="Gill Sans MT" panose="020B0502020104020203" pitchFamily="34" charset="0"/>
              </a:rPr>
              <a:t>USAID ADVANCING</a:t>
            </a:r>
            <a:r>
              <a:rPr lang="en-US" sz="1400" baseline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en-US" sz="1400" baseline="0">
                <a:solidFill>
                  <a:srgbClr val="BA0C2F"/>
                </a:solidFill>
                <a:latin typeface="Gill Sans MT" panose="020B0502020104020203" pitchFamily="34" charset="0"/>
              </a:rPr>
              <a:t>NUTRITION</a:t>
            </a:r>
          </a:p>
          <a:p>
            <a:pPr algn="r"/>
            <a:r>
              <a:rPr lang="en-US" sz="1200" baseline="0">
                <a:solidFill>
                  <a:schemeClr val="tx1"/>
                </a:solidFill>
                <a:latin typeface="Gill Sans MT" panose="020B0502020104020203" pitchFamily="34" charset="0"/>
              </a:rPr>
              <a:t>The Agency’s Flagship Multi-Sectoral Nutrition Project</a:t>
            </a:r>
            <a:endParaRPr lang="en-US" sz="120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834870"/>
            <a:ext cx="9144000" cy="52591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accent3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6397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24473"/>
            <a:ext cx="7886700" cy="3606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C:\Users\cmeyer1\AppData\Local\Temp\1\Temp1_USAID_French_2017.10.17 (3).zip\USAID_Horiz_French\Web_and_Print_RGB\USAID_Horiz_French_RGB_2-Color.png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t="14441" r="9617" b="16960"/>
          <a:stretch/>
        </p:blipFill>
        <p:spPr bwMode="auto">
          <a:xfrm>
            <a:off x="184150" y="6205027"/>
            <a:ext cx="1737360" cy="572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43579"/>
            <a:ext cx="3020868" cy="79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5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89E908-4402-4442-BE4B-4FA4604F9118}"/>
              </a:ext>
            </a:extLst>
          </p:cNvPr>
          <p:cNvSpPr/>
          <p:nvPr userDrawn="1"/>
        </p:nvSpPr>
        <p:spPr>
          <a:xfrm>
            <a:off x="0" y="0"/>
            <a:ext cx="9144000" cy="1068259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3" y="165269"/>
            <a:ext cx="3017520" cy="790413"/>
          </a:xfrm>
          <a:prstGeom prst="rect">
            <a:avLst/>
          </a:prstGeom>
        </p:spPr>
      </p:pic>
      <p:pic>
        <p:nvPicPr>
          <p:cNvPr id="7" name="Picture 6" descr="C:\Users\cmeyer1\AppData\Local\Temp\1\Temp1_USAID_French_2017.10.17 (3).zip\USAID_Horiz_French\Web_and_Print_RGB\USAID_Horiz_French_RGB_2-Color.png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t="14441" r="9617" b="16960"/>
          <a:stretch/>
        </p:blipFill>
        <p:spPr bwMode="auto">
          <a:xfrm>
            <a:off x="184150" y="6205027"/>
            <a:ext cx="1737360" cy="572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227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0">
          <a:solidFill>
            <a:srgbClr val="64656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64656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64656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64656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4656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4656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3DFDBE-B2AC-7946-8278-384FB0446FC9}"/>
              </a:ext>
            </a:extLst>
          </p:cNvPr>
          <p:cNvSpPr/>
          <p:nvPr userDrawn="1"/>
        </p:nvSpPr>
        <p:spPr>
          <a:xfrm>
            <a:off x="-1" y="0"/>
            <a:ext cx="9144000" cy="3693459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842FCF8C-00E4-6E4D-916F-13A27005B175}"/>
              </a:ext>
            </a:extLst>
          </p:cNvPr>
          <p:cNvSpPr txBox="1"/>
          <p:nvPr userDrawn="1"/>
        </p:nvSpPr>
        <p:spPr>
          <a:xfrm>
            <a:off x="464992" y="3078323"/>
            <a:ext cx="8214013" cy="1099863"/>
          </a:xfrm>
          <a:prstGeom prst="rect">
            <a:avLst/>
          </a:prstGeom>
        </p:spPr>
        <p:txBody>
          <a:bodyPr anchor="t"/>
          <a:lstStyle/>
          <a:p>
            <a:pPr marL="231775" lvl="2" indent="-231775" algn="ctr">
              <a:lnSpc>
                <a:spcPts val="2000"/>
              </a:lnSpc>
            </a:pPr>
            <a:r>
              <a:rPr lang="en-US" sz="2000" err="1">
                <a:solidFill>
                  <a:schemeClr val="bg1"/>
                </a:solidFill>
                <a:latin typeface="Gill Sans MT"/>
                <a:cs typeface="Gill Sans MT"/>
              </a:rPr>
              <a:t>www.feedthefuture.gov</a:t>
            </a:r>
            <a:endParaRPr lang="en-US" sz="200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pic>
        <p:nvPicPr>
          <p:cNvPr id="17" name="Picture 16" descr="vertical RGB white.eps">
            <a:extLst>
              <a:ext uri="{FF2B5EF4-FFF2-40B4-BE49-F238E27FC236}">
                <a16:creationId xmlns:a16="http://schemas.microsoft.com/office/drawing/2014/main" id="{4DCD6B1E-4A60-AF4D-928D-008B1597445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95" y="387743"/>
            <a:ext cx="4945209" cy="2302837"/>
          </a:xfrm>
          <a:prstGeom prst="rect">
            <a:avLst/>
          </a:prstGeom>
        </p:spPr>
      </p:pic>
      <p:pic>
        <p:nvPicPr>
          <p:cNvPr id="18" name="Picture 17" descr="Horizontal_RGB_600.jpg">
            <a:extLst>
              <a:ext uri="{FF2B5EF4-FFF2-40B4-BE49-F238E27FC236}">
                <a16:creationId xmlns:a16="http://schemas.microsoft.com/office/drawing/2014/main" id="{C7AAAFB6-46A6-2443-80C5-EC957344673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46" y="3786087"/>
            <a:ext cx="2372451" cy="915854"/>
          </a:xfrm>
          <a:prstGeom prst="rect">
            <a:avLst/>
          </a:prstGeom>
        </p:spPr>
      </p:pic>
      <p:sp>
        <p:nvSpPr>
          <p:cNvPr id="19" name="Text Box 21">
            <a:extLst>
              <a:ext uri="{FF2B5EF4-FFF2-40B4-BE49-F238E27FC236}">
                <a16:creationId xmlns:a16="http://schemas.microsoft.com/office/drawing/2014/main" id="{5009A059-4DBC-8E41-B343-3BFEEE81DBDF}"/>
              </a:ext>
            </a:extLst>
          </p:cNvPr>
          <p:cNvSpPr txBox="1"/>
          <p:nvPr userDrawn="1"/>
        </p:nvSpPr>
        <p:spPr>
          <a:xfrm>
            <a:off x="635322" y="4769370"/>
            <a:ext cx="2449830" cy="17151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ct val="0"/>
              </a:spcBef>
              <a:spcAft>
                <a:spcPts val="600"/>
              </a:spcAft>
            </a:pPr>
            <a:r>
              <a:rPr lang="en-US" sz="900" b="0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USAID ADVANCING NUTRITION</a:t>
            </a:r>
            <a:endParaRPr lang="en-US" sz="1200" b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Implemented by: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JSI Research &amp; Training Institute, Inc.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2733 Crystal Drive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4th Floor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Arlington, VA 22202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ar-SA" sz="9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Phone: 703–528–7474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Email</a:t>
            </a:r>
            <a:r>
              <a:rPr lang="en-US" sz="900" u="none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: info@advancingnutrition.org</a:t>
            </a:r>
            <a:endParaRPr lang="en-US" sz="1200" u="none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Web: advancingnutrition.org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June 2019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6BD830CC-17B3-8C43-A05A-44C5CB811D0B}"/>
              </a:ext>
            </a:extLst>
          </p:cNvPr>
          <p:cNvSpPr txBox="1"/>
          <p:nvPr userDrawn="1"/>
        </p:nvSpPr>
        <p:spPr>
          <a:xfrm>
            <a:off x="5127027" y="4701941"/>
            <a:ext cx="3013710" cy="5010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900" spc="-2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USAID Advancing Nutrition is the Agency’s flagship multi-sectoral nutrition project, addressing the root causes of malnutrition to save lives and enhance long-term health and development.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07D28B09-B99D-F944-971D-C086EF04EBEB}"/>
              </a:ext>
            </a:extLst>
          </p:cNvPr>
          <p:cNvSpPr txBox="1"/>
          <p:nvPr userDrawn="1"/>
        </p:nvSpPr>
        <p:spPr>
          <a:xfrm>
            <a:off x="5127027" y="5473310"/>
            <a:ext cx="3013710" cy="5911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This document was produced for the U. S. Agency for International Development. It was prepared under the terms of contract 7200AA18C00070 awarded to JSI Research &amp; Training Institute, Inc. The contents are the responsibility of JSI and do not necessarily reflect the views of USAID or the U.S. Government.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E2462B-C534-864C-AEA1-79DB3821601F}"/>
              </a:ext>
            </a:extLst>
          </p:cNvPr>
          <p:cNvCxnSpPr/>
          <p:nvPr userDrawn="1"/>
        </p:nvCxnSpPr>
        <p:spPr>
          <a:xfrm flipV="1">
            <a:off x="5127027" y="5271247"/>
            <a:ext cx="3013710" cy="8965"/>
          </a:xfrm>
          <a:prstGeom prst="line">
            <a:avLst/>
          </a:prstGeom>
          <a:ln cmpd="sng">
            <a:solidFill>
              <a:srgbClr val="237C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06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237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A5A5A5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6464348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rgbClr val="F6F5F0">
                    <a:alpha val="86000"/>
                  </a:srgbClr>
                </a:solidFill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advancingnutrition.org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All white USAID logo would be better on this footer 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06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92E2C3-7A4D-8A4D-904D-F76CBE75816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39" y="6393254"/>
            <a:ext cx="1218564" cy="36556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2871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0">
          <a:solidFill>
            <a:schemeClr val="accent4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64656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64656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64656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4656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4656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3DFDBE-B2AC-7946-8278-384FB0446FC9}"/>
              </a:ext>
            </a:extLst>
          </p:cNvPr>
          <p:cNvSpPr/>
          <p:nvPr userDrawn="1"/>
        </p:nvSpPr>
        <p:spPr>
          <a:xfrm>
            <a:off x="-1" y="4"/>
            <a:ext cx="9144000" cy="3693459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842FCF8C-00E4-6E4D-916F-13A27005B175}"/>
              </a:ext>
            </a:extLst>
          </p:cNvPr>
          <p:cNvSpPr txBox="1"/>
          <p:nvPr userDrawn="1"/>
        </p:nvSpPr>
        <p:spPr>
          <a:xfrm>
            <a:off x="464994" y="3078327"/>
            <a:ext cx="8214013" cy="1099863"/>
          </a:xfrm>
          <a:prstGeom prst="rect">
            <a:avLst/>
          </a:prstGeom>
        </p:spPr>
        <p:txBody>
          <a:bodyPr anchor="t"/>
          <a:lstStyle/>
          <a:p>
            <a:pPr marL="231769" lvl="2" indent="-231769" algn="ctr">
              <a:lnSpc>
                <a:spcPts val="2000"/>
              </a:lnSpc>
            </a:pPr>
            <a:r>
              <a:rPr lang="en-US" sz="2000" err="1">
                <a:solidFill>
                  <a:schemeClr val="bg1"/>
                </a:solidFill>
                <a:latin typeface="Gill Sans MT"/>
                <a:cs typeface="Gill Sans MT"/>
              </a:rPr>
              <a:t>www.feedthefuture.gov</a:t>
            </a:r>
            <a:endParaRPr lang="en-US" sz="200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5009A059-4DBC-8E41-B343-3BFEEE81DBDF}"/>
              </a:ext>
            </a:extLst>
          </p:cNvPr>
          <p:cNvSpPr txBox="1"/>
          <p:nvPr userDrawn="1"/>
        </p:nvSpPr>
        <p:spPr>
          <a:xfrm>
            <a:off x="635322" y="4769374"/>
            <a:ext cx="2449830" cy="17151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ct val="0"/>
              </a:spcBef>
              <a:spcAft>
                <a:spcPts val="600"/>
              </a:spcAft>
            </a:pPr>
            <a:r>
              <a:rPr lang="en-US" sz="900" b="0" spc="10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USAID ADVANCING NUTRITION</a:t>
            </a:r>
            <a:endParaRPr lang="en-US" sz="1200" b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Implemented by: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JSI Research &amp; Training Institute, Inc.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2733 Crystal Drive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4th Floor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Arlington, VA 22202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ar-SA" sz="9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Phone: 703–528–7474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Email</a:t>
            </a:r>
            <a:r>
              <a:rPr lang="en-US" sz="900" u="none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: info@advancingnutrition.org</a:t>
            </a:r>
            <a:endParaRPr lang="en-US" sz="1200" u="none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Web: advancingnutrition.org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June 2019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6BD830CC-17B3-8C43-A05A-44C5CB811D0B}"/>
              </a:ext>
            </a:extLst>
          </p:cNvPr>
          <p:cNvSpPr txBox="1"/>
          <p:nvPr userDrawn="1"/>
        </p:nvSpPr>
        <p:spPr>
          <a:xfrm>
            <a:off x="5127027" y="4701945"/>
            <a:ext cx="3013710" cy="5010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900" spc="-2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USAID Advancing Nutrition is the Agency’s flagship multi-sectoral nutrition project, addressing the root causes of malnutrition to save lives and enhance long-term health and development.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07D28B09-B99D-F944-971D-C086EF04EBEB}"/>
              </a:ext>
            </a:extLst>
          </p:cNvPr>
          <p:cNvSpPr txBox="1"/>
          <p:nvPr userDrawn="1"/>
        </p:nvSpPr>
        <p:spPr>
          <a:xfrm>
            <a:off x="5127027" y="5473314"/>
            <a:ext cx="3013710" cy="5911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This document was produced for the U. S. Agency for International Development. It was prepared under the terms of contract 7200AA18C00070 awarded to JSI Research &amp; Training Institute, Inc. The contents are the responsibility of JSI and do not necessarily reflect the views of USAID or the U.S. Government.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E2462B-C534-864C-AEA1-79DB3821601F}"/>
              </a:ext>
            </a:extLst>
          </p:cNvPr>
          <p:cNvCxnSpPr/>
          <p:nvPr userDrawn="1"/>
        </p:nvCxnSpPr>
        <p:spPr>
          <a:xfrm flipV="1">
            <a:off x="5127027" y="5271251"/>
            <a:ext cx="3013710" cy="8965"/>
          </a:xfrm>
          <a:prstGeom prst="line">
            <a:avLst/>
          </a:prstGeom>
          <a:ln cmpd="sng">
            <a:solidFill>
              <a:srgbClr val="237C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:\Users\cmeyer1\AppData\Local\Temp\1\Temp1_USAID_French_2017.10.17 (3).zip\USAID_Horiz_French\Web_and_Print_RGB\USAID_Horiz_French_RGB_2-Color.png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t="14441" r="9617" b="16960"/>
          <a:stretch/>
        </p:blipFill>
        <p:spPr bwMode="auto">
          <a:xfrm>
            <a:off x="635322" y="4003616"/>
            <a:ext cx="1737360" cy="572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97" y="469371"/>
            <a:ext cx="4763403" cy="264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2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17" y="1503738"/>
            <a:ext cx="7902388" cy="1121923"/>
          </a:xfrm>
        </p:spPr>
        <p:txBody>
          <a:bodyPr lIns="91440" tIns="91440" rIns="91440" bIns="91440">
            <a:noAutofit/>
          </a:bodyPr>
          <a:lstStyle/>
          <a:p>
            <a:pPr rtl="0">
              <a:lnSpc>
                <a:spcPct val="80000"/>
              </a:lnSpc>
            </a:pPr>
            <a:r>
              <a:rPr lang="fr" sz="3600" b="1" i="0" u="none" strike="noStrike" dirty="0">
                <a:highlight>
                  <a:srgbClr val="000000">
                    <a:alpha val="0"/>
                  </a:srgbClr>
                </a:highlight>
                <a:latin typeface="Gill Sans MT"/>
              </a:rPr>
              <a:t>Conception d'activités agricoles efficaces sensibles à la nutrition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pic>
        <p:nvPicPr>
          <p:cNvPr id="19460" name="Picture 4" descr="Photo d'une famille de dix personnes assise sur du foin et souriante. Morgana Wingard, USAID&#10;&#10;" title="Photo d'une famille de dix personnes assise sur du foin et souriante. Morgana Wingard, USA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860794"/>
            <a:ext cx="4496783" cy="3295003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 descr="Photo : une famille de quatre personnes (père, mère et deux jeunes enfants) debout dans un champ et souriant à la caméra" title="Photo : une famille de quatre personnes (père, mère et deux jeunes enfants) debout dans un champ et souriant à la camé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92325" y="2860794"/>
            <a:ext cx="4851676" cy="3295003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10023" y="5940353"/>
            <a:ext cx="4433977" cy="2154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0"/>
            <a:r>
              <a:rPr lang="fr" sz="8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 panose="020B0502020104020203" pitchFamily="34" charset="77"/>
              </a:rPr>
              <a:t>Photos : (à gauche) Morgana </a:t>
            </a:r>
            <a:r>
              <a:rPr lang="fr" sz="800" b="0" i="0" u="none" strike="noStrike" dirty="0" err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 panose="020B0502020104020203" pitchFamily="34" charset="77"/>
              </a:rPr>
              <a:t>Wingard</a:t>
            </a:r>
            <a:r>
              <a:rPr lang="fr" sz="8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 panose="020B0502020104020203" pitchFamily="34" charset="77"/>
              </a:rPr>
              <a:t>, USAID, (à droite) </a:t>
            </a:r>
            <a:r>
              <a:rPr lang="fr" sz="800" b="0" i="0" u="none" strike="noStrike" dirty="0" err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 panose="020B0502020104020203" pitchFamily="34" charset="77"/>
              </a:rPr>
              <a:t>Fintrac</a:t>
            </a:r>
            <a:r>
              <a:rPr lang="fr" sz="8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 panose="020B0502020104020203" pitchFamily="34" charset="77"/>
              </a:rPr>
              <a:t>, Inc.</a:t>
            </a:r>
          </a:p>
        </p:txBody>
      </p:sp>
      <p:sp>
        <p:nvSpPr>
          <p:cNvPr id="8" name="Rectangle 7" descr="Toutes les pages ont (en haut): Feed the Future logo: “Feed the Future: Initiative des Etats-Unis contre la faim et pour la sécurité alimentaire dans le monde” et (en bas): USAID logo: &quot;USAID: United States Agency [for] International Development. USAID. Du peuple Americain&quot;" title="Toutes les pages ont (en haut): Feed the Future logo: “Feed the Future: Initiative des Etats-Unis contre la faim et pour la sécurité alimentaire dans le monde” et (en bas): USAID logo: &quot;USAID: United States Agency [for] International Development. USAID. Du peuple Americain&quot;">
            <a:extLst>
              <a:ext uri="{FF2B5EF4-FFF2-40B4-BE49-F238E27FC236}">
                <a16:creationId xmlns:a16="http://schemas.microsoft.com/office/drawing/2014/main" id="{2810B315-E905-4AB5-B3F2-55762D41EAAB}"/>
              </a:ext>
            </a:extLst>
          </p:cNvPr>
          <p:cNvSpPr/>
          <p:nvPr/>
        </p:nvSpPr>
        <p:spPr>
          <a:xfrm>
            <a:off x="-1" y="843233"/>
            <a:ext cx="2314938" cy="476731"/>
          </a:xfrm>
          <a:prstGeom prst="rect">
            <a:avLst/>
          </a:prstGeom>
          <a:solidFill>
            <a:srgbClr val="51832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fr" sz="1800" b="1" i="0" u="none" strike="noStrike" dirty="0">
                <a:highlight>
                  <a:srgbClr val="000000">
                    <a:alpha val="0"/>
                  </a:srgbClr>
                </a:highlight>
                <a:latin typeface="Gill Sans MT"/>
              </a:rPr>
              <a:t>PRÉSENTATION 1</a:t>
            </a:r>
          </a:p>
        </p:txBody>
      </p:sp>
    </p:spTree>
    <p:extLst>
      <p:ext uri="{BB962C8B-B14F-4D97-AF65-F5344CB8AC3E}">
        <p14:creationId xmlns:p14="http://schemas.microsoft.com/office/powerpoint/2010/main" val="38745165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 : une femme vêtue de jaune faisant une performance/présentation devant un groupe de femmes et de filles." title="Photo : une femme vêtue de jaune faisant une performance/présentation devant un groupe de femmes et de fill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381" b="15092"/>
          <a:stretch>
            <a:fillRect/>
          </a:stretch>
        </p:blipFill>
        <p:spPr bwMode="auto">
          <a:xfrm>
            <a:off x="0" y="1050586"/>
            <a:ext cx="9144000" cy="418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4787153"/>
            <a:ext cx="9144000" cy="1237935"/>
          </a:xfrm>
          <a:prstGeom prst="rect">
            <a:avLst/>
          </a:prstGeom>
          <a:solidFill>
            <a:srgbClr val="518307"/>
          </a:solidFill>
        </p:spPr>
        <p:txBody>
          <a:bodyPr lIns="365760" anchor="ctr" anchorCtr="0">
            <a:noAutofit/>
          </a:bodyPr>
          <a:lstStyle/>
          <a:p>
            <a:pPr rtl="0"/>
            <a:r>
              <a:rPr lang="fr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Assurer une compréhension commune </a:t>
            </a:r>
            <a:br>
              <a:rPr lang="fr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</a:br>
            <a:r>
              <a:rPr lang="fr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de l'agriculture sensible à la nutrition.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7490" y="4532292"/>
            <a:ext cx="3648075" cy="2154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fr" sz="8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 panose="020B0502020104020203" pitchFamily="34" charset="77"/>
              </a:rPr>
              <a:t>Photo : Clément Tardif, </a:t>
            </a:r>
            <a:r>
              <a:rPr lang="fr" sz="800" b="0" i="0" u="none" strike="noStrike" dirty="0" err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 panose="020B0502020104020203" pitchFamily="34" charset="77"/>
              </a:rPr>
              <a:t>Feed</a:t>
            </a:r>
            <a:r>
              <a:rPr lang="fr" sz="8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 panose="020B0502020104020203" pitchFamily="34" charset="77"/>
              </a:rPr>
              <a:t> the Future Sénégal, projet </a:t>
            </a:r>
            <a:r>
              <a:rPr lang="fr" sz="800" b="0" i="0" u="none" strike="noStrike" dirty="0" err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 panose="020B0502020104020203" pitchFamily="34" charset="77"/>
              </a:rPr>
              <a:t>Yaajeende</a:t>
            </a:r>
            <a:endParaRPr lang="fr" sz="800" b="0" i="0" u="none" strike="noStrike" dirty="0">
              <a:solidFill>
                <a:srgbClr val="FFFFFF"/>
              </a:solidFill>
              <a:highlight>
                <a:srgbClr val="000000">
                  <a:alpha val="0"/>
                </a:srgbClr>
              </a:highlight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59462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DE5232-0698-0443-B457-967D8B64C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>
                <a:highlight>
                  <a:srgbClr val="000000">
                    <a:alpha val="0"/>
                  </a:srgbClr>
                </a:highlight>
                <a:latin typeface="Gill Sans MT"/>
                <a:ea typeface="Source Sans Pro"/>
                <a:cs typeface="Source Sans Pro"/>
                <a:sym typeface="Source Sans Pro"/>
              </a:rPr>
              <a:t>Cadre de l'UNICEF : </a:t>
            </a:r>
            <a:r>
              <a:rPr lang="fr" dirty="0">
                <a:solidFill>
                  <a:srgbClr val="646561"/>
                </a:solidFill>
                <a:highlight>
                  <a:srgbClr val="000000">
                    <a:alpha val="0"/>
                  </a:srgbClr>
                </a:highlight>
                <a:latin typeface="Gill Sans MT"/>
                <a:ea typeface="Source Sans Pro"/>
                <a:cs typeface="Source Sans Pro"/>
                <a:sym typeface="Source Sans Pro"/>
              </a:rPr>
              <a:t/>
            </a:r>
            <a:br>
              <a:rPr lang="fr" dirty="0">
                <a:solidFill>
                  <a:srgbClr val="646561"/>
                </a:solidFill>
                <a:highlight>
                  <a:srgbClr val="000000">
                    <a:alpha val="0"/>
                  </a:srgbClr>
                </a:highlight>
                <a:latin typeface="Gill Sans MT"/>
                <a:ea typeface="Source Sans Pro"/>
                <a:cs typeface="Source Sans Pro"/>
                <a:sym typeface="Source Sans Pro"/>
              </a:rPr>
            </a:br>
            <a:r>
              <a:rPr lang="fr" dirty="0">
                <a:solidFill>
                  <a:srgbClr val="C25700"/>
                </a:solidFill>
                <a:highlight>
                  <a:srgbClr val="000000">
                    <a:alpha val="0"/>
                  </a:srgbClr>
                </a:highlight>
                <a:latin typeface="Gill Sans MT"/>
                <a:ea typeface="Source Sans Pro"/>
                <a:cs typeface="Source Sans Pro"/>
                <a:sym typeface="Source Sans Pro"/>
              </a:rPr>
              <a:t>Réduire la malnutrition.</a:t>
            </a:r>
            <a:r>
              <a:rPr lang="fr" dirty="0">
                <a:solidFill>
                  <a:srgbClr val="C25728"/>
                </a:solidFill>
                <a:highlight>
                  <a:srgbClr val="000000">
                    <a:alpha val="0"/>
                  </a:srgbClr>
                </a:highlight>
                <a:latin typeface="Gill Sans MT"/>
                <a:ea typeface="Source Sans Pro"/>
                <a:cs typeface="Source Sans Pro"/>
                <a:sym typeface="Source Sans Pro"/>
              </a:rPr>
              <a:t/>
            </a:r>
            <a:br>
              <a:rPr lang="fr" dirty="0">
                <a:solidFill>
                  <a:srgbClr val="C25728"/>
                </a:solidFill>
                <a:highlight>
                  <a:srgbClr val="000000">
                    <a:alpha val="0"/>
                  </a:srgbClr>
                </a:highlight>
                <a:latin typeface="Gill Sans MT"/>
                <a:ea typeface="Source Sans Pro"/>
                <a:cs typeface="Source Sans Pro"/>
                <a:sym typeface="Source Sans Pro"/>
              </a:rPr>
            </a:br>
            <a:endParaRPr lang="en-US" dirty="0"/>
          </a:p>
        </p:txBody>
      </p:sp>
      <p:pic>
        <p:nvPicPr>
          <p:cNvPr id="6" name="Shape 198" descr="Tableau intitulé &quot; Cadre de l'UNICEF:  Réduire la malnutrition”" title="Tableau intitulé &quot; Cadre de l'UNICEF:  Réduire la malnutrition”"/>
          <p:cNvPicPr preferRelativeResize="0"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216" y="2375025"/>
            <a:ext cx="3339567" cy="3836618"/>
          </a:xfrm>
        </p:spPr>
      </p:pic>
      <p:sp>
        <p:nvSpPr>
          <p:cNvPr id="2" name="TextBox 1"/>
          <p:cNvSpPr txBox="1"/>
          <p:nvPr/>
        </p:nvSpPr>
        <p:spPr>
          <a:xfrm>
            <a:off x="6348268" y="5333642"/>
            <a:ext cx="2167081" cy="10594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fr" sz="800" b="1" i="0" u="none" strike="noStrike" dirty="0">
                <a:highlight>
                  <a:srgbClr val="000000">
                    <a:alpha val="0"/>
                  </a:srgbClr>
                </a:highlight>
                <a:latin typeface="Gill Sans MT"/>
              </a:rPr>
              <a:t>Source</a:t>
            </a:r>
            <a:r>
              <a:rPr lang="fr" sz="800" b="0" i="0" u="none" strike="noStrike" dirty="0">
                <a:highlight>
                  <a:srgbClr val="000000">
                    <a:alpha val="0"/>
                  </a:srgbClr>
                </a:highlight>
                <a:latin typeface="Gill Sans MT"/>
              </a:rPr>
              <a:t> : Fonds des Nations unies pour l'enfance (UNICEF). 1990. </a:t>
            </a:r>
            <a:r>
              <a:rPr lang="fr" sz="800" b="0" i="1" u="none" strike="noStrike" dirty="0">
                <a:highlight>
                  <a:srgbClr val="000000">
                    <a:alpha val="0"/>
                  </a:srgbClr>
                </a:highlight>
                <a:latin typeface="Gill Sans MT"/>
              </a:rPr>
              <a:t>Stratégie pour l'amélioration de la nutrition des enfants et des femmes dans les pays en développement : un examen des politiques de l'UNICEF « </a:t>
            </a:r>
            <a:r>
              <a:rPr lang="fr" sz="800" b="0" i="1" u="none" strike="noStrike" dirty="0" err="1">
                <a:highlight>
                  <a:srgbClr val="000000">
                    <a:alpha val="0"/>
                  </a:srgbClr>
                </a:highlight>
                <a:latin typeface="Gill Sans MT"/>
              </a:rPr>
              <a:t>Strategy</a:t>
            </a:r>
            <a:r>
              <a:rPr lang="fr" sz="800" b="0" i="1" u="none" strike="noStrike" dirty="0">
                <a:highlight>
                  <a:srgbClr val="000000">
                    <a:alpha val="0"/>
                  </a:srgbClr>
                </a:highlight>
                <a:latin typeface="Gill Sans MT"/>
              </a:rPr>
              <a:t> for </a:t>
            </a:r>
            <a:r>
              <a:rPr lang="fr" sz="800" b="0" i="1" u="none" strike="noStrike" dirty="0" err="1">
                <a:highlight>
                  <a:srgbClr val="000000">
                    <a:alpha val="0"/>
                  </a:srgbClr>
                </a:highlight>
                <a:latin typeface="Gill Sans MT"/>
              </a:rPr>
              <a:t>Improved</a:t>
            </a:r>
            <a:r>
              <a:rPr lang="fr" sz="800" b="0" i="1" u="none" strike="noStrike" dirty="0">
                <a:highlight>
                  <a:srgbClr val="000000">
                    <a:alpha val="0"/>
                  </a:srgbClr>
                </a:highlight>
                <a:latin typeface="Gill Sans MT"/>
              </a:rPr>
              <a:t> Nutrition of </a:t>
            </a:r>
            <a:r>
              <a:rPr lang="fr" sz="800" b="0" i="1" u="none" strike="noStrike" dirty="0" err="1">
                <a:highlight>
                  <a:srgbClr val="000000">
                    <a:alpha val="0"/>
                  </a:srgbClr>
                </a:highlight>
                <a:latin typeface="Gill Sans MT"/>
              </a:rPr>
              <a:t>Children</a:t>
            </a:r>
            <a:r>
              <a:rPr lang="fr" sz="800" b="0" i="1" u="none" strike="noStrike" dirty="0">
                <a:highlight>
                  <a:srgbClr val="000000">
                    <a:alpha val="0"/>
                  </a:srgbClr>
                </a:highlight>
                <a:latin typeface="Gill Sans MT"/>
              </a:rPr>
              <a:t> and </a:t>
            </a:r>
            <a:r>
              <a:rPr lang="fr" sz="800" b="0" i="1" u="none" strike="noStrike" dirty="0" err="1">
                <a:highlight>
                  <a:srgbClr val="000000">
                    <a:alpha val="0"/>
                  </a:srgbClr>
                </a:highlight>
                <a:latin typeface="Gill Sans MT"/>
              </a:rPr>
              <a:t>Women</a:t>
            </a:r>
            <a:r>
              <a:rPr lang="fr" sz="800" b="0" i="1" u="none" strike="noStrike" dirty="0">
                <a:highlight>
                  <a:srgbClr val="000000">
                    <a:alpha val="0"/>
                  </a:srgbClr>
                </a:highlight>
                <a:latin typeface="Gill Sans MT"/>
              </a:rPr>
              <a:t> in </a:t>
            </a:r>
            <a:r>
              <a:rPr lang="fr" sz="800" b="0" i="1" u="none" strike="noStrike" dirty="0" err="1">
                <a:highlight>
                  <a:srgbClr val="000000">
                    <a:alpha val="0"/>
                  </a:srgbClr>
                </a:highlight>
                <a:latin typeface="Gill Sans MT"/>
              </a:rPr>
              <a:t>Developing</a:t>
            </a:r>
            <a:r>
              <a:rPr lang="fr" sz="800" b="0" i="1" u="none" strike="noStrike" dirty="0">
                <a:highlight>
                  <a:srgbClr val="000000">
                    <a:alpha val="0"/>
                  </a:srgbClr>
                </a:highlight>
                <a:latin typeface="Gill Sans MT"/>
              </a:rPr>
              <a:t> Countries:  A UNICEF Policy </a:t>
            </a:r>
            <a:r>
              <a:rPr lang="fr" sz="800" b="0" i="1" u="none" strike="noStrike" dirty="0" err="1">
                <a:highlight>
                  <a:srgbClr val="000000">
                    <a:alpha val="0"/>
                  </a:srgbClr>
                </a:highlight>
                <a:latin typeface="Gill Sans MT"/>
              </a:rPr>
              <a:t>Review</a:t>
            </a:r>
            <a:r>
              <a:rPr lang="fr" sz="800" b="0" i="1" u="none" strike="noStrike" dirty="0">
                <a:highlight>
                  <a:srgbClr val="000000">
                    <a:alpha val="0"/>
                  </a:srgbClr>
                </a:highlight>
                <a:latin typeface="Gill Sans MT"/>
              </a:rPr>
              <a:t> »</a:t>
            </a:r>
            <a:r>
              <a:rPr lang="fr" sz="800" b="0" i="0" u="none" strike="noStrike" dirty="0">
                <a:highlight>
                  <a:srgbClr val="000000">
                    <a:alpha val="0"/>
                  </a:srgbClr>
                </a:highlight>
                <a:latin typeface="Gill Sans MT"/>
              </a:rPr>
              <a:t>. New York : UNICEF.</a:t>
            </a:r>
          </a:p>
        </p:txBody>
      </p:sp>
    </p:spTree>
    <p:extLst>
      <p:ext uri="{BB962C8B-B14F-4D97-AF65-F5344CB8AC3E}">
        <p14:creationId xmlns:p14="http://schemas.microsoft.com/office/powerpoint/2010/main" val="11740589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09788" y="2516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E50AE-DB16-495F-9A38-39D11779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Voter avec vos pieds.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8E9DD-57B1-4B30-BCF8-102FCF8A1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3267"/>
            <a:ext cx="7886700" cy="39308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" b="1" dirty="0"/>
              <a:t>Objectif : </a:t>
            </a:r>
            <a:r>
              <a:rPr lang="fr" dirty="0"/>
              <a:t>Identifier les différences entre les interventions spécifiques à la nutrition et les interventions sensibles à la nutrition.</a:t>
            </a:r>
          </a:p>
          <a:p>
            <a:pPr marL="514350" indent="-514350">
              <a:buFont typeface="+mj-lt"/>
              <a:buAutoNum type="arabicPeriod"/>
            </a:pPr>
            <a:r>
              <a:rPr lang="fr" sz="2600" dirty="0"/>
              <a:t>Imaginez que la pièce est divisée en deux avec une ligne au milieu. Un côté représente la catégorie spécifique à la nutrition ; l'autre, la catégorie sensible à la nutrition. </a:t>
            </a:r>
          </a:p>
          <a:p>
            <a:pPr marL="514350" indent="-514350">
              <a:buFont typeface="+mj-lt"/>
              <a:buAutoNum type="arabicPeriod"/>
            </a:pPr>
            <a:r>
              <a:rPr lang="fr" sz="2600" dirty="0"/>
              <a:t>Écoutez les exemples d'interventions et placez-vous du côté de la salle qui les catégorise comme étant spécifiques à la nutrition ou sensibles à la nutrition. Soyez prêt à expliquer votre réponse au groupe.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405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Concepts essentiels de la nutrition : </a:t>
            </a:r>
            <a:br>
              <a:rPr lang="fr" dirty="0"/>
            </a:br>
            <a:r>
              <a:rPr lang="fr" dirty="0"/>
              <a:t>Objectifs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628650" y="2395728"/>
            <a:ext cx="4950347" cy="3552982"/>
          </a:xfrm>
        </p:spPr>
        <p:txBody>
          <a:bodyPr wrap="square">
            <a:normAutofit fontScale="85000" lnSpcReduction="10000"/>
          </a:bodyPr>
          <a:lstStyle/>
          <a:p>
            <a:r>
              <a:rPr lang="fr" sz="2600" dirty="0"/>
              <a:t>Décriver cinq formes de malnutrition.</a:t>
            </a:r>
          </a:p>
          <a:p>
            <a:r>
              <a:rPr lang="fr" sz="2600" dirty="0"/>
              <a:t>Analyser les besoins essentiels des nourrissons, des enfants et des mères, en particulier pendant la période allant de la conception au deuxième anniversaire de l'enfant.</a:t>
            </a:r>
          </a:p>
          <a:p>
            <a:r>
              <a:rPr lang="fr" sz="2600" dirty="0"/>
              <a:t>Identifier des stratégies pour interrompre le cycle de la malnutrition.</a:t>
            </a:r>
          </a:p>
          <a:p>
            <a:endParaRPr lang="en-US" dirty="0"/>
          </a:p>
        </p:txBody>
      </p:sp>
      <p:pic>
        <p:nvPicPr>
          <p:cNvPr id="5" name="Picture 4" descr="C:\Users\shogan\AppData\Local\Microsoft\Windows\Temporary Internet Files\Content.Word\noun_923119_cc.png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44826">
            <a:off x="3113746" y="11537448"/>
            <a:ext cx="639763" cy="51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Illustration : une mère, assise sur une natte, nourrit son nourrisson à la cuillère" title="Illustration : une mère, assise sur une natte, nourrit son nourrisson à la cuillère">
            <a:extLst>
              <a:ext uri="{FF2B5EF4-FFF2-40B4-BE49-F238E27FC236}">
                <a16:creationId xmlns:a16="http://schemas.microsoft.com/office/drawing/2014/main" id="{26BB87FF-E315-1842-8441-CDEE728A4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2996" y="2716356"/>
            <a:ext cx="3232354" cy="323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04218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09788" y="2516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E888E0-A002-4BC6-9E9C-4C4F6D45C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S'enseigner les uns aux autres.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C8EFFF-80C9-4803-8795-0F09D2368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3268"/>
            <a:ext cx="7886700" cy="38845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" sz="3100" b="1" dirty="0"/>
              <a:t>Objectif : </a:t>
            </a:r>
            <a:r>
              <a:rPr lang="fr" sz="3100" dirty="0"/>
              <a:t>Établir une compréhension commune des concepts essentiels de la nutrition.</a:t>
            </a:r>
          </a:p>
          <a:p>
            <a:pPr marL="514350" indent="-514350">
              <a:buFont typeface="+mj-lt"/>
              <a:buAutoNum type="arabicPeriod"/>
            </a:pPr>
            <a:r>
              <a:rPr lang="fr" dirty="0"/>
              <a:t>Répartissez-vous en quatre groupes. Chaque groupe recevra un ensemble de notes qui accompagnent une diapositive. </a:t>
            </a:r>
          </a:p>
          <a:p>
            <a:pPr marL="514350" indent="-514350">
              <a:buFont typeface="+mj-lt"/>
              <a:buAutoNum type="arabicPeriod"/>
            </a:pPr>
            <a:r>
              <a:rPr lang="fr" dirty="0"/>
              <a:t>En groupe, décidez de la manière dont vous souhaitez présenter votre contenu. Veillez à ce que tous les membres de votre groupe aient un rôle à jouer.</a:t>
            </a:r>
          </a:p>
          <a:p>
            <a:pPr marL="514350" indent="-514350">
              <a:buFont typeface="+mj-lt"/>
              <a:buAutoNum type="arabicPeriod"/>
            </a:pPr>
            <a:r>
              <a:rPr lang="fr" dirty="0"/>
              <a:t>Chaque groupe disposera de 10 minutes pour présenter ce contenu.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939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Tableau intitulé “Cinq formes de malnutrition”" title="Tableau intitulé “Cinq formes de malnutrition”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Cinq formes de malnutrition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909823"/>
            <a:ext cx="7886700" cy="4038887"/>
          </a:xfrm>
        </p:spPr>
        <p:txBody>
          <a:bodyPr/>
          <a:lstStyle/>
          <a:p>
            <a:pPr marL="0" indent="0">
              <a:buNone/>
            </a:pPr>
            <a:r>
              <a:rPr lang="fr" sz="1800" dirty="0"/>
              <a:t>Malnutrition : Terme général qui inclut les carences en micronutriments, la sous-alimentation et la suralimentation. </a:t>
            </a:r>
            <a:r>
              <a:rPr lang="en-US" altLang="en-US" sz="1800" dirty="0"/>
              <a:t>	</a:t>
            </a:r>
          </a:p>
          <a:p>
            <a:endParaRPr lang="en-US" altLang="en-US" dirty="0"/>
          </a:p>
        </p:txBody>
      </p:sp>
      <p:pic>
        <p:nvPicPr>
          <p:cNvPr id="5" name="Picture 4" descr="C:\Users\shogan\AppData\Local\Microsoft\Windows\Temporary Internet Files\Content.Word\noun_923119_cc.png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44826">
            <a:off x="3113746" y="11537448"/>
            <a:ext cx="639763" cy="517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D83486D-DDBD-324D-8026-337C63B77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919094"/>
              </p:ext>
            </p:extLst>
          </p:nvPr>
        </p:nvGraphicFramePr>
        <p:xfrm>
          <a:off x="628650" y="2686346"/>
          <a:ext cx="7886700" cy="3270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413">
                <a:tc>
                  <a:txBody>
                    <a:bodyPr/>
                    <a:lstStyle/>
                    <a:p>
                      <a:pPr algn="ctr" rtl="0"/>
                      <a:r>
                        <a:rPr lang="fr" sz="16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 panose="020B0502020104020203" pitchFamily="34" charset="77"/>
                        </a:rPr>
                        <a:t>Forme de malnutrition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0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6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 panose="020B0502020104020203" pitchFamily="34" charset="77"/>
                        </a:rPr>
                        <a:t>Description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 panose="020B0502020104020203" pitchFamily="34" charset="77"/>
                        </a:rPr>
                        <a:t>Émaciation (malnutrition aiguë)</a:t>
                      </a:r>
                      <a:endParaRPr lang="en-US" altLang="en-US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14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 panose="020B0502020104020203" pitchFamily="34" charset="77"/>
                        </a:rPr>
                        <a:t>Poids trop faible par rapport à la taille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 panose="020B0502020104020203" pitchFamily="34" charset="77"/>
                        </a:rPr>
                        <a:t>Retard de croissance (sous-alimentation chronique)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14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 panose="020B0502020104020203" pitchFamily="34" charset="77"/>
                        </a:rPr>
                        <a:t>Taille trop faible pour l'âge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917">
                <a:tc>
                  <a:txBody>
                    <a:bodyPr/>
                    <a:lstStyle/>
                    <a:p>
                      <a:pPr rtl="0"/>
                      <a:r>
                        <a:rPr lang="fr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 panose="020B0502020104020203" pitchFamily="34" charset="77"/>
                        </a:rPr>
                        <a:t>Insuffisance pondérale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14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 panose="020B0502020104020203" pitchFamily="34" charset="77"/>
                        </a:rPr>
                        <a:t>Poids trop faible pour l'âge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622">
                <a:tc>
                  <a:txBody>
                    <a:bodyPr/>
                    <a:lstStyle/>
                    <a:p>
                      <a:pPr rtl="0"/>
                      <a:r>
                        <a:rPr lang="fr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 panose="020B0502020104020203" pitchFamily="34" charset="77"/>
                        </a:rPr>
                        <a:t>Surpoids/obésité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14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 panose="020B0502020104020203" pitchFamily="34" charset="77"/>
                        </a:rPr>
                        <a:t>Poids trop élevé par rapport à la taille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795">
                <a:tc>
                  <a:txBody>
                    <a:bodyPr/>
                    <a:lstStyle/>
                    <a:p>
                      <a:pPr rtl="0"/>
                      <a:r>
                        <a:rPr lang="fr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 panose="020B0502020104020203" pitchFamily="34" charset="77"/>
                        </a:rPr>
                        <a:t>Carence en micronutriments 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" sz="14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 panose="020B0502020104020203" pitchFamily="34" charset="77"/>
                        </a:rPr>
                        <a:t>Le corps ne contient pas assez de vitamines et de minéraux essentiels.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08405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Tableau intitulé “Qu'est-ce qui réduit la sous-alimentation ?”" title="Tableau intitulé “Qu'est-ce qui réduit la sous-alimentation ?”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Qu'est-ce qui réduit la sous-alimentation ? </a:t>
            </a:r>
            <a:endParaRPr lang="en-US" dirty="0"/>
          </a:p>
        </p:txBody>
      </p:sp>
      <p:pic>
        <p:nvPicPr>
          <p:cNvPr id="5" name="Picture 4" descr="C:\Users\shogan\AppData\Local\Microsoft\Windows\Temporary Internet Files\Content.Word\noun_923119_cc.png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44826">
            <a:off x="3113746" y="11537448"/>
            <a:ext cx="639763" cy="517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382609" y="0"/>
            <a:ext cx="6378782" cy="6096311"/>
            <a:chOff x="860218" y="-1426615"/>
            <a:chExt cx="7423564" cy="7961076"/>
          </a:xfrm>
        </p:grpSpPr>
        <p:grpSp>
          <p:nvGrpSpPr>
            <p:cNvPr id="2" name="Group 1"/>
            <p:cNvGrpSpPr/>
            <p:nvPr/>
          </p:nvGrpSpPr>
          <p:grpSpPr>
            <a:xfrm>
              <a:off x="1465028" y="1876492"/>
              <a:ext cx="6358591" cy="4102802"/>
              <a:chOff x="1529702" y="1981310"/>
              <a:chExt cx="6358591" cy="4102802"/>
            </a:xfrm>
          </p:grpSpPr>
          <p:sp>
            <p:nvSpPr>
              <p:cNvPr id="6" name="Oval 5"/>
              <p:cNvSpPr/>
              <p:nvPr/>
            </p:nvSpPr>
            <p:spPr>
              <a:xfrm rot="20978346">
                <a:off x="1529702" y="2670620"/>
                <a:ext cx="1905000" cy="2137440"/>
              </a:xfrm>
              <a:prstGeom prst="ellipse">
                <a:avLst/>
              </a:prstGeom>
              <a:solidFill>
                <a:srgbClr val="C25700"/>
              </a:solidFill>
              <a:ln w="63500" cap="rnd" cmpd="sng">
                <a:solidFill>
                  <a:srgbClr val="C257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 rtl="0">
                  <a:defRPr/>
                </a:pPr>
                <a:r>
                  <a:rPr lang="fr" sz="12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  <a:t>Nourrissons et </a:t>
                </a:r>
                <a:br>
                  <a:rPr lang="fr" sz="12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</a:br>
                <a:r>
                  <a:rPr lang="fr" sz="12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  <a:t>jeunes</a:t>
                </a:r>
                <a:r>
                  <a:rPr lang="fr" sz="1200" b="1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  <a:t> </a:t>
                </a:r>
                <a:r>
                  <a:rPr lang="fr" sz="12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  <a:t>alimentation </a:t>
                </a:r>
                <a:br>
                  <a:rPr lang="fr" sz="12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</a:br>
                <a:r>
                  <a:rPr lang="fr" sz="12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  <a:t>des enfants et </a:t>
                </a:r>
                <a:br>
                  <a:rPr lang="fr" sz="12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</a:br>
                <a:r>
                  <a:rPr lang="fr" sz="12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  <a:t>essentiel </a:t>
                </a:r>
                <a:r>
                  <a:rPr lang="fr" sz="1200" b="1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  <a:t>a</a:t>
                </a:r>
                <a:r>
                  <a:rPr lang="fr" sz="12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  <a:t>ctions en </a:t>
                </a:r>
                <a:br>
                  <a:rPr lang="fr" sz="12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</a:br>
                <a:r>
                  <a:rPr lang="fr" sz="12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  <a:t>matière de </a:t>
                </a:r>
                <a:br>
                  <a:rPr lang="fr" sz="12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</a:br>
                <a:r>
                  <a:rPr lang="fr" sz="12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  <a:t>nutrition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 rot="354180">
                <a:off x="3781973" y="1981310"/>
                <a:ext cx="1905000" cy="2137440"/>
              </a:xfrm>
              <a:prstGeom prst="ellipse">
                <a:avLst/>
              </a:prstGeom>
              <a:solidFill>
                <a:srgbClr val="C25700"/>
              </a:solidFill>
              <a:ln w="63500" cap="rnd" cmpd="sng">
                <a:solidFill>
                  <a:srgbClr val="C257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 rtl="0">
                  <a:defRPr/>
                </a:pPr>
                <a:r>
                  <a:rPr lang="fr" sz="14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  <a:t>Micronutriment</a:t>
                </a:r>
              </a:p>
              <a:p>
                <a:pPr algn="ctr" rtl="0">
                  <a:defRPr/>
                </a:pPr>
                <a:r>
                  <a:rPr lang="fr" sz="14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  <a:t>fortification et</a:t>
                </a:r>
              </a:p>
              <a:p>
                <a:pPr algn="ctr" rtl="0">
                  <a:defRPr/>
                </a:pPr>
                <a:r>
                  <a:rPr lang="fr" sz="14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  <a:t>supplémentation </a:t>
                </a:r>
              </a:p>
              <a:p>
                <a:pPr algn="ctr" rtl="0">
                  <a:defRPr/>
                </a:pPr>
                <a:r>
                  <a:rPr lang="fr" sz="12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  <a:t>(fer, zinc, vitamine A)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 rot="552767">
                <a:off x="2949329" y="3946672"/>
                <a:ext cx="1905000" cy="2137440"/>
              </a:xfrm>
              <a:prstGeom prst="ellipse">
                <a:avLst/>
              </a:prstGeom>
              <a:solidFill>
                <a:srgbClr val="C25700"/>
              </a:solidFill>
              <a:ln w="63500" cap="rnd" cmpd="sng">
                <a:solidFill>
                  <a:srgbClr val="C257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 rtl="0">
                  <a:defRPr/>
                </a:pPr>
                <a:r>
                  <a:rPr lang="fr" sz="14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  <a:t>Prise en charge intégrée des maladies de l'enfance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 rot="20754840">
                <a:off x="4756906" y="3876016"/>
                <a:ext cx="1905000" cy="2137440"/>
              </a:xfrm>
              <a:prstGeom prst="ellipse">
                <a:avLst/>
              </a:prstGeom>
              <a:solidFill>
                <a:srgbClr val="C25700"/>
              </a:solidFill>
              <a:ln w="63500" cap="rnd" cmpd="sng">
                <a:solidFill>
                  <a:srgbClr val="C257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 rtl="0">
                  <a:defRPr/>
                </a:pPr>
                <a:r>
                  <a:rPr lang="fr" sz="12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  <a:t>Gestion communautaire </a:t>
                </a:r>
              </a:p>
              <a:p>
                <a:pPr algn="ctr" rtl="0">
                  <a:defRPr/>
                </a:pPr>
                <a:r>
                  <a:rPr lang="fr" sz="12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  <a:t>de la malnutrition aiguë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 rot="21197204">
                <a:off x="5983293" y="2287021"/>
                <a:ext cx="1905000" cy="2137440"/>
              </a:xfrm>
              <a:prstGeom prst="ellipse">
                <a:avLst/>
              </a:prstGeom>
              <a:solidFill>
                <a:srgbClr val="C25700"/>
              </a:solidFill>
              <a:ln w="63500" cap="rnd" cmpd="sng">
                <a:solidFill>
                  <a:srgbClr val="C257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 rtl="0">
                  <a:defRPr/>
                </a:pPr>
                <a:r>
                  <a:rPr lang="fr" sz="14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  <a:t>Interventions</a:t>
                </a:r>
                <a:br>
                  <a:rPr lang="fr" sz="14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</a:br>
                <a:r>
                  <a:rPr lang="fr" sz="14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  <a:t> sensibles à la </a:t>
                </a:r>
                <a:br>
                  <a:rPr lang="fr" sz="14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</a:br>
                <a:r>
                  <a:rPr lang="fr" sz="1400" b="1" i="0" u="none" strike="noStrike" dirty="0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Gill Sans MT" panose="020B0502020104020203" pitchFamily="34" charset="0"/>
                  </a:rPr>
                  <a:t>nutrition</a:t>
                </a:r>
              </a:p>
            </p:txBody>
          </p:sp>
        </p:grpSp>
        <p:sp>
          <p:nvSpPr>
            <p:cNvPr id="12" name="Block Arc 11"/>
            <p:cNvSpPr/>
            <p:nvPr/>
          </p:nvSpPr>
          <p:spPr>
            <a:xfrm rot="10800000">
              <a:off x="860218" y="-1426615"/>
              <a:ext cx="7423564" cy="7961076"/>
            </a:xfrm>
            <a:prstGeom prst="blockArc">
              <a:avLst>
                <a:gd name="adj1" fmla="val 10280520"/>
                <a:gd name="adj2" fmla="val 530065"/>
                <a:gd name="adj3" fmla="val 5116"/>
              </a:avLst>
            </a:prstGeom>
            <a:solidFill>
              <a:srgbClr val="237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61847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Atteindre les enfants au bon moment.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76221-C3D7-0A47-9007-CD02070E7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90019"/>
            <a:ext cx="7886700" cy="6911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" b="1" kern="0" dirty="0">
                <a:solidFill>
                  <a:srgbClr val="227C9A"/>
                </a:solidFill>
                <a:highlight>
                  <a:srgbClr val="000000">
                    <a:alpha val="0"/>
                  </a:srgbClr>
                </a:highlight>
                <a:latin typeface="Gill Sans MT"/>
                <a:ea typeface="Arial Rounded MT Bold"/>
                <a:cs typeface="Arial Rounded MT Bold"/>
              </a:rPr>
              <a:t>Retard de croissance (taille pour l'âge) chez les enfants de moins de 5 ans, données compilées de 54 pays à faible revenu</a:t>
            </a:r>
          </a:p>
        </p:txBody>
      </p:sp>
      <p:pic>
        <p:nvPicPr>
          <p:cNvPr id="5" name="Picture 4" descr="C:\Users\shogan\AppData\Local\Microsoft\Windows\Temporary Internet Files\Content.Word\noun_923119_cc.png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44826">
            <a:off x="3113746" y="11537448"/>
            <a:ext cx="639763" cy="517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3" descr="Graphique linéaire intitulé &quot;Atteindre les enfants au bon moment”" title="Graphique linéaire intitulé &quot;Atteindre les enfants au bon moment”"/>
          <p:cNvGrpSpPr/>
          <p:nvPr/>
        </p:nvGrpSpPr>
        <p:grpSpPr>
          <a:xfrm>
            <a:off x="1390566" y="2581154"/>
            <a:ext cx="6964751" cy="4027990"/>
            <a:chOff x="942467" y="416560"/>
            <a:chExt cx="3885294" cy="2401570"/>
          </a:xfrm>
        </p:grpSpPr>
        <p:grpSp>
          <p:nvGrpSpPr>
            <p:cNvPr id="8" name="Group 4"/>
            <p:cNvGrpSpPr/>
            <p:nvPr/>
          </p:nvGrpSpPr>
          <p:grpSpPr>
            <a:xfrm>
              <a:off x="965056" y="416560"/>
              <a:ext cx="3862705" cy="2401570"/>
              <a:chOff x="5420" y="-4549"/>
              <a:chExt cx="6083" cy="3782"/>
            </a:xfrm>
          </p:grpSpPr>
          <p:pic>
            <p:nvPicPr>
              <p:cNvPr id="10" name="Picture 3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16" y="-4549"/>
                <a:ext cx="5149" cy="3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" name="Group 7"/>
              <p:cNvGrpSpPr/>
              <p:nvPr/>
            </p:nvGrpSpPr>
            <p:grpSpPr>
              <a:xfrm>
                <a:off x="6749" y="-2767"/>
                <a:ext cx="903" cy="1380"/>
                <a:chOff x="6749" y="-2767"/>
                <a:chExt cx="903" cy="1380"/>
              </a:xfrm>
            </p:grpSpPr>
            <p:sp>
              <p:nvSpPr>
                <p:cNvPr id="37" name="Freeform 34"/>
                <p:cNvSpPr/>
                <p:nvPr/>
              </p:nvSpPr>
              <p:spPr bwMode="auto">
                <a:xfrm>
                  <a:off x="6749" y="-2767"/>
                  <a:ext cx="903" cy="1380"/>
                </a:xfrm>
                <a:custGeom>
                  <a:avLst/>
                  <a:gdLst>
                    <a:gd name="T0" fmla="*/ 0 w 903"/>
                    <a:gd name="T1" fmla="*/ -1387 h 1380"/>
                    <a:gd name="T2" fmla="*/ 73 w 903"/>
                    <a:gd name="T3" fmla="*/ -1399 h 1380"/>
                    <a:gd name="T4" fmla="*/ 145 w 903"/>
                    <a:gd name="T5" fmla="*/ -1419 h 1380"/>
                    <a:gd name="T6" fmla="*/ 214 w 903"/>
                    <a:gd name="T7" fmla="*/ -1446 h 1380"/>
                    <a:gd name="T8" fmla="*/ 282 w 903"/>
                    <a:gd name="T9" fmla="*/ -1480 h 1380"/>
                    <a:gd name="T10" fmla="*/ 347 w 903"/>
                    <a:gd name="T11" fmla="*/ -1522 h 1380"/>
                    <a:gd name="T12" fmla="*/ 409 w 903"/>
                    <a:gd name="T13" fmla="*/ -1570 h 1380"/>
                    <a:gd name="T14" fmla="*/ 469 w 903"/>
                    <a:gd name="T15" fmla="*/ -1624 h 1380"/>
                    <a:gd name="T16" fmla="*/ 526 w 903"/>
                    <a:gd name="T17" fmla="*/ -1684 h 1380"/>
                    <a:gd name="T18" fmla="*/ 580 w 903"/>
                    <a:gd name="T19" fmla="*/ -1750 h 1380"/>
                    <a:gd name="T20" fmla="*/ 630 w 903"/>
                    <a:gd name="T21" fmla="*/ -1822 h 1380"/>
                    <a:gd name="T22" fmla="*/ 677 w 903"/>
                    <a:gd name="T23" fmla="*/ -1898 h 1380"/>
                    <a:gd name="T24" fmla="*/ 720 w 903"/>
                    <a:gd name="T25" fmla="*/ -1979 h 1380"/>
                    <a:gd name="T26" fmla="*/ 758 w 903"/>
                    <a:gd name="T27" fmla="*/ -2065 h 1380"/>
                    <a:gd name="T28" fmla="*/ 793 w 903"/>
                    <a:gd name="T29" fmla="*/ -2155 h 1380"/>
                    <a:gd name="T30" fmla="*/ 824 w 903"/>
                    <a:gd name="T31" fmla="*/ -2249 h 1380"/>
                    <a:gd name="T32" fmla="*/ 849 w 903"/>
                    <a:gd name="T33" fmla="*/ -2347 h 1380"/>
                    <a:gd name="T34" fmla="*/ 870 w 903"/>
                    <a:gd name="T35" fmla="*/ -2448 h 1380"/>
                    <a:gd name="T36" fmla="*/ 886 w 903"/>
                    <a:gd name="T37" fmla="*/ -2552 h 1380"/>
                    <a:gd name="T38" fmla="*/ 897 w 903"/>
                    <a:gd name="T39" fmla="*/ -2658 h 1380"/>
                    <a:gd name="T40" fmla="*/ 902 w 903"/>
                    <a:gd name="T41" fmla="*/ -2767 h 138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03" h="1380">
                      <a:moveTo>
                        <a:pt x="0" y="1380"/>
                      </a:moveTo>
                      <a:lnTo>
                        <a:pt x="73" y="1368"/>
                      </a:lnTo>
                      <a:lnTo>
                        <a:pt x="145" y="1348"/>
                      </a:lnTo>
                      <a:lnTo>
                        <a:pt x="214" y="1321"/>
                      </a:lnTo>
                      <a:lnTo>
                        <a:pt x="282" y="1287"/>
                      </a:lnTo>
                      <a:lnTo>
                        <a:pt x="347" y="1245"/>
                      </a:lnTo>
                      <a:lnTo>
                        <a:pt x="409" y="1197"/>
                      </a:lnTo>
                      <a:lnTo>
                        <a:pt x="469" y="1143"/>
                      </a:lnTo>
                      <a:lnTo>
                        <a:pt x="526" y="1083"/>
                      </a:lnTo>
                      <a:lnTo>
                        <a:pt x="580" y="1017"/>
                      </a:lnTo>
                      <a:lnTo>
                        <a:pt x="630" y="945"/>
                      </a:lnTo>
                      <a:lnTo>
                        <a:pt x="677" y="869"/>
                      </a:lnTo>
                      <a:lnTo>
                        <a:pt x="720" y="788"/>
                      </a:lnTo>
                      <a:lnTo>
                        <a:pt x="758" y="702"/>
                      </a:lnTo>
                      <a:lnTo>
                        <a:pt x="793" y="612"/>
                      </a:lnTo>
                      <a:lnTo>
                        <a:pt x="824" y="518"/>
                      </a:lnTo>
                      <a:lnTo>
                        <a:pt x="849" y="420"/>
                      </a:lnTo>
                      <a:lnTo>
                        <a:pt x="870" y="319"/>
                      </a:lnTo>
                      <a:lnTo>
                        <a:pt x="886" y="215"/>
                      </a:lnTo>
                      <a:lnTo>
                        <a:pt x="897" y="109"/>
                      </a:lnTo>
                      <a:lnTo>
                        <a:pt x="902" y="0"/>
                      </a:lnTo>
                    </a:path>
                  </a:pathLst>
                </a:custGeom>
                <a:noFill/>
                <a:ln w="28575">
                  <a:solidFill>
                    <a:srgbClr val="E28432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8"/>
              <p:cNvGrpSpPr/>
              <p:nvPr/>
            </p:nvGrpSpPr>
            <p:grpSpPr>
              <a:xfrm>
                <a:off x="6729" y="-4249"/>
                <a:ext cx="922" cy="1362"/>
                <a:chOff x="6729" y="-4249"/>
                <a:chExt cx="922" cy="1362"/>
              </a:xfrm>
            </p:grpSpPr>
            <p:sp>
              <p:nvSpPr>
                <p:cNvPr id="36" name="Freeform 33"/>
                <p:cNvSpPr/>
                <p:nvPr/>
              </p:nvSpPr>
              <p:spPr bwMode="auto">
                <a:xfrm>
                  <a:off x="6729" y="-4249"/>
                  <a:ext cx="922" cy="1362"/>
                </a:xfrm>
                <a:custGeom>
                  <a:avLst/>
                  <a:gdLst>
                    <a:gd name="T0" fmla="*/ 922 w 922"/>
                    <a:gd name="T1" fmla="*/ -2888 h 1362"/>
                    <a:gd name="T2" fmla="*/ 915 w 922"/>
                    <a:gd name="T3" fmla="*/ -2997 h 1362"/>
                    <a:gd name="T4" fmla="*/ 904 w 922"/>
                    <a:gd name="T5" fmla="*/ -3103 h 1362"/>
                    <a:gd name="T6" fmla="*/ 887 w 922"/>
                    <a:gd name="T7" fmla="*/ -3207 h 1362"/>
                    <a:gd name="T8" fmla="*/ 865 w 922"/>
                    <a:gd name="T9" fmla="*/ -3308 h 1362"/>
                    <a:gd name="T10" fmla="*/ 838 w 922"/>
                    <a:gd name="T11" fmla="*/ -3405 h 1362"/>
                    <a:gd name="T12" fmla="*/ 806 w 922"/>
                    <a:gd name="T13" fmla="*/ -3499 h 1362"/>
                    <a:gd name="T14" fmla="*/ 770 w 922"/>
                    <a:gd name="T15" fmla="*/ -3588 h 1362"/>
                    <a:gd name="T16" fmla="*/ 730 w 922"/>
                    <a:gd name="T17" fmla="*/ -3674 h 1362"/>
                    <a:gd name="T18" fmla="*/ 687 w 922"/>
                    <a:gd name="T19" fmla="*/ -3754 h 1362"/>
                    <a:gd name="T20" fmla="*/ 639 w 922"/>
                    <a:gd name="T21" fmla="*/ -3830 h 1362"/>
                    <a:gd name="T22" fmla="*/ 588 w 922"/>
                    <a:gd name="T23" fmla="*/ -3901 h 1362"/>
                    <a:gd name="T24" fmla="*/ 533 w 922"/>
                    <a:gd name="T25" fmla="*/ -3966 h 1362"/>
                    <a:gd name="T26" fmla="*/ 475 w 922"/>
                    <a:gd name="T27" fmla="*/ -4025 h 1362"/>
                    <a:gd name="T28" fmla="*/ 414 w 922"/>
                    <a:gd name="T29" fmla="*/ -4078 h 1362"/>
                    <a:gd name="T30" fmla="*/ 351 w 922"/>
                    <a:gd name="T31" fmla="*/ -4124 h 1362"/>
                    <a:gd name="T32" fmla="*/ 285 w 922"/>
                    <a:gd name="T33" fmla="*/ -4164 h 1362"/>
                    <a:gd name="T34" fmla="*/ 217 w 922"/>
                    <a:gd name="T35" fmla="*/ -4197 h 1362"/>
                    <a:gd name="T36" fmla="*/ 146 w 922"/>
                    <a:gd name="T37" fmla="*/ -4222 h 1362"/>
                    <a:gd name="T38" fmla="*/ 74 w 922"/>
                    <a:gd name="T39" fmla="*/ -4240 h 1362"/>
                    <a:gd name="T40" fmla="*/ 0 w 922"/>
                    <a:gd name="T41" fmla="*/ -4249 h 13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22" h="1362">
                      <a:moveTo>
                        <a:pt x="922" y="1361"/>
                      </a:moveTo>
                      <a:lnTo>
                        <a:pt x="915" y="1252"/>
                      </a:lnTo>
                      <a:lnTo>
                        <a:pt x="904" y="1146"/>
                      </a:lnTo>
                      <a:lnTo>
                        <a:pt x="887" y="1042"/>
                      </a:lnTo>
                      <a:lnTo>
                        <a:pt x="865" y="941"/>
                      </a:lnTo>
                      <a:lnTo>
                        <a:pt x="838" y="844"/>
                      </a:lnTo>
                      <a:lnTo>
                        <a:pt x="806" y="750"/>
                      </a:lnTo>
                      <a:lnTo>
                        <a:pt x="770" y="661"/>
                      </a:lnTo>
                      <a:lnTo>
                        <a:pt x="730" y="575"/>
                      </a:lnTo>
                      <a:lnTo>
                        <a:pt x="687" y="495"/>
                      </a:lnTo>
                      <a:lnTo>
                        <a:pt x="639" y="419"/>
                      </a:lnTo>
                      <a:lnTo>
                        <a:pt x="588" y="348"/>
                      </a:lnTo>
                      <a:lnTo>
                        <a:pt x="533" y="283"/>
                      </a:lnTo>
                      <a:lnTo>
                        <a:pt x="475" y="224"/>
                      </a:lnTo>
                      <a:lnTo>
                        <a:pt x="414" y="171"/>
                      </a:lnTo>
                      <a:lnTo>
                        <a:pt x="351" y="125"/>
                      </a:lnTo>
                      <a:lnTo>
                        <a:pt x="285" y="85"/>
                      </a:lnTo>
                      <a:lnTo>
                        <a:pt x="217" y="52"/>
                      </a:lnTo>
                      <a:lnTo>
                        <a:pt x="146" y="27"/>
                      </a:lnTo>
                      <a:lnTo>
                        <a:pt x="74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E28432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9"/>
              <p:cNvGrpSpPr/>
              <p:nvPr/>
            </p:nvGrpSpPr>
            <p:grpSpPr>
              <a:xfrm>
                <a:off x="5707" y="-4248"/>
                <a:ext cx="903" cy="1380"/>
                <a:chOff x="5707" y="-4248"/>
                <a:chExt cx="903" cy="1380"/>
              </a:xfrm>
            </p:grpSpPr>
            <p:sp>
              <p:nvSpPr>
                <p:cNvPr id="35" name="Freeform 32"/>
                <p:cNvSpPr/>
                <p:nvPr/>
              </p:nvSpPr>
              <p:spPr bwMode="auto">
                <a:xfrm>
                  <a:off x="5707" y="-4248"/>
                  <a:ext cx="903" cy="1380"/>
                </a:xfrm>
                <a:custGeom>
                  <a:avLst/>
                  <a:gdLst>
                    <a:gd name="T0" fmla="*/ 902 w 903"/>
                    <a:gd name="T1" fmla="*/ -4248 h 1380"/>
                    <a:gd name="T2" fmla="*/ 829 w 903"/>
                    <a:gd name="T3" fmla="*/ -4236 h 1380"/>
                    <a:gd name="T4" fmla="*/ 757 w 903"/>
                    <a:gd name="T5" fmla="*/ -4216 h 1380"/>
                    <a:gd name="T6" fmla="*/ 688 w 903"/>
                    <a:gd name="T7" fmla="*/ -4189 h 1380"/>
                    <a:gd name="T8" fmla="*/ 620 w 903"/>
                    <a:gd name="T9" fmla="*/ -4155 h 1380"/>
                    <a:gd name="T10" fmla="*/ 555 w 903"/>
                    <a:gd name="T11" fmla="*/ -4113 h 1380"/>
                    <a:gd name="T12" fmla="*/ 493 w 903"/>
                    <a:gd name="T13" fmla="*/ -4065 h 1380"/>
                    <a:gd name="T14" fmla="*/ 433 w 903"/>
                    <a:gd name="T15" fmla="*/ -4011 h 1380"/>
                    <a:gd name="T16" fmla="*/ 376 w 903"/>
                    <a:gd name="T17" fmla="*/ -3951 h 1380"/>
                    <a:gd name="T18" fmla="*/ 322 w 903"/>
                    <a:gd name="T19" fmla="*/ -3885 h 1380"/>
                    <a:gd name="T20" fmla="*/ 272 w 903"/>
                    <a:gd name="T21" fmla="*/ -3813 h 1380"/>
                    <a:gd name="T22" fmla="*/ 225 w 903"/>
                    <a:gd name="T23" fmla="*/ -3737 h 1380"/>
                    <a:gd name="T24" fmla="*/ 182 w 903"/>
                    <a:gd name="T25" fmla="*/ -3656 h 1380"/>
                    <a:gd name="T26" fmla="*/ 144 w 903"/>
                    <a:gd name="T27" fmla="*/ -3570 h 1380"/>
                    <a:gd name="T28" fmla="*/ 109 w 903"/>
                    <a:gd name="T29" fmla="*/ -3480 h 1380"/>
                    <a:gd name="T30" fmla="*/ 78 w 903"/>
                    <a:gd name="T31" fmla="*/ -3386 h 1380"/>
                    <a:gd name="T32" fmla="*/ 53 w 903"/>
                    <a:gd name="T33" fmla="*/ -3288 h 1380"/>
                    <a:gd name="T34" fmla="*/ 32 w 903"/>
                    <a:gd name="T35" fmla="*/ -3187 h 1380"/>
                    <a:gd name="T36" fmla="*/ 16 w 903"/>
                    <a:gd name="T37" fmla="*/ -3083 h 1380"/>
                    <a:gd name="T38" fmla="*/ 5 w 903"/>
                    <a:gd name="T39" fmla="*/ -2977 h 1380"/>
                    <a:gd name="T40" fmla="*/ 0 w 903"/>
                    <a:gd name="T41" fmla="*/ -2868 h 138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03" h="1380">
                      <a:moveTo>
                        <a:pt x="902" y="0"/>
                      </a:moveTo>
                      <a:lnTo>
                        <a:pt x="829" y="12"/>
                      </a:lnTo>
                      <a:lnTo>
                        <a:pt x="757" y="32"/>
                      </a:lnTo>
                      <a:lnTo>
                        <a:pt x="688" y="59"/>
                      </a:lnTo>
                      <a:lnTo>
                        <a:pt x="620" y="93"/>
                      </a:lnTo>
                      <a:lnTo>
                        <a:pt x="555" y="135"/>
                      </a:lnTo>
                      <a:lnTo>
                        <a:pt x="493" y="183"/>
                      </a:lnTo>
                      <a:lnTo>
                        <a:pt x="433" y="237"/>
                      </a:lnTo>
                      <a:lnTo>
                        <a:pt x="376" y="297"/>
                      </a:lnTo>
                      <a:lnTo>
                        <a:pt x="322" y="363"/>
                      </a:lnTo>
                      <a:lnTo>
                        <a:pt x="272" y="435"/>
                      </a:lnTo>
                      <a:lnTo>
                        <a:pt x="225" y="511"/>
                      </a:lnTo>
                      <a:lnTo>
                        <a:pt x="182" y="592"/>
                      </a:lnTo>
                      <a:lnTo>
                        <a:pt x="144" y="678"/>
                      </a:lnTo>
                      <a:lnTo>
                        <a:pt x="109" y="768"/>
                      </a:lnTo>
                      <a:lnTo>
                        <a:pt x="78" y="862"/>
                      </a:lnTo>
                      <a:lnTo>
                        <a:pt x="53" y="960"/>
                      </a:lnTo>
                      <a:lnTo>
                        <a:pt x="32" y="1061"/>
                      </a:lnTo>
                      <a:lnTo>
                        <a:pt x="16" y="1165"/>
                      </a:lnTo>
                      <a:lnTo>
                        <a:pt x="5" y="1271"/>
                      </a:lnTo>
                      <a:lnTo>
                        <a:pt x="0" y="1380"/>
                      </a:lnTo>
                    </a:path>
                  </a:pathLst>
                </a:custGeom>
                <a:noFill/>
                <a:ln w="28575">
                  <a:solidFill>
                    <a:srgbClr val="E28432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0"/>
              <p:cNvGrpSpPr/>
              <p:nvPr/>
            </p:nvGrpSpPr>
            <p:grpSpPr>
              <a:xfrm>
                <a:off x="5707" y="-2747"/>
                <a:ext cx="922" cy="1362"/>
                <a:chOff x="5707" y="-2747"/>
                <a:chExt cx="922" cy="1362"/>
              </a:xfrm>
            </p:grpSpPr>
            <p:sp>
              <p:nvSpPr>
                <p:cNvPr id="34" name="Freeform 31"/>
                <p:cNvSpPr/>
                <p:nvPr/>
              </p:nvSpPr>
              <p:spPr bwMode="auto">
                <a:xfrm>
                  <a:off x="5707" y="-2747"/>
                  <a:ext cx="922" cy="1362"/>
                </a:xfrm>
                <a:custGeom>
                  <a:avLst/>
                  <a:gdLst>
                    <a:gd name="T0" fmla="*/ 0 w 922"/>
                    <a:gd name="T1" fmla="*/ -2747 h 1362"/>
                    <a:gd name="T2" fmla="*/ 7 w 922"/>
                    <a:gd name="T3" fmla="*/ -2638 h 1362"/>
                    <a:gd name="T4" fmla="*/ 18 w 922"/>
                    <a:gd name="T5" fmla="*/ -2532 h 1362"/>
                    <a:gd name="T6" fmla="*/ 35 w 922"/>
                    <a:gd name="T7" fmla="*/ -2428 h 1362"/>
                    <a:gd name="T8" fmla="*/ 57 w 922"/>
                    <a:gd name="T9" fmla="*/ -2327 h 1362"/>
                    <a:gd name="T10" fmla="*/ 84 w 922"/>
                    <a:gd name="T11" fmla="*/ -2230 h 1362"/>
                    <a:gd name="T12" fmla="*/ 116 w 922"/>
                    <a:gd name="T13" fmla="*/ -2136 h 1362"/>
                    <a:gd name="T14" fmla="*/ 151 w 922"/>
                    <a:gd name="T15" fmla="*/ -2047 h 1362"/>
                    <a:gd name="T16" fmla="*/ 191 w 922"/>
                    <a:gd name="T17" fmla="*/ -1961 h 1362"/>
                    <a:gd name="T18" fmla="*/ 235 w 922"/>
                    <a:gd name="T19" fmla="*/ -1881 h 1362"/>
                    <a:gd name="T20" fmla="*/ 283 w 922"/>
                    <a:gd name="T21" fmla="*/ -1805 h 1362"/>
                    <a:gd name="T22" fmla="*/ 334 w 922"/>
                    <a:gd name="T23" fmla="*/ -1734 h 1362"/>
                    <a:gd name="T24" fmla="*/ 389 w 922"/>
                    <a:gd name="T25" fmla="*/ -1669 h 1362"/>
                    <a:gd name="T26" fmla="*/ 447 w 922"/>
                    <a:gd name="T27" fmla="*/ -1610 h 1362"/>
                    <a:gd name="T28" fmla="*/ 508 w 922"/>
                    <a:gd name="T29" fmla="*/ -1557 h 1362"/>
                    <a:gd name="T30" fmla="*/ 571 w 922"/>
                    <a:gd name="T31" fmla="*/ -1511 h 1362"/>
                    <a:gd name="T32" fmla="*/ 637 w 922"/>
                    <a:gd name="T33" fmla="*/ -1471 h 1362"/>
                    <a:gd name="T34" fmla="*/ 705 w 922"/>
                    <a:gd name="T35" fmla="*/ -1438 h 1362"/>
                    <a:gd name="T36" fmla="*/ 776 w 922"/>
                    <a:gd name="T37" fmla="*/ -1413 h 1362"/>
                    <a:gd name="T38" fmla="*/ 848 w 922"/>
                    <a:gd name="T39" fmla="*/ -1395 h 1362"/>
                    <a:gd name="T40" fmla="*/ 922 w 922"/>
                    <a:gd name="T41" fmla="*/ -1386 h 13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22" h="1362">
                      <a:moveTo>
                        <a:pt x="0" y="0"/>
                      </a:moveTo>
                      <a:lnTo>
                        <a:pt x="7" y="109"/>
                      </a:lnTo>
                      <a:lnTo>
                        <a:pt x="18" y="215"/>
                      </a:lnTo>
                      <a:lnTo>
                        <a:pt x="35" y="319"/>
                      </a:lnTo>
                      <a:lnTo>
                        <a:pt x="57" y="420"/>
                      </a:lnTo>
                      <a:lnTo>
                        <a:pt x="84" y="517"/>
                      </a:lnTo>
                      <a:lnTo>
                        <a:pt x="116" y="611"/>
                      </a:lnTo>
                      <a:lnTo>
                        <a:pt x="151" y="700"/>
                      </a:lnTo>
                      <a:lnTo>
                        <a:pt x="191" y="786"/>
                      </a:lnTo>
                      <a:lnTo>
                        <a:pt x="235" y="866"/>
                      </a:lnTo>
                      <a:lnTo>
                        <a:pt x="283" y="942"/>
                      </a:lnTo>
                      <a:lnTo>
                        <a:pt x="334" y="1013"/>
                      </a:lnTo>
                      <a:lnTo>
                        <a:pt x="389" y="1078"/>
                      </a:lnTo>
                      <a:lnTo>
                        <a:pt x="447" y="1137"/>
                      </a:lnTo>
                      <a:lnTo>
                        <a:pt x="508" y="1190"/>
                      </a:lnTo>
                      <a:lnTo>
                        <a:pt x="571" y="1236"/>
                      </a:lnTo>
                      <a:lnTo>
                        <a:pt x="637" y="1276"/>
                      </a:lnTo>
                      <a:lnTo>
                        <a:pt x="705" y="1309"/>
                      </a:lnTo>
                      <a:lnTo>
                        <a:pt x="776" y="1334"/>
                      </a:lnTo>
                      <a:lnTo>
                        <a:pt x="848" y="1352"/>
                      </a:lnTo>
                      <a:lnTo>
                        <a:pt x="922" y="1361"/>
                      </a:lnTo>
                    </a:path>
                  </a:pathLst>
                </a:custGeom>
                <a:noFill/>
                <a:ln w="28575">
                  <a:solidFill>
                    <a:srgbClr val="E28432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1"/>
              <p:cNvGrpSpPr/>
              <p:nvPr/>
            </p:nvGrpSpPr>
            <p:grpSpPr>
              <a:xfrm>
                <a:off x="7642" y="-2818"/>
                <a:ext cx="20" cy="2"/>
                <a:chOff x="7642" y="-2818"/>
                <a:chExt cx="20" cy="2"/>
              </a:xfrm>
            </p:grpSpPr>
            <p:sp>
              <p:nvSpPr>
                <p:cNvPr id="33" name="Freeform 30"/>
                <p:cNvSpPr/>
                <p:nvPr/>
              </p:nvSpPr>
              <p:spPr bwMode="auto">
                <a:xfrm>
                  <a:off x="7642" y="-2818"/>
                  <a:ext cx="20" cy="2"/>
                </a:xfrm>
                <a:custGeom>
                  <a:avLst/>
                  <a:gdLst>
                    <a:gd name="T0" fmla="*/ 0 w 20"/>
                    <a:gd name="T1" fmla="*/ 0 h 2"/>
                    <a:gd name="T2" fmla="*/ 20 w 20"/>
                    <a:gd name="T3" fmla="*/ 0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0" h="2">
                      <a:moveTo>
                        <a:pt x="0" y="0"/>
                      </a:moveTo>
                      <a:lnTo>
                        <a:pt x="20" y="0"/>
                      </a:lnTo>
                    </a:path>
                  </a:pathLst>
                </a:custGeom>
                <a:noFill/>
                <a:ln w="38227">
                  <a:solidFill>
                    <a:srgbClr val="DE653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2"/>
              <p:cNvGrpSpPr/>
              <p:nvPr/>
            </p:nvGrpSpPr>
            <p:grpSpPr>
              <a:xfrm>
                <a:off x="6649" y="-4251"/>
                <a:ext cx="61" cy="2"/>
                <a:chOff x="6649" y="-4251"/>
                <a:chExt cx="61" cy="2"/>
              </a:xfrm>
            </p:grpSpPr>
            <p:sp>
              <p:nvSpPr>
                <p:cNvPr id="32" name="Freeform 29"/>
                <p:cNvSpPr/>
                <p:nvPr/>
              </p:nvSpPr>
              <p:spPr bwMode="auto">
                <a:xfrm>
                  <a:off x="6649" y="-4251"/>
                  <a:ext cx="61" cy="2"/>
                </a:xfrm>
                <a:custGeom>
                  <a:avLst/>
                  <a:gdLst>
                    <a:gd name="T0" fmla="*/ 60 w 61"/>
                    <a:gd name="T1" fmla="*/ -17412096 h 1"/>
                    <a:gd name="T2" fmla="*/ 50 w 61"/>
                    <a:gd name="T3" fmla="*/ -17412096 h 1"/>
                    <a:gd name="T4" fmla="*/ 40 w 61"/>
                    <a:gd name="T5" fmla="*/ -17412096 h 1"/>
                    <a:gd name="T6" fmla="*/ 30 w 61"/>
                    <a:gd name="T7" fmla="*/ -17412096 h 1"/>
                    <a:gd name="T8" fmla="*/ 20 w 61"/>
                    <a:gd name="T9" fmla="*/ -17412096 h 1"/>
                    <a:gd name="T10" fmla="*/ 10 w 61"/>
                    <a:gd name="T11" fmla="*/ -17412096 h 1"/>
                    <a:gd name="T12" fmla="*/ 0 w 61"/>
                    <a:gd name="T13" fmla="*/ -17412096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" h="1">
                      <a:moveTo>
                        <a:pt x="60" y="0"/>
                      </a:moveTo>
                      <a:lnTo>
                        <a:pt x="50" y="0"/>
                      </a:lnTo>
                      <a:lnTo>
                        <a:pt x="40" y="0"/>
                      </a:lnTo>
                      <a:lnTo>
                        <a:pt x="30" y="0"/>
                      </a:lnTo>
                      <a:lnTo>
                        <a:pt x="20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DE653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3"/>
              <p:cNvGrpSpPr/>
              <p:nvPr/>
            </p:nvGrpSpPr>
            <p:grpSpPr>
              <a:xfrm>
                <a:off x="5706" y="-2818"/>
                <a:ext cx="2" cy="2"/>
                <a:chOff x="5706" y="-2818"/>
                <a:chExt cx="2" cy="2"/>
              </a:xfrm>
            </p:grpSpPr>
            <p:sp>
              <p:nvSpPr>
                <p:cNvPr id="31" name="Freeform 28"/>
                <p:cNvSpPr/>
                <p:nvPr/>
              </p:nvSpPr>
              <p:spPr bwMode="auto">
                <a:xfrm>
                  <a:off x="5706" y="-2818"/>
                  <a:ext cx="2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227">
                  <a:solidFill>
                    <a:srgbClr val="DE653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4"/>
              <p:cNvGrpSpPr/>
              <p:nvPr/>
            </p:nvGrpSpPr>
            <p:grpSpPr>
              <a:xfrm>
                <a:off x="5420" y="-3359"/>
                <a:ext cx="6083" cy="2592"/>
                <a:chOff x="5420" y="-3359"/>
                <a:chExt cx="6083" cy="2592"/>
              </a:xfrm>
            </p:grpSpPr>
            <p:sp>
              <p:nvSpPr>
                <p:cNvPr id="19" name="Freeform 15"/>
                <p:cNvSpPr/>
                <p:nvPr/>
              </p:nvSpPr>
              <p:spPr bwMode="auto">
                <a:xfrm>
                  <a:off x="6649" y="-1384"/>
                  <a:ext cx="61" cy="2"/>
                </a:xfrm>
                <a:custGeom>
                  <a:avLst/>
                  <a:gdLst>
                    <a:gd name="T0" fmla="*/ 0 w 61"/>
                    <a:gd name="T1" fmla="*/ -5668864 h 1"/>
                    <a:gd name="T2" fmla="*/ 10 w 61"/>
                    <a:gd name="T3" fmla="*/ -5668864 h 1"/>
                    <a:gd name="T4" fmla="*/ 20 w 61"/>
                    <a:gd name="T5" fmla="*/ -5668864 h 1"/>
                    <a:gd name="T6" fmla="*/ 30 w 61"/>
                    <a:gd name="T7" fmla="*/ -5668864 h 1"/>
                    <a:gd name="T8" fmla="*/ 40 w 61"/>
                    <a:gd name="T9" fmla="*/ -5668864 h 1"/>
                    <a:gd name="T10" fmla="*/ 50 w 61"/>
                    <a:gd name="T11" fmla="*/ -5668864 h 1"/>
                    <a:gd name="T12" fmla="*/ 60 w 61"/>
                    <a:gd name="T13" fmla="*/ -5668864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0"/>
                      </a:lnTo>
                      <a:lnTo>
                        <a:pt x="30" y="0"/>
                      </a:lnTo>
                      <a:lnTo>
                        <a:pt x="40" y="0"/>
                      </a:lnTo>
                      <a:lnTo>
                        <a:pt x="50" y="0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12700">
                  <a:solidFill>
                    <a:srgbClr val="DE653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498" y="-3359"/>
                  <a:ext cx="83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no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32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n"/>
                    <a:defRPr sz="28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charset="2"/>
                    <a:buChar char="n"/>
                    <a:defRPr sz="24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9pPr>
                </a:lstStyle>
                <a:p>
                  <a:pPr rtl="0">
                    <a:lnSpc>
                      <a:spcPts val="8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None/>
                  </a:pPr>
                  <a:r>
                    <a:rPr lang="fr" sz="800" b="0" i="0" u="none" strike="noStrike">
                      <a:solidFill>
                        <a:srgbClr val="231F20"/>
                      </a:solidFill>
                      <a:highlight>
                        <a:srgbClr val="000000">
                          <a:alpha val="0"/>
                        </a:srgbClr>
                      </a:highlight>
                      <a:latin typeface="Myriad Pro"/>
                    </a:rPr>
                    <a:t>0</a:t>
                  </a:r>
                  <a:endParaRPr lang="en-US" altLang="fr-FR" sz="12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460" y="-2427"/>
                  <a:ext cx="132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no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32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n"/>
                    <a:defRPr sz="28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charset="2"/>
                    <a:buChar char="n"/>
                    <a:defRPr sz="24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9pPr>
                </a:lstStyle>
                <a:p>
                  <a:pPr rtl="0">
                    <a:lnSpc>
                      <a:spcPts val="8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None/>
                  </a:pPr>
                  <a:r>
                    <a:rPr lang="fr" sz="800" b="0" i="0" u="none" strike="noStrike">
                      <a:solidFill>
                        <a:srgbClr val="231F20"/>
                      </a:solidFill>
                      <a:highlight>
                        <a:srgbClr val="000000">
                          <a:alpha val="0"/>
                        </a:srgbClr>
                      </a:highlight>
                      <a:latin typeface="Myriad Pro"/>
                    </a:rPr>
                    <a:t>-1</a:t>
                  </a:r>
                  <a:endParaRPr lang="en-US" altLang="fr-FR" sz="12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420" y="-1488"/>
                  <a:ext cx="132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no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32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n"/>
                    <a:defRPr sz="28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charset="2"/>
                    <a:buChar char="n"/>
                    <a:defRPr sz="24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9pPr>
                </a:lstStyle>
                <a:p>
                  <a:pPr rtl="0">
                    <a:lnSpc>
                      <a:spcPts val="8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None/>
                  </a:pPr>
                  <a:r>
                    <a:rPr lang="fr" sz="800" b="0" i="0" u="none" strike="noStrike">
                      <a:solidFill>
                        <a:srgbClr val="231F20"/>
                      </a:solidFill>
                      <a:highlight>
                        <a:srgbClr val="000000">
                          <a:alpha val="0"/>
                        </a:srgbClr>
                      </a:highlight>
                      <a:latin typeface="Myriad Pro"/>
                    </a:rPr>
                    <a:t>-2</a:t>
                  </a:r>
                  <a:endParaRPr lang="en-US" altLang="fr-FR" sz="12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658" y="-1308"/>
                  <a:ext cx="235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no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32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n"/>
                    <a:defRPr sz="28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charset="2"/>
                    <a:buChar char="n"/>
                    <a:defRPr sz="24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9pPr>
                </a:lstStyle>
                <a:p>
                  <a:pPr rtl="0">
                    <a:lnSpc>
                      <a:spcPts val="8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None/>
                  </a:pPr>
                  <a:r>
                    <a:rPr lang="fr" sz="1200" b="0" i="0" u="none" strike="noStrike">
                      <a:solidFill>
                        <a:srgbClr val="231F20"/>
                      </a:solidFill>
                      <a:highlight>
                        <a:srgbClr val="000000">
                          <a:alpha val="0"/>
                        </a:srgbClr>
                      </a:highlight>
                      <a:latin typeface="Myriad Pro"/>
                    </a:rPr>
                    <a:t>1</a:t>
                  </a:r>
                  <a:endParaRPr lang="en-US" altLang="fr-FR" sz="12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6589" y="-1308"/>
                  <a:ext cx="337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no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32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n"/>
                    <a:defRPr sz="28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charset="2"/>
                    <a:buChar char="n"/>
                    <a:defRPr sz="24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9pPr>
                </a:lstStyle>
                <a:p>
                  <a:pPr rtl="0">
                    <a:lnSpc>
                      <a:spcPts val="8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None/>
                  </a:pPr>
                  <a:r>
                    <a:rPr lang="fr" sz="1200" b="0" i="0" u="none" strike="noStrike">
                      <a:solidFill>
                        <a:srgbClr val="231F20"/>
                      </a:solidFill>
                      <a:highlight>
                        <a:srgbClr val="000000">
                          <a:alpha val="0"/>
                        </a:srgbClr>
                      </a:highlight>
                      <a:latin typeface="Myriad Pro"/>
                    </a:rPr>
                    <a:t>12</a:t>
                  </a:r>
                  <a:endParaRPr lang="en-US" altLang="fr-FR" sz="12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464" y="-1308"/>
                  <a:ext cx="373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no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32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n"/>
                    <a:defRPr sz="28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charset="2"/>
                    <a:buChar char="n"/>
                    <a:defRPr sz="24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9pPr>
                </a:lstStyle>
                <a:p>
                  <a:pPr rtl="0">
                    <a:lnSpc>
                      <a:spcPts val="8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None/>
                  </a:pPr>
                  <a:r>
                    <a:rPr lang="fr" sz="1200" b="0" i="0" u="none" strike="noStrike">
                      <a:solidFill>
                        <a:srgbClr val="231F20"/>
                      </a:solidFill>
                      <a:highlight>
                        <a:srgbClr val="000000">
                          <a:alpha val="0"/>
                        </a:srgbClr>
                      </a:highlight>
                      <a:latin typeface="Myriad Pro"/>
                    </a:rPr>
                    <a:t>24</a:t>
                  </a:r>
                  <a:endParaRPr lang="en-US" altLang="fr-FR" sz="12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8440" y="-1308"/>
                  <a:ext cx="288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no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32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n"/>
                    <a:defRPr sz="28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charset="2"/>
                    <a:buChar char="n"/>
                    <a:defRPr sz="24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9pPr>
                </a:lstStyle>
                <a:p>
                  <a:pPr rtl="0">
                    <a:lnSpc>
                      <a:spcPts val="8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None/>
                  </a:pPr>
                  <a:r>
                    <a:rPr lang="fr" sz="1200" b="0" i="0" u="none" strike="noStrike">
                      <a:solidFill>
                        <a:srgbClr val="231F20"/>
                      </a:solidFill>
                      <a:highlight>
                        <a:srgbClr val="000000">
                          <a:alpha val="0"/>
                        </a:srgbClr>
                      </a:highlight>
                      <a:latin typeface="Myriad Pro"/>
                    </a:rPr>
                    <a:t>36</a:t>
                  </a:r>
                  <a:endParaRPr lang="en-US" altLang="fr-FR" sz="12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7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9424" y="-1308"/>
                  <a:ext cx="351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no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32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n"/>
                    <a:defRPr sz="28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charset="2"/>
                    <a:buChar char="n"/>
                    <a:defRPr sz="24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9pPr>
                </a:lstStyle>
                <a:p>
                  <a:pPr rtl="0">
                    <a:lnSpc>
                      <a:spcPts val="8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None/>
                  </a:pPr>
                  <a:r>
                    <a:rPr lang="fr" sz="1200" b="0" i="0" u="none" strike="noStrike">
                      <a:solidFill>
                        <a:srgbClr val="231F20"/>
                      </a:solidFill>
                      <a:highlight>
                        <a:srgbClr val="000000">
                          <a:alpha val="0"/>
                        </a:srgbClr>
                      </a:highlight>
                      <a:latin typeface="Myriad Pro"/>
                    </a:rPr>
                    <a:t>48</a:t>
                  </a:r>
                  <a:endParaRPr lang="en-US" altLang="fr-FR" sz="12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0468" y="-1308"/>
                  <a:ext cx="297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no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32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n"/>
                    <a:defRPr sz="28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charset="2"/>
                    <a:buChar char="n"/>
                    <a:defRPr sz="24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charset="2"/>
                    <a:buChar char="n"/>
                    <a:defRPr sz="2000">
                      <a:solidFill>
                        <a:schemeClr val="tx1"/>
                      </a:solidFill>
                      <a:latin typeface="Garamond" charset="0"/>
                      <a:ea typeface="MS PGothic" charset="-128"/>
                    </a:defRPr>
                  </a:lvl9pPr>
                </a:lstStyle>
                <a:p>
                  <a:pPr rtl="0">
                    <a:lnSpc>
                      <a:spcPts val="8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None/>
                  </a:pPr>
                  <a:r>
                    <a:rPr lang="fr" sz="1200" b="0" i="0" u="none" strike="noStrike">
                      <a:solidFill>
                        <a:srgbClr val="231F20"/>
                      </a:solidFill>
                      <a:highlight>
                        <a:srgbClr val="000000">
                          <a:alpha val="0"/>
                        </a:srgbClr>
                      </a:highlight>
                      <a:latin typeface="Myriad Pro"/>
                    </a:rPr>
                    <a:t>60</a:t>
                  </a:r>
                  <a:endParaRPr lang="en-US" altLang="fr-FR" sz="12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169" y="-1148"/>
                  <a:ext cx="1475" cy="3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upright="1">
                  <a:noAutofit/>
                </a:bodyPr>
                <a:lstStyle/>
                <a:p>
                  <a:pPr rtl="0" eaLnBrk="0" hangingPunct="0">
                    <a:lnSpc>
                      <a:spcPts val="900"/>
                    </a:lnSpc>
                    <a:spcAft>
                      <a:spcPts val="800"/>
                    </a:spcAft>
                    <a:defRPr/>
                  </a:pPr>
                  <a:r>
                    <a:rPr lang="fr" sz="1400" b="0" i="0" u="none" strike="noStrike" spc="-5">
                      <a:solidFill>
                        <a:srgbClr val="231F20"/>
                      </a:solidFill>
                      <a:highlight>
                        <a:srgbClr val="000000">
                          <a:alpha val="0"/>
                        </a:srgbClr>
                      </a:highlight>
                      <a:latin typeface="Arial"/>
                      <a:ea typeface="Arial"/>
                      <a:cs typeface="Arial"/>
                    </a:rPr>
                    <a:t>Âge (mois)</a:t>
                  </a:r>
                  <a:endParaRPr lang="en-US"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30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9918" y="-1148"/>
                  <a:ext cx="1585" cy="1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upright="1">
                  <a:noAutofit/>
                </a:bodyPr>
                <a:lstStyle/>
                <a:p>
                  <a:pPr rtl="0" eaLnBrk="0" hangingPunct="0">
                    <a:lnSpc>
                      <a:spcPts val="700"/>
                    </a:lnSpc>
                    <a:spcAft>
                      <a:spcPts val="800"/>
                    </a:spcAft>
                    <a:defRPr/>
                  </a:pPr>
                  <a:r>
                    <a:rPr lang="fr" sz="700" b="0" i="0" u="none" strike="noStrike" spc="-5">
                      <a:solidFill>
                        <a:srgbClr val="231F20"/>
                      </a:solidFill>
                      <a:highlight>
                        <a:srgbClr val="000000">
                          <a:alpha val="0"/>
                        </a:srgbClr>
                      </a:highlight>
                      <a:latin typeface="Myriad Pro"/>
                      <a:ea typeface="Calibri"/>
                    </a:rPr>
                    <a:t>Source : Victora et al. 2010 </a:t>
                  </a:r>
                  <a:r>
                    <a:rPr lang="fr" sz="100" b="0" i="0" u="none" strike="noStrike">
                      <a:solidFill>
                        <a:srgbClr val="221F1F"/>
                      </a:solidFill>
                      <a:highlight>
                        <a:srgbClr val="000000">
                          <a:alpha val="0"/>
                        </a:srgbClr>
                      </a:highlight>
                      <a:latin typeface="Segoe UI"/>
                      <a:ea typeface="Calibri"/>
                    </a:rPr>
                    <a:t>5</a:t>
                  </a:r>
                  <a:endParaRPr lang="en-US" sz="1200">
                    <a:solidFill>
                      <a:srgbClr val="FFFFFF"/>
                    </a:solidFill>
                    <a:latin typeface="Arial" panose="020B0604020202020204" pitchFamily="34" charset="0"/>
                    <a:ea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 rot="16200000">
              <a:off x="543405" y="1160265"/>
              <a:ext cx="937662" cy="1395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>
              <a:no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9pPr>
            </a:lstStyle>
            <a:p>
              <a:pPr algn="just" rtl="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None/>
              </a:pPr>
              <a:r>
                <a:rPr lang="fr" sz="1400" b="0" i="0" u="none" strike="noStrike">
                  <a:solidFill>
                    <a:srgbClr val="000514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</a:rPr>
                <a:t>Z-scores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302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Le cycle de la malnutrition </a:t>
            </a:r>
          </a:p>
        </p:txBody>
      </p:sp>
      <p:pic>
        <p:nvPicPr>
          <p:cNvPr id="5" name="Picture 4" descr="C:\Users\shogan\AppData\Local\Microsoft\Windows\Temporary Internet Files\Content.Word\noun_923119_cc.png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44826">
            <a:off x="3113746" y="11537448"/>
            <a:ext cx="639763" cy="51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60" y="1844502"/>
            <a:ext cx="5008279" cy="49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6478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Une alimentation saine et variée est nécessaire à tous les stades de la vie.</a:t>
            </a:r>
          </a:p>
        </p:txBody>
      </p:sp>
      <p:pic>
        <p:nvPicPr>
          <p:cNvPr id="5" name="Picture 4" descr="C:\Users\shogan\AppData\Local\Microsoft\Windows\Temporary Internet Files\Content.Word\noun_923119_cc.png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44826">
            <a:off x="3113746" y="11537448"/>
            <a:ext cx="639763" cy="517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 descr="Illustrations : un bébé, une adolescente, une femme enceinte en train de manger" title="Illustrations : un bébé, une adolescente, une femme enceinte en train de manger"/>
          <p:cNvGrpSpPr/>
          <p:nvPr/>
        </p:nvGrpSpPr>
        <p:grpSpPr>
          <a:xfrm>
            <a:off x="634502" y="2398050"/>
            <a:ext cx="7880848" cy="3242746"/>
            <a:chOff x="1562609" y="1856062"/>
            <a:chExt cx="9177018" cy="385609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62609" y="2466478"/>
              <a:ext cx="2953911" cy="2929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09511" y="1856062"/>
              <a:ext cx="2716696" cy="3492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34402" y="2006927"/>
              <a:ext cx="3705225" cy="370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11535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Renforcement des résultats en matière de nutrition par des activités agricoles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" dirty="0"/>
              <a:t>Concevoir explicitement des activités agricoles pour améliorer la nutrition.</a:t>
            </a:r>
          </a:p>
          <a:p>
            <a:r>
              <a:rPr lang="fr" dirty="0"/>
              <a:t>L'impact de la malnutrition est grave :</a:t>
            </a:r>
          </a:p>
          <a:p>
            <a:pPr lvl="1"/>
            <a:r>
              <a:rPr lang="fr" dirty="0"/>
              <a:t>45 % des décès d'enfants sont dus à la sous-alimentation.</a:t>
            </a:r>
          </a:p>
          <a:p>
            <a:pPr lvl="1"/>
            <a:r>
              <a:rPr lang="fr" dirty="0"/>
              <a:t>QI et résultats scolaires inférieurs</a:t>
            </a:r>
          </a:p>
          <a:p>
            <a:pPr lvl="1"/>
            <a:r>
              <a:rPr lang="fr" dirty="0"/>
              <a:t>Réduction de la productivité et des revenus du travail</a:t>
            </a:r>
          </a:p>
          <a:p>
            <a:pPr lvl="1"/>
            <a:r>
              <a:rPr lang="fr" dirty="0"/>
              <a:t>En Afrique et en Asie, 11 % du PIB est perdu chaque année. </a:t>
            </a:r>
          </a:p>
          <a:p>
            <a:r>
              <a:rPr lang="fr" dirty="0"/>
              <a:t>Il est essentiel de se concentrer sur l'alimentation, les revenus et le genre !</a:t>
            </a:r>
          </a:p>
        </p:txBody>
      </p:sp>
    </p:spTree>
    <p:extLst>
      <p:ext uri="{BB962C8B-B14F-4D97-AF65-F5344CB8AC3E}">
        <p14:creationId xmlns:p14="http://schemas.microsoft.com/office/powerpoint/2010/main" val="199519797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Autres pratiques importantes</a:t>
            </a:r>
            <a:endParaRPr lang="en-US"/>
          </a:p>
        </p:txBody>
      </p:sp>
      <p:pic>
        <p:nvPicPr>
          <p:cNvPr id="5" name="Picture 4" descr="C:\Users\shogan\AppData\Local\Microsoft\Windows\Temporary Internet Files\Content.Word\noun_923119_cc.png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44826">
            <a:off x="3113746" y="11537448"/>
            <a:ext cx="639763" cy="51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llustration : une mère lavant les mains de son enfant avec une cruche d'eau" title="Illustration : une mère lavant les mains de son enfant avec une cruche d'ea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303" y="1746532"/>
            <a:ext cx="5857394" cy="471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52561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PORTE-PAROLE : Situation nutritionnelle dans la zone de mise en œuvre </a:t>
            </a:r>
          </a:p>
        </p:txBody>
      </p:sp>
      <p:pic>
        <p:nvPicPr>
          <p:cNvPr id="5" name="Picture 4" descr="C:\Users\shogan\AppData\Local\Microsoft\Windows\Temporary Internet Files\Content.Word\noun_923119_cc.png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44826">
            <a:off x="3113746" y="11537448"/>
            <a:ext cx="639763" cy="51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3588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3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>
                <a:sym typeface="Source Sans Pro"/>
              </a:rPr>
              <a:t>Comment l'agriculture influence-t-elle la nutrition ?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68B1D4A-CA6C-2F4C-B033-8B55FD5C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855" y="2193582"/>
            <a:ext cx="2529361" cy="3043962"/>
          </a:xfrm>
        </p:spPr>
        <p:txBody>
          <a:bodyPr>
            <a:normAutofit lnSpcReduction="10000"/>
          </a:bodyPr>
          <a:lstStyle/>
          <a:p>
            <a:pPr marL="0">
              <a:spcBef>
                <a:spcPct val="0"/>
              </a:spcBef>
              <a:buClr>
                <a:srgbClr val="569CBE"/>
              </a:buClr>
              <a:buSzPct val="25000"/>
              <a:buNone/>
            </a:pPr>
            <a:r>
              <a:rPr lang="fr" sz="2200" dirty="0">
                <a:solidFill>
                  <a:srgbClr val="237C9A"/>
                </a:solidFill>
                <a:highlight>
                  <a:srgbClr val="000000">
                    <a:alpha val="0"/>
                  </a:srgbClr>
                </a:highlight>
                <a:latin typeface="Gill Sans MT"/>
                <a:ea typeface="Franklin Gothic Book" charset="0"/>
                <a:cs typeface="Franklin Gothic Book" charset="0"/>
                <a:sym typeface="Calibri"/>
              </a:rPr>
              <a:t>Nourriture produite </a:t>
            </a:r>
            <a:br>
              <a:rPr lang="fr" sz="2200" dirty="0">
                <a:solidFill>
                  <a:srgbClr val="237C9A"/>
                </a:solidFill>
                <a:highlight>
                  <a:srgbClr val="000000">
                    <a:alpha val="0"/>
                  </a:srgbClr>
                </a:highlight>
                <a:latin typeface="Gill Sans MT"/>
                <a:ea typeface="Franklin Gothic Book" charset="0"/>
                <a:cs typeface="Franklin Gothic Book" charset="0"/>
                <a:sym typeface="Calibri"/>
              </a:rPr>
            </a:br>
            <a:r>
              <a:rPr lang="fr" sz="2200" dirty="0">
                <a:solidFill>
                  <a:srgbClr val="237C9A"/>
                </a:solidFill>
                <a:highlight>
                  <a:srgbClr val="000000">
                    <a:alpha val="0"/>
                  </a:srgbClr>
                </a:highlight>
                <a:latin typeface="Gill Sans MT"/>
                <a:ea typeface="Franklin Gothic Book" charset="0"/>
                <a:cs typeface="Franklin Gothic Book" charset="0"/>
                <a:sym typeface="Calibri"/>
              </a:rPr>
              <a:t>et consommée</a:t>
            </a:r>
            <a:r>
              <a:rPr lang="fr" sz="2200" dirty="0">
                <a:solidFill>
                  <a:srgbClr val="32697C"/>
                </a:solidFill>
                <a:highlight>
                  <a:srgbClr val="000000">
                    <a:alpha val="0"/>
                  </a:srgbClr>
                </a:highlight>
                <a:latin typeface="Gill Sans MT"/>
                <a:ea typeface="Franklin Gothic Book" charset="0"/>
                <a:cs typeface="Franklin Gothic Book" charset="0"/>
                <a:sym typeface="Calibri"/>
              </a:rPr>
              <a:t/>
            </a:r>
            <a:br>
              <a:rPr lang="fr" sz="2200" dirty="0">
                <a:solidFill>
                  <a:srgbClr val="32697C"/>
                </a:solidFill>
                <a:highlight>
                  <a:srgbClr val="000000">
                    <a:alpha val="0"/>
                  </a:srgbClr>
                </a:highlight>
                <a:latin typeface="Gill Sans MT"/>
                <a:ea typeface="Franklin Gothic Book" charset="0"/>
                <a:cs typeface="Franklin Gothic Book" charset="0"/>
                <a:sym typeface="Calibri"/>
              </a:rPr>
            </a:br>
            <a:endParaRPr lang="en-US" altLang="en-US" sz="2200" b="1" dirty="0">
              <a:solidFill>
                <a:srgbClr val="569CBE"/>
              </a:solidFill>
              <a:ea typeface="Franklin Gothic Book" charset="0"/>
              <a:cs typeface="Franklin Gothic Book" charset="0"/>
              <a:sym typeface="Calibri"/>
            </a:endParaRPr>
          </a:p>
          <a:p>
            <a:pPr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r" sz="1900" dirty="0">
                <a:highlight>
                  <a:srgbClr val="000000">
                    <a:alpha val="0"/>
                  </a:srgbClr>
                </a:highlight>
                <a:latin typeface="Gill Sans MT"/>
                <a:ea typeface="Franklin Gothic Book" charset="0"/>
                <a:cs typeface="Franklin Gothic Book" charset="0"/>
                <a:sym typeface="Calibri"/>
              </a:rPr>
              <a:t>Calories</a:t>
            </a:r>
          </a:p>
          <a:p>
            <a:pPr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r" sz="1900" dirty="0">
                <a:highlight>
                  <a:srgbClr val="000000">
                    <a:alpha val="0"/>
                  </a:srgbClr>
                </a:highlight>
                <a:latin typeface="Gill Sans MT"/>
                <a:ea typeface="Franklin Gothic Book" charset="0"/>
                <a:cs typeface="Franklin Gothic Book" charset="0"/>
                <a:sym typeface="Calibri"/>
              </a:rPr>
              <a:t> Protéines</a:t>
            </a:r>
          </a:p>
          <a:p>
            <a:pPr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r" sz="1900" dirty="0">
                <a:highlight>
                  <a:srgbClr val="000000">
                    <a:alpha val="0"/>
                  </a:srgbClr>
                </a:highlight>
                <a:latin typeface="Gill Sans MT"/>
                <a:ea typeface="Franklin Gothic Book" charset="0"/>
                <a:cs typeface="Franklin Gothic Book" charset="0"/>
                <a:sym typeface="Calibri"/>
              </a:rPr>
              <a:t> Micronutriments</a:t>
            </a:r>
          </a:p>
          <a:p>
            <a:pPr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r" sz="1900" dirty="0">
                <a:highlight>
                  <a:srgbClr val="000000">
                    <a:alpha val="0"/>
                  </a:srgbClr>
                </a:highlight>
                <a:latin typeface="Gill Sans MT"/>
                <a:ea typeface="Franklin Gothic Book" charset="0"/>
                <a:cs typeface="Franklin Gothic Book" charset="0"/>
                <a:sym typeface="Calibri"/>
              </a:rPr>
              <a:t> Sécurité</a:t>
            </a:r>
          </a:p>
        </p:txBody>
      </p:sp>
      <p:pic>
        <p:nvPicPr>
          <p:cNvPr id="28680" name="Picture 8" descr="Illustration: un bol de légumes" title="Illustration: un bol de légumes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41" t="6441" r="5865" b="22591"/>
          <a:stretch>
            <a:fillRect/>
          </a:stretch>
        </p:blipFill>
        <p:spPr bwMode="auto">
          <a:xfrm>
            <a:off x="1168393" y="5237544"/>
            <a:ext cx="10459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2" descr="Illustration: un bilan" title="Illustration: un bilan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18299" y="5237544"/>
            <a:ext cx="1073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5" descr="Illustration: une main tenant de l'argent&#10;" title="Illustration: une main tenant de l'argent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73536" y="5237544"/>
            <a:ext cx="796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8AD7875B-24DE-6740-83CC-82848A359FAD}"/>
              </a:ext>
            </a:extLst>
          </p:cNvPr>
          <p:cNvSpPr txBox="1">
            <a:spLocks/>
          </p:cNvSpPr>
          <p:nvPr/>
        </p:nvSpPr>
        <p:spPr>
          <a:xfrm>
            <a:off x="3242968" y="2390618"/>
            <a:ext cx="2529361" cy="35529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2" name="Content Placeholder 14">
            <a:extLst>
              <a:ext uri="{FF2B5EF4-FFF2-40B4-BE49-F238E27FC236}">
                <a16:creationId xmlns:a16="http://schemas.microsoft.com/office/drawing/2014/main" id="{34C1D10F-A344-DB44-A669-B7B1A6F0D0A0}"/>
              </a:ext>
            </a:extLst>
          </p:cNvPr>
          <p:cNvSpPr txBox="1">
            <a:spLocks/>
          </p:cNvSpPr>
          <p:nvPr/>
        </p:nvSpPr>
        <p:spPr>
          <a:xfrm>
            <a:off x="3307319" y="2193582"/>
            <a:ext cx="2529361" cy="30439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Clr>
                <a:srgbClr val="569CBE"/>
              </a:buClr>
              <a:buSzPct val="25000"/>
              <a:buNone/>
            </a:pPr>
            <a:r>
              <a:rPr lang="fr" sz="2600" dirty="0">
                <a:solidFill>
                  <a:srgbClr val="237C9A"/>
                </a:solidFill>
                <a:highlight>
                  <a:srgbClr val="000000">
                    <a:alpha val="0"/>
                  </a:srgbClr>
                </a:highlight>
                <a:latin typeface="Gill Sans MT"/>
                <a:ea typeface="Franklin Gothic Book" charset="0"/>
                <a:cs typeface="Franklin Gothic Book" charset="0"/>
                <a:sym typeface="Calibri"/>
              </a:rPr>
              <a:t>Utilisation du temps et de l'énergie des femmes</a:t>
            </a:r>
            <a:r>
              <a:rPr lang="fr" sz="2600" dirty="0">
                <a:solidFill>
                  <a:srgbClr val="32697C"/>
                </a:solidFill>
                <a:highlight>
                  <a:srgbClr val="000000">
                    <a:alpha val="0"/>
                  </a:srgbClr>
                </a:highlight>
                <a:latin typeface="Gill Sans MT"/>
                <a:ea typeface="Franklin Gothic Book" charset="0"/>
                <a:cs typeface="Franklin Gothic Book" charset="0"/>
                <a:sym typeface="Calibri"/>
              </a:rPr>
              <a:t/>
            </a:r>
            <a:br>
              <a:rPr lang="fr" sz="2600" dirty="0">
                <a:solidFill>
                  <a:srgbClr val="32697C"/>
                </a:solidFill>
                <a:highlight>
                  <a:srgbClr val="000000">
                    <a:alpha val="0"/>
                  </a:srgbClr>
                </a:highlight>
                <a:latin typeface="Gill Sans MT"/>
                <a:ea typeface="Franklin Gothic Book" charset="0"/>
                <a:cs typeface="Franklin Gothic Book" charset="0"/>
                <a:sym typeface="Calibri"/>
              </a:rPr>
            </a:br>
            <a:endParaRPr lang="en-US" altLang="en-US" sz="1200" b="1" dirty="0">
              <a:solidFill>
                <a:srgbClr val="569CBE"/>
              </a:solidFill>
              <a:highlight>
                <a:srgbClr val="000000">
                  <a:alpha val="0"/>
                </a:srgbClr>
              </a:highlight>
              <a:ea typeface="Franklin Gothic Book" charset="0"/>
              <a:cs typeface="Franklin Gothic Book" charset="0"/>
              <a:sym typeface="Calibri"/>
            </a:endParaRPr>
          </a:p>
          <a:p>
            <a:pPr marL="176213" lvl="1" indent="-176213">
              <a:spcBef>
                <a:spcPts val="475"/>
              </a:spcBef>
              <a:buClr>
                <a:srgbClr val="000000"/>
              </a:buClr>
            </a:pPr>
            <a:r>
              <a:rPr lang="fr" sz="2000" dirty="0">
                <a:highlight>
                  <a:srgbClr val="000000">
                    <a:alpha val="0"/>
                  </a:srgbClr>
                </a:highlight>
                <a:latin typeface="Gill Sans MT"/>
                <a:ea typeface="Franklin Gothic Book" charset="0"/>
                <a:cs typeface="Franklin Gothic Book" charset="0"/>
                <a:sym typeface="Calibri"/>
              </a:rPr>
              <a:t>Gérer les demandes de temps et d'énergie des femmes.</a:t>
            </a:r>
          </a:p>
          <a:p>
            <a:pPr marL="176213" lvl="1" indent="-176213">
              <a:spcBef>
                <a:spcPts val="475"/>
              </a:spcBef>
              <a:buClr>
                <a:srgbClr val="000000"/>
              </a:buClr>
            </a:pPr>
            <a:r>
              <a:rPr lang="fr" sz="2000" dirty="0">
                <a:highlight>
                  <a:srgbClr val="000000">
                    <a:alpha val="0"/>
                  </a:srgbClr>
                </a:highlight>
                <a:latin typeface="Gill Sans MT"/>
                <a:ea typeface="Franklin Gothic Book" charset="0"/>
                <a:cs typeface="Franklin Gothic Book" charset="0"/>
                <a:sym typeface="Calibri"/>
              </a:rPr>
              <a:t>Maximiser le contrôle des revenus par les femmes.</a:t>
            </a:r>
          </a:p>
        </p:txBody>
      </p:sp>
      <p:sp>
        <p:nvSpPr>
          <p:cNvPr id="34" name="Content Placeholder 14">
            <a:extLst>
              <a:ext uri="{FF2B5EF4-FFF2-40B4-BE49-F238E27FC236}">
                <a16:creationId xmlns:a16="http://schemas.microsoft.com/office/drawing/2014/main" id="{23314B80-51C0-8148-8E9A-51D948839D1A}"/>
              </a:ext>
            </a:extLst>
          </p:cNvPr>
          <p:cNvSpPr txBox="1">
            <a:spLocks/>
          </p:cNvSpPr>
          <p:nvPr/>
        </p:nvSpPr>
        <p:spPr>
          <a:xfrm>
            <a:off x="5990194" y="2193582"/>
            <a:ext cx="2529361" cy="3095782"/>
          </a:xfrm>
          <a:prstGeom prst="rect">
            <a:avLst/>
          </a:prstGeom>
        </p:spPr>
        <p:txBody>
          <a:bodyPr anchor="t" anchorCtr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Clr>
                <a:srgbClr val="569CBE"/>
              </a:buClr>
              <a:buSzPct val="25000"/>
              <a:buNone/>
            </a:pPr>
            <a:r>
              <a:rPr lang="fr" sz="4000" dirty="0">
                <a:solidFill>
                  <a:srgbClr val="237C9A"/>
                </a:solidFill>
                <a:highlight>
                  <a:srgbClr val="000000">
                    <a:alpha val="0"/>
                  </a:srgbClr>
                </a:highlight>
                <a:latin typeface="Gill Sans MT"/>
                <a:ea typeface="Franklin Gothic Book" charset="0"/>
                <a:cs typeface="Franklin Gothic Book" charset="0"/>
                <a:sym typeface="Calibri"/>
              </a:rPr>
              <a:t>Les revenus générés et comment ils sont dépensés.</a:t>
            </a:r>
            <a:r>
              <a:rPr lang="fr" sz="4000" dirty="0">
                <a:solidFill>
                  <a:srgbClr val="32697C"/>
                </a:solidFill>
                <a:highlight>
                  <a:srgbClr val="000000">
                    <a:alpha val="0"/>
                  </a:srgbClr>
                </a:highlight>
                <a:latin typeface="Gill Sans MT"/>
                <a:ea typeface="Franklin Gothic Book" charset="0"/>
                <a:cs typeface="Franklin Gothic Book" charset="0"/>
                <a:sym typeface="Calibri"/>
              </a:rPr>
              <a:t/>
            </a:r>
            <a:br>
              <a:rPr lang="fr" sz="4000" dirty="0">
                <a:solidFill>
                  <a:srgbClr val="32697C"/>
                </a:solidFill>
                <a:highlight>
                  <a:srgbClr val="000000">
                    <a:alpha val="0"/>
                  </a:srgbClr>
                </a:highlight>
                <a:latin typeface="Gill Sans MT"/>
                <a:ea typeface="Franklin Gothic Book" charset="0"/>
                <a:cs typeface="Franklin Gothic Book" charset="0"/>
                <a:sym typeface="Calibri"/>
              </a:rPr>
            </a:br>
            <a:endParaRPr lang="en-US" altLang="en-US" sz="1800" b="1" dirty="0">
              <a:solidFill>
                <a:srgbClr val="569CBE"/>
              </a:solidFill>
              <a:highlight>
                <a:srgbClr val="000000">
                  <a:alpha val="0"/>
                </a:srgbClr>
              </a:highlight>
              <a:ea typeface="Franklin Gothic Book" charset="0"/>
              <a:cs typeface="Franklin Gothic Book" charset="0"/>
              <a:sym typeface="Calibri"/>
            </a:endParaRPr>
          </a:p>
          <a:p>
            <a:pPr marL="231775" indent="-231775"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r" sz="3200" dirty="0">
                <a:highlight>
                  <a:srgbClr val="000000">
                    <a:alpha val="0"/>
                  </a:srgbClr>
                </a:highlight>
                <a:latin typeface="Gill Sans MT"/>
                <a:ea typeface="Franklin Gothic Book" charset="0"/>
                <a:cs typeface="Franklin Gothic Book" charset="0"/>
                <a:sym typeface="Calibri"/>
              </a:rPr>
              <a:t>Alimentation diversifiée et aliments riches en nutriments</a:t>
            </a:r>
          </a:p>
          <a:p>
            <a:pPr marL="231775" indent="-231775"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r" sz="3200" dirty="0">
                <a:highlight>
                  <a:srgbClr val="000000">
                    <a:alpha val="0"/>
                  </a:srgbClr>
                </a:highlight>
                <a:latin typeface="Gill Sans MT"/>
                <a:ea typeface="Franklin Gothic Book" charset="0"/>
                <a:cs typeface="Franklin Gothic Book" charset="0"/>
                <a:sym typeface="Calibri"/>
              </a:rPr>
              <a:t>Services et produits de santé et WASH</a:t>
            </a:r>
          </a:p>
        </p:txBody>
      </p:sp>
    </p:spTree>
    <p:extLst>
      <p:ext uri="{BB962C8B-B14F-4D97-AF65-F5344CB8AC3E}">
        <p14:creationId xmlns:p14="http://schemas.microsoft.com/office/powerpoint/2010/main" val="209949317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L'agriculture en tant que source de nourriture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2" y="2395728"/>
            <a:ext cx="5529080" cy="3680981"/>
          </a:xfrm>
        </p:spPr>
        <p:txBody>
          <a:bodyPr>
            <a:normAutofit fontScale="55000" lnSpcReduction="20000"/>
          </a:bodyPr>
          <a:lstStyle/>
          <a:p>
            <a:r>
              <a:rPr lang="fr" dirty="0"/>
              <a:t>Les décisions sur ce qu'il faut produire sont influencées par : </a:t>
            </a:r>
          </a:p>
          <a:p>
            <a:pPr lvl="1"/>
            <a:r>
              <a:rPr lang="fr" dirty="0"/>
              <a:t>Prix du marché</a:t>
            </a:r>
          </a:p>
          <a:p>
            <a:pPr lvl="1"/>
            <a:r>
              <a:rPr lang="fr" dirty="0"/>
              <a:t>Coûts et risques relatifs</a:t>
            </a:r>
          </a:p>
          <a:p>
            <a:pPr lvl="1"/>
            <a:r>
              <a:rPr lang="fr" dirty="0"/>
              <a:t>Actifs productifs </a:t>
            </a:r>
          </a:p>
          <a:p>
            <a:pPr lvl="1"/>
            <a:r>
              <a:rPr lang="fr" dirty="0"/>
              <a:t>Préférences</a:t>
            </a:r>
          </a:p>
          <a:p>
            <a:pPr lvl="1"/>
            <a:r>
              <a:rPr lang="fr" dirty="0"/>
              <a:t>Normes culturelles</a:t>
            </a:r>
          </a:p>
          <a:p>
            <a:r>
              <a:rPr lang="fr" dirty="0"/>
              <a:t>La capacité à traiter et à stocker les aliments a une incidence sur : </a:t>
            </a:r>
          </a:p>
          <a:p>
            <a:pPr lvl="1"/>
            <a:r>
              <a:rPr lang="fr" dirty="0"/>
              <a:t>Durée de conservation et sécurité</a:t>
            </a:r>
          </a:p>
          <a:p>
            <a:pPr lvl="1"/>
            <a:r>
              <a:rPr lang="fr" dirty="0"/>
              <a:t>Teneur en nutriments</a:t>
            </a:r>
          </a:p>
          <a:p>
            <a:pPr lvl="1"/>
            <a:r>
              <a:rPr lang="fr" dirty="0"/>
              <a:t>Accès à la nourriture en période de soudure</a:t>
            </a:r>
          </a:p>
        </p:txBody>
      </p:sp>
      <p:pic>
        <p:nvPicPr>
          <p:cNvPr id="31749" name="Picture 5" descr="Graphique intitulé &quot;production alimentaire&quot;" title="Graphique intitulé &quot;production alimentair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9849" y="2395728"/>
            <a:ext cx="2380164" cy="24708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78818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L'agriculture en tant que source de revenus</a:t>
            </a:r>
            <a:br>
              <a:rPr lang="fr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95728"/>
            <a:ext cx="5415861" cy="3552982"/>
          </a:xfrm>
        </p:spPr>
        <p:txBody>
          <a:bodyPr>
            <a:normAutofit fontScale="85000" lnSpcReduction="20000"/>
          </a:bodyPr>
          <a:lstStyle/>
          <a:p>
            <a:r>
              <a:rPr lang="fr" dirty="0"/>
              <a:t>Des revenus et des flux de trésorerie améliorés toute l'année pour répondre aux besoins du ménage, y compris des aliments variés et nutritifs</a:t>
            </a:r>
          </a:p>
          <a:p>
            <a:r>
              <a:rPr lang="fr" dirty="0"/>
              <a:t>Suppose que des aliments nutritifs soient disponibles dans les marchés—reflète l'importance de créer une demande et un besoin en matière d'éducation nutritionnelle.</a:t>
            </a:r>
          </a:p>
          <a:p>
            <a:endParaRPr lang="en-US" dirty="0"/>
          </a:p>
        </p:txBody>
      </p:sp>
      <p:pic>
        <p:nvPicPr>
          <p:cNvPr id="35844" name="Picture 5" descr="Graphique intitulé &quot;revenu agricole&quot;" title="Graphique intitulé &quot;revenu agricol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9849" y="2395728"/>
            <a:ext cx="2380164" cy="247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196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251750"/>
            <a:ext cx="7982915" cy="941832"/>
          </a:xfrm>
        </p:spPr>
        <p:txBody>
          <a:bodyPr/>
          <a:lstStyle/>
          <a:p>
            <a:r>
              <a:rPr lang="fr" dirty="0"/>
              <a:t>L'agriculture comme moyen pour parvenir à l'autonomisation des femmes.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2395728"/>
            <a:ext cx="5415863" cy="3552982"/>
          </a:xfrm>
        </p:spPr>
        <p:txBody>
          <a:bodyPr>
            <a:normAutofit fontScale="92500"/>
          </a:bodyPr>
          <a:lstStyle/>
          <a:p>
            <a:r>
              <a:rPr lang="fr" dirty="0"/>
              <a:t>L'accès des femmes au revenu est plus souvent pris en compte que l'utilisation du temps et de l'énergie.</a:t>
            </a:r>
          </a:p>
          <a:p>
            <a:r>
              <a:rPr lang="fr" dirty="0"/>
              <a:t>Les femmes sont plus susceptibles de consacrer leurs revenus supplémentaires aux besoins sanitaires et nutritionnels du ménage.</a:t>
            </a:r>
          </a:p>
        </p:txBody>
      </p:sp>
      <p:pic>
        <p:nvPicPr>
          <p:cNvPr id="38917" name="Picture 6" descr="Graphique intitulé &quot;autonomisation des femmes&quot;" title="Graphique intitulé &quot;autonomisation des femme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9849" y="2395728"/>
            <a:ext cx="2380164" cy="247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54531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09788" y="2516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8E9F-42E2-4CFB-AC14-4F67056C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Construire l'histoire de l'agriculture et de la nutrition.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F3504-2CFA-43FD-AC9A-ADDF452AE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" b="1" dirty="0"/>
              <a:t>Objectif : </a:t>
            </a:r>
            <a:r>
              <a:rPr lang="fr" dirty="0"/>
              <a:t>Discuter des différentes voies de l'agriculture vers la nutrition.</a:t>
            </a:r>
          </a:p>
          <a:p>
            <a:pPr marL="0" indent="0">
              <a:buNone/>
            </a:pPr>
            <a:r>
              <a:rPr lang="fr" dirty="0"/>
              <a:t>Disposez les icônes dans le but de raconter une histoire sur les liens entre l'agriculture et la nutrition. N'hésitez pas à interpréter les images comme bon vous semble pour votre histoire, mais commencez par l'image du champ et des cultures et terminez par la famille.</a:t>
            </a:r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8579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:a16="http://schemas.microsoft.com/office/drawing/2014/main" id="{B63A20FC-A8C5-B449-8F4E-9D38AB5020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624" y="1722666"/>
            <a:ext cx="8020752" cy="4136778"/>
          </a:xfrm>
          <a:prstGeom prst="rect">
            <a:avLst/>
          </a:prstGeom>
        </p:spPr>
      </p:pic>
      <p:sp>
        <p:nvSpPr>
          <p:cNvPr id="3" name="Title 2" descr="Tableau intitulé “Parcours agriculture-nutrition&quot;" title="Tableau intitulé “Parcours agriculture-nutrition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Parcours agriculture-nutrition</a:t>
            </a:r>
          </a:p>
        </p:txBody>
      </p:sp>
      <p:sp>
        <p:nvSpPr>
          <p:cNvPr id="72" name="Shape 400"/>
          <p:cNvSpPr txBox="1"/>
          <p:nvPr/>
        </p:nvSpPr>
        <p:spPr>
          <a:xfrm>
            <a:off x="672134" y="5659438"/>
            <a:ext cx="7886700" cy="414125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0" tIns="45700" rIns="0" bIns="45700" numCol="2" spcCol="274320" anchor="t" anchorCtr="0">
            <a:noAutofit/>
          </a:bodyPr>
          <a:lstStyle/>
          <a:p>
            <a:pPr marL="119063" indent="-111125" rtl="0">
              <a:buClr>
                <a:srgbClr val="000000"/>
              </a:buClr>
              <a:buSzTx/>
              <a:buFont typeface="Calibri"/>
              <a:buAutoNum type="arabicPeriod"/>
            </a:pPr>
            <a:r>
              <a:rPr lang="fr" sz="800" b="0" i="0" u="none" strike="noStrike" dirty="0" err="1">
                <a:highlight>
                  <a:srgbClr val="000000">
                    <a:alpha val="0"/>
                  </a:srgbClr>
                </a:highlight>
                <a:latin typeface="Gill Sans MT"/>
                <a:ea typeface="Century Gothic"/>
                <a:cs typeface="Century Gothic"/>
                <a:sym typeface="Source Sans Pro"/>
              </a:rPr>
              <a:t>Headey</a:t>
            </a:r>
            <a:r>
              <a:rPr lang="fr" sz="800" b="0" i="0" u="none" strike="noStrike" dirty="0">
                <a:highlight>
                  <a:srgbClr val="000000">
                    <a:alpha val="0"/>
                  </a:srgbClr>
                </a:highlight>
                <a:latin typeface="Gill Sans MT"/>
                <a:ea typeface="Century Gothic"/>
                <a:cs typeface="Century Gothic"/>
                <a:sym typeface="Source Sans Pro"/>
              </a:rPr>
              <a:t>, D., Chiu, A., et </a:t>
            </a:r>
            <a:r>
              <a:rPr lang="fr" sz="800" b="0" i="0" u="none" strike="noStrike" dirty="0" err="1">
                <a:highlight>
                  <a:srgbClr val="000000">
                    <a:alpha val="0"/>
                  </a:srgbClr>
                </a:highlight>
                <a:latin typeface="Gill Sans MT"/>
                <a:ea typeface="Century Gothic"/>
                <a:cs typeface="Century Gothic"/>
                <a:sym typeface="Source Sans Pro"/>
              </a:rPr>
              <a:t>Kadiyala</a:t>
            </a:r>
            <a:r>
              <a:rPr lang="fr" sz="800" b="0" i="0" u="none" strike="noStrike" dirty="0">
                <a:highlight>
                  <a:srgbClr val="000000">
                    <a:alpha val="0"/>
                  </a:srgbClr>
                </a:highlight>
                <a:latin typeface="Gill Sans MT"/>
                <a:ea typeface="Century Gothic"/>
                <a:cs typeface="Century Gothic"/>
                <a:sym typeface="Source Sans Pro"/>
              </a:rPr>
              <a:t>, S. 2011. </a:t>
            </a:r>
            <a:r>
              <a:rPr lang="fr" sz="800" b="0" i="1" u="none" strike="noStrike" dirty="0">
                <a:highlight>
                  <a:srgbClr val="000000">
                    <a:alpha val="0"/>
                  </a:srgbClr>
                </a:highlight>
                <a:latin typeface="Gill Sans MT"/>
                <a:ea typeface="Century Gothic"/>
                <a:cs typeface="Century Gothic"/>
                <a:sym typeface="Source Sans Pro"/>
              </a:rPr>
              <a:t>Le rôle de l'agriculture dans l'énigme indienne : aide ou entrave à la crise de la sous-alimentation ? </a:t>
            </a:r>
            <a:r>
              <a:rPr lang="fr" sz="800" b="0" i="0" u="none" strike="noStrike" dirty="0">
                <a:highlight>
                  <a:srgbClr val="000000">
                    <a:alpha val="0"/>
                  </a:srgbClr>
                </a:highlight>
                <a:latin typeface="Gill Sans MT"/>
                <a:ea typeface="Century Gothic"/>
                <a:cs typeface="Century Gothic"/>
                <a:sym typeface="Source Sans Pro"/>
              </a:rPr>
              <a:t>Document de discussion de l'IFPRI 01085. Washington, DC : IFPRI.</a:t>
            </a:r>
          </a:p>
          <a:p>
            <a:pPr marL="119063" indent="-111125" rtl="0">
              <a:buClr>
                <a:srgbClr val="000000"/>
              </a:buClr>
              <a:buSzTx/>
              <a:buFont typeface="Calibri"/>
              <a:buAutoNum type="arabicPeriod"/>
            </a:pPr>
            <a:r>
              <a:rPr lang="fr" sz="800" b="0" i="0" u="none" strike="noStrike" dirty="0" err="1">
                <a:highlight>
                  <a:srgbClr val="000000">
                    <a:alpha val="0"/>
                  </a:srgbClr>
                </a:highlight>
                <a:latin typeface="Gill Sans MT"/>
                <a:ea typeface="Century Gothic"/>
                <a:cs typeface="Century Gothic"/>
                <a:sym typeface="Source Sans Pro"/>
              </a:rPr>
              <a:t>Kadiyala</a:t>
            </a:r>
            <a:r>
              <a:rPr lang="fr" sz="800" b="0" i="0" u="none" strike="noStrike" dirty="0">
                <a:highlight>
                  <a:srgbClr val="000000">
                    <a:alpha val="0"/>
                  </a:srgbClr>
                </a:highlight>
                <a:latin typeface="Gill Sans MT"/>
                <a:ea typeface="Century Gothic"/>
                <a:cs typeface="Century Gothic"/>
                <a:sym typeface="Source Sans Pro"/>
              </a:rPr>
              <a:t>, S., Harris J, </a:t>
            </a:r>
            <a:r>
              <a:rPr lang="fr" sz="800" b="0" i="0" u="none" strike="noStrike" dirty="0" err="1">
                <a:highlight>
                  <a:srgbClr val="000000">
                    <a:alpha val="0"/>
                  </a:srgbClr>
                </a:highlight>
                <a:latin typeface="Gill Sans MT"/>
                <a:ea typeface="Century Gothic"/>
                <a:cs typeface="Century Gothic"/>
                <a:sym typeface="Source Sans Pro"/>
              </a:rPr>
              <a:t>Headey</a:t>
            </a:r>
            <a:r>
              <a:rPr lang="fr" sz="800" b="0" i="0" u="none" strike="noStrike" dirty="0">
                <a:highlight>
                  <a:srgbClr val="000000">
                    <a:alpha val="0"/>
                  </a:srgbClr>
                </a:highlight>
                <a:latin typeface="Gill Sans MT"/>
                <a:ea typeface="Century Gothic"/>
                <a:cs typeface="Century Gothic"/>
                <a:sym typeface="Source Sans Pro"/>
              </a:rPr>
              <a:t>, D., </a:t>
            </a:r>
            <a:r>
              <a:rPr lang="fr" sz="800" b="0" i="0" u="none" strike="noStrike" dirty="0" err="1">
                <a:highlight>
                  <a:srgbClr val="000000">
                    <a:alpha val="0"/>
                  </a:srgbClr>
                </a:highlight>
                <a:latin typeface="Gill Sans MT"/>
                <a:ea typeface="Century Gothic"/>
                <a:cs typeface="Century Gothic"/>
                <a:sym typeface="Source Sans Pro"/>
              </a:rPr>
              <a:t>Yosef</a:t>
            </a:r>
            <a:r>
              <a:rPr lang="fr" sz="800" b="0" i="0" u="none" strike="noStrike" dirty="0">
                <a:highlight>
                  <a:srgbClr val="000000">
                    <a:alpha val="0"/>
                  </a:srgbClr>
                </a:highlight>
                <a:latin typeface="Gill Sans MT"/>
                <a:ea typeface="Century Gothic"/>
                <a:cs typeface="Century Gothic"/>
                <a:sym typeface="Source Sans Pro"/>
              </a:rPr>
              <a:t>, S., Gillespie, S. 2014. Agriculture et nutrition en Inde : mise en correspondance des preuves et des voies d'accès. </a:t>
            </a:r>
            <a:r>
              <a:rPr lang="fr" sz="800" b="0" i="1" u="none" strike="noStrike" dirty="0">
                <a:highlight>
                  <a:srgbClr val="000000">
                    <a:alpha val="0"/>
                  </a:srgbClr>
                </a:highlight>
                <a:latin typeface="Gill Sans MT"/>
                <a:ea typeface="Century Gothic"/>
                <a:cs typeface="Century Gothic"/>
                <a:sym typeface="Source Sans Pro"/>
              </a:rPr>
              <a:t>Ann N Y </a:t>
            </a:r>
            <a:r>
              <a:rPr lang="fr" sz="800" b="0" i="1" u="none" strike="noStrike" dirty="0" err="1">
                <a:highlight>
                  <a:srgbClr val="000000">
                    <a:alpha val="0"/>
                  </a:srgbClr>
                </a:highlight>
                <a:latin typeface="Gill Sans MT"/>
                <a:ea typeface="Century Gothic"/>
                <a:cs typeface="Century Gothic"/>
                <a:sym typeface="Source Sans Pro"/>
              </a:rPr>
              <a:t>Acad</a:t>
            </a:r>
            <a:r>
              <a:rPr lang="fr" sz="800" b="0" i="1" u="none" strike="noStrike" dirty="0">
                <a:highlight>
                  <a:srgbClr val="000000">
                    <a:alpha val="0"/>
                  </a:srgbClr>
                </a:highlight>
                <a:latin typeface="Gill Sans MT"/>
                <a:ea typeface="Century Gothic"/>
                <a:cs typeface="Century Gothic"/>
                <a:sym typeface="Source Sans Pro"/>
              </a:rPr>
              <a:t> </a:t>
            </a:r>
            <a:r>
              <a:rPr lang="fr" sz="800" b="0" i="1" u="none" strike="noStrike" dirty="0" err="1">
                <a:highlight>
                  <a:srgbClr val="000000">
                    <a:alpha val="0"/>
                  </a:srgbClr>
                </a:highlight>
                <a:latin typeface="Gill Sans MT"/>
                <a:ea typeface="Century Gothic"/>
                <a:cs typeface="Century Gothic"/>
                <a:sym typeface="Source Sans Pro"/>
              </a:rPr>
              <a:t>Sci</a:t>
            </a:r>
            <a:r>
              <a:rPr lang="fr" sz="800" b="0" i="0" u="none" strike="noStrike" dirty="0">
                <a:highlight>
                  <a:srgbClr val="000000">
                    <a:alpha val="0"/>
                  </a:srgbClr>
                </a:highlight>
                <a:latin typeface="Gill Sans MT"/>
                <a:ea typeface="Century Gothic"/>
                <a:cs typeface="Century Gothic"/>
                <a:sym typeface="Source Sans Pro"/>
              </a:rPr>
              <a:t>, 1331:43-56.</a:t>
            </a:r>
          </a:p>
        </p:txBody>
      </p:sp>
    </p:spTree>
    <p:extLst>
      <p:ext uri="{BB962C8B-B14F-4D97-AF65-F5344CB8AC3E}">
        <p14:creationId xmlns:p14="http://schemas.microsoft.com/office/powerpoint/2010/main" val="102636869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oto : une mère et sa famille devant une balise extérieure" title="Photo : une mère et sa famille devant une balise extérie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87" b="3030"/>
          <a:stretch>
            <a:fillRect/>
          </a:stretch>
        </p:blipFill>
        <p:spPr bwMode="auto">
          <a:xfrm>
            <a:off x="3484034" y="1001949"/>
            <a:ext cx="5687262" cy="506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01949"/>
            <a:ext cx="3484035" cy="5068112"/>
          </a:xfrm>
          <a:solidFill>
            <a:srgbClr val="C25728"/>
          </a:solidFill>
        </p:spPr>
        <p:txBody>
          <a:bodyPr lIns="411480" rIns="182880" anchor="ctr" anchorCtr="0">
            <a:noAutofit/>
          </a:bodyPr>
          <a:lstStyle/>
          <a:p>
            <a:pPr marL="0" indent="0" rtl="0">
              <a:spcAft>
                <a:spcPts val="600"/>
              </a:spcAft>
              <a:buNone/>
            </a:pPr>
            <a:r>
              <a:rPr lang="fr" sz="24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L'environnement favorable</a:t>
            </a:r>
          </a:p>
          <a:p>
            <a:pPr rtl="0">
              <a:spcAft>
                <a:spcPts val="600"/>
              </a:spcAft>
            </a:pPr>
            <a:r>
              <a:rPr lang="fr" sz="18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L'environnement lié au marché alimentaire</a:t>
            </a:r>
          </a:p>
          <a:p>
            <a:pPr rtl="0">
              <a:spcAft>
                <a:spcPts val="600"/>
              </a:spcAft>
            </a:pPr>
            <a:r>
              <a:rPr lang="fr" sz="18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L'environnement lié aux ressources naturelles</a:t>
            </a:r>
          </a:p>
          <a:p>
            <a:pPr rtl="0">
              <a:spcAft>
                <a:spcPts val="600"/>
              </a:spcAft>
            </a:pPr>
            <a:r>
              <a:rPr lang="fr" sz="18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La santé, l'eau </a:t>
            </a:r>
            <a:br>
              <a:rPr lang="fr" sz="18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</a:br>
            <a:r>
              <a:rPr lang="fr" sz="18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et l'assainissement</a:t>
            </a:r>
          </a:p>
          <a:p>
            <a:pPr rtl="0">
              <a:spcAft>
                <a:spcPts val="600"/>
              </a:spcAft>
            </a:pPr>
            <a:r>
              <a:rPr lang="fr" sz="18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Les connaissances et les normes sur la nutrition et la santé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0023" y="5854616"/>
            <a:ext cx="4433977" cy="2154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0"/>
            <a:r>
              <a:rPr lang="fr" sz="8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 panose="020B0502020104020203" pitchFamily="34" charset="77"/>
              </a:rPr>
              <a:t>Photo : Sarah </a:t>
            </a:r>
            <a:r>
              <a:rPr lang="fr" sz="800" b="0" i="0" u="none" strike="noStrike" dirty="0" err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 panose="020B0502020104020203" pitchFamily="34" charset="77"/>
              </a:rPr>
              <a:t>Hogan</a:t>
            </a:r>
            <a:r>
              <a:rPr lang="fr" sz="8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 panose="020B0502020104020203" pitchFamily="34" charset="77"/>
              </a:rPr>
              <a:t>, SPRING</a:t>
            </a:r>
          </a:p>
        </p:txBody>
      </p:sp>
    </p:spTree>
    <p:extLst>
      <p:ext uri="{BB962C8B-B14F-4D97-AF65-F5344CB8AC3E}">
        <p14:creationId xmlns:p14="http://schemas.microsoft.com/office/powerpoint/2010/main" val="175743566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251750"/>
            <a:ext cx="8008719" cy="941832"/>
          </a:xfrm>
        </p:spPr>
        <p:txBody>
          <a:bodyPr/>
          <a:lstStyle/>
          <a:p>
            <a:r>
              <a:rPr lang="fr" dirty="0"/>
              <a:t>Attention : Aller au-delà de la production des produits riches en nutriments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" dirty="0"/>
              <a:t>Une activité de la chaîne de valeur ne contribue pas nécessairement à la nutrition simplement parce qu'elle produit une culture riche en nutriments ou promeut un aliment de source animale. </a:t>
            </a:r>
          </a:p>
          <a:p>
            <a:r>
              <a:rPr lang="fr" dirty="0"/>
              <a:t>Il doit s'assurer qu'une partie de </a:t>
            </a:r>
            <a:br>
              <a:rPr lang="fr" dirty="0"/>
            </a:br>
            <a:r>
              <a:rPr lang="fr" dirty="0"/>
              <a:t>la nourriture d'origine végétale</a:t>
            </a:r>
            <a:br>
              <a:rPr lang="fr" dirty="0"/>
            </a:br>
            <a:r>
              <a:rPr lang="fr" dirty="0"/>
              <a:t>ou animale est consommée </a:t>
            </a:r>
            <a:br>
              <a:rPr lang="fr" dirty="0"/>
            </a:br>
            <a:r>
              <a:rPr lang="fr" dirty="0"/>
              <a:t>dans le ménage ou se trouve </a:t>
            </a:r>
            <a:br>
              <a:rPr lang="fr" dirty="0"/>
            </a:br>
            <a:r>
              <a:rPr lang="fr" dirty="0"/>
              <a:t>sur les marchés locaux pour </a:t>
            </a:r>
            <a:br>
              <a:rPr lang="fr" dirty="0"/>
            </a:br>
            <a:r>
              <a:rPr lang="fr" dirty="0"/>
              <a:t>être achetée.</a:t>
            </a:r>
          </a:p>
        </p:txBody>
      </p:sp>
      <p:pic>
        <p:nvPicPr>
          <p:cNvPr id="2051" name="Picture 3" descr="Illustration : une mère, un père et un jeune enfant partageant un repas assis sur une natte" title="Illustration : une mère, un père et un jeune enfant partageant un repas assis sur une natt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85500" y="3440247"/>
            <a:ext cx="4151869" cy="26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33641" y="6088535"/>
            <a:ext cx="2803727" cy="3113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0"/>
            <a:r>
              <a:rPr lang="fr" sz="800" b="0" i="0" u="none" strike="noStrike" dirty="0">
                <a:highlight>
                  <a:srgbClr val="000000">
                    <a:alpha val="0"/>
                  </a:srgbClr>
                </a:highlight>
                <a:latin typeface="Gill Sans MT" panose="020B0502020104020203" pitchFamily="34" charset="77"/>
              </a:rPr>
              <a:t>Image : SPRING, consulté dans la banque d'images numériques USAID/SPRING-UNICEF IYCF (</a:t>
            </a:r>
            <a:r>
              <a:rPr lang="fr" sz="800" b="0" i="0" u="none" strike="noStrike" dirty="0" err="1">
                <a:highlight>
                  <a:srgbClr val="000000">
                    <a:alpha val="0"/>
                  </a:srgbClr>
                </a:highlight>
                <a:latin typeface="Gill Sans MT" panose="020B0502020104020203" pitchFamily="34" charset="77"/>
              </a:rPr>
              <a:t>iycf.spring-nutrition.org</a:t>
            </a:r>
            <a:r>
              <a:rPr lang="fr" sz="800" b="0" i="0" u="none" strike="noStrike" dirty="0">
                <a:highlight>
                  <a:srgbClr val="000000">
                    <a:alpha val="0"/>
                  </a:srgbClr>
                </a:highlight>
                <a:latin typeface="Gill Sans MT" panose="020B0502020104020203" pitchFamily="34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140603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Objectifs de l'atelier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2053268"/>
            <a:ext cx="7886700" cy="3552982"/>
          </a:xfrm>
        </p:spPr>
        <p:txBody>
          <a:bodyPr>
            <a:normAutofit fontScale="77500" lnSpcReduction="20000"/>
          </a:bodyPr>
          <a:lstStyle/>
          <a:p>
            <a:r>
              <a:rPr lang="fr" dirty="0"/>
              <a:t>Sélectionner des résultats de l'agriculture sensible à la nutrition appropriés à l'activité de développement des systèmes de marché agricole. </a:t>
            </a:r>
          </a:p>
          <a:p>
            <a:r>
              <a:rPr lang="fr" dirty="0"/>
              <a:t>Analyser et hiérarchiser les stratégies de réduction de la malnutrition. </a:t>
            </a:r>
          </a:p>
          <a:p>
            <a:r>
              <a:rPr lang="fr" dirty="0"/>
              <a:t>Développer des pratiques, des interventions et des indicateurs pertinents à inclure dans la conception de l'activité.</a:t>
            </a:r>
          </a:p>
          <a:p>
            <a:r>
              <a:rPr lang="fr" dirty="0"/>
              <a:t>Décrire les prochaines étapes de la mise en œuvre et du suivi.</a:t>
            </a:r>
          </a:p>
        </p:txBody>
      </p:sp>
    </p:spTree>
    <p:extLst>
      <p:ext uri="{BB962C8B-B14F-4D97-AF65-F5344CB8AC3E}">
        <p14:creationId xmlns:p14="http://schemas.microsoft.com/office/powerpoint/2010/main" val="189630664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hoto: un paysage avec des cultures au premier plan et des montagnes au loin" title="Photo: un paysage avec des cultures au premier plan et des montagnes au lo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18" b="3061"/>
          <a:stretch>
            <a:fillRect/>
          </a:stretch>
        </p:blipFill>
        <p:spPr bwMode="auto">
          <a:xfrm>
            <a:off x="1631092" y="1050587"/>
            <a:ext cx="7512908" cy="50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0586"/>
            <a:ext cx="3483980" cy="5005150"/>
          </a:xfrm>
          <a:solidFill>
            <a:srgbClr val="C25728"/>
          </a:solidFill>
        </p:spPr>
        <p:txBody>
          <a:bodyPr lIns="365760" tIns="365760" bIns="365760">
            <a:noAutofit/>
          </a:bodyPr>
          <a:lstStyle/>
          <a:p>
            <a:pPr marL="0" indent="0" rtl="0" fontAlgn="base">
              <a:lnSpc>
                <a:spcPct val="100000"/>
              </a:lnSpc>
              <a:buNone/>
            </a:pPr>
            <a:r>
              <a:rPr lang="fr" sz="24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Termes clés</a:t>
            </a:r>
            <a:endParaRPr lang="en-US" sz="1800" b="1" dirty="0">
              <a:solidFill>
                <a:schemeClr val="bg1"/>
              </a:solidFill>
            </a:endParaRPr>
          </a:p>
          <a:p>
            <a:pPr rtl="0" fontAlgn="base">
              <a:lnSpc>
                <a:spcPct val="100000"/>
              </a:lnSpc>
            </a:pPr>
            <a:r>
              <a:rPr lang="fr" sz="14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Spécifique à la nutrition </a:t>
            </a:r>
          </a:p>
          <a:p>
            <a:pPr rtl="0" fontAlgn="base">
              <a:lnSpc>
                <a:spcPct val="100000"/>
              </a:lnSpc>
            </a:pPr>
            <a:r>
              <a:rPr lang="fr" sz="14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Sensible à la nutrition</a:t>
            </a:r>
          </a:p>
          <a:p>
            <a:pPr rtl="0" fontAlgn="base">
              <a:lnSpc>
                <a:spcPct val="100000"/>
              </a:lnSpc>
            </a:pPr>
            <a:r>
              <a:rPr lang="fr" sz="140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E</a:t>
            </a:r>
            <a:r>
              <a:rPr lang="fr" sz="14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nvironnement du marché alimentaire</a:t>
            </a:r>
          </a:p>
          <a:p>
            <a:pPr rtl="0" fontAlgn="base">
              <a:lnSpc>
                <a:spcPct val="100000"/>
              </a:lnSpc>
            </a:pPr>
            <a:r>
              <a:rPr lang="fr" sz="14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Chaîne de valeur riche en nutriments </a:t>
            </a:r>
          </a:p>
          <a:p>
            <a:pPr rtl="0" fontAlgn="base">
              <a:lnSpc>
                <a:spcPct val="100000"/>
              </a:lnSpc>
            </a:pPr>
            <a:r>
              <a:rPr lang="fr" sz="14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Résultat de l'activité</a:t>
            </a:r>
          </a:p>
          <a:p>
            <a:pPr rtl="0" fontAlgn="base">
              <a:lnSpc>
                <a:spcPct val="100000"/>
              </a:lnSpc>
            </a:pPr>
            <a:r>
              <a:rPr lang="fr" sz="14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Stratégie</a:t>
            </a:r>
          </a:p>
          <a:p>
            <a:pPr rtl="0" fontAlgn="base">
              <a:lnSpc>
                <a:spcPct val="100000"/>
              </a:lnSpc>
            </a:pPr>
            <a:r>
              <a:rPr lang="fr" sz="14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Pratique</a:t>
            </a:r>
          </a:p>
          <a:p>
            <a:pPr rtl="0" fontAlgn="base">
              <a:lnSpc>
                <a:spcPct val="100000"/>
              </a:lnSpc>
            </a:pPr>
            <a:r>
              <a:rPr lang="fr" sz="14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Intervention</a:t>
            </a:r>
          </a:p>
          <a:p>
            <a:pPr rtl="0" fontAlgn="base">
              <a:lnSpc>
                <a:spcPct val="100000"/>
              </a:lnSpc>
            </a:pPr>
            <a:r>
              <a:rPr lang="fr" sz="14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Indicateur de sortie </a:t>
            </a:r>
          </a:p>
          <a:p>
            <a:pPr rtl="0" fontAlgn="base">
              <a:lnSpc>
                <a:spcPct val="100000"/>
              </a:lnSpc>
            </a:pPr>
            <a:r>
              <a:rPr lang="fr" sz="14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Indicateur de résultat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0023" y="5807413"/>
            <a:ext cx="4433977" cy="2154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0"/>
            <a:r>
              <a:rPr lang="fr" sz="8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 panose="020B0502020104020203" pitchFamily="34" charset="77"/>
              </a:rPr>
              <a:t>Photo : Steve </a:t>
            </a:r>
            <a:r>
              <a:rPr lang="fr" sz="800" b="0" i="0" u="none" strike="noStrike" dirty="0" err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 panose="020B0502020104020203" pitchFamily="34" charset="77"/>
              </a:rPr>
              <a:t>Goertz</a:t>
            </a:r>
            <a:r>
              <a:rPr lang="fr" sz="8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 panose="020B0502020104020203" pitchFamily="34" charset="77"/>
              </a:rPr>
              <a:t>, </a:t>
            </a:r>
            <a:r>
              <a:rPr lang="fr" sz="800" b="0" i="0" u="none" strike="noStrike" dirty="0" err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 panose="020B0502020104020203" pitchFamily="34" charset="77"/>
              </a:rPr>
              <a:t>Feed</a:t>
            </a:r>
            <a:r>
              <a:rPr lang="fr" sz="8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 panose="020B0502020104020203" pitchFamily="34" charset="77"/>
              </a:rPr>
              <a:t> the Future</a:t>
            </a:r>
          </a:p>
        </p:txBody>
      </p:sp>
    </p:spTree>
    <p:extLst>
      <p:ext uri="{BB962C8B-B14F-4D97-AF65-F5344CB8AC3E}">
        <p14:creationId xmlns:p14="http://schemas.microsoft.com/office/powerpoint/2010/main" val="418838451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8425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Agriculture sensible à la </a:t>
            </a:r>
            <a:br>
              <a:rPr lang="fr" dirty="0"/>
            </a:br>
            <a:r>
              <a:rPr lang="fr" dirty="0"/>
              <a:t>nutrition à l'USAID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2395728"/>
            <a:ext cx="5226300" cy="3552982"/>
          </a:xfrm>
        </p:spPr>
        <p:txBody>
          <a:bodyPr>
            <a:normAutofit/>
          </a:bodyPr>
          <a:lstStyle/>
          <a:p>
            <a:r>
              <a:rPr lang="fr" sz="1600" dirty="0"/>
              <a:t>La </a:t>
            </a:r>
            <a:r>
              <a:rPr lang="fr" sz="1600" b="1" dirty="0"/>
              <a:t>stratégie nutritionnelle multisectorielle 2014–2025</a:t>
            </a:r>
            <a:r>
              <a:rPr lang="fr" sz="1600" dirty="0"/>
              <a:t> de l'USAID vise à diminuer la malnutrition chronique grâce à l'initiative alimentaire pour l'avenir « Feed the Future initiative » et l'initiative pour la santé mondiale du gouvernement des </a:t>
            </a:r>
            <a:r>
              <a:rPr lang="en-US" sz="1600" dirty="0"/>
              <a:t>É</a:t>
            </a:r>
            <a:r>
              <a:rPr lang="fr" sz="1600" dirty="0"/>
              <a:t>tats-Unis, aux programmes de développement du bureau de Food for Peace, aux efforts de résilience et à d'autres investissements dans la nutrition.</a:t>
            </a:r>
          </a:p>
          <a:p>
            <a:r>
              <a:rPr lang="fr" sz="1600" b="1" dirty="0"/>
              <a:t>Objectif général : </a:t>
            </a:r>
            <a:r>
              <a:rPr lang="fr" sz="1600" dirty="0"/>
              <a:t>Améliorer la nutrition pour sauver des vies, renforcer la résilience, accroître la productivité économique et faire progresser le développement.</a:t>
            </a:r>
          </a:p>
        </p:txBody>
      </p:sp>
      <p:pic>
        <p:nvPicPr>
          <p:cNvPr id="4" name="Picture 3" descr="Couverture d'un document intitulé &quot;Multisectoral Nutritional Strategy&quot;" title="Couverture d'un document intitulé &quot;Multisectoral Nutritional Strategy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950" y="2395728"/>
            <a:ext cx="2660400" cy="34442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52782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251750"/>
            <a:ext cx="8043475" cy="941832"/>
          </a:xfrm>
        </p:spPr>
        <p:txBody>
          <a:bodyPr/>
          <a:lstStyle/>
          <a:p>
            <a:r>
              <a:rPr lang="fr" dirty="0"/>
              <a:t>Cadre des résultats de la Stratégie mondiale de sécurité alimentaire (GFSS)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7830" y="6453429"/>
            <a:ext cx="3884295" cy="21544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rtl="0"/>
            <a:r>
              <a:rPr lang="fr" sz="800" u="none" strike="noStrike" dirty="0">
                <a:highlight>
                  <a:srgbClr val="000000">
                    <a:alpha val="0"/>
                  </a:srgbClr>
                </a:highlight>
                <a:latin typeface="Gill Sans MT" panose="020B0502020104020203" pitchFamily="34" charset="77"/>
              </a:rPr>
              <a:t>Source : USAID 2016</a:t>
            </a:r>
          </a:p>
        </p:txBody>
      </p:sp>
      <p:pic>
        <p:nvPicPr>
          <p:cNvPr id="7" name="Content Placeholder 6" descr="Tableau intitulé &quot;Cadre des résultats de la Stratégie mondiale de sécurité alimentaire (GFSS) &quot;" title="Tableau intitulé &quot;Cadre des résultats de la Stratégie mondiale de sécurité alimentaire (GFSS) &quot;">
            <a:extLst>
              <a:ext uri="{FF2B5EF4-FFF2-40B4-BE49-F238E27FC236}">
                <a16:creationId xmlns:a16="http://schemas.microsoft.com/office/drawing/2014/main" id="{6CC541F8-8ACE-4344-83B7-9D237600E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" b="2954"/>
          <a:stretch/>
        </p:blipFill>
        <p:spPr>
          <a:xfrm>
            <a:off x="1904459" y="2101719"/>
            <a:ext cx="5514913" cy="400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816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raphique : quatre flèches incurvées, pointant vers le bas" title="Graphique : quatre flèches incurvées, pointant vers le b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995588">
            <a:off x="6325178" y="2291860"/>
            <a:ext cx="1605104" cy="357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Quatre étapes pour la conception d'une </a:t>
            </a:r>
            <a:br>
              <a:rPr lang="fr"/>
            </a:br>
            <a:r>
              <a:rPr lang="fr"/>
              <a:t>activité agricole sensible à la nutrition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395728"/>
            <a:ext cx="5494358" cy="355298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" dirty="0"/>
              <a:t>Prioriser les </a:t>
            </a:r>
            <a:r>
              <a:rPr lang="fr" b="1" dirty="0"/>
              <a:t>résultats</a:t>
            </a:r>
            <a:r>
              <a:rPr lang="fr" dirty="0"/>
              <a:t> de l'agriculture sensible à la nutrition pour votre activité.</a:t>
            </a:r>
          </a:p>
          <a:p>
            <a:pPr marL="514350" indent="-514350">
              <a:buFont typeface="+mj-lt"/>
              <a:buAutoNum type="arabicPeriod"/>
            </a:pPr>
            <a:r>
              <a:rPr lang="fr" dirty="0"/>
              <a:t>Prioriser les </a:t>
            </a:r>
            <a:r>
              <a:rPr lang="fr" b="1" dirty="0"/>
              <a:t>stratégies</a:t>
            </a:r>
            <a:r>
              <a:rPr lang="fr" dirty="0"/>
              <a:t> agricoles sensibles à la nutrition.</a:t>
            </a:r>
          </a:p>
          <a:p>
            <a:pPr marL="514350" indent="-514350">
              <a:buFont typeface="+mj-lt"/>
              <a:buAutoNum type="arabicPeriod"/>
            </a:pPr>
            <a:r>
              <a:rPr lang="fr" dirty="0"/>
              <a:t>Développer des </a:t>
            </a:r>
            <a:r>
              <a:rPr lang="fr" b="1" dirty="0"/>
              <a:t>pratiques</a:t>
            </a:r>
            <a:r>
              <a:rPr lang="fr" dirty="0"/>
              <a:t> et des </a:t>
            </a:r>
            <a:r>
              <a:rPr lang="fr" b="1" dirty="0"/>
              <a:t>interventions</a:t>
            </a:r>
            <a:r>
              <a:rPr lang="fr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fr" dirty="0"/>
              <a:t>Définir des indicateurs de </a:t>
            </a:r>
            <a:r>
              <a:rPr lang="fr" b="1" dirty="0"/>
              <a:t>suivi</a:t>
            </a:r>
            <a:r>
              <a:rPr lang="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95564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ableau intitulé &quot;Conception et mise en œuvre des activités&quot;" title="Tableau intitulé &quot;Conception et mise en œuvre des activités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Conception et mise en œuvre des activités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63775" y="3208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2B54F21B-C9AA-AB4A-8480-CE8FA6EF85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218864"/>
              </p:ext>
            </p:extLst>
          </p:nvPr>
        </p:nvGraphicFramePr>
        <p:xfrm>
          <a:off x="628650" y="2395538"/>
          <a:ext cx="7886699" cy="3633243"/>
        </p:xfrm>
        <a:graphic>
          <a:graphicData uri="http://schemas.openxmlformats.org/drawingml/2006/table">
            <a:tbl>
              <a:tblPr/>
              <a:tblGrid>
                <a:gridCol w="233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0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0307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r" sz="1600" b="1" i="0" u="none" strike="noStrike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</a:rPr>
                        <a:t>Résultat de l'agriculture sensible à la nutrition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580" marR="6858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fr" sz="1600" b="1" i="0" u="none" strike="noStrike" kern="1200" baseline="0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  <a:ea typeface="+mn-ea"/>
                          <a:cs typeface="+mn-cs"/>
                        </a:rPr>
                        <a:t> Stratégie</a:t>
                      </a:r>
                    </a:p>
                  </a:txBody>
                  <a:tcPr marL="68580" marR="6858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fr" sz="1600" b="1" i="0" u="none" strike="noStrike" kern="1200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  <a:ea typeface="+mn-ea"/>
                          <a:cs typeface="+mn-cs"/>
                        </a:rPr>
                        <a:t>Pratique</a:t>
                      </a:r>
                    </a:p>
                  </a:txBody>
                  <a:tcPr marL="68580" marR="6858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fr" sz="1600" b="1" i="0" u="none" strike="noStrike" kern="1200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  <a:ea typeface="+mn-ea"/>
                          <a:cs typeface="+mn-cs"/>
                        </a:rPr>
                        <a:t>Intervention</a:t>
                      </a:r>
                    </a:p>
                  </a:txBody>
                  <a:tcPr marL="68580" marR="6858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fr" sz="1600" b="1" i="0" u="none" strike="noStrike" kern="1200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  <a:ea typeface="+mn-ea"/>
                          <a:cs typeface="+mn-cs"/>
                        </a:rPr>
                        <a:t>Indicateur</a:t>
                      </a:r>
                    </a:p>
                  </a:txBody>
                  <a:tcPr marL="68580" marR="6858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468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en-US" dirty="0">
                          <a:effectLst/>
                          <a:latin typeface="Gill Sans MT" panose="020B0502020104020203" pitchFamily="34" charset="0"/>
                        </a:rPr>
                      </a:br>
                      <a:endParaRPr lang="en-US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en-US" dirty="0">
                          <a:effectLst/>
                          <a:latin typeface="Gill Sans MT" panose="020B0502020104020203" pitchFamily="34" charset="0"/>
                        </a:rPr>
                      </a:br>
                      <a:endParaRPr lang="en-US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en-US">
                          <a:effectLst/>
                          <a:latin typeface="Gill Sans MT" panose="020B0502020104020203" pitchFamily="34" charset="0"/>
                        </a:rPr>
                      </a:br>
                      <a:endParaRPr lang="en-US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en-US" dirty="0">
                          <a:effectLst/>
                          <a:latin typeface="Gill Sans MT" panose="020B0502020104020203" pitchFamily="34" charset="0"/>
                        </a:rPr>
                      </a:br>
                      <a:endParaRPr lang="en-US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en-US">
                          <a:effectLst/>
                          <a:latin typeface="Gill Sans MT" panose="020B0502020104020203" pitchFamily="34" charset="0"/>
                        </a:rPr>
                      </a:br>
                      <a:endParaRPr lang="en-US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468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en-US">
                          <a:effectLst/>
                          <a:latin typeface="Gill Sans MT" panose="020B0502020104020203" pitchFamily="34" charset="0"/>
                        </a:rPr>
                      </a:br>
                      <a:endParaRPr lang="en-US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en-US" dirty="0">
                          <a:effectLst/>
                          <a:latin typeface="Gill Sans MT" panose="020B0502020104020203" pitchFamily="34" charset="0"/>
                        </a:rPr>
                      </a:br>
                      <a:endParaRPr lang="en-US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en-US" dirty="0">
                          <a:effectLst/>
                          <a:latin typeface="Gill Sans MT" panose="020B0502020104020203" pitchFamily="34" charset="0"/>
                        </a:rPr>
                      </a:br>
                      <a:endParaRPr lang="en-US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en-US" dirty="0">
                          <a:effectLst/>
                          <a:latin typeface="Gill Sans MT" panose="020B0502020104020203" pitchFamily="34" charset="0"/>
                        </a:rPr>
                      </a:br>
                      <a:endParaRPr lang="en-US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en-US" dirty="0">
                          <a:effectLst/>
                          <a:latin typeface="Gill Sans MT" panose="020B0502020104020203" pitchFamily="34" charset="0"/>
                        </a:rPr>
                      </a:br>
                      <a:endParaRPr lang="en-US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0467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ableau intitulé &quot;Matrice de conception des activités—Exemple pour l'Afrique de l'Ouest&quot;" title="Tableau intitulé &quot;Matrice de conception des activités—Exemple pour l'Afrique de l'Ouest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Matrice de conception des activités—Exemple pour l'Afrique de l'Ouest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63775" y="3208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FABF30CE-BFA0-0247-A2C4-E5FC04F88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024591"/>
              </p:ext>
            </p:extLst>
          </p:nvPr>
        </p:nvGraphicFramePr>
        <p:xfrm>
          <a:off x="628650" y="2395538"/>
          <a:ext cx="7886700" cy="3599716"/>
        </p:xfrm>
        <a:graphic>
          <a:graphicData uri="http://schemas.openxmlformats.org/drawingml/2006/table">
            <a:tbl>
              <a:tblPr/>
              <a:tblGrid>
                <a:gridCol w="1651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9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85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4028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fr" sz="1600" b="1" i="0" u="none" strike="noStrike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</a:rPr>
                        <a:t>ÉTAPE 1</a:t>
                      </a:r>
                    </a:p>
                  </a:txBody>
                  <a:tcPr marL="68580" marR="68580" marT="73152" marB="73152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7C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fr" sz="1600" b="1" i="0" u="none" strike="noStrike" kern="1200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  <a:ea typeface="+mn-ea"/>
                          <a:cs typeface="+mn-cs"/>
                        </a:rPr>
                        <a:t>ÉTAPE 2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73152" marB="73152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7C9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fr" sz="1600" b="1" i="0" u="none" strike="noStrike" kern="1200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  <a:ea typeface="+mn-ea"/>
                          <a:cs typeface="+mn-cs"/>
                        </a:rPr>
                        <a:t>ÉTAPE 3</a:t>
                      </a:r>
                    </a:p>
                  </a:txBody>
                  <a:tcPr marL="68580" marR="68580" marT="73152" marB="73152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7C9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endParaRPr lang="en-US" sz="1600" b="1" i="0" u="none" strike="noStrike" kern="120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0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fr" sz="1600" b="1" i="0" u="none" strike="noStrike" kern="1200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  <a:ea typeface="+mn-ea"/>
                          <a:cs typeface="+mn-cs"/>
                        </a:rPr>
                        <a:t>ÉTAPE 4</a:t>
                      </a:r>
                    </a:p>
                  </a:txBody>
                  <a:tcPr marL="68580" marR="68580" marT="73152" marB="73152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7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540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fr" sz="1200" b="1" i="0" u="none" strike="noStrike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</a:rPr>
                        <a:t>Résultat de l'agriculture sensible à la nutrition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580" marR="6858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fr" sz="1200" b="1" i="0" u="none" strike="noStrike" kern="1200" baseline="0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  <a:ea typeface="+mn-ea"/>
                          <a:cs typeface="+mn-cs"/>
                        </a:rPr>
                        <a:t> Stratégie</a:t>
                      </a:r>
                    </a:p>
                  </a:txBody>
                  <a:tcPr marL="68580" marR="6858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fr" sz="1200" b="1" i="0" u="none" strike="noStrike" kern="1200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  <a:ea typeface="+mn-ea"/>
                          <a:cs typeface="+mn-cs"/>
                        </a:rPr>
                        <a:t>Pratique</a:t>
                      </a:r>
                    </a:p>
                  </a:txBody>
                  <a:tcPr marL="68580" marR="6858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fr" sz="1200" b="1" i="0" u="none" strike="noStrike" kern="1200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  <a:ea typeface="+mn-ea"/>
                          <a:cs typeface="+mn-cs"/>
                        </a:rPr>
                        <a:t>Intervention</a:t>
                      </a:r>
                    </a:p>
                  </a:txBody>
                  <a:tcPr marL="68580" marR="6858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fr" sz="1200" b="1" i="0" u="none" strike="noStrike" kern="1200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  <a:ea typeface="+mn-ea"/>
                          <a:cs typeface="+mn-cs"/>
                        </a:rPr>
                        <a:t>Indicateur</a:t>
                      </a:r>
                    </a:p>
                  </a:txBody>
                  <a:tcPr marL="68580" marR="6858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30408"/>
                  </a:ext>
                </a:extLst>
              </a:tr>
              <a:tr h="2648740">
                <a:tc>
                  <a:txBody>
                    <a:bodyPr/>
                    <a:lstStyle/>
                    <a:p>
                      <a:pPr rtl="0" fontAlgn="t"/>
                      <a:r>
                        <a:rPr lang="fr" sz="11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</a:rPr>
                        <a:t>Amélioration de la disponibilité d'aliments variés et riches en nutriments sur les marchés locaux.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fr" sz="11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</a:rPr>
                        <a:t>Renforcer les capacités des membres des coopératives et des groupes d'agriculteurs en matière de pratiques appropriées de manipulation et de stockage après récolte pour le niébé et le riz.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6688" indent="-166688" rtl="0" fontAlgn="t">
                        <a:buFont typeface="Arial" panose="020B0604020202020204" pitchFamily="34" charset="0"/>
                        <a:buChar char="•"/>
                      </a:pPr>
                      <a:r>
                        <a:rPr lang="fr" sz="11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</a:rPr>
                        <a:t>Reconnaître une graine de niébé endommagée ou altérées.</a:t>
                      </a:r>
                    </a:p>
                    <a:p>
                      <a:pPr marL="166688" indent="-166688" rtl="0" fontAlgn="t">
                        <a:buFont typeface="Arial" panose="020B0604020202020204" pitchFamily="34" charset="0"/>
                        <a:buChar char="•"/>
                      </a:pPr>
                      <a:r>
                        <a:rPr lang="fr" sz="11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</a:rPr>
                        <a:t>Trier et éliminer les graines et semences endommagées.</a:t>
                      </a:r>
                    </a:p>
                    <a:p>
                      <a:pPr marL="166688" indent="-166688" rtl="0" fontAlgn="t">
                        <a:buFont typeface="Arial" panose="020B0604020202020204" pitchFamily="34" charset="0"/>
                        <a:buChar char="•"/>
                      </a:pPr>
                      <a:r>
                        <a:rPr lang="fr" sz="11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</a:rPr>
                        <a:t>Tester le niveau d'humidité avant le stockage.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fr" sz="11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</a:rPr>
                        <a:t>Former les cultivateurs de niébé aux bonnes pratiques de tri, de séchage et de contrôle de l'humidité avant le stockage.</a:t>
                      </a:r>
                    </a:p>
                    <a:p>
                      <a:pPr marL="171450" indent="-1714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fr" sz="11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</a:rPr>
                        <a:t>Former les riziculteurs aux bonnes pratiques de séchage et de contrôle de l'humidité avant le stockage.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fr" sz="11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</a:rPr>
                        <a:t>Indicateurs de sortie :</a:t>
                      </a:r>
                    </a:p>
                    <a:p>
                      <a:pPr marL="171450" indent="-1714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fr" sz="11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</a:rPr>
                        <a:t>Nombre de riziculteurs et de niébé utilisant une technologie de séchage améliorée.</a:t>
                      </a:r>
                    </a:p>
                    <a:p>
                      <a:pPr marL="171450" indent="-171450" rtl="0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" sz="11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</a:rPr>
                        <a:t>Nombre de producteurs de riz et de niébé mesurant le taux d'humidité de leur produit avant le stockage.</a:t>
                      </a:r>
                      <a:endParaRPr lang="en-US" sz="1100" b="1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rtl="0" fontAlgn="t"/>
                      <a:r>
                        <a:rPr lang="fr" sz="11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</a:rPr>
                        <a:t>Indicateur de résultat :</a:t>
                      </a:r>
                      <a:r>
                        <a:rPr lang="fr" sz="1100" b="1" i="0" u="none" strike="noStrike" baseline="0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</a:rPr>
                        <a:t> </a:t>
                      </a:r>
                      <a:r>
                        <a:rPr lang="fr" sz="11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 MT"/>
                        </a:rPr>
                        <a:t>Augmentation en pourcentage du volume de niébé et de riz sur les marchés locaux</a:t>
                      </a:r>
                      <a:endParaRPr lang="en-US" sz="1100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0809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Six résultats clé de l'agriculture </a:t>
            </a:r>
            <a:br>
              <a:rPr lang="fr" dirty="0"/>
            </a:br>
            <a:r>
              <a:rPr lang="fr" dirty="0"/>
              <a:t>sensible à la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" dirty="0"/>
              <a:t>Amélioration de la </a:t>
            </a:r>
            <a:r>
              <a:rPr lang="fr" b="1" dirty="0"/>
              <a:t>disponibilité</a:t>
            </a:r>
            <a:r>
              <a:rPr lang="fr" dirty="0"/>
              <a:t> d'aliments variés et riches en nutriments sur les marchés locaux.</a:t>
            </a:r>
          </a:p>
          <a:p>
            <a:r>
              <a:rPr lang="fr" dirty="0"/>
              <a:t>Amélioration de l'</a:t>
            </a:r>
            <a:r>
              <a:rPr lang="fr" b="1" dirty="0"/>
              <a:t>accessibilité</a:t>
            </a:r>
            <a:r>
              <a:rPr lang="fr" dirty="0"/>
              <a:t> es aliments diversifiés et riches en nutriments sur les marchés locaux.</a:t>
            </a:r>
          </a:p>
          <a:p>
            <a:r>
              <a:rPr lang="fr" dirty="0"/>
              <a:t>Amélioration de la </a:t>
            </a:r>
            <a:r>
              <a:rPr lang="fr" b="1" dirty="0"/>
              <a:t>désirabilité</a:t>
            </a:r>
            <a:r>
              <a:rPr lang="fr" dirty="0"/>
              <a:t> des aliments diversifiés et riches en nutriments auprès des consommateurs cibles.</a:t>
            </a:r>
          </a:p>
          <a:p>
            <a:r>
              <a:rPr lang="fr" dirty="0"/>
              <a:t>Amélioration de la </a:t>
            </a:r>
            <a:r>
              <a:rPr lang="fr" b="1" dirty="0"/>
              <a:t>sécurité</a:t>
            </a:r>
            <a:r>
              <a:rPr lang="fr" dirty="0"/>
              <a:t> environnementale et alimentaire.</a:t>
            </a:r>
          </a:p>
          <a:p>
            <a:r>
              <a:rPr lang="fr" dirty="0"/>
              <a:t>Des économies de </a:t>
            </a:r>
            <a:r>
              <a:rPr lang="fr" b="1" dirty="0"/>
              <a:t>temps et d'énergie</a:t>
            </a:r>
            <a:r>
              <a:rPr lang="fr" dirty="0"/>
              <a:t> accrues pour les femmes.</a:t>
            </a:r>
          </a:p>
          <a:p>
            <a:r>
              <a:rPr lang="fr" dirty="0"/>
              <a:t>Contrôle accru </a:t>
            </a:r>
            <a:r>
              <a:rPr lang="fr" b="1" dirty="0"/>
              <a:t>des revenus par les femmes</a:t>
            </a:r>
            <a:r>
              <a:rPr lang="fr" dirty="0"/>
              <a:t> et opportunités équitables</a:t>
            </a:r>
          </a:p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188640159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4.95.42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feed_the_future_spring_presentation_template_may_2015 (1)">
  <a:themeElements>
    <a:clrScheme name="Feed teh Future">
      <a:dk1>
        <a:sysClr val="windowText" lastClr="000000"/>
      </a:dk1>
      <a:lt1>
        <a:sysClr val="window" lastClr="FFFFFF"/>
      </a:lt1>
      <a:dk2>
        <a:srgbClr val="237C9A"/>
      </a:dk2>
      <a:lt2>
        <a:srgbClr val="EEECE1"/>
      </a:lt2>
      <a:accent1>
        <a:srgbClr val="237C9A"/>
      </a:accent1>
      <a:accent2>
        <a:srgbClr val="517107"/>
      </a:accent2>
      <a:accent3>
        <a:srgbClr val="C25728"/>
      </a:accent3>
      <a:accent4>
        <a:srgbClr val="403B33"/>
      </a:accent4>
      <a:accent5>
        <a:srgbClr val="E6E7E8"/>
      </a:accent5>
      <a:accent6>
        <a:srgbClr val="FFFFFF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Arial"/>
        <a:cs typeface="Arial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Arial"/>
        <a:cs typeface="Arial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ING presentation (green, May 14, 2015) v3 copy hi" id="{E42D5F45-1E61-1A4C-9323-4F8D56F9D74E}" vid="{91730AB6-8CE9-1645-B806-DD153BBA7C6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ING presentation (green, May 14, 2015) v3 copy hi" id="{E42D5F45-1E61-1A4C-9323-4F8D56F9D74E}" vid="{C64F6D86-A2F5-1544-9228-86AABED60347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ING presentation (green, May 14, 2015) v3 copy hi" id="{E42D5F45-1E61-1A4C-9323-4F8D56F9D74E}" vid="{11D14590-4798-4849-B265-813D64193F84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ING presentation (green, May 14, 2015) v3 copy hi" id="{E42D5F45-1E61-1A4C-9323-4F8D56F9D74E}" vid="{C64F6D86-A2F5-1544-9228-86AABED60347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ING presentation (green, May 14, 2015) v3 copy hi" id="{E42D5F45-1E61-1A4C-9323-4F8D56F9D74E}" vid="{11D14590-4798-4849-B265-813D64193F8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feed_the_future_spring_presentation_template_may_2015_0 (2)</Template>
  <TotalTime>0</TotalTime>
  <Words>1860</Words>
  <Application>Microsoft Office PowerPoint</Application>
  <PresentationFormat>On-screen Show (4:3)</PresentationFormat>
  <Paragraphs>224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MS PGothic</vt:lpstr>
      <vt:lpstr>Arial</vt:lpstr>
      <vt:lpstr>Arial Rounded MT Bold</vt:lpstr>
      <vt:lpstr>Calibri</vt:lpstr>
      <vt:lpstr>Cambria</vt:lpstr>
      <vt:lpstr>Century Gothic</vt:lpstr>
      <vt:lpstr>Franklin Gothic Book</vt:lpstr>
      <vt:lpstr>Gill Sans MT</vt:lpstr>
      <vt:lpstr>Myriad Pro</vt:lpstr>
      <vt:lpstr>Segoe UI</vt:lpstr>
      <vt:lpstr>Source Sans Pro</vt:lpstr>
      <vt:lpstr>Wingdings</vt:lpstr>
      <vt:lpstr>feed_the_future_spring_presentation_template_may_2015 (1)</vt:lpstr>
      <vt:lpstr>Custom Design</vt:lpstr>
      <vt:lpstr>1_Custom Design</vt:lpstr>
      <vt:lpstr>2_Custom Design</vt:lpstr>
      <vt:lpstr>3_Custom Design</vt:lpstr>
      <vt:lpstr>Conception d'activités agricoles efficaces sensibles à la nutrition</vt:lpstr>
      <vt:lpstr>Renforcement des résultats en matière de nutrition par des activités agricoles</vt:lpstr>
      <vt:lpstr>Objectifs de l'atelier</vt:lpstr>
      <vt:lpstr>Agriculture sensible à la  nutrition à l'USAID</vt:lpstr>
      <vt:lpstr>Cadre des résultats de la Stratégie mondiale de sécurité alimentaire (GFSS) </vt:lpstr>
      <vt:lpstr>Quatre étapes pour la conception d'une  activité agricole sensible à la nutrition</vt:lpstr>
      <vt:lpstr>Conception et mise en œuvre des activités</vt:lpstr>
      <vt:lpstr>Matrice de conception des activités—Exemple pour l'Afrique de l'Ouest</vt:lpstr>
      <vt:lpstr>Six résultats clé de l'agriculture  sensible à la nutrition</vt:lpstr>
      <vt:lpstr>Assurer une compréhension commune  de l'agriculture sensible à la nutrition. </vt:lpstr>
      <vt:lpstr>Cadre de l'UNICEF :  Réduire la malnutrition. </vt:lpstr>
      <vt:lpstr>Voter avec vos pieds.</vt:lpstr>
      <vt:lpstr>Concepts essentiels de la nutrition :  Objectifs</vt:lpstr>
      <vt:lpstr>S'enseigner les uns aux autres.</vt:lpstr>
      <vt:lpstr>Cinq formes de malnutrition</vt:lpstr>
      <vt:lpstr>Qu'est-ce qui réduit la sous-alimentation ? </vt:lpstr>
      <vt:lpstr>Atteindre les enfants au bon moment.</vt:lpstr>
      <vt:lpstr>Le cycle de la malnutrition </vt:lpstr>
      <vt:lpstr>Une alimentation saine et variée est nécessaire à tous les stades de la vie.</vt:lpstr>
      <vt:lpstr>Autres pratiques importantes</vt:lpstr>
      <vt:lpstr>PORTE-PAROLE : Situation nutritionnelle dans la zone de mise en œuvre </vt:lpstr>
      <vt:lpstr>Comment l'agriculture influence-t-elle la nutrition ?</vt:lpstr>
      <vt:lpstr>L'agriculture en tant que source de nourriture</vt:lpstr>
      <vt:lpstr>L'agriculture en tant que source de revenus </vt:lpstr>
      <vt:lpstr>L'agriculture comme moyen pour parvenir à l'autonomisation des femmes.</vt:lpstr>
      <vt:lpstr>Construire l'histoire de l'agriculture et de la nutrition.</vt:lpstr>
      <vt:lpstr>Parcours agriculture-nutrition</vt:lpstr>
      <vt:lpstr>PowerPoint Presentation</vt:lpstr>
      <vt:lpstr>Attention : Aller au-delà de la production des produits riches en nutriments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Conception d'activités agricoles efficaces sensibles à la nutrition. Guide de l'animateur (Pas de date)</dc:title>
  <dc:subject>Presentation 1 de l'animateur pour l'atelier sur d'une agriculture sensible à la nutrition </dc:subject>
  <dc:creator/>
  <cp:keywords>USAID, Feed the Future, agricoles sensibles à la nutrition, guide de l'animateur, nutrition, agricoles</cp:keywords>
  <cp:lastModifiedBy/>
  <cp:revision>1</cp:revision>
  <dcterms:created xsi:type="dcterms:W3CDTF">2017-05-09T11:26:34Z</dcterms:created>
  <dcterms:modified xsi:type="dcterms:W3CDTF">2022-03-29T22:24:18Z</dcterms:modified>
</cp:coreProperties>
</file>