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Lst>
  <p:notesMasterIdLst>
    <p:notesMasterId r:id="rId35"/>
  </p:notesMasterIdLst>
  <p:handoutMasterIdLst>
    <p:handoutMasterId r:id="rId36"/>
  </p:handoutMasterIdLst>
  <p:sldIdLst>
    <p:sldId id="256" r:id="rId5"/>
    <p:sldId id="319" r:id="rId6"/>
    <p:sldId id="258" r:id="rId7"/>
    <p:sldId id="378" r:id="rId8"/>
    <p:sldId id="328" r:id="rId9"/>
    <p:sldId id="286" r:id="rId10"/>
    <p:sldId id="372" r:id="rId11"/>
    <p:sldId id="384" r:id="rId12"/>
    <p:sldId id="296" r:id="rId13"/>
    <p:sldId id="295" r:id="rId14"/>
    <p:sldId id="320" r:id="rId15"/>
    <p:sldId id="391" r:id="rId16"/>
    <p:sldId id="385" r:id="rId17"/>
    <p:sldId id="406" r:id="rId18"/>
    <p:sldId id="395" r:id="rId19"/>
    <p:sldId id="398" r:id="rId20"/>
    <p:sldId id="400" r:id="rId21"/>
    <p:sldId id="401" r:id="rId22"/>
    <p:sldId id="402" r:id="rId23"/>
    <p:sldId id="403" r:id="rId24"/>
    <p:sldId id="399" r:id="rId25"/>
    <p:sldId id="321" r:id="rId26"/>
    <p:sldId id="322" r:id="rId27"/>
    <p:sldId id="323" r:id="rId28"/>
    <p:sldId id="324" r:id="rId29"/>
    <p:sldId id="404" r:id="rId30"/>
    <p:sldId id="331" r:id="rId31"/>
    <p:sldId id="364" r:id="rId32"/>
    <p:sldId id="332" r:id="rId33"/>
    <p:sldId id="333"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75"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F16"/>
    <a:srgbClr val="6C6463"/>
    <a:srgbClr val="518307"/>
    <a:srgbClr val="227C9A"/>
    <a:srgbClr val="C25728"/>
    <a:srgbClr val="C25628"/>
    <a:srgbClr val="2D472D"/>
    <a:srgbClr val="403B33"/>
    <a:srgbClr val="3D6305"/>
    <a:srgbClr val="EA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8" autoAdjust="0"/>
    <p:restoredTop sz="86871" autoAdjust="0"/>
  </p:normalViewPr>
  <p:slideViewPr>
    <p:cSldViewPr snapToGrid="0" snapToObjects="1">
      <p:cViewPr varScale="1">
        <p:scale>
          <a:sx n="58" d="100"/>
          <a:sy n="58" d="100"/>
        </p:scale>
        <p:origin x="154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7016"/>
    </p:cViewPr>
  </p:sorterViewPr>
  <p:notesViewPr>
    <p:cSldViewPr snapToGrid="0" snapToObjects="1">
      <p:cViewPr varScale="1">
        <p:scale>
          <a:sx n="86" d="100"/>
          <a:sy n="86" d="100"/>
        </p:scale>
        <p:origin x="9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9BA1548-4D3A-4068-89E3-83CFA65CE359}" type="datetimeFigureOut">
              <a:rPr lang="en-US" smtClean="0"/>
              <a:t>2/17/2023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6F56772-053D-4F7E-9CA7-66EEBDFA9115}" type="slidenum">
              <a:rPr lang="en-US" smtClean="0"/>
              <a:t>‹#›</a:t>
            </a:fld>
            <a:endParaRPr lang="en-US"/>
          </a:p>
        </p:txBody>
      </p:sp>
    </p:spTree>
    <p:extLst>
      <p:ext uri="{BB962C8B-B14F-4D97-AF65-F5344CB8AC3E}">
        <p14:creationId xmlns:p14="http://schemas.microsoft.com/office/powerpoint/2010/main" val="144671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Franklin Gothic Book" panose="020B0503020102020204" pitchFamily="34" charset="0"/>
              </a:defRPr>
            </a:lvl1pPr>
          </a:lstStyle>
          <a:p>
            <a:fld id="{F94A0F78-1892-4A08-B4C7-C115F98F2D0E}" type="datetimeFigureOut">
              <a:rPr lang="en-US" smtClean="0"/>
              <a:pPr/>
              <a:t>2/17/2023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Franklin Gothic Book" panose="020B0503020102020204" pitchFamily="34" charset="0"/>
              </a:defRPr>
            </a:lvl1pPr>
          </a:lstStyle>
          <a:p>
            <a:fld id="{4AF6705D-F226-4D4D-931F-ECFDC36EE3C5}" type="slidenum">
              <a:rPr lang="en-US" smtClean="0"/>
              <a:pPr/>
              <a:t>‹#›</a:t>
            </a:fld>
            <a:endParaRPr lang="en-US" dirty="0"/>
          </a:p>
        </p:txBody>
      </p:sp>
    </p:spTree>
    <p:extLst>
      <p:ext uri="{BB962C8B-B14F-4D97-AF65-F5344CB8AC3E}">
        <p14:creationId xmlns:p14="http://schemas.microsoft.com/office/powerpoint/2010/main" val="37448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a:t>
            </a:fld>
            <a:endParaRPr lang="en-US" dirty="0"/>
          </a:p>
        </p:txBody>
      </p:sp>
    </p:spTree>
    <p:extLst>
      <p:ext uri="{BB962C8B-B14F-4D97-AF65-F5344CB8AC3E}">
        <p14:creationId xmlns:p14="http://schemas.microsoft.com/office/powerpoint/2010/main" val="95416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11</a:t>
            </a:fld>
            <a:endParaRPr lang="en-US" dirty="0"/>
          </a:p>
        </p:txBody>
      </p:sp>
    </p:spTree>
    <p:extLst>
      <p:ext uri="{BB962C8B-B14F-4D97-AF65-F5344CB8AC3E}">
        <p14:creationId xmlns:p14="http://schemas.microsoft.com/office/powerpoint/2010/main" val="327694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12</a:t>
            </a:fld>
            <a:endParaRPr lang="en-US" dirty="0"/>
          </a:p>
        </p:txBody>
      </p:sp>
    </p:spTree>
    <p:extLst>
      <p:ext uri="{BB962C8B-B14F-4D97-AF65-F5344CB8AC3E}">
        <p14:creationId xmlns:p14="http://schemas.microsoft.com/office/powerpoint/2010/main" val="117640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13</a:t>
            </a:fld>
            <a:endParaRPr lang="en-US" dirty="0"/>
          </a:p>
        </p:txBody>
      </p:sp>
    </p:spTree>
    <p:extLst>
      <p:ext uri="{BB962C8B-B14F-4D97-AF65-F5344CB8AC3E}">
        <p14:creationId xmlns:p14="http://schemas.microsoft.com/office/powerpoint/2010/main" val="216615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14</a:t>
            </a:fld>
            <a:endParaRPr lang="en-US" dirty="0"/>
          </a:p>
        </p:txBody>
      </p:sp>
    </p:spTree>
    <p:extLst>
      <p:ext uri="{BB962C8B-B14F-4D97-AF65-F5344CB8AC3E}">
        <p14:creationId xmlns:p14="http://schemas.microsoft.com/office/powerpoint/2010/main" val="232632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15</a:t>
            </a:fld>
            <a:endParaRPr lang="en-US" dirty="0"/>
          </a:p>
        </p:txBody>
      </p:sp>
    </p:spTree>
    <p:extLst>
      <p:ext uri="{BB962C8B-B14F-4D97-AF65-F5344CB8AC3E}">
        <p14:creationId xmlns:p14="http://schemas.microsoft.com/office/powerpoint/2010/main" val="10388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16</a:t>
            </a:fld>
            <a:endParaRPr lang="en-US" dirty="0"/>
          </a:p>
        </p:txBody>
      </p:sp>
    </p:spTree>
    <p:extLst>
      <p:ext uri="{BB962C8B-B14F-4D97-AF65-F5344CB8AC3E}">
        <p14:creationId xmlns:p14="http://schemas.microsoft.com/office/powerpoint/2010/main" val="363186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17</a:t>
            </a:fld>
            <a:endParaRPr lang="en-US" dirty="0"/>
          </a:p>
        </p:txBody>
      </p:sp>
    </p:spTree>
    <p:extLst>
      <p:ext uri="{BB962C8B-B14F-4D97-AF65-F5344CB8AC3E}">
        <p14:creationId xmlns:p14="http://schemas.microsoft.com/office/powerpoint/2010/main" val="231447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18</a:t>
            </a:fld>
            <a:endParaRPr lang="en-US" dirty="0"/>
          </a:p>
        </p:txBody>
      </p:sp>
    </p:spTree>
    <p:extLst>
      <p:ext uri="{BB962C8B-B14F-4D97-AF65-F5344CB8AC3E}">
        <p14:creationId xmlns:p14="http://schemas.microsoft.com/office/powerpoint/2010/main" val="350622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19</a:t>
            </a:fld>
            <a:endParaRPr lang="en-US" dirty="0"/>
          </a:p>
        </p:txBody>
      </p:sp>
    </p:spTree>
    <p:extLst>
      <p:ext uri="{BB962C8B-B14F-4D97-AF65-F5344CB8AC3E}">
        <p14:creationId xmlns:p14="http://schemas.microsoft.com/office/powerpoint/2010/main" val="119819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20</a:t>
            </a:fld>
            <a:endParaRPr lang="en-US" dirty="0"/>
          </a:p>
        </p:txBody>
      </p:sp>
    </p:spTree>
    <p:extLst>
      <p:ext uri="{BB962C8B-B14F-4D97-AF65-F5344CB8AC3E}">
        <p14:creationId xmlns:p14="http://schemas.microsoft.com/office/powerpoint/2010/main" val="14618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3</a:t>
            </a:fld>
            <a:endParaRPr lang="en-US" dirty="0"/>
          </a:p>
        </p:txBody>
      </p:sp>
    </p:spTree>
    <p:extLst>
      <p:ext uri="{BB962C8B-B14F-4D97-AF65-F5344CB8AC3E}">
        <p14:creationId xmlns:p14="http://schemas.microsoft.com/office/powerpoint/2010/main" val="263428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21</a:t>
            </a:fld>
            <a:endParaRPr lang="en-US" dirty="0"/>
          </a:p>
        </p:txBody>
      </p:sp>
    </p:spTree>
    <p:extLst>
      <p:ext uri="{BB962C8B-B14F-4D97-AF65-F5344CB8AC3E}">
        <p14:creationId xmlns:p14="http://schemas.microsoft.com/office/powerpoint/2010/main" val="73955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32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8" tIns="93308" rIns="93308" bIns="93308"/>
          <a:lstStyle/>
          <a:p>
            <a:pPr>
              <a:lnSpc>
                <a:spcPct val="115000"/>
              </a:lnSpc>
              <a:spcBef>
                <a:spcPct val="0"/>
              </a:spcBef>
            </a:pPr>
            <a:endParaRPr lang="en-US" altLang="en-US" dirty="0"/>
          </a:p>
        </p:txBody>
      </p:sp>
      <p:sp>
        <p:nvSpPr>
          <p:cNvPr id="69635" name="Shape 32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87803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1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3482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EF0D9A0C-2DE8-174F-AF42-350D8A11ECCC}" type="slidenum">
              <a:rPr lang="fr-FR" altLang="en-US"/>
              <a:pPr>
                <a:spcBef>
                  <a:spcPct val="0"/>
                </a:spcBef>
              </a:pPr>
              <a:t>23</a:t>
            </a:fld>
            <a:endParaRPr lang="fr-FR" altLang="en-US"/>
          </a:p>
        </p:txBody>
      </p:sp>
    </p:spTree>
    <p:extLst>
      <p:ext uri="{BB962C8B-B14F-4D97-AF65-F5344CB8AC3E}">
        <p14:creationId xmlns:p14="http://schemas.microsoft.com/office/powerpoint/2010/main" val="44874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a:p>
        </p:txBody>
      </p:sp>
      <p:sp>
        <p:nvSpPr>
          <p:cNvPr id="51203"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5120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9DCCC5B2-2323-D247-B549-7F6A987FEFA0}" type="slidenum">
              <a:rPr lang="fr-FR" altLang="en-US"/>
              <a:pPr>
                <a:spcBef>
                  <a:spcPct val="0"/>
                </a:spcBef>
              </a:pPr>
              <a:t>24</a:t>
            </a:fld>
            <a:endParaRPr lang="fr-FR" altLang="en-US"/>
          </a:p>
        </p:txBody>
      </p:sp>
    </p:spTree>
    <p:extLst>
      <p:ext uri="{BB962C8B-B14F-4D97-AF65-F5344CB8AC3E}">
        <p14:creationId xmlns:p14="http://schemas.microsoft.com/office/powerpoint/2010/main" val="87779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marL="0" indent="0" eaLnBrk="1" hangingPunct="1">
              <a:buFont typeface="Arial" panose="020B0604020202020204" pitchFamily="34" charset="0"/>
              <a:buNone/>
              <a:defRPr/>
            </a:pPr>
            <a:endParaRPr lang="en-US" altLang="en-US" dirty="0"/>
          </a:p>
        </p:txBody>
      </p:sp>
      <p:sp>
        <p:nvSpPr>
          <p:cNvPr id="69635"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696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0CD5F03F-636D-DC4D-B291-9C133B7FF2BF}" type="slidenum">
              <a:rPr lang="fr-FR" altLang="en-US"/>
              <a:pPr>
                <a:spcBef>
                  <a:spcPct val="0"/>
                </a:spcBef>
              </a:pPr>
              <a:t>25</a:t>
            </a:fld>
            <a:endParaRPr lang="fr-FR" altLang="en-US"/>
          </a:p>
        </p:txBody>
      </p:sp>
    </p:spTree>
    <p:extLst>
      <p:ext uri="{BB962C8B-B14F-4D97-AF65-F5344CB8AC3E}">
        <p14:creationId xmlns:p14="http://schemas.microsoft.com/office/powerpoint/2010/main" val="1726451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26</a:t>
            </a:fld>
            <a:endParaRPr lang="en-US" dirty="0"/>
          </a:p>
        </p:txBody>
      </p:sp>
    </p:spTree>
    <p:extLst>
      <p:ext uri="{BB962C8B-B14F-4D97-AF65-F5344CB8AC3E}">
        <p14:creationId xmlns:p14="http://schemas.microsoft.com/office/powerpoint/2010/main" val="415051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2" y="4467884"/>
            <a:ext cx="5618479" cy="42327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idx="10"/>
          </p:nvPr>
        </p:nvSpPr>
        <p:spPr>
          <a:xfrm>
            <a:off x="3978132" y="8934132"/>
            <a:ext cx="3043342" cy="470304"/>
          </a:xfrm>
          <a:prstGeom prst="rect">
            <a:avLst/>
          </a:prstGeom>
        </p:spPr>
        <p:txBody>
          <a:bodyPr/>
          <a:lstStyle/>
          <a:p>
            <a:pPr>
              <a:buClr>
                <a:srgbClr val="000000"/>
              </a:buClr>
              <a:buSzPct val="25000"/>
              <a:buFont typeface="Source Sans Pro"/>
              <a:buNone/>
            </a:pPr>
            <a:fld id="{00000000-1234-1234-1234-123412341234}" type="slidenum">
              <a:rPr lang="en-US" smtClean="0">
                <a:solidFill>
                  <a:srgbClr val="000000"/>
                </a:solidFill>
                <a:latin typeface="Source Sans Pro"/>
                <a:ea typeface="Source Sans Pro"/>
                <a:cs typeface="Source Sans Pro"/>
                <a:sym typeface="Source Sans Pro"/>
              </a:rPr>
              <a:pPr>
                <a:buClr>
                  <a:srgbClr val="000000"/>
                </a:buClr>
                <a:buSzPct val="25000"/>
                <a:buFont typeface="Source Sans Pro"/>
                <a:buNone/>
              </a:pPr>
              <a:t>27</a:t>
            </a:fld>
            <a:endParaRPr lang="en-US"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9999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28</a:t>
            </a:fld>
            <a:endParaRPr lang="en-US" dirty="0"/>
          </a:p>
        </p:txBody>
      </p:sp>
    </p:spTree>
    <p:extLst>
      <p:ext uri="{BB962C8B-B14F-4D97-AF65-F5344CB8AC3E}">
        <p14:creationId xmlns:p14="http://schemas.microsoft.com/office/powerpoint/2010/main" val="1802614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29</a:t>
            </a:fld>
            <a:endParaRPr lang="en-US" dirty="0"/>
          </a:p>
        </p:txBody>
      </p:sp>
    </p:spTree>
    <p:extLst>
      <p:ext uri="{BB962C8B-B14F-4D97-AF65-F5344CB8AC3E}">
        <p14:creationId xmlns:p14="http://schemas.microsoft.com/office/powerpoint/2010/main" val="4040299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30</a:t>
            </a:fld>
            <a:endParaRPr lang="en-US" dirty="0"/>
          </a:p>
        </p:txBody>
      </p:sp>
    </p:spTree>
    <p:extLst>
      <p:ext uri="{BB962C8B-B14F-4D97-AF65-F5344CB8AC3E}">
        <p14:creationId xmlns:p14="http://schemas.microsoft.com/office/powerpoint/2010/main" val="162380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4</a:t>
            </a:fld>
            <a:endParaRPr lang="en-US" dirty="0"/>
          </a:p>
        </p:txBody>
      </p:sp>
    </p:spTree>
    <p:extLst>
      <p:ext uri="{BB962C8B-B14F-4D97-AF65-F5344CB8AC3E}">
        <p14:creationId xmlns:p14="http://schemas.microsoft.com/office/powerpoint/2010/main" val="319674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5</a:t>
            </a:fld>
            <a:endParaRPr lang="en-US" dirty="0"/>
          </a:p>
        </p:txBody>
      </p:sp>
    </p:spTree>
    <p:extLst>
      <p:ext uri="{BB962C8B-B14F-4D97-AF65-F5344CB8AC3E}">
        <p14:creationId xmlns:p14="http://schemas.microsoft.com/office/powerpoint/2010/main" val="138637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ltLang="x-none" dirty="0"/>
            </a:br>
            <a:endParaRPr lang="en-US" altLang="en-US" dirty="0"/>
          </a:p>
        </p:txBody>
      </p:sp>
      <p:sp>
        <p:nvSpPr>
          <p:cNvPr id="4" name="Footer Placeholder 3"/>
          <p:cNvSpPr>
            <a:spLocks noGrp="1"/>
          </p:cNvSpPr>
          <p:nvPr>
            <p:ph type="ftr" sz="quarter" idx="4"/>
          </p:nvPr>
        </p:nvSpPr>
        <p:spPr/>
        <p:txBody>
          <a:bodyPr/>
          <a:lstStyle>
            <a:lvl1pPr>
              <a:defRPr>
                <a:solidFill>
                  <a:schemeClr val="tx1"/>
                </a:solidFill>
                <a:latin typeface="Franklin Gothic Book" charset="0"/>
                <a:ea typeface="Arial" charset="0"/>
                <a:cs typeface="Arial" charset="0"/>
              </a:defRPr>
            </a:lvl1pPr>
            <a:lvl2pPr marL="758255" indent="-291636">
              <a:defRPr>
                <a:solidFill>
                  <a:schemeClr val="tx1"/>
                </a:solidFill>
                <a:latin typeface="Franklin Gothic Book" charset="0"/>
                <a:ea typeface="Arial" charset="0"/>
                <a:cs typeface="Arial" charset="0"/>
              </a:defRPr>
            </a:lvl2pPr>
            <a:lvl3pPr marL="1166546" indent="-233309">
              <a:defRPr>
                <a:solidFill>
                  <a:schemeClr val="tx1"/>
                </a:solidFill>
                <a:latin typeface="Franklin Gothic Book" charset="0"/>
                <a:ea typeface="Arial" charset="0"/>
                <a:cs typeface="Arial" charset="0"/>
              </a:defRPr>
            </a:lvl3pPr>
            <a:lvl4pPr marL="1633164" indent="-233309">
              <a:defRPr>
                <a:solidFill>
                  <a:schemeClr val="tx1"/>
                </a:solidFill>
                <a:latin typeface="Franklin Gothic Book" charset="0"/>
                <a:ea typeface="Arial" charset="0"/>
                <a:cs typeface="Arial" charset="0"/>
              </a:defRPr>
            </a:lvl4pPr>
            <a:lvl5pPr marL="2099782" indent="-233309">
              <a:defRPr>
                <a:solidFill>
                  <a:schemeClr val="tx1"/>
                </a:solidFill>
                <a:latin typeface="Franklin Gothic Book" charset="0"/>
                <a:ea typeface="Arial" charset="0"/>
                <a:cs typeface="Arial" charset="0"/>
              </a:defRPr>
            </a:lvl5pPr>
            <a:lvl6pPr marL="2566401" indent="-233309" eaLnBrk="0" fontAlgn="base" hangingPunct="0">
              <a:spcBef>
                <a:spcPct val="0"/>
              </a:spcBef>
              <a:spcAft>
                <a:spcPct val="0"/>
              </a:spcAft>
              <a:defRPr>
                <a:solidFill>
                  <a:schemeClr val="tx1"/>
                </a:solidFill>
                <a:latin typeface="Franklin Gothic Book" charset="0"/>
                <a:ea typeface="Arial" charset="0"/>
                <a:cs typeface="Arial" charset="0"/>
              </a:defRPr>
            </a:lvl6pPr>
            <a:lvl7pPr marL="3033019" indent="-233309" eaLnBrk="0" fontAlgn="base" hangingPunct="0">
              <a:spcBef>
                <a:spcPct val="0"/>
              </a:spcBef>
              <a:spcAft>
                <a:spcPct val="0"/>
              </a:spcAft>
              <a:defRPr>
                <a:solidFill>
                  <a:schemeClr val="tx1"/>
                </a:solidFill>
                <a:latin typeface="Franklin Gothic Book" charset="0"/>
                <a:ea typeface="Arial" charset="0"/>
                <a:cs typeface="Arial" charset="0"/>
              </a:defRPr>
            </a:lvl7pPr>
            <a:lvl8pPr marL="3499637" indent="-233309" eaLnBrk="0" fontAlgn="base" hangingPunct="0">
              <a:spcBef>
                <a:spcPct val="0"/>
              </a:spcBef>
              <a:spcAft>
                <a:spcPct val="0"/>
              </a:spcAft>
              <a:defRPr>
                <a:solidFill>
                  <a:schemeClr val="tx1"/>
                </a:solidFill>
                <a:latin typeface="Franklin Gothic Book" charset="0"/>
                <a:ea typeface="Arial" charset="0"/>
                <a:cs typeface="Arial" charset="0"/>
              </a:defRPr>
            </a:lvl8pPr>
            <a:lvl9pPr marL="3966256" indent="-233309"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x-none">
              <a:latin typeface="Calibri" charset="0"/>
            </a:endParaRPr>
          </a:p>
        </p:txBody>
      </p:sp>
      <p:sp>
        <p:nvSpPr>
          <p:cNvPr id="2355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8255" indent="-291636">
              <a:spcBef>
                <a:spcPct val="30000"/>
              </a:spcBef>
              <a:defRPr sz="1200">
                <a:solidFill>
                  <a:schemeClr val="tx1"/>
                </a:solidFill>
                <a:latin typeface="Calibri" charset="0"/>
              </a:defRPr>
            </a:lvl2pPr>
            <a:lvl3pPr marL="1166546" indent="-233309">
              <a:spcBef>
                <a:spcPct val="30000"/>
              </a:spcBef>
              <a:defRPr sz="1200">
                <a:solidFill>
                  <a:schemeClr val="tx1"/>
                </a:solidFill>
                <a:latin typeface="Calibri" charset="0"/>
              </a:defRPr>
            </a:lvl3pPr>
            <a:lvl4pPr marL="1633164" indent="-233309">
              <a:spcBef>
                <a:spcPct val="30000"/>
              </a:spcBef>
              <a:defRPr sz="1200">
                <a:solidFill>
                  <a:schemeClr val="tx1"/>
                </a:solidFill>
                <a:latin typeface="Calibri" charset="0"/>
              </a:defRPr>
            </a:lvl4pPr>
            <a:lvl5pPr marL="2099782" indent="-233309">
              <a:spcBef>
                <a:spcPct val="30000"/>
              </a:spcBef>
              <a:defRPr sz="1200">
                <a:solidFill>
                  <a:schemeClr val="tx1"/>
                </a:solidFill>
                <a:latin typeface="Calibri" charset="0"/>
              </a:defRPr>
            </a:lvl5pPr>
            <a:lvl6pPr marL="2566401" indent="-233309" eaLnBrk="0" fontAlgn="base" hangingPunct="0">
              <a:spcBef>
                <a:spcPct val="30000"/>
              </a:spcBef>
              <a:spcAft>
                <a:spcPct val="0"/>
              </a:spcAft>
              <a:defRPr sz="1200">
                <a:solidFill>
                  <a:schemeClr val="tx1"/>
                </a:solidFill>
                <a:latin typeface="Calibri" charset="0"/>
              </a:defRPr>
            </a:lvl6pPr>
            <a:lvl7pPr marL="3033019" indent="-233309" eaLnBrk="0" fontAlgn="base" hangingPunct="0">
              <a:spcBef>
                <a:spcPct val="30000"/>
              </a:spcBef>
              <a:spcAft>
                <a:spcPct val="0"/>
              </a:spcAft>
              <a:defRPr sz="1200">
                <a:solidFill>
                  <a:schemeClr val="tx1"/>
                </a:solidFill>
                <a:latin typeface="Calibri" charset="0"/>
              </a:defRPr>
            </a:lvl7pPr>
            <a:lvl8pPr marL="3499637" indent="-233309" eaLnBrk="0" fontAlgn="base" hangingPunct="0">
              <a:spcBef>
                <a:spcPct val="30000"/>
              </a:spcBef>
              <a:spcAft>
                <a:spcPct val="0"/>
              </a:spcAft>
              <a:defRPr sz="1200">
                <a:solidFill>
                  <a:schemeClr val="tx1"/>
                </a:solidFill>
                <a:latin typeface="Calibri" charset="0"/>
              </a:defRPr>
            </a:lvl8pPr>
            <a:lvl9pPr marL="3966256" indent="-233309" eaLnBrk="0" fontAlgn="base" hangingPunct="0">
              <a:spcBef>
                <a:spcPct val="30000"/>
              </a:spcBef>
              <a:spcAft>
                <a:spcPct val="0"/>
              </a:spcAft>
              <a:defRPr sz="1200">
                <a:solidFill>
                  <a:schemeClr val="tx1"/>
                </a:solidFill>
                <a:latin typeface="Calibri" charset="0"/>
              </a:defRPr>
            </a:lvl9pPr>
          </a:lstStyle>
          <a:p>
            <a:pPr>
              <a:spcBef>
                <a:spcPct val="0"/>
              </a:spcBef>
            </a:pPr>
            <a:fld id="{59C40712-571F-CE4E-BE6E-8CF729545166}" type="slidenum">
              <a:rPr lang="fr-FR" altLang="x-none"/>
              <a:pPr>
                <a:spcBef>
                  <a:spcPct val="0"/>
                </a:spcBef>
              </a:pPr>
              <a:t>6</a:t>
            </a:fld>
            <a:endParaRPr lang="fr-FR" altLang="x-none"/>
          </a:p>
        </p:txBody>
      </p:sp>
    </p:spTree>
    <p:extLst>
      <p:ext uri="{BB962C8B-B14F-4D97-AF65-F5344CB8AC3E}">
        <p14:creationId xmlns:p14="http://schemas.microsoft.com/office/powerpoint/2010/main" val="178874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7</a:t>
            </a:fld>
            <a:endParaRPr lang="en-US" dirty="0"/>
          </a:p>
        </p:txBody>
      </p:sp>
    </p:spTree>
    <p:extLst>
      <p:ext uri="{BB962C8B-B14F-4D97-AF65-F5344CB8AC3E}">
        <p14:creationId xmlns:p14="http://schemas.microsoft.com/office/powerpoint/2010/main" val="396413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KM:</a:t>
            </a:r>
            <a:r>
              <a:rPr lang="en-US" baseline="0" dirty="0"/>
              <a:t> Can the ‘Steps’ be made their own row or something? </a:t>
            </a:r>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8</a:t>
            </a:fld>
            <a:endParaRPr lang="en-US" dirty="0"/>
          </a:p>
        </p:txBody>
      </p:sp>
    </p:spTree>
    <p:extLst>
      <p:ext uri="{BB962C8B-B14F-4D97-AF65-F5344CB8AC3E}">
        <p14:creationId xmlns:p14="http://schemas.microsoft.com/office/powerpoint/2010/main" val="250820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9</a:t>
            </a:fld>
            <a:endParaRPr lang="en-US" dirty="0"/>
          </a:p>
        </p:txBody>
      </p:sp>
    </p:spTree>
    <p:extLst>
      <p:ext uri="{BB962C8B-B14F-4D97-AF65-F5344CB8AC3E}">
        <p14:creationId xmlns:p14="http://schemas.microsoft.com/office/powerpoint/2010/main" val="420991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Footer Placeholder 3"/>
          <p:cNvSpPr>
            <a:spLocks noGrp="1"/>
          </p:cNvSpPr>
          <p:nvPr>
            <p:ph type="ftr" sz="quarter" idx="4"/>
          </p:nvPr>
        </p:nvSpPr>
        <p:spPr/>
        <p:txBody>
          <a:bodyPr/>
          <a:lstStyle>
            <a:lvl1pPr>
              <a:defRPr>
                <a:solidFill>
                  <a:schemeClr val="tx1"/>
                </a:solidFill>
                <a:latin typeface="Franklin Gothic Book" charset="0"/>
                <a:ea typeface="Arial" charset="0"/>
                <a:cs typeface="Arial" charset="0"/>
              </a:defRPr>
            </a:lvl1pPr>
            <a:lvl2pPr marL="758255" indent="-291636">
              <a:defRPr>
                <a:solidFill>
                  <a:schemeClr val="tx1"/>
                </a:solidFill>
                <a:latin typeface="Franklin Gothic Book" charset="0"/>
                <a:ea typeface="Arial" charset="0"/>
                <a:cs typeface="Arial" charset="0"/>
              </a:defRPr>
            </a:lvl2pPr>
            <a:lvl3pPr marL="1166546" indent="-233309">
              <a:defRPr>
                <a:solidFill>
                  <a:schemeClr val="tx1"/>
                </a:solidFill>
                <a:latin typeface="Franklin Gothic Book" charset="0"/>
                <a:ea typeface="Arial" charset="0"/>
                <a:cs typeface="Arial" charset="0"/>
              </a:defRPr>
            </a:lvl3pPr>
            <a:lvl4pPr marL="1633164" indent="-233309">
              <a:defRPr>
                <a:solidFill>
                  <a:schemeClr val="tx1"/>
                </a:solidFill>
                <a:latin typeface="Franklin Gothic Book" charset="0"/>
                <a:ea typeface="Arial" charset="0"/>
                <a:cs typeface="Arial" charset="0"/>
              </a:defRPr>
            </a:lvl4pPr>
            <a:lvl5pPr marL="2099782" indent="-233309">
              <a:defRPr>
                <a:solidFill>
                  <a:schemeClr val="tx1"/>
                </a:solidFill>
                <a:latin typeface="Franklin Gothic Book" charset="0"/>
                <a:ea typeface="Arial" charset="0"/>
                <a:cs typeface="Arial" charset="0"/>
              </a:defRPr>
            </a:lvl5pPr>
            <a:lvl6pPr marL="2566401" indent="-233309" eaLnBrk="0" fontAlgn="base" hangingPunct="0">
              <a:spcBef>
                <a:spcPct val="0"/>
              </a:spcBef>
              <a:spcAft>
                <a:spcPct val="0"/>
              </a:spcAft>
              <a:defRPr>
                <a:solidFill>
                  <a:schemeClr val="tx1"/>
                </a:solidFill>
                <a:latin typeface="Franklin Gothic Book" charset="0"/>
                <a:ea typeface="Arial" charset="0"/>
                <a:cs typeface="Arial" charset="0"/>
              </a:defRPr>
            </a:lvl6pPr>
            <a:lvl7pPr marL="3033019" indent="-233309" eaLnBrk="0" fontAlgn="base" hangingPunct="0">
              <a:spcBef>
                <a:spcPct val="0"/>
              </a:spcBef>
              <a:spcAft>
                <a:spcPct val="0"/>
              </a:spcAft>
              <a:defRPr>
                <a:solidFill>
                  <a:schemeClr val="tx1"/>
                </a:solidFill>
                <a:latin typeface="Franklin Gothic Book" charset="0"/>
                <a:ea typeface="Arial" charset="0"/>
                <a:cs typeface="Arial" charset="0"/>
              </a:defRPr>
            </a:lvl7pPr>
            <a:lvl8pPr marL="3499637" indent="-233309" eaLnBrk="0" fontAlgn="base" hangingPunct="0">
              <a:spcBef>
                <a:spcPct val="0"/>
              </a:spcBef>
              <a:spcAft>
                <a:spcPct val="0"/>
              </a:spcAft>
              <a:defRPr>
                <a:solidFill>
                  <a:schemeClr val="tx1"/>
                </a:solidFill>
                <a:latin typeface="Franklin Gothic Book" charset="0"/>
                <a:ea typeface="Arial" charset="0"/>
                <a:cs typeface="Arial" charset="0"/>
              </a:defRPr>
            </a:lvl8pPr>
            <a:lvl9pPr marL="3966256" indent="-233309"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x-none">
              <a:latin typeface="Calibri" charset="0"/>
            </a:endParaRPr>
          </a:p>
        </p:txBody>
      </p:sp>
      <p:sp>
        <p:nvSpPr>
          <p:cNvPr id="2355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8255" indent="-291636">
              <a:spcBef>
                <a:spcPct val="30000"/>
              </a:spcBef>
              <a:defRPr sz="1200">
                <a:solidFill>
                  <a:schemeClr val="tx1"/>
                </a:solidFill>
                <a:latin typeface="Calibri" charset="0"/>
              </a:defRPr>
            </a:lvl2pPr>
            <a:lvl3pPr marL="1166546" indent="-233309">
              <a:spcBef>
                <a:spcPct val="30000"/>
              </a:spcBef>
              <a:defRPr sz="1200">
                <a:solidFill>
                  <a:schemeClr val="tx1"/>
                </a:solidFill>
                <a:latin typeface="Calibri" charset="0"/>
              </a:defRPr>
            </a:lvl3pPr>
            <a:lvl4pPr marL="1633164" indent="-233309">
              <a:spcBef>
                <a:spcPct val="30000"/>
              </a:spcBef>
              <a:defRPr sz="1200">
                <a:solidFill>
                  <a:schemeClr val="tx1"/>
                </a:solidFill>
                <a:latin typeface="Calibri" charset="0"/>
              </a:defRPr>
            </a:lvl4pPr>
            <a:lvl5pPr marL="2099782" indent="-233309">
              <a:spcBef>
                <a:spcPct val="30000"/>
              </a:spcBef>
              <a:defRPr sz="1200">
                <a:solidFill>
                  <a:schemeClr val="tx1"/>
                </a:solidFill>
                <a:latin typeface="Calibri" charset="0"/>
              </a:defRPr>
            </a:lvl5pPr>
            <a:lvl6pPr marL="2566401" indent="-233309" eaLnBrk="0" fontAlgn="base" hangingPunct="0">
              <a:spcBef>
                <a:spcPct val="30000"/>
              </a:spcBef>
              <a:spcAft>
                <a:spcPct val="0"/>
              </a:spcAft>
              <a:defRPr sz="1200">
                <a:solidFill>
                  <a:schemeClr val="tx1"/>
                </a:solidFill>
                <a:latin typeface="Calibri" charset="0"/>
              </a:defRPr>
            </a:lvl6pPr>
            <a:lvl7pPr marL="3033019" indent="-233309" eaLnBrk="0" fontAlgn="base" hangingPunct="0">
              <a:spcBef>
                <a:spcPct val="30000"/>
              </a:spcBef>
              <a:spcAft>
                <a:spcPct val="0"/>
              </a:spcAft>
              <a:defRPr sz="1200">
                <a:solidFill>
                  <a:schemeClr val="tx1"/>
                </a:solidFill>
                <a:latin typeface="Calibri" charset="0"/>
              </a:defRPr>
            </a:lvl7pPr>
            <a:lvl8pPr marL="3499637" indent="-233309" eaLnBrk="0" fontAlgn="base" hangingPunct="0">
              <a:spcBef>
                <a:spcPct val="30000"/>
              </a:spcBef>
              <a:spcAft>
                <a:spcPct val="0"/>
              </a:spcAft>
              <a:defRPr sz="1200">
                <a:solidFill>
                  <a:schemeClr val="tx1"/>
                </a:solidFill>
                <a:latin typeface="Calibri" charset="0"/>
              </a:defRPr>
            </a:lvl8pPr>
            <a:lvl9pPr marL="3966256" indent="-233309" eaLnBrk="0" fontAlgn="base" hangingPunct="0">
              <a:spcBef>
                <a:spcPct val="30000"/>
              </a:spcBef>
              <a:spcAft>
                <a:spcPct val="0"/>
              </a:spcAft>
              <a:defRPr sz="1200">
                <a:solidFill>
                  <a:schemeClr val="tx1"/>
                </a:solidFill>
                <a:latin typeface="Calibri" charset="0"/>
              </a:defRPr>
            </a:lvl9pPr>
          </a:lstStyle>
          <a:p>
            <a:pPr>
              <a:spcBef>
                <a:spcPct val="0"/>
              </a:spcBef>
            </a:pPr>
            <a:fld id="{59C40712-571F-CE4E-BE6E-8CF729545166}" type="slidenum">
              <a:rPr lang="fr-FR" altLang="x-none"/>
              <a:pPr>
                <a:spcBef>
                  <a:spcPct val="0"/>
                </a:spcBef>
              </a:pPr>
              <a:t>10</a:t>
            </a:fld>
            <a:endParaRPr lang="fr-FR" altLang="x-none"/>
          </a:p>
        </p:txBody>
      </p:sp>
    </p:spTree>
    <p:extLst>
      <p:ext uri="{BB962C8B-B14F-4D97-AF65-F5344CB8AC3E}">
        <p14:creationId xmlns:p14="http://schemas.microsoft.com/office/powerpoint/2010/main" val="178874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948751"/>
            <a:ext cx="7829551" cy="565771"/>
          </a:xfrm>
        </p:spPr>
        <p:txBody>
          <a:bodyPr lIns="91440" tIns="91440" rIns="91440" bIns="91440" anchor="ctr" anchorCtr="0">
            <a:normAutofit/>
          </a:bodyPr>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Placeholder 1"/>
          <p:cNvSpPr>
            <a:spLocks noGrp="1"/>
          </p:cNvSpPr>
          <p:nvPr>
            <p:ph type="title" hasCustomPrompt="1"/>
          </p:nvPr>
        </p:nvSpPr>
        <p:spPr>
          <a:xfrm>
            <a:off x="628650" y="851526"/>
            <a:ext cx="7886700" cy="1325563"/>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3593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3247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txBox="1">
            <a:spLocks/>
          </p:cNvSpPr>
          <p:nvPr userDrawn="1"/>
        </p:nvSpPr>
        <p:spPr>
          <a:xfrm rot="5400000">
            <a:off x="4649152" y="2261777"/>
            <a:ext cx="5760720" cy="197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Helvetica" charset="0"/>
                <a:cs typeface="Helvetica" charset="0"/>
              </a:defRPr>
            </a:lvl1pPr>
          </a:lstStyle>
          <a:p>
            <a:r>
              <a:rPr lang="en-US" dirty="0">
                <a:latin typeface="Franklin Gothic Book" panose="020B0503020102020204" pitchFamily="34" charset="0"/>
                <a:ea typeface="Franklin Gothic Book" charset="0"/>
                <a:cs typeface="Franklin Gothic Book" charset="0"/>
              </a:rPr>
              <a:t>CLICK TO EDIT MASTER TITLE STYLE</a:t>
            </a:r>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5578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5057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51751"/>
            <a:ext cx="7886700" cy="1100832"/>
          </a:xfrm>
          <a:prstGeom prst="rect">
            <a:avLst/>
          </a:prstGeom>
        </p:spPr>
        <p:txBody>
          <a:bodyPr/>
          <a:lstStyle>
            <a:lvl1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628650" y="2032985"/>
            <a:ext cx="7886700" cy="3915327"/>
          </a:xfrm>
          <a:prstGeom prst="rect">
            <a:avLst/>
          </a:prstGeom>
        </p:spPr>
        <p:txBody>
          <a:bodyPr/>
          <a:lstStyle>
            <a:lvl1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1pPr>
            <a:lvl2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2pPr>
            <a:lvl3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3pPr>
            <a:lvl4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4pPr>
            <a:lvl5pPr>
              <a:defRPr>
                <a:solidFill>
                  <a:srgbClr val="403B33"/>
                </a:solidFill>
                <a:latin typeface="Gill Sans MT" panose="020B0502020104020203" pitchFamily="34" charset="0"/>
                <a:ea typeface="Gill Sans MT" panose="020B0502020104020203" pitchFamily="34" charset="0"/>
                <a:cs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12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03494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65488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52919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9203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5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775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79707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8902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9461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2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247802"/>
            <a:ext cx="6858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txBox="1">
            <a:spLocks/>
          </p:cNvSpPr>
          <p:nvPr userDrawn="1"/>
        </p:nvSpPr>
        <p:spPr>
          <a:xfrm>
            <a:off x="1143000" y="676656"/>
            <a:ext cx="6931152" cy="1344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5559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8298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806961"/>
            <a:ext cx="78867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56082" y="13343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7063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normAutofit/>
          </a:bodyPr>
          <a:lstStyle>
            <a:lvl1pPr>
              <a:defRPr>
                <a:latin typeface="Franklin Gothic Book" panose="020B0503020102020204" pitchFamily="34" charset="0"/>
              </a:defRPr>
            </a:lvl1pPr>
          </a:lstStyle>
          <a:p>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normAutofit/>
          </a:bodyPr>
          <a:lstStyle>
            <a:lvl1pPr>
              <a:defRPr>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normAutofit/>
          </a:bodyPr>
          <a:lstStyle>
            <a:lvl1pPr>
              <a:defRPr>
                <a:latin typeface="Franklin Gothic Book" panose="020B0503020102020204" pitchFamily="34" charset="0"/>
              </a:defRPr>
            </a:lvl1pPr>
          </a:lstStyle>
          <a:p>
            <a:fld id="{718CA319-5C67-3148-B62C-5A45C0B0E9F6}" type="slidenum">
              <a:rPr lang="en-US" smtClean="0"/>
              <a:pPr/>
              <a:t>‹#›</a:t>
            </a:fld>
            <a:endParaRPr lang="en-US" dirty="0"/>
          </a:p>
        </p:txBody>
      </p:sp>
      <p:sp>
        <p:nvSpPr>
          <p:cNvPr id="8" name="Title Placeholder 1"/>
          <p:cNvSpPr txBox="1">
            <a:spLocks/>
          </p:cNvSpPr>
          <p:nvPr userDrawn="1"/>
        </p:nvSpPr>
        <p:spPr>
          <a:xfrm>
            <a:off x="656082" y="4748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3649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10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1086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a:xfrm>
            <a:off x="628650" y="3376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1472576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txBox="1">
            <a:spLocks/>
          </p:cNvSpPr>
          <p:nvPr userDrawn="1"/>
        </p:nvSpPr>
        <p:spPr>
          <a:xfrm>
            <a:off x="656082"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dirty="0">
                <a:latin typeface="Franklin Gothic Book" panose="020B0503020102020204" pitchFamily="34" charset="0"/>
              </a:rPr>
              <a:t>CLICK TO EDIT MASTER TITLE STYLE</a:t>
            </a:r>
          </a:p>
        </p:txBody>
      </p:sp>
    </p:spTree>
    <p:extLst>
      <p:ext uri="{BB962C8B-B14F-4D97-AF65-F5344CB8AC3E}">
        <p14:creationId xmlns:p14="http://schemas.microsoft.com/office/powerpoint/2010/main" val="40290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0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555255"/>
            <a:ext cx="7886700" cy="1115597"/>
          </a:xfrm>
        </p:spPr>
        <p:txBody>
          <a:bodyPr>
            <a:normAutofit/>
          </a:bodyPr>
          <a:lstStyle>
            <a:lvl1pPr marL="0" indent="0">
              <a:buNone/>
              <a:defRPr sz="24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75691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a:prstGeom prst="rect">
            <a:avLst/>
          </a:prstGeo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388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40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0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576154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810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2589648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052479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362269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02156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
        <p:nvSpPr>
          <p:cNvPr id="6" name="TextBox 5"/>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065311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493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516105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dirty="0">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3858700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2115598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54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71934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
        <p:nvSpPr>
          <p:cNvPr id="4" name="TextBox 3"/>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84681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4148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13075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4434298" y="6409287"/>
            <a:ext cx="4439265" cy="461665"/>
          </a:xfrm>
          <a:prstGeom prst="rect">
            <a:avLst/>
          </a:prstGeom>
          <a:noFill/>
        </p:spPr>
        <p:txBody>
          <a:bodyPr wrap="square" rtlCol="0">
            <a:spAutoFit/>
          </a:bodyPr>
          <a:lstStyle/>
          <a:p>
            <a:pPr marL="0" marR="0" algn="r">
              <a:spcBef>
                <a:spcPts val="0"/>
              </a:spcBef>
              <a:spcAft>
                <a:spcPts val="0"/>
              </a:spcAft>
            </a:pP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a:t>
            </a:r>
            <a:r>
              <a:rPr lang="en-US" sz="80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 </a:t>
            </a:r>
            <a:r>
              <a:rPr lang="en-US" sz="800" b="1"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ADVANCING NUTRITION</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Agency’s flagship multi-sectoral nutrition project, addressing the root causes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of malnutrition to save lives and enhance long-term health and development.</a:t>
            </a:r>
          </a:p>
        </p:txBody>
      </p:sp>
    </p:spTree>
    <p:extLst>
      <p:ext uri="{BB962C8B-B14F-4D97-AF65-F5344CB8AC3E}">
        <p14:creationId xmlns:p14="http://schemas.microsoft.com/office/powerpoint/2010/main" val="5559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orizontal_RGB_600.jpg">
            <a:extLst>
              <a:ext uri="{FF2B5EF4-FFF2-40B4-BE49-F238E27FC236}">
                <a16:creationId xmlns:a16="http://schemas.microsoft.com/office/drawing/2014/main" id="{4120DBAA-0269-5843-B4E3-CBEAF5112264}"/>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735" t="13815" r="7183" b="10508"/>
          <a:stretch/>
        </p:blipFill>
        <p:spPr>
          <a:xfrm>
            <a:off x="267812" y="6164922"/>
            <a:ext cx="2042252" cy="693078"/>
          </a:xfrm>
          <a:prstGeom prst="rect">
            <a:avLst/>
          </a:prstGeom>
        </p:spPr>
      </p:pic>
      <p:sp>
        <p:nvSpPr>
          <p:cNvPr id="9" name="TextBox 8">
            <a:extLst>
              <a:ext uri="{FF2B5EF4-FFF2-40B4-BE49-F238E27FC236}">
                <a16:creationId xmlns:a16="http://schemas.microsoft.com/office/drawing/2014/main" id="{15362CF2-6DCA-3346-9972-A9EA41276C5A}"/>
              </a:ext>
            </a:extLst>
          </p:cNvPr>
          <p:cNvSpPr txBox="1"/>
          <p:nvPr userDrawn="1"/>
        </p:nvSpPr>
        <p:spPr>
          <a:xfrm>
            <a:off x="4318187" y="6250102"/>
            <a:ext cx="4320988" cy="492443"/>
          </a:xfrm>
          <a:prstGeom prst="rect">
            <a:avLst/>
          </a:prstGeom>
          <a:noFill/>
        </p:spPr>
        <p:txBody>
          <a:bodyPr wrap="square" rtlCol="0">
            <a:spAutoFit/>
          </a:bodyPr>
          <a:lstStyle/>
          <a:p>
            <a:pPr algn="r"/>
            <a:r>
              <a:rPr lang="en-US" sz="1400" dirty="0">
                <a:solidFill>
                  <a:srgbClr val="C00000"/>
                </a:solidFill>
                <a:latin typeface="Gill Sans MT" panose="020B0502020104020203" pitchFamily="34" charset="0"/>
              </a:rPr>
              <a:t>USAID ADVANCING</a:t>
            </a:r>
            <a:r>
              <a:rPr lang="en-US" sz="1400" baseline="0" dirty="0">
                <a:solidFill>
                  <a:srgbClr val="C00000"/>
                </a:solidFill>
                <a:latin typeface="Gill Sans MT" panose="020B0502020104020203" pitchFamily="34" charset="0"/>
              </a:rPr>
              <a:t> </a:t>
            </a:r>
            <a:r>
              <a:rPr lang="en-US" sz="1400" baseline="0" dirty="0">
                <a:solidFill>
                  <a:srgbClr val="BA0C2F"/>
                </a:solidFill>
                <a:latin typeface="Gill Sans MT" panose="020B0502020104020203" pitchFamily="34" charset="0"/>
              </a:rPr>
              <a:t>NUTRITION</a:t>
            </a:r>
          </a:p>
          <a:p>
            <a:pPr algn="r"/>
            <a:r>
              <a:rPr lang="en-US" sz="1200" baseline="0" dirty="0">
                <a:solidFill>
                  <a:schemeClr val="tx1"/>
                </a:solidFill>
                <a:latin typeface="Gill Sans MT" panose="020B0502020104020203" pitchFamily="34" charset="0"/>
              </a:rPr>
              <a:t>The Agency’s Flagship Multi-Sectoral Nutrition Project</a:t>
            </a:r>
            <a:endParaRPr lang="en-US" sz="1200" dirty="0">
              <a:solidFill>
                <a:schemeClr val="tx1"/>
              </a:solidFill>
              <a:latin typeface="Gill Sans MT" panose="020B0502020104020203" pitchFamily="34" charset="0"/>
            </a:endParaRPr>
          </a:p>
        </p:txBody>
      </p:sp>
      <p:sp>
        <p:nvSpPr>
          <p:cNvPr id="14" name="Rectangle 13"/>
          <p:cNvSpPr/>
          <p:nvPr/>
        </p:nvSpPr>
        <p:spPr>
          <a:xfrm>
            <a:off x="0" y="834870"/>
            <a:ext cx="9144000" cy="52591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3"/>
              </a:solidFill>
              <a:latin typeface="Franklin Gothic Book" panose="020B0503020102020204" pitchFamily="34" charset="0"/>
            </a:endParaRPr>
          </a:p>
        </p:txBody>
      </p:sp>
      <p:sp>
        <p:nvSpPr>
          <p:cNvPr id="2" name="Title Placeholder 1"/>
          <p:cNvSpPr>
            <a:spLocks noGrp="1"/>
          </p:cNvSpPr>
          <p:nvPr>
            <p:ph type="title"/>
          </p:nvPr>
        </p:nvSpPr>
        <p:spPr>
          <a:xfrm>
            <a:off x="628650" y="76397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24473"/>
            <a:ext cx="7886700" cy="3606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0C09333E-3B1F-DB46-A7D9-A56511DE700A}"/>
              </a:ext>
            </a:extLst>
          </p:cNvPr>
          <p:cNvPicPr/>
          <p:nvPr userDrawn="1"/>
        </p:nvPicPr>
        <p:blipFill rotWithShape="1">
          <a:blip r:embed="rId14" cstate="print">
            <a:extLst>
              <a:ext uri="{28A0092B-C50C-407E-A947-70E740481C1C}">
                <a14:useLocalDpi xmlns:a14="http://schemas.microsoft.com/office/drawing/2010/main"/>
              </a:ext>
            </a:extLst>
          </a:blip>
          <a:srcRect/>
          <a:stretch/>
        </p:blipFill>
        <p:spPr bwMode="auto">
          <a:xfrm>
            <a:off x="267811" y="262255"/>
            <a:ext cx="2826385" cy="446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95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9E908-4402-4442-BE4B-4FA4604F9118}"/>
              </a:ext>
            </a:extLst>
          </p:cNvPr>
          <p:cNvSpPr/>
          <p:nvPr userDrawn="1"/>
        </p:nvSpPr>
        <p:spPr>
          <a:xfrm>
            <a:off x="0" y="0"/>
            <a:ext cx="9144000" cy="1068259"/>
          </a:xfrm>
          <a:prstGeom prst="rect">
            <a:avLst/>
          </a:prstGeom>
          <a:solidFill>
            <a:srgbClr val="22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orizontal RGB white.eps">
            <a:extLst>
              <a:ext uri="{FF2B5EF4-FFF2-40B4-BE49-F238E27FC236}">
                <a16:creationId xmlns:a16="http://schemas.microsoft.com/office/drawing/2014/main" id="{459D61CE-9588-E64F-9DBB-82A8CD0060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1966" y="225746"/>
            <a:ext cx="2816994" cy="478597"/>
          </a:xfrm>
          <a:prstGeom prst="rect">
            <a:avLst/>
          </a:prstGeom>
        </p:spPr>
      </p:pic>
      <p:pic>
        <p:nvPicPr>
          <p:cNvPr id="10" name="Picture 9" descr="Horizontal_RGB_600.jpg">
            <a:extLst>
              <a:ext uri="{FF2B5EF4-FFF2-40B4-BE49-F238E27FC236}">
                <a16:creationId xmlns:a16="http://schemas.microsoft.com/office/drawing/2014/main" id="{E96295FA-7EFC-BB4D-93A9-96ACD3A9D1B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14907" r="8034" b="18013"/>
          <a:stretch/>
        </p:blipFill>
        <p:spPr>
          <a:xfrm>
            <a:off x="108033" y="6198668"/>
            <a:ext cx="1845895" cy="519765"/>
          </a:xfrm>
          <a:prstGeom prst="rect">
            <a:avLst/>
          </a:prstGeom>
        </p:spPr>
      </p:pic>
    </p:spTree>
    <p:extLst>
      <p:ext uri="{BB962C8B-B14F-4D97-AF65-F5344CB8AC3E}">
        <p14:creationId xmlns:p14="http://schemas.microsoft.com/office/powerpoint/2010/main" val="50227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DFDBE-B2AC-7946-8278-384FB0446FC9}"/>
              </a:ext>
            </a:extLst>
          </p:cNvPr>
          <p:cNvSpPr/>
          <p:nvPr userDrawn="1"/>
        </p:nvSpPr>
        <p:spPr>
          <a:xfrm>
            <a:off x="-1" y="0"/>
            <a:ext cx="9144000" cy="3693459"/>
          </a:xfrm>
          <a:prstGeom prst="rect">
            <a:avLst/>
          </a:prstGeom>
          <a:solidFill>
            <a:srgbClr val="227C9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4">
            <a:extLst>
              <a:ext uri="{FF2B5EF4-FFF2-40B4-BE49-F238E27FC236}">
                <a16:creationId xmlns:a16="http://schemas.microsoft.com/office/drawing/2014/main" id="{842FCF8C-00E4-6E4D-916F-13A27005B175}"/>
              </a:ext>
            </a:extLst>
          </p:cNvPr>
          <p:cNvSpPr txBox="1">
            <a:spLocks/>
          </p:cNvSpPr>
          <p:nvPr userDrawn="1"/>
        </p:nvSpPr>
        <p:spPr>
          <a:xfrm>
            <a:off x="464992" y="3078323"/>
            <a:ext cx="8214013" cy="1099863"/>
          </a:xfrm>
          <a:prstGeom prst="rect">
            <a:avLst/>
          </a:prstGeom>
        </p:spPr>
        <p:txBody>
          <a:bodyPr anchor="t"/>
          <a:lstStyle/>
          <a:p>
            <a:pPr marL="231775" lvl="2" indent="-231775" algn="ctr">
              <a:lnSpc>
                <a:spcPts val="2000"/>
              </a:lnSpc>
            </a:pPr>
            <a:r>
              <a:rPr lang="en-US" sz="2000" dirty="0" err="1">
                <a:solidFill>
                  <a:schemeClr val="bg1"/>
                </a:solidFill>
                <a:latin typeface="Gill Sans MT"/>
                <a:cs typeface="Gill Sans MT"/>
              </a:rPr>
              <a:t>www.feedthefuture.gov</a:t>
            </a:r>
            <a:endParaRPr lang="en-US" sz="2000" dirty="0">
              <a:solidFill>
                <a:schemeClr val="bg1"/>
              </a:solidFill>
              <a:latin typeface="Gill Sans MT"/>
              <a:cs typeface="Gill Sans MT"/>
            </a:endParaRPr>
          </a:p>
        </p:txBody>
      </p:sp>
      <p:pic>
        <p:nvPicPr>
          <p:cNvPr id="17" name="Picture 16" descr="vertical RGB white.eps">
            <a:extLst>
              <a:ext uri="{FF2B5EF4-FFF2-40B4-BE49-F238E27FC236}">
                <a16:creationId xmlns:a16="http://schemas.microsoft.com/office/drawing/2014/main" id="{4DCD6B1E-4A60-AF4D-928D-008B1597445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99395" y="387743"/>
            <a:ext cx="4945209" cy="2302837"/>
          </a:xfrm>
          <a:prstGeom prst="rect">
            <a:avLst/>
          </a:prstGeom>
        </p:spPr>
      </p:pic>
      <p:pic>
        <p:nvPicPr>
          <p:cNvPr id="18" name="Picture 17" descr="Horizontal_RGB_600.jpg">
            <a:extLst>
              <a:ext uri="{FF2B5EF4-FFF2-40B4-BE49-F238E27FC236}">
                <a16:creationId xmlns:a16="http://schemas.microsoft.com/office/drawing/2014/main" id="{C7AAAFB6-46A6-2443-80C5-EC957344673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9846" y="3786087"/>
            <a:ext cx="2372451" cy="915854"/>
          </a:xfrm>
          <a:prstGeom prst="rect">
            <a:avLst/>
          </a:prstGeom>
        </p:spPr>
      </p:pic>
      <p:sp>
        <p:nvSpPr>
          <p:cNvPr id="19" name="Text Box 21">
            <a:extLst>
              <a:ext uri="{FF2B5EF4-FFF2-40B4-BE49-F238E27FC236}">
                <a16:creationId xmlns:a16="http://schemas.microsoft.com/office/drawing/2014/main" id="{5009A059-4DBC-8E41-B343-3BFEEE81DBDF}"/>
              </a:ext>
            </a:extLst>
          </p:cNvPr>
          <p:cNvSpPr txBox="1"/>
          <p:nvPr userDrawn="1"/>
        </p:nvSpPr>
        <p:spPr>
          <a:xfrm>
            <a:off x="635322" y="4769370"/>
            <a:ext cx="2449830" cy="171513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600"/>
              </a:spcAft>
            </a:pPr>
            <a:r>
              <a:rPr lang="en-US" sz="900" b="0" spc="100" dirty="0">
                <a:solidFill>
                  <a:srgbClr val="C00000"/>
                </a:solidFill>
                <a:effectLst/>
                <a:latin typeface="Gill Sans MT" panose="020B0502020104020203" pitchFamily="34" charset="0"/>
                <a:ea typeface="Cambria" panose="02040503050406030204" pitchFamily="18" charset="0"/>
                <a:cs typeface="Arial" panose="020B0604020202020204" pitchFamily="34" charset="0"/>
              </a:rPr>
              <a:t>USAID ADVANCING NUTRITION</a:t>
            </a:r>
            <a:endParaRPr lang="en-US" sz="1200" b="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Implemented by:</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JSI Research &amp; Training Institute, Inc.</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2733 Crystal Drive</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4th Floor</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Arlington, VA 22202</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ar-SA"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Phone: 703–528–7474</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Email</a:t>
            </a:r>
            <a:r>
              <a:rPr lang="en-US" sz="900" u="none"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 info@advancingnutrition.org</a:t>
            </a:r>
            <a:endParaRPr lang="en-US" sz="1200" u="none"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Web: advancingnutrition.org</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9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June 2019</a:t>
            </a:r>
            <a:endParaRPr lang="en-US" sz="1200" dirty="0">
              <a:effectLst/>
              <a:latin typeface="Cambria" panose="02040503050406030204" pitchFamily="18" charset="0"/>
              <a:ea typeface="Cambria" panose="02040503050406030204" pitchFamily="18" charset="0"/>
              <a:cs typeface="Arial" panose="020B0604020202020204" pitchFamily="34" charset="0"/>
            </a:endParaRPr>
          </a:p>
        </p:txBody>
      </p:sp>
      <p:sp>
        <p:nvSpPr>
          <p:cNvPr id="20" name="Text Box 20">
            <a:extLst>
              <a:ext uri="{FF2B5EF4-FFF2-40B4-BE49-F238E27FC236}">
                <a16:creationId xmlns:a16="http://schemas.microsoft.com/office/drawing/2014/main" id="{6BD830CC-17B3-8C43-A05A-44C5CB811D0B}"/>
              </a:ext>
            </a:extLst>
          </p:cNvPr>
          <p:cNvSpPr txBox="1"/>
          <p:nvPr userDrawn="1"/>
        </p:nvSpPr>
        <p:spPr>
          <a:xfrm>
            <a:off x="5127027" y="4701941"/>
            <a:ext cx="3013710" cy="5010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900" spc="-2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USAID Advancing Nutrition is the Agency’s flagship multi-sectoral nutrition project, addressing the root causes of malnutrition to save lives and enhance long-term health and development.</a:t>
            </a:r>
            <a:endParaRPr lang="en-US" sz="1200" dirty="0">
              <a:effectLst/>
              <a:latin typeface="Cambria" panose="02040503050406030204" pitchFamily="18" charset="0"/>
              <a:ea typeface="Cambria" panose="02040503050406030204" pitchFamily="18" charset="0"/>
              <a:cs typeface="Arial" panose="020B0604020202020204" pitchFamily="34" charset="0"/>
            </a:endParaRPr>
          </a:p>
        </p:txBody>
      </p:sp>
      <p:sp>
        <p:nvSpPr>
          <p:cNvPr id="21" name="Text Box 23">
            <a:extLst>
              <a:ext uri="{FF2B5EF4-FFF2-40B4-BE49-F238E27FC236}">
                <a16:creationId xmlns:a16="http://schemas.microsoft.com/office/drawing/2014/main" id="{07D28B09-B99D-F944-971D-C086EF04EBEB}"/>
              </a:ext>
            </a:extLst>
          </p:cNvPr>
          <p:cNvSpPr txBox="1"/>
          <p:nvPr userDrawn="1"/>
        </p:nvSpPr>
        <p:spPr>
          <a:xfrm>
            <a:off x="5127027" y="5473310"/>
            <a:ext cx="3013710" cy="59118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rgbClr val="6F7378"/>
                </a:solidFill>
                <a:effectLst/>
                <a:latin typeface="Gill Sans MT" panose="020B0502020104020203" pitchFamily="34" charset="0"/>
                <a:ea typeface="Cambria" panose="02040503050406030204" pitchFamily="18" charset="0"/>
                <a:cs typeface="Arial" panose="020B0604020202020204" pitchFamily="34" charset="0"/>
              </a:rPr>
              <a:t>This document was produced for the U. 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lang="en-US" sz="1200" dirty="0">
              <a:effectLst/>
              <a:latin typeface="Cambria" panose="02040503050406030204" pitchFamily="18" charset="0"/>
              <a:ea typeface="Cambria" panose="02040503050406030204" pitchFamily="18" charset="0"/>
              <a:cs typeface="Arial" panose="020B0604020202020204" pitchFamily="34" charset="0"/>
            </a:endParaRPr>
          </a:p>
        </p:txBody>
      </p:sp>
      <p:cxnSp>
        <p:nvCxnSpPr>
          <p:cNvPr id="22" name="Straight Connector 21">
            <a:extLst>
              <a:ext uri="{FF2B5EF4-FFF2-40B4-BE49-F238E27FC236}">
                <a16:creationId xmlns:a16="http://schemas.microsoft.com/office/drawing/2014/main" id="{ADE2462B-C534-864C-AEA1-79DB3821601F}"/>
              </a:ext>
            </a:extLst>
          </p:cNvPr>
          <p:cNvCxnSpPr/>
          <p:nvPr userDrawn="1"/>
        </p:nvCxnSpPr>
        <p:spPr>
          <a:xfrm flipV="1">
            <a:off x="5127027" y="5271247"/>
            <a:ext cx="3013710" cy="8965"/>
          </a:xfrm>
          <a:prstGeom prst="line">
            <a:avLst/>
          </a:prstGeom>
          <a:ln cmpd="sng">
            <a:solidFill>
              <a:srgbClr val="237C9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060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237C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A5A5"/>
              </a:solidFill>
              <a:latin typeface="Franklin Gothic Book" panose="020B0503020102020204" pitchFamily="34" charset="0"/>
            </a:endParaRPr>
          </a:p>
        </p:txBody>
      </p:sp>
      <p:sp>
        <p:nvSpPr>
          <p:cNvPr id="9" name="TextBox 8"/>
          <p:cNvSpPr txBox="1"/>
          <p:nvPr/>
        </p:nvSpPr>
        <p:spPr>
          <a:xfrm>
            <a:off x="6934200" y="6464348"/>
            <a:ext cx="2057400" cy="215444"/>
          </a:xfrm>
          <a:prstGeom prst="rect">
            <a:avLst/>
          </a:prstGeom>
          <a:noFill/>
        </p:spPr>
        <p:txBody>
          <a:bodyPr wrap="square" rtlCol="0">
            <a:spAutoFit/>
          </a:bodyPr>
          <a:lstStyle/>
          <a:p>
            <a:pPr algn="r"/>
            <a:r>
              <a:rPr lang="en-US" sz="800" dirty="0">
                <a:solidFill>
                  <a:srgbClr val="F6F5F0">
                    <a:alpha val="86000"/>
                  </a:srgbClr>
                </a:solidFill>
                <a:latin typeface="Franklin Gothic Book" panose="020B0503020102020204" pitchFamily="34" charset="0"/>
                <a:ea typeface="Franklin Gothic Book" charset="0"/>
                <a:cs typeface="Franklin Gothic Book" charset="0"/>
              </a:rPr>
              <a:t>advancingnutrition.org</a:t>
            </a:r>
          </a:p>
        </p:txBody>
      </p:sp>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All white USAID logo would be better on this footer </a:t>
            </a:r>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C92E2C3-7A4D-8A4D-904D-F76CBE758165}"/>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27939" y="6393254"/>
            <a:ext cx="1218564" cy="365569"/>
          </a:xfrm>
          <a:prstGeom prst="rect">
            <a:avLst/>
          </a:prstGeom>
          <a:effectLst/>
        </p:spPr>
      </p:pic>
    </p:spTree>
    <p:extLst>
      <p:ext uri="{BB962C8B-B14F-4D97-AF65-F5344CB8AC3E}">
        <p14:creationId xmlns:p14="http://schemas.microsoft.com/office/powerpoint/2010/main" val="728711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200" b="1" kern="1200" spc="0">
          <a:solidFill>
            <a:schemeClr val="accent4"/>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www.unicef.org/documents/conceptual-framework-nutrition"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wer left] USAID logo: “USAID: From the American People.” Logo appears at this spot on all subsequent pages."/>
          <p:cNvSpPr>
            <a:spLocks noGrp="1"/>
          </p:cNvSpPr>
          <p:nvPr>
            <p:ph type="ctrTitle"/>
          </p:nvPr>
        </p:nvSpPr>
        <p:spPr>
          <a:xfrm>
            <a:off x="731517" y="1244658"/>
            <a:ext cx="7902388" cy="1121923"/>
          </a:xfrm>
        </p:spPr>
        <p:txBody>
          <a:bodyPr lIns="91440" tIns="91440" rIns="91440" bIns="91440">
            <a:normAutofit/>
          </a:bodyPr>
          <a:lstStyle/>
          <a:p>
            <a:pPr>
              <a:lnSpc>
                <a:spcPct val="80000"/>
              </a:lnSpc>
            </a:pPr>
            <a:r>
              <a:rPr lang="en-US" dirty="0">
                <a:latin typeface="Gill Sans MT" panose="020B0502020104020203" pitchFamily="34" charset="77"/>
              </a:rPr>
              <a:t>Designing Effective Nutrition-Sensitive Agriculture Activities</a:t>
            </a:r>
            <a:endParaRPr lang="en-US" sz="2000" dirty="0">
              <a:latin typeface="Gill Sans MT" panose="020B0502020104020203" pitchFamily="34" charset="77"/>
            </a:endParaRPr>
          </a:p>
        </p:txBody>
      </p:sp>
      <p:sp>
        <p:nvSpPr>
          <p:cNvPr id="9" name="TextBox 8"/>
          <p:cNvSpPr txBox="1"/>
          <p:nvPr/>
        </p:nvSpPr>
        <p:spPr>
          <a:xfrm>
            <a:off x="753033" y="2148048"/>
            <a:ext cx="6983895" cy="615553"/>
          </a:xfrm>
          <a:prstGeom prst="rect">
            <a:avLst/>
          </a:prstGeom>
          <a:noFill/>
        </p:spPr>
        <p:txBody>
          <a:bodyPr wrap="square" rtlCol="0">
            <a:spAutoFit/>
          </a:bodyPr>
          <a:lstStyle/>
          <a:p>
            <a:r>
              <a:rPr lang="en-US" dirty="0">
                <a:solidFill>
                  <a:schemeClr val="bg1"/>
                </a:solidFill>
                <a:latin typeface="Gill Sans MT" panose="020B0502020104020203" pitchFamily="34" charset="77"/>
              </a:rPr>
              <a:t>Nutrition-Sensitive Agriculture Training Resource Package</a:t>
            </a:r>
            <a:endParaRPr lang="en-US" dirty="0">
              <a:solidFill>
                <a:schemeClr val="bg1"/>
              </a:solidFill>
              <a:latin typeface="Gill Sans MT" panose="020B0502020104020203" pitchFamily="34" charset="77"/>
              <a:ea typeface="Franklin Gothic Book" charset="0"/>
              <a:cs typeface="Franklin Gothic Book" charset="0"/>
            </a:endParaRPr>
          </a:p>
          <a:p>
            <a:r>
              <a:rPr lang="en-US" sz="1600" dirty="0">
                <a:solidFill>
                  <a:schemeClr val="bg1"/>
                </a:solidFill>
                <a:latin typeface="Gill Sans MT" panose="020B0502020104020203" pitchFamily="34" charset="77"/>
                <a:ea typeface="Franklin Gothic Book" charset="0"/>
                <a:cs typeface="Franklin Gothic Book" charset="0"/>
              </a:rPr>
              <a:t>November 2022</a:t>
            </a:r>
          </a:p>
        </p:txBody>
      </p:sp>
      <p:pic>
        <p:nvPicPr>
          <p:cNvPr id="19460" name="Picture 4" descr="Cover photo: a group of nine men, women, and children smile and laugh for the camera as they sit on the grass in front of a buildi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2860794"/>
            <a:ext cx="4571999" cy="3295003"/>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descr="Cover photo, right: a family (mother, father, two children) smile as they pose outside a field"/>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71999" y="2860794"/>
            <a:ext cx="4572001" cy="3295003"/>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710023" y="5940353"/>
            <a:ext cx="4433977" cy="215444"/>
          </a:xfrm>
          <a:prstGeom prst="rect">
            <a:avLst/>
          </a:prstGeom>
          <a:noFill/>
        </p:spPr>
        <p:txBody>
          <a:bodyPr wrap="square" rtlCol="0">
            <a:spAutoFit/>
          </a:bodyPr>
          <a:lstStyle/>
          <a:p>
            <a:pPr algn="r"/>
            <a:r>
              <a:rPr lang="en-US" sz="800" dirty="0">
                <a:solidFill>
                  <a:schemeClr val="bg1"/>
                </a:solidFill>
                <a:latin typeface="Gill Sans MT" panose="020B0502020104020203" pitchFamily="34" charset="0"/>
              </a:rPr>
              <a:t>Photos: (left) Morgana Wingard, USAID, (right) </a:t>
            </a:r>
            <a:r>
              <a:rPr lang="en-US" sz="800" dirty="0" err="1">
                <a:solidFill>
                  <a:schemeClr val="bg1"/>
                </a:solidFill>
                <a:latin typeface="Gill Sans MT" panose="020B0502020104020203" pitchFamily="34" charset="0"/>
              </a:rPr>
              <a:t>Fintrac</a:t>
            </a:r>
            <a:r>
              <a:rPr lang="en-US" sz="800" dirty="0">
                <a:solidFill>
                  <a:schemeClr val="bg1"/>
                </a:solidFill>
                <a:latin typeface="Gill Sans MT" panose="020B0502020104020203" pitchFamily="34" charset="0"/>
              </a:rPr>
              <a:t>, Inc.</a:t>
            </a:r>
          </a:p>
        </p:txBody>
      </p:sp>
      <p:sp>
        <p:nvSpPr>
          <p:cNvPr id="8" name="Rectangle 7" descr="[Upper left] Feed the Future logo: &quot;Feed the Future. The U.S. Government's Global Hunger &amp; Food Security Intitiative.&quot; Logo appears at this spot on all subsequent pages.">
            <a:extLst>
              <a:ext uri="{FF2B5EF4-FFF2-40B4-BE49-F238E27FC236}">
                <a16:creationId xmlns:a16="http://schemas.microsoft.com/office/drawing/2014/main" id="{2810B315-E905-4AB5-B3F2-55762D41EAAB}"/>
              </a:ext>
            </a:extLst>
          </p:cNvPr>
          <p:cNvSpPr/>
          <p:nvPr/>
        </p:nvSpPr>
        <p:spPr>
          <a:xfrm>
            <a:off x="0" y="843233"/>
            <a:ext cx="1656678" cy="476731"/>
          </a:xfrm>
          <a:prstGeom prst="rect">
            <a:avLst/>
          </a:prstGeom>
          <a:solidFill>
            <a:srgbClr val="314F16"/>
          </a:solidFill>
          <a:ln>
            <a:solidFill>
              <a:srgbClr val="2D472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latin typeface="Gill Sans MT" panose="020B0502020104020203" pitchFamily="34" charset="0"/>
              </a:rPr>
              <a:t>DECK 1</a:t>
            </a:r>
          </a:p>
        </p:txBody>
      </p:sp>
    </p:spTree>
    <p:extLst>
      <p:ext uri="{BB962C8B-B14F-4D97-AF65-F5344CB8AC3E}">
        <p14:creationId xmlns:p14="http://schemas.microsoft.com/office/powerpoint/2010/main" val="38745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photo shows some sort of ceremony/activity. In front, two women, one of whom is holding a rope; behind them is a group of about twelve women and children, smiling at clapping their  hand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8381" b="15092"/>
          <a:stretch/>
        </p:blipFill>
        <p:spPr bwMode="auto">
          <a:xfrm>
            <a:off x="0" y="1050586"/>
            <a:ext cx="9144000" cy="418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29" name="Title 1"/>
          <p:cNvSpPr>
            <a:spLocks noGrp="1"/>
          </p:cNvSpPr>
          <p:nvPr>
            <p:ph type="title"/>
          </p:nvPr>
        </p:nvSpPr>
        <p:spPr>
          <a:xfrm>
            <a:off x="0" y="4787153"/>
            <a:ext cx="9144000" cy="1237935"/>
          </a:xfrm>
          <a:prstGeom prst="rect">
            <a:avLst/>
          </a:prstGeom>
          <a:solidFill>
            <a:srgbClr val="518307"/>
          </a:solidFill>
          <a:ln>
            <a:solidFill>
              <a:srgbClr val="518307"/>
            </a:solidFill>
          </a:ln>
        </p:spPr>
        <p:txBody>
          <a:bodyPr lIns="365760" anchor="ctr" anchorCtr="0"/>
          <a:lstStyle/>
          <a:p>
            <a:r>
              <a:rPr lang="en-US" altLang="en-US" dirty="0">
                <a:solidFill>
                  <a:schemeClr val="bg1"/>
                </a:solidFill>
                <a:latin typeface="Gill Sans MT" panose="020B0502020104020203" pitchFamily="34" charset="77"/>
              </a:rPr>
              <a:t>Ensure a Common Understanding </a:t>
            </a:r>
            <a:br>
              <a:rPr lang="en-US" altLang="en-US" dirty="0">
                <a:solidFill>
                  <a:schemeClr val="bg1"/>
                </a:solidFill>
                <a:latin typeface="Gill Sans MT" panose="020B0502020104020203" pitchFamily="34" charset="77"/>
              </a:rPr>
            </a:br>
            <a:r>
              <a:rPr lang="en-US" altLang="en-US" dirty="0">
                <a:solidFill>
                  <a:schemeClr val="bg1"/>
                </a:solidFill>
                <a:latin typeface="Gill Sans MT" panose="020B0502020104020203" pitchFamily="34" charset="77"/>
              </a:rPr>
              <a:t>of Nutrition-Sensitive Agriculture </a:t>
            </a:r>
          </a:p>
        </p:txBody>
      </p:sp>
      <p:sp>
        <p:nvSpPr>
          <p:cNvPr id="4" name="TextBox 3"/>
          <p:cNvSpPr txBox="1"/>
          <p:nvPr/>
        </p:nvSpPr>
        <p:spPr>
          <a:xfrm>
            <a:off x="5495925" y="4571709"/>
            <a:ext cx="3648075" cy="215444"/>
          </a:xfrm>
          <a:prstGeom prst="rect">
            <a:avLst/>
          </a:prstGeom>
          <a:noFill/>
        </p:spPr>
        <p:txBody>
          <a:bodyPr wrap="square" rtlCol="0">
            <a:spAutoFit/>
          </a:bodyPr>
          <a:lstStyle/>
          <a:p>
            <a:pPr algn="r"/>
            <a:r>
              <a:rPr lang="en-US" sz="800" dirty="0">
                <a:solidFill>
                  <a:schemeClr val="bg1"/>
                </a:solidFill>
                <a:latin typeface="Gill Sans MT" panose="020B0502020104020203" pitchFamily="34" charset="0"/>
              </a:rPr>
              <a:t>Photo: Clement Tardif, Feed the Future Senegal, </a:t>
            </a:r>
            <a:r>
              <a:rPr lang="en-US" sz="800" dirty="0" err="1">
                <a:solidFill>
                  <a:schemeClr val="bg1"/>
                </a:solidFill>
                <a:latin typeface="Gill Sans MT" panose="020B0502020104020203" pitchFamily="34" charset="0"/>
              </a:rPr>
              <a:t>Yaajeende</a:t>
            </a:r>
            <a:r>
              <a:rPr lang="en-US" sz="800" dirty="0">
                <a:solidFill>
                  <a:schemeClr val="bg1"/>
                </a:solidFill>
                <a:latin typeface="Gill Sans MT" panose="020B0502020104020203" pitchFamily="34" charset="0"/>
              </a:rPr>
              <a:t> project</a:t>
            </a:r>
          </a:p>
        </p:txBody>
      </p:sp>
    </p:spTree>
    <p:extLst>
      <p:ext uri="{BB962C8B-B14F-4D97-AF65-F5344CB8AC3E}">
        <p14:creationId xmlns:p14="http://schemas.microsoft.com/office/powerpoint/2010/main" val="301594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98"/>
          <p:cNvPicPr preferRelativeResize="0">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979434" y="1329714"/>
            <a:ext cx="4018561" cy="5052112"/>
          </a:xfrm>
          <a:prstGeom prst="rect">
            <a:avLst/>
          </a:prstGeom>
          <a:noFill/>
          <a:ln>
            <a:noFill/>
          </a:ln>
        </p:spPr>
      </p:pic>
      <p:sp>
        <p:nvSpPr>
          <p:cNvPr id="8" name="Shape 200"/>
          <p:cNvSpPr txBox="1"/>
          <p:nvPr/>
        </p:nvSpPr>
        <p:spPr>
          <a:xfrm>
            <a:off x="187077" y="1329714"/>
            <a:ext cx="2266826" cy="1976420"/>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646561"/>
              </a:buClr>
              <a:buSzPct val="25000"/>
              <a:buFont typeface="Source Sans Pro"/>
              <a:buNone/>
            </a:pPr>
            <a:r>
              <a:rPr lang="en-US" sz="2800" b="1" dirty="0">
                <a:solidFill>
                  <a:srgbClr val="403B33"/>
                </a:solidFill>
                <a:latin typeface="Gill Sans MT" panose="020B0502020104020203" pitchFamily="34" charset="77"/>
                <a:ea typeface="Source Sans Pro"/>
                <a:cs typeface="Source Sans Pro"/>
                <a:sym typeface="Source Sans Pro"/>
              </a:rPr>
              <a:t>UNICEF Framework: </a:t>
            </a:r>
            <a:br>
              <a:rPr lang="en-US" sz="2800" b="1" dirty="0">
                <a:solidFill>
                  <a:srgbClr val="646561"/>
                </a:solidFill>
                <a:latin typeface="Gill Sans MT" panose="020B0502020104020203" pitchFamily="34" charset="77"/>
                <a:ea typeface="Source Sans Pro"/>
                <a:cs typeface="Source Sans Pro"/>
                <a:sym typeface="Source Sans Pro"/>
              </a:rPr>
            </a:br>
            <a:r>
              <a:rPr lang="en-US" sz="2800" b="1" dirty="0">
                <a:solidFill>
                  <a:srgbClr val="C25728"/>
                </a:solidFill>
                <a:latin typeface="Gill Sans MT" panose="020B0502020104020203" pitchFamily="34" charset="77"/>
                <a:ea typeface="Source Sans Pro"/>
                <a:cs typeface="Source Sans Pro"/>
                <a:sym typeface="Source Sans Pro"/>
              </a:rPr>
              <a:t>Reducing Malnutrition</a:t>
            </a:r>
          </a:p>
        </p:txBody>
      </p:sp>
      <p:sp>
        <p:nvSpPr>
          <p:cNvPr id="2" name="TextBox 1"/>
          <p:cNvSpPr txBox="1"/>
          <p:nvPr/>
        </p:nvSpPr>
        <p:spPr>
          <a:xfrm>
            <a:off x="187076" y="5423560"/>
            <a:ext cx="2411745" cy="584775"/>
          </a:xfrm>
          <a:prstGeom prst="rect">
            <a:avLst/>
          </a:prstGeom>
          <a:noFill/>
        </p:spPr>
        <p:txBody>
          <a:bodyPr wrap="square" rtlCol="0">
            <a:spAutoFit/>
          </a:bodyPr>
          <a:lstStyle/>
          <a:p>
            <a:r>
              <a:rPr lang="en-US" sz="800" b="1" dirty="0">
                <a:latin typeface="Gill Sans MT" panose="020B0502020104020203" pitchFamily="34" charset="77"/>
              </a:rPr>
              <a:t>Source</a:t>
            </a:r>
            <a:r>
              <a:rPr lang="en-US" sz="800" dirty="0">
                <a:latin typeface="Gill Sans MT" panose="020B0502020104020203" pitchFamily="34" charset="77"/>
              </a:rPr>
              <a:t>: UNICEF (United Nations Children’s Fund). 1990. </a:t>
            </a:r>
            <a:r>
              <a:rPr lang="en-US" sz="800" i="1" dirty="0">
                <a:latin typeface="Gill Sans MT" panose="020B0502020104020203" pitchFamily="34" charset="77"/>
              </a:rPr>
              <a:t>Strategy for Improved Nutrition of Children and Women in Developing Countries: A UNICEF Policy Review</a:t>
            </a:r>
            <a:r>
              <a:rPr lang="en-US" sz="800" dirty="0">
                <a:latin typeface="Gill Sans MT" panose="020B0502020104020203" pitchFamily="34" charset="77"/>
              </a:rPr>
              <a:t>. New York: UNICEF.</a:t>
            </a:r>
          </a:p>
        </p:txBody>
      </p:sp>
      <p:pic>
        <p:nvPicPr>
          <p:cNvPr id="1026" name="Picture 2" descr="Chart titled “UNICEF Framework: Reducing Malnutrition.” Starting at the bottom with Enabling determinants (Governance, Resources, Norms), then up to Underlying determinants (Food, Practices, Services), then to Immediate determinants (Diets, Care), then at top Outcomes (Maternal and Child Nutrition)."/>
          <p:cNvPicPr>
            <a:picLocks noChangeAspect="1" noChangeArrowheads="1"/>
          </p:cNvPicPr>
          <p:nvPr/>
        </p:nvPicPr>
        <p:blipFill rotWithShape="1">
          <a:blip r:embed="rId4">
            <a:extLst>
              <a:ext uri="{28A0092B-C50C-407E-A947-70E740481C1C}">
                <a14:useLocalDpi xmlns:a14="http://schemas.microsoft.com/office/drawing/2010/main" val="0"/>
              </a:ext>
            </a:extLst>
          </a:blip>
          <a:srcRect l="9485" t="10304" r="7465" b="14932"/>
          <a:stretch/>
        </p:blipFill>
        <p:spPr bwMode="auto">
          <a:xfrm>
            <a:off x="2453902" y="1312521"/>
            <a:ext cx="6658013" cy="5069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073" y="5423560"/>
            <a:ext cx="2338078" cy="584775"/>
          </a:xfrm>
          <a:prstGeom prst="rect">
            <a:avLst/>
          </a:prstGeom>
          <a:solidFill>
            <a:schemeClr val="bg1"/>
          </a:solidFill>
        </p:spPr>
        <p:txBody>
          <a:bodyPr wrap="square" rtlCol="0">
            <a:spAutoFit/>
          </a:bodyPr>
          <a:lstStyle/>
          <a:p>
            <a:r>
              <a:rPr lang="en-US" sz="800" dirty="0">
                <a:latin typeface="Gill Sans MT" panose="020B0502020104020203" pitchFamily="34" charset="0"/>
              </a:rPr>
              <a:t>UNICEF. 2020. </a:t>
            </a:r>
            <a:r>
              <a:rPr lang="en-US" sz="800" i="1" dirty="0">
                <a:latin typeface="Gill Sans MT" panose="020B0502020104020203" pitchFamily="34" charset="0"/>
              </a:rPr>
              <a:t>UNICEF Conceptual Framework on Maternal and Child Nutrition</a:t>
            </a:r>
            <a:r>
              <a:rPr lang="en-US" sz="800" dirty="0">
                <a:latin typeface="Gill Sans MT" panose="020B0502020104020203" pitchFamily="34" charset="0"/>
              </a:rPr>
              <a:t>. Accessed April 8, 2022. </a:t>
            </a:r>
            <a:r>
              <a:rPr lang="en-US" sz="800" u="sng" dirty="0">
                <a:latin typeface="Gill Sans MT" panose="020B0502020104020203" pitchFamily="34" charset="0"/>
                <a:hlinkClick r:id="rId5"/>
              </a:rPr>
              <a:t>ttps://www.unicef.org/documents/conceptual-framework-nutrition</a:t>
            </a:r>
            <a:r>
              <a:rPr lang="en-US" sz="800" dirty="0">
                <a:latin typeface="Gill Sans MT" panose="020B0502020104020203" pitchFamily="34" charset="0"/>
              </a:rPr>
              <a:t> </a:t>
            </a:r>
          </a:p>
        </p:txBody>
      </p:sp>
    </p:spTree>
    <p:extLst>
      <p:ext uri="{BB962C8B-B14F-4D97-AF65-F5344CB8AC3E}">
        <p14:creationId xmlns:p14="http://schemas.microsoft.com/office/powerpoint/2010/main" val="11740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09788" y="2516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a:extLst>
              <a:ext uri="{FF2B5EF4-FFF2-40B4-BE49-F238E27FC236}">
                <a16:creationId xmlns:a16="http://schemas.microsoft.com/office/drawing/2014/main" id="{4D9E50AE-DB16-495F-9A38-39D117798F99}"/>
              </a:ext>
            </a:extLst>
          </p:cNvPr>
          <p:cNvSpPr>
            <a:spLocks noGrp="1"/>
          </p:cNvSpPr>
          <p:nvPr>
            <p:ph type="title"/>
          </p:nvPr>
        </p:nvSpPr>
        <p:spPr/>
        <p:txBody>
          <a:bodyPr/>
          <a:lstStyle/>
          <a:p>
            <a:r>
              <a:rPr lang="en-US" dirty="0"/>
              <a:t>Vote with Your Feet</a:t>
            </a:r>
          </a:p>
        </p:txBody>
      </p:sp>
      <p:sp>
        <p:nvSpPr>
          <p:cNvPr id="3" name="Content Placeholder 2">
            <a:extLst>
              <a:ext uri="{FF2B5EF4-FFF2-40B4-BE49-F238E27FC236}">
                <a16:creationId xmlns:a16="http://schemas.microsoft.com/office/drawing/2014/main" id="{D248E9DD-57B1-4B30-BCF8-102FCF8A166B}"/>
              </a:ext>
            </a:extLst>
          </p:cNvPr>
          <p:cNvSpPr>
            <a:spLocks noGrp="1"/>
          </p:cNvSpPr>
          <p:nvPr>
            <p:ph idx="1"/>
          </p:nvPr>
        </p:nvSpPr>
        <p:spPr>
          <a:xfrm>
            <a:off x="628650" y="1878042"/>
            <a:ext cx="7886700" cy="4070271"/>
          </a:xfrm>
        </p:spPr>
        <p:txBody>
          <a:bodyPr/>
          <a:lstStyle/>
          <a:p>
            <a:pPr marL="0" indent="0">
              <a:buNone/>
            </a:pPr>
            <a:r>
              <a:rPr lang="en-US" altLang="en-US" b="1" dirty="0">
                <a:latin typeface="Gill Sans MT" panose="020B0502020104020203" pitchFamily="34" charset="77"/>
              </a:rPr>
              <a:t>Goal: </a:t>
            </a:r>
            <a:r>
              <a:rPr lang="en-US" altLang="en-US" dirty="0">
                <a:latin typeface="Gill Sans MT" panose="020B0502020104020203" pitchFamily="34" charset="77"/>
              </a:rPr>
              <a:t>Identify the differences between nutrition-specific and nutrition-sensitive interventions</a:t>
            </a:r>
          </a:p>
          <a:p>
            <a:pPr marL="514350" indent="-514350">
              <a:buAutoNum type="arabicPeriod"/>
            </a:pPr>
            <a:r>
              <a:rPr lang="en-US" altLang="en-US" dirty="0">
                <a:latin typeface="Gill Sans MT" panose="020B0502020104020203" pitchFamily="34" charset="77"/>
              </a:rPr>
              <a:t>Imagine the room is divided in two with a line down the middle. One side represents the nutrition-specific category; the other is nutrition-sensitive. </a:t>
            </a:r>
          </a:p>
          <a:p>
            <a:pPr marL="514350" indent="-514350">
              <a:buAutoNum type="arabicPeriod"/>
            </a:pPr>
            <a:r>
              <a:rPr lang="en-US" altLang="en-US" dirty="0">
                <a:latin typeface="Gill Sans MT" panose="020B0502020104020203" pitchFamily="34" charset="77"/>
              </a:rPr>
              <a:t>Listen to the example interventions and move to the side of the room that categorizes it as either nutrition-specific or nutrition-sensitive. Be prepared to explain your answer to the group. </a:t>
            </a:r>
          </a:p>
          <a:p>
            <a:endParaRPr lang="en-US" sz="2600" dirty="0"/>
          </a:p>
        </p:txBody>
      </p:sp>
    </p:spTree>
    <p:extLst>
      <p:ext uri="{BB962C8B-B14F-4D97-AF65-F5344CB8AC3E}">
        <p14:creationId xmlns:p14="http://schemas.microsoft.com/office/powerpoint/2010/main" val="250234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Essential Nutrition Concepts: Objectives</a:t>
            </a:r>
          </a:p>
        </p:txBody>
      </p:sp>
      <p:sp>
        <p:nvSpPr>
          <p:cNvPr id="11" name="Content Placeholder 3"/>
          <p:cNvSpPr>
            <a:spLocks noGrp="1"/>
          </p:cNvSpPr>
          <p:nvPr>
            <p:ph idx="1"/>
          </p:nvPr>
        </p:nvSpPr>
        <p:spPr/>
        <p:txBody>
          <a:bodyPr/>
          <a:lstStyle/>
          <a:p>
            <a:r>
              <a:rPr lang="en-US" dirty="0"/>
              <a:t>Describe five forms of malnutrition.</a:t>
            </a:r>
          </a:p>
          <a:p>
            <a:r>
              <a:rPr lang="en-US" dirty="0"/>
              <a:t>Analyze the essential needs of infants, children,                    and mothers, especially during the period from conception to the child’s second birthday.</a:t>
            </a:r>
          </a:p>
          <a:p>
            <a:r>
              <a:rPr lang="en-US" dirty="0"/>
              <a:t>Identify strategies for interrupting the cycle                    of malnutrition.</a:t>
            </a:r>
          </a:p>
          <a:p>
            <a:endParaRPr lang="en-US" dirty="0"/>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pic>
        <p:nvPicPr>
          <p:cNvPr id="12" name="Picture 2" descr="Illustration: a mother sitting on a mat, feeding her child with a spo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6190" y="352019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42073" y="6569713"/>
            <a:ext cx="2993285" cy="215444"/>
          </a:xfrm>
          <a:prstGeom prst="rect">
            <a:avLst/>
          </a:prstGeom>
          <a:noFill/>
        </p:spPr>
        <p:txBody>
          <a:bodyPr wrap="square" rtlCol="0">
            <a:spAutoFit/>
          </a:bodyPr>
          <a:lstStyle/>
          <a:p>
            <a:r>
              <a:rPr lang="en-US" sz="800" dirty="0">
                <a:latin typeface="Gill Sans MT" panose="020B0502020104020203" pitchFamily="34" charset="0"/>
              </a:rPr>
              <a:t>Credit: USAID Advancing Nutrition and UNICEF IYCF Image Bank</a:t>
            </a:r>
          </a:p>
        </p:txBody>
      </p:sp>
    </p:spTree>
    <p:extLst>
      <p:ext uri="{BB962C8B-B14F-4D97-AF65-F5344CB8AC3E}">
        <p14:creationId xmlns:p14="http://schemas.microsoft.com/office/powerpoint/2010/main" val="313404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09788" y="2516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itle 3">
            <a:extLst>
              <a:ext uri="{FF2B5EF4-FFF2-40B4-BE49-F238E27FC236}">
                <a16:creationId xmlns:a16="http://schemas.microsoft.com/office/drawing/2014/main" id="{F6E888E0-A002-4BC6-9E9C-4C4F6D45CE06}"/>
              </a:ext>
            </a:extLst>
          </p:cNvPr>
          <p:cNvSpPr>
            <a:spLocks noGrp="1"/>
          </p:cNvSpPr>
          <p:nvPr>
            <p:ph type="title"/>
          </p:nvPr>
        </p:nvSpPr>
        <p:spPr/>
        <p:txBody>
          <a:bodyPr/>
          <a:lstStyle/>
          <a:p>
            <a:r>
              <a:rPr lang="en-US" dirty="0"/>
              <a:t>Teaching One Another</a:t>
            </a:r>
          </a:p>
        </p:txBody>
      </p:sp>
      <p:sp>
        <p:nvSpPr>
          <p:cNvPr id="7" name="Content Placeholder 6">
            <a:extLst>
              <a:ext uri="{FF2B5EF4-FFF2-40B4-BE49-F238E27FC236}">
                <a16:creationId xmlns:a16="http://schemas.microsoft.com/office/drawing/2014/main" id="{89C8EFFF-80C9-4803-8795-0F09D2368863}"/>
              </a:ext>
            </a:extLst>
          </p:cNvPr>
          <p:cNvSpPr>
            <a:spLocks noGrp="1"/>
          </p:cNvSpPr>
          <p:nvPr>
            <p:ph idx="1"/>
          </p:nvPr>
        </p:nvSpPr>
        <p:spPr>
          <a:xfrm>
            <a:off x="628650" y="1861079"/>
            <a:ext cx="7886700" cy="4087234"/>
          </a:xfrm>
        </p:spPr>
        <p:txBody>
          <a:bodyPr/>
          <a:lstStyle/>
          <a:p>
            <a:pPr marL="0" indent="0">
              <a:buNone/>
            </a:pPr>
            <a:r>
              <a:rPr lang="en-US" altLang="en-US" b="1" dirty="0">
                <a:latin typeface="Gill Sans MT" panose="020B0502020104020203" pitchFamily="34" charset="77"/>
              </a:rPr>
              <a:t>Goal: </a:t>
            </a:r>
            <a:r>
              <a:rPr lang="en-US" altLang="en-US" dirty="0">
                <a:latin typeface="Gill Sans MT" panose="020B0502020104020203" pitchFamily="34" charset="77"/>
              </a:rPr>
              <a:t>Establish a common understanding of essential nutrition concepts.</a:t>
            </a:r>
          </a:p>
          <a:p>
            <a:pPr marL="514350" indent="-514350">
              <a:buFont typeface="+mj-lt"/>
              <a:buAutoNum type="arabicPeriod"/>
            </a:pPr>
            <a:r>
              <a:rPr lang="en-US" altLang="en-US" dirty="0">
                <a:latin typeface="Gill Sans MT" panose="020B0502020104020203" pitchFamily="34" charset="77"/>
              </a:rPr>
              <a:t>Divide into four groups. Each group will receive a set of notes that accompany a slide. </a:t>
            </a:r>
          </a:p>
          <a:p>
            <a:pPr marL="514350" indent="-514350">
              <a:buFont typeface="+mj-lt"/>
              <a:buAutoNum type="arabicPeriod"/>
            </a:pPr>
            <a:r>
              <a:rPr lang="en-US" altLang="en-US" dirty="0">
                <a:latin typeface="Gill Sans MT" panose="020B0502020104020203" pitchFamily="34" charset="77"/>
              </a:rPr>
              <a:t>As a group, decide how you would like to present your content. Ensure that all members of your group have a role to play.</a:t>
            </a:r>
          </a:p>
          <a:p>
            <a:pPr marL="514350" indent="-514350">
              <a:buFont typeface="+mj-lt"/>
              <a:buAutoNum type="arabicPeriod"/>
            </a:pPr>
            <a:r>
              <a:rPr lang="en-US" altLang="en-US" dirty="0">
                <a:latin typeface="Gill Sans MT" panose="020B0502020104020203" pitchFamily="34" charset="77"/>
              </a:rPr>
              <a:t>Each group will have 10 minutes to present this content.</a:t>
            </a:r>
          </a:p>
          <a:p>
            <a:pPr marL="514350" indent="-514350">
              <a:buFont typeface="+mj-lt"/>
              <a:buAutoNum type="arabicPeriod"/>
            </a:pPr>
            <a:endParaRPr lang="en-US" altLang="en-US" dirty="0">
              <a:latin typeface="Gill Sans MT" panose="020B0502020104020203" pitchFamily="34" charset="77"/>
            </a:endParaRPr>
          </a:p>
          <a:p>
            <a:endParaRPr lang="en-US" dirty="0"/>
          </a:p>
        </p:txBody>
      </p:sp>
    </p:spTree>
    <p:extLst>
      <p:ext uri="{BB962C8B-B14F-4D97-AF65-F5344CB8AC3E}">
        <p14:creationId xmlns:p14="http://schemas.microsoft.com/office/powerpoint/2010/main" val="191649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descr="Five Forms of Malnutrition"/>
          <p:cNvSpPr>
            <a:spLocks noGrp="1"/>
          </p:cNvSpPr>
          <p:nvPr>
            <p:ph type="title"/>
          </p:nvPr>
        </p:nvSpPr>
        <p:spPr>
          <a:xfrm>
            <a:off x="628650" y="1267061"/>
            <a:ext cx="7886700" cy="1325563"/>
          </a:xfrm>
          <a:prstGeom prst="rect">
            <a:avLst/>
          </a:prstGeom>
        </p:spPr>
        <p:txBody>
          <a:bodyPr/>
          <a:lstStyle/>
          <a:p>
            <a:r>
              <a:rPr lang="en-US" dirty="0">
                <a:solidFill>
                  <a:srgbClr val="403B33"/>
                </a:solidFill>
                <a:latin typeface="Gill Sans MT" panose="020B0502020104020203" pitchFamily="34" charset="77"/>
              </a:rPr>
              <a:t>Five Forms of Malnutrition</a:t>
            </a: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728113526"/>
              </p:ext>
            </p:extLst>
          </p:nvPr>
        </p:nvGraphicFramePr>
        <p:xfrm>
          <a:off x="799237" y="2715890"/>
          <a:ext cx="7545521" cy="3098973"/>
        </p:xfrm>
        <a:graphic>
          <a:graphicData uri="http://schemas.openxmlformats.org/drawingml/2006/table">
            <a:tbl>
              <a:tblPr firstRow="1" bandRow="1">
                <a:tableStyleId>{5C22544A-7EE6-4342-B048-85BDC9FD1C3A}</a:tableStyleId>
              </a:tblPr>
              <a:tblGrid>
                <a:gridCol w="3355728">
                  <a:extLst>
                    <a:ext uri="{9D8B030D-6E8A-4147-A177-3AD203B41FA5}">
                      <a16:colId xmlns:a16="http://schemas.microsoft.com/office/drawing/2014/main" val="20000"/>
                    </a:ext>
                  </a:extLst>
                </a:gridCol>
                <a:gridCol w="4189793">
                  <a:extLst>
                    <a:ext uri="{9D8B030D-6E8A-4147-A177-3AD203B41FA5}">
                      <a16:colId xmlns:a16="http://schemas.microsoft.com/office/drawing/2014/main" val="20001"/>
                    </a:ext>
                  </a:extLst>
                </a:gridCol>
              </a:tblGrid>
              <a:tr h="489140">
                <a:tc>
                  <a:txBody>
                    <a:bodyPr/>
                    <a:lstStyle/>
                    <a:p>
                      <a:r>
                        <a:rPr lang="en-US" sz="2000" dirty="0">
                          <a:latin typeface="Gill Sans MT" panose="020B0502020104020203" pitchFamily="34" charset="0"/>
                        </a:rPr>
                        <a:t>Form of Malnutrition</a:t>
                      </a:r>
                    </a:p>
                  </a:txBody>
                  <a:tcPr marL="75313" marR="75313" marT="37657" marB="37657" anchor="ctr">
                    <a:solidFill>
                      <a:srgbClr val="32697C"/>
                    </a:solidFill>
                  </a:tcPr>
                </a:tc>
                <a:tc>
                  <a:txBody>
                    <a:bodyPr/>
                    <a:lstStyle/>
                    <a:p>
                      <a:r>
                        <a:rPr lang="en-US" sz="2000" dirty="0">
                          <a:latin typeface="Gill Sans MT" panose="020B0502020104020203" pitchFamily="34" charset="0"/>
                        </a:rPr>
                        <a:t>Description</a:t>
                      </a:r>
                    </a:p>
                  </a:txBody>
                  <a:tcPr marL="75313" marR="75313" marT="37657" marB="37657" anchor="ctr">
                    <a:solidFill>
                      <a:srgbClr val="32697C"/>
                    </a:solidFill>
                  </a:tcPr>
                </a:tc>
                <a:extLst>
                  <a:ext uri="{0D108BD9-81ED-4DB2-BD59-A6C34878D82A}">
                    <a16:rowId xmlns:a16="http://schemas.microsoft.com/office/drawing/2014/main" val="10000"/>
                  </a:ext>
                </a:extLst>
              </a:tr>
              <a:tr h="497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32697C"/>
                          </a:solidFill>
                          <a:latin typeface="Gill Sans MT" panose="020B0502020104020203" pitchFamily="34" charset="0"/>
                        </a:rPr>
                        <a:t>Wasting</a:t>
                      </a:r>
                      <a:endParaRPr lang="en-US" altLang="en-US" sz="3500" b="1" dirty="0">
                        <a:solidFill>
                          <a:srgbClr val="32697C"/>
                        </a:solidFill>
                        <a:latin typeface="Gill Sans MT" panose="020B0502020104020203" pitchFamily="34" charset="0"/>
                      </a:endParaRPr>
                    </a:p>
                  </a:txBody>
                  <a:tcPr marL="75313" marR="75313" marT="37657" marB="37657" anchor="ctr">
                    <a:solidFill>
                      <a:srgbClr val="32697C">
                        <a:alpha val="20000"/>
                      </a:srgbClr>
                    </a:solidFill>
                  </a:tcPr>
                </a:tc>
                <a:tc>
                  <a:txBody>
                    <a:bodyPr/>
                    <a:lstStyle/>
                    <a:p>
                      <a:r>
                        <a:rPr lang="en-US" altLang="en-US" sz="2000" dirty="0">
                          <a:solidFill>
                            <a:srgbClr val="646561"/>
                          </a:solidFill>
                          <a:latin typeface="Gill Sans MT" panose="020B0502020104020203" pitchFamily="34" charset="0"/>
                        </a:rPr>
                        <a:t>Weight too low for height</a:t>
                      </a:r>
                      <a:endParaRPr lang="en-US" sz="2000" dirty="0">
                        <a:solidFill>
                          <a:srgbClr val="646561"/>
                        </a:solidFill>
                        <a:latin typeface="Gill Sans MT" panose="020B0502020104020203" pitchFamily="34" charset="0"/>
                      </a:endParaRPr>
                    </a:p>
                  </a:txBody>
                  <a:tcPr marL="75313" marR="75313" marT="37657" marB="37657" anchor="ctr">
                    <a:solidFill>
                      <a:srgbClr val="32697C">
                        <a:alpha val="20000"/>
                      </a:srgbClr>
                    </a:solidFill>
                  </a:tcPr>
                </a:tc>
                <a:extLst>
                  <a:ext uri="{0D108BD9-81ED-4DB2-BD59-A6C34878D82A}">
                    <a16:rowId xmlns:a16="http://schemas.microsoft.com/office/drawing/2014/main" val="10001"/>
                  </a:ext>
                </a:extLst>
              </a:tr>
              <a:tr h="455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32697C"/>
                          </a:solidFill>
                          <a:latin typeface="Gill Sans MT" panose="020B0502020104020203" pitchFamily="34" charset="0"/>
                        </a:rPr>
                        <a:t>Stunting</a:t>
                      </a:r>
                    </a:p>
                  </a:txBody>
                  <a:tcPr marL="75313" marR="75313" marT="37657" marB="37657" anchor="ctr">
                    <a:solidFill>
                      <a:schemeClr val="bg1">
                        <a:alpha val="60000"/>
                      </a:schemeClr>
                    </a:solidFill>
                  </a:tcPr>
                </a:tc>
                <a:tc>
                  <a:txBody>
                    <a:bodyPr/>
                    <a:lstStyle/>
                    <a:p>
                      <a:r>
                        <a:rPr lang="en-US" altLang="en-US" sz="2000" dirty="0">
                          <a:solidFill>
                            <a:srgbClr val="646561"/>
                          </a:solidFill>
                          <a:latin typeface="Gill Sans MT" panose="020B0502020104020203" pitchFamily="34" charset="0"/>
                        </a:rPr>
                        <a:t>Height too low for age</a:t>
                      </a:r>
                      <a:endParaRPr lang="en-US" sz="2000" dirty="0">
                        <a:solidFill>
                          <a:srgbClr val="646561"/>
                        </a:solidFill>
                        <a:latin typeface="Gill Sans MT" panose="020B0502020104020203" pitchFamily="34" charset="0"/>
                      </a:endParaRPr>
                    </a:p>
                  </a:txBody>
                  <a:tcPr marL="75313" marR="75313" marT="37657" marB="37657" anchor="ctr">
                    <a:solidFill>
                      <a:schemeClr val="bg1">
                        <a:alpha val="60000"/>
                      </a:schemeClr>
                    </a:solidFill>
                  </a:tcPr>
                </a:tc>
                <a:extLst>
                  <a:ext uri="{0D108BD9-81ED-4DB2-BD59-A6C34878D82A}">
                    <a16:rowId xmlns:a16="http://schemas.microsoft.com/office/drawing/2014/main" val="10002"/>
                  </a:ext>
                </a:extLst>
              </a:tr>
              <a:tr h="500089">
                <a:tc>
                  <a:txBody>
                    <a:bodyPr/>
                    <a:lstStyle/>
                    <a:p>
                      <a:r>
                        <a:rPr lang="en-US" altLang="en-US" sz="2000" b="1" dirty="0">
                          <a:solidFill>
                            <a:srgbClr val="32697C"/>
                          </a:solidFill>
                          <a:latin typeface="Gill Sans MT" panose="020B0502020104020203" pitchFamily="34" charset="0"/>
                        </a:rPr>
                        <a:t>Underweight</a:t>
                      </a:r>
                      <a:endParaRPr lang="en-US" sz="2000" b="1" dirty="0">
                        <a:solidFill>
                          <a:srgbClr val="32697C"/>
                        </a:solidFill>
                        <a:latin typeface="Gill Sans MT" panose="020B0502020104020203" pitchFamily="34" charset="0"/>
                      </a:endParaRPr>
                    </a:p>
                  </a:txBody>
                  <a:tcPr marL="75313" marR="75313" marT="37657" marB="37657" anchor="ctr">
                    <a:solidFill>
                      <a:srgbClr val="32697C">
                        <a:alpha val="20000"/>
                      </a:srgbClr>
                    </a:solidFill>
                  </a:tcPr>
                </a:tc>
                <a:tc>
                  <a:txBody>
                    <a:bodyPr/>
                    <a:lstStyle/>
                    <a:p>
                      <a:r>
                        <a:rPr lang="en-US" altLang="en-US" sz="2000" dirty="0">
                          <a:solidFill>
                            <a:srgbClr val="646561"/>
                          </a:solidFill>
                          <a:latin typeface="Gill Sans MT" panose="020B0502020104020203" pitchFamily="34" charset="0"/>
                        </a:rPr>
                        <a:t>Weight too low for age</a:t>
                      </a:r>
                      <a:endParaRPr lang="en-US" sz="2000" dirty="0">
                        <a:solidFill>
                          <a:srgbClr val="646561"/>
                        </a:solidFill>
                        <a:latin typeface="Gill Sans MT" panose="020B0502020104020203" pitchFamily="34" charset="0"/>
                      </a:endParaRPr>
                    </a:p>
                  </a:txBody>
                  <a:tcPr marL="75313" marR="75313" marT="37657" marB="37657" anchor="ctr">
                    <a:solidFill>
                      <a:srgbClr val="32697C">
                        <a:alpha val="20000"/>
                      </a:srgbClr>
                    </a:solidFill>
                  </a:tcPr>
                </a:tc>
                <a:extLst>
                  <a:ext uri="{0D108BD9-81ED-4DB2-BD59-A6C34878D82A}">
                    <a16:rowId xmlns:a16="http://schemas.microsoft.com/office/drawing/2014/main" val="10003"/>
                  </a:ext>
                </a:extLst>
              </a:tr>
              <a:tr h="471599">
                <a:tc>
                  <a:txBody>
                    <a:bodyPr/>
                    <a:lstStyle/>
                    <a:p>
                      <a:r>
                        <a:rPr lang="en-US" altLang="en-US" sz="2000" b="1" dirty="0">
                          <a:solidFill>
                            <a:srgbClr val="32697C"/>
                          </a:solidFill>
                          <a:latin typeface="Gill Sans MT" panose="020B0502020104020203" pitchFamily="34" charset="0"/>
                        </a:rPr>
                        <a:t>Overweight/obesity</a:t>
                      </a:r>
                      <a:endParaRPr lang="en-US" sz="2000" b="1" dirty="0">
                        <a:solidFill>
                          <a:srgbClr val="32697C"/>
                        </a:solidFill>
                        <a:latin typeface="Gill Sans MT" panose="020B0502020104020203" pitchFamily="34" charset="0"/>
                      </a:endParaRPr>
                    </a:p>
                  </a:txBody>
                  <a:tcPr marL="75313" marR="75313" marT="37657" marB="37657" anchor="ctr">
                    <a:solidFill>
                      <a:schemeClr val="bg1"/>
                    </a:solidFill>
                  </a:tcPr>
                </a:tc>
                <a:tc>
                  <a:txBody>
                    <a:bodyPr/>
                    <a:lstStyle/>
                    <a:p>
                      <a:r>
                        <a:rPr lang="en-US" altLang="en-US" sz="2000" dirty="0">
                          <a:solidFill>
                            <a:srgbClr val="646561"/>
                          </a:solidFill>
                          <a:latin typeface="Gill Sans MT" panose="020B0502020104020203" pitchFamily="34" charset="0"/>
                        </a:rPr>
                        <a:t>Weight too high for height</a:t>
                      </a:r>
                      <a:endParaRPr lang="en-US" sz="2000" dirty="0">
                        <a:solidFill>
                          <a:srgbClr val="646561"/>
                        </a:solidFill>
                        <a:latin typeface="Gill Sans MT" panose="020B0502020104020203" pitchFamily="34" charset="0"/>
                      </a:endParaRPr>
                    </a:p>
                  </a:txBody>
                  <a:tcPr marL="75313" marR="75313" marT="37657" marB="37657" anchor="ctr">
                    <a:solidFill>
                      <a:schemeClr val="bg1"/>
                    </a:solidFill>
                  </a:tcPr>
                </a:tc>
                <a:extLst>
                  <a:ext uri="{0D108BD9-81ED-4DB2-BD59-A6C34878D82A}">
                    <a16:rowId xmlns:a16="http://schemas.microsoft.com/office/drawing/2014/main" val="10004"/>
                  </a:ext>
                </a:extLst>
              </a:tr>
              <a:tr h="645037">
                <a:tc>
                  <a:txBody>
                    <a:bodyPr/>
                    <a:lstStyle/>
                    <a:p>
                      <a:r>
                        <a:rPr lang="en-US" altLang="en-US" sz="2000" b="1" dirty="0">
                          <a:solidFill>
                            <a:srgbClr val="32697C"/>
                          </a:solidFill>
                          <a:latin typeface="Gill Sans MT" panose="020B0502020104020203" pitchFamily="34" charset="0"/>
                        </a:rPr>
                        <a:t>Micronutrient deficiency </a:t>
                      </a:r>
                      <a:endParaRPr lang="en-US" sz="2000" b="1" dirty="0">
                        <a:solidFill>
                          <a:srgbClr val="32697C"/>
                        </a:solidFill>
                        <a:latin typeface="Gill Sans MT" panose="020B0502020104020203" pitchFamily="34" charset="0"/>
                      </a:endParaRPr>
                    </a:p>
                  </a:txBody>
                  <a:tcPr marL="75313" marR="75313" marT="37657" marB="37657" anchor="ctr">
                    <a:solidFill>
                      <a:srgbClr val="32697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646561"/>
                          </a:solidFill>
                          <a:latin typeface="Gill Sans MT" panose="020B0502020104020203" pitchFamily="34" charset="0"/>
                        </a:rPr>
                        <a:t>Not enough essential vitamins and minerals present in the body</a:t>
                      </a:r>
                    </a:p>
                  </a:txBody>
                  <a:tcPr marL="75313" marR="75313" marT="37657" marB="37657" anchor="ctr">
                    <a:solidFill>
                      <a:srgbClr val="32697C">
                        <a:alpha val="20000"/>
                      </a:srgbClr>
                    </a:solidFill>
                  </a:tcPr>
                </a:tc>
                <a:extLst>
                  <a:ext uri="{0D108BD9-81ED-4DB2-BD59-A6C34878D82A}">
                    <a16:rowId xmlns:a16="http://schemas.microsoft.com/office/drawing/2014/main" val="10005"/>
                  </a:ext>
                </a:extLst>
              </a:tr>
            </a:tbl>
          </a:graphicData>
        </a:graphic>
      </p:graphicFrame>
      <p:sp>
        <p:nvSpPr>
          <p:cNvPr id="6" name="Content Placeholder 2"/>
          <p:cNvSpPr>
            <a:spLocks noGrp="1"/>
          </p:cNvSpPr>
          <p:nvPr>
            <p:ph idx="1"/>
          </p:nvPr>
        </p:nvSpPr>
        <p:spPr>
          <a:xfrm>
            <a:off x="799238" y="1886473"/>
            <a:ext cx="7545521" cy="706151"/>
          </a:xfrm>
        </p:spPr>
        <p:txBody>
          <a:bodyPr>
            <a:noAutofit/>
          </a:bodyPr>
          <a:lstStyle/>
          <a:p>
            <a:pPr marL="0" indent="0">
              <a:spcBef>
                <a:spcPts val="300"/>
              </a:spcBef>
              <a:spcAft>
                <a:spcPts val="900"/>
              </a:spcAft>
              <a:buNone/>
              <a:tabLst>
                <a:tab pos="1709738" algn="l"/>
              </a:tabLst>
            </a:pPr>
            <a:r>
              <a:rPr lang="en-US" altLang="en-US" sz="2400" b="1" dirty="0">
                <a:solidFill>
                  <a:srgbClr val="32697C"/>
                </a:solidFill>
              </a:rPr>
              <a:t>Malnutrition: </a:t>
            </a:r>
            <a:r>
              <a:rPr lang="en-US" altLang="en-US" sz="2400" dirty="0"/>
              <a:t>General term that includes micronutrient deficiencies, undernutrition, and overweight/obesity  </a:t>
            </a:r>
          </a:p>
          <a:p>
            <a:pPr marL="9525" indent="-9525">
              <a:spcBef>
                <a:spcPts val="300"/>
              </a:spcBef>
              <a:spcAft>
                <a:spcPts val="900"/>
              </a:spcAft>
              <a:buNone/>
              <a:tabLst>
                <a:tab pos="1709738" algn="l"/>
              </a:tabLst>
            </a:pPr>
            <a:br>
              <a:rPr lang="en-US" altLang="en-US" sz="1800" dirty="0"/>
            </a:br>
            <a:r>
              <a:rPr lang="en-US" altLang="en-US" sz="1800" dirty="0">
                <a:solidFill>
                  <a:schemeClr val="accent2"/>
                </a:solidFill>
              </a:rPr>
              <a:t>	</a:t>
            </a:r>
            <a:br>
              <a:rPr lang="en-US" altLang="en-US" sz="1800" dirty="0">
                <a:solidFill>
                  <a:schemeClr val="accent2"/>
                </a:solidFill>
              </a:rPr>
            </a:br>
            <a:endParaRPr lang="en-US" altLang="en-US" sz="1800" dirty="0"/>
          </a:p>
        </p:txBody>
      </p:sp>
    </p:spTree>
    <p:extLst>
      <p:ext uri="{BB962C8B-B14F-4D97-AF65-F5344CB8AC3E}">
        <p14:creationId xmlns:p14="http://schemas.microsoft.com/office/powerpoint/2010/main" val="322608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1267061"/>
            <a:ext cx="7886700" cy="1325563"/>
          </a:xfrm>
          <a:prstGeom prst="rect">
            <a:avLst/>
          </a:prstGeom>
        </p:spPr>
        <p:txBody>
          <a:bodyPr/>
          <a:lstStyle/>
          <a:p>
            <a:r>
              <a:rPr lang="en-US" altLang="en-US" dirty="0"/>
              <a:t>What Reduces Undernutrition? </a:t>
            </a:r>
            <a:endParaRPr lang="en-US" dirty="0">
              <a:solidFill>
                <a:srgbClr val="403B33"/>
              </a:solidFill>
              <a:latin typeface="Gill Sans MT" panose="020B0502020104020203" pitchFamily="34" charset="77"/>
            </a:endParaRP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grpSp>
        <p:nvGrpSpPr>
          <p:cNvPr id="3" name="Group 2"/>
          <p:cNvGrpSpPr/>
          <p:nvPr/>
        </p:nvGrpSpPr>
        <p:grpSpPr>
          <a:xfrm>
            <a:off x="1546018" y="0"/>
            <a:ext cx="6378782" cy="6096311"/>
            <a:chOff x="860218" y="-1426615"/>
            <a:chExt cx="7423564" cy="7961076"/>
          </a:xfrm>
        </p:grpSpPr>
        <p:grpSp>
          <p:nvGrpSpPr>
            <p:cNvPr id="2" name="Group 1"/>
            <p:cNvGrpSpPr/>
            <p:nvPr/>
          </p:nvGrpSpPr>
          <p:grpSpPr>
            <a:xfrm>
              <a:off x="1513121" y="1763235"/>
              <a:ext cx="6381870" cy="4327454"/>
              <a:chOff x="1577795" y="1868053"/>
              <a:chExt cx="6381870" cy="4327454"/>
            </a:xfrm>
          </p:grpSpPr>
          <p:sp>
            <p:nvSpPr>
              <p:cNvPr id="6" name="Oval 5"/>
              <p:cNvSpPr/>
              <p:nvPr/>
            </p:nvSpPr>
            <p:spPr>
              <a:xfrm rot="20978346">
                <a:off x="1577795" y="2741758"/>
                <a:ext cx="2099502" cy="2099502"/>
              </a:xfrm>
              <a:prstGeom prst="ellipse">
                <a:avLst/>
              </a:prstGeom>
              <a:solidFill>
                <a:srgbClr val="C25728"/>
              </a:solidFill>
              <a:ln w="63500" cap="rnd" cmpd="sng">
                <a:solidFill>
                  <a:srgbClr val="C2572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Gill Sans MT" panose="020B0502020104020203" pitchFamily="34" charset="0"/>
                  </a:rPr>
                  <a:t>Infant and young</a:t>
                </a:r>
              </a:p>
              <a:p>
                <a:pPr algn="ctr">
                  <a:defRPr/>
                </a:pPr>
                <a:r>
                  <a:rPr lang="en-US" sz="1500" b="1" dirty="0">
                    <a:solidFill>
                      <a:schemeClr val="bg1"/>
                    </a:solidFill>
                    <a:latin typeface="Gill Sans MT" panose="020B0502020104020203" pitchFamily="34" charset="0"/>
                  </a:rPr>
                  <a:t>child feeding</a:t>
                </a:r>
              </a:p>
              <a:p>
                <a:pPr algn="ctr">
                  <a:defRPr/>
                </a:pPr>
                <a:r>
                  <a:rPr lang="en-US" sz="1500" b="1" dirty="0">
                    <a:solidFill>
                      <a:schemeClr val="bg1"/>
                    </a:solidFill>
                    <a:latin typeface="Gill Sans MT" panose="020B0502020104020203" pitchFamily="34" charset="0"/>
                  </a:rPr>
                  <a:t>&amp; Essential</a:t>
                </a:r>
              </a:p>
              <a:p>
                <a:pPr algn="ctr">
                  <a:defRPr/>
                </a:pPr>
                <a:r>
                  <a:rPr lang="en-US" sz="1500" b="1" dirty="0">
                    <a:solidFill>
                      <a:schemeClr val="bg1"/>
                    </a:solidFill>
                    <a:latin typeface="Gill Sans MT" panose="020B0502020104020203" pitchFamily="34" charset="0"/>
                  </a:rPr>
                  <a:t>Nutrition Actions</a:t>
                </a:r>
              </a:p>
            </p:txBody>
          </p:sp>
          <p:sp>
            <p:nvSpPr>
              <p:cNvPr id="8" name="Oval 7"/>
              <p:cNvSpPr/>
              <p:nvPr/>
            </p:nvSpPr>
            <p:spPr>
              <a:xfrm rot="354180">
                <a:off x="3645975" y="2111581"/>
                <a:ext cx="1978187" cy="2076408"/>
              </a:xfrm>
              <a:prstGeom prst="ellipse">
                <a:avLst/>
              </a:prstGeom>
              <a:solidFill>
                <a:srgbClr val="C25728"/>
              </a:solidFill>
              <a:ln w="63500" cap="rnd" cmpd="sng">
                <a:solidFill>
                  <a:srgbClr val="C2572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Gill Sans MT" panose="020B0502020104020203" pitchFamily="34" charset="0"/>
                  </a:rPr>
                  <a:t>Micronutrient</a:t>
                </a:r>
              </a:p>
              <a:p>
                <a:pPr algn="ctr">
                  <a:defRPr/>
                </a:pPr>
                <a:r>
                  <a:rPr lang="en-US" sz="1500" b="1" dirty="0">
                    <a:solidFill>
                      <a:schemeClr val="bg1"/>
                    </a:solidFill>
                    <a:latin typeface="Gill Sans MT" panose="020B0502020104020203" pitchFamily="34" charset="0"/>
                  </a:rPr>
                  <a:t>fortification &amp;</a:t>
                </a:r>
              </a:p>
              <a:p>
                <a:pPr algn="ctr">
                  <a:defRPr/>
                </a:pPr>
                <a:r>
                  <a:rPr lang="en-US" sz="1500" b="1" dirty="0">
                    <a:solidFill>
                      <a:schemeClr val="bg1"/>
                    </a:solidFill>
                    <a:latin typeface="Gill Sans MT" panose="020B0502020104020203" pitchFamily="34" charset="0"/>
                  </a:rPr>
                  <a:t>supplementation </a:t>
                </a:r>
              </a:p>
              <a:p>
                <a:pPr algn="ctr">
                  <a:defRPr/>
                </a:pPr>
                <a:r>
                  <a:rPr lang="en-US" sz="1200" b="1" dirty="0">
                    <a:solidFill>
                      <a:schemeClr val="bg1"/>
                    </a:solidFill>
                    <a:latin typeface="Gill Sans MT" panose="020B0502020104020203" pitchFamily="34" charset="0"/>
                  </a:rPr>
                  <a:t>(iron, zinc, vitamin A)</a:t>
                </a:r>
              </a:p>
            </p:txBody>
          </p:sp>
          <p:sp>
            <p:nvSpPr>
              <p:cNvPr id="9" name="Oval 8" descr="Chart titled “What Reduces Undernutrition?” Chart has the Feed the Future logo and includes the following, each in a shaded circle all five of which are grouped together inside a semicircle: Infant and young child feeding &amp; Essential Nutrition Actions; Micronutrient fortification &amp; supplementations (iron, zinc, vitamin A): Nutrition-sensitive interventions; Integrated management of childhood illness; Community management of acute malnutrition."/>
              <p:cNvSpPr/>
              <p:nvPr/>
            </p:nvSpPr>
            <p:spPr>
              <a:xfrm rot="552767">
                <a:off x="3098183" y="4181806"/>
                <a:ext cx="2046773" cy="2013701"/>
              </a:xfrm>
              <a:prstGeom prst="ellipse">
                <a:avLst/>
              </a:prstGeom>
              <a:solidFill>
                <a:srgbClr val="C25728"/>
              </a:solidFill>
              <a:ln w="63500" cap="rnd" cmpd="sng">
                <a:solidFill>
                  <a:srgbClr val="C257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solidFill>
                      <a:schemeClr val="bg1"/>
                    </a:solidFill>
                    <a:latin typeface="Gill Sans MT" panose="020B0502020104020203" pitchFamily="34" charset="0"/>
                  </a:rPr>
                  <a:t>Integrated management of childhood illness</a:t>
                </a:r>
              </a:p>
            </p:txBody>
          </p:sp>
          <p:sp>
            <p:nvSpPr>
              <p:cNvPr id="10" name="Oval 9"/>
              <p:cNvSpPr/>
              <p:nvPr/>
            </p:nvSpPr>
            <p:spPr>
              <a:xfrm rot="20754841">
                <a:off x="4984793" y="3715073"/>
                <a:ext cx="1965358" cy="2063979"/>
              </a:xfrm>
              <a:prstGeom prst="ellipse">
                <a:avLst/>
              </a:prstGeom>
              <a:solidFill>
                <a:srgbClr val="C25728"/>
              </a:solidFill>
              <a:ln w="63500" cap="rnd" cmpd="sng">
                <a:solidFill>
                  <a:srgbClr val="C2572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500" b="1" dirty="0">
                    <a:solidFill>
                      <a:schemeClr val="bg1"/>
                    </a:solidFill>
                    <a:latin typeface="Gill Sans MT" panose="020B0502020104020203" pitchFamily="34" charset="0"/>
                  </a:rPr>
                  <a:t>Community management </a:t>
                </a:r>
              </a:p>
              <a:p>
                <a:pPr algn="ctr">
                  <a:defRPr/>
                </a:pPr>
                <a:r>
                  <a:rPr lang="en-US" sz="1500" b="1" dirty="0">
                    <a:solidFill>
                      <a:schemeClr val="bg1"/>
                    </a:solidFill>
                    <a:latin typeface="Gill Sans MT" panose="020B0502020104020203" pitchFamily="34" charset="0"/>
                  </a:rPr>
                  <a:t>of acute malnutrition</a:t>
                </a:r>
              </a:p>
            </p:txBody>
          </p:sp>
          <p:sp>
            <p:nvSpPr>
              <p:cNvPr id="11" name="Oval 10"/>
              <p:cNvSpPr/>
              <p:nvPr/>
            </p:nvSpPr>
            <p:spPr>
              <a:xfrm rot="21197204">
                <a:off x="5950360" y="1868053"/>
                <a:ext cx="2009305" cy="2009305"/>
              </a:xfrm>
              <a:prstGeom prst="ellipse">
                <a:avLst/>
              </a:prstGeom>
              <a:solidFill>
                <a:srgbClr val="C25728"/>
              </a:solidFill>
              <a:ln w="63500" cap="rnd" cmpd="sng">
                <a:solidFill>
                  <a:srgbClr val="C2572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1500" b="1" dirty="0">
                    <a:solidFill>
                      <a:schemeClr val="bg1"/>
                    </a:solidFill>
                    <a:latin typeface="Gill Sans MT" panose="020B0502020104020203" pitchFamily="34" charset="0"/>
                  </a:rPr>
                  <a:t>Nutrition-sensitive</a:t>
                </a:r>
                <a:br>
                  <a:rPr lang="en-US" sz="1500" b="1" dirty="0">
                    <a:solidFill>
                      <a:schemeClr val="bg1"/>
                    </a:solidFill>
                    <a:latin typeface="Gill Sans MT" panose="020B0502020104020203" pitchFamily="34" charset="0"/>
                  </a:rPr>
                </a:br>
                <a:r>
                  <a:rPr lang="en-US" sz="1500" b="1" dirty="0">
                    <a:solidFill>
                      <a:schemeClr val="bg1"/>
                    </a:solidFill>
                    <a:latin typeface="Gill Sans MT" panose="020B0502020104020203" pitchFamily="34" charset="0"/>
                  </a:rPr>
                  <a:t>interventions</a:t>
                </a:r>
              </a:p>
            </p:txBody>
          </p:sp>
        </p:grpSp>
        <p:sp>
          <p:nvSpPr>
            <p:cNvPr id="12" name="Block Arc 11"/>
            <p:cNvSpPr/>
            <p:nvPr/>
          </p:nvSpPr>
          <p:spPr>
            <a:xfrm rot="10800000">
              <a:off x="860218" y="-1426615"/>
              <a:ext cx="7423564" cy="7961076"/>
            </a:xfrm>
            <a:prstGeom prst="blockArc">
              <a:avLst>
                <a:gd name="adj1" fmla="val 10280520"/>
                <a:gd name="adj2" fmla="val 530065"/>
                <a:gd name="adj3" fmla="val 5116"/>
              </a:avLst>
            </a:prstGeom>
            <a:solidFill>
              <a:srgbClr val="227C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extLst>
      <p:ext uri="{BB962C8B-B14F-4D97-AF65-F5344CB8AC3E}">
        <p14:creationId xmlns:p14="http://schemas.microsoft.com/office/powerpoint/2010/main" val="150061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1267061"/>
            <a:ext cx="7886700" cy="1325563"/>
          </a:xfrm>
          <a:prstGeom prst="rect">
            <a:avLst/>
          </a:prstGeom>
        </p:spPr>
        <p:txBody>
          <a:bodyPr/>
          <a:lstStyle/>
          <a:p>
            <a:r>
              <a:rPr lang="en-US" dirty="0">
                <a:solidFill>
                  <a:srgbClr val="403B33"/>
                </a:solidFill>
                <a:latin typeface="Gill Sans MT" panose="020B0502020104020203" pitchFamily="34" charset="77"/>
              </a:rPr>
              <a:t>Reaching Children at the Right Time</a:t>
            </a: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sp>
        <p:nvSpPr>
          <p:cNvPr id="2" name="Rectangle 1"/>
          <p:cNvSpPr/>
          <p:nvPr/>
        </p:nvSpPr>
        <p:spPr>
          <a:xfrm>
            <a:off x="1692499" y="1772359"/>
            <a:ext cx="5233737" cy="923330"/>
          </a:xfrm>
          <a:prstGeom prst="rect">
            <a:avLst/>
          </a:prstGeom>
        </p:spPr>
        <p:txBody>
          <a:bodyPr wrap="square">
            <a:spAutoFit/>
          </a:bodyPr>
          <a:lstStyle/>
          <a:p>
            <a:r>
              <a:rPr lang="en-US" b="1" kern="0" dirty="0">
                <a:solidFill>
                  <a:srgbClr val="227C9A"/>
                </a:solidFill>
                <a:latin typeface="Gill Sans MT" panose="020B0502020104020203" pitchFamily="34" charset="0"/>
                <a:ea typeface="Arial Rounded MT Bold" charset="0"/>
                <a:cs typeface="Arial Rounded MT Bold" charset="0"/>
              </a:rPr>
              <a:t>Stunting (Height for Age) Among Children Under Five Years, Compiled Data from 54 Low-Income Countries</a:t>
            </a:r>
          </a:p>
        </p:txBody>
      </p:sp>
      <p:grpSp>
        <p:nvGrpSpPr>
          <p:cNvPr id="6" name="Group 3" descr="Graph titled “Reaching Children at the Right Time. Stunting (Height for Age) Among Children under Five Years, compiled Data from 54 Low-Income Countries.”  Graph has the Feed the Future logo and has Z-scores for stunting from age 1 to 60 months.&#10;"/>
          <p:cNvGrpSpPr>
            <a:grpSpLocks/>
          </p:cNvGrpSpPr>
          <p:nvPr/>
        </p:nvGrpSpPr>
        <p:grpSpPr bwMode="auto">
          <a:xfrm>
            <a:off x="1340308" y="2592624"/>
            <a:ext cx="5742684" cy="3763756"/>
            <a:chOff x="890776" y="416560"/>
            <a:chExt cx="3468355" cy="2429510"/>
          </a:xfrm>
        </p:grpSpPr>
        <p:grpSp>
          <p:nvGrpSpPr>
            <p:cNvPr id="8" name="Group 4"/>
            <p:cNvGrpSpPr>
              <a:grpSpLocks/>
            </p:cNvGrpSpPr>
            <p:nvPr/>
          </p:nvGrpSpPr>
          <p:grpSpPr bwMode="auto">
            <a:xfrm>
              <a:off x="965056" y="416560"/>
              <a:ext cx="3394075" cy="2429510"/>
              <a:chOff x="5420" y="-4549"/>
              <a:chExt cx="5345" cy="3826"/>
            </a:xfrm>
          </p:grpSpPr>
          <p:pic>
            <p:nvPicPr>
              <p:cNvPr id="1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 y="-4549"/>
                <a:ext cx="5149"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7"/>
              <p:cNvGrpSpPr>
                <a:grpSpLocks/>
              </p:cNvGrpSpPr>
              <p:nvPr/>
            </p:nvGrpSpPr>
            <p:grpSpPr bwMode="auto">
              <a:xfrm>
                <a:off x="6749" y="-2767"/>
                <a:ext cx="903" cy="1380"/>
                <a:chOff x="6749" y="-2767"/>
                <a:chExt cx="903" cy="1380"/>
              </a:xfrm>
            </p:grpSpPr>
            <p:sp>
              <p:nvSpPr>
                <p:cNvPr id="37" name="Freeform 34"/>
                <p:cNvSpPr>
                  <a:spLocks/>
                </p:cNvSpPr>
                <p:nvPr/>
              </p:nvSpPr>
              <p:spPr bwMode="auto">
                <a:xfrm>
                  <a:off x="6749" y="-2767"/>
                  <a:ext cx="903" cy="1380"/>
                </a:xfrm>
                <a:custGeom>
                  <a:avLst/>
                  <a:gdLst>
                    <a:gd name="T0" fmla="*/ 0 w 903"/>
                    <a:gd name="T1" fmla="*/ -1387 h 1380"/>
                    <a:gd name="T2" fmla="*/ 73 w 903"/>
                    <a:gd name="T3" fmla="*/ -1399 h 1380"/>
                    <a:gd name="T4" fmla="*/ 145 w 903"/>
                    <a:gd name="T5" fmla="*/ -1419 h 1380"/>
                    <a:gd name="T6" fmla="*/ 214 w 903"/>
                    <a:gd name="T7" fmla="*/ -1446 h 1380"/>
                    <a:gd name="T8" fmla="*/ 282 w 903"/>
                    <a:gd name="T9" fmla="*/ -1480 h 1380"/>
                    <a:gd name="T10" fmla="*/ 347 w 903"/>
                    <a:gd name="T11" fmla="*/ -1522 h 1380"/>
                    <a:gd name="T12" fmla="*/ 409 w 903"/>
                    <a:gd name="T13" fmla="*/ -1570 h 1380"/>
                    <a:gd name="T14" fmla="*/ 469 w 903"/>
                    <a:gd name="T15" fmla="*/ -1624 h 1380"/>
                    <a:gd name="T16" fmla="*/ 526 w 903"/>
                    <a:gd name="T17" fmla="*/ -1684 h 1380"/>
                    <a:gd name="T18" fmla="*/ 580 w 903"/>
                    <a:gd name="T19" fmla="*/ -1750 h 1380"/>
                    <a:gd name="T20" fmla="*/ 630 w 903"/>
                    <a:gd name="T21" fmla="*/ -1822 h 1380"/>
                    <a:gd name="T22" fmla="*/ 677 w 903"/>
                    <a:gd name="T23" fmla="*/ -1898 h 1380"/>
                    <a:gd name="T24" fmla="*/ 720 w 903"/>
                    <a:gd name="T25" fmla="*/ -1979 h 1380"/>
                    <a:gd name="T26" fmla="*/ 758 w 903"/>
                    <a:gd name="T27" fmla="*/ -2065 h 1380"/>
                    <a:gd name="T28" fmla="*/ 793 w 903"/>
                    <a:gd name="T29" fmla="*/ -2155 h 1380"/>
                    <a:gd name="T30" fmla="*/ 824 w 903"/>
                    <a:gd name="T31" fmla="*/ -2249 h 1380"/>
                    <a:gd name="T32" fmla="*/ 849 w 903"/>
                    <a:gd name="T33" fmla="*/ -2347 h 1380"/>
                    <a:gd name="T34" fmla="*/ 870 w 903"/>
                    <a:gd name="T35" fmla="*/ -2448 h 1380"/>
                    <a:gd name="T36" fmla="*/ 886 w 903"/>
                    <a:gd name="T37" fmla="*/ -2552 h 1380"/>
                    <a:gd name="T38" fmla="*/ 897 w 903"/>
                    <a:gd name="T39" fmla="*/ -2658 h 1380"/>
                    <a:gd name="T40" fmla="*/ 902 w 903"/>
                    <a:gd name="T41" fmla="*/ -2767 h 1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3" h="1380">
                      <a:moveTo>
                        <a:pt x="0" y="1380"/>
                      </a:moveTo>
                      <a:lnTo>
                        <a:pt x="73" y="1368"/>
                      </a:lnTo>
                      <a:lnTo>
                        <a:pt x="145" y="1348"/>
                      </a:lnTo>
                      <a:lnTo>
                        <a:pt x="214" y="1321"/>
                      </a:lnTo>
                      <a:lnTo>
                        <a:pt x="282" y="1287"/>
                      </a:lnTo>
                      <a:lnTo>
                        <a:pt x="347" y="1245"/>
                      </a:lnTo>
                      <a:lnTo>
                        <a:pt x="409" y="1197"/>
                      </a:lnTo>
                      <a:lnTo>
                        <a:pt x="469" y="1143"/>
                      </a:lnTo>
                      <a:lnTo>
                        <a:pt x="526" y="1083"/>
                      </a:lnTo>
                      <a:lnTo>
                        <a:pt x="580" y="1017"/>
                      </a:lnTo>
                      <a:lnTo>
                        <a:pt x="630" y="945"/>
                      </a:lnTo>
                      <a:lnTo>
                        <a:pt x="677" y="869"/>
                      </a:lnTo>
                      <a:lnTo>
                        <a:pt x="720" y="788"/>
                      </a:lnTo>
                      <a:lnTo>
                        <a:pt x="758" y="702"/>
                      </a:lnTo>
                      <a:lnTo>
                        <a:pt x="793" y="612"/>
                      </a:lnTo>
                      <a:lnTo>
                        <a:pt x="824" y="518"/>
                      </a:lnTo>
                      <a:lnTo>
                        <a:pt x="849" y="420"/>
                      </a:lnTo>
                      <a:lnTo>
                        <a:pt x="870" y="319"/>
                      </a:lnTo>
                      <a:lnTo>
                        <a:pt x="886" y="215"/>
                      </a:lnTo>
                      <a:lnTo>
                        <a:pt x="897" y="109"/>
                      </a:lnTo>
                      <a:lnTo>
                        <a:pt x="902" y="0"/>
                      </a:lnTo>
                    </a:path>
                  </a:pathLst>
                </a:custGeom>
                <a:noFill/>
                <a:ln w="28575">
                  <a:solidFill>
                    <a:srgbClr val="C25728"/>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2" name="Group 8"/>
              <p:cNvGrpSpPr>
                <a:grpSpLocks/>
              </p:cNvGrpSpPr>
              <p:nvPr/>
            </p:nvGrpSpPr>
            <p:grpSpPr bwMode="auto">
              <a:xfrm>
                <a:off x="6729" y="-4249"/>
                <a:ext cx="922" cy="1362"/>
                <a:chOff x="6729" y="-4249"/>
                <a:chExt cx="922" cy="1362"/>
              </a:xfrm>
            </p:grpSpPr>
            <p:sp>
              <p:nvSpPr>
                <p:cNvPr id="36" name="Freeform 33"/>
                <p:cNvSpPr>
                  <a:spLocks/>
                </p:cNvSpPr>
                <p:nvPr/>
              </p:nvSpPr>
              <p:spPr bwMode="auto">
                <a:xfrm>
                  <a:off x="6729" y="-4249"/>
                  <a:ext cx="922" cy="1362"/>
                </a:xfrm>
                <a:custGeom>
                  <a:avLst/>
                  <a:gdLst>
                    <a:gd name="T0" fmla="*/ 922 w 922"/>
                    <a:gd name="T1" fmla="*/ -2888 h 1362"/>
                    <a:gd name="T2" fmla="*/ 915 w 922"/>
                    <a:gd name="T3" fmla="*/ -2997 h 1362"/>
                    <a:gd name="T4" fmla="*/ 904 w 922"/>
                    <a:gd name="T5" fmla="*/ -3103 h 1362"/>
                    <a:gd name="T6" fmla="*/ 887 w 922"/>
                    <a:gd name="T7" fmla="*/ -3207 h 1362"/>
                    <a:gd name="T8" fmla="*/ 865 w 922"/>
                    <a:gd name="T9" fmla="*/ -3308 h 1362"/>
                    <a:gd name="T10" fmla="*/ 838 w 922"/>
                    <a:gd name="T11" fmla="*/ -3405 h 1362"/>
                    <a:gd name="T12" fmla="*/ 806 w 922"/>
                    <a:gd name="T13" fmla="*/ -3499 h 1362"/>
                    <a:gd name="T14" fmla="*/ 770 w 922"/>
                    <a:gd name="T15" fmla="*/ -3588 h 1362"/>
                    <a:gd name="T16" fmla="*/ 730 w 922"/>
                    <a:gd name="T17" fmla="*/ -3674 h 1362"/>
                    <a:gd name="T18" fmla="*/ 687 w 922"/>
                    <a:gd name="T19" fmla="*/ -3754 h 1362"/>
                    <a:gd name="T20" fmla="*/ 639 w 922"/>
                    <a:gd name="T21" fmla="*/ -3830 h 1362"/>
                    <a:gd name="T22" fmla="*/ 588 w 922"/>
                    <a:gd name="T23" fmla="*/ -3901 h 1362"/>
                    <a:gd name="T24" fmla="*/ 533 w 922"/>
                    <a:gd name="T25" fmla="*/ -3966 h 1362"/>
                    <a:gd name="T26" fmla="*/ 475 w 922"/>
                    <a:gd name="T27" fmla="*/ -4025 h 1362"/>
                    <a:gd name="T28" fmla="*/ 414 w 922"/>
                    <a:gd name="T29" fmla="*/ -4078 h 1362"/>
                    <a:gd name="T30" fmla="*/ 351 w 922"/>
                    <a:gd name="T31" fmla="*/ -4124 h 1362"/>
                    <a:gd name="T32" fmla="*/ 285 w 922"/>
                    <a:gd name="T33" fmla="*/ -4164 h 1362"/>
                    <a:gd name="T34" fmla="*/ 217 w 922"/>
                    <a:gd name="T35" fmla="*/ -4197 h 1362"/>
                    <a:gd name="T36" fmla="*/ 146 w 922"/>
                    <a:gd name="T37" fmla="*/ -4222 h 1362"/>
                    <a:gd name="T38" fmla="*/ 74 w 922"/>
                    <a:gd name="T39" fmla="*/ -4240 h 1362"/>
                    <a:gd name="T40" fmla="*/ 0 w 922"/>
                    <a:gd name="T41" fmla="*/ -4249 h 1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2" h="1362">
                      <a:moveTo>
                        <a:pt x="922" y="1361"/>
                      </a:moveTo>
                      <a:lnTo>
                        <a:pt x="915" y="1252"/>
                      </a:lnTo>
                      <a:lnTo>
                        <a:pt x="904" y="1146"/>
                      </a:lnTo>
                      <a:lnTo>
                        <a:pt x="887" y="1042"/>
                      </a:lnTo>
                      <a:lnTo>
                        <a:pt x="865" y="941"/>
                      </a:lnTo>
                      <a:lnTo>
                        <a:pt x="838" y="844"/>
                      </a:lnTo>
                      <a:lnTo>
                        <a:pt x="806" y="750"/>
                      </a:lnTo>
                      <a:lnTo>
                        <a:pt x="770" y="661"/>
                      </a:lnTo>
                      <a:lnTo>
                        <a:pt x="730" y="575"/>
                      </a:lnTo>
                      <a:lnTo>
                        <a:pt x="687" y="495"/>
                      </a:lnTo>
                      <a:lnTo>
                        <a:pt x="639" y="419"/>
                      </a:lnTo>
                      <a:lnTo>
                        <a:pt x="588" y="348"/>
                      </a:lnTo>
                      <a:lnTo>
                        <a:pt x="533" y="283"/>
                      </a:lnTo>
                      <a:lnTo>
                        <a:pt x="475" y="224"/>
                      </a:lnTo>
                      <a:lnTo>
                        <a:pt x="414" y="171"/>
                      </a:lnTo>
                      <a:lnTo>
                        <a:pt x="351" y="125"/>
                      </a:lnTo>
                      <a:lnTo>
                        <a:pt x="285" y="85"/>
                      </a:lnTo>
                      <a:lnTo>
                        <a:pt x="217" y="52"/>
                      </a:lnTo>
                      <a:lnTo>
                        <a:pt x="146" y="27"/>
                      </a:lnTo>
                      <a:lnTo>
                        <a:pt x="74" y="9"/>
                      </a:lnTo>
                      <a:lnTo>
                        <a:pt x="0" y="0"/>
                      </a:lnTo>
                    </a:path>
                  </a:pathLst>
                </a:custGeom>
                <a:noFill/>
                <a:ln w="28575">
                  <a:solidFill>
                    <a:srgbClr val="C25728"/>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Gill Sans MT" panose="020B0502020104020203" pitchFamily="34" charset="0"/>
                  </a:endParaRPr>
                </a:p>
              </p:txBody>
            </p:sp>
          </p:grpSp>
          <p:grpSp>
            <p:nvGrpSpPr>
              <p:cNvPr id="13" name="Group 9"/>
              <p:cNvGrpSpPr>
                <a:grpSpLocks/>
              </p:cNvGrpSpPr>
              <p:nvPr/>
            </p:nvGrpSpPr>
            <p:grpSpPr bwMode="auto">
              <a:xfrm>
                <a:off x="5707" y="-4248"/>
                <a:ext cx="903" cy="1380"/>
                <a:chOff x="5707" y="-4248"/>
                <a:chExt cx="903" cy="1380"/>
              </a:xfrm>
            </p:grpSpPr>
            <p:sp>
              <p:nvSpPr>
                <p:cNvPr id="35" name="Freeform 32"/>
                <p:cNvSpPr>
                  <a:spLocks/>
                </p:cNvSpPr>
                <p:nvPr/>
              </p:nvSpPr>
              <p:spPr bwMode="auto">
                <a:xfrm>
                  <a:off x="5707" y="-4248"/>
                  <a:ext cx="903" cy="1380"/>
                </a:xfrm>
                <a:custGeom>
                  <a:avLst/>
                  <a:gdLst>
                    <a:gd name="T0" fmla="*/ 902 w 903"/>
                    <a:gd name="T1" fmla="*/ -4248 h 1380"/>
                    <a:gd name="T2" fmla="*/ 829 w 903"/>
                    <a:gd name="T3" fmla="*/ -4236 h 1380"/>
                    <a:gd name="T4" fmla="*/ 757 w 903"/>
                    <a:gd name="T5" fmla="*/ -4216 h 1380"/>
                    <a:gd name="T6" fmla="*/ 688 w 903"/>
                    <a:gd name="T7" fmla="*/ -4189 h 1380"/>
                    <a:gd name="T8" fmla="*/ 620 w 903"/>
                    <a:gd name="T9" fmla="*/ -4155 h 1380"/>
                    <a:gd name="T10" fmla="*/ 555 w 903"/>
                    <a:gd name="T11" fmla="*/ -4113 h 1380"/>
                    <a:gd name="T12" fmla="*/ 493 w 903"/>
                    <a:gd name="T13" fmla="*/ -4065 h 1380"/>
                    <a:gd name="T14" fmla="*/ 433 w 903"/>
                    <a:gd name="T15" fmla="*/ -4011 h 1380"/>
                    <a:gd name="T16" fmla="*/ 376 w 903"/>
                    <a:gd name="T17" fmla="*/ -3951 h 1380"/>
                    <a:gd name="T18" fmla="*/ 322 w 903"/>
                    <a:gd name="T19" fmla="*/ -3885 h 1380"/>
                    <a:gd name="T20" fmla="*/ 272 w 903"/>
                    <a:gd name="T21" fmla="*/ -3813 h 1380"/>
                    <a:gd name="T22" fmla="*/ 225 w 903"/>
                    <a:gd name="T23" fmla="*/ -3737 h 1380"/>
                    <a:gd name="T24" fmla="*/ 182 w 903"/>
                    <a:gd name="T25" fmla="*/ -3656 h 1380"/>
                    <a:gd name="T26" fmla="*/ 144 w 903"/>
                    <a:gd name="T27" fmla="*/ -3570 h 1380"/>
                    <a:gd name="T28" fmla="*/ 109 w 903"/>
                    <a:gd name="T29" fmla="*/ -3480 h 1380"/>
                    <a:gd name="T30" fmla="*/ 78 w 903"/>
                    <a:gd name="T31" fmla="*/ -3386 h 1380"/>
                    <a:gd name="T32" fmla="*/ 53 w 903"/>
                    <a:gd name="T33" fmla="*/ -3288 h 1380"/>
                    <a:gd name="T34" fmla="*/ 32 w 903"/>
                    <a:gd name="T35" fmla="*/ -3187 h 1380"/>
                    <a:gd name="T36" fmla="*/ 16 w 903"/>
                    <a:gd name="T37" fmla="*/ -3083 h 1380"/>
                    <a:gd name="T38" fmla="*/ 5 w 903"/>
                    <a:gd name="T39" fmla="*/ -2977 h 1380"/>
                    <a:gd name="T40" fmla="*/ 0 w 903"/>
                    <a:gd name="T41" fmla="*/ -2868 h 13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3" h="1380">
                      <a:moveTo>
                        <a:pt x="902" y="0"/>
                      </a:moveTo>
                      <a:lnTo>
                        <a:pt x="829" y="12"/>
                      </a:lnTo>
                      <a:lnTo>
                        <a:pt x="757" y="32"/>
                      </a:lnTo>
                      <a:lnTo>
                        <a:pt x="688" y="59"/>
                      </a:lnTo>
                      <a:lnTo>
                        <a:pt x="620" y="93"/>
                      </a:lnTo>
                      <a:lnTo>
                        <a:pt x="555" y="135"/>
                      </a:lnTo>
                      <a:lnTo>
                        <a:pt x="493" y="183"/>
                      </a:lnTo>
                      <a:lnTo>
                        <a:pt x="433" y="237"/>
                      </a:lnTo>
                      <a:lnTo>
                        <a:pt x="376" y="297"/>
                      </a:lnTo>
                      <a:lnTo>
                        <a:pt x="322" y="363"/>
                      </a:lnTo>
                      <a:lnTo>
                        <a:pt x="272" y="435"/>
                      </a:lnTo>
                      <a:lnTo>
                        <a:pt x="225" y="511"/>
                      </a:lnTo>
                      <a:lnTo>
                        <a:pt x="182" y="592"/>
                      </a:lnTo>
                      <a:lnTo>
                        <a:pt x="144" y="678"/>
                      </a:lnTo>
                      <a:lnTo>
                        <a:pt x="109" y="768"/>
                      </a:lnTo>
                      <a:lnTo>
                        <a:pt x="78" y="862"/>
                      </a:lnTo>
                      <a:lnTo>
                        <a:pt x="53" y="960"/>
                      </a:lnTo>
                      <a:lnTo>
                        <a:pt x="32" y="1061"/>
                      </a:lnTo>
                      <a:lnTo>
                        <a:pt x="16" y="1165"/>
                      </a:lnTo>
                      <a:lnTo>
                        <a:pt x="5" y="1271"/>
                      </a:lnTo>
                      <a:lnTo>
                        <a:pt x="0" y="1380"/>
                      </a:lnTo>
                    </a:path>
                  </a:pathLst>
                </a:custGeom>
                <a:noFill/>
                <a:ln w="28575">
                  <a:solidFill>
                    <a:srgbClr val="C25728"/>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4" name="Group 10"/>
              <p:cNvGrpSpPr>
                <a:grpSpLocks/>
              </p:cNvGrpSpPr>
              <p:nvPr/>
            </p:nvGrpSpPr>
            <p:grpSpPr bwMode="auto">
              <a:xfrm>
                <a:off x="5707" y="-2747"/>
                <a:ext cx="922" cy="1362"/>
                <a:chOff x="5707" y="-2747"/>
                <a:chExt cx="922" cy="1362"/>
              </a:xfrm>
            </p:grpSpPr>
            <p:sp>
              <p:nvSpPr>
                <p:cNvPr id="34" name="Freeform 31"/>
                <p:cNvSpPr>
                  <a:spLocks/>
                </p:cNvSpPr>
                <p:nvPr/>
              </p:nvSpPr>
              <p:spPr bwMode="auto">
                <a:xfrm>
                  <a:off x="5707" y="-2747"/>
                  <a:ext cx="922" cy="1362"/>
                </a:xfrm>
                <a:custGeom>
                  <a:avLst/>
                  <a:gdLst>
                    <a:gd name="T0" fmla="*/ 0 w 922"/>
                    <a:gd name="T1" fmla="*/ -2747 h 1362"/>
                    <a:gd name="T2" fmla="*/ 7 w 922"/>
                    <a:gd name="T3" fmla="*/ -2638 h 1362"/>
                    <a:gd name="T4" fmla="*/ 18 w 922"/>
                    <a:gd name="T5" fmla="*/ -2532 h 1362"/>
                    <a:gd name="T6" fmla="*/ 35 w 922"/>
                    <a:gd name="T7" fmla="*/ -2428 h 1362"/>
                    <a:gd name="T8" fmla="*/ 57 w 922"/>
                    <a:gd name="T9" fmla="*/ -2327 h 1362"/>
                    <a:gd name="T10" fmla="*/ 84 w 922"/>
                    <a:gd name="T11" fmla="*/ -2230 h 1362"/>
                    <a:gd name="T12" fmla="*/ 116 w 922"/>
                    <a:gd name="T13" fmla="*/ -2136 h 1362"/>
                    <a:gd name="T14" fmla="*/ 151 w 922"/>
                    <a:gd name="T15" fmla="*/ -2047 h 1362"/>
                    <a:gd name="T16" fmla="*/ 191 w 922"/>
                    <a:gd name="T17" fmla="*/ -1961 h 1362"/>
                    <a:gd name="T18" fmla="*/ 235 w 922"/>
                    <a:gd name="T19" fmla="*/ -1881 h 1362"/>
                    <a:gd name="T20" fmla="*/ 283 w 922"/>
                    <a:gd name="T21" fmla="*/ -1805 h 1362"/>
                    <a:gd name="T22" fmla="*/ 334 w 922"/>
                    <a:gd name="T23" fmla="*/ -1734 h 1362"/>
                    <a:gd name="T24" fmla="*/ 389 w 922"/>
                    <a:gd name="T25" fmla="*/ -1669 h 1362"/>
                    <a:gd name="T26" fmla="*/ 447 w 922"/>
                    <a:gd name="T27" fmla="*/ -1610 h 1362"/>
                    <a:gd name="T28" fmla="*/ 508 w 922"/>
                    <a:gd name="T29" fmla="*/ -1557 h 1362"/>
                    <a:gd name="T30" fmla="*/ 571 w 922"/>
                    <a:gd name="T31" fmla="*/ -1511 h 1362"/>
                    <a:gd name="T32" fmla="*/ 637 w 922"/>
                    <a:gd name="T33" fmla="*/ -1471 h 1362"/>
                    <a:gd name="T34" fmla="*/ 705 w 922"/>
                    <a:gd name="T35" fmla="*/ -1438 h 1362"/>
                    <a:gd name="T36" fmla="*/ 776 w 922"/>
                    <a:gd name="T37" fmla="*/ -1413 h 1362"/>
                    <a:gd name="T38" fmla="*/ 848 w 922"/>
                    <a:gd name="T39" fmla="*/ -1395 h 1362"/>
                    <a:gd name="T40" fmla="*/ 922 w 922"/>
                    <a:gd name="T41" fmla="*/ -1386 h 13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2" h="1362">
                      <a:moveTo>
                        <a:pt x="0" y="0"/>
                      </a:moveTo>
                      <a:lnTo>
                        <a:pt x="7" y="109"/>
                      </a:lnTo>
                      <a:lnTo>
                        <a:pt x="18" y="215"/>
                      </a:lnTo>
                      <a:lnTo>
                        <a:pt x="35" y="319"/>
                      </a:lnTo>
                      <a:lnTo>
                        <a:pt x="57" y="420"/>
                      </a:lnTo>
                      <a:lnTo>
                        <a:pt x="84" y="517"/>
                      </a:lnTo>
                      <a:lnTo>
                        <a:pt x="116" y="611"/>
                      </a:lnTo>
                      <a:lnTo>
                        <a:pt x="151" y="700"/>
                      </a:lnTo>
                      <a:lnTo>
                        <a:pt x="191" y="786"/>
                      </a:lnTo>
                      <a:lnTo>
                        <a:pt x="235" y="866"/>
                      </a:lnTo>
                      <a:lnTo>
                        <a:pt x="283" y="942"/>
                      </a:lnTo>
                      <a:lnTo>
                        <a:pt x="334" y="1013"/>
                      </a:lnTo>
                      <a:lnTo>
                        <a:pt x="389" y="1078"/>
                      </a:lnTo>
                      <a:lnTo>
                        <a:pt x="447" y="1137"/>
                      </a:lnTo>
                      <a:lnTo>
                        <a:pt x="508" y="1190"/>
                      </a:lnTo>
                      <a:lnTo>
                        <a:pt x="571" y="1236"/>
                      </a:lnTo>
                      <a:lnTo>
                        <a:pt x="637" y="1276"/>
                      </a:lnTo>
                      <a:lnTo>
                        <a:pt x="705" y="1309"/>
                      </a:lnTo>
                      <a:lnTo>
                        <a:pt x="776" y="1334"/>
                      </a:lnTo>
                      <a:lnTo>
                        <a:pt x="848" y="1352"/>
                      </a:lnTo>
                      <a:lnTo>
                        <a:pt x="922" y="1361"/>
                      </a:lnTo>
                    </a:path>
                  </a:pathLst>
                </a:custGeom>
                <a:noFill/>
                <a:ln w="28575">
                  <a:solidFill>
                    <a:srgbClr val="C25728"/>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5" name="Group 11"/>
              <p:cNvGrpSpPr>
                <a:grpSpLocks/>
              </p:cNvGrpSpPr>
              <p:nvPr/>
            </p:nvGrpSpPr>
            <p:grpSpPr bwMode="auto">
              <a:xfrm>
                <a:off x="7642" y="-2818"/>
                <a:ext cx="20" cy="2"/>
                <a:chOff x="7642" y="-2818"/>
                <a:chExt cx="20" cy="2"/>
              </a:xfrm>
            </p:grpSpPr>
            <p:sp>
              <p:nvSpPr>
                <p:cNvPr id="33" name="Freeform 30"/>
                <p:cNvSpPr>
                  <a:spLocks/>
                </p:cNvSpPr>
                <p:nvPr/>
              </p:nvSpPr>
              <p:spPr bwMode="auto">
                <a:xfrm>
                  <a:off x="7642" y="-2818"/>
                  <a:ext cx="20" cy="2"/>
                </a:xfrm>
                <a:custGeom>
                  <a:avLst/>
                  <a:gdLst>
                    <a:gd name="T0" fmla="*/ 0 w 20"/>
                    <a:gd name="T1" fmla="*/ 0 h 2"/>
                    <a:gd name="T2" fmla="*/ 20 w 20"/>
                    <a:gd name="T3" fmla="*/ 0 h 2"/>
                    <a:gd name="T4" fmla="*/ 0 60000 65536"/>
                    <a:gd name="T5" fmla="*/ 0 60000 65536"/>
                  </a:gdLst>
                  <a:ahLst/>
                  <a:cxnLst>
                    <a:cxn ang="T4">
                      <a:pos x="T0" y="T1"/>
                    </a:cxn>
                    <a:cxn ang="T5">
                      <a:pos x="T2" y="T3"/>
                    </a:cxn>
                  </a:cxnLst>
                  <a:rect l="0" t="0" r="r" b="b"/>
                  <a:pathLst>
                    <a:path w="20" h="2">
                      <a:moveTo>
                        <a:pt x="0" y="0"/>
                      </a:moveTo>
                      <a:lnTo>
                        <a:pt x="20" y="0"/>
                      </a:lnTo>
                    </a:path>
                  </a:pathLst>
                </a:custGeom>
                <a:noFill/>
                <a:ln w="38227">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6" name="Group 12"/>
              <p:cNvGrpSpPr>
                <a:grpSpLocks/>
              </p:cNvGrpSpPr>
              <p:nvPr/>
            </p:nvGrpSpPr>
            <p:grpSpPr bwMode="auto">
              <a:xfrm>
                <a:off x="6649" y="-4251"/>
                <a:ext cx="61" cy="2"/>
                <a:chOff x="6649" y="-4251"/>
                <a:chExt cx="61" cy="2"/>
              </a:xfrm>
            </p:grpSpPr>
            <p:sp>
              <p:nvSpPr>
                <p:cNvPr id="32" name="Freeform 29"/>
                <p:cNvSpPr>
                  <a:spLocks/>
                </p:cNvSpPr>
                <p:nvPr/>
              </p:nvSpPr>
              <p:spPr bwMode="auto">
                <a:xfrm>
                  <a:off x="6649" y="-4251"/>
                  <a:ext cx="61" cy="2"/>
                </a:xfrm>
                <a:custGeom>
                  <a:avLst/>
                  <a:gdLst>
                    <a:gd name="T0" fmla="*/ 60 w 61"/>
                    <a:gd name="T1" fmla="*/ -17412096 h 1"/>
                    <a:gd name="T2" fmla="*/ 50 w 61"/>
                    <a:gd name="T3" fmla="*/ -17412096 h 1"/>
                    <a:gd name="T4" fmla="*/ 40 w 61"/>
                    <a:gd name="T5" fmla="*/ -17412096 h 1"/>
                    <a:gd name="T6" fmla="*/ 30 w 61"/>
                    <a:gd name="T7" fmla="*/ -17412096 h 1"/>
                    <a:gd name="T8" fmla="*/ 20 w 61"/>
                    <a:gd name="T9" fmla="*/ -17412096 h 1"/>
                    <a:gd name="T10" fmla="*/ 10 w 61"/>
                    <a:gd name="T11" fmla="*/ -17412096 h 1"/>
                    <a:gd name="T12" fmla="*/ 0 w 61"/>
                    <a:gd name="T13" fmla="*/ -1741209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
                      <a:moveTo>
                        <a:pt x="60" y="0"/>
                      </a:moveTo>
                      <a:lnTo>
                        <a:pt x="50" y="0"/>
                      </a:lnTo>
                      <a:lnTo>
                        <a:pt x="40" y="0"/>
                      </a:lnTo>
                      <a:lnTo>
                        <a:pt x="30" y="0"/>
                      </a:lnTo>
                      <a:lnTo>
                        <a:pt x="20" y="0"/>
                      </a:lnTo>
                      <a:lnTo>
                        <a:pt x="10" y="0"/>
                      </a:lnTo>
                      <a:lnTo>
                        <a:pt x="0" y="0"/>
                      </a:lnTo>
                    </a:path>
                  </a:pathLst>
                </a:custGeom>
                <a:noFill/>
                <a:ln w="12700">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7" name="Group 13"/>
              <p:cNvGrpSpPr>
                <a:grpSpLocks/>
              </p:cNvGrpSpPr>
              <p:nvPr/>
            </p:nvGrpSpPr>
            <p:grpSpPr bwMode="auto">
              <a:xfrm>
                <a:off x="5706" y="-2818"/>
                <a:ext cx="2" cy="2"/>
                <a:chOff x="5706" y="-2818"/>
                <a:chExt cx="2" cy="2"/>
              </a:xfrm>
            </p:grpSpPr>
            <p:sp>
              <p:nvSpPr>
                <p:cNvPr id="31" name="Freeform 28"/>
                <p:cNvSpPr>
                  <a:spLocks/>
                </p:cNvSpPr>
                <p:nvPr/>
              </p:nvSpPr>
              <p:spPr bwMode="auto">
                <a:xfrm>
                  <a:off x="5706" y="-2818"/>
                  <a:ext cx="2" cy="2"/>
                </a:xfrm>
                <a:custGeom>
                  <a:avLst/>
                  <a:gdLst>
                    <a:gd name="T0" fmla="*/ 0 w 1"/>
                    <a:gd name="T1" fmla="*/ 0 h 2"/>
                    <a:gd name="T2" fmla="*/ 0 w 1"/>
                    <a:gd name="T3" fmla="*/ 0 h 2"/>
                    <a:gd name="T4" fmla="*/ 0 60000 65536"/>
                    <a:gd name="T5" fmla="*/ 0 60000 65536"/>
                  </a:gdLst>
                  <a:ahLst/>
                  <a:cxnLst>
                    <a:cxn ang="T4">
                      <a:pos x="T0" y="T1"/>
                    </a:cxn>
                    <a:cxn ang="T5">
                      <a:pos x="T2" y="T3"/>
                    </a:cxn>
                  </a:cxnLst>
                  <a:rect l="0" t="0" r="r" b="b"/>
                  <a:pathLst>
                    <a:path w="1" h="2">
                      <a:moveTo>
                        <a:pt x="0" y="0"/>
                      </a:moveTo>
                      <a:lnTo>
                        <a:pt x="0" y="0"/>
                      </a:lnTo>
                    </a:path>
                  </a:pathLst>
                </a:custGeom>
                <a:noFill/>
                <a:ln w="38227">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grpSp>
          <p:grpSp>
            <p:nvGrpSpPr>
              <p:cNvPr id="18" name="Group 14"/>
              <p:cNvGrpSpPr>
                <a:grpSpLocks/>
              </p:cNvGrpSpPr>
              <p:nvPr/>
            </p:nvGrpSpPr>
            <p:grpSpPr bwMode="auto">
              <a:xfrm>
                <a:off x="5420" y="-3359"/>
                <a:ext cx="5345" cy="2636"/>
                <a:chOff x="5420" y="-3359"/>
                <a:chExt cx="5345" cy="2636"/>
              </a:xfrm>
            </p:grpSpPr>
            <p:sp>
              <p:nvSpPr>
                <p:cNvPr id="19" name="Freeform 15"/>
                <p:cNvSpPr>
                  <a:spLocks/>
                </p:cNvSpPr>
                <p:nvPr/>
              </p:nvSpPr>
              <p:spPr bwMode="auto">
                <a:xfrm>
                  <a:off x="6649" y="-1384"/>
                  <a:ext cx="61" cy="2"/>
                </a:xfrm>
                <a:custGeom>
                  <a:avLst/>
                  <a:gdLst>
                    <a:gd name="T0" fmla="*/ 0 w 61"/>
                    <a:gd name="T1" fmla="*/ -5668864 h 1"/>
                    <a:gd name="T2" fmla="*/ 10 w 61"/>
                    <a:gd name="T3" fmla="*/ -5668864 h 1"/>
                    <a:gd name="T4" fmla="*/ 20 w 61"/>
                    <a:gd name="T5" fmla="*/ -5668864 h 1"/>
                    <a:gd name="T6" fmla="*/ 30 w 61"/>
                    <a:gd name="T7" fmla="*/ -5668864 h 1"/>
                    <a:gd name="T8" fmla="*/ 40 w 61"/>
                    <a:gd name="T9" fmla="*/ -5668864 h 1"/>
                    <a:gd name="T10" fmla="*/ 50 w 61"/>
                    <a:gd name="T11" fmla="*/ -5668864 h 1"/>
                    <a:gd name="T12" fmla="*/ 60 w 61"/>
                    <a:gd name="T13" fmla="*/ -5668864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
                      <a:moveTo>
                        <a:pt x="0" y="0"/>
                      </a:moveTo>
                      <a:lnTo>
                        <a:pt x="10" y="0"/>
                      </a:lnTo>
                      <a:lnTo>
                        <a:pt x="20" y="0"/>
                      </a:lnTo>
                      <a:lnTo>
                        <a:pt x="30" y="0"/>
                      </a:lnTo>
                      <a:lnTo>
                        <a:pt x="40" y="0"/>
                      </a:lnTo>
                      <a:lnTo>
                        <a:pt x="50" y="0"/>
                      </a:lnTo>
                      <a:lnTo>
                        <a:pt x="60" y="0"/>
                      </a:lnTo>
                    </a:path>
                  </a:pathLst>
                </a:custGeom>
                <a:noFill/>
                <a:ln w="12700">
                  <a:solidFill>
                    <a:srgbClr val="DE653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Gill Sans MT" panose="020B0502020104020203" pitchFamily="34" charset="0"/>
                  </a:endParaRPr>
                </a:p>
              </p:txBody>
            </p:sp>
            <p:sp>
              <p:nvSpPr>
                <p:cNvPr id="20" name="Text Box 23"/>
                <p:cNvSpPr txBox="1">
                  <a:spLocks noChangeArrowheads="1"/>
                </p:cNvSpPr>
                <p:nvPr/>
              </p:nvSpPr>
              <p:spPr bwMode="auto">
                <a:xfrm>
                  <a:off x="5498" y="-3359"/>
                  <a:ext cx="8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800">
                      <a:solidFill>
                        <a:srgbClr val="231F20"/>
                      </a:solidFill>
                      <a:latin typeface="Gill Sans MT" panose="020B0502020104020203" pitchFamily="34" charset="0"/>
                    </a:rPr>
                    <a:t>0</a:t>
                  </a:r>
                  <a:endParaRPr lang="en-US" altLang="fr-FR" sz="1200">
                    <a:solidFill>
                      <a:srgbClr val="FFFFFF"/>
                    </a:solidFill>
                    <a:latin typeface="Gill Sans MT" panose="020B0502020104020203" pitchFamily="34" charset="0"/>
                  </a:endParaRPr>
                </a:p>
              </p:txBody>
            </p:sp>
            <p:sp>
              <p:nvSpPr>
                <p:cNvPr id="21" name="Text Box 24"/>
                <p:cNvSpPr txBox="1">
                  <a:spLocks noChangeArrowheads="1"/>
                </p:cNvSpPr>
                <p:nvPr/>
              </p:nvSpPr>
              <p:spPr bwMode="auto">
                <a:xfrm>
                  <a:off x="5460" y="-2427"/>
                  <a:ext cx="13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800">
                      <a:solidFill>
                        <a:srgbClr val="231F20"/>
                      </a:solidFill>
                      <a:latin typeface="Gill Sans MT" panose="020B0502020104020203" pitchFamily="34" charset="0"/>
                    </a:rPr>
                    <a:t>-1</a:t>
                  </a:r>
                  <a:endParaRPr lang="en-US" altLang="fr-FR" sz="1200">
                    <a:solidFill>
                      <a:srgbClr val="FFFFFF"/>
                    </a:solidFill>
                    <a:latin typeface="Gill Sans MT" panose="020B0502020104020203" pitchFamily="34" charset="0"/>
                  </a:endParaRPr>
                </a:p>
              </p:txBody>
            </p:sp>
            <p:sp>
              <p:nvSpPr>
                <p:cNvPr id="22" name="Text Box 25"/>
                <p:cNvSpPr txBox="1">
                  <a:spLocks noChangeArrowheads="1"/>
                </p:cNvSpPr>
                <p:nvPr/>
              </p:nvSpPr>
              <p:spPr bwMode="auto">
                <a:xfrm>
                  <a:off x="5420" y="-1488"/>
                  <a:ext cx="13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800">
                      <a:solidFill>
                        <a:srgbClr val="231F20"/>
                      </a:solidFill>
                      <a:latin typeface="Gill Sans MT" panose="020B0502020104020203" pitchFamily="34" charset="0"/>
                    </a:rPr>
                    <a:t>-2</a:t>
                  </a:r>
                  <a:endParaRPr lang="en-US" altLang="fr-FR" sz="1200">
                    <a:solidFill>
                      <a:srgbClr val="FFFFFF"/>
                    </a:solidFill>
                    <a:latin typeface="Gill Sans MT" panose="020B0502020104020203" pitchFamily="34" charset="0"/>
                  </a:endParaRPr>
                </a:p>
              </p:txBody>
            </p:sp>
            <p:sp>
              <p:nvSpPr>
                <p:cNvPr id="23" name="Text Box 26"/>
                <p:cNvSpPr txBox="1">
                  <a:spLocks noChangeArrowheads="1"/>
                </p:cNvSpPr>
                <p:nvPr/>
              </p:nvSpPr>
              <p:spPr bwMode="auto">
                <a:xfrm>
                  <a:off x="5658" y="-1308"/>
                  <a:ext cx="2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1</a:t>
                  </a:r>
                  <a:endParaRPr lang="en-US" altLang="fr-FR" sz="1200">
                    <a:solidFill>
                      <a:srgbClr val="FFFFFF"/>
                    </a:solidFill>
                    <a:latin typeface="Gill Sans MT" panose="020B0502020104020203" pitchFamily="34" charset="0"/>
                  </a:endParaRPr>
                </a:p>
              </p:txBody>
            </p:sp>
            <p:sp>
              <p:nvSpPr>
                <p:cNvPr id="24" name="Text Box 27"/>
                <p:cNvSpPr txBox="1">
                  <a:spLocks noChangeArrowheads="1"/>
                </p:cNvSpPr>
                <p:nvPr/>
              </p:nvSpPr>
              <p:spPr bwMode="auto">
                <a:xfrm>
                  <a:off x="6589" y="-1308"/>
                  <a:ext cx="33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12</a:t>
                  </a:r>
                  <a:endParaRPr lang="en-US" altLang="fr-FR" sz="1200">
                    <a:solidFill>
                      <a:srgbClr val="FFFFFF"/>
                    </a:solidFill>
                    <a:latin typeface="Gill Sans MT" panose="020B0502020104020203" pitchFamily="34" charset="0"/>
                  </a:endParaRPr>
                </a:p>
              </p:txBody>
            </p:sp>
            <p:sp>
              <p:nvSpPr>
                <p:cNvPr id="25" name="Text Box 28"/>
                <p:cNvSpPr txBox="1">
                  <a:spLocks noChangeArrowheads="1"/>
                </p:cNvSpPr>
                <p:nvPr/>
              </p:nvSpPr>
              <p:spPr bwMode="auto">
                <a:xfrm>
                  <a:off x="7464" y="-1308"/>
                  <a:ext cx="37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24</a:t>
                  </a:r>
                  <a:endParaRPr lang="en-US" altLang="fr-FR" sz="1200">
                    <a:solidFill>
                      <a:srgbClr val="FFFFFF"/>
                    </a:solidFill>
                    <a:latin typeface="Gill Sans MT" panose="020B0502020104020203" pitchFamily="34" charset="0"/>
                  </a:endParaRPr>
                </a:p>
              </p:txBody>
            </p:sp>
            <p:sp>
              <p:nvSpPr>
                <p:cNvPr id="26" name="Text Box 29"/>
                <p:cNvSpPr txBox="1">
                  <a:spLocks noChangeArrowheads="1"/>
                </p:cNvSpPr>
                <p:nvPr/>
              </p:nvSpPr>
              <p:spPr bwMode="auto">
                <a:xfrm>
                  <a:off x="8440" y="-1308"/>
                  <a:ext cx="28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36</a:t>
                  </a:r>
                  <a:endParaRPr lang="en-US" altLang="fr-FR" sz="1200">
                    <a:solidFill>
                      <a:srgbClr val="FFFFFF"/>
                    </a:solidFill>
                    <a:latin typeface="Gill Sans MT" panose="020B0502020104020203" pitchFamily="34" charset="0"/>
                  </a:endParaRPr>
                </a:p>
              </p:txBody>
            </p:sp>
            <p:sp>
              <p:nvSpPr>
                <p:cNvPr id="27" name="Text Box 30"/>
                <p:cNvSpPr txBox="1">
                  <a:spLocks noChangeArrowheads="1"/>
                </p:cNvSpPr>
                <p:nvPr/>
              </p:nvSpPr>
              <p:spPr bwMode="auto">
                <a:xfrm>
                  <a:off x="9424" y="-1308"/>
                  <a:ext cx="3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48</a:t>
                  </a:r>
                  <a:endParaRPr lang="en-US" altLang="fr-FR" sz="1200">
                    <a:solidFill>
                      <a:srgbClr val="FFFFFF"/>
                    </a:solidFill>
                    <a:latin typeface="Gill Sans MT" panose="020B0502020104020203" pitchFamily="34" charset="0"/>
                  </a:endParaRPr>
                </a:p>
              </p:txBody>
            </p:sp>
            <p:sp>
              <p:nvSpPr>
                <p:cNvPr id="28" name="Text Box 31"/>
                <p:cNvSpPr txBox="1">
                  <a:spLocks noChangeArrowheads="1"/>
                </p:cNvSpPr>
                <p:nvPr/>
              </p:nvSpPr>
              <p:spPr bwMode="auto">
                <a:xfrm>
                  <a:off x="10468" y="-1308"/>
                  <a:ext cx="29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nSpc>
                      <a:spcPts val="800"/>
                    </a:lnSpc>
                    <a:spcBef>
                      <a:spcPct val="0"/>
                    </a:spcBef>
                    <a:spcAft>
                      <a:spcPts val="800"/>
                    </a:spcAft>
                    <a:buClrTx/>
                    <a:buSzTx/>
                    <a:buNone/>
                  </a:pPr>
                  <a:r>
                    <a:rPr lang="en-US" altLang="fr-FR" sz="1200">
                      <a:solidFill>
                        <a:srgbClr val="231F20"/>
                      </a:solidFill>
                      <a:latin typeface="Gill Sans MT" panose="020B0502020104020203" pitchFamily="34" charset="0"/>
                    </a:rPr>
                    <a:t>60</a:t>
                  </a:r>
                  <a:endParaRPr lang="en-US" altLang="fr-FR" sz="1200">
                    <a:solidFill>
                      <a:srgbClr val="FFFFFF"/>
                    </a:solidFill>
                    <a:latin typeface="Gill Sans MT" panose="020B0502020104020203" pitchFamily="34" charset="0"/>
                  </a:endParaRPr>
                </a:p>
              </p:txBody>
            </p:sp>
            <p:sp>
              <p:nvSpPr>
                <p:cNvPr id="29" name="Text Box 32"/>
                <p:cNvSpPr txBox="1">
                  <a:spLocks noChangeArrowheads="1"/>
                </p:cNvSpPr>
                <p:nvPr/>
              </p:nvSpPr>
              <p:spPr bwMode="auto">
                <a:xfrm>
                  <a:off x="7579" y="-1104"/>
                  <a:ext cx="147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eaLnBrk="0" hangingPunct="0">
                    <a:lnSpc>
                      <a:spcPts val="900"/>
                    </a:lnSpc>
                    <a:spcAft>
                      <a:spcPts val="800"/>
                    </a:spcAft>
                    <a:defRPr/>
                  </a:pPr>
                  <a:r>
                    <a:rPr lang="en-US" sz="1400" spc="-5" dirty="0">
                      <a:solidFill>
                        <a:srgbClr val="231F20"/>
                      </a:solidFill>
                      <a:latin typeface="Gill Sans MT" panose="020B0502020104020203" pitchFamily="34" charset="0"/>
                      <a:ea typeface="Arial" charset="0"/>
                      <a:cs typeface="Arial" charset="0"/>
                    </a:rPr>
                    <a:t>Age (months)</a:t>
                  </a:r>
                  <a:endParaRPr lang="en-US" sz="1400" dirty="0">
                    <a:solidFill>
                      <a:srgbClr val="FFFFFF"/>
                    </a:solidFill>
                    <a:latin typeface="Gill Sans MT" panose="020B0502020104020203" pitchFamily="34" charset="0"/>
                    <a:ea typeface="Arial" charset="0"/>
                    <a:cs typeface="Arial" charset="0"/>
                  </a:endParaRPr>
                </a:p>
              </p:txBody>
            </p:sp>
          </p:grpSp>
        </p:grpSp>
        <p:sp>
          <p:nvSpPr>
            <p:cNvPr id="9" name="Text Box 2"/>
            <p:cNvSpPr txBox="1">
              <a:spLocks noChangeArrowheads="1"/>
            </p:cNvSpPr>
            <p:nvPr/>
          </p:nvSpPr>
          <p:spPr bwMode="auto">
            <a:xfrm rot="16200000">
              <a:off x="514965" y="1135650"/>
              <a:ext cx="937662" cy="186040"/>
            </a:xfrm>
            <a:prstGeom prst="rect">
              <a:avLst/>
            </a:prstGeom>
            <a:solidFill>
              <a:srgbClr val="FFFFFF"/>
            </a:solidFill>
            <a:ln w="9525">
              <a:noFill/>
              <a:miter lim="800000"/>
              <a:headEnd/>
              <a:tailEnd/>
            </a:ln>
          </p:spPr>
          <p:txBody>
            <a:bodyPr>
              <a:spAutoFit/>
            </a:bodyPr>
            <a:lstStyle>
              <a:lvl1pPr eaLnBrk="0" hangingPunct="0">
                <a:spcBef>
                  <a:spcPct val="20000"/>
                </a:spcBef>
                <a:buClr>
                  <a:schemeClr val="hlink"/>
                </a:buClr>
                <a:buSzPct val="70000"/>
                <a:buFont typeface="Wingdings" charset="2"/>
                <a:buChar char="n"/>
                <a:defRPr sz="3200">
                  <a:solidFill>
                    <a:schemeClr val="tx1"/>
                  </a:solidFill>
                  <a:latin typeface="Garamond" charset="0"/>
                  <a:ea typeface="MS PGothic" charset="-128"/>
                </a:defRPr>
              </a:lvl1pPr>
              <a:lvl2pPr marL="742950" indent="-285750" eaLnBrk="0" hangingPunct="0">
                <a:spcBef>
                  <a:spcPct val="20000"/>
                </a:spcBef>
                <a:buClr>
                  <a:schemeClr val="accent2"/>
                </a:buClr>
                <a:buSzPct val="70000"/>
                <a:buFont typeface="Wingdings" charset="2"/>
                <a:buChar char="n"/>
                <a:defRPr sz="2800">
                  <a:solidFill>
                    <a:schemeClr val="tx1"/>
                  </a:solidFill>
                  <a:latin typeface="Garamond" charset="0"/>
                  <a:ea typeface="MS PGothic" charset="-128"/>
                </a:defRPr>
              </a:lvl2pPr>
              <a:lvl3pPr marL="1143000" indent="-228600" eaLnBrk="0" hangingPunct="0">
                <a:spcBef>
                  <a:spcPct val="20000"/>
                </a:spcBef>
                <a:buClr>
                  <a:schemeClr val="tx2"/>
                </a:buClr>
                <a:buSzPct val="70000"/>
                <a:buFont typeface="Wingdings" charset="2"/>
                <a:buChar char="n"/>
                <a:defRPr sz="2400">
                  <a:solidFill>
                    <a:schemeClr val="tx1"/>
                  </a:solidFill>
                  <a:latin typeface="Garamond" charset="0"/>
                  <a:ea typeface="MS PGothic" charset="-128"/>
                </a:defRPr>
              </a:lvl3pPr>
              <a:lvl4pPr marL="1600200" indent="-228600" eaLnBrk="0" hangingPunct="0">
                <a:spcBef>
                  <a:spcPct val="20000"/>
                </a:spcBef>
                <a:buClr>
                  <a:schemeClr val="accent2"/>
                </a:buClr>
                <a:buSzPct val="70000"/>
                <a:buFont typeface="Wingdings" charset="2"/>
                <a:buChar char="n"/>
                <a:defRPr sz="2000">
                  <a:solidFill>
                    <a:schemeClr val="tx1"/>
                  </a:solidFill>
                  <a:latin typeface="Garamond" charset="0"/>
                  <a:ea typeface="MS PGothic" charset="-128"/>
                </a:defRPr>
              </a:lvl4pPr>
              <a:lvl5pPr marL="2057400" indent="-228600" eaLnBrk="0" hangingPunct="0">
                <a:spcBef>
                  <a:spcPct val="20000"/>
                </a:spcBef>
                <a:buClr>
                  <a:schemeClr val="hlink"/>
                </a:buClr>
                <a:buSzPct val="70000"/>
                <a:buFont typeface="Wingdings" charset="2"/>
                <a:buChar char="n"/>
                <a:defRPr sz="2000">
                  <a:solidFill>
                    <a:schemeClr val="tx1"/>
                  </a:solidFill>
                  <a:latin typeface="Garamond" charset="0"/>
                  <a:ea typeface="MS PGothic" charset="-128"/>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MS PGothic" charset="-128"/>
                </a:defRPr>
              </a:lvl9pPr>
            </a:lstStyle>
            <a:p>
              <a:pPr algn="just">
                <a:lnSpc>
                  <a:spcPct val="107000"/>
                </a:lnSpc>
                <a:spcBef>
                  <a:spcPct val="0"/>
                </a:spcBef>
                <a:spcAft>
                  <a:spcPts val="800"/>
                </a:spcAft>
                <a:buClrTx/>
                <a:buSzTx/>
                <a:buNone/>
              </a:pPr>
              <a:r>
                <a:rPr lang="en-US" altLang="fr-FR" sz="1400" dirty="0">
                  <a:solidFill>
                    <a:srgbClr val="000514"/>
                  </a:solidFill>
                  <a:latin typeface="Gill Sans MT" panose="020B0502020104020203" pitchFamily="34" charset="0"/>
                </a:rPr>
                <a:t>Z-scores</a:t>
              </a:r>
            </a:p>
          </p:txBody>
        </p:sp>
      </p:grpSp>
      <p:sp>
        <p:nvSpPr>
          <p:cNvPr id="3" name="Rectangle 2"/>
          <p:cNvSpPr/>
          <p:nvPr/>
        </p:nvSpPr>
        <p:spPr>
          <a:xfrm>
            <a:off x="4211650" y="6165171"/>
            <a:ext cx="4303700" cy="461665"/>
          </a:xfrm>
          <a:prstGeom prst="rect">
            <a:avLst/>
          </a:prstGeom>
        </p:spPr>
        <p:txBody>
          <a:bodyPr wrap="square">
            <a:spAutoFit/>
          </a:bodyPr>
          <a:lstStyle/>
          <a:p>
            <a:r>
              <a:rPr lang="en-US" sz="800" spc="-5" dirty="0">
                <a:solidFill>
                  <a:srgbClr val="231F20"/>
                </a:solidFill>
                <a:latin typeface="Gill Sans MT" panose="020B0502020104020203" pitchFamily="34" charset="0"/>
                <a:ea typeface="Calibri" panose="020F0502020204030204" pitchFamily="34" charset="0"/>
              </a:rPr>
              <a:t>Source:</a:t>
            </a:r>
            <a:r>
              <a:rPr lang="en-US" sz="800" spc="-30" dirty="0">
                <a:solidFill>
                  <a:srgbClr val="231F20"/>
                </a:solidFill>
                <a:latin typeface="Gill Sans MT" panose="020B0502020104020203" pitchFamily="34" charset="0"/>
                <a:ea typeface="Calibri" panose="020F0502020204030204" pitchFamily="34" charset="0"/>
              </a:rPr>
              <a:t>  </a:t>
            </a:r>
            <a:r>
              <a:rPr lang="en-US" sz="800" spc="-5" dirty="0" err="1">
                <a:solidFill>
                  <a:srgbClr val="231F20"/>
                </a:solidFill>
                <a:latin typeface="Gill Sans MT" panose="020B0502020104020203" pitchFamily="34" charset="0"/>
                <a:ea typeface="Calibri" panose="020F0502020204030204" pitchFamily="34" charset="0"/>
              </a:rPr>
              <a:t>Victora</a:t>
            </a:r>
            <a:r>
              <a:rPr lang="en-US" sz="800" spc="-5" dirty="0">
                <a:solidFill>
                  <a:srgbClr val="231F20"/>
                </a:solidFill>
                <a:latin typeface="Gill Sans MT" panose="020B0502020104020203" pitchFamily="34" charset="0"/>
                <a:ea typeface="Calibri" panose="020F0502020204030204" pitchFamily="34" charset="0"/>
              </a:rPr>
              <a:t>, C.</a:t>
            </a:r>
            <a:r>
              <a:rPr lang="en-US" sz="800" dirty="0">
                <a:solidFill>
                  <a:srgbClr val="231F20"/>
                </a:solidFill>
                <a:latin typeface="Gill Sans MT" panose="020B0502020104020203" pitchFamily="34" charset="0"/>
                <a:ea typeface="Calibri" panose="020F0502020204030204" pitchFamily="34" charset="0"/>
              </a:rPr>
              <a:t>G.</a:t>
            </a:r>
            <a:r>
              <a:rPr lang="pt-BR" sz="800" dirty="0">
                <a:latin typeface="Gill Sans MT" panose="020B0502020104020203" pitchFamily="34" charset="0"/>
              </a:rPr>
              <a:t>, M. de Onis, P.C. Hallal, M. Blössner, and R. Shrimpton.</a:t>
            </a:r>
            <a:r>
              <a:rPr lang="en-US" sz="800" dirty="0">
                <a:solidFill>
                  <a:srgbClr val="231F20"/>
                </a:solidFill>
                <a:latin typeface="Gill Sans MT" panose="020B0502020104020203" pitchFamily="34" charset="0"/>
                <a:ea typeface="Calibri" panose="020F0502020204030204" pitchFamily="34" charset="0"/>
              </a:rPr>
              <a:t> 2010.  “</a:t>
            </a:r>
            <a:r>
              <a:rPr lang="en-US" sz="800" dirty="0">
                <a:latin typeface="Gill Sans MT" panose="020B0502020104020203" pitchFamily="34" charset="0"/>
              </a:rPr>
              <a:t>Worldwide Timing of Growth Faltering: Revisiting Implications for Interventions.” </a:t>
            </a:r>
            <a:r>
              <a:rPr lang="en-US" sz="800" i="1" dirty="0">
                <a:solidFill>
                  <a:srgbClr val="231F20"/>
                </a:solidFill>
                <a:latin typeface="Gill Sans MT" panose="020B0502020104020203" pitchFamily="34" charset="0"/>
                <a:ea typeface="Calibri" panose="020F0502020204030204" pitchFamily="34" charset="0"/>
              </a:rPr>
              <a:t>Pediatrics.</a:t>
            </a:r>
            <a:r>
              <a:rPr lang="en-US" sz="800" spc="-5" dirty="0">
                <a:solidFill>
                  <a:srgbClr val="231F20"/>
                </a:solidFill>
                <a:latin typeface="Gill Sans MT" panose="020B0502020104020203" pitchFamily="34" charset="0"/>
                <a:ea typeface="Calibri" panose="020F0502020204030204" pitchFamily="34" charset="0"/>
              </a:rPr>
              <a:t> 125(3): e473–e480</a:t>
            </a:r>
            <a:r>
              <a:rPr lang="en-US" sz="800" dirty="0">
                <a:solidFill>
                  <a:srgbClr val="231F20"/>
                </a:solidFill>
                <a:latin typeface="Gill Sans MT" panose="020B0502020104020203" pitchFamily="34" charset="0"/>
                <a:ea typeface="Calibri" panose="020F0502020204030204" pitchFamily="34" charset="0"/>
              </a:rPr>
              <a:t>.</a:t>
            </a:r>
            <a:endParaRPr lang="en-US" sz="800" dirty="0">
              <a:solidFill>
                <a:srgbClr val="FFFFFF"/>
              </a:solidFill>
              <a:latin typeface="Gill Sans MT" panose="020B0502020104020203" pitchFamily="34" charset="0"/>
              <a:ea typeface="Calibri" panose="020F0502020204030204" pitchFamily="34" charset="0"/>
            </a:endParaRPr>
          </a:p>
          <a:p>
            <a:r>
              <a:rPr lang="en-US" sz="800" dirty="0">
                <a:latin typeface="Gill Sans MT" panose="020B0502020104020203" pitchFamily="34" charset="0"/>
              </a:rPr>
              <a:t>Doi.org/10.1542/peds.2009-1519</a:t>
            </a:r>
          </a:p>
        </p:txBody>
      </p:sp>
    </p:spTree>
    <p:extLst>
      <p:ext uri="{BB962C8B-B14F-4D97-AF65-F5344CB8AC3E}">
        <p14:creationId xmlns:p14="http://schemas.microsoft.com/office/powerpoint/2010/main" val="35673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The Cycle of Malnutrition </a:t>
            </a: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pic>
        <p:nvPicPr>
          <p:cNvPr id="6" name="Picture 5" descr="Chart titled “The Cycle of Malnutrition” Chart shows the cycle of malnutrition going from Malnourished child to Malnourished adolescent, to Malnourished adult pregnant woman, to Malnourished baby and back agai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5026" y="1716898"/>
            <a:ext cx="4913948" cy="4889860"/>
          </a:xfrm>
          <a:prstGeom prst="rect">
            <a:avLst/>
          </a:prstGeom>
        </p:spPr>
      </p:pic>
    </p:spTree>
    <p:extLst>
      <p:ext uri="{BB962C8B-B14F-4D97-AF65-F5344CB8AC3E}">
        <p14:creationId xmlns:p14="http://schemas.microsoft.com/office/powerpoint/2010/main" val="383666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A Diverse Healthy Diet is Needed at All Stages of Life</a:t>
            </a: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grpSp>
        <p:nvGrpSpPr>
          <p:cNvPr id="4" name="Group 3" descr="-Illustration: an infant with his hands in the air, laughing&#10;-Illustration: an adolescent girl, smiling&#10;-Illustration: a pregnant woman, eating a meal"/>
          <p:cNvGrpSpPr/>
          <p:nvPr/>
        </p:nvGrpSpPr>
        <p:grpSpPr>
          <a:xfrm>
            <a:off x="781304" y="2486721"/>
            <a:ext cx="7581391" cy="3119528"/>
            <a:chOff x="1562609" y="1856062"/>
            <a:chExt cx="9177018" cy="3856090"/>
          </a:xfrm>
        </p:grpSpPr>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609" y="2466478"/>
              <a:ext cx="2953911" cy="292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9511" y="1856062"/>
              <a:ext cx="2716696" cy="349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402" y="2006927"/>
              <a:ext cx="37052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4679295" y="5460661"/>
            <a:ext cx="3657600" cy="215444"/>
          </a:xfrm>
          <a:prstGeom prst="rect">
            <a:avLst/>
          </a:prstGeom>
          <a:noFill/>
        </p:spPr>
        <p:txBody>
          <a:bodyPr wrap="square" rtlCol="0">
            <a:spAutoFit/>
          </a:bodyPr>
          <a:lstStyle/>
          <a:p>
            <a:pPr algn="r"/>
            <a:r>
              <a:rPr lang="en-US" sz="800" dirty="0">
                <a:latin typeface="Gill Sans MT" panose="020B0502020104020203" pitchFamily="34" charset="0"/>
              </a:rPr>
              <a:t>Credit: USAID Advancing Nutrition and UNICEF IYCF Image Bank</a:t>
            </a:r>
          </a:p>
        </p:txBody>
      </p:sp>
    </p:spTree>
    <p:extLst>
      <p:ext uri="{BB962C8B-B14F-4D97-AF65-F5344CB8AC3E}">
        <p14:creationId xmlns:p14="http://schemas.microsoft.com/office/powerpoint/2010/main" val="310115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Strengthening Nutrition Results </a:t>
            </a:r>
            <a:br>
              <a:rPr lang="en-US" dirty="0"/>
            </a:br>
            <a:r>
              <a:rPr lang="en-US" dirty="0"/>
              <a:t>through Agriculture Activities</a:t>
            </a:r>
          </a:p>
        </p:txBody>
      </p:sp>
      <p:sp>
        <p:nvSpPr>
          <p:cNvPr id="5" name="Content Placeholder 4"/>
          <p:cNvSpPr>
            <a:spLocks noGrp="1"/>
          </p:cNvSpPr>
          <p:nvPr>
            <p:ph idx="1"/>
          </p:nvPr>
        </p:nvSpPr>
        <p:spPr>
          <a:xfrm>
            <a:off x="628650" y="2352582"/>
            <a:ext cx="7886700" cy="3595729"/>
          </a:xfrm>
        </p:spPr>
        <p:txBody>
          <a:bodyPr>
            <a:normAutofit lnSpcReduction="10000"/>
          </a:bodyPr>
          <a:lstStyle/>
          <a:p>
            <a:r>
              <a:rPr lang="en-US" dirty="0"/>
              <a:t>Explicitly design agriculture activities to improve nutrition</a:t>
            </a:r>
          </a:p>
          <a:p>
            <a:r>
              <a:rPr lang="en-US" dirty="0"/>
              <a:t>The impact of malnutrition is serious:</a:t>
            </a:r>
          </a:p>
          <a:p>
            <a:pPr lvl="1"/>
            <a:r>
              <a:rPr lang="en-US" dirty="0"/>
              <a:t>45 percent of child deaths are due to undernutrition</a:t>
            </a:r>
          </a:p>
          <a:p>
            <a:pPr lvl="1"/>
            <a:r>
              <a:rPr lang="en-US" dirty="0"/>
              <a:t>lower IQ and school performance</a:t>
            </a:r>
          </a:p>
          <a:p>
            <a:pPr lvl="1"/>
            <a:r>
              <a:rPr lang="en-US" dirty="0"/>
              <a:t>reduced work productivity and earnings</a:t>
            </a:r>
          </a:p>
          <a:p>
            <a:pPr lvl="1"/>
            <a:r>
              <a:rPr lang="en-US" dirty="0"/>
              <a:t>across Asia and Africa, 11 percent of GDP is lost annually.</a:t>
            </a:r>
          </a:p>
          <a:p>
            <a:r>
              <a:rPr lang="en-US" dirty="0"/>
              <a:t>Focusing on food, income, and gender is key!</a:t>
            </a:r>
          </a:p>
        </p:txBody>
      </p:sp>
    </p:spTree>
    <p:extLst>
      <p:ext uri="{BB962C8B-B14F-4D97-AF65-F5344CB8AC3E}">
        <p14:creationId xmlns:p14="http://schemas.microsoft.com/office/powerpoint/2010/main" val="199519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Other </a:t>
            </a:r>
            <a:r>
              <a:rPr lang="en-US"/>
              <a:t>Important Practices</a:t>
            </a:r>
            <a:endParaRPr lang="en-US" dirty="0"/>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pic>
        <p:nvPicPr>
          <p:cNvPr id="4" name="Picture 3" descr="Illustration: an infant with his hands in the air, laughi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4024" y="1885428"/>
            <a:ext cx="5695951" cy="458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92437" y="6365018"/>
            <a:ext cx="3198715" cy="215444"/>
          </a:xfrm>
          <a:prstGeom prst="rect">
            <a:avLst/>
          </a:prstGeom>
          <a:noFill/>
        </p:spPr>
        <p:txBody>
          <a:bodyPr wrap="square" rtlCol="0">
            <a:spAutoFit/>
          </a:bodyPr>
          <a:lstStyle/>
          <a:p>
            <a:pPr algn="r"/>
            <a:r>
              <a:rPr lang="en-US" sz="800" dirty="0">
                <a:latin typeface="Gill Sans MT" panose="020B0502020104020203" pitchFamily="34" charset="0"/>
              </a:rPr>
              <a:t>Credit: USAID Advancing Nutrition and UNICEF IYCF Image Bank</a:t>
            </a:r>
          </a:p>
        </p:txBody>
      </p:sp>
    </p:spTree>
    <p:extLst>
      <p:ext uri="{BB962C8B-B14F-4D97-AF65-F5344CB8AC3E}">
        <p14:creationId xmlns:p14="http://schemas.microsoft.com/office/powerpoint/2010/main" val="223252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PLACEHOLDER: Nutrition Situation in Implementation Area </a:t>
            </a:r>
          </a:p>
        </p:txBody>
      </p:sp>
      <p:pic>
        <p:nvPicPr>
          <p:cNvPr id="5" name="Picture 4" descr="C:\Users\shogan\AppData\Local\Microsoft\Windows\Temporary Internet Files\Content.Word\noun_923119_cc.png"/>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744826">
            <a:off x="3113746" y="11537448"/>
            <a:ext cx="639763" cy="517525"/>
          </a:xfrm>
          <a:prstGeom prst="rect">
            <a:avLst/>
          </a:prstGeom>
          <a:noFill/>
          <a:ln>
            <a:noFill/>
          </a:ln>
        </p:spPr>
      </p:pic>
    </p:spTree>
    <p:extLst>
      <p:ext uri="{BB962C8B-B14F-4D97-AF65-F5344CB8AC3E}">
        <p14:creationId xmlns:p14="http://schemas.microsoft.com/office/powerpoint/2010/main" val="13173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329"/>
          <p:cNvSpPr>
            <a:spLocks noGrp="1"/>
          </p:cNvSpPr>
          <p:nvPr>
            <p:ph type="title"/>
          </p:nvPr>
        </p:nvSpPr>
        <p:spPr/>
        <p:txBody>
          <a:bodyPr/>
          <a:lstStyle/>
          <a:p>
            <a:r>
              <a:rPr lang="en-US" altLang="en-US" dirty="0">
                <a:sym typeface="Source Sans Pro" charset="0"/>
              </a:rPr>
              <a:t>How Does Agriculture Affect Nutrition?</a:t>
            </a:r>
          </a:p>
        </p:txBody>
      </p:sp>
      <p:sp>
        <p:nvSpPr>
          <p:cNvPr id="28675" name="Shape 330"/>
          <p:cNvSpPr txBox="1">
            <a:spLocks noChangeArrowheads="1"/>
          </p:cNvSpPr>
          <p:nvPr/>
        </p:nvSpPr>
        <p:spPr bwMode="auto">
          <a:xfrm>
            <a:off x="629805" y="2130337"/>
            <a:ext cx="2293929"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a:solidFill>
                  <a:srgbClr val="227C9A"/>
                </a:solidFill>
                <a:latin typeface="Gill Sans MT" panose="020B0502020104020203" pitchFamily="34" charset="77"/>
                <a:ea typeface="Franklin Gothic Book" charset="0"/>
                <a:cs typeface="Franklin Gothic Book" charset="0"/>
                <a:sym typeface="Calibri" charset="0"/>
              </a:rPr>
              <a:t>Food produced </a:t>
            </a:r>
            <a:br>
              <a:rPr lang="en-US" altLang="en-US" sz="2400" b="1" dirty="0">
                <a:solidFill>
                  <a:srgbClr val="227C9A"/>
                </a:solidFill>
                <a:latin typeface="Gill Sans MT" panose="020B0502020104020203" pitchFamily="34" charset="77"/>
                <a:ea typeface="Franklin Gothic Book" charset="0"/>
                <a:cs typeface="Franklin Gothic Book" charset="0"/>
                <a:sym typeface="Calibri" charset="0"/>
              </a:rPr>
            </a:br>
            <a:r>
              <a:rPr lang="en-US" altLang="en-US" sz="2400" b="1" dirty="0">
                <a:solidFill>
                  <a:srgbClr val="227C9A"/>
                </a:solidFill>
                <a:latin typeface="Gill Sans MT" panose="020B0502020104020203" pitchFamily="34" charset="77"/>
                <a:ea typeface="Franklin Gothic Book" charset="0"/>
                <a:cs typeface="Franklin Gothic Book" charset="0"/>
                <a:sym typeface="Calibri" charset="0"/>
              </a:rPr>
              <a:t>and consumed</a:t>
            </a:r>
          </a:p>
          <a:p>
            <a:pPr eaLnBrk="1" hangingPunct="1">
              <a:spcBef>
                <a:spcPct val="0"/>
              </a:spcBef>
              <a:buClr>
                <a:srgbClr val="569CBE"/>
              </a:buClr>
              <a:buSzPct val="25000"/>
              <a:buFont typeface="Calibri" charset="0"/>
              <a:buNone/>
            </a:pPr>
            <a:endParaRPr lang="en-US" altLang="en-US" sz="1200" b="1" dirty="0">
              <a:solidFill>
                <a:srgbClr val="569CBE"/>
              </a:solidFill>
              <a:latin typeface="Gill Sans MT" panose="020B0502020104020203" pitchFamily="34" charset="77"/>
              <a:ea typeface="Franklin Gothic Book" charset="0"/>
              <a:cs typeface="Franklin Gothic Book" charset="0"/>
              <a:sym typeface="Calibri" charset="0"/>
            </a:endParaRPr>
          </a:p>
          <a:p>
            <a:pPr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 Calories</a:t>
            </a:r>
          </a:p>
          <a:p>
            <a:pPr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 Protein</a:t>
            </a:r>
          </a:p>
          <a:p>
            <a:pPr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 Micronutrients</a:t>
            </a:r>
          </a:p>
          <a:p>
            <a:pPr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 Safety</a:t>
            </a:r>
          </a:p>
        </p:txBody>
      </p:sp>
      <p:sp>
        <p:nvSpPr>
          <p:cNvPr id="28676" name="Shape 331"/>
          <p:cNvSpPr txBox="1">
            <a:spLocks noChangeArrowheads="1"/>
          </p:cNvSpPr>
          <p:nvPr/>
        </p:nvSpPr>
        <p:spPr bwMode="auto">
          <a:xfrm>
            <a:off x="3158011" y="2130336"/>
            <a:ext cx="2772457" cy="28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a:solidFill>
                  <a:srgbClr val="227C9A"/>
                </a:solidFill>
                <a:latin typeface="Gill Sans MT" panose="020B0502020104020203" pitchFamily="34" charset="77"/>
                <a:ea typeface="Franklin Gothic Book" charset="0"/>
                <a:cs typeface="Franklin Gothic Book" charset="0"/>
                <a:sym typeface="Calibri" charset="0"/>
              </a:rPr>
              <a:t>Income generated and how it is spent</a:t>
            </a:r>
          </a:p>
          <a:p>
            <a:pPr eaLnBrk="1" hangingPunct="1">
              <a:spcBef>
                <a:spcPct val="0"/>
              </a:spcBef>
              <a:buClr>
                <a:srgbClr val="569CBE"/>
              </a:buClr>
              <a:buSzPct val="25000"/>
              <a:buFont typeface="Calibri" charset="0"/>
              <a:buNone/>
            </a:pPr>
            <a:endParaRPr lang="en-US" altLang="en-US" sz="1200" b="1" dirty="0">
              <a:solidFill>
                <a:srgbClr val="569CBE"/>
              </a:solidFill>
              <a:latin typeface="Gill Sans MT" panose="020B0502020104020203" pitchFamily="34" charset="77"/>
              <a:ea typeface="Franklin Gothic Book" charset="0"/>
              <a:cs typeface="Franklin Gothic Book" charset="0"/>
              <a:sym typeface="Calibri" charset="0"/>
            </a:endParaRPr>
          </a:p>
          <a:p>
            <a:pPr marL="231775" indent="-231775"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Diverse diet and nutrient-rich foods</a:t>
            </a:r>
          </a:p>
          <a:p>
            <a:pPr marL="231775" indent="-231775" eaLnBrk="1" hangingPunct="1">
              <a:spcBef>
                <a:spcPts val="475"/>
              </a:spcBef>
              <a:buClr>
                <a:srgbClr val="000000"/>
              </a:buClr>
              <a:buFontTx/>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Health and water, sanitation, and hygiene services and products</a:t>
            </a:r>
          </a:p>
        </p:txBody>
      </p:sp>
      <p:sp>
        <p:nvSpPr>
          <p:cNvPr id="28677" name="Shape 332"/>
          <p:cNvSpPr txBox="1">
            <a:spLocks noChangeArrowheads="1"/>
          </p:cNvSpPr>
          <p:nvPr/>
        </p:nvSpPr>
        <p:spPr bwMode="auto">
          <a:xfrm>
            <a:off x="6184468" y="2130336"/>
            <a:ext cx="2427287" cy="281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Blip>
                <a:blip r:embed="rId3"/>
              </a:buBlip>
              <a:defRPr sz="3200">
                <a:solidFill>
                  <a:schemeClr val="tx1"/>
                </a:solidFill>
                <a:latin typeface="Franklin Gothic Book" charset="0"/>
              </a:defRPr>
            </a:lvl1pPr>
            <a:lvl2pPr marL="342900" indent="-34290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eaLnBrk="1" hangingPunct="1">
              <a:spcBef>
                <a:spcPct val="0"/>
              </a:spcBef>
              <a:buClr>
                <a:srgbClr val="569CBE"/>
              </a:buClr>
              <a:buSzPct val="25000"/>
              <a:buFont typeface="Calibri" charset="0"/>
              <a:buNone/>
            </a:pPr>
            <a:r>
              <a:rPr lang="en-US" altLang="en-US" sz="2400" b="1" dirty="0">
                <a:solidFill>
                  <a:srgbClr val="227C9A"/>
                </a:solidFill>
                <a:latin typeface="Gill Sans MT" panose="020B0502020104020203" pitchFamily="34" charset="77"/>
                <a:ea typeface="Franklin Gothic Book" charset="0"/>
                <a:cs typeface="Franklin Gothic Book" charset="0"/>
                <a:sym typeface="Calibri" charset="0"/>
              </a:rPr>
              <a:t>Use of women’s time and energy</a:t>
            </a:r>
          </a:p>
          <a:p>
            <a:pPr eaLnBrk="1" hangingPunct="1">
              <a:spcBef>
                <a:spcPct val="0"/>
              </a:spcBef>
              <a:buClr>
                <a:srgbClr val="569CBE"/>
              </a:buClr>
              <a:buSzPct val="25000"/>
              <a:buFont typeface="Calibri" charset="0"/>
              <a:buNone/>
            </a:pPr>
            <a:endParaRPr lang="en-US" altLang="en-US" sz="1200" b="1" dirty="0">
              <a:solidFill>
                <a:srgbClr val="569CBE"/>
              </a:solidFill>
              <a:latin typeface="Gill Sans MT" panose="020B0502020104020203" pitchFamily="34" charset="77"/>
              <a:ea typeface="Franklin Gothic Book" charset="0"/>
              <a:cs typeface="Franklin Gothic Book" charset="0"/>
              <a:sym typeface="Calibri" charset="0"/>
            </a:endParaRPr>
          </a:p>
          <a:p>
            <a:pPr marL="176213" lvl="1" indent="-176213">
              <a:spcBef>
                <a:spcPts val="475"/>
              </a:spcBef>
              <a:buClr>
                <a:srgbClr val="000000"/>
              </a:buClr>
              <a:buFont typeface="Arial" charset="0"/>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Managing demands on women’s time and energy</a:t>
            </a:r>
          </a:p>
          <a:p>
            <a:pPr marL="176213" lvl="1" indent="-176213">
              <a:spcBef>
                <a:spcPts val="475"/>
              </a:spcBef>
              <a:buClr>
                <a:srgbClr val="000000"/>
              </a:buClr>
              <a:buFont typeface="Arial" charset="0"/>
              <a:buChar char="•"/>
            </a:pPr>
            <a:r>
              <a:rPr lang="en-US" altLang="en-US" sz="2000" dirty="0">
                <a:solidFill>
                  <a:srgbClr val="403B33"/>
                </a:solidFill>
                <a:latin typeface="Gill Sans MT" panose="020B0502020104020203" pitchFamily="34" charset="77"/>
                <a:ea typeface="Franklin Gothic Book" charset="0"/>
                <a:cs typeface="Franklin Gothic Book" charset="0"/>
                <a:sym typeface="Calibri" charset="0"/>
              </a:rPr>
              <a:t>Maximizing women’s control of income</a:t>
            </a:r>
          </a:p>
          <a:p>
            <a:pPr marL="176213" lvl="1" indent="-176213" eaLnBrk="1" hangingPunct="1">
              <a:spcBef>
                <a:spcPts val="475"/>
              </a:spcBef>
              <a:buClr>
                <a:srgbClr val="000000"/>
              </a:buClr>
              <a:buFont typeface="Arial" charset="0"/>
              <a:buChar char="•"/>
            </a:pPr>
            <a:endParaRPr lang="en-US" altLang="en-US" sz="2400" dirty="0">
              <a:solidFill>
                <a:srgbClr val="7F7F7F"/>
              </a:solidFill>
              <a:latin typeface="Gill Sans MT" panose="020B0502020104020203" pitchFamily="34" charset="77"/>
              <a:ea typeface="Franklin Gothic Book" charset="0"/>
              <a:cs typeface="Franklin Gothic Book" charset="0"/>
              <a:sym typeface="Calibri" charset="0"/>
            </a:endParaRPr>
          </a:p>
        </p:txBody>
      </p:sp>
      <p:cxnSp>
        <p:nvCxnSpPr>
          <p:cNvPr id="28678" name="Shape 333"/>
          <p:cNvCxnSpPr>
            <a:cxnSpLocks noChangeShapeType="1"/>
          </p:cNvCxnSpPr>
          <p:nvPr/>
        </p:nvCxnSpPr>
        <p:spPr bwMode="auto">
          <a:xfrm>
            <a:off x="2966372" y="2130336"/>
            <a:ext cx="0" cy="3600995"/>
          </a:xfrm>
          <a:prstGeom prst="straightConnector1">
            <a:avLst/>
          </a:prstGeom>
          <a:noFill/>
          <a:ln w="9525">
            <a:solidFill>
              <a:srgbClr val="32697C"/>
            </a:solidFill>
            <a:miter lim="800000"/>
            <a:headEnd/>
            <a:tailEnd/>
          </a:ln>
          <a:extLst>
            <a:ext uri="{909E8E84-426E-40DD-AFC4-6F175D3DCCD1}">
              <a14:hiddenFill xmlns:a14="http://schemas.microsoft.com/office/drawing/2010/main">
                <a:noFill/>
              </a14:hiddenFill>
            </a:ext>
          </a:extLst>
        </p:spPr>
      </p:cxnSp>
      <p:cxnSp>
        <p:nvCxnSpPr>
          <p:cNvPr id="28679" name="Shape 334"/>
          <p:cNvCxnSpPr>
            <a:cxnSpLocks noChangeShapeType="1"/>
          </p:cNvCxnSpPr>
          <p:nvPr/>
        </p:nvCxnSpPr>
        <p:spPr bwMode="auto">
          <a:xfrm>
            <a:off x="5976277" y="2140727"/>
            <a:ext cx="0" cy="3593739"/>
          </a:xfrm>
          <a:prstGeom prst="straightConnector1">
            <a:avLst/>
          </a:prstGeom>
          <a:noFill/>
          <a:ln w="9525">
            <a:solidFill>
              <a:srgbClr val="32697C"/>
            </a:solidFill>
            <a:miter lim="800000"/>
            <a:headEnd/>
            <a:tailEnd/>
          </a:ln>
          <a:extLst>
            <a:ext uri="{909E8E84-426E-40DD-AFC4-6F175D3DCCD1}">
              <a14:hiddenFill xmlns:a14="http://schemas.microsoft.com/office/drawing/2010/main">
                <a:noFill/>
              </a14:hiddenFill>
            </a:ext>
          </a:extLst>
        </p:spPr>
      </p:cxnSp>
      <p:pic>
        <p:nvPicPr>
          <p:cNvPr id="28680" name="Picture 8" descr="Illustration: a basket filled with fruits and vegetables"/>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rcRect l="6841" t="6441" r="5865" b="22591"/>
          <a:stretch>
            <a:fillRect/>
          </a:stretch>
        </p:blipFill>
        <p:spPr bwMode="auto">
          <a:xfrm>
            <a:off x="1085452" y="4827322"/>
            <a:ext cx="1045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descr="Illustration: a scale/balance"/>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42486" y="4827322"/>
            <a:ext cx="1073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descr="Illustration: a hand under a coin/dollar sign"/>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057476" y="4831355"/>
            <a:ext cx="796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4931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Agriculture as a Source of Food</a:t>
            </a:r>
            <a:endParaRPr lang="en-US" dirty="0"/>
          </a:p>
        </p:txBody>
      </p:sp>
      <p:sp>
        <p:nvSpPr>
          <p:cNvPr id="6" name="Content Placeholder 5"/>
          <p:cNvSpPr>
            <a:spLocks noGrp="1"/>
          </p:cNvSpPr>
          <p:nvPr>
            <p:ph idx="1"/>
          </p:nvPr>
        </p:nvSpPr>
        <p:spPr>
          <a:xfrm>
            <a:off x="3469114" y="2032985"/>
            <a:ext cx="5046235" cy="3915327"/>
          </a:xfrm>
        </p:spPr>
        <p:txBody>
          <a:bodyPr/>
          <a:lstStyle/>
          <a:p>
            <a:r>
              <a:rPr lang="en-US" sz="2000" dirty="0"/>
              <a:t>Decisions about what to produce are influenced by—</a:t>
            </a:r>
          </a:p>
          <a:p>
            <a:pPr lvl="1"/>
            <a:r>
              <a:rPr lang="en-US" sz="2000" dirty="0"/>
              <a:t>market prices</a:t>
            </a:r>
          </a:p>
          <a:p>
            <a:pPr lvl="1"/>
            <a:r>
              <a:rPr lang="en-US" sz="2000" dirty="0"/>
              <a:t>relative costs/risks</a:t>
            </a:r>
          </a:p>
          <a:p>
            <a:pPr lvl="1"/>
            <a:r>
              <a:rPr lang="en-US" sz="2000" dirty="0"/>
              <a:t>productive assets </a:t>
            </a:r>
          </a:p>
          <a:p>
            <a:pPr lvl="1"/>
            <a:r>
              <a:rPr lang="en-US" sz="2000" dirty="0"/>
              <a:t>preferences</a:t>
            </a:r>
          </a:p>
          <a:p>
            <a:pPr lvl="1"/>
            <a:r>
              <a:rPr lang="en-US" sz="2000" dirty="0"/>
              <a:t>cultural norms.</a:t>
            </a:r>
          </a:p>
          <a:p>
            <a:r>
              <a:rPr lang="en-US" sz="2000" dirty="0"/>
              <a:t>The ability to process and store food affects— </a:t>
            </a:r>
          </a:p>
          <a:p>
            <a:pPr lvl="1"/>
            <a:r>
              <a:rPr lang="en-US" sz="2000" dirty="0"/>
              <a:t>shelf-life and safety</a:t>
            </a:r>
          </a:p>
          <a:p>
            <a:pPr lvl="1"/>
            <a:r>
              <a:rPr lang="en-US" sz="2000" dirty="0"/>
              <a:t>nutrient content</a:t>
            </a:r>
          </a:p>
          <a:p>
            <a:pPr lvl="1"/>
            <a:r>
              <a:rPr lang="en-US" sz="2000" dirty="0"/>
              <a:t>access to food during lean times.</a:t>
            </a:r>
          </a:p>
        </p:txBody>
      </p:sp>
      <p:pic>
        <p:nvPicPr>
          <p:cNvPr id="31749" name="Picture 5" descr="Illustration: a symbol for cattle/meat and a stalk of grain inside a circ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4475" y="2192367"/>
            <a:ext cx="2834640" cy="28346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83778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Agriculture as a Source of Income</a:t>
            </a:r>
            <a:br>
              <a:rPr lang="en-US" altLang="en-US" dirty="0"/>
            </a:br>
            <a:endParaRPr lang="en-US" dirty="0"/>
          </a:p>
        </p:txBody>
      </p:sp>
      <p:sp>
        <p:nvSpPr>
          <p:cNvPr id="3" name="Content Placeholder 2"/>
          <p:cNvSpPr>
            <a:spLocks noGrp="1"/>
          </p:cNvSpPr>
          <p:nvPr>
            <p:ph idx="1"/>
          </p:nvPr>
        </p:nvSpPr>
        <p:spPr>
          <a:xfrm>
            <a:off x="3486582" y="2032985"/>
            <a:ext cx="5028768" cy="3915327"/>
          </a:xfrm>
        </p:spPr>
        <p:txBody>
          <a:bodyPr/>
          <a:lstStyle/>
          <a:p>
            <a:r>
              <a:rPr lang="en-US" altLang="en-US" dirty="0"/>
              <a:t>Improved year-round income and cash flow to meet household needs, including diverse, nutritious foods</a:t>
            </a:r>
          </a:p>
          <a:p>
            <a:r>
              <a:rPr lang="en-US" altLang="en-US" dirty="0"/>
              <a:t>Assumes nutritious foods are available in markets; reflects the importance of generating demand and need for nutrition education</a:t>
            </a:r>
          </a:p>
          <a:p>
            <a:endParaRPr lang="en-US" dirty="0"/>
          </a:p>
        </p:txBody>
      </p:sp>
      <p:pic>
        <p:nvPicPr>
          <p:cNvPr id="35844" name="Picture 5" descr="Illustration: paper money inside a circ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0296" y="2190597"/>
            <a:ext cx="283464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3331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Agriculture as a Means to Women’s Empowerment</a:t>
            </a:r>
            <a:endParaRPr lang="en-US" dirty="0"/>
          </a:p>
        </p:txBody>
      </p:sp>
      <p:sp>
        <p:nvSpPr>
          <p:cNvPr id="9" name="Content Placeholder 8"/>
          <p:cNvSpPr>
            <a:spLocks noGrp="1"/>
          </p:cNvSpPr>
          <p:nvPr>
            <p:ph idx="1"/>
          </p:nvPr>
        </p:nvSpPr>
        <p:spPr>
          <a:xfrm>
            <a:off x="3470652" y="2352583"/>
            <a:ext cx="5044698" cy="3595729"/>
          </a:xfrm>
        </p:spPr>
        <p:txBody>
          <a:bodyPr/>
          <a:lstStyle/>
          <a:p>
            <a:r>
              <a:rPr lang="en-US" altLang="en-US" dirty="0"/>
              <a:t>Women are more likely to spend added income on the health and nutritional needs of the household.</a:t>
            </a:r>
          </a:p>
          <a:p>
            <a:r>
              <a:rPr lang="en-US" altLang="en-US" dirty="0"/>
              <a:t>Women’s access to income is considered more often than time and energy use.</a:t>
            </a:r>
          </a:p>
        </p:txBody>
      </p:sp>
      <p:pic>
        <p:nvPicPr>
          <p:cNvPr id="38917" name="Picture 6" descr="Illustration: a woman inside a circ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8650" y="2352583"/>
            <a:ext cx="283464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05354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09788" y="2516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a:extLst>
              <a:ext uri="{FF2B5EF4-FFF2-40B4-BE49-F238E27FC236}">
                <a16:creationId xmlns:a16="http://schemas.microsoft.com/office/drawing/2014/main" id="{14708E9F-42E2-4CFB-AC14-4F67056CD4A4}"/>
              </a:ext>
            </a:extLst>
          </p:cNvPr>
          <p:cNvSpPr>
            <a:spLocks noGrp="1"/>
          </p:cNvSpPr>
          <p:nvPr>
            <p:ph type="title"/>
          </p:nvPr>
        </p:nvSpPr>
        <p:spPr>
          <a:xfrm>
            <a:off x="628650" y="1251751"/>
            <a:ext cx="8203378" cy="1100832"/>
          </a:xfrm>
        </p:spPr>
        <p:txBody>
          <a:bodyPr/>
          <a:lstStyle/>
          <a:p>
            <a:r>
              <a:rPr lang="en-US" sz="3000" dirty="0"/>
              <a:t>Building the Agriculture-to-Nutrition Story</a:t>
            </a:r>
          </a:p>
        </p:txBody>
      </p:sp>
      <p:sp>
        <p:nvSpPr>
          <p:cNvPr id="3" name="Content Placeholder 2">
            <a:extLst>
              <a:ext uri="{FF2B5EF4-FFF2-40B4-BE49-F238E27FC236}">
                <a16:creationId xmlns:a16="http://schemas.microsoft.com/office/drawing/2014/main" id="{75CF3504-2CFA-43FD-AC9A-ADDF452AEB70}"/>
              </a:ext>
            </a:extLst>
          </p:cNvPr>
          <p:cNvSpPr>
            <a:spLocks noGrp="1"/>
          </p:cNvSpPr>
          <p:nvPr>
            <p:ph idx="1"/>
          </p:nvPr>
        </p:nvSpPr>
        <p:spPr/>
        <p:txBody>
          <a:bodyPr/>
          <a:lstStyle/>
          <a:p>
            <a:pPr marL="0" indent="0">
              <a:buNone/>
            </a:pPr>
            <a:r>
              <a:rPr lang="en-US" altLang="en-US" b="1" dirty="0">
                <a:latin typeface="Gill Sans MT" panose="020B0502020104020203" pitchFamily="34" charset="77"/>
              </a:rPr>
              <a:t>Goal: </a:t>
            </a:r>
            <a:r>
              <a:rPr lang="en-US" altLang="en-US" dirty="0">
                <a:latin typeface="Gill Sans MT" panose="020B0502020104020203" pitchFamily="34" charset="77"/>
              </a:rPr>
              <a:t>Discuss the different agriculture-to-nutrition pathways.</a:t>
            </a:r>
          </a:p>
          <a:p>
            <a:pPr marL="0" indent="0">
              <a:buNone/>
            </a:pPr>
            <a:r>
              <a:rPr lang="en-US" altLang="en-US" dirty="0">
                <a:latin typeface="Gill Sans MT" panose="020B0502020104020203" pitchFamily="34" charset="77"/>
              </a:rPr>
              <a:t>Arrange the icons with the goal of telling a story about the links between agriculture and nutrition. Feel free to interpret the images in whatever way makes sense for your story, but start with the image of the field/crops and end with the family.</a:t>
            </a:r>
          </a:p>
          <a:p>
            <a:pPr marL="514350" indent="-514350">
              <a:buAutoNum type="arabicPeriod"/>
            </a:pPr>
            <a:endParaRPr lang="en-US" altLang="en-US" dirty="0">
              <a:latin typeface="Gill Sans MT" panose="020B0502020104020203" pitchFamily="34" charset="77"/>
            </a:endParaRPr>
          </a:p>
          <a:p>
            <a:endParaRPr lang="en-US" dirty="0"/>
          </a:p>
        </p:txBody>
      </p:sp>
    </p:spTree>
    <p:extLst>
      <p:ext uri="{BB962C8B-B14F-4D97-AF65-F5344CB8AC3E}">
        <p14:creationId xmlns:p14="http://schemas.microsoft.com/office/powerpoint/2010/main" val="1429485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Chart titled “Agriculture-to-Nutrition Pathways.” The agriculture-nutrition pathways framework provides an overview of the ways in which agriculture can support nutrition through three pathways—food production, agricultural income, and women’s empowerment.">
            <a:extLst>
              <a:ext uri="{FF2B5EF4-FFF2-40B4-BE49-F238E27FC236}">
                <a16:creationId xmlns:a16="http://schemas.microsoft.com/office/drawing/2014/main" id="{B63A20FC-A8C5-B449-8F4E-9D38AB502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700794"/>
            <a:ext cx="8025434" cy="4136778"/>
          </a:xfrm>
          <a:prstGeom prst="rect">
            <a:avLst/>
          </a:prstGeom>
        </p:spPr>
      </p:pic>
      <p:sp>
        <p:nvSpPr>
          <p:cNvPr id="3" name="Title 2"/>
          <p:cNvSpPr>
            <a:spLocks noGrp="1"/>
          </p:cNvSpPr>
          <p:nvPr>
            <p:ph type="title"/>
          </p:nvPr>
        </p:nvSpPr>
        <p:spPr/>
        <p:txBody>
          <a:bodyPr/>
          <a:lstStyle/>
          <a:p>
            <a:r>
              <a:rPr lang="en-US" dirty="0"/>
              <a:t>Agriculture-to-Nutrition Pathways</a:t>
            </a:r>
          </a:p>
        </p:txBody>
      </p:sp>
      <p:sp>
        <p:nvSpPr>
          <p:cNvPr id="72" name="Shape 400"/>
          <p:cNvSpPr txBox="1"/>
          <p:nvPr/>
        </p:nvSpPr>
        <p:spPr>
          <a:xfrm>
            <a:off x="672134" y="5659438"/>
            <a:ext cx="7886700" cy="414125"/>
          </a:xfrm>
          <a:prstGeom prst="rect">
            <a:avLst/>
          </a:prstGeom>
          <a:solidFill>
            <a:schemeClr val="lt1"/>
          </a:solidFill>
          <a:ln w="9525" cap="flat" cmpd="sng">
            <a:noFill/>
            <a:prstDash val="solid"/>
            <a:miter/>
            <a:headEnd type="none" w="med" len="med"/>
            <a:tailEnd type="none" w="med" len="med"/>
          </a:ln>
        </p:spPr>
        <p:txBody>
          <a:bodyPr lIns="0" tIns="45700" rIns="0" bIns="45700" numCol="2" spcCol="274320" anchor="t" anchorCtr="0">
            <a:noAutofit/>
          </a:bodyPr>
          <a:lstStyle/>
          <a:p>
            <a:pPr marL="119063" indent="-111125">
              <a:buClr>
                <a:srgbClr val="000000"/>
              </a:buClr>
              <a:buSzPct val="100000"/>
              <a:buFont typeface="Calibri"/>
              <a:buAutoNum type="arabicPeriod"/>
            </a:pPr>
            <a:r>
              <a:rPr lang="en-US" sz="800" dirty="0">
                <a:latin typeface="Gill Sans MT" panose="020B0502020104020203" pitchFamily="34" charset="77"/>
                <a:ea typeface="Century Gothic" charset="0"/>
                <a:cs typeface="Century Gothic" charset="0"/>
                <a:sym typeface="Source Sans Pro"/>
              </a:rPr>
              <a:t>Headey, D., A. Chiu,, and S. </a:t>
            </a:r>
            <a:r>
              <a:rPr lang="en-US" sz="800" dirty="0" err="1">
                <a:latin typeface="Gill Sans MT" panose="020B0502020104020203" pitchFamily="34" charset="77"/>
                <a:ea typeface="Century Gothic" charset="0"/>
                <a:cs typeface="Century Gothic" charset="0"/>
                <a:sym typeface="Source Sans Pro"/>
              </a:rPr>
              <a:t>Kadiyala</a:t>
            </a:r>
            <a:r>
              <a:rPr lang="en-US" sz="800" dirty="0">
                <a:latin typeface="Gill Sans MT" panose="020B0502020104020203" pitchFamily="34" charset="77"/>
                <a:ea typeface="Century Gothic" charset="0"/>
                <a:cs typeface="Century Gothic" charset="0"/>
                <a:sym typeface="Source Sans Pro"/>
              </a:rPr>
              <a:t>. 2011. “Agriculture’s Role in the Indian Enigma: Help or Hindrance to the Undernutrition Crisis?” IFPRI discussion paper 01085. Washington, DC: IFPRI.</a:t>
            </a:r>
          </a:p>
          <a:p>
            <a:pPr marL="119063" indent="-111125">
              <a:buClr>
                <a:srgbClr val="000000"/>
              </a:buClr>
              <a:buSzPct val="100000"/>
              <a:buFont typeface="Calibri"/>
              <a:buAutoNum type="arabicPeriod"/>
            </a:pPr>
            <a:r>
              <a:rPr lang="en-US" sz="800" dirty="0" err="1">
                <a:latin typeface="Gill Sans MT" panose="020B0502020104020203" pitchFamily="34" charset="77"/>
                <a:ea typeface="Century Gothic" charset="0"/>
                <a:cs typeface="Century Gothic" charset="0"/>
                <a:sym typeface="Source Sans Pro"/>
              </a:rPr>
              <a:t>Kadiyala</a:t>
            </a:r>
            <a:r>
              <a:rPr lang="en-US" sz="800" dirty="0">
                <a:latin typeface="Gill Sans MT" panose="020B0502020104020203" pitchFamily="34" charset="77"/>
                <a:ea typeface="Century Gothic" charset="0"/>
                <a:cs typeface="Century Gothic" charset="0"/>
                <a:sym typeface="Source Sans Pro"/>
              </a:rPr>
              <a:t>, S., J. Harris, D. Headey, S. Yosef, S. Gillespie. 2014. “Agriculture and Nutrition in India: Mapping Evidence to Pathways. </a:t>
            </a:r>
            <a:r>
              <a:rPr lang="en-US" sz="800" i="1" dirty="0">
                <a:latin typeface="Gill Sans MT" panose="020B0502020104020203" pitchFamily="34" charset="77"/>
                <a:ea typeface="Century Gothic" charset="0"/>
                <a:cs typeface="Century Gothic" charset="0"/>
                <a:sym typeface="Source Sans Pro"/>
              </a:rPr>
              <a:t>Annals of New York Academy of Sci</a:t>
            </a:r>
            <a:r>
              <a:rPr lang="en-US" sz="800" dirty="0">
                <a:latin typeface="Gill Sans MT" panose="020B0502020104020203" pitchFamily="34" charset="77"/>
                <a:ea typeface="Century Gothic" charset="0"/>
                <a:cs typeface="Century Gothic" charset="0"/>
                <a:sym typeface="Source Sans Pro"/>
              </a:rPr>
              <a:t>ences. 1331:43–56. doi.org/10.111/nyas.12477</a:t>
            </a:r>
          </a:p>
        </p:txBody>
      </p:sp>
    </p:spTree>
    <p:extLst>
      <p:ext uri="{BB962C8B-B14F-4D97-AF65-F5344CB8AC3E}">
        <p14:creationId xmlns:p14="http://schemas.microsoft.com/office/powerpoint/2010/main" val="102636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a woman in a crowded market with her infant on her back looks at the camera. She is surrounded by her other childre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7787" b="3030"/>
          <a:stretch/>
        </p:blipFill>
        <p:spPr bwMode="auto">
          <a:xfrm>
            <a:off x="3484034" y="1001949"/>
            <a:ext cx="5687262" cy="506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001949"/>
            <a:ext cx="3484034" cy="5068112"/>
          </a:xfrm>
          <a:solidFill>
            <a:srgbClr val="C25728"/>
          </a:solidFill>
        </p:spPr>
        <p:txBody>
          <a:bodyPr lIns="411480" rIns="182880" anchor="ctr" anchorCtr="0"/>
          <a:lstStyle/>
          <a:p>
            <a:pPr marL="0" indent="0">
              <a:spcAft>
                <a:spcPts val="600"/>
              </a:spcAft>
              <a:buNone/>
            </a:pPr>
            <a:r>
              <a:rPr lang="en-US" b="1" dirty="0">
                <a:solidFill>
                  <a:schemeClr val="bg1"/>
                </a:solidFill>
                <a:latin typeface="Gill Sans MT" panose="020B0502020104020203" pitchFamily="34" charset="77"/>
              </a:rPr>
              <a:t>The Enabling Environment</a:t>
            </a:r>
          </a:p>
          <a:p>
            <a:pPr>
              <a:spcAft>
                <a:spcPts val="600"/>
              </a:spcAft>
            </a:pPr>
            <a:r>
              <a:rPr lang="en-US" sz="2400" dirty="0">
                <a:solidFill>
                  <a:schemeClr val="bg1"/>
                </a:solidFill>
                <a:latin typeface="Gill Sans MT" panose="020B0502020104020203" pitchFamily="34" charset="77"/>
              </a:rPr>
              <a:t>Food market environment</a:t>
            </a:r>
          </a:p>
          <a:p>
            <a:pPr>
              <a:spcAft>
                <a:spcPts val="600"/>
              </a:spcAft>
            </a:pPr>
            <a:r>
              <a:rPr lang="en-US" sz="2400" dirty="0">
                <a:solidFill>
                  <a:schemeClr val="bg1"/>
                </a:solidFill>
                <a:latin typeface="Gill Sans MT" panose="020B0502020104020203" pitchFamily="34" charset="77"/>
              </a:rPr>
              <a:t>Natural resources environment</a:t>
            </a:r>
          </a:p>
          <a:p>
            <a:pPr>
              <a:spcAft>
                <a:spcPts val="600"/>
              </a:spcAft>
            </a:pPr>
            <a:r>
              <a:rPr lang="en-US" sz="2400" dirty="0">
                <a:solidFill>
                  <a:schemeClr val="bg1"/>
                </a:solidFill>
                <a:latin typeface="Gill Sans MT" panose="020B0502020104020203" pitchFamily="34" charset="77"/>
              </a:rPr>
              <a:t>Health, water, </a:t>
            </a:r>
            <a:br>
              <a:rPr lang="en-US" sz="2400" dirty="0">
                <a:solidFill>
                  <a:schemeClr val="bg1"/>
                </a:solidFill>
                <a:latin typeface="Gill Sans MT" panose="020B0502020104020203" pitchFamily="34" charset="77"/>
              </a:rPr>
            </a:br>
            <a:r>
              <a:rPr lang="en-US" sz="2400" dirty="0">
                <a:solidFill>
                  <a:schemeClr val="bg1"/>
                </a:solidFill>
                <a:latin typeface="Gill Sans MT" panose="020B0502020104020203" pitchFamily="34" charset="77"/>
              </a:rPr>
              <a:t>and sanitation</a:t>
            </a:r>
          </a:p>
          <a:p>
            <a:pPr>
              <a:spcAft>
                <a:spcPts val="600"/>
              </a:spcAft>
            </a:pPr>
            <a:r>
              <a:rPr lang="en-US" sz="2400" dirty="0">
                <a:solidFill>
                  <a:schemeClr val="bg1"/>
                </a:solidFill>
                <a:latin typeface="Gill Sans MT" panose="020B0502020104020203" pitchFamily="34" charset="77"/>
              </a:rPr>
              <a:t>Nutrition/health knowledge and norms</a:t>
            </a:r>
          </a:p>
        </p:txBody>
      </p:sp>
      <p:sp>
        <p:nvSpPr>
          <p:cNvPr id="4" name="TextBox 3"/>
          <p:cNvSpPr txBox="1"/>
          <p:nvPr/>
        </p:nvSpPr>
        <p:spPr>
          <a:xfrm>
            <a:off x="4751079" y="5856051"/>
            <a:ext cx="4433977" cy="215444"/>
          </a:xfrm>
          <a:prstGeom prst="rect">
            <a:avLst/>
          </a:prstGeom>
          <a:noFill/>
        </p:spPr>
        <p:txBody>
          <a:bodyPr wrap="square" rtlCol="0">
            <a:spAutoFit/>
          </a:bodyPr>
          <a:lstStyle/>
          <a:p>
            <a:pPr algn="r"/>
            <a:r>
              <a:rPr lang="en-US" sz="800" dirty="0">
                <a:solidFill>
                  <a:schemeClr val="bg1"/>
                </a:solidFill>
                <a:latin typeface="Gill Sans MT" panose="020B0502020104020203" pitchFamily="34" charset="0"/>
              </a:rPr>
              <a:t>Photo: Sarah Hogan, SPRING</a:t>
            </a:r>
          </a:p>
        </p:txBody>
      </p:sp>
    </p:spTree>
    <p:extLst>
      <p:ext uri="{BB962C8B-B14F-4D97-AF65-F5344CB8AC3E}">
        <p14:creationId xmlns:p14="http://schemas.microsoft.com/office/powerpoint/2010/main" val="17574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Go Beyond the Production </a:t>
            </a:r>
            <a:br>
              <a:rPr lang="en-US" dirty="0"/>
            </a:br>
            <a:r>
              <a:rPr lang="en-US" dirty="0"/>
              <a:t>of Nutrient-Rich Commodities</a:t>
            </a:r>
          </a:p>
        </p:txBody>
      </p:sp>
      <p:sp>
        <p:nvSpPr>
          <p:cNvPr id="3" name="Content Placeholder 2"/>
          <p:cNvSpPr>
            <a:spLocks noGrp="1"/>
          </p:cNvSpPr>
          <p:nvPr>
            <p:ph idx="1"/>
          </p:nvPr>
        </p:nvSpPr>
        <p:spPr>
          <a:xfrm>
            <a:off x="628650" y="2352583"/>
            <a:ext cx="7886700" cy="3595729"/>
          </a:xfrm>
        </p:spPr>
        <p:txBody>
          <a:bodyPr/>
          <a:lstStyle/>
          <a:p>
            <a:r>
              <a:rPr lang="en-US" dirty="0"/>
              <a:t>A value chain activity is not necessarily contributing to nutrition just because it produces a nutrient-rich crop or promotes an animal source food. </a:t>
            </a:r>
          </a:p>
          <a:p>
            <a:r>
              <a:rPr lang="en-US" dirty="0"/>
              <a:t>It must ensure that some of </a:t>
            </a:r>
            <a:br>
              <a:rPr lang="en-US" dirty="0"/>
            </a:br>
            <a:r>
              <a:rPr lang="en-US" dirty="0"/>
              <a:t>the crop or animal source </a:t>
            </a:r>
            <a:br>
              <a:rPr lang="en-US" dirty="0"/>
            </a:br>
            <a:r>
              <a:rPr lang="en-US" dirty="0"/>
              <a:t>food is consumed in the </a:t>
            </a:r>
            <a:br>
              <a:rPr lang="en-US" dirty="0"/>
            </a:br>
            <a:r>
              <a:rPr lang="en-US" dirty="0"/>
              <a:t>household or is in local </a:t>
            </a:r>
            <a:br>
              <a:rPr lang="en-US" dirty="0"/>
            </a:br>
            <a:r>
              <a:rPr lang="en-US" dirty="0"/>
              <a:t>markets for purchase.</a:t>
            </a:r>
          </a:p>
        </p:txBody>
      </p:sp>
      <p:pic>
        <p:nvPicPr>
          <p:cNvPr id="2051" name="Picture 3" descr="Illustration: a mother, father, and young child sit on a mat sharing a mea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3432652"/>
            <a:ext cx="4065369" cy="259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79769" y="5918044"/>
            <a:ext cx="3657600" cy="215444"/>
          </a:xfrm>
          <a:prstGeom prst="rect">
            <a:avLst/>
          </a:prstGeom>
          <a:noFill/>
        </p:spPr>
        <p:txBody>
          <a:bodyPr wrap="square" rtlCol="0">
            <a:spAutoFit/>
          </a:bodyPr>
          <a:lstStyle/>
          <a:p>
            <a:pPr algn="r"/>
            <a:r>
              <a:rPr lang="en-US" sz="800" dirty="0">
                <a:latin typeface="Gill Sans MT" panose="020B0502020104020203" pitchFamily="34" charset="0"/>
              </a:rPr>
              <a:t>Credit: USAID Advancing Nutrition and UNICEF IYCF Image Bank</a:t>
            </a:r>
          </a:p>
        </p:txBody>
      </p:sp>
    </p:spTree>
    <p:extLst>
      <p:ext uri="{BB962C8B-B14F-4D97-AF65-F5344CB8AC3E}">
        <p14:creationId xmlns:p14="http://schemas.microsoft.com/office/powerpoint/2010/main" val="161406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a:t>
            </a:r>
          </a:p>
        </p:txBody>
      </p:sp>
      <p:sp>
        <p:nvSpPr>
          <p:cNvPr id="3" name="Subtitle 2"/>
          <p:cNvSpPr>
            <a:spLocks noGrp="1"/>
          </p:cNvSpPr>
          <p:nvPr>
            <p:ph idx="1"/>
          </p:nvPr>
        </p:nvSpPr>
        <p:spPr/>
        <p:txBody>
          <a:bodyPr>
            <a:normAutofit lnSpcReduction="10000"/>
          </a:bodyPr>
          <a:lstStyle/>
          <a:p>
            <a:r>
              <a:rPr lang="en-US" dirty="0"/>
              <a:t>Select nutrition-sensitive agriculture outcomes appropriate to the participants’ agricultural market systems development activity. </a:t>
            </a:r>
          </a:p>
          <a:p>
            <a:r>
              <a:rPr lang="en-US" dirty="0"/>
              <a:t>Analyze and prioritize strategies for reducing malnutrition. </a:t>
            </a:r>
          </a:p>
          <a:p>
            <a:r>
              <a:rPr lang="en-US" dirty="0"/>
              <a:t>Develop relevant practices, interventions, and indicators to include in the activity design.</a:t>
            </a:r>
          </a:p>
          <a:p>
            <a:r>
              <a:rPr lang="en-US" dirty="0"/>
              <a:t>Outline the next steps for implementation and monitoring.</a:t>
            </a:r>
          </a:p>
        </p:txBody>
      </p:sp>
    </p:spTree>
    <p:extLst>
      <p:ext uri="{BB962C8B-B14F-4D97-AF65-F5344CB8AC3E}">
        <p14:creationId xmlns:p14="http://schemas.microsoft.com/office/powerpoint/2010/main" val="1896306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hoto: an area of farmed land amongst a mountainous landscap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6818" b="3061"/>
          <a:stretch/>
        </p:blipFill>
        <p:spPr bwMode="auto">
          <a:xfrm>
            <a:off x="1631092" y="1050587"/>
            <a:ext cx="7512908" cy="50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 y="1050586"/>
            <a:ext cx="4133851" cy="5005150"/>
          </a:xfrm>
          <a:solidFill>
            <a:srgbClr val="C25728"/>
          </a:solidFill>
        </p:spPr>
        <p:txBody>
          <a:bodyPr lIns="365760" tIns="365760">
            <a:normAutofit fontScale="92500" lnSpcReduction="10000"/>
          </a:bodyPr>
          <a:lstStyle/>
          <a:p>
            <a:pPr marL="0" indent="0" fontAlgn="base">
              <a:buNone/>
            </a:pPr>
            <a:r>
              <a:rPr lang="en-US" sz="3200" b="1" dirty="0">
                <a:solidFill>
                  <a:schemeClr val="bg1"/>
                </a:solidFill>
                <a:latin typeface="Gill Sans MT" panose="020B0502020104020203" pitchFamily="34" charset="77"/>
              </a:rPr>
              <a:t>Key Terms</a:t>
            </a:r>
            <a:endParaRPr lang="en-US" sz="2200" b="1" dirty="0">
              <a:solidFill>
                <a:schemeClr val="bg1"/>
              </a:solidFill>
              <a:latin typeface="Gill Sans MT" panose="020B0502020104020203" pitchFamily="34" charset="77"/>
            </a:endParaRPr>
          </a:p>
          <a:p>
            <a:pPr fontAlgn="base"/>
            <a:r>
              <a:rPr lang="en-US" sz="2400" dirty="0">
                <a:solidFill>
                  <a:schemeClr val="bg1"/>
                </a:solidFill>
                <a:latin typeface="Gill Sans MT" panose="020B0502020104020203" pitchFamily="34" charset="77"/>
              </a:rPr>
              <a:t>Nutrition-specific </a:t>
            </a:r>
          </a:p>
          <a:p>
            <a:pPr fontAlgn="base"/>
            <a:r>
              <a:rPr lang="en-US" sz="2400" dirty="0">
                <a:solidFill>
                  <a:schemeClr val="bg1"/>
                </a:solidFill>
                <a:latin typeface="Gill Sans MT" panose="020B0502020104020203" pitchFamily="34" charset="77"/>
              </a:rPr>
              <a:t>Nutrition-sensitive</a:t>
            </a:r>
          </a:p>
          <a:p>
            <a:pPr fontAlgn="base"/>
            <a:r>
              <a:rPr lang="en-US" sz="2400" dirty="0">
                <a:solidFill>
                  <a:schemeClr val="bg1"/>
                </a:solidFill>
                <a:latin typeface="Gill Sans MT" panose="020B0502020104020203" pitchFamily="34" charset="77"/>
              </a:rPr>
              <a:t>Food market environment</a:t>
            </a:r>
          </a:p>
          <a:p>
            <a:pPr fontAlgn="base"/>
            <a:r>
              <a:rPr lang="en-US" sz="2400" dirty="0">
                <a:solidFill>
                  <a:schemeClr val="bg1"/>
                </a:solidFill>
                <a:latin typeface="Gill Sans MT" panose="020B0502020104020203" pitchFamily="34" charset="77"/>
              </a:rPr>
              <a:t>Nutrient-rich value chain </a:t>
            </a:r>
          </a:p>
          <a:p>
            <a:pPr fontAlgn="base"/>
            <a:r>
              <a:rPr lang="en-US" sz="2400" dirty="0">
                <a:solidFill>
                  <a:schemeClr val="bg1"/>
                </a:solidFill>
                <a:latin typeface="Gill Sans MT" panose="020B0502020104020203" pitchFamily="34" charset="77"/>
              </a:rPr>
              <a:t>Activity outcome</a:t>
            </a:r>
          </a:p>
          <a:p>
            <a:pPr fontAlgn="base"/>
            <a:r>
              <a:rPr lang="en-US" sz="2400" dirty="0">
                <a:solidFill>
                  <a:schemeClr val="bg1"/>
                </a:solidFill>
                <a:latin typeface="Gill Sans MT" panose="020B0502020104020203" pitchFamily="34" charset="77"/>
              </a:rPr>
              <a:t>Strategy</a:t>
            </a:r>
          </a:p>
          <a:p>
            <a:pPr fontAlgn="base"/>
            <a:r>
              <a:rPr lang="en-US" sz="2400" dirty="0">
                <a:solidFill>
                  <a:schemeClr val="bg1"/>
                </a:solidFill>
                <a:latin typeface="Gill Sans MT" panose="020B0502020104020203" pitchFamily="34" charset="77"/>
              </a:rPr>
              <a:t>Practice</a:t>
            </a:r>
          </a:p>
          <a:p>
            <a:pPr fontAlgn="base"/>
            <a:r>
              <a:rPr lang="en-US" sz="2400" dirty="0">
                <a:solidFill>
                  <a:schemeClr val="bg1"/>
                </a:solidFill>
                <a:latin typeface="Gill Sans MT" panose="020B0502020104020203" pitchFamily="34" charset="77"/>
              </a:rPr>
              <a:t>Intervention</a:t>
            </a:r>
          </a:p>
          <a:p>
            <a:pPr fontAlgn="base"/>
            <a:r>
              <a:rPr lang="en-US" sz="2400" dirty="0">
                <a:solidFill>
                  <a:schemeClr val="bg1"/>
                </a:solidFill>
                <a:latin typeface="Gill Sans MT" panose="020B0502020104020203" pitchFamily="34" charset="77"/>
              </a:rPr>
              <a:t>Output indicator </a:t>
            </a:r>
          </a:p>
          <a:p>
            <a:pPr fontAlgn="base"/>
            <a:r>
              <a:rPr lang="en-US" sz="2400" dirty="0">
                <a:solidFill>
                  <a:schemeClr val="bg1"/>
                </a:solidFill>
                <a:latin typeface="Gill Sans MT" panose="020B0502020104020203" pitchFamily="34" charset="77"/>
              </a:rPr>
              <a:t>Outcome indicator</a:t>
            </a:r>
          </a:p>
        </p:txBody>
      </p:sp>
      <p:sp>
        <p:nvSpPr>
          <p:cNvPr id="11" name="TextBox 10"/>
          <p:cNvSpPr txBox="1"/>
          <p:nvPr/>
        </p:nvSpPr>
        <p:spPr>
          <a:xfrm>
            <a:off x="4710023" y="5840292"/>
            <a:ext cx="4433977" cy="215444"/>
          </a:xfrm>
          <a:prstGeom prst="rect">
            <a:avLst/>
          </a:prstGeom>
          <a:noFill/>
        </p:spPr>
        <p:txBody>
          <a:bodyPr wrap="square" rtlCol="0">
            <a:spAutoFit/>
          </a:bodyPr>
          <a:lstStyle/>
          <a:p>
            <a:pPr algn="r"/>
            <a:r>
              <a:rPr lang="en-US" sz="800" dirty="0">
                <a:solidFill>
                  <a:schemeClr val="bg1"/>
                </a:solidFill>
                <a:latin typeface="Gill Sans MT" panose="020B0502020104020203" pitchFamily="34" charset="77"/>
              </a:rPr>
              <a:t>Photo: Steve </a:t>
            </a:r>
            <a:r>
              <a:rPr lang="en-US" sz="800" dirty="0" err="1">
                <a:solidFill>
                  <a:schemeClr val="bg1"/>
                </a:solidFill>
                <a:latin typeface="Gill Sans MT" panose="020B0502020104020203" pitchFamily="34" charset="77"/>
              </a:rPr>
              <a:t>Goertz</a:t>
            </a:r>
            <a:r>
              <a:rPr lang="en-US" sz="800" dirty="0">
                <a:solidFill>
                  <a:schemeClr val="bg1"/>
                </a:solidFill>
                <a:latin typeface="Gill Sans MT" panose="020B0502020104020203" pitchFamily="34" charset="77"/>
              </a:rPr>
              <a:t>, Feed the Future</a:t>
            </a:r>
          </a:p>
        </p:txBody>
      </p:sp>
    </p:spTree>
    <p:extLst>
      <p:ext uri="{BB962C8B-B14F-4D97-AF65-F5344CB8AC3E}">
        <p14:creationId xmlns:p14="http://schemas.microsoft.com/office/powerpoint/2010/main" val="418838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Nutrition-Sensitive Agriculture                       at USAID</a:t>
            </a:r>
          </a:p>
        </p:txBody>
      </p:sp>
      <p:sp>
        <p:nvSpPr>
          <p:cNvPr id="3" name="Subtitle 2"/>
          <p:cNvSpPr>
            <a:spLocks noGrp="1"/>
          </p:cNvSpPr>
          <p:nvPr>
            <p:ph idx="1"/>
          </p:nvPr>
        </p:nvSpPr>
        <p:spPr>
          <a:xfrm>
            <a:off x="628650" y="2352583"/>
            <a:ext cx="5484137" cy="3595729"/>
          </a:xfrm>
        </p:spPr>
        <p:txBody>
          <a:bodyPr>
            <a:normAutofit/>
          </a:bodyPr>
          <a:lstStyle/>
          <a:p>
            <a:r>
              <a:rPr lang="en-US" sz="2400" dirty="0"/>
              <a:t>USAID’s Multi-Sectoral Nutrition Strategy 2014–2025 aims to decrease chronic malnutrition through the Feed the Future and Global Health initiatives, the Bureau for Humanitarian Assistance development programs, resilience efforts, and other nutrition investments.</a:t>
            </a:r>
          </a:p>
          <a:p>
            <a:r>
              <a:rPr lang="en-US" sz="2400" dirty="0"/>
              <a:t>Overall goal: Improve nutrition to save lives, build resilience, increase economic productivity, and advance development.</a:t>
            </a:r>
          </a:p>
        </p:txBody>
      </p:sp>
      <p:pic>
        <p:nvPicPr>
          <p:cNvPr id="4" name="Picture 3" descr="Cover of a USAID publication titled “Multi-Sectoral Nutrition Strategy 2014-2015.” Cover includes a closeup photo of a mother smiling with her infant child."/>
          <p:cNvPicPr>
            <a:picLocks noChangeAspect="1"/>
          </p:cNvPicPr>
          <p:nvPr/>
        </p:nvPicPr>
        <p:blipFill>
          <a:blip r:embed="rId3"/>
          <a:stretch>
            <a:fillRect/>
          </a:stretch>
        </p:blipFill>
        <p:spPr>
          <a:xfrm>
            <a:off x="6112787" y="2352583"/>
            <a:ext cx="2660400" cy="3444217"/>
          </a:xfrm>
          <a:prstGeom prst="rect">
            <a:avLst/>
          </a:prstGeom>
          <a:ln>
            <a:solidFill>
              <a:schemeClr val="tx1"/>
            </a:solidFill>
          </a:ln>
        </p:spPr>
      </p:pic>
    </p:spTree>
    <p:extLst>
      <p:ext uri="{BB962C8B-B14F-4D97-AF65-F5344CB8AC3E}">
        <p14:creationId xmlns:p14="http://schemas.microsoft.com/office/powerpoint/2010/main" val="170527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5687"/>
            <a:ext cx="7886700" cy="550416"/>
          </a:xfrm>
        </p:spPr>
        <p:txBody>
          <a:bodyPr/>
          <a:lstStyle/>
          <a:p>
            <a:r>
              <a:rPr lang="en-US" sz="2500" dirty="0"/>
              <a:t>Global Food Security Strategy Results Framework </a:t>
            </a:r>
          </a:p>
        </p:txBody>
      </p:sp>
      <p:sp>
        <p:nvSpPr>
          <p:cNvPr id="6" name="Rectangle 5"/>
          <p:cNvSpPr/>
          <p:nvPr/>
        </p:nvSpPr>
        <p:spPr>
          <a:xfrm>
            <a:off x="4019108" y="6464062"/>
            <a:ext cx="4653018" cy="215444"/>
          </a:xfrm>
          <a:prstGeom prst="rect">
            <a:avLst/>
          </a:prstGeom>
        </p:spPr>
        <p:txBody>
          <a:bodyPr wrap="square">
            <a:spAutoFit/>
          </a:bodyPr>
          <a:lstStyle/>
          <a:p>
            <a:pPr algn="r"/>
            <a:r>
              <a:rPr lang="en-US" sz="800" b="1" dirty="0">
                <a:latin typeface="Gill Sans MT" panose="020B0502020104020203" pitchFamily="34" charset="0"/>
              </a:rPr>
              <a:t>Source: </a:t>
            </a:r>
            <a:r>
              <a:rPr lang="en-US" sz="800" dirty="0">
                <a:latin typeface="Gill Sans MT" panose="020B0502020104020203" pitchFamily="34" charset="0"/>
              </a:rPr>
              <a:t>USAID. 2021. </a:t>
            </a:r>
            <a:r>
              <a:rPr lang="en-US" sz="800" i="1" dirty="0">
                <a:latin typeface="Gill Sans MT" panose="020B0502020104020203" pitchFamily="34" charset="0"/>
              </a:rPr>
              <a:t>U.S. Government Food Security Strategy 2022–2026.</a:t>
            </a:r>
            <a:r>
              <a:rPr lang="en-US" sz="800" dirty="0">
                <a:latin typeface="Gill Sans MT" panose="020B0502020104020203" pitchFamily="34" charset="0"/>
              </a:rPr>
              <a:t>Washington, D.C.: USAID.</a:t>
            </a:r>
            <a:endParaRPr lang="en-US" sz="800" i="1" dirty="0">
              <a:latin typeface="Gill Sans MT" panose="020B0502020104020203" pitchFamily="34" charset="0"/>
            </a:endParaRPr>
          </a:p>
        </p:txBody>
      </p:sp>
      <p:pic>
        <p:nvPicPr>
          <p:cNvPr id="5" name="image19.png" descr="Chart titled “Global Food Security Strategy Results Framework.” The GFSS Results Framework shows the three overarching objectives of the GFSS: Objective 1: Inclusive and sustainable agriculture-led economic growth. Objective 2: Strengthened resilience among people and systems. Objective 3: A well-nourished population, especially among women and children."/>
          <p:cNvPicPr/>
          <p:nvPr/>
        </p:nvPicPr>
        <p:blipFill rotWithShape="1">
          <a:blip r:embed="rId3" cstate="print">
            <a:extLst>
              <a:ext uri="{28A0092B-C50C-407E-A947-70E740481C1C}">
                <a14:useLocalDpi xmlns:a14="http://schemas.microsoft.com/office/drawing/2010/main" val="0"/>
              </a:ext>
            </a:extLst>
          </a:blip>
          <a:srcRect l="8600" t="16522" r="5880" b="22933"/>
          <a:stretch/>
        </p:blipFill>
        <p:spPr>
          <a:xfrm>
            <a:off x="956928" y="1584250"/>
            <a:ext cx="7038752" cy="4625164"/>
          </a:xfrm>
          <a:prstGeom prst="rect">
            <a:avLst/>
          </a:prstGeom>
          <a:ln/>
        </p:spPr>
      </p:pic>
      <p:sp>
        <p:nvSpPr>
          <p:cNvPr id="7" name="Rectangle 6"/>
          <p:cNvSpPr/>
          <p:nvPr/>
        </p:nvSpPr>
        <p:spPr>
          <a:xfrm>
            <a:off x="7630633" y="6029848"/>
            <a:ext cx="1041493" cy="215444"/>
          </a:xfrm>
          <a:prstGeom prst="rect">
            <a:avLst/>
          </a:prstGeom>
        </p:spPr>
        <p:txBody>
          <a:bodyPr wrap="square">
            <a:spAutoFit/>
          </a:bodyPr>
          <a:lstStyle/>
          <a:p>
            <a:pPr algn="r"/>
            <a:r>
              <a:rPr lang="en-US" sz="800" dirty="0">
                <a:latin typeface="Gill Sans MT" panose="020B0502020104020203" pitchFamily="34" charset="0"/>
              </a:rPr>
              <a:t>(USAID. 2021, 25)</a:t>
            </a:r>
            <a:endParaRPr lang="en-US" sz="800" i="1" dirty="0">
              <a:latin typeface="Gill Sans MT" panose="020B0502020104020203" pitchFamily="34" charset="0"/>
            </a:endParaRPr>
          </a:p>
        </p:txBody>
      </p:sp>
    </p:spTree>
    <p:extLst>
      <p:ext uri="{BB962C8B-B14F-4D97-AF65-F5344CB8AC3E}">
        <p14:creationId xmlns:p14="http://schemas.microsoft.com/office/powerpoint/2010/main" val="171288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aphic: four curved arrows (of different colors) connected end-to-end and pointing downw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95587">
            <a:off x="6147216" y="2077617"/>
            <a:ext cx="1895524" cy="421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9" name="Title 1"/>
          <p:cNvSpPr>
            <a:spLocks noGrp="1"/>
          </p:cNvSpPr>
          <p:nvPr>
            <p:ph type="title"/>
          </p:nvPr>
        </p:nvSpPr>
        <p:spPr/>
        <p:txBody>
          <a:bodyPr/>
          <a:lstStyle/>
          <a:p>
            <a:r>
              <a:rPr lang="en-US" altLang="en-US" dirty="0"/>
              <a:t>Four Steps for Designing a </a:t>
            </a:r>
            <a:br>
              <a:rPr lang="en-US" altLang="en-US" dirty="0"/>
            </a:br>
            <a:r>
              <a:rPr lang="en-US" altLang="en-US" dirty="0"/>
              <a:t>Nutrition-Sensitive Agriculture Activity</a:t>
            </a:r>
          </a:p>
        </p:txBody>
      </p:sp>
      <p:sp>
        <p:nvSpPr>
          <p:cNvPr id="2" name="Content Placeholder 1"/>
          <p:cNvSpPr>
            <a:spLocks noGrp="1"/>
          </p:cNvSpPr>
          <p:nvPr>
            <p:ph idx="1"/>
          </p:nvPr>
        </p:nvSpPr>
        <p:spPr>
          <a:xfrm>
            <a:off x="628650" y="2352583"/>
            <a:ext cx="5441559" cy="3595729"/>
          </a:xfrm>
        </p:spPr>
        <p:txBody>
          <a:bodyPr/>
          <a:lstStyle/>
          <a:p>
            <a:r>
              <a:rPr lang="en-US" dirty="0"/>
              <a:t>Prioritize nutrition-sensitive agriculture outcomes for your activity.</a:t>
            </a:r>
          </a:p>
          <a:p>
            <a:r>
              <a:rPr lang="en-US" dirty="0"/>
              <a:t>Prioritize nutrition-sensitive agriculture strategies.</a:t>
            </a:r>
          </a:p>
          <a:p>
            <a:r>
              <a:rPr lang="en-US" dirty="0"/>
              <a:t>Identify practices and develop interventions. </a:t>
            </a:r>
          </a:p>
          <a:p>
            <a:r>
              <a:rPr lang="en-US" dirty="0"/>
              <a:t>Define monitoring indicators.</a:t>
            </a:r>
          </a:p>
        </p:txBody>
      </p:sp>
    </p:spTree>
    <p:extLst>
      <p:ext uri="{BB962C8B-B14F-4D97-AF65-F5344CB8AC3E}">
        <p14:creationId xmlns:p14="http://schemas.microsoft.com/office/powerpoint/2010/main" val="76955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Design Matrix</a:t>
            </a:r>
          </a:p>
        </p:txBody>
      </p:sp>
      <p:graphicFrame>
        <p:nvGraphicFramePr>
          <p:cNvPr id="9" name="Content Placeholder 5" descr="Activity Design Matrix">
            <a:extLst>
              <a:ext uri="{FF2B5EF4-FFF2-40B4-BE49-F238E27FC236}">
                <a16:creationId xmlns:a16="http://schemas.microsoft.com/office/drawing/2014/main" id="{3D59D4E9-F6B5-FF5F-0723-2E2B10CC1BB5}"/>
              </a:ext>
            </a:extLst>
          </p:cNvPr>
          <p:cNvGraphicFramePr>
            <a:graphicFrameLocks noGrp="1"/>
          </p:cNvGraphicFramePr>
          <p:nvPr>
            <p:ph idx="1"/>
            <p:extLst>
              <p:ext uri="{D42A27DB-BD31-4B8C-83A1-F6EECF244321}">
                <p14:modId xmlns:p14="http://schemas.microsoft.com/office/powerpoint/2010/main" val="788871906"/>
              </p:ext>
            </p:extLst>
          </p:nvPr>
        </p:nvGraphicFramePr>
        <p:xfrm>
          <a:off x="509797" y="1963249"/>
          <a:ext cx="8124405" cy="3862376"/>
        </p:xfrm>
        <a:graphic>
          <a:graphicData uri="http://schemas.openxmlformats.org/drawingml/2006/table">
            <a:tbl>
              <a:tblPr/>
              <a:tblGrid>
                <a:gridCol w="1624881">
                  <a:extLst>
                    <a:ext uri="{9D8B030D-6E8A-4147-A177-3AD203B41FA5}">
                      <a16:colId xmlns:a16="http://schemas.microsoft.com/office/drawing/2014/main" val="20000"/>
                    </a:ext>
                  </a:extLst>
                </a:gridCol>
                <a:gridCol w="1624881">
                  <a:extLst>
                    <a:ext uri="{9D8B030D-6E8A-4147-A177-3AD203B41FA5}">
                      <a16:colId xmlns:a16="http://schemas.microsoft.com/office/drawing/2014/main" val="20001"/>
                    </a:ext>
                  </a:extLst>
                </a:gridCol>
                <a:gridCol w="1624881">
                  <a:extLst>
                    <a:ext uri="{9D8B030D-6E8A-4147-A177-3AD203B41FA5}">
                      <a16:colId xmlns:a16="http://schemas.microsoft.com/office/drawing/2014/main" val="20002"/>
                    </a:ext>
                  </a:extLst>
                </a:gridCol>
                <a:gridCol w="1624881">
                  <a:extLst>
                    <a:ext uri="{9D8B030D-6E8A-4147-A177-3AD203B41FA5}">
                      <a16:colId xmlns:a16="http://schemas.microsoft.com/office/drawing/2014/main" val="20003"/>
                    </a:ext>
                  </a:extLst>
                </a:gridCol>
                <a:gridCol w="1624881">
                  <a:extLst>
                    <a:ext uri="{9D8B030D-6E8A-4147-A177-3AD203B41FA5}">
                      <a16:colId xmlns:a16="http://schemas.microsoft.com/office/drawing/2014/main" val="20004"/>
                    </a:ext>
                  </a:extLst>
                </a:gridCol>
              </a:tblGrid>
              <a:tr h="1137806">
                <a:tc>
                  <a:txBody>
                    <a:bodyPr/>
                    <a:lstStyle/>
                    <a:p>
                      <a:pPr algn="ctr" rtl="0" fontAlgn="t">
                        <a:lnSpc>
                          <a:spcPct val="90000"/>
                        </a:lnSpc>
                        <a:spcBef>
                          <a:spcPts val="0"/>
                        </a:spcBef>
                        <a:spcAft>
                          <a:spcPts val="0"/>
                        </a:spcAft>
                      </a:pPr>
                      <a:r>
                        <a:rPr lang="en-US" sz="1600" b="1" i="0" u="none" strike="noStrike" dirty="0">
                          <a:solidFill>
                            <a:schemeClr val="bg1"/>
                          </a:solidFill>
                          <a:effectLst/>
                          <a:latin typeface="Gill Sans MT" panose="020B0502020104020203" pitchFamily="34" charset="77"/>
                        </a:rPr>
                        <a:t>Nutrition-Sensitive Agriculture</a:t>
                      </a:r>
                      <a:r>
                        <a:rPr lang="en-US" sz="1600" b="1" i="0" u="none" strike="noStrike" baseline="0" dirty="0">
                          <a:solidFill>
                            <a:schemeClr val="bg1"/>
                          </a:solidFill>
                          <a:effectLst/>
                          <a:latin typeface="Gill Sans MT" panose="020B0502020104020203" pitchFamily="34" charset="77"/>
                        </a:rPr>
                        <a:t> </a:t>
                      </a:r>
                      <a:r>
                        <a:rPr lang="en-US" sz="1600" b="1" i="0" u="none" strike="noStrike" dirty="0">
                          <a:solidFill>
                            <a:schemeClr val="bg1"/>
                          </a:solidFill>
                          <a:effectLst/>
                          <a:latin typeface="Gill Sans MT" panose="020B0502020104020203" pitchFamily="34" charset="77"/>
                        </a:rPr>
                        <a:t>Outcome</a:t>
                      </a:r>
                      <a:endParaRPr lang="en-US" sz="1600" b="1" dirty="0">
                        <a:solidFill>
                          <a:schemeClr val="bg1"/>
                        </a:solidFill>
                        <a:effectLst/>
                        <a:latin typeface="Gill Sans MT" panose="020B0502020104020203" pitchFamily="34" charset="77"/>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baseline="0" dirty="0">
                          <a:solidFill>
                            <a:schemeClr val="bg1"/>
                          </a:solidFill>
                          <a:effectLst/>
                          <a:latin typeface="Gill Sans MT" panose="020B0502020104020203" pitchFamily="34" charset="77"/>
                          <a:ea typeface="+mn-ea"/>
                          <a:cs typeface="+mn-cs"/>
                        </a:rPr>
                        <a:t> </a:t>
                      </a:r>
                      <a:r>
                        <a:rPr lang="en-US" sz="1600" b="1" i="0" u="none" strike="noStrike" kern="1200" dirty="0">
                          <a:solidFill>
                            <a:schemeClr val="bg1"/>
                          </a:solidFill>
                          <a:effectLst/>
                          <a:latin typeface="Gill Sans MT" panose="020B0502020104020203" pitchFamily="34" charset="77"/>
                          <a:ea typeface="+mn-ea"/>
                          <a:cs typeface="+mn-cs"/>
                        </a:rPr>
                        <a:t>Strategy</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Practice</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Intervention</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Indicator</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extLst>
                  <a:ext uri="{0D108BD9-81ED-4DB2-BD59-A6C34878D82A}">
                    <a16:rowId xmlns:a16="http://schemas.microsoft.com/office/drawing/2014/main" val="10000"/>
                  </a:ext>
                </a:extLst>
              </a:tr>
              <a:tr h="1362285">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2285">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a:effectLst/>
                          <a:latin typeface="Gill Sans MT" panose="020B0502020104020203" pitchFamily="34" charset="77"/>
                        </a:rPr>
                      </a:br>
                      <a:endParaRPr lang="en-US">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a:effectLst/>
                          <a:latin typeface="Gill Sans MT" panose="020B0502020104020203" pitchFamily="34" charset="77"/>
                        </a:rPr>
                      </a:br>
                      <a:endParaRPr lang="en-US">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dirty="0">
                          <a:effectLst/>
                          <a:latin typeface="Gill Sans MT" panose="020B0502020104020203" pitchFamily="34" charset="77"/>
                        </a:rPr>
                      </a:br>
                      <a:endParaRPr lang="en-US" dirty="0">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1"/>
          <p:cNvSpPr>
            <a:spLocks noChangeArrowheads="1"/>
          </p:cNvSpPr>
          <p:nvPr/>
        </p:nvSpPr>
        <p:spPr bwMode="auto">
          <a:xfrm>
            <a:off x="2263775"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204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Activity Design Matrix—West Africa Example</a:t>
            </a:r>
          </a:p>
        </p:txBody>
      </p:sp>
      <p:sp>
        <p:nvSpPr>
          <p:cNvPr id="7" name="Rectangle 1"/>
          <p:cNvSpPr>
            <a:spLocks noChangeArrowheads="1"/>
          </p:cNvSpPr>
          <p:nvPr/>
        </p:nvSpPr>
        <p:spPr bwMode="auto">
          <a:xfrm>
            <a:off x="2263775"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Content Placeholder 5" descr="Activity Design Matrix—West Africa Example">
            <a:extLst>
              <a:ext uri="{FF2B5EF4-FFF2-40B4-BE49-F238E27FC236}">
                <a16:creationId xmlns:a16="http://schemas.microsoft.com/office/drawing/2014/main" id="{A4BD6549-0068-7DF4-EB31-3C3E5601343F}"/>
              </a:ext>
            </a:extLst>
          </p:cNvPr>
          <p:cNvGraphicFramePr>
            <a:graphicFrameLocks noGrp="1"/>
          </p:cNvGraphicFramePr>
          <p:nvPr>
            <p:ph idx="1"/>
            <p:extLst>
              <p:ext uri="{D42A27DB-BD31-4B8C-83A1-F6EECF244321}">
                <p14:modId xmlns:p14="http://schemas.microsoft.com/office/powerpoint/2010/main" val="2715521090"/>
              </p:ext>
            </p:extLst>
          </p:nvPr>
        </p:nvGraphicFramePr>
        <p:xfrm>
          <a:off x="412799" y="1921044"/>
          <a:ext cx="8318402" cy="3973305"/>
        </p:xfrm>
        <a:graphic>
          <a:graphicData uri="http://schemas.openxmlformats.org/drawingml/2006/table">
            <a:tbl>
              <a:tblPr/>
              <a:tblGrid>
                <a:gridCol w="1599368">
                  <a:extLst>
                    <a:ext uri="{9D8B030D-6E8A-4147-A177-3AD203B41FA5}">
                      <a16:colId xmlns:a16="http://schemas.microsoft.com/office/drawing/2014/main" val="20000"/>
                    </a:ext>
                  </a:extLst>
                </a:gridCol>
                <a:gridCol w="1421660">
                  <a:extLst>
                    <a:ext uri="{9D8B030D-6E8A-4147-A177-3AD203B41FA5}">
                      <a16:colId xmlns:a16="http://schemas.microsoft.com/office/drawing/2014/main" val="20001"/>
                    </a:ext>
                  </a:extLst>
                </a:gridCol>
                <a:gridCol w="1607830">
                  <a:extLst>
                    <a:ext uri="{9D8B030D-6E8A-4147-A177-3AD203B41FA5}">
                      <a16:colId xmlns:a16="http://schemas.microsoft.com/office/drawing/2014/main" val="20002"/>
                    </a:ext>
                  </a:extLst>
                </a:gridCol>
                <a:gridCol w="1561412">
                  <a:extLst>
                    <a:ext uri="{9D8B030D-6E8A-4147-A177-3AD203B41FA5}">
                      <a16:colId xmlns:a16="http://schemas.microsoft.com/office/drawing/2014/main" val="20003"/>
                    </a:ext>
                  </a:extLst>
                </a:gridCol>
                <a:gridCol w="2128132">
                  <a:extLst>
                    <a:ext uri="{9D8B030D-6E8A-4147-A177-3AD203B41FA5}">
                      <a16:colId xmlns:a16="http://schemas.microsoft.com/office/drawing/2014/main" val="20004"/>
                    </a:ext>
                  </a:extLst>
                </a:gridCol>
              </a:tblGrid>
              <a:tr h="437889">
                <a:tc>
                  <a:txBody>
                    <a:bodyPr/>
                    <a:lstStyle/>
                    <a:p>
                      <a:pPr algn="ctr" rtl="0" fontAlgn="t">
                        <a:lnSpc>
                          <a:spcPct val="90000"/>
                        </a:lnSpc>
                        <a:spcBef>
                          <a:spcPts val="0"/>
                        </a:spcBef>
                        <a:spcAft>
                          <a:spcPts val="1000"/>
                        </a:spcAft>
                      </a:pPr>
                      <a:r>
                        <a:rPr lang="en-US" sz="1600" b="1" dirty="0">
                          <a:solidFill>
                            <a:schemeClr val="bg1"/>
                          </a:solidFill>
                          <a:effectLst/>
                          <a:latin typeface="Gill Sans MT" panose="020B0502020104020203" pitchFamily="34" charset="77"/>
                        </a:rPr>
                        <a:t>STEP 1</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7C9A"/>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a:solidFill>
                            <a:schemeClr val="bg1"/>
                          </a:solidFill>
                          <a:effectLst/>
                          <a:latin typeface="Gill Sans MT" panose="020B0502020104020203" pitchFamily="34" charset="77"/>
                          <a:ea typeface="+mn-ea"/>
                          <a:cs typeface="+mn-cs"/>
                        </a:rPr>
                        <a:t>STEP 2</a:t>
                      </a:r>
                      <a:endParaRPr lang="en-US" sz="1600" b="1" i="0" u="none" strike="noStrike" kern="1200" dirty="0">
                        <a:solidFill>
                          <a:schemeClr val="bg1"/>
                        </a:solidFill>
                        <a:effectLst/>
                        <a:latin typeface="Gill Sans MT" panose="020B0502020104020203" pitchFamily="34" charset="77"/>
                        <a:ea typeface="+mn-ea"/>
                        <a:cs typeface="+mn-cs"/>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7C9A"/>
                    </a:solidFill>
                  </a:tcPr>
                </a:tc>
                <a:tc gridSpan="2">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STEP 3</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7C9A"/>
                    </a:solidFill>
                  </a:tcPr>
                </a:tc>
                <a:tc hMerge="1">
                  <a:txBody>
                    <a:bodyPr/>
                    <a:lstStyle/>
                    <a:p>
                      <a:pPr marL="0" algn="ctr" defTabSz="914400" rtl="0" eaLnBrk="1" fontAlgn="t" latinLnBrk="0" hangingPunct="1">
                        <a:lnSpc>
                          <a:spcPct val="90000"/>
                        </a:lnSpc>
                        <a:spcBef>
                          <a:spcPts val="0"/>
                        </a:spcBef>
                        <a:spcAft>
                          <a:spcPts val="1000"/>
                        </a:spcAft>
                      </a:pPr>
                      <a:endParaRPr lang="en-US" sz="1600" b="1" i="0" u="none" strike="noStrike" kern="1200" dirty="0">
                        <a:solidFill>
                          <a:schemeClr val="bg1"/>
                        </a:solidFill>
                        <a:effectLst/>
                        <a:latin typeface="Gill Sans MT" panose="020B0502020104020203" pitchFamily="34" charset="77"/>
                        <a:ea typeface="+mn-ea"/>
                        <a:cs typeface="+mn-cs"/>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STEP 4</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27C9A"/>
                    </a:solidFill>
                  </a:tcPr>
                </a:tc>
                <a:extLst>
                  <a:ext uri="{0D108BD9-81ED-4DB2-BD59-A6C34878D82A}">
                    <a16:rowId xmlns:a16="http://schemas.microsoft.com/office/drawing/2014/main" val="10000"/>
                  </a:ext>
                </a:extLst>
              </a:tr>
              <a:tr h="1064784">
                <a:tc>
                  <a:txBody>
                    <a:bodyPr/>
                    <a:lstStyle/>
                    <a:p>
                      <a:pPr algn="ctr" rtl="0" fontAlgn="t">
                        <a:lnSpc>
                          <a:spcPct val="90000"/>
                        </a:lnSpc>
                        <a:spcBef>
                          <a:spcPts val="0"/>
                        </a:spcBef>
                        <a:spcAft>
                          <a:spcPts val="1000"/>
                        </a:spcAft>
                      </a:pPr>
                      <a:r>
                        <a:rPr lang="en-US" sz="1600" b="1" i="0" u="none" strike="noStrike" dirty="0">
                          <a:solidFill>
                            <a:schemeClr val="bg1"/>
                          </a:solidFill>
                          <a:effectLst/>
                          <a:latin typeface="Gill Sans MT" panose="020B0502020104020203" pitchFamily="34" charset="77"/>
                        </a:rPr>
                        <a:t>Nutrition-Sensitive Agriculture</a:t>
                      </a:r>
                      <a:r>
                        <a:rPr lang="en-US" sz="1600" b="1" i="0" u="none" strike="noStrike" baseline="0" dirty="0">
                          <a:solidFill>
                            <a:schemeClr val="bg1"/>
                          </a:solidFill>
                          <a:effectLst/>
                          <a:latin typeface="Gill Sans MT" panose="020B0502020104020203" pitchFamily="34" charset="77"/>
                        </a:rPr>
                        <a:t> </a:t>
                      </a:r>
                      <a:r>
                        <a:rPr lang="en-US" sz="1600" b="1" i="0" u="none" strike="noStrike" dirty="0">
                          <a:solidFill>
                            <a:schemeClr val="bg1"/>
                          </a:solidFill>
                          <a:effectLst/>
                          <a:latin typeface="Gill Sans MT" panose="020B0502020104020203" pitchFamily="34" charset="77"/>
                        </a:rPr>
                        <a:t>Outcome</a:t>
                      </a:r>
                      <a:endParaRPr lang="en-US" sz="1600" b="1" dirty="0">
                        <a:solidFill>
                          <a:schemeClr val="bg1"/>
                        </a:solidFill>
                        <a:effectLst/>
                        <a:latin typeface="Gill Sans MT" panose="020B0502020104020203" pitchFamily="34" charset="77"/>
                      </a:endParaRP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baseline="0" dirty="0">
                          <a:solidFill>
                            <a:schemeClr val="bg1"/>
                          </a:solidFill>
                          <a:effectLst/>
                          <a:latin typeface="Gill Sans MT" panose="020B0502020104020203" pitchFamily="34" charset="77"/>
                          <a:ea typeface="+mn-ea"/>
                          <a:cs typeface="+mn-cs"/>
                        </a:rPr>
                        <a:t> </a:t>
                      </a:r>
                      <a:r>
                        <a:rPr lang="en-US" sz="1600" b="1" i="0" u="none" strike="noStrike" kern="1200" dirty="0">
                          <a:solidFill>
                            <a:schemeClr val="bg1"/>
                          </a:solidFill>
                          <a:effectLst/>
                          <a:latin typeface="Gill Sans MT" panose="020B0502020104020203" pitchFamily="34" charset="77"/>
                          <a:ea typeface="+mn-ea"/>
                          <a:cs typeface="+mn-cs"/>
                        </a:rPr>
                        <a:t>Strategy</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Practice</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Intervention</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tc>
                  <a:txBody>
                    <a:bodyPr/>
                    <a:lstStyle/>
                    <a:p>
                      <a:pPr marL="0" algn="ctr" defTabSz="914400" rtl="0" eaLnBrk="1" fontAlgn="t" latinLnBrk="0" hangingPunct="1">
                        <a:lnSpc>
                          <a:spcPct val="90000"/>
                        </a:lnSpc>
                        <a:spcBef>
                          <a:spcPts val="0"/>
                        </a:spcBef>
                        <a:spcAft>
                          <a:spcPts val="1000"/>
                        </a:spcAft>
                      </a:pPr>
                      <a:r>
                        <a:rPr lang="en-US" sz="1600" b="1" i="0" u="none" strike="noStrike" kern="1200" dirty="0">
                          <a:solidFill>
                            <a:schemeClr val="bg1"/>
                          </a:solidFill>
                          <a:effectLst/>
                          <a:latin typeface="Gill Sans MT" panose="020B0502020104020203" pitchFamily="34" charset="77"/>
                          <a:ea typeface="+mn-ea"/>
                          <a:cs typeface="+mn-cs"/>
                        </a:rPr>
                        <a:t>Indicator</a:t>
                      </a:r>
                    </a:p>
                  </a:txBody>
                  <a:tcPr marL="68580" marR="6858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18307"/>
                    </a:solidFill>
                  </a:tcPr>
                </a:tc>
                <a:extLst>
                  <a:ext uri="{0D108BD9-81ED-4DB2-BD59-A6C34878D82A}">
                    <a16:rowId xmlns:a16="http://schemas.microsoft.com/office/drawing/2014/main" val="3439130408"/>
                  </a:ext>
                </a:extLst>
              </a:tr>
              <a:tr h="2470632">
                <a:tc>
                  <a:txBody>
                    <a:bodyPr/>
                    <a:lstStyle/>
                    <a:p>
                      <a:pPr fontAlgn="t"/>
                      <a:r>
                        <a:rPr lang="en-US" sz="1250" dirty="0">
                          <a:solidFill>
                            <a:srgbClr val="6C6463"/>
                          </a:solidFill>
                          <a:effectLst/>
                          <a:latin typeface="Gill Sans MT" panose="020B0502020104020203" pitchFamily="34" charset="77"/>
                        </a:rPr>
                        <a:t>Improved availability of diverse, nutrient-rich foods in local markets</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1250" dirty="0">
                          <a:solidFill>
                            <a:srgbClr val="6C6463"/>
                          </a:solidFill>
                          <a:effectLst/>
                          <a:latin typeface="Gill Sans MT" panose="020B0502020104020203" pitchFamily="34" charset="77"/>
                        </a:rPr>
                        <a:t>Strengthen capacity of cooperative members and farmer groups in appropriate post-harvest handling and storage practices for cowpeas and rice</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6688" indent="-166688" fontAlgn="t">
                        <a:buFont typeface="Arial" panose="020B0604020202020204" pitchFamily="34" charset="0"/>
                        <a:buChar char="•"/>
                      </a:pPr>
                      <a:r>
                        <a:rPr lang="en-US" sz="1250" dirty="0">
                          <a:solidFill>
                            <a:srgbClr val="6C6463"/>
                          </a:solidFill>
                          <a:effectLst/>
                          <a:latin typeface="Gill Sans MT" panose="020B0502020104020203" pitchFamily="34" charset="77"/>
                        </a:rPr>
                        <a:t>Recognize damaged or spoiled cowpea seed</a:t>
                      </a:r>
                    </a:p>
                    <a:p>
                      <a:pPr marL="166688" indent="-166688" fontAlgn="t">
                        <a:buFont typeface="Arial" panose="020B0604020202020204" pitchFamily="34" charset="0"/>
                        <a:buChar char="•"/>
                      </a:pPr>
                      <a:r>
                        <a:rPr lang="en-US" sz="1250" dirty="0">
                          <a:solidFill>
                            <a:srgbClr val="6C6463"/>
                          </a:solidFill>
                          <a:effectLst/>
                          <a:latin typeface="Gill Sans MT" panose="020B0502020104020203" pitchFamily="34" charset="77"/>
                        </a:rPr>
                        <a:t>Sort and remove damaged seeds/grains</a:t>
                      </a:r>
                    </a:p>
                    <a:p>
                      <a:pPr marL="166688" indent="-166688" fontAlgn="t">
                        <a:buFont typeface="Arial" panose="020B0604020202020204" pitchFamily="34" charset="0"/>
                        <a:buChar char="•"/>
                      </a:pPr>
                      <a:r>
                        <a:rPr lang="en-US" sz="1250" dirty="0">
                          <a:solidFill>
                            <a:srgbClr val="6C6463"/>
                          </a:solidFill>
                          <a:effectLst/>
                          <a:latin typeface="Gill Sans MT" panose="020B0502020104020203" pitchFamily="34" charset="77"/>
                        </a:rPr>
                        <a:t>Test moisture level before storage</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fontAlgn="t">
                        <a:buFont typeface="Arial" panose="020B0604020202020204" pitchFamily="34" charset="0"/>
                        <a:buChar char="•"/>
                      </a:pPr>
                      <a:r>
                        <a:rPr lang="en-US" sz="1250" dirty="0">
                          <a:solidFill>
                            <a:srgbClr val="6C6463"/>
                          </a:solidFill>
                          <a:effectLst/>
                          <a:latin typeface="Gill Sans MT" panose="020B0502020104020203" pitchFamily="34" charset="77"/>
                        </a:rPr>
                        <a:t>Train cowpea growers in good sorting, drying, and moisture testing practices before storage</a:t>
                      </a:r>
                    </a:p>
                    <a:p>
                      <a:pPr marL="171450" indent="-171450" fontAlgn="t">
                        <a:buFont typeface="Arial" panose="020B0604020202020204" pitchFamily="34" charset="0"/>
                        <a:buChar char="•"/>
                      </a:pPr>
                      <a:r>
                        <a:rPr lang="en-US" sz="1250" dirty="0">
                          <a:solidFill>
                            <a:srgbClr val="6C6463"/>
                          </a:solidFill>
                          <a:effectLst/>
                          <a:latin typeface="Gill Sans MT" panose="020B0502020104020203" pitchFamily="34" charset="77"/>
                        </a:rPr>
                        <a:t>Train rice growers in good drying and moisture testing practices before storage</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US" sz="1250" b="1" dirty="0">
                          <a:solidFill>
                            <a:srgbClr val="6C6463"/>
                          </a:solidFill>
                          <a:effectLst/>
                          <a:latin typeface="Gill Sans MT" panose="020B0502020104020203" pitchFamily="34" charset="77"/>
                        </a:rPr>
                        <a:t>Output</a:t>
                      </a:r>
                      <a:r>
                        <a:rPr lang="en-US" sz="1250" b="1" baseline="0" dirty="0">
                          <a:solidFill>
                            <a:srgbClr val="6C6463"/>
                          </a:solidFill>
                          <a:effectLst/>
                          <a:latin typeface="Gill Sans MT" panose="020B0502020104020203" pitchFamily="34" charset="77"/>
                        </a:rPr>
                        <a:t> indicators:</a:t>
                      </a:r>
                    </a:p>
                    <a:p>
                      <a:pPr marL="171450" indent="-171450" fontAlgn="t">
                        <a:buFont typeface="Arial" panose="020B0604020202020204" pitchFamily="34" charset="0"/>
                        <a:buChar char="•"/>
                      </a:pPr>
                      <a:r>
                        <a:rPr lang="en-US" sz="1250" dirty="0">
                          <a:solidFill>
                            <a:srgbClr val="6C6463"/>
                          </a:solidFill>
                          <a:effectLst/>
                          <a:latin typeface="Gill Sans MT" panose="020B0502020104020203" pitchFamily="34" charset="77"/>
                        </a:rPr>
                        <a:t>Number of rice/cowpea growers using improved drying technology</a:t>
                      </a:r>
                    </a:p>
                    <a:p>
                      <a:pPr marL="171450" indent="-171450" fontAlgn="t">
                        <a:spcAft>
                          <a:spcPts val="600"/>
                        </a:spcAft>
                        <a:buFont typeface="Arial" panose="020B0604020202020204" pitchFamily="34" charset="0"/>
                        <a:buChar char="•"/>
                      </a:pPr>
                      <a:r>
                        <a:rPr lang="en-US" sz="1250" dirty="0">
                          <a:solidFill>
                            <a:srgbClr val="6C6463"/>
                          </a:solidFill>
                          <a:effectLst/>
                          <a:latin typeface="Gill Sans MT" panose="020B0502020104020203" pitchFamily="34" charset="77"/>
                        </a:rPr>
                        <a:t>Number of rice/cowpea growers measuring moisture levels for their commodity prior to storage</a:t>
                      </a:r>
                      <a:endParaRPr lang="en-US" sz="1250" b="1" dirty="0">
                        <a:solidFill>
                          <a:srgbClr val="6C6463"/>
                        </a:solidFill>
                        <a:effectLst/>
                        <a:latin typeface="Gill Sans MT" panose="020B0502020104020203" pitchFamily="34" charset="77"/>
                      </a:endParaRPr>
                    </a:p>
                    <a:p>
                      <a:pPr fontAlgn="t"/>
                      <a:r>
                        <a:rPr lang="en-US" sz="1250" b="1" dirty="0">
                          <a:solidFill>
                            <a:srgbClr val="6C6463"/>
                          </a:solidFill>
                          <a:effectLst/>
                          <a:latin typeface="Gill Sans MT" panose="020B0502020104020203" pitchFamily="34" charset="77"/>
                        </a:rPr>
                        <a:t>Outcome indicator:</a:t>
                      </a:r>
                      <a:r>
                        <a:rPr lang="en-US" sz="1250" b="1" baseline="0" dirty="0">
                          <a:solidFill>
                            <a:srgbClr val="6C6463"/>
                          </a:solidFill>
                          <a:effectLst/>
                          <a:latin typeface="Gill Sans MT" panose="020B0502020104020203" pitchFamily="34" charset="77"/>
                        </a:rPr>
                        <a:t> </a:t>
                      </a:r>
                      <a:r>
                        <a:rPr lang="en-US" sz="1250" dirty="0">
                          <a:solidFill>
                            <a:srgbClr val="6C6463"/>
                          </a:solidFill>
                          <a:effectLst/>
                          <a:latin typeface="Gill Sans MT" panose="020B0502020104020203" pitchFamily="34" charset="77"/>
                        </a:rPr>
                        <a:t>Percent increase in volume of cowpeas and rice in local</a:t>
                      </a:r>
                      <a:r>
                        <a:rPr lang="en-US" sz="1250" baseline="0" dirty="0">
                          <a:solidFill>
                            <a:srgbClr val="6C6463"/>
                          </a:solidFill>
                          <a:effectLst/>
                          <a:latin typeface="Gill Sans MT" panose="020B0502020104020203" pitchFamily="34" charset="77"/>
                        </a:rPr>
                        <a:t> markets</a:t>
                      </a:r>
                      <a:endParaRPr lang="en-US" sz="1250" dirty="0">
                        <a:solidFill>
                          <a:srgbClr val="6C6463"/>
                        </a:solidFill>
                        <a:effectLst/>
                        <a:latin typeface="Gill Sans MT" panose="020B0502020104020203" pitchFamily="34" charset="77"/>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808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Nutrition-Sensitive </a:t>
            </a:r>
            <a:br>
              <a:rPr lang="en-US" dirty="0"/>
            </a:br>
            <a:r>
              <a:rPr lang="en-US" dirty="0"/>
              <a:t>Agriculture Outcomes</a:t>
            </a:r>
          </a:p>
        </p:txBody>
      </p:sp>
      <p:sp>
        <p:nvSpPr>
          <p:cNvPr id="3" name="Content Placeholder 2" descr="Six Nutrition-Sensitive Agriculture Outcomes"/>
          <p:cNvSpPr>
            <a:spLocks noGrp="1"/>
          </p:cNvSpPr>
          <p:nvPr>
            <p:ph idx="1"/>
          </p:nvPr>
        </p:nvSpPr>
        <p:spPr>
          <a:xfrm>
            <a:off x="628650" y="2352583"/>
            <a:ext cx="7886700" cy="3717626"/>
          </a:xfrm>
        </p:spPr>
        <p:txBody>
          <a:bodyPr>
            <a:normAutofit fontScale="92500" lnSpcReduction="20000"/>
          </a:bodyPr>
          <a:lstStyle/>
          <a:p>
            <a:r>
              <a:rPr lang="en-US" dirty="0"/>
              <a:t>Improved availability of diverse, nutrient-rich foods in local markets</a:t>
            </a:r>
          </a:p>
          <a:p>
            <a:r>
              <a:rPr lang="en-US" dirty="0"/>
              <a:t>Improved affordability of diverse, nutrient-rich foods in local markets</a:t>
            </a:r>
          </a:p>
          <a:p>
            <a:r>
              <a:rPr lang="en-US" dirty="0"/>
              <a:t>Improved desirability of diverse, nutrient-rich foods among target consumers</a:t>
            </a:r>
          </a:p>
          <a:p>
            <a:r>
              <a:rPr lang="en-US" dirty="0"/>
              <a:t>Improved environmental and food safety</a:t>
            </a:r>
          </a:p>
          <a:p>
            <a:r>
              <a:rPr lang="en-US" dirty="0"/>
              <a:t>Increased time and energy savings for women</a:t>
            </a:r>
          </a:p>
          <a:p>
            <a:r>
              <a:rPr lang="en-US" dirty="0"/>
              <a:t>Increased income control by women and equitable opportunities</a:t>
            </a:r>
          </a:p>
          <a:p>
            <a:endParaRPr lang="en-US" dirty="0"/>
          </a:p>
        </p:txBody>
      </p:sp>
    </p:spTree>
    <p:extLst>
      <p:ext uri="{BB962C8B-B14F-4D97-AF65-F5344CB8AC3E}">
        <p14:creationId xmlns:p14="http://schemas.microsoft.com/office/powerpoint/2010/main" val="1886401593"/>
      </p:ext>
    </p:extLst>
  </p:cSld>
  <p:clrMapOvr>
    <a:masterClrMapping/>
  </p:clrMapOvr>
</p:sld>
</file>

<file path=ppt/theme/theme1.xml><?xml version="1.0" encoding="utf-8"?>
<a:theme xmlns:a="http://schemas.openxmlformats.org/drawingml/2006/main" name="feed_the_future_spring_presentation_template_may_2015 (1)">
  <a:themeElements>
    <a:clrScheme name="Feed teh Future">
      <a:dk1>
        <a:sysClr val="windowText" lastClr="000000"/>
      </a:dk1>
      <a:lt1>
        <a:sysClr val="window" lastClr="FFFFFF"/>
      </a:lt1>
      <a:dk2>
        <a:srgbClr val="237C9A"/>
      </a:dk2>
      <a:lt2>
        <a:srgbClr val="EEECE1"/>
      </a:lt2>
      <a:accent1>
        <a:srgbClr val="237C9A"/>
      </a:accent1>
      <a:accent2>
        <a:srgbClr val="517107"/>
      </a:accent2>
      <a:accent3>
        <a:srgbClr val="C25728"/>
      </a:accent3>
      <a:accent4>
        <a:srgbClr val="403B33"/>
      </a:accent4>
      <a:accent5>
        <a:srgbClr val="E6E7E8"/>
      </a:accent5>
      <a:accent6>
        <a:srgbClr val="FFFFFF"/>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presentation (green, May 14, 2015) v3 copy hi" id="{E42D5F45-1E61-1A4C-9323-4F8D56F9D74E}" vid="{91730AB6-8CE9-1645-B806-DD153BBA7C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presentation (green, May 14, 2015) v3 copy hi" id="{E42D5F45-1E61-1A4C-9323-4F8D56F9D74E}" vid="{C64F6D86-A2F5-1544-9228-86AABED6034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presentation (green, May 14, 2015) v3 copy hi" id="{E42D5F45-1E61-1A4C-9323-4F8D56F9D74E}" vid="{11D14590-4798-4849-B265-813D64193F84}"/>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 presentation (green, May 14, 2015) v3 copy hi" id="{E42D5F45-1E61-1A4C-9323-4F8D56F9D74E}" vid="{C64F6D86-A2F5-1544-9228-86AABED603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feed_the_future_spring_presentation_template_may_2015_0 (2)</Template>
  <TotalTime>0</TotalTime>
  <Words>1544</Words>
  <Application>Microsoft Office PowerPoint</Application>
  <PresentationFormat>On-screen Show (4:3)</PresentationFormat>
  <Paragraphs>236</Paragraphs>
  <Slides>30</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Calibri</vt:lpstr>
      <vt:lpstr>Cambria</vt:lpstr>
      <vt:lpstr>Franklin Gothic Book</vt:lpstr>
      <vt:lpstr>Gill Sans MT</vt:lpstr>
      <vt:lpstr>Source Sans Pro</vt:lpstr>
      <vt:lpstr>Wingdings</vt:lpstr>
      <vt:lpstr>feed_the_future_spring_presentation_template_may_2015 (1)</vt:lpstr>
      <vt:lpstr>Custom Design</vt:lpstr>
      <vt:lpstr>1_Custom Design</vt:lpstr>
      <vt:lpstr>2_Custom Design</vt:lpstr>
      <vt:lpstr>Designing Effective Nutrition-Sensitive Agriculture Activities</vt:lpstr>
      <vt:lpstr>Strengthening Nutrition Results  through Agriculture Activities</vt:lpstr>
      <vt:lpstr>Workshop Objectives</vt:lpstr>
      <vt:lpstr>Nutrition-Sensitive Agriculture                       at USAID</vt:lpstr>
      <vt:lpstr>Global Food Security Strategy Results Framework </vt:lpstr>
      <vt:lpstr>Four Steps for Designing a  Nutrition-Sensitive Agriculture Activity</vt:lpstr>
      <vt:lpstr>Activity Design Matrix</vt:lpstr>
      <vt:lpstr>Activity Design Matrix—West Africa Example</vt:lpstr>
      <vt:lpstr>Six Nutrition-Sensitive  Agriculture Outcomes</vt:lpstr>
      <vt:lpstr>Ensure a Common Understanding  of Nutrition-Sensitive Agriculture </vt:lpstr>
      <vt:lpstr>PowerPoint Presentation</vt:lpstr>
      <vt:lpstr>Vote with Your Feet</vt:lpstr>
      <vt:lpstr>Essential Nutrition Concepts: Objectives</vt:lpstr>
      <vt:lpstr>Teaching One Another</vt:lpstr>
      <vt:lpstr>Five Forms of Malnutrition</vt:lpstr>
      <vt:lpstr>What Reduces Undernutrition? </vt:lpstr>
      <vt:lpstr>Reaching Children at the Right Time</vt:lpstr>
      <vt:lpstr>The Cycle of Malnutrition </vt:lpstr>
      <vt:lpstr>A Diverse Healthy Diet is Needed at All Stages of Life</vt:lpstr>
      <vt:lpstr>Other Important Practices</vt:lpstr>
      <vt:lpstr>PLACEHOLDER: Nutrition Situation in Implementation Area </vt:lpstr>
      <vt:lpstr>How Does Agriculture Affect Nutrition?</vt:lpstr>
      <vt:lpstr>Agriculture as a Source of Food</vt:lpstr>
      <vt:lpstr>Agriculture as a Source of Income </vt:lpstr>
      <vt:lpstr>Agriculture as a Means to Women’s Empowerment</vt:lpstr>
      <vt:lpstr>Building the Agriculture-to-Nutrition Story</vt:lpstr>
      <vt:lpstr>Agriculture-to-Nutrition Pathways</vt:lpstr>
      <vt:lpstr>PowerPoint Presentation</vt:lpstr>
      <vt:lpstr>Caution: Go Beyond the Production  of Nutrient-Rich Commodities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Nutrition-Sensitive Agriculture Activities. Deck 1. Nutrition-Sensitive Agriculture Training Resource Package (November 2022)</dc:title>
  <dc:subject>Resource package for designing nutrition-sensitive agriculture activities</dc:subject>
  <dc:creator/>
  <cp:keywords>USAID, Feed the Future, USAID ADVANCING NUTRITION, nutrition-sensitive agriculture, Global Food Security Strategy, GFSS, Multi-Sectoral Nutrition Strategy, MSNS, nutrition</cp:keywords>
  <cp:lastModifiedBy/>
  <cp:revision>1</cp:revision>
  <dcterms:created xsi:type="dcterms:W3CDTF">2017-05-09T11:26:34Z</dcterms:created>
  <dcterms:modified xsi:type="dcterms:W3CDTF">2023-02-17T20:43:24Z</dcterms:modified>
</cp:coreProperties>
</file>