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0"/>
  </p:notesMasterIdLst>
  <p:sldIdLst>
    <p:sldId id="287" r:id="rId3"/>
    <p:sldId id="334" r:id="rId4"/>
    <p:sldId id="359" r:id="rId5"/>
    <p:sldId id="335" r:id="rId6"/>
    <p:sldId id="379" r:id="rId7"/>
    <p:sldId id="336" r:id="rId8"/>
    <p:sldId id="338" r:id="rId9"/>
    <p:sldId id="360" r:id="rId10"/>
    <p:sldId id="380" r:id="rId11"/>
    <p:sldId id="326" r:id="rId12"/>
    <p:sldId id="339" r:id="rId13"/>
    <p:sldId id="365" r:id="rId14"/>
    <p:sldId id="341" r:id="rId15"/>
    <p:sldId id="371" r:id="rId16"/>
    <p:sldId id="366" r:id="rId17"/>
    <p:sldId id="343" r:id="rId18"/>
    <p:sldId id="345" r:id="rId19"/>
    <p:sldId id="369" r:id="rId20"/>
    <p:sldId id="367" r:id="rId21"/>
    <p:sldId id="381" r:id="rId22"/>
    <p:sldId id="368" r:id="rId23"/>
    <p:sldId id="349" r:id="rId24"/>
    <p:sldId id="392" r:id="rId25"/>
    <p:sldId id="309" r:id="rId26"/>
    <p:sldId id="350" r:id="rId27"/>
    <p:sldId id="351" r:id="rId28"/>
    <p:sldId id="352" r:id="rId29"/>
    <p:sldId id="353" r:id="rId30"/>
    <p:sldId id="370" r:id="rId31"/>
    <p:sldId id="361" r:id="rId32"/>
    <p:sldId id="382" r:id="rId33"/>
    <p:sldId id="393" r:id="rId34"/>
    <p:sldId id="311" r:id="rId35"/>
    <p:sldId id="355" r:id="rId36"/>
    <p:sldId id="394" r:id="rId37"/>
    <p:sldId id="395" r:id="rId38"/>
    <p:sldId id="396" r:id="rId39"/>
    <p:sldId id="356" r:id="rId40"/>
    <p:sldId id="357" r:id="rId41"/>
    <p:sldId id="362" r:id="rId42"/>
    <p:sldId id="358" r:id="rId43"/>
    <p:sldId id="389" r:id="rId44"/>
    <p:sldId id="315" r:id="rId45"/>
    <p:sldId id="312" r:id="rId46"/>
    <p:sldId id="316" r:id="rId47"/>
    <p:sldId id="390" r:id="rId48"/>
    <p:sldId id="25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ay" initials="JR" lastIdx="20" clrIdx="0">
    <p:extLst>
      <p:ext uri="{19B8F6BF-5375-455C-9EA6-DF929625EA0E}">
        <p15:presenceInfo xmlns:p15="http://schemas.microsoft.com/office/powerpoint/2012/main" userId="Julie Ray" providerId="None"/>
      </p:ext>
    </p:extLst>
  </p:cmAuthor>
  <p:cmAuthor id="2" name="Heather Finegan" initials="HF" lastIdx="1" clrIdx="1">
    <p:extLst>
      <p:ext uri="{19B8F6BF-5375-455C-9EA6-DF929625EA0E}">
        <p15:presenceInfo xmlns:p15="http://schemas.microsoft.com/office/powerpoint/2012/main" userId="347d4079971fcbbc" providerId="Windows Live"/>
      </p:ext>
    </p:extLst>
  </p:cmAuthor>
  <p:cmAuthor id="3" name="Helen Aufderheide" initials="HA" lastIdx="2" clrIdx="2">
    <p:extLst>
      <p:ext uri="{19B8F6BF-5375-455C-9EA6-DF929625EA0E}">
        <p15:presenceInfo xmlns:p15="http://schemas.microsoft.com/office/powerpoint/2012/main" userId="Helen Aufderheide" providerId="None"/>
      </p:ext>
    </p:extLst>
  </p:cmAuthor>
  <p:cmAuthor id="4" name="Courtney Meyer" initials="CM" lastIdx="1" clrIdx="3">
    <p:extLst>
      <p:ext uri="{19B8F6BF-5375-455C-9EA6-DF929625EA0E}">
        <p15:presenceInfo xmlns:p15="http://schemas.microsoft.com/office/powerpoint/2012/main" userId="Courtney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97C"/>
    <a:srgbClr val="227C9A"/>
    <a:srgbClr val="314F16"/>
    <a:srgbClr val="518311"/>
    <a:srgbClr val="6C6463"/>
    <a:srgbClr val="C25728"/>
    <a:srgbClr val="403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 autoAdjust="0"/>
    <p:restoredTop sz="91633" autoAdjust="0"/>
  </p:normalViewPr>
  <p:slideViewPr>
    <p:cSldViewPr snapToGrid="0">
      <p:cViewPr varScale="1">
        <p:scale>
          <a:sx n="61" d="100"/>
          <a:sy n="61" d="100"/>
        </p:scale>
        <p:origin x="1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92411-EEE7-4729-ACE7-ED9E948B37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6587FC6-713A-405C-BB5C-558E34D7437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4C67CE-1208-419C-970F-2121A7C53427}" type="sibTrans" cxnId="{D7BB538C-D5C2-4B2C-AF90-3B7ED25A0761}">
      <dgm:prSet/>
      <dgm:spPr/>
      <dgm:t>
        <a:bodyPr/>
        <a:lstStyle/>
        <a:p>
          <a:endParaRPr lang="en-US"/>
        </a:p>
      </dgm:t>
    </dgm:pt>
    <dgm:pt modelId="{8411777C-4753-4BDA-92C4-CAA3A9863110}" type="parTrans" cxnId="{D7BB538C-D5C2-4B2C-AF90-3B7ED25A0761}">
      <dgm:prSet/>
      <dgm:spPr/>
      <dgm:t>
        <a:bodyPr/>
        <a:lstStyle/>
        <a:p>
          <a:endParaRPr lang="en-US"/>
        </a:p>
      </dgm:t>
    </dgm:pt>
    <dgm:pt modelId="{F2F1C97E-1822-4FD9-853F-344402C7CB9F}" type="pres">
      <dgm:prSet presAssocID="{1C292411-EEE7-4729-ACE7-ED9E948B37C6}" presName="arrowDiagram" presStyleCnt="0">
        <dgm:presLayoutVars>
          <dgm:chMax val="5"/>
          <dgm:dir/>
          <dgm:resizeHandles val="exact"/>
        </dgm:presLayoutVars>
      </dgm:prSet>
      <dgm:spPr/>
    </dgm:pt>
    <dgm:pt modelId="{C2F43954-3530-45A7-B0F4-CD51FF6C90C8}" type="pres">
      <dgm:prSet presAssocID="{1C292411-EEE7-4729-ACE7-ED9E948B37C6}" presName="arrow" presStyleLbl="bgShp" presStyleIdx="0" presStyleCnt="1" custAng="20712376" custScaleX="57172" custScaleY="68886" custLinFactNeighborX="1897" custLinFactNeighborY="-2804"/>
      <dgm:spPr>
        <a:solidFill>
          <a:srgbClr val="227C9A"/>
        </a:solidFill>
        <a:ln>
          <a:solidFill>
            <a:srgbClr val="227C9A"/>
          </a:solidFill>
        </a:ln>
      </dgm:spPr>
      <dgm:extLst>
        <a:ext uri="{E40237B7-FDA0-4F09-8148-C483321AD2D9}">
          <dgm14:cNvPr xmlns:dgm14="http://schemas.microsoft.com/office/drawing/2010/diagram" id="0" name="" descr="Graphic: a shaded arrow pointing at stars"/>
        </a:ext>
      </dgm:extLst>
    </dgm:pt>
    <dgm:pt modelId="{C0B9D9B2-3767-4B1F-A89E-89D758751D00}" type="pres">
      <dgm:prSet presAssocID="{1C292411-EEE7-4729-ACE7-ED9E948B37C6}" presName="arrowDiagram1" presStyleCnt="0">
        <dgm:presLayoutVars>
          <dgm:bulletEnabled val="1"/>
        </dgm:presLayoutVars>
      </dgm:prSet>
      <dgm:spPr/>
    </dgm:pt>
    <dgm:pt modelId="{6D08B6A9-5044-49AD-8172-3A86777BC421}" type="pres">
      <dgm:prSet presAssocID="{56587FC6-713A-405C-BB5C-558E34D74373}" presName="bullet1" presStyleLbl="node1" presStyleIdx="0" presStyleCnt="1"/>
      <dgm:spPr>
        <a:noFill/>
        <a:ln>
          <a:noFill/>
        </a:ln>
      </dgm:spPr>
    </dgm:pt>
    <dgm:pt modelId="{F98B92C3-3A68-4992-9550-D5A58A679503}" type="pres">
      <dgm:prSet presAssocID="{56587FC6-713A-405C-BB5C-558E34D74373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B49C6416-0EEB-4CE6-8600-E11B057E1CD4}" type="presOf" srcId="{1C292411-EEE7-4729-ACE7-ED9E948B37C6}" destId="{F2F1C97E-1822-4FD9-853F-344402C7CB9F}" srcOrd="0" destOrd="0" presId="urn:microsoft.com/office/officeart/2005/8/layout/arrow2"/>
    <dgm:cxn modelId="{E7806718-6A39-4EB5-BA5C-0AF90135D541}" type="presOf" srcId="{56587FC6-713A-405C-BB5C-558E34D74373}" destId="{F98B92C3-3A68-4992-9550-D5A58A679503}" srcOrd="0" destOrd="0" presId="urn:microsoft.com/office/officeart/2005/8/layout/arrow2"/>
    <dgm:cxn modelId="{D7BB538C-D5C2-4B2C-AF90-3B7ED25A0761}" srcId="{1C292411-EEE7-4729-ACE7-ED9E948B37C6}" destId="{56587FC6-713A-405C-BB5C-558E34D74373}" srcOrd="0" destOrd="0" parTransId="{8411777C-4753-4BDA-92C4-CAA3A9863110}" sibTransId="{2A4C67CE-1208-419C-970F-2121A7C53427}"/>
    <dgm:cxn modelId="{8953EA08-F91C-4B32-9596-F5E6473812E8}" type="presParOf" srcId="{F2F1C97E-1822-4FD9-853F-344402C7CB9F}" destId="{C2F43954-3530-45A7-B0F4-CD51FF6C90C8}" srcOrd="0" destOrd="0" presId="urn:microsoft.com/office/officeart/2005/8/layout/arrow2"/>
    <dgm:cxn modelId="{CD01FAE3-5046-44B0-9DC2-F43F8B873117}" type="presParOf" srcId="{F2F1C97E-1822-4FD9-853F-344402C7CB9F}" destId="{C0B9D9B2-3767-4B1F-A89E-89D758751D00}" srcOrd="1" destOrd="0" presId="urn:microsoft.com/office/officeart/2005/8/layout/arrow2"/>
    <dgm:cxn modelId="{E9F13EF5-6726-4FAD-BEF9-96E53937E246}" type="presParOf" srcId="{C0B9D9B2-3767-4B1F-A89E-89D758751D00}" destId="{6D08B6A9-5044-49AD-8172-3A86777BC421}" srcOrd="0" destOrd="0" presId="urn:microsoft.com/office/officeart/2005/8/layout/arrow2"/>
    <dgm:cxn modelId="{A98A8C0B-B48F-401B-A4A5-0C303C2F61D4}" type="presParOf" srcId="{C0B9D9B2-3767-4B1F-A89E-89D758751D00}" destId="{F98B92C3-3A68-4992-9550-D5A58A6795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43954-3530-45A7-B0F4-CD51FF6C90C8}">
      <dsp:nvSpPr>
        <dsp:cNvPr id="0" name=""/>
        <dsp:cNvSpPr/>
      </dsp:nvSpPr>
      <dsp:spPr>
        <a:xfrm rot="20712376">
          <a:off x="948872" y="237396"/>
          <a:ext cx="2613903" cy="1968417"/>
        </a:xfrm>
        <a:prstGeom prst="swooshArrow">
          <a:avLst>
            <a:gd name="adj1" fmla="val 25000"/>
            <a:gd name="adj2" fmla="val 25000"/>
          </a:avLst>
        </a:prstGeom>
        <a:solidFill>
          <a:srgbClr val="227C9A"/>
        </a:solidFill>
        <a:ln>
          <a:solidFill>
            <a:srgbClr val="227C9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8B6A9-5044-49AD-8172-3A86777BC421}">
      <dsp:nvSpPr>
        <dsp:cNvPr id="0" name=""/>
        <dsp:cNvSpPr/>
      </dsp:nvSpPr>
      <dsp:spPr>
        <a:xfrm>
          <a:off x="3371529" y="452480"/>
          <a:ext cx="338328" cy="33832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92C3-3A68-4992-9550-D5A58A679503}">
      <dsp:nvSpPr>
        <dsp:cNvPr id="0" name=""/>
        <dsp:cNvSpPr/>
      </dsp:nvSpPr>
      <dsp:spPr>
        <a:xfrm>
          <a:off x="1711893" y="621644"/>
          <a:ext cx="1828800" cy="210883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9273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801168" y="710919"/>
        <a:ext cx="1650250" cy="193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447C0-2AF0-4358-9F36-E073EA03F27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3636-3EE0-4B19-BECF-874E483AD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C5671-F592-8D48-A708-9ED1ED158624}" type="slidenum">
              <a:rPr kumimoji="0" lang="fr-FR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C5671-F592-8D48-A708-9ED1ED158624}" type="slidenum">
              <a:rPr kumimoji="0" lang="fr-FR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42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8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12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78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32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57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9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3636-3EE0-4B19-BECF-874E483AD2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2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04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21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459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0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5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4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4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3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3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9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7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705D-F226-4D4D-931F-ECFDC36EE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1859305"/>
            <a:ext cx="7883754" cy="1655762"/>
          </a:xfrm>
          <a:prstGeom prst="rect">
            <a:avLst/>
          </a:prstGeom>
        </p:spPr>
        <p:txBody>
          <a:bodyPr lIns="91440" tIns="91440" rIns="91440" bIns="91440"/>
          <a:lstStyle>
            <a:lvl1pPr marL="0" indent="0" algn="l">
              <a:buNone/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12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3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0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47802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1143000" y="676656"/>
            <a:ext cx="693115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93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94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6961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656082" y="13343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03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18CA319-5C67-3148-B62C-5A45C0B0E9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56082" y="4748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24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9"/>
            <a:ext cx="3868737" cy="310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9"/>
            <a:ext cx="3887788" cy="310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3376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710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65608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ranklin Gothic Book" panose="020B05030201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32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24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260407-D4B9-401C-9D0B-0BDAF143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1751"/>
            <a:ext cx="7886700" cy="1100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B04FA4-5C15-4A37-A56D-930951AF1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2985"/>
            <a:ext cx="7886700" cy="3915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>
              <a:defRPr>
                <a:solidFill>
                  <a:srgbClr val="403B33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41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84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81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64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628650" y="1361822"/>
            <a:ext cx="7886700" cy="2899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dirty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98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8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13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162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33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>
              <a:defRPr sz="28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>
              <a:defRPr sz="24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>
              <a:defRPr sz="20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628652" y="301118"/>
            <a:ext cx="2951163" cy="19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dirty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81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628652" y="301118"/>
            <a:ext cx="2951163" cy="19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32697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dirty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5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9E908-4402-4442-BE4B-4FA4604F9118}"/>
              </a:ext>
            </a:extLst>
          </p:cNvPr>
          <p:cNvSpPr/>
          <p:nvPr userDrawn="1"/>
        </p:nvSpPr>
        <p:spPr>
          <a:xfrm>
            <a:off x="0" y="4"/>
            <a:ext cx="9144000" cy="1068259"/>
          </a:xfrm>
          <a:prstGeom prst="rect">
            <a:avLst/>
          </a:prstGeom>
          <a:solidFill>
            <a:srgbClr val="22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horizontal RGB white.eps">
            <a:extLst>
              <a:ext uri="{FF2B5EF4-FFF2-40B4-BE49-F238E27FC236}">
                <a16:creationId xmlns:a16="http://schemas.microsoft.com/office/drawing/2014/main" id="{459D61CE-9588-E64F-9DBB-82A8CD0060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2816994" cy="478597"/>
          </a:xfrm>
          <a:prstGeom prst="rect">
            <a:avLst/>
          </a:prstGeom>
        </p:spPr>
      </p:pic>
      <p:pic>
        <p:nvPicPr>
          <p:cNvPr id="10" name="Picture 9" descr="Horizontal_RGB_600.jpg">
            <a:extLst>
              <a:ext uri="{FF2B5EF4-FFF2-40B4-BE49-F238E27FC236}">
                <a16:creationId xmlns:a16="http://schemas.microsoft.com/office/drawing/2014/main" id="{E96295FA-7EFC-BB4D-93A9-96ACD3A9D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 r="8034" b="18013"/>
          <a:stretch/>
        </p:blipFill>
        <p:spPr>
          <a:xfrm>
            <a:off x="108035" y="6198672"/>
            <a:ext cx="1845895" cy="5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4656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3DFDBE-B2AC-7946-8278-384FB0446FC9}"/>
              </a:ext>
            </a:extLst>
          </p:cNvPr>
          <p:cNvSpPr/>
          <p:nvPr userDrawn="1"/>
        </p:nvSpPr>
        <p:spPr>
          <a:xfrm>
            <a:off x="-1" y="4"/>
            <a:ext cx="9144000" cy="3693459"/>
          </a:xfrm>
          <a:prstGeom prst="rect">
            <a:avLst/>
          </a:prstGeom>
          <a:solidFill>
            <a:srgbClr val="22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842FCF8C-00E4-6E4D-916F-13A27005B175}"/>
              </a:ext>
            </a:extLst>
          </p:cNvPr>
          <p:cNvSpPr txBox="1">
            <a:spLocks/>
          </p:cNvSpPr>
          <p:nvPr userDrawn="1"/>
        </p:nvSpPr>
        <p:spPr>
          <a:xfrm>
            <a:off x="464994" y="3078327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69" lvl="2" indent="-231769" algn="ctr">
              <a:lnSpc>
                <a:spcPts val="2000"/>
              </a:lnSpc>
            </a:pPr>
            <a:r>
              <a:rPr lang="en-US" sz="2000" dirty="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17" name="Picture 16" descr="vertical RGB white.eps">
            <a:extLst>
              <a:ext uri="{FF2B5EF4-FFF2-40B4-BE49-F238E27FC236}">
                <a16:creationId xmlns:a16="http://schemas.microsoft.com/office/drawing/2014/main" id="{4DCD6B1E-4A60-AF4D-928D-008B159744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96" y="387747"/>
            <a:ext cx="4945209" cy="2302837"/>
          </a:xfrm>
          <a:prstGeom prst="rect">
            <a:avLst/>
          </a:prstGeom>
        </p:spPr>
      </p:pic>
      <p:pic>
        <p:nvPicPr>
          <p:cNvPr id="18" name="Picture 17" descr="Horizontal_RGB_600.jpg">
            <a:extLst>
              <a:ext uri="{FF2B5EF4-FFF2-40B4-BE49-F238E27FC236}">
                <a16:creationId xmlns:a16="http://schemas.microsoft.com/office/drawing/2014/main" id="{C7AAAFB6-46A6-2443-80C5-EC95734467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7" y="3786087"/>
            <a:ext cx="2372451" cy="915854"/>
          </a:xfrm>
          <a:prstGeom prst="rect">
            <a:avLst/>
          </a:prstGeom>
        </p:spPr>
      </p:pic>
      <p:sp>
        <p:nvSpPr>
          <p:cNvPr id="19" name="Text Box 21">
            <a:extLst>
              <a:ext uri="{FF2B5EF4-FFF2-40B4-BE49-F238E27FC236}">
                <a16:creationId xmlns:a16="http://schemas.microsoft.com/office/drawing/2014/main" id="{5009A059-4DBC-8E41-B343-3BFEEE81DBDF}"/>
              </a:ext>
            </a:extLst>
          </p:cNvPr>
          <p:cNvSpPr txBox="1"/>
          <p:nvPr userDrawn="1"/>
        </p:nvSpPr>
        <p:spPr>
          <a:xfrm>
            <a:off x="635322" y="4769374"/>
            <a:ext cx="2449830" cy="17151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0" spc="100" dirty="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 ADVANCING NUTRITION</a:t>
            </a:r>
            <a:endParaRPr lang="en-US" sz="12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Implemented by: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JSI Research &amp; Training Institute, Inc.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2733 Crystal Drive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4th Floor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Arlington, VA 22202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ar-SA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Phone: 703–528–7474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Email</a:t>
            </a:r>
            <a:r>
              <a:rPr lang="en-US" sz="900" u="none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: info@advancingnutrition.org</a:t>
            </a:r>
            <a:endParaRPr lang="en-US" sz="1200" u="none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Web: advancingnutrition.org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November 2022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6BD830CC-17B3-8C43-A05A-44C5CB811D0B}"/>
              </a:ext>
            </a:extLst>
          </p:cNvPr>
          <p:cNvSpPr txBox="1"/>
          <p:nvPr userDrawn="1"/>
        </p:nvSpPr>
        <p:spPr>
          <a:xfrm>
            <a:off x="5127027" y="4701945"/>
            <a:ext cx="3013710" cy="5010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spc="-2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USAID Advancing Nutrition is the Agency’s flagship multi-sectoral nutrition project, addressing the root causes of malnutrition to save lives and enhance long-term health and development.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07D28B09-B99D-F944-971D-C086EF04EBEB}"/>
              </a:ext>
            </a:extLst>
          </p:cNvPr>
          <p:cNvSpPr txBox="1"/>
          <p:nvPr userDrawn="1"/>
        </p:nvSpPr>
        <p:spPr>
          <a:xfrm>
            <a:off x="5127027" y="5473314"/>
            <a:ext cx="3013710" cy="5911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F7378"/>
                </a:solidFill>
                <a:effectLst/>
                <a:latin typeface="Gill Sans MT" panose="020B05020201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This document was produced for the U. S. Agency for International Development. It was prepared under the terms of contract 7200AA18C00070 awarded to JSI Research &amp; Training Institute, Inc. The contents are the responsibility of JSI and do not necessarily reflect the views of USAID or the U.S. Government.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E2462B-C534-864C-AEA1-79DB3821601F}"/>
              </a:ext>
            </a:extLst>
          </p:cNvPr>
          <p:cNvCxnSpPr/>
          <p:nvPr userDrawn="1"/>
        </p:nvCxnSpPr>
        <p:spPr>
          <a:xfrm flipV="1">
            <a:off x="5127027" y="5271251"/>
            <a:ext cx="3013710" cy="8965"/>
          </a:xfrm>
          <a:prstGeom prst="line">
            <a:avLst/>
          </a:prstGeom>
          <a:ln cmpd="sng">
            <a:solidFill>
              <a:srgbClr val="237C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3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Feed the Future and USAID logos.&#10;[Upper left] Feed the Future logo: &quot;Feed the Future. The U.S. Government's Global Hunger &amp; Food Security Intitiative&quot;&#10;[Lower left] USAID logo: “USAID: From the American People”&#10;These logos appear in the same place on all subsequent pages."/>
          <p:cNvSpPr txBox="1">
            <a:spLocks/>
          </p:cNvSpPr>
          <p:nvPr/>
        </p:nvSpPr>
        <p:spPr>
          <a:xfrm>
            <a:off x="0" y="1050590"/>
            <a:ext cx="9144000" cy="5048657"/>
          </a:xfrm>
          <a:prstGeom prst="rect">
            <a:avLst/>
          </a:prstGeom>
          <a:solidFill>
            <a:srgbClr val="518311"/>
          </a:solidFill>
        </p:spPr>
        <p:txBody>
          <a:bodyPr vert="horz" lIns="914400" tIns="2743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STEP 1: </a:t>
            </a:r>
          </a:p>
          <a:p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Prioritize Nutrition-Sensitive </a:t>
            </a:r>
            <a:b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Agriculture Outcomes for Your 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934AB-5A4E-474B-8217-36B66DC3D168}"/>
              </a:ext>
            </a:extLst>
          </p:cNvPr>
          <p:cNvSpPr/>
          <p:nvPr/>
        </p:nvSpPr>
        <p:spPr>
          <a:xfrm>
            <a:off x="0" y="1050590"/>
            <a:ext cx="1656678" cy="476731"/>
          </a:xfrm>
          <a:prstGeom prst="rect">
            <a:avLst/>
          </a:prstGeom>
          <a:solidFill>
            <a:srgbClr val="314F16"/>
          </a:solidFill>
          <a:ln>
            <a:solidFill>
              <a:srgbClr val="2D472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DECK 2</a:t>
            </a:r>
          </a:p>
        </p:txBody>
      </p:sp>
    </p:spTree>
    <p:extLst>
      <p:ext uri="{BB962C8B-B14F-4D97-AF65-F5344CB8AC3E}">
        <p14:creationId xmlns:p14="http://schemas.microsoft.com/office/powerpoint/2010/main" val="89302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5D144E-5215-BCAA-7665-2EFDAA414CCB}"/>
              </a:ext>
            </a:extLst>
          </p:cNvPr>
          <p:cNvSpPr txBox="1">
            <a:spLocks/>
          </p:cNvSpPr>
          <p:nvPr/>
        </p:nvSpPr>
        <p:spPr>
          <a:xfrm>
            <a:off x="0" y="1050590"/>
            <a:ext cx="9144000" cy="5048657"/>
          </a:xfrm>
          <a:prstGeom prst="rect">
            <a:avLst/>
          </a:prstGeom>
          <a:solidFill>
            <a:srgbClr val="518311"/>
          </a:solidFill>
        </p:spPr>
        <p:txBody>
          <a:bodyPr vert="horz" lIns="914400" tIns="2743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STEP 2: </a:t>
            </a:r>
          </a:p>
          <a:p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Prioritize Nutrition-Sensitive </a:t>
            </a:r>
            <a:b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Agriculture Strategies</a:t>
            </a:r>
          </a:p>
        </p:txBody>
      </p:sp>
    </p:spTree>
    <p:extLst>
      <p:ext uri="{BB962C8B-B14F-4D97-AF65-F5344CB8AC3E}">
        <p14:creationId xmlns:p14="http://schemas.microsoft.com/office/powerpoint/2010/main" val="440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Key Terms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base"/>
            <a:r>
              <a:rPr lang="en-US" sz="2700" b="1" dirty="0">
                <a:solidFill>
                  <a:srgbClr val="C25728"/>
                </a:solidFill>
                <a:latin typeface="Gill Sans MT" panose="020B0502020104020203" pitchFamily="34" charset="77"/>
              </a:rPr>
              <a:t>Strategy: </a:t>
            </a:r>
            <a:r>
              <a:rPr lang="en-US" sz="2700" dirty="0">
                <a:solidFill>
                  <a:srgbClr val="403B33"/>
                </a:solidFill>
                <a:latin typeface="Gill Sans MT" panose="020B0502020104020203" pitchFamily="34" charset="77"/>
              </a:rPr>
              <a:t>The means or broad approach by which an activity may achieve a stated purpose </a:t>
            </a:r>
            <a:r>
              <a:rPr lang="en-US" sz="2700" dirty="0">
                <a:latin typeface="Gill Sans MT" panose="020B0502020104020203" pitchFamily="34" charset="77"/>
              </a:rPr>
              <a:t>or</a:t>
            </a:r>
            <a:r>
              <a:rPr lang="en-US" sz="2700" b="1" dirty="0">
                <a:latin typeface="Gill Sans MT" panose="020B0502020104020203" pitchFamily="34" charset="77"/>
              </a:rPr>
              <a:t> desired outcome. </a:t>
            </a:r>
          </a:p>
          <a:p>
            <a:pPr fontAlgn="base"/>
            <a:r>
              <a:rPr lang="en-US" sz="2700" b="1" dirty="0">
                <a:solidFill>
                  <a:srgbClr val="C25728"/>
                </a:solidFill>
                <a:latin typeface="Gill Sans MT" panose="020B0502020104020203" pitchFamily="34" charset="77"/>
              </a:rPr>
              <a:t>Intervention: </a:t>
            </a:r>
            <a:r>
              <a:rPr lang="en-US" dirty="0">
                <a:latin typeface="Gill Sans MT" panose="020B0502020104020203" pitchFamily="34" charset="77"/>
              </a:rPr>
              <a:t>A deliberate involvement in a process intended to influence events and/or consequences.  The term may refer to single activities but often refers to sets of activities organized within a project. In our context, we can think of an intervention as an action that, combined with other actions, will accomplish the nutrition-sensitive agriculture strategies. </a:t>
            </a:r>
            <a:endParaRPr lang="en-US" b="1" dirty="0">
              <a:latin typeface="Gill Sans MT" panose="020B0502020104020203" pitchFamily="34" charset="77"/>
            </a:endParaRPr>
          </a:p>
          <a:p>
            <a:pPr fontAlgn="base"/>
            <a:endParaRPr lang="en-US" sz="27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489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806132" y="5078987"/>
            <a:ext cx="1767486" cy="601663"/>
          </a:xfrm>
          <a:prstGeom prst="rect">
            <a:avLst/>
          </a:prstGeom>
          <a:noFill/>
        </p:spPr>
        <p:txBody>
          <a:bodyPr lIns="274320"/>
          <a:lstStyle/>
          <a:p>
            <a:r>
              <a:rPr lang="en-US" sz="3600" dirty="0">
                <a:solidFill>
                  <a:srgbClr val="403B33"/>
                </a:solidFill>
                <a:latin typeface="Gill Sans MT" panose="020B0502020104020203" pitchFamily="34" charset="77"/>
              </a:rPr>
              <a:t>Recap</a:t>
            </a:r>
          </a:p>
        </p:txBody>
      </p:sp>
      <p:sp>
        <p:nvSpPr>
          <p:cNvPr id="8" name="Content Placeholder 2" descr="Shaded thought bubble with the word &quot;How&quot;"/>
          <p:cNvSpPr txBox="1">
            <a:spLocks/>
          </p:cNvSpPr>
          <p:nvPr/>
        </p:nvSpPr>
        <p:spPr>
          <a:xfrm rot="844040">
            <a:off x="4528039" y="1743244"/>
            <a:ext cx="3766331" cy="2215561"/>
          </a:xfrm>
          <a:prstGeom prst="cloud">
            <a:avLst/>
          </a:prstGeom>
          <a:solidFill>
            <a:srgbClr val="227C9A">
              <a:alpha val="89804"/>
            </a:srgbClr>
          </a:solidFill>
          <a:ln w="28575">
            <a:solidFill>
              <a:srgbClr val="31697C"/>
            </a:solidFill>
          </a:ln>
        </p:spPr>
        <p:txBody>
          <a:bodyPr vert="horz" lIns="182880" tIns="9144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prstClr val="white"/>
                </a:solidFill>
                <a:latin typeface="Gill Sans MT" panose="020B0502020104020203" pitchFamily="34" charset="77"/>
              </a:rPr>
              <a:t>How</a:t>
            </a:r>
            <a:endParaRPr lang="en-US" sz="2000" b="1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Content Placeholder 2" descr="Shaded thought bubble with the word &quot;Who&quot;"/>
          <p:cNvSpPr txBox="1">
            <a:spLocks/>
          </p:cNvSpPr>
          <p:nvPr/>
        </p:nvSpPr>
        <p:spPr>
          <a:xfrm rot="937103">
            <a:off x="2333129" y="4047819"/>
            <a:ext cx="2724805" cy="1861239"/>
          </a:xfrm>
          <a:prstGeom prst="cloud">
            <a:avLst/>
          </a:prstGeom>
          <a:solidFill>
            <a:srgbClr val="518311"/>
          </a:solidFill>
          <a:ln w="28575">
            <a:solidFill>
              <a:srgbClr val="3D6305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prstClr val="white"/>
                </a:solidFill>
                <a:latin typeface="Gill Sans MT" panose="020B0502020104020203" pitchFamily="34" charset="77"/>
              </a:rPr>
              <a:t>Who</a:t>
            </a:r>
          </a:p>
        </p:txBody>
      </p:sp>
      <p:pic>
        <p:nvPicPr>
          <p:cNvPr id="10" name="Picture 2" descr="Ilustration: a person holding his hand to his mouth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3191" y="4379802"/>
            <a:ext cx="784963" cy="176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24924" y="4273123"/>
            <a:ext cx="102163" cy="106679"/>
          </a:xfrm>
          <a:prstGeom prst="ellipse">
            <a:avLst/>
          </a:prstGeom>
          <a:solidFill>
            <a:srgbClr val="C25728"/>
          </a:solidFill>
          <a:ln>
            <a:solidFill>
              <a:srgbClr val="C25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001" y="3871695"/>
            <a:ext cx="254563" cy="232753"/>
          </a:xfrm>
          <a:prstGeom prst="ellipse">
            <a:avLst/>
          </a:prstGeom>
          <a:solidFill>
            <a:srgbClr val="C25728"/>
          </a:solidFill>
          <a:ln>
            <a:solidFill>
              <a:srgbClr val="C25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87973" y="3196247"/>
            <a:ext cx="254563" cy="232753"/>
          </a:xfrm>
          <a:prstGeom prst="ellipse">
            <a:avLst/>
          </a:prstGeom>
          <a:solidFill>
            <a:srgbClr val="32697C">
              <a:alpha val="69804"/>
            </a:srgbClr>
          </a:solidFill>
          <a:ln>
            <a:solidFill>
              <a:srgbClr val="32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36360" y="3539782"/>
            <a:ext cx="102163" cy="106679"/>
          </a:xfrm>
          <a:prstGeom prst="ellipse">
            <a:avLst/>
          </a:prstGeom>
          <a:solidFill>
            <a:srgbClr val="32697C">
              <a:alpha val="69804"/>
            </a:srgbClr>
          </a:solidFill>
          <a:ln>
            <a:solidFill>
              <a:srgbClr val="326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ontent Placeholder 2" descr="Shaded thought bubble with the word &quot;What&quot;"/>
          <p:cNvSpPr txBox="1">
            <a:spLocks/>
          </p:cNvSpPr>
          <p:nvPr/>
        </p:nvSpPr>
        <p:spPr>
          <a:xfrm rot="20575394">
            <a:off x="444287" y="1591281"/>
            <a:ext cx="3453969" cy="2519486"/>
          </a:xfrm>
          <a:prstGeom prst="cloud">
            <a:avLst/>
          </a:prstGeom>
          <a:solidFill>
            <a:srgbClr val="C25728"/>
          </a:solidFill>
          <a:ln w="28575">
            <a:solidFill>
              <a:srgbClr val="9C4620"/>
            </a:solidFill>
          </a:ln>
        </p:spPr>
        <p:txBody>
          <a:bodyPr vert="horz" lIns="91440" tIns="91440" rIns="27432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prstClr val="white"/>
                </a:solidFill>
                <a:latin typeface="Gill Sans MT" panose="020B0502020104020203" pitchFamily="34" charset="77"/>
              </a:rPr>
              <a:t>   </a:t>
            </a:r>
            <a:r>
              <a:rPr lang="en-US" sz="5400" b="1" dirty="0">
                <a:solidFill>
                  <a:prstClr val="white"/>
                </a:solidFill>
                <a:latin typeface="Gill Sans MT" panose="020B0502020104020203" pitchFamily="34" charset="77"/>
              </a:rPr>
              <a:t>What</a:t>
            </a:r>
          </a:p>
        </p:txBody>
      </p:sp>
      <p:sp>
        <p:nvSpPr>
          <p:cNvPr id="18" name="Oval 17"/>
          <p:cNvSpPr/>
          <p:nvPr/>
        </p:nvSpPr>
        <p:spPr>
          <a:xfrm>
            <a:off x="1905190" y="4382946"/>
            <a:ext cx="254563" cy="232753"/>
          </a:xfrm>
          <a:prstGeom prst="ellipse">
            <a:avLst/>
          </a:prstGeom>
          <a:solidFill>
            <a:srgbClr val="518307"/>
          </a:solidFill>
          <a:ln>
            <a:solidFill>
              <a:srgbClr val="518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36744" y="4445984"/>
            <a:ext cx="102163" cy="106679"/>
          </a:xfrm>
          <a:prstGeom prst="ellipse">
            <a:avLst/>
          </a:prstGeom>
          <a:solidFill>
            <a:srgbClr val="518307"/>
          </a:solidFill>
          <a:ln>
            <a:solidFill>
              <a:srgbClr val="518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54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: a woman in some kind of shop smiling as she points to a docum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3" t="9976" r="-233" b="9794"/>
          <a:stretch/>
        </p:blipFill>
        <p:spPr bwMode="auto">
          <a:xfrm>
            <a:off x="3307493" y="1076297"/>
            <a:ext cx="5850156" cy="50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65009"/>
            <a:ext cx="3805883" cy="5023821"/>
          </a:xfrm>
          <a:prstGeom prst="rect">
            <a:avLst/>
          </a:prstGeom>
          <a:solidFill>
            <a:srgbClr val="C25728"/>
          </a:solidFill>
        </p:spPr>
        <p:txBody>
          <a:bodyPr lIns="365760" tIns="0">
            <a:normAutofit/>
          </a:bodyPr>
          <a:lstStyle/>
          <a:p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Developing Nutrition-Sensitive Agriculture Strategies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672" y="5873386"/>
            <a:ext cx="443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0"/>
              </a:rPr>
              <a:t>Photo: Michelle </a:t>
            </a:r>
            <a:r>
              <a:rPr lang="en-US" sz="800" dirty="0" err="1">
                <a:solidFill>
                  <a:prstClr val="white"/>
                </a:solidFill>
                <a:latin typeface="Gill Sans MT" panose="020B0502020104020203" pitchFamily="34" charset="0"/>
              </a:rPr>
              <a:t>Byamugisha</a:t>
            </a:r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0"/>
              </a:rPr>
              <a:t>, Chemonics</a:t>
            </a:r>
          </a:p>
        </p:txBody>
      </p:sp>
    </p:spTree>
    <p:extLst>
      <p:ext uri="{BB962C8B-B14F-4D97-AF65-F5344CB8AC3E}">
        <p14:creationId xmlns:p14="http://schemas.microsoft.com/office/powerpoint/2010/main" val="323515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Nutrition-Sensitive Agriculture Strategies Criteria and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6609"/>
            <a:ext cx="8088630" cy="396239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189" lvl="1" indent="0">
              <a:buNone/>
            </a:pPr>
            <a:endParaRPr lang="en-US" dirty="0">
              <a:latin typeface="Gill Sans MT" panose="020B0502020104020203" pitchFamily="34" charset="77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1" dirty="0">
                <a:solidFill>
                  <a:srgbClr val="403B33"/>
                </a:solidFill>
                <a:latin typeface="Gill Sans MT" panose="020B0502020104020203" pitchFamily="34" charset="77"/>
              </a:rPr>
              <a:t>Outcome: Improved availability of diverse, nutrient-rich foods </a:t>
            </a:r>
            <a:br>
              <a:rPr lang="en-US" sz="8000" b="1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sz="8000" b="1" dirty="0">
                <a:solidFill>
                  <a:srgbClr val="403B33"/>
                </a:solidFill>
                <a:latin typeface="Gill Sans MT" panose="020B0502020104020203" pitchFamily="34" charset="77"/>
              </a:rPr>
              <a:t>in local markets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600" b="1" dirty="0">
                <a:solidFill>
                  <a:srgbClr val="C25728"/>
                </a:solidFill>
                <a:latin typeface="Gill Sans MT" panose="020B0502020104020203" pitchFamily="34" charset="77"/>
              </a:rPr>
              <a:t>Criteria: Increase the supply of nutrient-rich food in local markets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600" dirty="0">
                <a:solidFill>
                  <a:srgbClr val="518311"/>
                </a:solidFill>
                <a:latin typeface="Gill Sans MT" panose="020B0502020104020203" pitchFamily="34" charset="77"/>
              </a:rPr>
              <a:t>Example strategy: 	Link dairy farmers to milk collection centers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rgbClr val="518311"/>
                </a:solidFill>
                <a:latin typeface="Gill Sans MT" panose="020B0502020104020203" pitchFamily="34" charset="77"/>
              </a:rPr>
              <a:t>Example strategy: 	Promote inter-cropping and other practices to 			diversify home production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600" b="1" dirty="0">
                <a:solidFill>
                  <a:srgbClr val="C25728"/>
                </a:solidFill>
                <a:latin typeface="Gill Sans MT" panose="020B0502020104020203" pitchFamily="34" charset="77"/>
              </a:rPr>
              <a:t>Criteria: Extend the time period a nutrient-rich food is available </a:t>
            </a:r>
            <a:br>
              <a:rPr lang="en-US" sz="7600" b="1" dirty="0">
                <a:solidFill>
                  <a:srgbClr val="C25728"/>
                </a:solidFill>
                <a:latin typeface="Gill Sans MT" panose="020B0502020104020203" pitchFamily="34" charset="77"/>
              </a:rPr>
            </a:br>
            <a:r>
              <a:rPr lang="en-US" sz="7600" b="1" dirty="0">
                <a:solidFill>
                  <a:srgbClr val="C25728"/>
                </a:solidFill>
                <a:latin typeface="Gill Sans MT" panose="020B0502020104020203" pitchFamily="34" charset="77"/>
              </a:rPr>
              <a:t>in local markets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600" dirty="0">
                <a:solidFill>
                  <a:srgbClr val="518307"/>
                </a:solidFill>
                <a:latin typeface="Gill Sans MT" panose="020B0502020104020203" pitchFamily="34" charset="77"/>
              </a:rPr>
              <a:t>Ex</a:t>
            </a:r>
            <a:r>
              <a:rPr lang="en-US" sz="7600" dirty="0">
                <a:solidFill>
                  <a:srgbClr val="518311"/>
                </a:solidFill>
                <a:latin typeface="Gill Sans MT" panose="020B0502020104020203" pitchFamily="34" charset="77"/>
              </a:rPr>
              <a:t>ample strategy: 	Use hermetically sealed bags for cowpea storage 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600" dirty="0">
                <a:solidFill>
                  <a:srgbClr val="518311"/>
                </a:solidFill>
                <a:latin typeface="Gill Sans MT" panose="020B0502020104020203" pitchFamily="34" charset="77"/>
              </a:rPr>
              <a:t>Example strategy: 	Promote community warehouse system to safely store 			commodities closer to market for longer periods of time</a:t>
            </a:r>
          </a:p>
          <a:p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201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llustration: three dried fish on a str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8737">
            <a:off x="6221400" y="3367067"/>
            <a:ext cx="2648532" cy="158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Some Strategies May ALREADY </a:t>
            </a:r>
            <a:b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be Nutrition-Sensitive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3818"/>
            <a:ext cx="7886700" cy="35744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03B33"/>
                </a:solidFill>
                <a:latin typeface="Gill Sans MT" panose="020B0502020104020203" pitchFamily="34" charset="77"/>
              </a:rPr>
              <a:t>Strategy: 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Add value to fresh fish using drying technology</a:t>
            </a:r>
          </a:p>
          <a:p>
            <a:pPr marL="0" indent="0">
              <a:buNone/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This is already nutrition-sensitive </a:t>
            </a:r>
            <a:b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because it may—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Increase the supply in local markets.</a:t>
            </a:r>
          </a:p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Extend shelf life.</a:t>
            </a:r>
          </a:p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Improve safety.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9489" flipH="1">
            <a:off x="5925285" y="5134021"/>
            <a:ext cx="1468009" cy="6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76954" flipH="1">
            <a:off x="5220948" y="5026175"/>
            <a:ext cx="1302747" cy="6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9489" flipH="1">
            <a:off x="5648610" y="5116243"/>
            <a:ext cx="1496553" cy="6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llustration: a catch of fresh fis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46849" flipH="1">
            <a:off x="5413701" y="5255954"/>
            <a:ext cx="1449949" cy="6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7750" y="6251193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Gill Sans MT" panose="020B0502020104020203" pitchFamily="34" charset="0"/>
              </a:rPr>
              <a:t>Credit: USAID Advancing Nutrition and UNICEF IYCF Image Bank</a:t>
            </a:r>
          </a:p>
        </p:txBody>
      </p:sp>
    </p:spTree>
    <p:extLst>
      <p:ext uri="{BB962C8B-B14F-4D97-AF65-F5344CB8AC3E}">
        <p14:creationId xmlns:p14="http://schemas.microsoft.com/office/powerpoint/2010/main" val="154592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Some Strategies Can be ADAPTED to be Nutrition-Sensitive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2583"/>
            <a:ext cx="7886700" cy="3595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Agriculture strategies: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Promote good farming practices.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Introduce new productions technologies.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solidFill>
                  <a:srgbClr val="403B33"/>
                </a:solidFill>
                <a:latin typeface="Gill Sans MT" panose="020B0502020104020203" pitchFamily="34" charset="77"/>
              </a:rPr>
              <a:t>Adapted strategy: </a:t>
            </a:r>
            <a:r>
              <a:rPr lang="en-US" dirty="0">
                <a:latin typeface="Gill Sans MT" panose="020B0502020104020203" pitchFamily="34" charset="77"/>
              </a:rPr>
              <a:t>Strengthen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 capacity of cooperative members and farmer groups in appropriate storage practices for cowpeas and rice.</a:t>
            </a:r>
          </a:p>
          <a:p>
            <a:pPr marL="0" indent="0">
              <a:buNone/>
            </a:pPr>
            <a:endParaRPr lang="en-US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85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Some New Nutrition-Sensitive Strategies May Need to be ADDED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333123"/>
            <a:ext cx="7886700" cy="361518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>
                <a:solidFill>
                  <a:srgbClr val="403B33"/>
                </a:solidFill>
                <a:latin typeface="Gill Sans MT" panose="020B0502020104020203" pitchFamily="34" charset="77"/>
              </a:rPr>
              <a:t>New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 </a:t>
            </a:r>
            <a:r>
              <a:rPr lang="en-US" i="1" dirty="0">
                <a:solidFill>
                  <a:srgbClr val="403B33"/>
                </a:solidFill>
                <a:latin typeface="Gill Sans MT" panose="020B0502020104020203" pitchFamily="34" charset="77"/>
              </a:rPr>
              <a:t>strategy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: Facilitate marketing to </a:t>
            </a:r>
            <a:r>
              <a:rPr lang="en-US" dirty="0">
                <a:latin typeface="Gill Sans MT" panose="020B0502020104020203" pitchFamily="34" charset="77"/>
              </a:rPr>
              <a:t>                                         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build consumer demand for fish </a:t>
            </a:r>
            <a:b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and cowpeas.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solidFill>
                  <a:srgbClr val="403B33"/>
                </a:solidFill>
                <a:latin typeface="Gill Sans MT" panose="020B0502020104020203" pitchFamily="34" charset="77"/>
              </a:rPr>
              <a:t>Review Handout 10 for criteria for </a:t>
            </a:r>
            <a:br>
              <a:rPr lang="en-US" i="1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i="1" dirty="0">
                <a:solidFill>
                  <a:srgbClr val="403B33"/>
                </a:solidFill>
                <a:latin typeface="Gill Sans MT" panose="020B0502020104020203" pitchFamily="34" charset="77"/>
              </a:rPr>
              <a:t>nutrition-sensitive agriculture strategies                    and examples! </a:t>
            </a:r>
          </a:p>
          <a:p>
            <a:pPr marL="0" indent="0">
              <a:buNone/>
            </a:pPr>
            <a:endParaRPr lang="en-US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  <p:pic>
        <p:nvPicPr>
          <p:cNvPr id="8194" name="Picture 2" descr="Illustration: a family (mother, father, young child, and infant) standing in front of their hom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63" y="2333123"/>
            <a:ext cx="2807661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0154" y="5732868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Gill Sans MT" panose="020B0502020104020203" pitchFamily="34" charset="0"/>
              </a:rPr>
              <a:t>Credit: USAID Advancing Nutrition and UNICEF IYCF Image Bank</a:t>
            </a:r>
          </a:p>
        </p:txBody>
      </p:sp>
    </p:spTree>
    <p:extLst>
      <p:ext uri="{BB962C8B-B14F-4D97-AF65-F5344CB8AC3E}">
        <p14:creationId xmlns:p14="http://schemas.microsoft.com/office/powerpoint/2010/main" val="306883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hoto: carrots in a basket in a mark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43" b="3688"/>
          <a:stretch/>
        </p:blipFill>
        <p:spPr bwMode="auto">
          <a:xfrm>
            <a:off x="4230801" y="1060314"/>
            <a:ext cx="4913195" cy="49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023" y="5811865"/>
            <a:ext cx="443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0"/>
              </a:rPr>
              <a:t>Photo: SPRING/Kyrgyz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" y="1060314"/>
            <a:ext cx="5252716" cy="4966995"/>
          </a:xfrm>
          <a:prstGeom prst="rect">
            <a:avLst/>
          </a:prstGeom>
          <a:solidFill>
            <a:srgbClr val="C25728"/>
          </a:solidFill>
        </p:spPr>
        <p:txBody>
          <a:bodyPr lIns="365760" rIns="457200"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Consider key linkages, partnerships, and advocacy needs:</a:t>
            </a:r>
          </a:p>
          <a:p>
            <a:pPr marL="182875"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What target groups are others reaching? </a:t>
            </a:r>
          </a:p>
          <a:p>
            <a:pPr marL="182875"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To improve adoption of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what practices? </a:t>
            </a:r>
          </a:p>
          <a:p>
            <a:pPr marL="182875"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How can you adjust your strategies to more cost-effectively achieve results through partnerships? </a:t>
            </a:r>
          </a:p>
          <a:p>
            <a:pPr lvl="1"/>
            <a:endParaRPr lang="en-US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4" y="1378559"/>
            <a:ext cx="8941531" cy="720240"/>
          </a:xfrm>
          <a:prstGeom prst="rect">
            <a:avLst/>
          </a:prstGeom>
        </p:spPr>
        <p:txBody>
          <a:bodyPr lIns="274320"/>
          <a:lstStyle/>
          <a:p>
            <a:r>
              <a:rPr lang="en-US" sz="3100" dirty="0">
                <a:solidFill>
                  <a:schemeClr val="bg1"/>
                </a:solidFill>
                <a:latin typeface="Gill Sans MT" panose="020B0502020104020203" pitchFamily="34" charset="77"/>
              </a:rPr>
              <a:t>Partnering as a Strategy </a:t>
            </a:r>
          </a:p>
        </p:txBody>
      </p:sp>
    </p:spTree>
    <p:extLst>
      <p:ext uri="{BB962C8B-B14F-4D97-AF65-F5344CB8AC3E}">
        <p14:creationId xmlns:p14="http://schemas.microsoft.com/office/powerpoint/2010/main" val="6628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9766" y="237678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 descr="Identify Nutrition-Sensitive Agriculture Strateg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463270"/>
              </p:ext>
            </p:extLst>
          </p:nvPr>
        </p:nvGraphicFramePr>
        <p:xfrm>
          <a:off x="628651" y="2352583"/>
          <a:ext cx="7886700" cy="3588870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62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Nutrition-Sensitive Agriculture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 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utcome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Implementation Strategy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Practice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290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1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1.1</a:t>
                      </a:r>
                    </a:p>
                    <a:p>
                      <a:pPr fontAlgn="t"/>
                      <a:r>
                        <a:rPr lang="en-US" sz="13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90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2.1</a:t>
                      </a:r>
                    </a:p>
                    <a:p>
                      <a:pPr fontAlgn="t"/>
                      <a:r>
                        <a:rPr lang="en-US" sz="13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FC50974-CC4A-4D91-94D6-7906528D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Nutrition-Sensitive Agriculture Strategies </a:t>
            </a:r>
          </a:p>
        </p:txBody>
      </p:sp>
    </p:spTree>
    <p:extLst>
      <p:ext uri="{BB962C8B-B14F-4D97-AF65-F5344CB8AC3E}">
        <p14:creationId xmlns:p14="http://schemas.microsoft.com/office/powerpoint/2010/main" val="393234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What is the Purpose of  Your Activity?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2583"/>
            <a:ext cx="7886700" cy="3595729"/>
          </a:xfrm>
        </p:spPr>
        <p:txBody>
          <a:bodyPr>
            <a:normAutofit/>
          </a:bodyPr>
          <a:lstStyle/>
          <a:p>
            <a:pPr fontAlgn="base"/>
            <a:r>
              <a:rPr lang="en-US" sz="2300" dirty="0">
                <a:latin typeface="Gill Sans MT" panose="020B0502020104020203" pitchFamily="34" charset="77"/>
              </a:rPr>
              <a:t>Improve production of target commodities </a:t>
            </a:r>
            <a:br>
              <a:rPr lang="en-US" sz="2300" dirty="0">
                <a:latin typeface="Gill Sans MT" panose="020B0502020104020203" pitchFamily="34" charset="77"/>
              </a:rPr>
            </a:br>
            <a:r>
              <a:rPr lang="en-US" sz="2300" dirty="0">
                <a:latin typeface="Gill Sans MT" panose="020B0502020104020203" pitchFamily="34" charset="77"/>
              </a:rPr>
              <a:t>(crops and livestock/poultry).</a:t>
            </a:r>
          </a:p>
          <a:p>
            <a:pPr fontAlgn="base"/>
            <a:r>
              <a:rPr lang="en-US" sz="2300" dirty="0">
                <a:latin typeface="Gill Sans MT" panose="020B0502020104020203" pitchFamily="34" charset="77"/>
              </a:rPr>
              <a:t>Increase income.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12602" y="1665418"/>
            <a:ext cx="7448550" cy="823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03B33"/>
                </a:solidFill>
                <a:latin typeface="Gill Sans MT" panose="020B0502020104020203" pitchFamily="34" charset="77"/>
              </a:rPr>
              <a:t>Agriculture activities commonly aim to— </a:t>
            </a:r>
            <a:endParaRPr lang="en-US" sz="2000" b="1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399" y="3556000"/>
            <a:ext cx="3507375" cy="246348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fontAlgn="base"/>
            <a:r>
              <a:rPr lang="en-US" sz="2300" dirty="0">
                <a:solidFill>
                  <a:srgbClr val="403B33"/>
                </a:solidFill>
                <a:latin typeface="Gill Sans MT" panose="020B0502020104020203" pitchFamily="34" charset="77"/>
              </a:rPr>
              <a:t>Sustain, protect, or enhance productive natural resources.</a:t>
            </a:r>
          </a:p>
          <a:p>
            <a:pPr lvl="1" fontAlgn="base"/>
            <a:r>
              <a:rPr lang="en-US" sz="2300" dirty="0">
                <a:solidFill>
                  <a:srgbClr val="403B33"/>
                </a:solidFill>
                <a:latin typeface="Gill Sans MT" panose="020B0502020104020203" pitchFamily="34" charset="77"/>
              </a:rPr>
              <a:t>Engage women and youth to secure their livelihoods.</a:t>
            </a:r>
          </a:p>
        </p:txBody>
      </p:sp>
      <p:pic>
        <p:nvPicPr>
          <p:cNvPr id="9" name="Picture 8" descr="Illustration: abstract representation of a man and woman standing at a stall with food in a marke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75" y="3156933"/>
            <a:ext cx="5053639" cy="29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A7A1D-5E74-4BCD-8501-DAB7C1A4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Nutrition-Sensitive Agriculture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EFB6-3DB5-45FD-8A2E-D029DBEB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5840"/>
            <a:ext cx="7886700" cy="403352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Gill Sans MT" panose="020B0502020104020203" pitchFamily="34" charset="77"/>
              </a:rPr>
              <a:t>Goal: </a:t>
            </a:r>
            <a:r>
              <a:rPr lang="en-US" altLang="en-US" sz="2400" dirty="0">
                <a:latin typeface="Gill Sans MT" panose="020B0502020104020203" pitchFamily="34" charset="77"/>
              </a:rPr>
              <a:t>Identify nutrition-sensitive strategies that your activity will be able to achieve.</a:t>
            </a:r>
          </a:p>
          <a:p>
            <a:pPr marL="401638" indent="-401638">
              <a:spcBef>
                <a:spcPts val="1200"/>
              </a:spcBef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Start your HOW column from Step 1 and determine what strategies are already nutrition-sensitive or could be made nutrition-sensitive. Use the criteria on </a:t>
            </a:r>
            <a:r>
              <a:rPr lang="en-US" altLang="en-US" sz="2400" b="1" dirty="0">
                <a:latin typeface="Gill Sans MT" panose="020B0502020104020203" pitchFamily="34" charset="77"/>
              </a:rPr>
              <a:t>Handout 11</a:t>
            </a:r>
            <a:r>
              <a:rPr lang="en-US" altLang="en-US" sz="2400" dirty="0">
                <a:latin typeface="Gill Sans MT" panose="020B0502020104020203" pitchFamily="34" charset="77"/>
              </a:rPr>
              <a:t>.</a:t>
            </a:r>
          </a:p>
          <a:p>
            <a:pPr marL="401638" indent="-401638">
              <a:spcBef>
                <a:spcPts val="1200"/>
              </a:spcBef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Consider the nutrition challenges in your target area and the scope of your activity and add any nutrition-sensitive strategies that you identify. </a:t>
            </a:r>
          </a:p>
          <a:p>
            <a:pPr marL="401638" indent="-401638">
              <a:spcBef>
                <a:spcPts val="1200"/>
              </a:spcBef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Make sure that each strategy you identify during this step indicates the nutrition-sensitive outcome it supports.</a:t>
            </a:r>
          </a:p>
        </p:txBody>
      </p:sp>
    </p:spTree>
    <p:extLst>
      <p:ext uri="{BB962C8B-B14F-4D97-AF65-F5344CB8AC3E}">
        <p14:creationId xmlns:p14="http://schemas.microsoft.com/office/powerpoint/2010/main" val="418921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15119" y="1387205"/>
            <a:ext cx="4598631" cy="1325563"/>
          </a:xfrm>
          <a:prstGeom prst="rect">
            <a:avLst/>
          </a:prstGeom>
          <a:noFill/>
        </p:spPr>
        <p:txBody>
          <a:bodyPr lIns="274320"/>
          <a:lstStyle/>
          <a:p>
            <a:r>
              <a:rPr lang="en-US" sz="3600" dirty="0">
                <a:solidFill>
                  <a:srgbClr val="403B33"/>
                </a:solidFill>
                <a:latin typeface="Gill Sans MT" panose="020B0502020104020203" pitchFamily="34" charset="77"/>
              </a:rPr>
              <a:t>Recap</a:t>
            </a:r>
          </a:p>
        </p:txBody>
      </p:sp>
      <p:sp>
        <p:nvSpPr>
          <p:cNvPr id="8" name="Content Placeholder 2" descr="Graphic: shaded thought bubble around text"/>
          <p:cNvSpPr txBox="1">
            <a:spLocks/>
          </p:cNvSpPr>
          <p:nvPr/>
        </p:nvSpPr>
        <p:spPr>
          <a:xfrm rot="844040">
            <a:off x="4510886" y="1160174"/>
            <a:ext cx="4151132" cy="2657787"/>
          </a:xfrm>
          <a:prstGeom prst="cloud">
            <a:avLst/>
          </a:prstGeom>
          <a:solidFill>
            <a:srgbClr val="227C9A"/>
          </a:solidFill>
          <a:ln w="28575">
            <a:solidFill>
              <a:srgbClr val="31697C"/>
            </a:solidFill>
          </a:ln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fontAlgn="base">
              <a:buNone/>
            </a:pPr>
            <a:endParaRPr lang="en-US" sz="900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 marL="457189" lvl="1" indent="0" fontAlgn="base">
              <a:buNone/>
            </a:pPr>
            <a:endParaRPr lang="en-US" sz="133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 marL="457189" lvl="1" indent="0" fontAlgn="base">
              <a:buNone/>
            </a:pP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Strategies that your agriculture activity </a:t>
            </a:r>
            <a:r>
              <a:rPr lang="en-US" sz="2000" b="1" dirty="0">
                <a:solidFill>
                  <a:prstClr val="white"/>
                </a:solidFill>
                <a:latin typeface="Gill Sans MT" panose="020B0502020104020203" pitchFamily="34" charset="77"/>
              </a:rPr>
              <a:t>ADAPTED</a:t>
            </a: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 to make them more nutrition-sensitive</a:t>
            </a:r>
          </a:p>
        </p:txBody>
      </p:sp>
      <p:sp>
        <p:nvSpPr>
          <p:cNvPr id="9" name="Content Placeholder 2" descr="Graphic: shaded thought bubble around text"/>
          <p:cNvSpPr txBox="1">
            <a:spLocks/>
          </p:cNvSpPr>
          <p:nvPr/>
        </p:nvSpPr>
        <p:spPr>
          <a:xfrm rot="937103">
            <a:off x="4224018" y="3813212"/>
            <a:ext cx="4231519" cy="2634666"/>
          </a:xfrm>
          <a:prstGeom prst="cloud">
            <a:avLst/>
          </a:prstGeom>
          <a:solidFill>
            <a:srgbClr val="518311"/>
          </a:solidFill>
          <a:ln w="28575">
            <a:solidFill>
              <a:srgbClr val="3D6305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fontAlgn="base">
              <a:buNone/>
            </a:pPr>
            <a:b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</a:b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Strategies that your agriculture activity </a:t>
            </a:r>
            <a:r>
              <a:rPr lang="en-US" sz="2000" b="1" dirty="0">
                <a:solidFill>
                  <a:prstClr val="white"/>
                </a:solidFill>
                <a:latin typeface="Gill Sans MT" panose="020B0502020104020203" pitchFamily="34" charset="77"/>
              </a:rPr>
              <a:t>ADDED </a:t>
            </a: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to better achieve nutrition-sensitive outcomes</a:t>
            </a:r>
          </a:p>
        </p:txBody>
      </p:sp>
      <p:pic>
        <p:nvPicPr>
          <p:cNvPr id="10" name="Picture 2" descr="Illustration: a man holding his hand to his mouth/chi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75470" y="5003787"/>
            <a:ext cx="784963" cy="176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783778" y="4995047"/>
            <a:ext cx="102163" cy="106679"/>
          </a:xfrm>
          <a:prstGeom prst="ellipse">
            <a:avLst/>
          </a:prstGeom>
          <a:solidFill>
            <a:srgbClr val="C25728"/>
          </a:solidFill>
          <a:ln>
            <a:solidFill>
              <a:srgbClr val="9C4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29844" y="4710913"/>
            <a:ext cx="254563" cy="232753"/>
          </a:xfrm>
          <a:prstGeom prst="ellipse">
            <a:avLst/>
          </a:prstGeom>
          <a:solidFill>
            <a:srgbClr val="C25728"/>
          </a:solidFill>
          <a:ln>
            <a:solidFill>
              <a:srgbClr val="9C4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83513" y="3175854"/>
            <a:ext cx="254563" cy="232753"/>
          </a:xfrm>
          <a:prstGeom prst="ellipse">
            <a:avLst/>
          </a:prstGeom>
          <a:solidFill>
            <a:srgbClr val="32697C"/>
          </a:solidFill>
          <a:ln>
            <a:solidFill>
              <a:srgbClr val="23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84257" y="3514610"/>
            <a:ext cx="102163" cy="106679"/>
          </a:xfrm>
          <a:prstGeom prst="ellipse">
            <a:avLst/>
          </a:prstGeom>
          <a:solidFill>
            <a:srgbClr val="32697C"/>
          </a:solidFill>
          <a:ln>
            <a:solidFill>
              <a:srgbClr val="23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ontent Placeholder 2" descr="Graphic: shaded thought bubble around text"/>
          <p:cNvSpPr txBox="1">
            <a:spLocks/>
          </p:cNvSpPr>
          <p:nvPr/>
        </p:nvSpPr>
        <p:spPr>
          <a:xfrm rot="20768736">
            <a:off x="527894" y="2069619"/>
            <a:ext cx="3792535" cy="2561963"/>
          </a:xfrm>
          <a:prstGeom prst="cloud">
            <a:avLst/>
          </a:prstGeom>
          <a:solidFill>
            <a:srgbClr val="C25728"/>
          </a:solidFill>
          <a:ln w="28575">
            <a:solidFill>
              <a:srgbClr val="9C4620"/>
            </a:solidFill>
          </a:ln>
        </p:spPr>
        <p:txBody>
          <a:bodyPr vert="horz" lIns="18288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sz="900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Strategies that your agriculture activity included that were </a:t>
            </a:r>
            <a:r>
              <a:rPr lang="en-US" sz="2000" b="1" dirty="0">
                <a:solidFill>
                  <a:prstClr val="white"/>
                </a:solidFill>
                <a:latin typeface="Gill Sans MT" panose="020B0502020104020203" pitchFamily="34" charset="77"/>
              </a:rPr>
              <a:t>ALREADY</a:t>
            </a:r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77"/>
              </a:rPr>
              <a:t> nutrition-sensitive</a:t>
            </a:r>
          </a:p>
          <a:p>
            <a:pPr marL="0" indent="0" algn="ctr">
              <a:buNone/>
            </a:pPr>
            <a:endParaRPr lang="en-US" sz="2000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47476" y="5245642"/>
            <a:ext cx="254563" cy="232753"/>
          </a:xfrm>
          <a:prstGeom prst="ellipse">
            <a:avLst/>
          </a:prstGeom>
          <a:solidFill>
            <a:srgbClr val="518307"/>
          </a:solidFill>
          <a:ln>
            <a:solidFill>
              <a:srgbClr val="3D6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09350" y="5235807"/>
            <a:ext cx="102163" cy="106679"/>
          </a:xfrm>
          <a:prstGeom prst="ellipse">
            <a:avLst/>
          </a:prstGeom>
          <a:solidFill>
            <a:srgbClr val="518307"/>
          </a:solidFill>
          <a:ln>
            <a:solidFill>
              <a:srgbClr val="3D6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81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100" dirty="0">
                <a:solidFill>
                  <a:srgbClr val="403B33"/>
                </a:solidFill>
                <a:latin typeface="Gill Sans MT" panose="020B0502020104020203" pitchFamily="34" charset="77"/>
              </a:rPr>
              <a:t>Checking the Feasibility of Your Nutrition-Sensitive Agriculture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5545"/>
            <a:ext cx="7886700" cy="414429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Sustainability and potential for impact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Funding available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Time available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Staff capacity and experience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Organization’s competitive advantage/expertise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Alignment with government priorities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Alignment with USAID (donor) priorities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Complementarity with other investments in activity area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Opportunity to leverage private-sector investment</a:t>
            </a:r>
          </a:p>
          <a:p>
            <a:endParaRPr lang="en-US" sz="2100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121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Presenting Your Strategies</a:t>
            </a:r>
            <a:r>
              <a:rPr lang="en-US" dirty="0">
                <a:solidFill>
                  <a:srgbClr val="403B33"/>
                </a:solidFill>
              </a:rPr>
              <a:t>—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Check Your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2583"/>
            <a:ext cx="7886700" cy="35957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 representative from each small group will present the strategies identified in Step 2. Be sure to include—</a:t>
            </a:r>
          </a:p>
          <a:p>
            <a:r>
              <a:rPr lang="en-US" dirty="0">
                <a:latin typeface="Gill Sans MT" panose="020B0502020104020203" pitchFamily="34" charset="77"/>
              </a:rPr>
              <a:t>h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ow these strategies considered the original activity design and scope</a:t>
            </a:r>
          </a:p>
          <a:p>
            <a:r>
              <a:rPr lang="en-US" dirty="0">
                <a:latin typeface="Gill Sans MT" panose="020B0502020104020203" pitchFamily="34" charset="77"/>
              </a:rPr>
              <a:t>t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he nutrition issues in the activity implementation area</a:t>
            </a:r>
          </a:p>
          <a:p>
            <a:r>
              <a:rPr lang="en-US" dirty="0">
                <a:latin typeface="Gill Sans MT" panose="020B0502020104020203" pitchFamily="34" charset="77"/>
              </a:rPr>
              <a:t>h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ow the strategies work toward the identified nutrition-sensitive agriculture outcome. </a:t>
            </a:r>
          </a:p>
        </p:txBody>
      </p:sp>
    </p:spTree>
    <p:extLst>
      <p:ext uri="{BB962C8B-B14F-4D97-AF65-F5344CB8AC3E}">
        <p14:creationId xmlns:p14="http://schemas.microsoft.com/office/powerpoint/2010/main" val="173325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2357" y="2473378"/>
            <a:ext cx="4332157" cy="35826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spcBef>
                <a:spcPts val="1700"/>
              </a:spcBef>
              <a:buNone/>
            </a:pP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10CDF9-AA1E-11F9-D4B0-8D7141C1F9AE}"/>
              </a:ext>
            </a:extLst>
          </p:cNvPr>
          <p:cNvSpPr txBox="1">
            <a:spLocks/>
          </p:cNvSpPr>
          <p:nvPr/>
        </p:nvSpPr>
        <p:spPr>
          <a:xfrm>
            <a:off x="0" y="1050590"/>
            <a:ext cx="9144000" cy="5048657"/>
          </a:xfrm>
          <a:prstGeom prst="rect">
            <a:avLst/>
          </a:prstGeom>
          <a:solidFill>
            <a:srgbClr val="518311"/>
          </a:solidFill>
        </p:spPr>
        <p:txBody>
          <a:bodyPr vert="horz" lIns="914400" tIns="2743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STEP 3: </a:t>
            </a:r>
          </a:p>
          <a:p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Identify Practices and Develop Interventions</a:t>
            </a:r>
          </a:p>
          <a:p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647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Key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0561"/>
            <a:ext cx="7886700" cy="4007752"/>
          </a:xfrm>
          <a:prstGeom prst="rect">
            <a:avLst/>
          </a:prstGeom>
        </p:spPr>
        <p:txBody>
          <a:bodyPr/>
          <a:lstStyle/>
          <a:p>
            <a:r>
              <a:rPr lang="en-US" sz="2300" b="1" spc="-10" dirty="0">
                <a:solidFill>
                  <a:srgbClr val="C25628"/>
                </a:solidFill>
                <a:latin typeface="Gill Sans MT" panose="020B0502020104020203" pitchFamily="34" charset="77"/>
              </a:rPr>
              <a:t>Practice</a:t>
            </a:r>
            <a:r>
              <a:rPr lang="en-US" sz="2300" spc="-10" dirty="0">
                <a:solidFill>
                  <a:srgbClr val="C25628"/>
                </a:solidFill>
              </a:rPr>
              <a:t>—</a:t>
            </a:r>
            <a:r>
              <a:rPr lang="en-US" sz="2300" spc="-10" dirty="0">
                <a:latin typeface="Gill Sans MT" panose="020B0502020104020203" pitchFamily="34" charset="77"/>
              </a:rPr>
              <a:t>A</a:t>
            </a:r>
            <a:r>
              <a:rPr lang="en-US" sz="2300" spc="-10" dirty="0">
                <a:solidFill>
                  <a:srgbClr val="403B33"/>
                </a:solidFill>
                <a:latin typeface="Gill Sans MT" panose="020B0502020104020203" pitchFamily="34" charset="77"/>
              </a:rPr>
              <a:t> concrete action that a specific person or group does at a specific time and place</a:t>
            </a:r>
            <a:r>
              <a:rPr lang="en-US" sz="2300" spc="-10" dirty="0">
                <a:latin typeface="Gill Sans MT" panose="020B0502020104020203" pitchFamily="34" charset="77"/>
              </a:rPr>
              <a:t>.  You can think of it as an evidence-based behavior that you would hope to see an actor start doing, stop doing, or do differently.  A practice is an action that someone could sustain beyond the duration of your activity.</a:t>
            </a:r>
            <a:endParaRPr lang="en-US" sz="2300" b="1" spc="-10" dirty="0">
              <a:solidFill>
                <a:srgbClr val="403B33"/>
              </a:solidFill>
              <a:latin typeface="Gill Sans MT" panose="020B0502020104020203" pitchFamily="34" charset="77"/>
            </a:endParaRPr>
          </a:p>
          <a:p>
            <a:r>
              <a:rPr lang="en-US" sz="2300" b="1" spc="-10" dirty="0">
                <a:solidFill>
                  <a:srgbClr val="C25628"/>
                </a:solidFill>
                <a:latin typeface="Gill Sans MT" panose="020B0502020104020203" pitchFamily="34" charset="77"/>
              </a:rPr>
              <a:t>Intervention</a:t>
            </a:r>
            <a:r>
              <a:rPr lang="en-US" sz="2300" spc="-10" dirty="0">
                <a:solidFill>
                  <a:srgbClr val="C25628"/>
                </a:solidFill>
              </a:rPr>
              <a:t>—</a:t>
            </a:r>
            <a:r>
              <a:rPr lang="en-US" sz="2300" spc="-10" dirty="0">
                <a:latin typeface="Gill Sans MT" panose="020B0502020104020203" pitchFamily="34" charset="77"/>
              </a:rPr>
              <a:t>A deliberate involvement in a process intended to influence events and/or consequences.  The term may refer to single activities but often refers to sets of activities organized within a project. In our context, we can think of an intervention as an action that, combined with other actions, will accomplish the nutrition-sensitive agriculture strategies. </a:t>
            </a:r>
            <a:endParaRPr lang="en-US" sz="2300" b="1" spc="-10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864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oto: a woman carrying her infant on her back works in a fie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97" b="9626"/>
          <a:stretch/>
        </p:blipFill>
        <p:spPr bwMode="auto">
          <a:xfrm>
            <a:off x="2" y="1054251"/>
            <a:ext cx="9144001" cy="44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4655095"/>
            <a:ext cx="9144001" cy="1315404"/>
          </a:xfrm>
          <a:prstGeom prst="rect">
            <a:avLst/>
          </a:prstGeom>
          <a:solidFill>
            <a:srgbClr val="518311"/>
          </a:solidFill>
        </p:spPr>
        <p:txBody>
          <a:bodyPr lIns="365760" anchor="ctr" anchorCtr="0"/>
          <a:lstStyle/>
          <a:p>
            <a:pPr marL="396875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Adapting Good Agricultural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Practices to Support Nutrition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0020" y="4439651"/>
            <a:ext cx="443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77"/>
              </a:rPr>
              <a:t>Photo: </a:t>
            </a:r>
            <a:r>
              <a:rPr lang="en-US" sz="800" dirty="0" err="1">
                <a:solidFill>
                  <a:prstClr val="white"/>
                </a:solidFill>
                <a:latin typeface="Gill Sans MT" panose="020B0502020104020203" pitchFamily="34" charset="77"/>
              </a:rPr>
              <a:t>Fintrac</a:t>
            </a:r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77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115466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Targeting:  Agriculture vs. Nutrition</a:t>
            </a:r>
          </a:p>
        </p:txBody>
      </p:sp>
      <p:pic>
        <p:nvPicPr>
          <p:cNvPr id="10242" name="Picture 2" descr="Photo: three women, working gathering vegetables from the field, pause to smile for the cam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2114961"/>
            <a:ext cx="4619623" cy="35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Photo: a mother sits on a mat with her young child, assisting him in eating a me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619623" y="2114959"/>
            <a:ext cx="4524376" cy="354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0023" y="5445161"/>
            <a:ext cx="443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0"/>
              </a:rPr>
              <a:t>Photo: (left) Jake Lyell, Lutheran World Relief, (right) SPRING</a:t>
            </a:r>
          </a:p>
        </p:txBody>
      </p:sp>
    </p:spTree>
    <p:extLst>
      <p:ext uri="{BB962C8B-B14F-4D97-AF65-F5344CB8AC3E}">
        <p14:creationId xmlns:p14="http://schemas.microsoft.com/office/powerpoint/2010/main" val="275625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ptiib.s3.amazonaws.com/images/images/607007generic00h.jpg?jrl5kRuUX4xHfHb_SRjfVmcVy1F_0BLV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1280" y="2462730"/>
            <a:ext cx="4424041" cy="246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Identify Practices: West Africa Activity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2"/>
            <a:ext cx="5250603" cy="36623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C25628"/>
                </a:solidFill>
                <a:latin typeface="Gill Sans MT" panose="020B0502020104020203" pitchFamily="34" charset="77"/>
              </a:rPr>
              <a:t>Strategy:</a:t>
            </a:r>
            <a:r>
              <a:rPr lang="en-US" sz="2200" b="1" dirty="0">
                <a:solidFill>
                  <a:srgbClr val="E28432"/>
                </a:solidFill>
                <a:latin typeface="Gill Sans MT" panose="020B0502020104020203" pitchFamily="34" charset="77"/>
              </a:rPr>
              <a:t> </a:t>
            </a:r>
            <a:r>
              <a:rPr lang="en-US" sz="2200" dirty="0">
                <a:latin typeface="Gill Sans MT" panose="020B0502020104020203" pitchFamily="34" charset="77"/>
              </a:rPr>
              <a:t>Strengthen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 capacity of cooperative members and farmer groups in appropriate post-harvest handling and storage practices for both cowpeas and rice.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C25628"/>
                </a:solidFill>
                <a:latin typeface="Gill Sans MT" panose="020B0502020104020203" pitchFamily="34" charset="77"/>
              </a:rPr>
              <a:t>Practices: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Dry to appropriate moisture level.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Recognize damaged or spoiled cowpea seed.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Sort and remove damaged seeds/grains.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Test moisture level before storage.</a:t>
            </a:r>
          </a:p>
        </p:txBody>
      </p:sp>
      <p:pic>
        <p:nvPicPr>
          <p:cNvPr id="11268" name="Picture 4" descr="Photo: a large, open basket of cowpea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879" y="3791097"/>
            <a:ext cx="3282696" cy="24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5133" y="6241802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Gill Sans MT" panose="020B0502020104020203" pitchFamily="34" charset="0"/>
              </a:rPr>
              <a:t>Credit: USAID Advancing Nutrition and UNICEF IYCF Image Bank</a:t>
            </a:r>
          </a:p>
        </p:txBody>
      </p:sp>
    </p:spTree>
    <p:extLst>
      <p:ext uri="{BB962C8B-B14F-4D97-AF65-F5344CB8AC3E}">
        <p14:creationId xmlns:p14="http://schemas.microsoft.com/office/powerpoint/2010/main" val="874434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2202963"/>
            <a:ext cx="5124381" cy="41567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C25628"/>
                </a:solidFill>
                <a:latin typeface="Gill Sans MT" panose="020B0502020104020203" pitchFamily="34" charset="77"/>
              </a:rPr>
              <a:t>Interventions: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403B33"/>
                </a:solidFill>
                <a:latin typeface="Gill Sans MT" panose="020B0502020104020203" pitchFamily="34" charset="77"/>
              </a:rPr>
              <a:t>Train cowpea growers in good sorting, drying, and moisture testing practices before storage.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403B33"/>
                </a:solidFill>
                <a:latin typeface="Gill Sans MT" panose="020B0502020104020203" pitchFamily="34" charset="77"/>
              </a:rPr>
              <a:t>Train rice growers in good drying and moisture testing practices before storage.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403B33"/>
                </a:solidFill>
                <a:latin typeface="Gill Sans MT" panose="020B0502020104020203" pitchFamily="34" charset="77"/>
              </a:rPr>
              <a:t>Train agricultural extension agents to train others in good sorting, drying, and moisture testing practices before storage.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403B33"/>
                </a:solidFill>
                <a:latin typeface="Gill Sans MT" panose="020B0502020104020203" pitchFamily="34" charset="77"/>
              </a:rPr>
              <a:t>Develop pictorial guidance to assist cooperatives, farmers, and agricultural extension agents in continuing to use good sorting, drying, and moisture testing practices before storage.</a:t>
            </a:r>
          </a:p>
        </p:txBody>
      </p:sp>
      <p:pic>
        <p:nvPicPr>
          <p:cNvPr id="2050" name="Picture 2" descr="Photo: a woman working in a field pauses to smile for the came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8"/>
          <a:stretch/>
        </p:blipFill>
        <p:spPr bwMode="auto">
          <a:xfrm>
            <a:off x="5900650" y="1060317"/>
            <a:ext cx="3243353" cy="570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7" y="1280095"/>
            <a:ext cx="5791200" cy="13620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Develop Interventions: </a:t>
            </a:r>
            <a:b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rgbClr val="403B33"/>
                </a:solidFill>
                <a:latin typeface="Gill Sans MT" panose="020B0502020104020203" pitchFamily="34" charset="77"/>
              </a:rPr>
              <a:t>West Africa Activity Example</a:t>
            </a:r>
            <a:endParaRPr lang="en-US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023" y="6548524"/>
            <a:ext cx="443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0"/>
              </a:rPr>
              <a:t>Photo: </a:t>
            </a:r>
            <a:r>
              <a:rPr lang="en-US" sz="800" dirty="0" err="1">
                <a:solidFill>
                  <a:prstClr val="white"/>
                </a:solidFill>
                <a:latin typeface="Gill Sans MT" panose="020B0502020104020203" pitchFamily="34" charset="0"/>
              </a:rPr>
              <a:t>Fintrac</a:t>
            </a:r>
            <a:r>
              <a:rPr lang="en-US" sz="800" dirty="0">
                <a:solidFill>
                  <a:prstClr val="white"/>
                </a:solidFill>
                <a:latin typeface="Gill Sans MT" panose="020B0502020104020203" pitchFamily="34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31926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1751"/>
            <a:ext cx="7886700" cy="64816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Example:  West Africa Activity</a:t>
            </a:r>
          </a:p>
        </p:txBody>
      </p:sp>
      <p:graphicFrame>
        <p:nvGraphicFramePr>
          <p:cNvPr id="5" name="Content Placeholder 3" descr="Example: West Africa Activ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41437"/>
              </p:ext>
            </p:extLst>
          </p:nvPr>
        </p:nvGraphicFramePr>
        <p:xfrm>
          <a:off x="629775" y="1899920"/>
          <a:ext cx="7885575" cy="4053840"/>
        </p:xfrm>
        <a:graphic>
          <a:graphicData uri="http://schemas.openxmlformats.org/drawingml/2006/table">
            <a:tbl>
              <a:tblPr/>
              <a:tblGrid>
                <a:gridCol w="262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What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570" marR="665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How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570" marR="665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Who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570" marR="665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7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Increase production of pumpkin, fish, cowpeas. and rice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Promote good farming practices 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Introduce new technologies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Small farmers, co-ops, agricultural extension agents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Agricultural extension agents, small farmers, co-ops, researchers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Increase income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Improve rice storage to sell at higher prices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Add value to fresh fish using drying technology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Increase access to agricultural financing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Small farmers, co-ops, input suppliers, buyers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Fisherfolk, </a:t>
                      </a:r>
                      <a:r>
                        <a:rPr lang="en-US" sz="1600" dirty="0" err="1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WorldFish</a:t>
                      </a: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, research staff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  <a:ea typeface="Quattrocento Sans"/>
                          <a:cs typeface="Quattrocento Sans"/>
                        </a:rPr>
                        <a:t>Microfinance institutions, cooperatives, small farmer groups, women’s groups</a:t>
                      </a:r>
                      <a:endParaRPr lang="en-US" sz="24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48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28841" y="195927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5" descr="Exercise: Identify Practices and Develop Intervention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7776"/>
              </p:ext>
            </p:extLst>
          </p:nvPr>
        </p:nvGraphicFramePr>
        <p:xfrm>
          <a:off x="628649" y="2365452"/>
          <a:ext cx="7886701" cy="3548229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8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27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Nutrition-Sensitive Agriculture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 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utcome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Implementation Strategy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Practice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1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1.1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1.2</a:t>
                      </a: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1.1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6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6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6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6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D8F520-EAC4-4458-89F0-7056E4EB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Identify Practices and Develop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7387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039A0-C964-4FDC-9DC5-B1D2AC04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Nutrition-Sensitive Agriculture Practices and Develop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F733A-8F99-4336-9803-437B951D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5841"/>
            <a:ext cx="7886700" cy="3672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b="1" dirty="0">
                <a:latin typeface="Gill Sans MT" panose="020B0502020104020203" pitchFamily="34" charset="77"/>
              </a:rPr>
              <a:t>Goal: </a:t>
            </a:r>
            <a:r>
              <a:rPr lang="en-US" altLang="en-US" sz="2400" dirty="0">
                <a:latin typeface="Gill Sans MT" panose="020B0502020104020203" pitchFamily="34" charset="77"/>
              </a:rPr>
              <a:t>Operationalize prioritized strategies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Groups should review each strategy in column 3 of the activity design matrix, discuss the practices that are desired for each, and develop interventions that will ensure use of those practices. 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Use </a:t>
            </a:r>
            <a:r>
              <a:rPr lang="en-US" altLang="en-US" sz="2400" b="1" dirty="0">
                <a:latin typeface="Gill Sans MT" panose="020B0502020104020203" pitchFamily="34" charset="77"/>
              </a:rPr>
              <a:t>Handout 12</a:t>
            </a:r>
            <a:r>
              <a:rPr lang="en-US" altLang="en-US" sz="2400" dirty="0">
                <a:latin typeface="Gill Sans MT" panose="020B0502020104020203" pitchFamily="34" charset="77"/>
              </a:rPr>
              <a:t>. Its contents have been organized by nutrition-sensitive agriculture outcome and are provided only as examples to help your team start brainstorming. 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Arial"/>
              <a:buAutoNum type="arabicPeriod"/>
            </a:pPr>
            <a:r>
              <a:rPr lang="en-US" altLang="en-US" sz="2400" spc="-20" dirty="0">
                <a:latin typeface="Gill Sans MT" panose="020B0502020104020203" pitchFamily="34" charset="77"/>
              </a:rPr>
              <a:t>Agree upon nutrition-sensitive agriculture interventions that the team has the budget, staff, and timeframe to undertake.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263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Presenting Your Practices and Interventions</a:t>
            </a:r>
            <a:r>
              <a:rPr lang="en-US" dirty="0">
                <a:solidFill>
                  <a:srgbClr val="403B33"/>
                </a:solidFill>
              </a:rPr>
              <a:t>—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Check Your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2583"/>
            <a:ext cx="7886700" cy="3595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At this time, each small group is asked to present its practices and interventions to the full team.  As you do this make sure to include</a:t>
            </a:r>
            <a:r>
              <a:rPr lang="en-US" dirty="0">
                <a:latin typeface="Gill Sans MT" panose="020B0502020104020203" pitchFamily="34" charset="77"/>
              </a:rPr>
              <a:t>—</a:t>
            </a:r>
            <a:endParaRPr lang="en-US" dirty="0">
              <a:solidFill>
                <a:srgbClr val="403B33"/>
              </a:solidFill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h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ow these interventions lead to the practice</a:t>
            </a:r>
          </a:p>
          <a:p>
            <a:r>
              <a:rPr lang="en-US" dirty="0">
                <a:latin typeface="Gill Sans MT" panose="020B0502020104020203" pitchFamily="34" charset="77"/>
              </a:rPr>
              <a:t>h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ow the practice supports the strategy</a:t>
            </a:r>
          </a:p>
          <a:p>
            <a:r>
              <a:rPr lang="en-US" dirty="0">
                <a:latin typeface="Gill Sans MT" panose="020B0502020104020203" pitchFamily="34" charset="77"/>
              </a:rPr>
              <a:t>h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ow the strategies work toward the identified nutrition-sensitive agriculture outcome. </a:t>
            </a:r>
          </a:p>
        </p:txBody>
      </p:sp>
    </p:spTree>
    <p:extLst>
      <p:ext uri="{BB962C8B-B14F-4D97-AF65-F5344CB8AC3E}">
        <p14:creationId xmlns:p14="http://schemas.microsoft.com/office/powerpoint/2010/main" val="1874266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0675F4-2E89-DA02-6B17-92A3708F0BC9}"/>
              </a:ext>
            </a:extLst>
          </p:cNvPr>
          <p:cNvSpPr txBox="1">
            <a:spLocks/>
          </p:cNvSpPr>
          <p:nvPr/>
        </p:nvSpPr>
        <p:spPr>
          <a:xfrm>
            <a:off x="0" y="1050590"/>
            <a:ext cx="9144000" cy="5048657"/>
          </a:xfrm>
          <a:prstGeom prst="rect">
            <a:avLst/>
          </a:prstGeom>
          <a:solidFill>
            <a:srgbClr val="518311"/>
          </a:solidFill>
        </p:spPr>
        <p:txBody>
          <a:bodyPr vert="horz" lIns="914400" tIns="2743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>
                <a:solidFill>
                  <a:srgbClr val="64656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charset="0"/>
              </a:defRPr>
            </a:lvl1pPr>
          </a:lstStyle>
          <a:p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STEP 4: </a:t>
            </a:r>
          </a:p>
          <a:p>
            <a:r>
              <a:rPr lang="en-US" dirty="0">
                <a:solidFill>
                  <a:prstClr val="white"/>
                </a:solidFill>
                <a:latin typeface="Gill Sans MT" panose="020B0502020104020203" pitchFamily="34" charset="77"/>
              </a:rPr>
              <a:t>Define Monitoring Indicators</a:t>
            </a:r>
          </a:p>
        </p:txBody>
      </p:sp>
    </p:spTree>
    <p:extLst>
      <p:ext uri="{BB962C8B-B14F-4D97-AF65-F5344CB8AC3E}">
        <p14:creationId xmlns:p14="http://schemas.microsoft.com/office/powerpoint/2010/main" val="131548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Good 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2167"/>
            <a:ext cx="7886700" cy="42299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403B33"/>
                </a:solidFill>
                <a:latin typeface="Gill Sans MT" panose="020B0502020104020203" pitchFamily="34" charset="77"/>
              </a:rPr>
              <a:t>Undertake regular data collection activities to track implementation progress: 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Monitor the quantity, quality, and timeliness of activity outputs.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Monitor achievement of activity outcomes.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Ensure the quality of performance monitoring data collected.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403B33"/>
                </a:solidFill>
                <a:latin typeface="Gill Sans MT" panose="020B0502020104020203" pitchFamily="34" charset="77"/>
              </a:rPr>
              <a:t>Data collection typically entails the following tasks: 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Review performance indicator data and monitoring reports.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Conduct or participate in data quality assessments. 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Conduct site visits.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Examine technical reports and deliverables.</a:t>
            </a:r>
          </a:p>
          <a:p>
            <a:pPr marL="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Meet with implementing staff and other stakeholders.</a:t>
            </a:r>
          </a:p>
        </p:txBody>
      </p:sp>
    </p:spTree>
    <p:extLst>
      <p:ext uri="{BB962C8B-B14F-4D97-AF65-F5344CB8AC3E}">
        <p14:creationId xmlns:p14="http://schemas.microsoft.com/office/powerpoint/2010/main" val="2843609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Process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0721"/>
            <a:ext cx="7886700" cy="39975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403B33"/>
                </a:solidFill>
                <a:latin typeface="Gill Sans MT" panose="020B0502020104020203" pitchFamily="34" charset="77"/>
              </a:rPr>
              <a:t>Process monitoring focuses on the implementation process and informs questions like—</a:t>
            </a:r>
          </a:p>
          <a:p>
            <a:pPr marL="342900" lvl="1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403B33"/>
                </a:solidFill>
                <a:latin typeface="Gill Sans MT" panose="020B0502020104020203" pitchFamily="34" charset="77"/>
              </a:rPr>
              <a:t>Are practitioners completing the detailed implementation steps as planned? </a:t>
            </a:r>
          </a:p>
          <a:p>
            <a:pPr marL="342900" lvl="1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403B33"/>
                </a:solidFill>
                <a:latin typeface="Gill Sans MT" panose="020B0502020104020203" pitchFamily="34" charset="77"/>
              </a:rPr>
              <a:t>Does implementation vary across activity target areas? </a:t>
            </a:r>
          </a:p>
          <a:p>
            <a:pPr marL="342900" lvl="1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403B33"/>
                </a:solidFill>
                <a:latin typeface="Gill Sans MT" panose="020B0502020104020203" pitchFamily="34" charset="77"/>
              </a:rPr>
              <a:t>Did the activity reach the intended people?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403B33"/>
                </a:solidFill>
                <a:latin typeface="Gill Sans MT" panose="020B0502020104020203" pitchFamily="34" charset="77"/>
              </a:rPr>
              <a:t>Use process monitoring to determine if you need to adjust activities to achieve desired outcomes. </a:t>
            </a:r>
          </a:p>
        </p:txBody>
      </p:sp>
    </p:spTree>
    <p:extLst>
      <p:ext uri="{BB962C8B-B14F-4D97-AF65-F5344CB8AC3E}">
        <p14:creationId xmlns:p14="http://schemas.microsoft.com/office/powerpoint/2010/main" val="198142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Process Monitoring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2167"/>
            <a:ext cx="7886700" cy="4236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An activity includes an intervention intended to increase joint decision making in households. </a:t>
            </a:r>
          </a:p>
          <a:p>
            <a:pPr marL="342891" lvl="1" indent="-34289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The implementation approach has several steps, starting with training project staff to facilitate conversations that promote 1</a:t>
            </a:r>
            <a:r>
              <a:rPr lang="en-US" sz="2200" dirty="0"/>
              <a:t>–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2 key practices per meeting with 5</a:t>
            </a:r>
            <a:r>
              <a:rPr lang="en-US" sz="2200" dirty="0"/>
              <a:t>–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8 households, requiring attendance of 2</a:t>
            </a:r>
            <a:r>
              <a:rPr lang="en-US" sz="2200" dirty="0"/>
              <a:t>–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3 decision makers from each household each month for six months. </a:t>
            </a:r>
          </a:p>
          <a:p>
            <a:pPr marL="342891" lvl="1" indent="-34289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The activity has also determined that each trained facilitator should reach out to each household grouping of decision makers at least once between facilitated discussion sessions.</a:t>
            </a:r>
            <a:endParaRPr lang="en-US" sz="2200" b="1" dirty="0">
              <a:solidFill>
                <a:srgbClr val="403B33"/>
              </a:solidFill>
              <a:latin typeface="Gill Sans MT" panose="020B0502020104020203" pitchFamily="34" charset="77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How might the activity team use the information collected through process monitoring?</a:t>
            </a:r>
          </a:p>
        </p:txBody>
      </p:sp>
    </p:spTree>
    <p:extLst>
      <p:ext uri="{BB962C8B-B14F-4D97-AF65-F5344CB8AC3E}">
        <p14:creationId xmlns:p14="http://schemas.microsoft.com/office/powerpoint/2010/main" val="1117626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Quality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1"/>
            <a:ext cx="7886700" cy="3967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403B33"/>
                </a:solidFill>
                <a:latin typeface="Gill Sans MT" panose="020B0502020104020203" pitchFamily="34" charset="77"/>
              </a:rPr>
              <a:t>Quality monitoring allays concerns about how implementers conduct planned activities and requires the collection and use of data to—</a:t>
            </a:r>
            <a:endParaRPr lang="en-US" sz="2400" dirty="0">
              <a:solidFill>
                <a:srgbClr val="403B33"/>
              </a:solidFill>
              <a:latin typeface="Gill Sans MT" panose="020B0502020104020203" pitchFamily="34" charset="77"/>
            </a:endParaRPr>
          </a:p>
          <a:p>
            <a:pPr marL="342891" lvl="1" indent="-34289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Identify gaps between current performance and expectations/requirements to achieve desired results.</a:t>
            </a:r>
          </a:p>
          <a:p>
            <a:pPr marL="342891" lvl="1" indent="-34289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Introduce modifications, perhaps in response to findings from process monitoring. </a:t>
            </a:r>
          </a:p>
          <a:p>
            <a:pPr marL="342891" lvl="1" indent="-34289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Assess the effect of modifications on performance.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403B33"/>
                </a:solidFill>
                <a:latin typeface="Gill Sans MT" panose="020B0502020104020203" pitchFamily="34" charset="77"/>
              </a:rPr>
              <a:t>How does quality monitoring differ from process monitoring? </a:t>
            </a:r>
          </a:p>
        </p:txBody>
      </p:sp>
    </p:spTree>
    <p:extLst>
      <p:ext uri="{BB962C8B-B14F-4D97-AF65-F5344CB8AC3E}">
        <p14:creationId xmlns:p14="http://schemas.microsoft.com/office/powerpoint/2010/main" val="4238335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Key Terms</a:t>
            </a:r>
            <a:endParaRPr lang="en-US" b="0" dirty="0">
              <a:solidFill>
                <a:srgbClr val="403B33"/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401"/>
            <a:ext cx="7886700" cy="401791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C25728"/>
                </a:solidFill>
                <a:latin typeface="Gill Sans MT" panose="020B0502020104020203" pitchFamily="34" charset="77"/>
              </a:rPr>
              <a:t>Indicator—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 variable that measures one aspect of a program or project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C25728"/>
                </a:solidFill>
                <a:latin typeface="Gill Sans MT" panose="020B0502020104020203" pitchFamily="34" charset="77"/>
              </a:rPr>
              <a:t>Output indicator—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a unit of measure to assess the quality and implementation of resulting products, goods, or services at the end of an intervention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C25728"/>
                </a:solidFill>
                <a:latin typeface="Gill Sans MT" panose="020B0502020104020203" pitchFamily="34" charset="77"/>
              </a:rPr>
              <a:t>Outcome indicator—</a:t>
            </a: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measures short- to medium-term effects of the combined outputs from an activity’s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357739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4525"/>
            <a:ext cx="7886700" cy="10032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Develop Output Indicators: West Africa Activity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4611"/>
            <a:ext cx="7886700" cy="4001763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 marL="274313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Number of rice/cowpea growers using improved drying technology</a:t>
            </a:r>
          </a:p>
          <a:p>
            <a:pPr marL="274313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Number of rice/cowpea growers measuring moisture levels for their commodity prior to storage</a:t>
            </a:r>
          </a:p>
          <a:p>
            <a:pPr marL="274313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Number of fish processors meeting food safety standards</a:t>
            </a:r>
          </a:p>
          <a:p>
            <a:pPr marL="274313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Number of agricultural extension agents trained in appropriate post-harvest handling and storage practices for rice and cowpeas</a:t>
            </a:r>
          </a:p>
          <a:p>
            <a:pPr marL="274313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403B33"/>
                </a:solidFill>
                <a:latin typeface="Gill Sans MT" panose="020B0502020104020203" pitchFamily="34" charset="77"/>
              </a:rPr>
              <a:t>Percentage of agricultural extension agents completing all planned farmer group visits</a:t>
            </a:r>
          </a:p>
        </p:txBody>
      </p:sp>
      <p:pic>
        <p:nvPicPr>
          <p:cNvPr id="4" name="Picture 6" descr="Photo: a large, open basket of cowpea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2797" y="5019399"/>
            <a:ext cx="2081937" cy="11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oto: a large, open basket of cowpea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39" y="4962251"/>
            <a:ext cx="1585268" cy="1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9489" flipH="1">
            <a:off x="3347495" y="5309832"/>
            <a:ext cx="910991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Photo: a catch of fresh fis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76954" flipH="1">
            <a:off x="2829221" y="5257936"/>
            <a:ext cx="808436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Photo: a catch of fresh fis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9489" flipH="1">
            <a:off x="3162419" y="5318366"/>
            <a:ext cx="928704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46849" flipH="1">
            <a:off x="3038011" y="5457387"/>
            <a:ext cx="899783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Photo: a large, open basket of cowpea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1963" y="5028926"/>
            <a:ext cx="2081937" cy="11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hoto: a large, open basket of cowpea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452" y="4971778"/>
            <a:ext cx="1585268" cy="1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9489" flipH="1">
            <a:off x="7292380" y="5267566"/>
            <a:ext cx="910991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76954" flipH="1">
            <a:off x="6833849" y="5275997"/>
            <a:ext cx="808436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9489" flipH="1">
            <a:off x="7133178" y="5312718"/>
            <a:ext cx="928704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Photo: a catch of fresh fis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46849" flipH="1">
            <a:off x="7029093" y="5475447"/>
            <a:ext cx="899783" cy="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Photo: dried fish on a str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31660" flipV="1">
            <a:off x="7460309" y="4970214"/>
            <a:ext cx="1564947" cy="9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10991" y="6144076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Gill Sans MT" panose="020B0502020104020203" pitchFamily="34" charset="0"/>
              </a:rPr>
              <a:t>Credit: USAID Advancing Nutrition and UNICEF IYCF Image Bank</a:t>
            </a:r>
          </a:p>
        </p:txBody>
      </p:sp>
    </p:spTree>
    <p:extLst>
      <p:ext uri="{BB962C8B-B14F-4D97-AF65-F5344CB8AC3E}">
        <p14:creationId xmlns:p14="http://schemas.microsoft.com/office/powerpoint/2010/main" val="421359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70F8A-F76B-477C-916D-5E52B47A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Your Agricultural Market Systems Development Activity</a:t>
            </a:r>
          </a:p>
        </p:txBody>
      </p:sp>
      <p:graphicFrame>
        <p:nvGraphicFramePr>
          <p:cNvPr id="7" name="Content Placeholder 3" descr="Describe Your Agricultural Market Systems Development Activ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111020"/>
              </p:ext>
            </p:extLst>
          </p:nvPr>
        </p:nvGraphicFramePr>
        <p:xfrm>
          <a:off x="628650" y="2383063"/>
          <a:ext cx="7886700" cy="355179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What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570" marR="665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How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570" marR="665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Who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570" marR="665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810">
                <a:tc>
                  <a:txBody>
                    <a:bodyPr/>
                    <a:lstStyle/>
                    <a:p>
                      <a:endParaRPr lang="en-US" sz="1300" dirty="0">
                        <a:latin typeface="Gill Sans MT" panose="020B0502020104020203" pitchFamily="34" charset="77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Gill Sans MT" panose="020B0502020104020203" pitchFamily="34" charset="77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  <a:ea typeface="Times New Roman"/>
                      </a:endParaRPr>
                    </a:p>
                  </a:txBody>
                  <a:tcPr marL="66570" marR="6657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436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1751"/>
            <a:ext cx="8149590" cy="11008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Develop Outcome Indicators: </a:t>
            </a:r>
            <a:b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West Africa Activity Example (continued)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2153920"/>
            <a:ext cx="7886700" cy="37943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C25728"/>
                </a:solidFill>
                <a:latin typeface="Gill Sans MT" panose="020B0502020104020203" pitchFamily="34" charset="77"/>
              </a:rPr>
              <a:t>Strategy: 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Add value (drying) to fresh fish to extend the time period over which households might be able to both find fish to purchase in local markets and/or store at home for consumption.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25728"/>
                </a:solidFill>
                <a:latin typeface="Gill Sans MT" panose="020B0502020104020203" pitchFamily="34" charset="77"/>
              </a:rPr>
              <a:t>Outcome indicator: 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Percent increase in volume </a:t>
            </a:r>
            <a:b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of dried, packaged fish in local markets.</a:t>
            </a:r>
            <a:endParaRPr lang="en-US" sz="2200" b="1" dirty="0">
              <a:solidFill>
                <a:srgbClr val="403B33"/>
              </a:solidFill>
              <a:latin typeface="Gill Sans MT" panose="020B0502020104020203" pitchFamily="34" charset="77"/>
            </a:endParaRPr>
          </a:p>
          <a:p>
            <a:pPr marL="0" indent="0">
              <a:buNone/>
            </a:pPr>
            <a:endParaRPr lang="en-US" sz="2200" dirty="0">
              <a:latin typeface="Gill Sans MT" panose="020B0502020104020203" pitchFamily="34" charset="77"/>
            </a:endParaRPr>
          </a:p>
        </p:txBody>
      </p:sp>
      <p:pic>
        <p:nvPicPr>
          <p:cNvPr id="4" name="Picture 6" descr="Photo: a large, open basket of cowpea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0"/>
          <a:stretch/>
        </p:blipFill>
        <p:spPr bwMode="auto">
          <a:xfrm>
            <a:off x="6031654" y="3870258"/>
            <a:ext cx="3281587" cy="22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oto: a large, open basket of cowpea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867" y="4408347"/>
            <a:ext cx="2252163" cy="16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hoto: a large, open basket of cowpe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0"/>
          <a:stretch/>
        </p:blipFill>
        <p:spPr bwMode="auto">
          <a:xfrm>
            <a:off x="107133" y="4463984"/>
            <a:ext cx="2406787" cy="16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: a large, open basket of cowpea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36194" y="4928696"/>
            <a:ext cx="1506612" cy="11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0640" y="6097470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Gill Sans MT" panose="020B0502020104020203" pitchFamily="34" charset="0"/>
              </a:rPr>
              <a:t>Credit: USAID Advancing Nutrition and UNICEF IYCF Image Bank</a:t>
            </a:r>
          </a:p>
        </p:txBody>
      </p:sp>
    </p:spTree>
    <p:extLst>
      <p:ext uri="{BB962C8B-B14F-4D97-AF65-F5344CB8AC3E}">
        <p14:creationId xmlns:p14="http://schemas.microsoft.com/office/powerpoint/2010/main" val="3465342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7378" y="176718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 descr="Define Indicator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645796"/>
              </p:ext>
            </p:extLst>
          </p:nvPr>
        </p:nvGraphicFramePr>
        <p:xfrm>
          <a:off x="628651" y="2043296"/>
          <a:ext cx="7886699" cy="3548229"/>
        </p:xfrm>
        <a:graphic>
          <a:graphicData uri="http://schemas.openxmlformats.org/drawingml/2006/table">
            <a:tbl>
              <a:tblPr/>
              <a:tblGrid>
                <a:gridCol w="146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4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27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Nutrition-Sensitive Agriculture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 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utcome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Implementation Strategy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Practice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1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1.1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1.2</a:t>
                      </a: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1.1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Indicator 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1.1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1.2</a:t>
                      </a: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Indicator 2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2.1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2.2</a:t>
                      </a:r>
                      <a:b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6C5BBB-12D9-44D0-9EFC-90E6F4E0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Indicators</a:t>
            </a:r>
          </a:p>
        </p:txBody>
      </p:sp>
    </p:spTree>
    <p:extLst>
      <p:ext uri="{BB962C8B-B14F-4D97-AF65-F5344CB8AC3E}">
        <p14:creationId xmlns:p14="http://schemas.microsoft.com/office/powerpoint/2010/main" val="2230472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2B44B-944D-4A59-B90B-B9703C17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Monitoring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6029-EC32-47B6-BFF2-2EF82FA9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0561"/>
            <a:ext cx="7886700" cy="400775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latin typeface="Gill Sans MT" panose="020B0502020104020203" pitchFamily="34" charset="77"/>
              </a:rPr>
              <a:t>Goal: </a:t>
            </a:r>
            <a:r>
              <a:rPr lang="en-US" altLang="en-US" sz="2400" dirty="0">
                <a:latin typeface="Gill Sans MT" panose="020B0502020104020203" pitchFamily="34" charset="77"/>
              </a:rPr>
              <a:t>Establish indicators</a:t>
            </a:r>
          </a:p>
          <a:p>
            <a:pPr marL="457189" indent="-457189"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Each group will work on one outcome or one row of the activity design matrix.</a:t>
            </a:r>
          </a:p>
          <a:p>
            <a:pPr marL="457189" indent="-457189"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Each group should develop 1 or 2 outcome indicators as well as output indicators for the interventions most critical to achieving the outcomes assigned to them. </a:t>
            </a:r>
          </a:p>
          <a:p>
            <a:pPr marL="457189" indent="-457189"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Begin by determining what short- to medium-term outcome indicator(s) best measure the planned strategy and intended outcome. It might be helpful to refer back to Handout 5, which also provides a range of sample outcomes.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6274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1251751"/>
            <a:ext cx="8315042" cy="1100832"/>
          </a:xfrm>
          <a:prstGeom prst="rect">
            <a:avLst/>
          </a:prstGeom>
        </p:spPr>
        <p:txBody>
          <a:bodyPr/>
          <a:lstStyle/>
          <a:p>
            <a:r>
              <a:rPr lang="en-US" sz="3100" kern="0" dirty="0">
                <a:solidFill>
                  <a:srgbClr val="403B33"/>
                </a:solidFill>
                <a:latin typeface="Gill Sans MT" panose="020B0502020104020203" pitchFamily="34" charset="77"/>
              </a:rPr>
              <a:t>Pulling It All Together: Completed Matrix!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57378" y="176718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5" descr="Pulling It All Together: Completed Matrix!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733631"/>
              </p:ext>
            </p:extLst>
          </p:nvPr>
        </p:nvGraphicFramePr>
        <p:xfrm>
          <a:off x="537210" y="2058020"/>
          <a:ext cx="8069579" cy="3468743"/>
        </p:xfrm>
        <a:graphic>
          <a:graphicData uri="http://schemas.openxmlformats.org/drawingml/2006/table">
            <a:tbl>
              <a:tblPr/>
              <a:tblGrid>
                <a:gridCol w="149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18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Nutrition-Sensitive Agriculture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 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utcome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Implementation Strategy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Practice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1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1.1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1.2</a:t>
                      </a: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1.1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1.2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Indicator 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1.1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1.2</a:t>
                      </a: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Strategy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Practice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2.1</a:t>
                      </a:r>
                    </a:p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Intervention 2.2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</a:t>
                      </a:r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 Indicator 2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2.1</a:t>
                      </a:r>
                    </a:p>
                    <a:p>
                      <a:pPr fontAlgn="t"/>
                      <a:r>
                        <a:rPr lang="en-US" sz="1600" baseline="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Output 2.2</a:t>
                      </a: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fontAlgn="t"/>
                      <a:b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600" dirty="0">
                        <a:solidFill>
                          <a:srgbClr val="6C6463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304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Map your matrix to work plan, results framework, and performance management plan.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Manage approvals to activity adjustments.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Contact partners, government, or other </a:t>
            </a:r>
            <a:b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stakeholders.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Other tasks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3352981"/>
              </p:ext>
            </p:extLst>
          </p:nvPr>
        </p:nvGraphicFramePr>
        <p:xfrm>
          <a:off x="4044632" y="4082249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5-Point Star 3" descr="Graphic: shaded stars"/>
          <p:cNvSpPr/>
          <p:nvPr/>
        </p:nvSpPr>
        <p:spPr>
          <a:xfrm rot="21067815">
            <a:off x="7721871" y="2670663"/>
            <a:ext cx="864395" cy="926307"/>
          </a:xfrm>
          <a:prstGeom prst="star5">
            <a:avLst/>
          </a:prstGeom>
          <a:solidFill>
            <a:srgbClr val="C25728"/>
          </a:solidFill>
          <a:ln>
            <a:solidFill>
              <a:srgbClr val="C257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5-Point Star 6" descr="Graphic: shaded stars"/>
          <p:cNvSpPr/>
          <p:nvPr/>
        </p:nvSpPr>
        <p:spPr>
          <a:xfrm rot="21002258">
            <a:off x="7059817" y="3426160"/>
            <a:ext cx="685800" cy="685800"/>
          </a:xfrm>
          <a:prstGeom prst="star5">
            <a:avLst/>
          </a:prstGeom>
          <a:solidFill>
            <a:srgbClr val="C25728"/>
          </a:solidFill>
          <a:ln>
            <a:solidFill>
              <a:srgbClr val="C257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5-Point Star 7" descr="Graphic: shaded stars"/>
          <p:cNvSpPr/>
          <p:nvPr/>
        </p:nvSpPr>
        <p:spPr>
          <a:xfrm rot="1181643">
            <a:off x="7936614" y="4261609"/>
            <a:ext cx="685800" cy="685800"/>
          </a:xfrm>
          <a:prstGeom prst="star5">
            <a:avLst/>
          </a:prstGeom>
          <a:solidFill>
            <a:srgbClr val="C25728"/>
          </a:solidFill>
          <a:ln>
            <a:solidFill>
              <a:srgbClr val="C257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805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649375-3246-49BC-A655-E7083CD3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Post-Workshop Action Items</a:t>
            </a:r>
          </a:p>
        </p:txBody>
      </p:sp>
      <p:graphicFrame>
        <p:nvGraphicFramePr>
          <p:cNvPr id="4" name="Content Placeholder 3" descr="Outline Post-Workshop Action Item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540096"/>
              </p:ext>
            </p:extLst>
          </p:nvPr>
        </p:nvGraphicFramePr>
        <p:xfrm>
          <a:off x="628650" y="2033587"/>
          <a:ext cx="7886700" cy="35726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77"/>
                        </a:rPr>
                        <a:t>Task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77"/>
                        </a:rPr>
                        <a:t>Person Responsible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panose="020B0502020104020203" pitchFamily="34" charset="77"/>
                        </a:rPr>
                        <a:t>Deadline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8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587">
                <a:tc>
                  <a:txBody>
                    <a:bodyPr/>
                    <a:lstStyle/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587">
                <a:tc>
                  <a:txBody>
                    <a:bodyPr/>
                    <a:lstStyle/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431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521DB-0344-44CB-AE9C-540BB07E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Post-Workshop Action Items</a:t>
            </a:r>
          </a:p>
        </p:txBody>
      </p:sp>
      <p:sp>
        <p:nvSpPr>
          <p:cNvPr id="3" name="Content Placeholder 2" descr="Next page: &#10;-Feed the Future logo (large version, in top half of page)&#10;-USAID logo: “USAID: From the American People”">
            <a:extLst>
              <a:ext uri="{FF2B5EF4-FFF2-40B4-BE49-F238E27FC236}">
                <a16:creationId xmlns:a16="http://schemas.microsoft.com/office/drawing/2014/main" id="{688FA587-2571-426B-B84C-AABECE96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9601"/>
            <a:ext cx="7886700" cy="40687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latin typeface="Gill Sans MT" panose="020B0502020104020203" pitchFamily="34" charset="77"/>
              </a:rPr>
              <a:t>Goal: </a:t>
            </a:r>
            <a:r>
              <a:rPr lang="en-US" altLang="en-US" sz="2400" dirty="0">
                <a:latin typeface="Gill Sans MT" panose="020B0502020104020203" pitchFamily="34" charset="77"/>
              </a:rPr>
              <a:t>Outline next steps to ensure integration of new outcomes and indicators into activity work plan and monitoring systems.</a:t>
            </a:r>
          </a:p>
          <a:p>
            <a:pPr marL="457189" indent="-457189"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Discuss how you plan to incorporate the work you did during this workshop into your results framework, work plan, PMP,  and/or other activity documents. Define additional tasks including ideas about other stakeholders and partners to contact. </a:t>
            </a:r>
          </a:p>
          <a:p>
            <a:pPr marL="457189" indent="-457189">
              <a:buFont typeface="Arial"/>
              <a:buAutoNum type="arabicPeriod"/>
            </a:pPr>
            <a:r>
              <a:rPr lang="en-US" altLang="en-US" sz="2400" dirty="0">
                <a:latin typeface="Gill Sans MT" panose="020B0502020104020203" pitchFamily="34" charset="77"/>
              </a:rPr>
              <a:t>Identify specific follow-up tasks and the name of a person (or small group) who will be responsible for conducting each task.  We also recommend committing to a timeframe for completing each task.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6723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4D500-F62B-4C66-A67F-EC5133C3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Your Agricultural Market Systems Development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09F2-57D8-4655-8547-54563C25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2582"/>
            <a:ext cx="7886700" cy="3595729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Gill Sans MT" panose="020B0502020104020203" pitchFamily="34" charset="77"/>
              </a:rPr>
              <a:t>Goal: </a:t>
            </a:r>
            <a:r>
              <a:rPr lang="en-US" altLang="en-US" dirty="0">
                <a:latin typeface="Gill Sans MT" panose="020B0502020104020203" pitchFamily="34" charset="77"/>
              </a:rPr>
              <a:t>Agree on the agriculture/market systems components of your activity.</a:t>
            </a:r>
          </a:p>
          <a:p>
            <a:pPr marL="514338" indent="-514338">
              <a:buFont typeface="Arial"/>
              <a:buAutoNum type="arabicPeriod"/>
            </a:pPr>
            <a:r>
              <a:rPr lang="en-US" altLang="en-US" dirty="0">
                <a:latin typeface="Gill Sans MT" panose="020B0502020104020203" pitchFamily="34" charset="77"/>
              </a:rPr>
              <a:t>Describe WHAT: the big-picture results or outcomes.</a:t>
            </a:r>
          </a:p>
          <a:p>
            <a:pPr marL="514338" indent="-514338">
              <a:buFont typeface="Arial"/>
              <a:buAutoNum type="arabicPeriod"/>
            </a:pPr>
            <a:r>
              <a:rPr lang="en-US" altLang="en-US" dirty="0">
                <a:latin typeface="Gill Sans MT" panose="020B0502020104020203" pitchFamily="34" charset="77"/>
              </a:rPr>
              <a:t>Describe HOW your activity will achieve these results.</a:t>
            </a:r>
          </a:p>
          <a:p>
            <a:pPr marL="514338" indent="-514338">
              <a:buFont typeface="Arial"/>
              <a:buAutoNum type="arabicPeriod"/>
            </a:pPr>
            <a:r>
              <a:rPr lang="en-US" altLang="en-US" dirty="0">
                <a:latin typeface="Gill Sans MT" panose="020B0502020104020203" pitchFamily="34" charset="77"/>
              </a:rPr>
              <a:t>Describe WHO will benefit and WHO will participate.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463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Nutrition Connection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30" y="1851425"/>
            <a:ext cx="3801110" cy="2018210"/>
          </a:xfrm>
          <a:prstGeom prst="rect">
            <a:avLst/>
          </a:prstGeom>
          <a:noFill/>
        </p:spPr>
        <p:txBody>
          <a:bodyPr lIns="182880" rIns="182880"/>
          <a:lstStyle/>
          <a:p>
            <a:pPr marL="0" indent="0">
              <a:buNone/>
            </a:pPr>
            <a:r>
              <a:rPr lang="en-US" b="1" dirty="0">
                <a:solidFill>
                  <a:srgbClr val="C25728"/>
                </a:solidFill>
                <a:latin typeface="Gill Sans MT" panose="020B0502020104020203" pitchFamily="34" charset="77"/>
              </a:rPr>
              <a:t>What are the key contributors to malnutrition in your implementation area?</a:t>
            </a:r>
          </a:p>
        </p:txBody>
      </p:sp>
      <p:pic>
        <p:nvPicPr>
          <p:cNvPr id="16386" name="Picture 2" descr="Illustration: a family (mother, father, and four children of varying ages) sit on a mat sharing a meal, with the mother assisting the youngest child (an infant)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561" y="1294147"/>
            <a:ext cx="6561439" cy="51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6224618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Gill Sans MT" panose="020B0502020104020203" pitchFamily="34" charset="0"/>
              </a:rPr>
              <a:t>Credit: USAID Advancing Nutrition and UNICEF IYCF Image Bank</a:t>
            </a:r>
          </a:p>
        </p:txBody>
      </p:sp>
    </p:spTree>
    <p:extLst>
      <p:ext uri="{BB962C8B-B14F-4D97-AF65-F5344CB8AC3E}">
        <p14:creationId xmlns:p14="http://schemas.microsoft.com/office/powerpoint/2010/main" val="12620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03B33"/>
                </a:solidFill>
                <a:latin typeface="Gill Sans MT" panose="020B0502020104020203" pitchFamily="34" charset="77"/>
              </a:rPr>
              <a:t>Identifying Nutrition-Sensitive Agriculture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4560"/>
            <a:ext cx="7886700" cy="377407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Improved </a:t>
            </a: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availability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 of diverse, nutrient-rich foods in local markets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Improved </a:t>
            </a: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affordability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 of diverse, nutrient-rich foods in local markets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Improved </a:t>
            </a: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desirability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 of diverse, nutrient-rich foods among consumers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Improved environmental and food </a:t>
            </a: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safety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Increased </a:t>
            </a: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income control by women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 and equitable opportunities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Increased </a:t>
            </a:r>
            <a:r>
              <a:rPr lang="en-US" sz="2200" b="1" dirty="0">
                <a:solidFill>
                  <a:srgbClr val="403B33"/>
                </a:solidFill>
                <a:latin typeface="Gill Sans MT" panose="020B0502020104020203" pitchFamily="34" charset="77"/>
              </a:rPr>
              <a:t>time and energy</a:t>
            </a:r>
            <a:r>
              <a:rPr lang="en-US" sz="2200" dirty="0">
                <a:solidFill>
                  <a:srgbClr val="403B33"/>
                </a:solidFill>
                <a:latin typeface="Gill Sans MT" panose="020B0502020104020203" pitchFamily="34" charset="77"/>
              </a:rPr>
              <a:t> savings for women</a:t>
            </a:r>
          </a:p>
        </p:txBody>
      </p:sp>
    </p:spTree>
    <p:extLst>
      <p:ext uri="{BB962C8B-B14F-4D97-AF65-F5344CB8AC3E}">
        <p14:creationId xmlns:p14="http://schemas.microsoft.com/office/powerpoint/2010/main" val="80875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Identify Nutrition-Sensitive Agriculture Outcom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365153"/>
              </p:ext>
            </p:extLst>
          </p:nvPr>
        </p:nvGraphicFramePr>
        <p:xfrm>
          <a:off x="628650" y="2352583"/>
          <a:ext cx="7886700" cy="3548229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27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Nutrition-Sensitive Agriculture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 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</a:rPr>
                        <a:t>utcome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F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Implementation Strategy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Practice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1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4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6C6463"/>
                          </a:solidFill>
                          <a:effectLst/>
                          <a:latin typeface="Gill Sans MT" panose="020B0502020104020203" pitchFamily="34" charset="77"/>
                        </a:rPr>
                        <a:t>Outcome 2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300" dirty="0">
                          <a:effectLst/>
                          <a:latin typeface="Gill Sans MT" panose="020B0502020104020203" pitchFamily="34" charset="77"/>
                        </a:rPr>
                      </a:br>
                      <a:endParaRPr lang="en-US" sz="1300" dirty="0"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A1B1FBC-F05E-4375-9E1B-9F7C9213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Nutrition-Sensitive Agriculture Outcomes</a:t>
            </a:r>
          </a:p>
        </p:txBody>
      </p:sp>
    </p:spTree>
    <p:extLst>
      <p:ext uri="{BB962C8B-B14F-4D97-AF65-F5344CB8AC3E}">
        <p14:creationId xmlns:p14="http://schemas.microsoft.com/office/powerpoint/2010/main" val="179461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9790" y="210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48BE9-DEF2-4C88-B722-64A215D0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Nutrition-Sensitive Agriculture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1B49-615C-4C7E-8C16-6844BE60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5840"/>
            <a:ext cx="7886700" cy="367247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500" b="1" dirty="0">
                <a:latin typeface="Gill Sans MT" panose="020B0502020104020203" pitchFamily="34" charset="77"/>
              </a:rPr>
              <a:t>Goal: </a:t>
            </a:r>
            <a:r>
              <a:rPr lang="en-US" altLang="en-US" sz="2500" dirty="0">
                <a:latin typeface="Gill Sans MT" panose="020B0502020104020203" pitchFamily="34" charset="77"/>
              </a:rPr>
              <a:t>Identify </a:t>
            </a:r>
            <a:r>
              <a:rPr lang="en-US" altLang="en-US" sz="2500" b="1" dirty="0">
                <a:latin typeface="Gill Sans MT" panose="020B0502020104020203" pitchFamily="34" charset="77"/>
              </a:rPr>
              <a:t>nutrition-sensitive agriculture outcomes </a:t>
            </a:r>
            <a:r>
              <a:rPr lang="en-US" altLang="en-US" sz="2500" dirty="0">
                <a:latin typeface="Gill Sans MT" panose="020B0502020104020203" pitchFamily="34" charset="77"/>
              </a:rPr>
              <a:t>your activity will be able to achieve</a:t>
            </a:r>
          </a:p>
          <a:p>
            <a:pPr marL="514338" indent="-5143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rabicPeriod"/>
            </a:pPr>
            <a:r>
              <a:rPr lang="en-US" altLang="en-US" sz="2500" dirty="0">
                <a:latin typeface="Gill Sans MT" panose="020B0502020104020203" pitchFamily="34" charset="77"/>
              </a:rPr>
              <a:t>Based on WHAT your activity is striving to achieve and the key nutritional problems in your target area, think about which of the six nutrition-sensitive agriculture outcomes might be possible. </a:t>
            </a:r>
            <a:r>
              <a:rPr lang="en-US" altLang="en-US" sz="2500" b="1" dirty="0">
                <a:latin typeface="Gill Sans MT" panose="020B0502020104020203" pitchFamily="34" charset="77"/>
              </a:rPr>
              <a:t>Use Handout 5</a:t>
            </a:r>
            <a:r>
              <a:rPr lang="en-US" altLang="en-US" sz="2500" dirty="0">
                <a:latin typeface="Gill Sans MT" panose="020B0502020104020203" pitchFamily="34" charset="77"/>
              </a:rPr>
              <a:t>. </a:t>
            </a:r>
          </a:p>
          <a:p>
            <a:pPr marL="514338" indent="-5143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rabicPeriod"/>
            </a:pPr>
            <a:r>
              <a:rPr lang="en-US" altLang="en-US" sz="2500" dirty="0">
                <a:latin typeface="Gill Sans MT" panose="020B0502020104020203" pitchFamily="34" charset="77"/>
              </a:rPr>
              <a:t>Insert these into the first column of your activity design matrix. W</a:t>
            </a:r>
            <a:r>
              <a:rPr lang="en-US" altLang="en-US" sz="2500" b="1" dirty="0">
                <a:latin typeface="Gill Sans MT" panose="020B0502020104020203" pitchFamily="34" charset="77"/>
              </a:rPr>
              <a:t>e recommend no more than three.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1127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C64F6D86-A2F5-1544-9228-86AABED6034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 presentation (green, May 14, 2015) v3 copy hi" id="{E42D5F45-1E61-1A4C-9323-4F8D56F9D74E}" vid="{11D14590-4798-4849-B265-813D64193F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9567</TotalTime>
  <Words>2487</Words>
  <Application>Microsoft Office PowerPoint</Application>
  <PresentationFormat>On-screen Show (4:3)</PresentationFormat>
  <Paragraphs>370</Paragraphs>
  <Slides>47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</vt:lpstr>
      <vt:lpstr>Franklin Gothic Book</vt:lpstr>
      <vt:lpstr>Gill Sans MT</vt:lpstr>
      <vt:lpstr>Custom Design</vt:lpstr>
      <vt:lpstr>1_Custom Design</vt:lpstr>
      <vt:lpstr>PowerPoint Presentation</vt:lpstr>
      <vt:lpstr>What is the Purpose of  Your Activity? </vt:lpstr>
      <vt:lpstr>Example:  West Africa Activity</vt:lpstr>
      <vt:lpstr>Describe Your Agricultural Market Systems Development Activity</vt:lpstr>
      <vt:lpstr>Describe Your Agricultural Market Systems Development Activity</vt:lpstr>
      <vt:lpstr>Nutrition Connection </vt:lpstr>
      <vt:lpstr>Identifying Nutrition-Sensitive Agriculture Outcomes</vt:lpstr>
      <vt:lpstr>Identify Nutrition-Sensitive Agriculture Outcomes</vt:lpstr>
      <vt:lpstr>Identify Nutrition-Sensitive Agriculture Outcomes</vt:lpstr>
      <vt:lpstr>PowerPoint Presentation</vt:lpstr>
      <vt:lpstr>Key Terms </vt:lpstr>
      <vt:lpstr>Recap</vt:lpstr>
      <vt:lpstr>    Developing Nutrition-Sensitive Agriculture Strategies </vt:lpstr>
      <vt:lpstr>Nutrition-Sensitive Agriculture Strategies Criteria and Examples</vt:lpstr>
      <vt:lpstr>Some Strategies May ALREADY  be Nutrition-Sensitive </vt:lpstr>
      <vt:lpstr>Some Strategies Can be ADAPTED to be Nutrition-Sensitive </vt:lpstr>
      <vt:lpstr>Some New Nutrition-Sensitive Strategies May Need to be ADDED</vt:lpstr>
      <vt:lpstr>Partnering as a Strategy </vt:lpstr>
      <vt:lpstr>Identify Nutrition-Sensitive Agriculture Strategies </vt:lpstr>
      <vt:lpstr>Identify Nutrition-Sensitive Agriculture Strategies</vt:lpstr>
      <vt:lpstr>Recap</vt:lpstr>
      <vt:lpstr>Checking the Feasibility of Your Nutrition-Sensitive Agriculture Strategies</vt:lpstr>
      <vt:lpstr>Presenting Your Strategies—Check Your Work!</vt:lpstr>
      <vt:lpstr>PowerPoint Presentation</vt:lpstr>
      <vt:lpstr>Key Terms </vt:lpstr>
      <vt:lpstr>Adapting Good Agricultural  Practices to Support Nutrition</vt:lpstr>
      <vt:lpstr>Targeting:  Agriculture vs. Nutrition</vt:lpstr>
      <vt:lpstr>Identify Practices: West Africa Activity Example</vt:lpstr>
      <vt:lpstr>Develop Interventions:  West Africa Activity Example</vt:lpstr>
      <vt:lpstr>Exercise: Identify Practices and Develop Interventions</vt:lpstr>
      <vt:lpstr>Identify Nutrition-Sensitive Agriculture Practices and Develop Interventions</vt:lpstr>
      <vt:lpstr>Presenting Your Practices and Interventions—Check Your Work!</vt:lpstr>
      <vt:lpstr>PowerPoint Presentation</vt:lpstr>
      <vt:lpstr>Good Monitoring </vt:lpstr>
      <vt:lpstr>Process Monitoring</vt:lpstr>
      <vt:lpstr>Process Monitoring Example</vt:lpstr>
      <vt:lpstr>Quality Monitoring</vt:lpstr>
      <vt:lpstr>Key Terms</vt:lpstr>
      <vt:lpstr>Develop Output Indicators: West Africa Activity Example </vt:lpstr>
      <vt:lpstr>Develop Outcome Indicators:  West Africa Activity Example (continued)</vt:lpstr>
      <vt:lpstr>Define Indicators</vt:lpstr>
      <vt:lpstr>Define Monitoring Indicators</vt:lpstr>
      <vt:lpstr>Pulling It All Together: Completed Matrix!</vt:lpstr>
      <vt:lpstr>Next Steps</vt:lpstr>
      <vt:lpstr>Outline Post-Workshop Action Items</vt:lpstr>
      <vt:lpstr>Outline Post-Workshop Action Items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Prioritize Nutrition-Sensitive Agriculture Outcomes for Your Activity [Designing Effective Nutrition-Sensitive Agriculture Activities. Deck 2.] (November 2022)</dc:title>
  <dc:subject>Deck 2 for designing nutrition-sensitive agriculture activities</dc:subject>
  <dc:creator>USAID;Feed the Future;USAID ADVANCING NUTRITION</dc:creator>
  <cp:keywords>USAID, Feed the Future, USAID ADVANCING NUTRITION, nutrition-sensitive agriculture, Global Food Security Strategy, GFSS, Multi-Sectoral Nutrition Strategy, MSNS, nutrition</cp:keywords>
  <cp:lastModifiedBy>Jose Padua</cp:lastModifiedBy>
  <cp:revision>108</cp:revision>
  <dcterms:created xsi:type="dcterms:W3CDTF">2019-12-21T01:26:44Z</dcterms:created>
  <dcterms:modified xsi:type="dcterms:W3CDTF">2023-02-17T20:46:07Z</dcterms:modified>
</cp:coreProperties>
</file>