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4zTDHC7sHH5OiLa509G+KuJ5G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45" name="Google Shape;1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Мисалы: келиңиздер,  өзүңүздөргө караштуу көчөлөрдү баракка чийиңиздер. Сүрөтүн вотсаптан сабак бүткөндөн кийин жөнөтөсүздөр. Биз жаалпы айылдын картасын түзөбүз. Ушул картаны колдонуп, маалымат таратабыз.</a:t>
            </a:r>
            <a:endParaRPr/>
          </a:p>
        </p:txBody>
      </p:sp>
      <p:sp>
        <p:nvSpPr>
          <p:cNvPr id="152" name="Google Shape;1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95" name="Google Shape;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ru-RU"/>
              <a:t>Соц мобилизациянын иштери кандай - кандай иш-аракеттер болушу керек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10" name="Google Shape;1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23" name="Google Shape;12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29" name="Google Shape;1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35" name="Google Shape;13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nutrition.jsi.com/media/photos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nutrition.jsi.com/media/photos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nutrition.jsi.com/media/photos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nutrition.jsi.com/media/photos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6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9"/>
          <p:cNvPicPr preferRelativeResize="0"/>
          <p:nvPr/>
        </p:nvPicPr>
        <p:blipFill rotWithShape="1">
          <a:blip r:embed="rId2">
            <a:alphaModFix/>
          </a:blip>
          <a:srcRect l="21755" r="21753"/>
          <a:stretch/>
        </p:blipFill>
        <p:spPr>
          <a:xfrm>
            <a:off x="4650304" y="1152852"/>
            <a:ext cx="4156364" cy="49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39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9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9"/>
          <p:cNvSpPr txBox="1">
            <a:spLocks noGrp="1"/>
          </p:cNvSpPr>
          <p:nvPr>
            <p:ph type="ctrTitle"/>
          </p:nvPr>
        </p:nvSpPr>
        <p:spPr>
          <a:xfrm>
            <a:off x="666959" y="1135243"/>
            <a:ext cx="3763662" cy="150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ubTitle" idx="1"/>
          </p:nvPr>
        </p:nvSpPr>
        <p:spPr>
          <a:xfrm>
            <a:off x="666958" y="2910365"/>
            <a:ext cx="3763662" cy="9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body" idx="2"/>
          </p:nvPr>
        </p:nvSpPr>
        <p:spPr>
          <a:xfrm>
            <a:off x="666957" y="4098332"/>
            <a:ext cx="3287125" cy="2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9"/>
          <p:cNvSpPr>
            <a:spLocks noGrp="1"/>
          </p:cNvSpPr>
          <p:nvPr>
            <p:ph type="pic" idx="3"/>
          </p:nvPr>
        </p:nvSpPr>
        <p:spPr>
          <a:xfrm>
            <a:off x="6692900" y="1931988"/>
            <a:ext cx="45719" cy="4571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>
            <a:off x="477982" y="532114"/>
            <a:ext cx="8177645" cy="449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NTR"/>
              <a:buChar char="—"/>
              <a:defRPr sz="2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588458" y="537212"/>
            <a:ext cx="7886700" cy="86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 sz="2800" b="1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587085" y="528421"/>
            <a:ext cx="7964631" cy="82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  <a:defRPr sz="2800" b="1" i="0" u="none" strike="noStrike" cap="none">
                <a:solidFill>
                  <a:srgbClr val="0067B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571500" y="1499727"/>
            <a:ext cx="7980217" cy="239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NTR"/>
              <a:buChar char="—"/>
              <a:defRPr sz="20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/>
          <p:nvPr/>
        </p:nvSpPr>
        <p:spPr>
          <a:xfrm>
            <a:off x="0" y="-1"/>
            <a:ext cx="9144000" cy="6226629"/>
          </a:xfrm>
          <a:prstGeom prst="rect">
            <a:avLst/>
          </a:prstGeom>
          <a:solidFill>
            <a:srgbClr val="0067B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0"/>
          <p:cNvSpPr txBox="1"/>
          <p:nvPr/>
        </p:nvSpPr>
        <p:spPr>
          <a:xfrm>
            <a:off x="639415" y="3105382"/>
            <a:ext cx="3570119" cy="25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USAID</a:t>
            </a: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ru-RU"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ADVANCING NUTRITION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IMPLEMENTED BY: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JSI Research &amp; Training Institute, Inc.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2733 Crystal Drive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4th Floor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Arlington, VA 22202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Phone: 703–528–7474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Email: info@advancingnutrition.org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Internet: advancingnutrition.org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23;p20"/>
          <p:cNvSpPr txBox="1"/>
          <p:nvPr/>
        </p:nvSpPr>
        <p:spPr>
          <a:xfrm>
            <a:off x="4672647" y="3092682"/>
            <a:ext cx="3775162" cy="109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 is the Agency's flagship multi-sectoral nutrition project, addressing the root causes of malnutrition to save lives and enhance long-term health and development.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 txBox="1"/>
          <p:nvPr/>
        </p:nvSpPr>
        <p:spPr>
          <a:xfrm>
            <a:off x="4672646" y="4727404"/>
            <a:ext cx="3858289" cy="84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This presentation was produced for the U. S. Agency for International Development. It was prepared under the terms of contract 7200AA18C00070 awarded to JSI Research &amp; Training Institute, Inc. The contents are the responsibility of JSI and do not necessarily reflect the views of USAID or the U.S. Government.</a:t>
            </a:r>
            <a:endParaRPr sz="1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5" name="Google Shape;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416" y="685800"/>
            <a:ext cx="1813366" cy="54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1"/>
          <p:cNvPicPr preferRelativeResize="0"/>
          <p:nvPr/>
        </p:nvPicPr>
        <p:blipFill rotWithShape="1">
          <a:blip r:embed="rId2">
            <a:alphaModFix/>
          </a:blip>
          <a:srcRect l="15965" t="455" r="22703" b="2925"/>
          <a:stretch/>
        </p:blipFill>
        <p:spPr>
          <a:xfrm>
            <a:off x="4650304" y="1152852"/>
            <a:ext cx="4156364" cy="49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1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1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1"/>
          <p:cNvSpPr txBox="1">
            <a:spLocks noGrp="1"/>
          </p:cNvSpPr>
          <p:nvPr>
            <p:ph type="ctrTitle"/>
          </p:nvPr>
        </p:nvSpPr>
        <p:spPr>
          <a:xfrm>
            <a:off x="666959" y="1135243"/>
            <a:ext cx="3763662" cy="150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ubTitle" idx="1"/>
          </p:nvPr>
        </p:nvSpPr>
        <p:spPr>
          <a:xfrm>
            <a:off x="666958" y="2910365"/>
            <a:ext cx="3763662" cy="9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666957" y="4098332"/>
            <a:ext cx="3287125" cy="2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/>
          <p:nvPr/>
        </p:nvSpPr>
        <p:spPr>
          <a:xfrm>
            <a:off x="6109855" y="4405744"/>
            <a:ext cx="3034145" cy="21022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CHANGE THIS 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Find a photo that relates to your topic and insert it here. Need a photo? Explore the project’s </a:t>
            </a:r>
            <a:r>
              <a:rPr lang="ru-RU" sz="1000" b="0" i="0" u="sng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intranet photo database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to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View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the top menu, then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Slide Master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Right click on current 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Select “Change Picture”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Browse to a related photo and choose “Insert”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Adjust to fill the frame by clicking on the image, then clicking in a corner and dragging.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Delete this box, then click on Home in the menu to add content to your presentation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2"/>
          <p:cNvPicPr preferRelativeResize="0"/>
          <p:nvPr/>
        </p:nvPicPr>
        <p:blipFill rotWithShape="1">
          <a:blip r:embed="rId2">
            <a:alphaModFix/>
          </a:blip>
          <a:srcRect l="15965" t="455" r="22703" b="2925"/>
          <a:stretch/>
        </p:blipFill>
        <p:spPr>
          <a:xfrm>
            <a:off x="608243" y="1173634"/>
            <a:ext cx="4156364" cy="49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2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2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2"/>
          <p:cNvSpPr txBox="1">
            <a:spLocks noGrp="1"/>
          </p:cNvSpPr>
          <p:nvPr>
            <p:ph type="ctrTitle"/>
          </p:nvPr>
        </p:nvSpPr>
        <p:spPr>
          <a:xfrm>
            <a:off x="5093486" y="1135243"/>
            <a:ext cx="3763662" cy="150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ubTitle" idx="1"/>
          </p:nvPr>
        </p:nvSpPr>
        <p:spPr>
          <a:xfrm>
            <a:off x="5093485" y="2910365"/>
            <a:ext cx="3763662" cy="9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2"/>
          </p:nvPr>
        </p:nvSpPr>
        <p:spPr>
          <a:xfrm>
            <a:off x="5093484" y="4098332"/>
            <a:ext cx="3287125" cy="2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/>
          <p:nvPr/>
        </p:nvSpPr>
        <p:spPr>
          <a:xfrm>
            <a:off x="571499" y="4405744"/>
            <a:ext cx="3034145" cy="21022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CHANGE THIS 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Find a photo that relates to your topic and insert it here. Need a photo? Explore the project’s </a:t>
            </a:r>
            <a:r>
              <a:rPr lang="ru-RU" sz="1000" b="0" i="0" u="sng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intranet photo database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to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View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the top menu, then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Slide Master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Right click on current 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Select “Change Picture”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Browse to a related photo and choose “Insert”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Adjust to fill the frame by clicking on the image, then clicking in a corner and dragging.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Delete this box, then click on Home in the menu to add content to your presentation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 l="3877" t="7145" r="2030" b="37144"/>
          <a:stretch/>
        </p:blipFill>
        <p:spPr>
          <a:xfrm>
            <a:off x="639415" y="2506007"/>
            <a:ext cx="7563289" cy="335446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"/>
          <p:cNvSpPr txBox="1">
            <a:spLocks noGrp="1"/>
          </p:cNvSpPr>
          <p:nvPr>
            <p:ph type="ctrTitle"/>
          </p:nvPr>
        </p:nvSpPr>
        <p:spPr>
          <a:xfrm>
            <a:off x="639416" y="1196010"/>
            <a:ext cx="7563290" cy="66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ubTitle" idx="1"/>
          </p:nvPr>
        </p:nvSpPr>
        <p:spPr>
          <a:xfrm>
            <a:off x="639416" y="2003105"/>
            <a:ext cx="7563290" cy="45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2"/>
          </p:nvPr>
        </p:nvSpPr>
        <p:spPr>
          <a:xfrm>
            <a:off x="639416" y="6003838"/>
            <a:ext cx="3287125" cy="2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6109855" y="4405744"/>
            <a:ext cx="3034145" cy="21022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CHANGE THIS 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Find a photo that relates to your topic and insert it here. Need a photo? Explore the project’s </a:t>
            </a:r>
            <a:r>
              <a:rPr lang="ru-RU" sz="1000" b="0" i="0" u="sng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intranet photo database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to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View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the top menu, then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Slide Master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Right click on current 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Select “Change Picture”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Browse to a related photo and choose “Insert”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Adjust to fill the frame by clicking on the image, then clicking in a corner and dragging.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Delete this box, then click on Home in the menu to add content to your presentation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/>
          <p:nvPr/>
        </p:nvSpPr>
        <p:spPr>
          <a:xfrm>
            <a:off x="0" y="-1"/>
            <a:ext cx="9144000" cy="6226629"/>
          </a:xfrm>
          <a:prstGeom prst="rect">
            <a:avLst/>
          </a:prstGeom>
          <a:solidFill>
            <a:srgbClr val="CFCDC9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4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4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4"/>
          <p:cNvPicPr preferRelativeResize="0"/>
          <p:nvPr/>
        </p:nvPicPr>
        <p:blipFill rotWithShape="1">
          <a:blip r:embed="rId3">
            <a:alphaModFix/>
          </a:blip>
          <a:srcRect l="15965" t="455" r="22703" b="2925"/>
          <a:stretch/>
        </p:blipFill>
        <p:spPr>
          <a:xfrm>
            <a:off x="4650304" y="1152852"/>
            <a:ext cx="4156364" cy="49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4"/>
          <p:cNvSpPr txBox="1">
            <a:spLocks noGrp="1"/>
          </p:cNvSpPr>
          <p:nvPr>
            <p:ph type="ctrTitle"/>
          </p:nvPr>
        </p:nvSpPr>
        <p:spPr>
          <a:xfrm>
            <a:off x="666959" y="1135243"/>
            <a:ext cx="3763662" cy="150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ubTitle" idx="1"/>
          </p:nvPr>
        </p:nvSpPr>
        <p:spPr>
          <a:xfrm>
            <a:off x="666958" y="2910365"/>
            <a:ext cx="3763662" cy="9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666957" y="4098332"/>
            <a:ext cx="3287125" cy="2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/>
          <p:nvPr/>
        </p:nvSpPr>
        <p:spPr>
          <a:xfrm>
            <a:off x="6109855" y="4405744"/>
            <a:ext cx="3034145" cy="21022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CHANGE THIS 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Find a photo that relates to your topic and insert it here. Need a photo? Explore the project’s </a:t>
            </a:r>
            <a:r>
              <a:rPr lang="ru-RU" sz="1000" b="0" i="0" u="sng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intranet photo database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to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View</a:t>
            </a: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the top menu, then 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Slide Master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Right click on current 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Select “Change Picture”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Browse to a related photo and choose “Insert”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Adjust to fill the frame by clicking on the image, then clicking in a corner and dragging.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0" lvl="0" indent="-1143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rabicPeriod"/>
            </a:pPr>
            <a:r>
              <a:rPr lang="ru-RU"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Delete this box, then click on Home in the menu to add content to your presentation</a:t>
            </a:r>
            <a:r>
              <a:rPr lang="ru-RU" sz="1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/>
          <p:nvPr/>
        </p:nvSpPr>
        <p:spPr>
          <a:xfrm>
            <a:off x="0" y="-1"/>
            <a:ext cx="9144000" cy="6226629"/>
          </a:xfrm>
          <a:prstGeom prst="rect">
            <a:avLst/>
          </a:prstGeom>
          <a:solidFill>
            <a:srgbClr val="CFCDC9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0" y="6361713"/>
            <a:ext cx="9144000" cy="49628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USAID</a:t>
            </a: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416" y="307510"/>
            <a:ext cx="1813366" cy="53691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5"/>
          <p:cNvSpPr txBox="1">
            <a:spLocks noGrp="1"/>
          </p:cNvSpPr>
          <p:nvPr>
            <p:ph type="ctrTitle"/>
          </p:nvPr>
        </p:nvSpPr>
        <p:spPr>
          <a:xfrm>
            <a:off x="639416" y="1608224"/>
            <a:ext cx="8024360" cy="123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Gill Sans"/>
              <a:buNone/>
              <a:defRPr sz="2400" b="1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ubTitle" idx="1"/>
          </p:nvPr>
        </p:nvSpPr>
        <p:spPr>
          <a:xfrm>
            <a:off x="639416" y="2983924"/>
            <a:ext cx="8024360" cy="121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2"/>
          </p:nvPr>
        </p:nvSpPr>
        <p:spPr>
          <a:xfrm>
            <a:off x="639416" y="4897668"/>
            <a:ext cx="8024360" cy="70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/>
          <p:nvPr/>
        </p:nvSpPr>
        <p:spPr>
          <a:xfrm>
            <a:off x="0" y="-1"/>
            <a:ext cx="9144000" cy="6226629"/>
          </a:xfrm>
          <a:prstGeom prst="rect">
            <a:avLst/>
          </a:prstGeom>
          <a:solidFill>
            <a:srgbClr val="BA0C2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6"/>
          <p:cNvSpPr txBox="1">
            <a:spLocks noGrp="1"/>
          </p:cNvSpPr>
          <p:nvPr>
            <p:ph type="ctrTitle"/>
          </p:nvPr>
        </p:nvSpPr>
        <p:spPr>
          <a:xfrm>
            <a:off x="639416" y="2133600"/>
            <a:ext cx="7128164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416" y="303967"/>
            <a:ext cx="1813366" cy="54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0" y="6359235"/>
            <a:ext cx="9144000" cy="498765"/>
          </a:xfrm>
          <a:prstGeom prst="rect">
            <a:avLst/>
          </a:prstGeom>
          <a:solidFill>
            <a:srgbClr val="CFC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7"/>
          <p:cNvSpPr/>
          <p:nvPr/>
        </p:nvSpPr>
        <p:spPr>
          <a:xfrm>
            <a:off x="639416" y="6508042"/>
            <a:ext cx="41563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rPr>
              <a:t>USAID</a:t>
            </a:r>
            <a:r>
              <a:rPr lang="ru-RU" sz="1400" b="0" i="0" u="none" strike="noStrike" cap="none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rPr>
              <a:t>ADVANCING 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53201" y="1289356"/>
            <a:ext cx="3763662" cy="150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ill Sans"/>
              <a:buNone/>
            </a:pPr>
            <a:r>
              <a:rPr lang="ru-RU" dirty="0">
                <a:solidFill>
                  <a:srgbClr val="C00000"/>
                </a:solidFill>
              </a:rPr>
              <a:t>Кыргыз Республикасында USAIDдин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«Мыкты азыктануу» долбоору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453201" y="3739705"/>
            <a:ext cx="3763662" cy="9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Жамаат активисттерин мобилизациялоо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453201" y="5844004"/>
            <a:ext cx="3287125" cy="2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>
            <a:spLocks noGrp="1"/>
          </p:cNvSpPr>
          <p:nvPr>
            <p:ph type="title"/>
          </p:nvPr>
        </p:nvSpPr>
        <p:spPr>
          <a:xfrm>
            <a:off x="571500" y="315868"/>
            <a:ext cx="7964631" cy="81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Gill Sans"/>
              <a:buNone/>
            </a:pPr>
            <a:r>
              <a:rPr lang="ru-RU">
                <a:solidFill>
                  <a:srgbClr val="C00000"/>
                </a:solidFill>
              </a:rPr>
              <a:t>ЖАМААТ АКТИВИСТТЕРИН АТКАРУУЧУ ИШИ: </a:t>
            </a:r>
            <a:r>
              <a:rPr lang="ru-RU" sz="1400">
                <a:solidFill>
                  <a:srgbClr val="C00000"/>
                </a:solidFill>
              </a:rPr>
              <a:t>(УЛАНДЫСЫ)</a:t>
            </a:r>
            <a:br>
              <a:rPr lang="ru-RU">
                <a:solidFill>
                  <a:srgbClr val="FF0000"/>
                </a:solidFill>
              </a:rPr>
            </a:br>
            <a:endParaRPr>
              <a:solidFill>
                <a:srgbClr val="FF0000"/>
              </a:solidFill>
            </a:endParaRPr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1"/>
          </p:nvPr>
        </p:nvSpPr>
        <p:spPr>
          <a:xfrm>
            <a:off x="571500" y="1130471"/>
            <a:ext cx="7980217" cy="52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>
                <a:solidFill>
                  <a:srgbClr val="3F3F3F"/>
                </a:solidFill>
              </a:rPr>
              <a:t>Активист илимий жактан тастыкталган маалыматты берүү үчүн мүмкүн болушунча  үй-бүлөлөрдү толук камтышы керек.</a:t>
            </a:r>
            <a:br>
              <a:rPr lang="ru-RU">
                <a:solidFill>
                  <a:srgbClr val="3F3F3F"/>
                </a:solidFill>
              </a:rPr>
            </a:br>
            <a:r>
              <a:rPr lang="ru-RU">
                <a:solidFill>
                  <a:srgbClr val="3F3F3F"/>
                </a:solidFill>
              </a:rPr>
              <a:t>Айыл жеринде, бир активист- 30-40 түтүн камтыйт.</a:t>
            </a:r>
            <a:endParaRPr>
              <a:solidFill>
                <a:srgbClr val="3F3F3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>
                <a:solidFill>
                  <a:srgbClr val="3F3F3F"/>
                </a:solidFill>
              </a:rPr>
              <a:t>Активисттердин тобу 2-15 мүчөдөн турушу мүмкүн жана ар бир топко 1 жетекчи шайланат.</a:t>
            </a:r>
            <a:endParaRPr>
              <a:solidFill>
                <a:srgbClr val="3F3F3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>
                <a:solidFill>
                  <a:srgbClr val="3F3F3F"/>
                </a:solidFill>
              </a:rPr>
              <a:t>Ар бир активист өзүнө тийиштүү кожолуктардын уюлдук телефон номерин аныктап, ватсап топторун ачат.</a:t>
            </a:r>
            <a:endParaRPr>
              <a:solidFill>
                <a:srgbClr val="3F3F3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>
                <a:solidFill>
                  <a:srgbClr val="3F3F3F"/>
                </a:solidFill>
              </a:rPr>
              <a:t>Ватсап топтору аркылуу Долбоорунун маалыматтары жамаат мүчөлөрүнө таратылат.</a:t>
            </a:r>
            <a:endParaRPr>
              <a:solidFill>
                <a:srgbClr val="3F3F3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>
                <a:solidFill>
                  <a:srgbClr val="3F3F3F"/>
                </a:solidFill>
              </a:rPr>
              <a:t>Медицина кызматкерлери менен жана башка лидерлер менен байланышты күчөтөт.</a:t>
            </a:r>
            <a:endParaRPr>
              <a:solidFill>
                <a:srgbClr val="3F3F3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>
                <a:solidFill>
                  <a:srgbClr val="3F3F3F"/>
                </a:solidFill>
              </a:rPr>
              <a:t>Ийгиликтери жөнүндө тажрыйба алмашат (ватсаптан) жана  жамаат тургундары менен берилген маалымат боюнча тажрыйба алмашышат.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49" name="Google Shape;149;p37"/>
          <p:cNvSpPr txBox="1"/>
          <p:nvPr/>
        </p:nvSpPr>
        <p:spPr>
          <a:xfrm>
            <a:off x="7341326" y="711295"/>
            <a:ext cx="1567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Сессия -4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>
            <a:spLocks noGrp="1"/>
          </p:cNvSpPr>
          <p:nvPr>
            <p:ph type="title"/>
          </p:nvPr>
        </p:nvSpPr>
        <p:spPr>
          <a:xfrm>
            <a:off x="457201" y="380143"/>
            <a:ext cx="8094516" cy="95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Gill Sans"/>
              <a:buNone/>
            </a:pPr>
            <a:r>
              <a:rPr lang="ru-RU">
                <a:solidFill>
                  <a:srgbClr val="C00000"/>
                </a:solidFill>
              </a:rPr>
              <a:t>ЖАМААТ КАРТАСЫН ТҮЗҮҮ </a:t>
            </a:r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1"/>
          </p:nvPr>
        </p:nvSpPr>
        <p:spPr>
          <a:xfrm>
            <a:off x="228550" y="1027416"/>
            <a:ext cx="8551800" cy="5259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ru-RU">
                <a:solidFill>
                  <a:schemeClr val="dk1"/>
                </a:solidFill>
              </a:rPr>
              <a:t>Ар бир активист жамааттын өзүнө бөлүнгөн көчөлөрүнүн картасын    тартуусу жана билүүсү керек.  Анда эмесе урматтуу Активисттер келиңиздер, ар бириңиздер өзүңүздөргө караштуу көчөлөрдүн картасын түзөйлүк!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br>
              <a:rPr lang="ru-RU"/>
            </a:br>
            <a:br>
              <a:rPr lang="ru-RU"/>
            </a:br>
            <a:endParaRPr/>
          </a:p>
        </p:txBody>
      </p:sp>
      <p:pic>
        <p:nvPicPr>
          <p:cNvPr id="156" name="Google Shape;156;p38" descr="Картада ар кандай имараттар, анын ичинде үйлөр, банк, дүкөндөр, почта, китепкана, мектеп, тамак-аш дүкөндөрү жана полиция бекети камтылган. Көчөлөр белгиленген жана картанын ортосунда чөптөр жана бак-дарактар бар Oval Circle деп аталган аймак бар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9825" y="2668525"/>
            <a:ext cx="543742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587074" y="209000"/>
            <a:ext cx="85569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r>
              <a:rPr lang="ru-RU" dirty="0">
                <a:solidFill>
                  <a:srgbClr val="1F3864"/>
                </a:solidFill>
              </a:rPr>
              <a:t>Жамааттарда активисттердин ролун тушундуруу </a:t>
            </a:r>
            <a:br>
              <a:rPr lang="ru-RU" dirty="0">
                <a:solidFill>
                  <a:srgbClr val="1F3864"/>
                </a:solidFill>
              </a:rPr>
            </a:br>
            <a:r>
              <a:rPr lang="ru-RU" dirty="0">
                <a:solidFill>
                  <a:srgbClr val="1F3864"/>
                </a:solidFill>
              </a:rPr>
              <a:t>(Мээ чабуу)</a:t>
            </a:r>
            <a:endParaRPr dirty="0"/>
          </a:p>
        </p:txBody>
      </p:sp>
      <p:sp>
        <p:nvSpPr>
          <p:cNvPr id="162" name="Google Shape;16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3282" y="996356"/>
            <a:ext cx="8817300" cy="5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6936377" y="627017"/>
            <a:ext cx="16153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Сессия -№3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" descr="USAIDдин жилет кийген аялдар тобу колдорунда брошюралар менен көчөдө турушат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475" y="1464396"/>
            <a:ext cx="4189302" cy="279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 descr="aUSAID семинарында бир аял доскага жазып жатат. Башка аялдар жерге отуруп доскага карап отурушат."/>
          <p:cNvPicPr preferRelativeResize="0"/>
          <p:nvPr/>
        </p:nvPicPr>
        <p:blipFill rotWithShape="1">
          <a:blip r:embed="rId4">
            <a:alphaModFix/>
          </a:blip>
          <a:srcRect l="12199" t="13539" r="21750" b="10776"/>
          <a:stretch/>
        </p:blipFill>
        <p:spPr>
          <a:xfrm>
            <a:off x="4840025" y="1260869"/>
            <a:ext cx="3949501" cy="338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Үч аял көчөдө баратат. Алардын экөөсүндө брошюра бар, үчөө ал жөнүндө талкуулап жаткандай."/>
          <p:cNvPicPr preferRelativeResize="0"/>
          <p:nvPr/>
        </p:nvPicPr>
        <p:blipFill rotWithShape="1">
          <a:blip r:embed="rId5">
            <a:alphaModFix/>
          </a:blip>
          <a:srcRect l="26417" t="26615" r="30095" b="15723"/>
          <a:stretch/>
        </p:blipFill>
        <p:spPr>
          <a:xfrm>
            <a:off x="2750376" y="4069837"/>
            <a:ext cx="2701998" cy="23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xfrm>
            <a:off x="587085" y="528421"/>
            <a:ext cx="7964631" cy="82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r>
              <a:rPr lang="ru-RU" sz="3200">
                <a:solidFill>
                  <a:srgbClr val="FF0000"/>
                </a:solidFill>
              </a:rPr>
              <a:t>Жыйынтыктоо:</a:t>
            </a:r>
            <a:br>
              <a:rPr lang="ru-RU" sz="3200">
                <a:solidFill>
                  <a:srgbClr val="FF0000"/>
                </a:solidFill>
              </a:rPr>
            </a:br>
            <a:br>
              <a:rPr lang="ru-RU" sz="3200">
                <a:solidFill>
                  <a:srgbClr val="FF0000"/>
                </a:solidFill>
              </a:rPr>
            </a:br>
            <a:r>
              <a:rPr lang="ru-RU" sz="3200">
                <a:solidFill>
                  <a:srgbClr val="FF0000"/>
                </a:solidFill>
              </a:rPr>
              <a:t>Суроо-жооптор, ой бөлүшүү</a:t>
            </a:r>
            <a:endParaRPr sz="32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ill Sans"/>
              <a:buNone/>
            </a:pPr>
            <a:br>
              <a:rPr lang="ru-RU" sz="3200">
                <a:solidFill>
                  <a:srgbClr val="FF0000"/>
                </a:solidFill>
              </a:rPr>
            </a:br>
            <a:r>
              <a:rPr lang="ru-RU" sz="3200">
                <a:solidFill>
                  <a:srgbClr val="FF0000"/>
                </a:solidFill>
              </a:rPr>
              <a:t>Жамаат өнүгүү иштерине аттанган аракетиңиздерде көп ийгиликтер жаралсын!!!</a:t>
            </a:r>
            <a:br>
              <a:rPr lang="ru-RU" sz="3200">
                <a:solidFill>
                  <a:schemeClr val="accent2"/>
                </a:solidFill>
              </a:rPr>
            </a:br>
            <a:endParaRPr sz="3200"/>
          </a:p>
        </p:txBody>
      </p:sp>
      <p:sp>
        <p:nvSpPr>
          <p:cNvPr id="172" name="Google Shape;172;p15"/>
          <p:cNvSpPr txBox="1">
            <a:spLocks noGrp="1"/>
          </p:cNvSpPr>
          <p:nvPr>
            <p:ph type="body" idx="1"/>
          </p:nvPr>
        </p:nvSpPr>
        <p:spPr>
          <a:xfrm>
            <a:off x="751975" y="3720508"/>
            <a:ext cx="7980300" cy="23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48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4800"/>
              <a:buNone/>
            </a:pPr>
            <a:r>
              <a:rPr lang="ru-RU" sz="4800"/>
              <a:t>Көңүл бурганыңыздар үчүн чоң  рахмат!!!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587085" y="528421"/>
            <a:ext cx="79647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>
                <a:solidFill>
                  <a:srgbClr val="C00000"/>
                </a:solidFill>
              </a:rPr>
              <a:t>ПРЕЗЕНТАЦИЯНЫН МАЗМУНУ: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294950" y="1430602"/>
            <a:ext cx="7980300" cy="419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⎯"/>
            </a:pPr>
            <a:r>
              <a:rPr lang="ru-RU">
                <a:solidFill>
                  <a:srgbClr val="7F7F7F"/>
                </a:solidFill>
              </a:rPr>
              <a:t>USAID “Мыкты азыктануу” долбору менен таанышуу</a:t>
            </a:r>
            <a:endParaRPr>
              <a:solidFill>
                <a:srgbClr val="7F7F7F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⎯"/>
            </a:pPr>
            <a:r>
              <a:rPr lang="ru-RU">
                <a:solidFill>
                  <a:srgbClr val="7F7F7F"/>
                </a:solidFill>
              </a:rPr>
              <a:t>Социалдык мобилизация деген эмне</a:t>
            </a:r>
            <a:endParaRPr>
              <a:solidFill>
                <a:srgbClr val="7F7F7F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⎯"/>
            </a:pPr>
            <a:r>
              <a:rPr lang="ru-RU">
                <a:solidFill>
                  <a:srgbClr val="7F7F7F"/>
                </a:solidFill>
              </a:rPr>
              <a:t>Жамаат Активисттин ролу</a:t>
            </a:r>
            <a:endParaRPr>
              <a:solidFill>
                <a:srgbClr val="7F7F7F"/>
              </a:solidFill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⎯"/>
            </a:pPr>
            <a:r>
              <a:rPr lang="ru-RU">
                <a:solidFill>
                  <a:srgbClr val="7F7F7F"/>
                </a:solidFill>
              </a:rPr>
              <a:t>КР тамактануу боюнча кырдаал</a:t>
            </a:r>
            <a:endParaRPr>
              <a:solidFill>
                <a:srgbClr val="7F7F7F"/>
              </a:solidFill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⎯"/>
            </a:pPr>
            <a:r>
              <a:rPr lang="ru-RU">
                <a:solidFill>
                  <a:srgbClr val="7F7F7F"/>
                </a:solidFill>
              </a:rPr>
              <a:t>1000 к</a:t>
            </a:r>
            <a:r>
              <a:rPr lang="ru-RU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у</a:t>
            </a:r>
            <a:r>
              <a:rPr lang="ru-RU">
                <a:solidFill>
                  <a:srgbClr val="7F7F7F"/>
                </a:solidFill>
              </a:rPr>
              <a:t>н -”Мүмкүнчөлүктөр терезеси” </a:t>
            </a:r>
            <a:endParaRPr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⎯"/>
            </a:pPr>
            <a:r>
              <a:rPr lang="ru-RU">
                <a:solidFill>
                  <a:srgbClr val="7F7F7F"/>
                </a:solidFill>
              </a:rPr>
              <a:t>Жыйынтыктоо</a:t>
            </a: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3E8929-0FF6-44D9-923C-1DEA3710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5" y="-829023"/>
            <a:ext cx="7964631" cy="829023"/>
          </a:xfr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dirty="0">
                <a:solidFill>
                  <a:srgbClr val="C00000"/>
                </a:solidFill>
              </a:rPr>
              <a:t>КЫРГЫЗ РЕСПУБЛИКАСЫНДА USAIDДИН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«МЫКТЫ АЗЫКТАНУУ» ДОЛБООРУ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339625" y="182872"/>
            <a:ext cx="82122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b="1" dirty="0">
                <a:solidFill>
                  <a:srgbClr val="C00000"/>
                </a:solidFill>
              </a:rPr>
              <a:t>КЫРГЫЗ РЕСПУБЛИКАСЫНДА USAIDДИН </a:t>
            </a:r>
            <a:endParaRPr sz="2800" b="1" dirty="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ru-RU" sz="2800" b="1" dirty="0">
                <a:solidFill>
                  <a:srgbClr val="C00000"/>
                </a:solidFill>
              </a:rPr>
              <a:t>«МЫКТЫ АЗЫКТАНУУ» ДОЛБООРУ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9" name="Google Shape;99;p30"/>
          <p:cNvSpPr/>
          <p:nvPr/>
        </p:nvSpPr>
        <p:spPr>
          <a:xfrm>
            <a:off x="208950" y="1066050"/>
            <a:ext cx="8726100" cy="52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Долбоор 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Максаттары: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Төрөт курактагы аялдар (15-49) жана 5 жашка чейинки балдардын тамактануу абалын жакшыртуу.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өзгөчө басымды алгачкы 1000-күндүк “Мүмкүнчүлүк терезеси” мезгилинде жасоо (түйүлдук мезгилден баштап бала 2 жашка толгонго чейинки аралык).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жамааттарда тамактанууга, сууга, тазалыка болгон адаттарды жана көз-караштарды,  ден-соолукту колдоочу  жүрүм-турумдарды өзгөртүү, жалпы элдин саламаттыгын чыңдоо.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Максатка кантип жетишебиз: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Активисттер аркылуу 11 илимий жактан тастыкталган тамактануу жана гигиена практикаларды таратуу жана жайылтуу.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Өнөктөштөр: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Айылдык ден-соолук комитеттери (АДК)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Облустук жана райондук медициналык борборлору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Жергиликтүү  АА өкүлдөрү: айыл башчылар, соц.адистер, өзгөчө кырдаал боюнча адистери, жарандык сектор: имамдар, жаштар уюму, ыктыярдуу активисттер тобу.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6C64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6C64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393710" y="509796"/>
            <a:ext cx="79647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0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 ЖАМААТ МОБИЛИЗАЦИЯСЫ ДЕГЕН ЭМНЕ?</a:t>
            </a:r>
            <a:endParaRPr sz="2400" dirty="0">
              <a:solidFill>
                <a:srgbClr val="BA0C2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581850" y="1209376"/>
            <a:ext cx="7980300" cy="1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 процессте топтун же жааматтын мүчөлөрү, мисалы, сиздин айылдын тургундары жалпы максаттарга жетүү жана баарына пайда келтирүү үчүн чогуу иштешет.</a:t>
            </a:r>
            <a:endParaRPr sz="3400" dirty="0"/>
          </a:p>
        </p:txBody>
      </p:sp>
      <p:pic>
        <p:nvPicPr>
          <p:cNvPr id="106" name="Google Shape;106;p31" descr="Топту же команданы символдоштурган, тегерек ичинде тизилген беш адамдын иконасын чагылдырган графика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076" y="2865800"/>
            <a:ext cx="3311650" cy="300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1" descr="Иерархиялык түзүлүштү же тармакты сүрөттөгөн графика, сызыктар менен байланышкан үч адамдын иконалары менен көрсөтүлгөн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6749" y="2865799"/>
            <a:ext cx="3311651" cy="3069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571499" y="333212"/>
            <a:ext cx="8165029" cy="51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ill Sans"/>
              <a:buNone/>
            </a:pPr>
            <a:r>
              <a:rPr lang="ru-RU" sz="2400" dirty="0">
                <a:solidFill>
                  <a:srgbClr val="C00000"/>
                </a:solidFill>
              </a:rPr>
              <a:t>КЫРГЫЗСТАНДА ТАМАКТАНУУ БОЮНЧА КЫРДААЛ:</a:t>
            </a:r>
            <a:br>
              <a:rPr lang="ru-RU" sz="2000" dirty="0"/>
            </a:br>
            <a:endParaRPr sz="2000" dirty="0"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571499" y="1047750"/>
            <a:ext cx="7980217" cy="519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 sz="2400" dirty="0">
                <a:solidFill>
                  <a:srgbClr val="3F3F3F"/>
                </a:solidFill>
              </a:rPr>
              <a:t>3/1 кош бойлуу аялдардын аз кандуулукка (анемия) чалдыгуусу.</a:t>
            </a:r>
            <a:endParaRPr sz="2400" dirty="0">
              <a:solidFill>
                <a:srgbClr val="3F3F3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 sz="2400" dirty="0">
                <a:solidFill>
                  <a:srgbClr val="3F3F3F"/>
                </a:solidFill>
              </a:rPr>
              <a:t>5/1 жаш курактагы балдардын бою өспөй калуусу.</a:t>
            </a:r>
            <a:endParaRPr sz="2400" dirty="0">
              <a:solidFill>
                <a:srgbClr val="3F3F3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 sz="2400" dirty="0">
                <a:solidFill>
                  <a:srgbClr val="3F3F3F"/>
                </a:solidFill>
              </a:rPr>
              <a:t>43% энелер гана 6 айга чейин балдарына жалаң гана эмчек сүтүн беришет.</a:t>
            </a:r>
            <a:endParaRPr sz="2400" dirty="0">
              <a:solidFill>
                <a:srgbClr val="3F3F3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 sz="2400" dirty="0">
                <a:solidFill>
                  <a:srgbClr val="3F3F3F"/>
                </a:solidFill>
              </a:rPr>
              <a:t>Жамааттардагы тазалык жана санитардык абал талаптарга толук жооп бербейт.</a:t>
            </a:r>
            <a:endParaRPr sz="2400" dirty="0">
              <a:solidFill>
                <a:srgbClr val="3F3F3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 sz="2400" dirty="0">
                <a:solidFill>
                  <a:srgbClr val="3F3F3F"/>
                </a:solidFill>
              </a:rPr>
              <a:t>«1000 күндүк мүмкүнчүлүктөр терезелеринин» эрежелери толук сакталбайт.</a:t>
            </a:r>
            <a:endParaRPr sz="2400" dirty="0">
              <a:solidFill>
                <a:srgbClr val="3F3F3F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 startAt="8"/>
            </a:pPr>
            <a:r>
              <a:rPr lang="ru-RU" sz="2400" dirty="0">
                <a:solidFill>
                  <a:srgbClr val="3F3F3F"/>
                </a:solidFill>
              </a:rPr>
              <a:t>Туура тамактануу рационун толук билишпейт, зыяндуу азыктарды көп колдонот.</a:t>
            </a:r>
            <a:endParaRPr sz="2400"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1600"/>
              <a:buNone/>
            </a:pPr>
            <a:r>
              <a:rPr lang="ru-RU" sz="1600" dirty="0"/>
              <a:t>КР ССМ (МДИБ-2016)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CEA9-436C-48F6-9CFA-F5F82A35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5" y="-829023"/>
            <a:ext cx="7964631" cy="829023"/>
          </a:xfr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КЫРГЫЗСТАНДА ТАМАКТАНУУ БОЮНЧА КЫРДААЛ</a:t>
            </a:r>
            <a:r>
              <a:rPr lang="en-US" dirty="0">
                <a:solidFill>
                  <a:srgbClr val="C00000"/>
                </a:solidFill>
              </a:rPr>
              <a:t>    </a:t>
            </a:r>
            <a:endParaRPr lang="en-US" dirty="0"/>
          </a:p>
        </p:txBody>
      </p:sp>
      <p:sp>
        <p:nvSpPr>
          <p:cNvPr id="119" name="Google Shape;119;p33"/>
          <p:cNvSpPr txBox="1">
            <a:spLocks noGrp="1"/>
          </p:cNvSpPr>
          <p:nvPr>
            <p:ph type="body" idx="1"/>
          </p:nvPr>
        </p:nvSpPr>
        <p:spPr>
          <a:xfrm>
            <a:off x="571500" y="1499727"/>
            <a:ext cx="7980300" cy="23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120" name="Google Shape;120;p33" descr="Инфографикада ар кандай курактагы топтордун статистикасы жана иконалары көрсөтүлөт, Кыргызстандын картасы фон катары. Графика үч көк кутуну камтыйт, ар бири чоңдорду, балдарды (0 жаштан 6 жашка чейин) жана жаштарды (6 жаштан 24 жашка чейин) чагылдырган иконографиялык сүрөттөрдү жана тиешелүү сандык маалыматтарды камтыйт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35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>
            <a:spLocks noGrp="1"/>
          </p:cNvSpPr>
          <p:nvPr>
            <p:ph type="title"/>
          </p:nvPr>
        </p:nvSpPr>
        <p:spPr>
          <a:xfrm>
            <a:off x="587085" y="222069"/>
            <a:ext cx="7964631" cy="5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АКТИВИСТ- БУЛ КИМ…?</a:t>
            </a:r>
            <a:endParaRPr dirty="0"/>
          </a:p>
        </p:txBody>
      </p:sp>
      <p:sp>
        <p:nvSpPr>
          <p:cNvPr id="126" name="Google Shape;126;p34"/>
          <p:cNvSpPr txBox="1">
            <a:spLocks noGrp="1"/>
          </p:cNvSpPr>
          <p:nvPr>
            <p:ph type="body" idx="1"/>
          </p:nvPr>
        </p:nvSpPr>
        <p:spPr>
          <a:xfrm>
            <a:off x="571500" y="1211282"/>
            <a:ext cx="7980217" cy="518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⎯"/>
            </a:pPr>
            <a:r>
              <a:rPr lang="ru-RU" sz="2800" b="1"/>
              <a:t>Активист</a:t>
            </a:r>
            <a:r>
              <a:rPr lang="ru-RU" sz="2800"/>
              <a:t> – бул Биз!</a:t>
            </a:r>
            <a:endParaRPr sz="28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⎯"/>
            </a:pPr>
            <a:r>
              <a:rPr lang="ru-RU" sz="2800" b="1"/>
              <a:t>Активист</a:t>
            </a:r>
            <a:r>
              <a:rPr lang="ru-RU" sz="2800"/>
              <a:t> – окуп, туура маалымат таратуучу.</a:t>
            </a:r>
            <a:endParaRPr sz="28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⎯"/>
            </a:pPr>
            <a:r>
              <a:rPr lang="ru-RU" sz="2800" b="1"/>
              <a:t>Активист</a:t>
            </a:r>
            <a:r>
              <a:rPr lang="ru-RU" sz="2800"/>
              <a:t>- тамактануу боюнча жашоочуулардын көйгөйүн билген киши.</a:t>
            </a:r>
            <a:endParaRPr sz="28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⎯"/>
            </a:pPr>
            <a:r>
              <a:rPr lang="ru-RU" sz="2800" b="1"/>
              <a:t>Активист-</a:t>
            </a:r>
            <a:r>
              <a:rPr lang="ru-RU" sz="2800"/>
              <a:t> ыктыярдуу элдин ден-соолугун чыңдоого умтулган адам.</a:t>
            </a:r>
            <a:endParaRPr sz="28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⎯"/>
            </a:pPr>
            <a:r>
              <a:rPr lang="ru-RU" sz="2800" b="1"/>
              <a:t>Активист </a:t>
            </a:r>
            <a:r>
              <a:rPr lang="ru-RU" sz="2800"/>
              <a:t>– эл арасында кадыр-баркка ээ, абройлуу, урматтуу жаран.</a:t>
            </a:r>
            <a:endParaRPr sz="28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⎯"/>
            </a:pPr>
            <a:r>
              <a:rPr lang="ru-RU" sz="2800" b="1"/>
              <a:t>Активист</a:t>
            </a:r>
            <a:r>
              <a:rPr lang="ru-RU" sz="2800"/>
              <a:t> – социалдык жүрүм-турумдарды өзгөртүүдө өзүнөн баштаган адам.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>
            <a:spLocks noGrp="1"/>
          </p:cNvSpPr>
          <p:nvPr>
            <p:ph type="title"/>
          </p:nvPr>
        </p:nvSpPr>
        <p:spPr>
          <a:xfrm>
            <a:off x="587084" y="351083"/>
            <a:ext cx="7964631" cy="125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Gill Sans"/>
              <a:buNone/>
            </a:pPr>
            <a:r>
              <a:rPr lang="ru-RU">
                <a:solidFill>
                  <a:srgbClr val="C00000"/>
                </a:solidFill>
              </a:rPr>
              <a:t>ЖАМААТ АКТИВИСТТИН ИШ АЛЫП БАРУУ ТАРТИБИ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1"/>
          </p:nvPr>
        </p:nvSpPr>
        <p:spPr>
          <a:xfrm>
            <a:off x="177250" y="1273996"/>
            <a:ext cx="8784300" cy="579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r>
              <a:rPr lang="ru-RU">
                <a:solidFill>
                  <a:schemeClr val="accent1"/>
                </a:solidFill>
              </a:rPr>
              <a:t>Кандай жумуштарды активисттер аткарат:</a:t>
            </a:r>
            <a:endParaRPr>
              <a:solidFill>
                <a:schemeClr val="accent1"/>
              </a:solidFill>
            </a:endParaRPr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>
                <a:solidFill>
                  <a:schemeClr val="dk1"/>
                </a:solidFill>
              </a:rPr>
              <a:t>Айылдарда АДК (бар/жок) аныктоо,  эгерде жок болсо,  (ыктыярдуу) жамаат активисттеридин топторун түзүү. </a:t>
            </a:r>
            <a:endParaRPr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AutoNum type="arabicPeriod"/>
            </a:pPr>
            <a:r>
              <a:rPr lang="ru-RU">
                <a:solidFill>
                  <a:srgbClr val="3F3F3F"/>
                </a:solidFill>
              </a:rPr>
              <a:t>Мыкты азыктануу боюнча онлайн/офлайн окутууларга үзгүлтүксүз катышат.</a:t>
            </a:r>
            <a:endParaRPr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AutoNum type="arabicPeriod"/>
            </a:pPr>
            <a:r>
              <a:rPr lang="ru-RU">
                <a:solidFill>
                  <a:srgbClr val="3F3F3F"/>
                </a:solidFill>
              </a:rPr>
              <a:t>Айыл ичинде толук баалуу тамактануу боюнча маалыматтарды таратышат.</a:t>
            </a:r>
            <a:endParaRPr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AutoNum type="arabicPeriod"/>
            </a:pPr>
            <a:r>
              <a:rPr lang="ru-RU">
                <a:solidFill>
                  <a:srgbClr val="3F3F3F"/>
                </a:solidFill>
              </a:rPr>
              <a:t>Өзүнүн жамаат мүчөлөрүнүн ден соолук чыңдоо боюнча сунуштарды таратып маалыматтуулугун жогорулатат.</a:t>
            </a:r>
            <a:endParaRPr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AutoNum type="arabicPeriod"/>
            </a:pPr>
            <a:r>
              <a:rPr lang="ru-RU">
                <a:solidFill>
                  <a:srgbClr val="3F3F3F"/>
                </a:solidFill>
              </a:rPr>
              <a:t>Маалымат таратуу жумуштарын пландаштырат (кимдерге маалымат берүү керек- даректүү, өзүнүн жамаатына).</a:t>
            </a:r>
            <a:endParaRPr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AutoNum type="arabicPeriod"/>
            </a:pPr>
            <a:r>
              <a:rPr lang="ru-RU">
                <a:solidFill>
                  <a:srgbClr val="3F3F3F"/>
                </a:solidFill>
              </a:rPr>
              <a:t>Ошондой эле «1000 Күндүк» үй-бүлөлөрдүн тизмесин медицина кызматкерлеринен тактоо жана маалыматтарды жеткирүү.</a:t>
            </a:r>
            <a:endParaRPr/>
          </a:p>
          <a:p>
            <a:pPr marL="457200" lvl="0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AutoNum type="arabicPeriod"/>
            </a:pPr>
            <a:r>
              <a:rPr lang="ru-RU">
                <a:solidFill>
                  <a:srgbClr val="3F3F3F"/>
                </a:solidFill>
              </a:rPr>
              <a:t>Шайланган активисттер тобунун лидери менен чогуу иш алып барат.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 sz="20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>
            <a:spLocks noGrp="1"/>
          </p:cNvSpPr>
          <p:nvPr>
            <p:ph type="title"/>
          </p:nvPr>
        </p:nvSpPr>
        <p:spPr>
          <a:xfrm>
            <a:off x="391807" y="330509"/>
            <a:ext cx="79647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2800"/>
              <a:buFont typeface="Gill Sans"/>
              <a:buNone/>
            </a:pPr>
            <a:r>
              <a:rPr lang="ru-RU" dirty="0"/>
              <a:t> </a:t>
            </a:r>
            <a:r>
              <a:rPr lang="ru-RU" sz="2700" dirty="0">
                <a:solidFill>
                  <a:srgbClr val="C00000"/>
                </a:solidFill>
              </a:rPr>
              <a:t>ЖАМААТ АКТИВИСТТЕРДИН РОЛУ</a:t>
            </a:r>
            <a:br>
              <a:rPr lang="ru-RU" dirty="0">
                <a:solidFill>
                  <a:srgbClr val="1F3864"/>
                </a:solidFill>
              </a:rPr>
            </a:br>
            <a:endParaRPr sz="2500" dirty="0"/>
          </a:p>
        </p:txBody>
      </p:sp>
      <p:sp>
        <p:nvSpPr>
          <p:cNvPr id="138" name="Google Shape;138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2075" y="727324"/>
            <a:ext cx="8817300" cy="55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6463"/>
              </a:buClr>
              <a:buSzPts val="2200"/>
              <a:buNone/>
            </a:pPr>
            <a:endParaRPr/>
          </a:p>
        </p:txBody>
      </p:sp>
      <p:pic>
        <p:nvPicPr>
          <p:cNvPr id="141" name="Google Shape;141;p36" descr="Кемпирдин кучагында отурган баланы жаш келин багат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112" y="1061041"/>
            <a:ext cx="3251600" cy="222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6" descr="Үчүнчү аял бир аялдын колундагы брошюраларды карап жатканда эки аял китепчелерди окуп жатышат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9831" y="1203426"/>
            <a:ext cx="2821425" cy="22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6" descr="Аял ашканада желим баштыктан жашылчаларды сорттоп жатат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113" y="3603057"/>
            <a:ext cx="296227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6" descr="Аял жашылчалардын түрүн саткан көчөдө отурат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0725" y="4019057"/>
            <a:ext cx="3356375" cy="23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657</Words>
  <Application>Microsoft Office PowerPoint</Application>
  <PresentationFormat>On-screen Show (4:3)</PresentationFormat>
  <Paragraphs>91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NTR</vt:lpstr>
      <vt:lpstr>Arial</vt:lpstr>
      <vt:lpstr>Gill Sans</vt:lpstr>
      <vt:lpstr>Calibri</vt:lpstr>
      <vt:lpstr>Noto Sans Symbols</vt:lpstr>
      <vt:lpstr>Office Theme</vt:lpstr>
      <vt:lpstr>Кыргыз Республикасында USAIDдин  «Мыкты азыктануу» долбоору</vt:lpstr>
      <vt:lpstr>ПРЕЗЕНТАЦИЯНЫН МАЗМУНУ:</vt:lpstr>
      <vt:lpstr>КЫРГЫЗ РЕСПУБЛИКАСЫНДА USAIDДИН  «МЫКТЫ АЗЫКТАНУУ» ДОЛБООРУ </vt:lpstr>
      <vt:lpstr>  ЖАМААТ МОБИЛИЗАЦИЯСЫ ДЕГЕН ЭМНЕ? </vt:lpstr>
      <vt:lpstr>КЫРГЫЗСТАНДА ТАМАКТАНУУ БОЮНЧА КЫРДААЛ: </vt:lpstr>
      <vt:lpstr>КЫРГЫЗСТАНДА ТАМАКТАНУУ БОЮНЧА КЫРДААЛ    </vt:lpstr>
      <vt:lpstr> АКТИВИСТ- БУЛ КИМ…?</vt:lpstr>
      <vt:lpstr>ЖАМААТ АКТИВИСТТИН ИШ АЛЫП БАРУУ ТАРТИБИ</vt:lpstr>
      <vt:lpstr> ЖАМААТ АКТИВИСТТЕРДИН РОЛУ </vt:lpstr>
      <vt:lpstr>ЖАМААТ АКТИВИСТТЕРИН АТКАРУУЧУ ИШИ: (УЛАНДЫСЫ) </vt:lpstr>
      <vt:lpstr>ЖАМААТ КАРТАСЫН ТҮЗҮҮ </vt:lpstr>
      <vt:lpstr>Жамааттарда активисттердин ролун тушундуруу  (Мээ чабуу)</vt:lpstr>
      <vt:lpstr>Жыйынтыктоо:  Суроо-жооптор, ой бөлүшүү  Жамаат өнүгүү иштерине аттанган аракетиңиздерде көп ийгиликтер жаралсын!!!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 Республикасында USAIDдин  «Мыкты азыктануу» долбоору</dc:title>
  <dc:subject>1. Community mobilization ppt</dc:subject>
  <dc:creator>USAID</dc:creator>
  <cp:lastModifiedBy>Nalini C</cp:lastModifiedBy>
  <cp:revision>4</cp:revision>
  <dcterms:created xsi:type="dcterms:W3CDTF">2020-05-18T15:04:26Z</dcterms:created>
  <dcterms:modified xsi:type="dcterms:W3CDTF">2024-01-18T14:20:02Z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Kyrgyz</vt:lpwstr>
  </property>
</Properties>
</file>