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2.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9144000" cy="6858000" type="screen4x3"/>
  <p:notesSz cx="6858000" cy="9144000"/>
  <p:embeddedFontLst>
    <p:embeddedFont>
      <p:font typeface="Calibri" panose="020F0502020204030204" pitchFamily="34" charset="0"/>
      <p:regular r:id="rId32"/>
      <p:bold r:id="rId33"/>
      <p:italic r:id="rId34"/>
      <p:boldItalic r:id="rId35"/>
    </p:embeddedFont>
    <p:embeddedFont>
      <p:font typeface="Gill Sans" panose="020B0604020202020204" charset="0"/>
      <p:regular r:id="rId36"/>
      <p:bold r:id="rId37"/>
    </p:embeddedFont>
    <p:embeddedFont>
      <p:font typeface="Roboto"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12">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ht1rr6AUZHyGsB60lTy6vVRE9p2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zgul Abazbekova" initials="" lastIdx="3" clrIdx="0"/>
  <p:cmAuthor id="1" name="Aida Shambetova"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47F65E-F013-4590-AC8B-22DF41EE20A2}">
  <a:tblStyle styleId="{8547F65E-F013-4590-AC8B-22DF41EE20A2}"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6" autoAdjust="0"/>
    <p:restoredTop sz="86481" autoAdjust="0"/>
  </p:normalViewPr>
  <p:slideViewPr>
    <p:cSldViewPr snapToGrid="0">
      <p:cViewPr varScale="1">
        <p:scale>
          <a:sx n="62" d="100"/>
          <a:sy n="62" d="100"/>
        </p:scale>
        <p:origin x="852" y="72"/>
      </p:cViewPr>
      <p:guideLst>
        <p:guide orient="horz" pos="2160"/>
        <p:guide pos="2812"/>
      </p:guideLst>
    </p:cSldViewPr>
  </p:slideViewPr>
  <p:outlineViewPr>
    <p:cViewPr>
      <p:scale>
        <a:sx n="33" d="100"/>
        <a:sy n="33" d="100"/>
      </p:scale>
      <p:origin x="0" y="-139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customschemas.google.com/relationships/presentationmetadata" Target="metadata"/><Relationship Id="rId4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8-08T08:47:09.918" idx="1">
    <p:pos x="60" y="734"/>
    <p:text>Это можно в записках к слайду</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yreJwo"/>
      </p:ext>
    </p:extLst>
  </p:cm>
  <p:cm authorId="0" dt="2021-08-10T02:25:36.392" idx="2">
    <p:pos x="60" y="834"/>
    <p:text>Это продолжение предыдущего слайда</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yreJwk"/>
      </p:ext>
    </p:extLst>
  </p:cm>
  <p:cm authorId="1" dt="2021-08-10T02:25:36.392" idx="1">
    <p:pos x="60" y="834"/>
    <p:text>когда запись на телефоне, и связь не очень хорошая. Они могут читать , если не услышали тренера. Поэтому предлагаю оставить</p:text>
    <p:extLst>
      <p:ext uri="{C676402C-5697-4E1C-873F-D02D1690AC5C}">
        <p15:threadingInfo xmlns:p15="http://schemas.microsoft.com/office/powerpoint/2012/main" timeZoneBias="0">
          <p15:parentCm authorId="0" idx="2"/>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snZkFw"/>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1-08-08T08:58:28.846" idx="3">
    <p:pos x="369" y="332"/>
    <p:text>Использовать новые фото</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yreKK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6" name="Google Shape;13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e8a538e15c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e8a538e15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e8a538e15c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e8a538e15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e8a538e15c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e8a538e15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1200">
                <a:solidFill>
                  <a:srgbClr val="333333"/>
                </a:solidFill>
                <a:highlight>
                  <a:srgbClr val="FFFFFF"/>
                </a:highlight>
                <a:latin typeface="Times New Roman"/>
                <a:ea typeface="Times New Roman"/>
                <a:cs typeface="Times New Roman"/>
                <a:sym typeface="Times New Roman"/>
              </a:rPr>
              <a:t>Бирок ботулизмдин козгогучу өзү коркунуч туудурбайт, анын кычкылтек жок шарттарда иштелип чыккан уузаты (токсини) коркунуч жаратат. Азык заттарды консервалаган учурда дал ушундай ыңгайлуу шарттар түзүлөт. Ботулизмдин уу заттары (токсиндери) өтө күчтүү уулардын катарына кирет. Бул уу зат (токсин) 100</a:t>
            </a:r>
            <a:r>
              <a:rPr lang="ru-RU" sz="1200" baseline="30000">
                <a:solidFill>
                  <a:srgbClr val="333333"/>
                </a:solidFill>
                <a:highlight>
                  <a:srgbClr val="FFFFFF"/>
                </a:highlight>
                <a:latin typeface="Times New Roman"/>
                <a:ea typeface="Times New Roman"/>
                <a:cs typeface="Times New Roman"/>
                <a:sym typeface="Times New Roman"/>
              </a:rPr>
              <a:t>0</a:t>
            </a:r>
            <a:r>
              <a:rPr lang="ru-RU" sz="1200">
                <a:solidFill>
                  <a:srgbClr val="333333"/>
                </a:solidFill>
                <a:highlight>
                  <a:srgbClr val="FFFFFF"/>
                </a:highlight>
                <a:latin typeface="Times New Roman"/>
                <a:ea typeface="Times New Roman"/>
                <a:cs typeface="Times New Roman"/>
                <a:sym typeface="Times New Roman"/>
              </a:rPr>
              <a:t>С жана андан жогорку температурада өлүп жоголот, ошол себептен заводдордо даярдалган гана консерваланган азыктарды колдонуу талапка ылайык</a:t>
            </a:r>
            <a:endParaRPr sz="1200">
              <a:solidFill>
                <a:srgbClr val="333333"/>
              </a:solidFill>
              <a:highlight>
                <a:srgbClr val="FFFFFF"/>
              </a:highlight>
              <a:latin typeface="Times New Roman"/>
              <a:ea typeface="Times New Roman"/>
              <a:cs typeface="Times New Roman"/>
              <a:sym typeface="Times New Roman"/>
            </a:endParaRPr>
          </a:p>
          <a:p>
            <a:pPr marL="0" lvl="0" indent="0" algn="just" rtl="0">
              <a:lnSpc>
                <a:spcPct val="122727"/>
              </a:lnSpc>
              <a:spcBef>
                <a:spcPts val="1200"/>
              </a:spcBef>
              <a:spcAft>
                <a:spcPts val="0"/>
              </a:spcAft>
              <a:buClr>
                <a:schemeClr val="dk1"/>
              </a:buClr>
              <a:buSzPts val="1100"/>
              <a:buFont typeface="Arial"/>
              <a:buNone/>
            </a:pPr>
            <a:r>
              <a:rPr lang="ru-RU" sz="1200">
                <a:solidFill>
                  <a:schemeClr val="dk1"/>
                </a:solidFill>
                <a:highlight>
                  <a:srgbClr val="FFFFFF"/>
                </a:highlight>
                <a:latin typeface="Times New Roman"/>
                <a:ea typeface="Times New Roman"/>
                <a:cs typeface="Times New Roman"/>
                <a:sym typeface="Times New Roman"/>
              </a:rPr>
              <a:t>БОТУЛИЗМДИН БЕЛГИЛЕРИ</a:t>
            </a:r>
            <a:endParaRPr sz="1200">
              <a:solidFill>
                <a:schemeClr val="dk1"/>
              </a:solidFill>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Clr>
                <a:schemeClr val="dk1"/>
              </a:buClr>
              <a:buSzPts val="1100"/>
              <a:buFont typeface="Arial"/>
              <a:buNone/>
            </a:pPr>
            <a:r>
              <a:rPr lang="ru-RU" sz="1200">
                <a:solidFill>
                  <a:schemeClr val="dk1"/>
                </a:solidFill>
                <a:latin typeface="Times New Roman"/>
                <a:ea typeface="Times New Roman"/>
                <a:cs typeface="Times New Roman"/>
                <a:sym typeface="Times New Roman"/>
              </a:rPr>
              <a:t>Ботулизмдин белгилери демейде токсин камтылган азыкты колдонгондон кийин 12-36 сааттын ичинде билинет, бирок айрым учурларда 4 сааттын ичинде эле билинсе, кай бирлеринде жуктуруп алгандан кийинки 8 күндүн ичинде дагы билиниши мүмкүн.</a:t>
            </a:r>
            <a:endParaRPr sz="1200">
              <a:solidFill>
                <a:schemeClr val="dk1"/>
              </a:solidFill>
              <a:latin typeface="Times New Roman"/>
              <a:ea typeface="Times New Roman"/>
              <a:cs typeface="Times New Roman"/>
              <a:sym typeface="Times New Roman"/>
            </a:endParaRPr>
          </a:p>
          <a:p>
            <a:pPr marL="0" lvl="0" indent="0" algn="just" rtl="0">
              <a:lnSpc>
                <a:spcPct val="122727"/>
              </a:lnSpc>
              <a:spcBef>
                <a:spcPts val="1200"/>
              </a:spcBef>
              <a:spcAft>
                <a:spcPts val="0"/>
              </a:spcAft>
              <a:buClr>
                <a:schemeClr val="dk1"/>
              </a:buClr>
              <a:buSzPts val="1100"/>
              <a:buFont typeface="Arial"/>
              <a:buNone/>
            </a:pPr>
            <a:r>
              <a:rPr lang="ru-RU" sz="1200">
                <a:solidFill>
                  <a:schemeClr val="dk1"/>
                </a:solidFill>
                <a:highlight>
                  <a:srgbClr val="FFFFFF"/>
                </a:highlight>
                <a:latin typeface="Times New Roman"/>
                <a:ea typeface="Times New Roman"/>
                <a:cs typeface="Times New Roman"/>
                <a:sym typeface="Times New Roman"/>
              </a:rPr>
              <a:t>Көпчүлүк учурда оору тез өнүгөт. Жалпы алсыздык, баш оорутуусу, кусуу, тез-тезден ич өтүүсү, ичтин оорутуусу. Дене температурасы нормалдуу болушу мүмкүн же бир аз көтөрүлүшү ыктымал.  </a:t>
            </a:r>
            <a:endParaRPr sz="1200">
              <a:solidFill>
                <a:schemeClr val="dk1"/>
              </a:solidFill>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Clr>
                <a:schemeClr val="dk1"/>
              </a:buClr>
              <a:buSzPts val="1100"/>
              <a:buFont typeface="Arial"/>
              <a:buNone/>
            </a:pPr>
            <a:r>
              <a:rPr lang="ru-RU" sz="1200">
                <a:solidFill>
                  <a:schemeClr val="dk1"/>
                </a:solidFill>
                <a:latin typeface="Times New Roman"/>
                <a:ea typeface="Times New Roman"/>
                <a:cs typeface="Times New Roman"/>
                <a:sym typeface="Times New Roman"/>
              </a:rPr>
              <a:t>Оорунун башталганынан бир нече саат өткөндөн кийин көрүүнүн начарлашы билинет: көз алдында “туман” же көздүн тунаруусу, кош көрүнүү, заттардын даана эмес көрүнүүсү.  </a:t>
            </a:r>
            <a:r>
              <a:rPr lang="ru-RU" sz="1200">
                <a:solidFill>
                  <a:srgbClr val="FF0000"/>
                </a:solidFill>
                <a:latin typeface="Times New Roman"/>
                <a:ea typeface="Times New Roman"/>
                <a:cs typeface="Times New Roman"/>
                <a:sym typeface="Times New Roman"/>
              </a:rPr>
              <a:t> </a:t>
            </a:r>
            <a:endParaRPr sz="1200">
              <a:solidFill>
                <a:srgbClr val="FF0000"/>
              </a:solidFill>
              <a:latin typeface="Times New Roman"/>
              <a:ea typeface="Times New Roman"/>
              <a:cs typeface="Times New Roman"/>
              <a:sym typeface="Times New Roman"/>
            </a:endParaRPr>
          </a:p>
          <a:p>
            <a:pPr marL="0" lvl="0" indent="0" algn="just" rtl="0">
              <a:lnSpc>
                <a:spcPct val="115000"/>
              </a:lnSpc>
              <a:spcBef>
                <a:spcPts val="800"/>
              </a:spcBef>
              <a:spcAft>
                <a:spcPts val="0"/>
              </a:spcAft>
              <a:buClr>
                <a:schemeClr val="dk1"/>
              </a:buClr>
              <a:buSzPts val="1100"/>
              <a:buFont typeface="Arial"/>
              <a:buNone/>
            </a:pPr>
            <a:r>
              <a:rPr lang="ru-RU" sz="1200">
                <a:solidFill>
                  <a:schemeClr val="dk1"/>
                </a:solidFill>
                <a:latin typeface="Times New Roman"/>
                <a:ea typeface="Times New Roman"/>
                <a:cs typeface="Times New Roman"/>
                <a:sym typeface="Times New Roman"/>
              </a:rPr>
              <a:t>Андан кийин катуу жана суюк тамак-аштарды жуткан учурда кыйналуусу, сүйлөшүнүн бузулушу, так эместиги, күңкүлдөөсү жана киркирек үндүн пайда болушу байкалат.</a:t>
            </a:r>
            <a:endParaRPr sz="1200">
              <a:solidFill>
                <a:schemeClr val="dk1"/>
              </a:solidFill>
              <a:latin typeface="Times New Roman"/>
              <a:ea typeface="Times New Roman"/>
              <a:cs typeface="Times New Roman"/>
              <a:sym typeface="Times New Roman"/>
            </a:endParaRPr>
          </a:p>
          <a:p>
            <a:pPr marL="0" marR="0" lvl="0" indent="0" algn="just" rtl="0">
              <a:lnSpc>
                <a:spcPct val="115000"/>
              </a:lnSpc>
              <a:spcBef>
                <a:spcPts val="800"/>
              </a:spcBef>
              <a:spcAft>
                <a:spcPts val="0"/>
              </a:spcAft>
              <a:buClr>
                <a:schemeClr val="dk1"/>
              </a:buClr>
              <a:buSzPts val="1100"/>
              <a:buFont typeface="Arial"/>
              <a:buNone/>
            </a:pPr>
            <a:r>
              <a:rPr lang="ru-RU" sz="1200">
                <a:solidFill>
                  <a:schemeClr val="dk1"/>
                </a:solidFill>
                <a:latin typeface="Times New Roman"/>
                <a:ea typeface="Times New Roman"/>
                <a:cs typeface="Times New Roman"/>
                <a:sym typeface="Times New Roman"/>
              </a:rPr>
              <a:t>Ботулизмдин эң коркунучтуу көрүнүшү болуп дем алуунун жетишсиздигинин өөрчүшү эсептелет. Оорулуунун деми кыстыга баштайт, энтигүү, тахикардия, аба жетпеген сымал сезимдер пайда болот. Эгерде өз учурунда жардам көрсөтүлбөсө, гипоксиядан, жүрөк токтоп калуусунан өлүмгө учурашы ыктымал.</a:t>
            </a:r>
            <a:endParaRPr sz="1200">
              <a:solidFill>
                <a:schemeClr val="dk1"/>
              </a:solidFill>
              <a:latin typeface="Times New Roman"/>
              <a:ea typeface="Times New Roman"/>
              <a:cs typeface="Times New Roman"/>
              <a:sym typeface="Times New Roman"/>
            </a:endParaRPr>
          </a:p>
          <a:p>
            <a:pPr marL="0" marR="0" lvl="0" indent="0" algn="just" rtl="0">
              <a:lnSpc>
                <a:spcPct val="115000"/>
              </a:lnSpc>
              <a:spcBef>
                <a:spcPts val="0"/>
              </a:spcBef>
              <a:spcAft>
                <a:spcPts val="0"/>
              </a:spcAft>
              <a:buClr>
                <a:schemeClr val="dk1"/>
              </a:buClr>
              <a:buSzPts val="1100"/>
              <a:buFont typeface="Arial"/>
              <a:buNone/>
            </a:pPr>
            <a:r>
              <a:rPr lang="ru-RU"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just" rtl="0">
              <a:lnSpc>
                <a:spcPct val="122727"/>
              </a:lnSpc>
              <a:spcBef>
                <a:spcPts val="1200"/>
              </a:spcBef>
              <a:spcAft>
                <a:spcPts val="0"/>
              </a:spcAft>
              <a:buClr>
                <a:schemeClr val="dk1"/>
              </a:buClr>
              <a:buSzPts val="1100"/>
              <a:buFont typeface="Arial"/>
              <a:buNone/>
            </a:pPr>
            <a:r>
              <a:rPr lang="ru-RU" sz="1200">
                <a:solidFill>
                  <a:schemeClr val="dk1"/>
                </a:solidFill>
                <a:highlight>
                  <a:srgbClr val="FFFFFF"/>
                </a:highlight>
                <a:latin typeface="Times New Roman"/>
                <a:ea typeface="Times New Roman"/>
                <a:cs typeface="Times New Roman"/>
                <a:sym typeface="Times New Roman"/>
              </a:rPr>
              <a:t>БОТУЛИЗМДИН БЕЛГИЛЕРИ</a:t>
            </a:r>
            <a:endParaRPr sz="1200">
              <a:solidFill>
                <a:schemeClr val="dk1"/>
              </a:solidFill>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Clr>
                <a:schemeClr val="dk1"/>
              </a:buClr>
              <a:buSzPts val="1100"/>
              <a:buFont typeface="Arial"/>
              <a:buNone/>
            </a:pPr>
            <a:r>
              <a:rPr lang="ru-RU" sz="1200">
                <a:solidFill>
                  <a:schemeClr val="dk1"/>
                </a:solidFill>
                <a:latin typeface="Times New Roman"/>
                <a:ea typeface="Times New Roman"/>
                <a:cs typeface="Times New Roman"/>
                <a:sym typeface="Times New Roman"/>
              </a:rPr>
              <a:t>Ботулизмдин белгилери демейде токсин камтылган азыкты колдонгондон кийин 12-36 сааттын ичинде билинет, бирок айрым учурларда 4 сааттын ичинде эле билинсе, кай бирлеринде жуктуруп алгандан кийинки 8 күндүн ичинде дагы билиниши мүмкүн.</a:t>
            </a:r>
            <a:endParaRPr sz="1200">
              <a:solidFill>
                <a:schemeClr val="dk1"/>
              </a:solidFill>
              <a:latin typeface="Times New Roman"/>
              <a:ea typeface="Times New Roman"/>
              <a:cs typeface="Times New Roman"/>
              <a:sym typeface="Times New Roman"/>
            </a:endParaRPr>
          </a:p>
          <a:p>
            <a:pPr marL="0" lvl="0" indent="0" algn="just" rtl="0">
              <a:lnSpc>
                <a:spcPct val="122727"/>
              </a:lnSpc>
              <a:spcBef>
                <a:spcPts val="1200"/>
              </a:spcBef>
              <a:spcAft>
                <a:spcPts val="0"/>
              </a:spcAft>
              <a:buClr>
                <a:schemeClr val="dk1"/>
              </a:buClr>
              <a:buSzPts val="1100"/>
              <a:buFont typeface="Arial"/>
              <a:buNone/>
            </a:pPr>
            <a:r>
              <a:rPr lang="ru-RU" sz="1200">
                <a:solidFill>
                  <a:schemeClr val="dk1"/>
                </a:solidFill>
                <a:highlight>
                  <a:srgbClr val="FFFFFF"/>
                </a:highlight>
                <a:latin typeface="Times New Roman"/>
                <a:ea typeface="Times New Roman"/>
                <a:cs typeface="Times New Roman"/>
                <a:sym typeface="Times New Roman"/>
              </a:rPr>
              <a:t>Көпчүлүк учурда оору тез өнүгөт. Жалпы алсыздык, баш оорутуусу, кусуу, тез-тезден ич өтүүсү, ичтин оорутуусу. Дене температурасы нормалдуу болушу мүмкүн же бир аз көтөрүлүшү ыктымал.  </a:t>
            </a:r>
            <a:endParaRPr sz="1200">
              <a:solidFill>
                <a:schemeClr val="dk1"/>
              </a:solidFill>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Clr>
                <a:schemeClr val="dk1"/>
              </a:buClr>
              <a:buSzPts val="1100"/>
              <a:buFont typeface="Arial"/>
              <a:buNone/>
            </a:pPr>
            <a:r>
              <a:rPr lang="ru-RU" sz="1200">
                <a:solidFill>
                  <a:schemeClr val="dk1"/>
                </a:solidFill>
                <a:latin typeface="Times New Roman"/>
                <a:ea typeface="Times New Roman"/>
                <a:cs typeface="Times New Roman"/>
                <a:sym typeface="Times New Roman"/>
              </a:rPr>
              <a:t>Оорунун башталганынан бир нече саат өткөндөн кийин көрүүнүн начарлашы билинет: көз алдында “туман” же көздүн тунаруусу, кош көрүнүү, заттардын даана эмес көрүнүүсү.  </a:t>
            </a:r>
            <a:r>
              <a:rPr lang="ru-RU" sz="1200">
                <a:solidFill>
                  <a:srgbClr val="FF0000"/>
                </a:solidFill>
                <a:latin typeface="Times New Roman"/>
                <a:ea typeface="Times New Roman"/>
                <a:cs typeface="Times New Roman"/>
                <a:sym typeface="Times New Roman"/>
              </a:rPr>
              <a:t> </a:t>
            </a:r>
            <a:endParaRPr sz="1200">
              <a:solidFill>
                <a:srgbClr val="FF0000"/>
              </a:solidFill>
              <a:latin typeface="Times New Roman"/>
              <a:ea typeface="Times New Roman"/>
              <a:cs typeface="Times New Roman"/>
              <a:sym typeface="Times New Roman"/>
            </a:endParaRPr>
          </a:p>
          <a:p>
            <a:pPr marL="0" lvl="0" indent="0" algn="just" rtl="0">
              <a:lnSpc>
                <a:spcPct val="115000"/>
              </a:lnSpc>
              <a:spcBef>
                <a:spcPts val="800"/>
              </a:spcBef>
              <a:spcAft>
                <a:spcPts val="0"/>
              </a:spcAft>
              <a:buClr>
                <a:schemeClr val="dk1"/>
              </a:buClr>
              <a:buSzPts val="1100"/>
              <a:buFont typeface="Arial"/>
              <a:buNone/>
            </a:pPr>
            <a:r>
              <a:rPr lang="ru-RU" sz="1200">
                <a:solidFill>
                  <a:schemeClr val="dk1"/>
                </a:solidFill>
                <a:latin typeface="Times New Roman"/>
                <a:ea typeface="Times New Roman"/>
                <a:cs typeface="Times New Roman"/>
                <a:sym typeface="Times New Roman"/>
              </a:rPr>
              <a:t>Андан кийин катуу жана суюк тамак-аштарды жуткан учурда кыйналуусу, сүйлөшүнүн бузулушу, так эместиги, күңкүлдөөсү жана киркирек үндүн пайда болушу байкалат.</a:t>
            </a:r>
            <a:endParaRPr sz="1200">
              <a:solidFill>
                <a:schemeClr val="dk1"/>
              </a:solidFill>
              <a:latin typeface="Times New Roman"/>
              <a:ea typeface="Times New Roman"/>
              <a:cs typeface="Times New Roman"/>
              <a:sym typeface="Times New Roman"/>
            </a:endParaRPr>
          </a:p>
          <a:p>
            <a:pPr marL="0" marR="0" lvl="0" indent="0" algn="just" rtl="0">
              <a:lnSpc>
                <a:spcPct val="115000"/>
              </a:lnSpc>
              <a:spcBef>
                <a:spcPts val="800"/>
              </a:spcBef>
              <a:spcAft>
                <a:spcPts val="0"/>
              </a:spcAft>
              <a:buClr>
                <a:schemeClr val="dk1"/>
              </a:buClr>
              <a:buSzPts val="1100"/>
              <a:buFont typeface="Arial"/>
              <a:buNone/>
            </a:pPr>
            <a:r>
              <a:rPr lang="ru-RU" sz="1200">
                <a:solidFill>
                  <a:schemeClr val="dk1"/>
                </a:solidFill>
                <a:latin typeface="Times New Roman"/>
                <a:ea typeface="Times New Roman"/>
                <a:cs typeface="Times New Roman"/>
                <a:sym typeface="Times New Roman"/>
              </a:rPr>
              <a:t>Ботулизмдин эң коркунучтуу көрүнүшү болуп дем алуунун жетишсиздигинин өөрчүшү эсептелет. Оорулуунун деми кыстыга баштайт, энтигүү, тахикардия, аба жетпеген сымал сезимдер пайда болот. Эгерде өз учурунда жардам көрсөтүлбөсө, гипоксиядан, жүрөк токтоп калуусунан өлүмгө учурашы ыктымал.</a:t>
            </a:r>
            <a:endParaRPr sz="1200">
              <a:solidFill>
                <a:schemeClr val="dk1"/>
              </a:solidFill>
              <a:latin typeface="Times New Roman"/>
              <a:ea typeface="Times New Roman"/>
              <a:cs typeface="Times New Roman"/>
              <a:sym typeface="Times New Roman"/>
            </a:endParaRPr>
          </a:p>
          <a:p>
            <a:pPr marL="0" marR="0" lvl="0" indent="0" algn="just" rtl="0">
              <a:lnSpc>
                <a:spcPct val="115000"/>
              </a:lnSpc>
              <a:spcBef>
                <a:spcPts val="0"/>
              </a:spcBef>
              <a:spcAft>
                <a:spcPts val="0"/>
              </a:spcAft>
              <a:buClr>
                <a:schemeClr val="dk1"/>
              </a:buClr>
              <a:buSzPts val="1100"/>
              <a:buFont typeface="Arial"/>
              <a:buNone/>
            </a:pPr>
            <a:r>
              <a:rPr lang="ru-RU"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rgbClr val="333333"/>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e99b8524f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e99b8524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ru-RU" sz="1200">
                <a:solidFill>
                  <a:schemeClr val="dk1"/>
                </a:solidFill>
                <a:latin typeface="Gill Sans"/>
                <a:ea typeface="Gill Sans"/>
                <a:cs typeface="Gill Sans"/>
                <a:sym typeface="Gill Sans"/>
              </a:rPr>
              <a:t>Кыргызстанда өстүрүлгөн көптөгөн жашылча-жемиштерди кургатпай же тоңдурбай түз эле жер төлөлөрдө сактоого болот, мисалы алма, алмурут, картошка, сабиз, пияз, сарымсак, капуста, ашкабак, чамгыр жана кызылча. Туура сактоо үчүн оптималдуу температура жана нымдуулук талап кылынат. Жашылча-жемиштерди суук түшкөндөн кийин жер төлөлөө муздагандан кийин алып түшүү керек. Эң ыңгайлуу шарт - жер төлөлөө муздап бир температура орнотулгандан кийин, түшүмдү сактоого жайгаштыруу керек. </a:t>
            </a:r>
            <a:endParaRPr sz="1200">
              <a:solidFill>
                <a:schemeClr val="dk1"/>
              </a:solidFill>
              <a:latin typeface="Gill Sans"/>
              <a:ea typeface="Gill Sans"/>
              <a:cs typeface="Gill Sans"/>
              <a:sym typeface="Gill Sans"/>
            </a:endParaRPr>
          </a:p>
          <a:p>
            <a:pPr marL="457200" lvl="0" indent="-304800" algn="just" rtl="0">
              <a:lnSpc>
                <a:spcPct val="115000"/>
              </a:lnSpc>
              <a:spcBef>
                <a:spcPts val="1200"/>
              </a:spcBef>
              <a:spcAft>
                <a:spcPts val="0"/>
              </a:spcAft>
              <a:buClr>
                <a:schemeClr val="dk1"/>
              </a:buClr>
              <a:buSzPts val="1200"/>
              <a:buFont typeface="Gill Sans"/>
              <a:buChar char="•"/>
            </a:pPr>
            <a:r>
              <a:rPr lang="ru-RU" sz="1200" b="1">
                <a:solidFill>
                  <a:schemeClr val="dk1"/>
                </a:solidFill>
                <a:latin typeface="Gill Sans"/>
                <a:ea typeface="Gill Sans"/>
                <a:cs typeface="Gill Sans"/>
                <a:sym typeface="Gill Sans"/>
              </a:rPr>
              <a:t>Тоңдуруу</a:t>
            </a:r>
            <a:endParaRPr sz="1200" b="1">
              <a:solidFill>
                <a:schemeClr val="dk1"/>
              </a:solidFill>
              <a:latin typeface="Gill Sans"/>
              <a:ea typeface="Gill Sans"/>
              <a:cs typeface="Gill Sans"/>
              <a:sym typeface="Gill Sans"/>
            </a:endParaRPr>
          </a:p>
          <a:p>
            <a:pPr marL="0" lvl="0" indent="0" algn="just" rtl="0">
              <a:lnSpc>
                <a:spcPct val="115000"/>
              </a:lnSpc>
              <a:spcBef>
                <a:spcPts val="1200"/>
              </a:spcBef>
              <a:spcAft>
                <a:spcPts val="0"/>
              </a:spcAft>
              <a:buNone/>
            </a:pPr>
            <a:r>
              <a:rPr lang="ru-RU" sz="1200">
                <a:solidFill>
                  <a:schemeClr val="dk1"/>
                </a:solidFill>
                <a:latin typeface="Gill Sans"/>
                <a:ea typeface="Gill Sans"/>
                <a:cs typeface="Gill Sans"/>
                <a:sym typeface="Gill Sans"/>
              </a:rPr>
              <a:t>Азык-түлүктү тоңдуруу алардын курамындагы витаминдер сыяктуу көптөгөн биологиялык активдүү заттарды сактоого жардам берет. Тоңдурууда микробдордун көбөйүү мүмкүнчүлүгү жоголот. Бул жашылча-жемиштерди жаңыча сактоонун эффективдүү ыкмаларынын бири, мында азыктын курамындагы табигый заттар көбүрөөк сакталат. Тоңдурулган жашылчаларды (Болгар калемпиринен башкасын) бир жылга чейин, жемиштерди 9 айга, Болгар калемпирин 6 айга чейин, көкүнас чөптөрдү 4 айга чейин сактоого болот.</a:t>
            </a:r>
            <a:endParaRPr sz="1200">
              <a:solidFill>
                <a:schemeClr val="dk1"/>
              </a:solidFill>
              <a:latin typeface="Gill Sans"/>
              <a:ea typeface="Gill Sans"/>
              <a:cs typeface="Gill Sans"/>
              <a:sym typeface="Gill Sans"/>
            </a:endParaRPr>
          </a:p>
          <a:p>
            <a:pPr marL="457200" lvl="0" indent="-304800" algn="just" rtl="0">
              <a:lnSpc>
                <a:spcPct val="115000"/>
              </a:lnSpc>
              <a:spcBef>
                <a:spcPts val="1200"/>
              </a:spcBef>
              <a:spcAft>
                <a:spcPts val="0"/>
              </a:spcAft>
              <a:buClr>
                <a:schemeClr val="dk1"/>
              </a:buClr>
              <a:buSzPts val="1200"/>
              <a:buFont typeface="Gill Sans"/>
              <a:buChar char="•"/>
            </a:pPr>
            <a:r>
              <a:rPr lang="ru-RU" sz="1200">
                <a:solidFill>
                  <a:schemeClr val="dk1"/>
                </a:solidFill>
                <a:latin typeface="Gill Sans"/>
                <a:ea typeface="Gill Sans"/>
                <a:cs typeface="Gill Sans"/>
                <a:sym typeface="Gill Sans"/>
              </a:rPr>
              <a:t>. Эритилгенден кийин, аны кайтадан тоңдурбаңыз.</a:t>
            </a:r>
            <a:endParaRPr sz="1200">
              <a:solidFill>
                <a:schemeClr val="dk1"/>
              </a:solidFill>
              <a:latin typeface="Gill Sans"/>
              <a:ea typeface="Gill Sans"/>
              <a:cs typeface="Gill Sans"/>
              <a:sym typeface="Gill Sans"/>
            </a:endParaRPr>
          </a:p>
          <a:p>
            <a:pPr marL="457200" lvl="0" indent="-304800" algn="just" rtl="0">
              <a:lnSpc>
                <a:spcPct val="115000"/>
              </a:lnSpc>
              <a:spcBef>
                <a:spcPts val="0"/>
              </a:spcBef>
              <a:spcAft>
                <a:spcPts val="0"/>
              </a:spcAft>
              <a:buClr>
                <a:schemeClr val="dk1"/>
              </a:buClr>
              <a:buSzPts val="1200"/>
              <a:buFont typeface="Gill Sans"/>
              <a:buChar char="•"/>
            </a:pPr>
            <a:r>
              <a:rPr lang="ru-RU" sz="1200" b="1">
                <a:solidFill>
                  <a:schemeClr val="dk1"/>
                </a:solidFill>
                <a:latin typeface="Gill Sans"/>
                <a:ea typeface="Gill Sans"/>
                <a:cs typeface="Gill Sans"/>
                <a:sym typeface="Gill Sans"/>
              </a:rPr>
              <a:t>Кургатуу </a:t>
            </a:r>
            <a:r>
              <a:rPr lang="ru-RU" sz="1200">
                <a:solidFill>
                  <a:schemeClr val="dk1"/>
                </a:solidFill>
                <a:latin typeface="Gill Sans"/>
                <a:ea typeface="Gill Sans"/>
                <a:cs typeface="Gill Sans"/>
                <a:sym typeface="Gill Sans"/>
              </a:rPr>
              <a:t>Кургатуу үчүн эң ыңгайлуу асылып турган чий же тор, тор - бул жыгачтан же темирден жасалган түзүлүш, бутактардан, зымдан же пластмассадан калың токулган, ошондуктан аларга аба бардык жагынан (астынан да) шамалдап берилет. Эгерде өрүм кадимки зымдан жасалган болсо, анда кургатылган жемиштер темирге тийбеши үчүн, торлорду сейрек кездеме (марли) менен жабуу керек. Азык-түлүктү шамалдуу, ысык күндөрү кургатыңыз. Азык-түлүктү 28°C же андан жогору температурада кургаткан эң жакшы. Кээ бир азыктардын кургатылышы атайын колдонмодо нускамалар бар.</a:t>
            </a:r>
            <a:endParaRPr sz="1200">
              <a:solidFill>
                <a:schemeClr val="dk1"/>
              </a:solidFill>
              <a:latin typeface="Gill Sans"/>
              <a:ea typeface="Gill Sans"/>
              <a:cs typeface="Gill Sans"/>
              <a:sym typeface="Gill Sans"/>
            </a:endParaRPr>
          </a:p>
          <a:p>
            <a:pPr marL="0" lvl="0" indent="0" algn="just" rtl="0">
              <a:lnSpc>
                <a:spcPct val="115000"/>
              </a:lnSpc>
              <a:spcBef>
                <a:spcPts val="1200"/>
              </a:spcBef>
              <a:spcAft>
                <a:spcPts val="0"/>
              </a:spcAft>
              <a:buNone/>
            </a:pPr>
            <a:r>
              <a:rPr lang="ru-RU" sz="1200">
                <a:solidFill>
                  <a:schemeClr val="dk1"/>
                </a:solidFill>
                <a:latin typeface="Gill Sans"/>
                <a:ea typeface="Gill Sans"/>
                <a:cs typeface="Gill Sans"/>
                <a:sym typeface="Gill Sans"/>
              </a:rPr>
              <a:t>Күнгө кургатуунун альтернативасы катары электр кургаткычтарды колдонсо болот, бул кургатуунун жүрүшүн тездетет жана азык-түлүктөрдүн чаң, жана башка  менен булганыч коркунучун  алдын алат. Үйдө кургатылган азык-түлүктөрдү тыгындалган айнек идиштерде же кагаз баштыктарда, муздаткычта  сактаган жакшы. Мындай кутуда алар жетишерлик узак убакыт бою сакталат, эң негизгиси температураны жана нымдуулукту көзөмөлдөө керек, антпесе кургатылган азыктар нымдалып, көгөрүп кетиши мүмкүн.</a:t>
            </a:r>
            <a:endParaRPr/>
          </a:p>
          <a:p>
            <a:pPr marL="0" lvl="0" indent="0" algn="l" rtl="0">
              <a:spcBef>
                <a:spcPts val="1200"/>
              </a:spcBef>
              <a:spcAft>
                <a:spcPts val="0"/>
              </a:spcAft>
              <a:buNone/>
            </a:pPr>
            <a:r>
              <a:rPr lang="ru-RU"/>
              <a:t>Тондуруу методунун пайдасы -азыктардын азыктуулугу жоголбойт</a:t>
            </a:r>
            <a:endParaRPr/>
          </a:p>
          <a:p>
            <a:pPr marL="0" lvl="0" indent="0" algn="l" rtl="0">
              <a:spcBef>
                <a:spcPts val="0"/>
              </a:spcBef>
              <a:spcAft>
                <a:spcPts val="0"/>
              </a:spcAft>
              <a:buNone/>
            </a:pPr>
            <a:r>
              <a:rPr lang="ru-RU"/>
              <a:t> жана ашыкча туз жана кант сыяктуу зыяндуу азыктар рационубузга кошулбайт</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e91c2dfd46_3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e91c2dfd46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e91c2dfd46_3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e91c2dfd46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e91c2dfd46_3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e91c2dfd46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ru-RU" b="0" i="0">
                <a:solidFill>
                  <a:srgbClr val="3D3D2C"/>
                </a:solidFill>
                <a:latin typeface="Arial"/>
                <a:ea typeface="Arial"/>
                <a:cs typeface="Arial"/>
                <a:sym typeface="Arial"/>
              </a:rPr>
              <a:t>Кыргыз Республикасындагы SPRING долбоорунун алкагында  2017- жылы үй шартында азыктарды сактоо китепчесин иштеп чыкты, китепче түрлүү пайдалуу азыктардын жыл бою сакталышы жөнүндө маалымат берет. Китепчеде аталып кеткен бардык азыктар Кыргызстандагы элдердин короо жайында жана талаа жерлеринде өстүрүүгө мүмкүн, китепчедеги сүрөттөлгөн азыктарды сактоо жана кайра иштетип чыгаруу ыкмалары жөнөкөй, жеткиликтүү жана көп каражат талап кылбайт. Китепчеде эт жана сүт азыктардын кайра иштелип чыгарылуучу, ошондой эле жалбырактардан жана мөмө-жемиштерден чай жасоолуучу ыкмалары берилген. Бул жөнөкөй кара жана көк чайлардын колдонулушунун оордуна, себеби жөнөкөй чайлар тамактануу убагында ичүү темирдин сиңишине тоскоолдук жаратат.</a:t>
            </a:r>
            <a:endParaRPr/>
          </a:p>
          <a:p>
            <a:pPr marL="158750" lvl="0" indent="0" algn="l" rtl="0">
              <a:lnSpc>
                <a:spcPct val="100000"/>
              </a:lnSpc>
              <a:spcBef>
                <a:spcPts val="0"/>
              </a:spcBef>
              <a:spcAft>
                <a:spcPts val="0"/>
              </a:spcAft>
              <a:buSzPts val="1100"/>
              <a:buNone/>
            </a:pPr>
            <a:r>
              <a:rPr lang="ru-RU" b="0" i="0">
                <a:solidFill>
                  <a:srgbClr val="3D3D2C"/>
                </a:solidFill>
                <a:latin typeface="Arial"/>
                <a:ea typeface="Arial"/>
                <a:cs typeface="Arial"/>
                <a:sym typeface="Arial"/>
              </a:rPr>
              <a:t>Үй шартында азыктарды сактоо китепчелери онлайн таратылат.</a:t>
            </a:r>
            <a:endParaRPr/>
          </a:p>
          <a:p>
            <a:pPr marL="158750" lvl="0" indent="0" algn="l" rtl="0">
              <a:lnSpc>
                <a:spcPct val="100000"/>
              </a:lnSpc>
              <a:spcBef>
                <a:spcPts val="0"/>
              </a:spcBef>
              <a:spcAft>
                <a:spcPts val="0"/>
              </a:spcAft>
              <a:buSzPts val="1100"/>
              <a:buNone/>
            </a:pPr>
            <a:endParaRPr b="0" i="0">
              <a:solidFill>
                <a:srgbClr val="3D3D2C"/>
              </a:solidFill>
              <a:latin typeface="Arial"/>
              <a:ea typeface="Arial"/>
              <a:cs typeface="Arial"/>
              <a:sym typeface="Arial"/>
            </a:endParaRPr>
          </a:p>
          <a:p>
            <a:pPr marL="158750" lvl="0" indent="0" algn="l" rtl="0">
              <a:lnSpc>
                <a:spcPct val="100000"/>
              </a:lnSpc>
              <a:spcBef>
                <a:spcPts val="0"/>
              </a:spcBef>
              <a:spcAft>
                <a:spcPts val="0"/>
              </a:spcAft>
              <a:buSzPts val="1100"/>
              <a:buNone/>
            </a:pPr>
            <a:endParaRPr b="0" i="0">
              <a:solidFill>
                <a:srgbClr val="3D3D2C"/>
              </a:solidFill>
              <a:latin typeface="Arial"/>
              <a:ea typeface="Arial"/>
              <a:cs typeface="Arial"/>
              <a:sym typeface="Arial"/>
            </a:endParaRPr>
          </a:p>
          <a:p>
            <a:pPr marL="158750" lvl="0" indent="0" algn="l" rtl="0">
              <a:lnSpc>
                <a:spcPct val="100000"/>
              </a:lnSpc>
              <a:spcBef>
                <a:spcPts val="0"/>
              </a:spcBef>
              <a:spcAft>
                <a:spcPts val="0"/>
              </a:spcAft>
              <a:buSzPts val="1100"/>
              <a:buNone/>
            </a:pPr>
            <a:r>
              <a:rPr lang="ru-RU" b="0" i="0">
                <a:solidFill>
                  <a:srgbClr val="3D3D2C"/>
                </a:solidFill>
                <a:latin typeface="Arial"/>
                <a:ea typeface="Arial"/>
                <a:cs typeface="Arial"/>
                <a:sym typeface="Arial"/>
              </a:rPr>
              <a:t>Слайдын маалыматты: </a:t>
            </a:r>
            <a:endParaRPr/>
          </a:p>
          <a:p>
            <a:pPr marL="457200" lvl="0" indent="-298450" algn="just" rtl="0">
              <a:lnSpc>
                <a:spcPct val="100000"/>
              </a:lnSpc>
              <a:spcBef>
                <a:spcPts val="1200"/>
              </a:spcBef>
              <a:spcAft>
                <a:spcPts val="0"/>
              </a:spcAft>
              <a:buSzPts val="1100"/>
              <a:buFont typeface="Arial"/>
              <a:buChar char="•"/>
            </a:pPr>
            <a:r>
              <a:rPr lang="ru-RU" b="0" i="0" u="none" strike="noStrike">
                <a:solidFill>
                  <a:srgbClr val="000000"/>
                </a:solidFill>
                <a:latin typeface="Arial"/>
                <a:ea typeface="Arial"/>
                <a:cs typeface="Arial"/>
                <a:sym typeface="Arial"/>
              </a:rPr>
              <a:t>Активисттерди колдонмо менен тааныштыруу жана бөлүшүү;</a:t>
            </a:r>
            <a:endParaRPr/>
          </a:p>
          <a:p>
            <a:pPr marL="457200" lvl="0" indent="-298450" algn="just" rtl="0">
              <a:lnSpc>
                <a:spcPct val="100000"/>
              </a:lnSpc>
              <a:spcBef>
                <a:spcPts val="0"/>
              </a:spcBef>
              <a:spcAft>
                <a:spcPts val="0"/>
              </a:spcAft>
              <a:buSzPts val="1100"/>
              <a:buFont typeface="Arial"/>
              <a:buChar char="•"/>
            </a:pPr>
            <a:r>
              <a:rPr lang="ru-RU" b="0" i="0" u="none" strike="noStrike">
                <a:solidFill>
                  <a:srgbClr val="000000"/>
                </a:solidFill>
                <a:latin typeface="Arial"/>
                <a:ea typeface="Arial"/>
                <a:cs typeface="Arial"/>
                <a:sym typeface="Arial"/>
              </a:rPr>
              <a:t>Алар өстүрүп жаткан же базарларда жеткиликтүү азыктарды изилддөө; </a:t>
            </a:r>
            <a:endParaRPr/>
          </a:p>
          <a:p>
            <a:pPr marL="457200" lvl="0" indent="-298450" algn="just" rtl="0">
              <a:lnSpc>
                <a:spcPct val="100000"/>
              </a:lnSpc>
              <a:spcBef>
                <a:spcPts val="0"/>
              </a:spcBef>
              <a:spcAft>
                <a:spcPts val="0"/>
              </a:spcAft>
              <a:buSzPts val="1100"/>
              <a:buFont typeface="Arial"/>
              <a:buChar char="•"/>
            </a:pPr>
            <a:r>
              <a:rPr lang="ru-RU" b="0" i="0" u="none" strike="noStrike">
                <a:solidFill>
                  <a:srgbClr val="000000"/>
                </a:solidFill>
                <a:latin typeface="Arial"/>
                <a:ea typeface="Arial"/>
                <a:cs typeface="Arial"/>
                <a:sym typeface="Arial"/>
              </a:rPr>
              <a:t>Катышуучулар кандай азыктарды сактоосун чечишет; </a:t>
            </a:r>
            <a:endParaRPr/>
          </a:p>
          <a:p>
            <a:pPr marL="457200" lvl="0" indent="-298450" algn="just" rtl="0">
              <a:lnSpc>
                <a:spcPct val="100000"/>
              </a:lnSpc>
              <a:spcBef>
                <a:spcPts val="0"/>
              </a:spcBef>
              <a:spcAft>
                <a:spcPts val="0"/>
              </a:spcAft>
              <a:buSzPts val="1100"/>
              <a:buFont typeface="Arial"/>
              <a:buChar char="•"/>
            </a:pPr>
            <a:r>
              <a:rPr lang="ru-RU" b="0" i="0" u="none" strike="noStrike">
                <a:solidFill>
                  <a:srgbClr val="000000"/>
                </a:solidFill>
                <a:latin typeface="Arial"/>
                <a:ea typeface="Arial"/>
                <a:cs typeface="Arial"/>
                <a:sym typeface="Arial"/>
              </a:rPr>
              <a:t>Бир нече убакыттан кийин, катышуучулардан кандай азыктарды сактагынын жана колдонгон ыкмалары жөнүндө талкулоону сураныңыз;</a:t>
            </a:r>
            <a:endParaRPr/>
          </a:p>
          <a:p>
            <a:pPr marL="457200" lvl="0" indent="-298450" algn="just" rtl="0">
              <a:lnSpc>
                <a:spcPct val="100000"/>
              </a:lnSpc>
              <a:spcBef>
                <a:spcPts val="0"/>
              </a:spcBef>
              <a:spcAft>
                <a:spcPts val="0"/>
              </a:spcAft>
              <a:buSzPts val="1100"/>
              <a:buFont typeface="Arial"/>
              <a:buChar char="•"/>
            </a:pPr>
            <a:r>
              <a:rPr lang="ru-RU" b="0" i="0" u="none" strike="noStrike">
                <a:solidFill>
                  <a:srgbClr val="000000"/>
                </a:solidFill>
                <a:latin typeface="Arial"/>
                <a:ea typeface="Arial"/>
                <a:cs typeface="Arial"/>
                <a:sym typeface="Arial"/>
              </a:rPr>
              <a:t>Ж</a:t>
            </a:r>
            <a:r>
              <a:rPr lang="ru-RU"/>
              <a:t>е</a:t>
            </a:r>
            <a:r>
              <a:rPr lang="ru-RU" b="0" i="0" u="none" strike="noStrike">
                <a:solidFill>
                  <a:srgbClr val="000000"/>
                </a:solidFill>
                <a:latin typeface="Arial"/>
                <a:ea typeface="Arial"/>
                <a:cs typeface="Arial"/>
                <a:sym typeface="Arial"/>
              </a:rPr>
              <a:t> Колдонмо боюнча суроолорду берсеңиз болот. </a:t>
            </a:r>
            <a:endParaRPr/>
          </a:p>
          <a:p>
            <a:pPr marL="158750" lvl="0" indent="0" algn="l" rtl="0">
              <a:lnSpc>
                <a:spcPct val="100000"/>
              </a:lnSpc>
              <a:spcBef>
                <a:spcPts val="0"/>
              </a:spcBef>
              <a:spcAft>
                <a:spcPts val="0"/>
              </a:spcAft>
              <a:buSzPts val="1100"/>
              <a:buNone/>
            </a:pPr>
            <a:br>
              <a:rPr lang="ru-RU" b="0"/>
            </a:br>
            <a:br>
              <a:rPr lang="ru-RU"/>
            </a:b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e938a73745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e938a7374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e955135723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e95513572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e938a73745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e938a73745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e91f131a0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e91f131a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e8a538e15c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e8a538e15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e91f131a06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e91f131a0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e2d3dd7f00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ru-RU"/>
              <a:t>берилген номерлердин кобу туура эмес болуп чыкты, эмне учун? туура эмес номерлерди чогултуунун кажети жок! </a:t>
            </a:r>
            <a:endParaRPr/>
          </a:p>
        </p:txBody>
      </p:sp>
      <p:sp>
        <p:nvSpPr>
          <p:cNvPr id="280" name="Google Shape;280;ge2d3dd7f00_0_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e9278e60e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e9278e60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e91c2dfd46_5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e91c2dfd46_5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e915d739e9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e915d739e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100"/>
              <a:buFont typeface="Arial"/>
              <a:buNone/>
            </a:pPr>
            <a:r>
              <a:rPr lang="ru-RU">
                <a:solidFill>
                  <a:schemeClr val="dk1"/>
                </a:solidFill>
              </a:rPr>
              <a:t>Биз мурунку жыл июнь айынан бери Сиздерге тамактануу, гигена жана санитария боюнча сабактарды өттүк. Сиздер менен бирге жамааттардын ден соолук жөнүндө илимий жактан тастыкталган көп тажрыйбаларды жана практикаларды өттүк. Бизден алган маалымат Сиздерге, Сиздердин үй-бүлөңүздөргө, Сиз маалымат тараткан жамааттарга пайдалуу болду деп ишенебиз!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7" name="Google Shape;30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2" name="Google Shape;31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e2d3dd7f00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ru-RU"/>
              <a:t>Маалымат таратууда кандай тоскоолдуктар болду? кантип чечилди? эмне аракеттер болду? </a:t>
            </a:r>
            <a:endParaRPr/>
          </a:p>
          <a:p>
            <a:pPr marL="0" lvl="0" indent="0" algn="l" rtl="0">
              <a:lnSpc>
                <a:spcPct val="100000"/>
              </a:lnSpc>
              <a:spcBef>
                <a:spcPts val="0"/>
              </a:spcBef>
              <a:spcAft>
                <a:spcPts val="0"/>
              </a:spcAft>
              <a:buClr>
                <a:schemeClr val="dk1"/>
              </a:buClr>
              <a:buSzPts val="1400"/>
              <a:buFont typeface="Arial"/>
              <a:buNone/>
            </a:pPr>
            <a:endParaRPr/>
          </a:p>
          <a:p>
            <a:pPr marL="457200" lvl="0" indent="-298450" algn="l" rtl="0">
              <a:lnSpc>
                <a:spcPct val="90000"/>
              </a:lnSpc>
              <a:spcBef>
                <a:spcPts val="0"/>
              </a:spcBef>
              <a:spcAft>
                <a:spcPts val="0"/>
              </a:spcAft>
              <a:buClr>
                <a:srgbClr val="3F3F3F"/>
              </a:buClr>
              <a:buSzPts val="1100"/>
              <a:buFont typeface="Noto Sans Symbols"/>
              <a:buChar char="⎯"/>
            </a:pPr>
            <a:r>
              <a:rPr lang="ru-RU">
                <a:solidFill>
                  <a:srgbClr val="3F3F3F"/>
                </a:solidFill>
                <a:latin typeface="Arial"/>
                <a:ea typeface="Arial"/>
                <a:cs typeface="Arial"/>
                <a:sym typeface="Arial"/>
              </a:rPr>
              <a:t>Бюджет жөнүндө кандай т</a:t>
            </a:r>
            <a:r>
              <a:rPr lang="ru-RU" b="0" i="0" u="none" strike="noStrike">
                <a:solidFill>
                  <a:srgbClr val="3F3F3F"/>
                </a:solidFill>
                <a:latin typeface="Arial"/>
                <a:ea typeface="Arial"/>
                <a:cs typeface="Arial"/>
                <a:sym typeface="Arial"/>
              </a:rPr>
              <a:t>үшүндүрм</a:t>
            </a:r>
            <a:r>
              <a:rPr lang="ru-RU">
                <a:solidFill>
                  <a:srgbClr val="3F3F3F"/>
                </a:solidFill>
                <a:latin typeface="Arial"/>
                <a:ea typeface="Arial"/>
                <a:cs typeface="Arial"/>
                <a:sym typeface="Arial"/>
              </a:rPr>
              <a:t>ө алдынар  </a:t>
            </a:r>
            <a:endParaRPr>
              <a:solidFill>
                <a:srgbClr val="3F3F3F"/>
              </a:solidFill>
            </a:endParaRPr>
          </a:p>
          <a:p>
            <a:pPr marL="457200" lvl="0" indent="-298450" algn="l" rtl="0">
              <a:lnSpc>
                <a:spcPct val="90000"/>
              </a:lnSpc>
              <a:spcBef>
                <a:spcPts val="1200"/>
              </a:spcBef>
              <a:spcAft>
                <a:spcPts val="0"/>
              </a:spcAft>
              <a:buClr>
                <a:srgbClr val="3F3F3F"/>
              </a:buClr>
              <a:buSzPts val="1100"/>
              <a:buFont typeface="Noto Sans Symbols"/>
              <a:buChar char="⎯"/>
            </a:pPr>
            <a:r>
              <a:rPr lang="ru-RU">
                <a:solidFill>
                  <a:srgbClr val="3F3F3F"/>
                </a:solidFill>
                <a:latin typeface="Arial"/>
                <a:ea typeface="Arial"/>
                <a:cs typeface="Arial"/>
                <a:sym typeface="Arial"/>
              </a:rPr>
              <a:t>Үй-бүлө бюджетин өзүнү</a:t>
            </a:r>
            <a:r>
              <a:rPr lang="ru-RU">
                <a:solidFill>
                  <a:srgbClr val="3F3F3F"/>
                </a:solidFill>
              </a:rPr>
              <a:t>здөр</a:t>
            </a:r>
            <a:r>
              <a:rPr lang="ru-RU">
                <a:solidFill>
                  <a:srgbClr val="3F3F3F"/>
                </a:solidFill>
                <a:latin typeface="Arial"/>
                <a:ea typeface="Arial"/>
                <a:cs typeface="Arial"/>
                <a:sym typeface="Arial"/>
              </a:rPr>
              <a:t> түз</a:t>
            </a:r>
            <a:r>
              <a:rPr lang="ru-RU">
                <a:solidFill>
                  <a:srgbClr val="3F3F3F"/>
                </a:solidFill>
              </a:rPr>
              <a:t>ө баштадыңыздарбы жана артыкчылыктарды</a:t>
            </a:r>
            <a:r>
              <a:rPr lang="ru-RU">
                <a:solidFill>
                  <a:srgbClr val="3F3F3F"/>
                </a:solidFill>
                <a:latin typeface="Arial"/>
                <a:ea typeface="Arial"/>
                <a:cs typeface="Arial"/>
                <a:sym typeface="Arial"/>
              </a:rPr>
              <a:t> </a:t>
            </a:r>
            <a:r>
              <a:rPr lang="ru-RU">
                <a:solidFill>
                  <a:srgbClr val="3F3F3F"/>
                </a:solidFill>
              </a:rPr>
              <a:t>аныктап к</a:t>
            </a:r>
            <a:r>
              <a:rPr lang="ru-RU">
                <a:solidFill>
                  <a:srgbClr val="3F3F3F"/>
                </a:solidFill>
                <a:latin typeface="Arial"/>
                <a:ea typeface="Arial"/>
                <a:cs typeface="Arial"/>
                <a:sym typeface="Arial"/>
              </a:rPr>
              <a:t>өрдүнөрбү?</a:t>
            </a:r>
            <a:endParaRPr>
              <a:solidFill>
                <a:srgbClr val="3F3F3F"/>
              </a:solidFill>
            </a:endParaRPr>
          </a:p>
          <a:p>
            <a:pPr marL="457200" lvl="0" indent="-298450" algn="l" rtl="0">
              <a:lnSpc>
                <a:spcPct val="100000"/>
              </a:lnSpc>
              <a:spcBef>
                <a:spcPts val="0"/>
              </a:spcBef>
              <a:spcAft>
                <a:spcPts val="0"/>
              </a:spcAft>
              <a:buClr>
                <a:srgbClr val="3F3F3F"/>
              </a:buClr>
              <a:buSzPts val="1100"/>
              <a:buFont typeface="Noto Sans Symbols"/>
              <a:buChar char="⎯"/>
            </a:pPr>
            <a:r>
              <a:rPr lang="ru-RU">
                <a:solidFill>
                  <a:srgbClr val="3F3F3F"/>
                </a:solidFill>
              </a:rPr>
              <a:t>Үй-бүлө бюджетин пландоо кандай болуп жатат?</a:t>
            </a:r>
            <a:endParaRPr>
              <a:solidFill>
                <a:srgbClr val="3F3F3F"/>
              </a:solidFill>
            </a:endParaRPr>
          </a:p>
          <a:p>
            <a:pPr marL="0" lvl="0" indent="0" algn="l" rtl="0">
              <a:lnSpc>
                <a:spcPct val="100000"/>
              </a:lnSpc>
              <a:spcBef>
                <a:spcPts val="0"/>
              </a:spcBef>
              <a:spcAft>
                <a:spcPts val="0"/>
              </a:spcAft>
              <a:buClr>
                <a:schemeClr val="dk1"/>
              </a:buClr>
              <a:buSzPts val="1400"/>
              <a:buFont typeface="Arial"/>
              <a:buNone/>
            </a:pPr>
            <a:endParaRPr/>
          </a:p>
        </p:txBody>
      </p:sp>
      <p:sp>
        <p:nvSpPr>
          <p:cNvPr id="151" name="Google Shape;151;ge2d3dd7f00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60350" algn="l" rtl="0">
              <a:lnSpc>
                <a:spcPct val="100000"/>
              </a:lnSpc>
              <a:spcBef>
                <a:spcPts val="0"/>
              </a:spcBef>
              <a:spcAft>
                <a:spcPts val="0"/>
              </a:spcAft>
              <a:buSzPts val="500"/>
              <a:buFont typeface="Arial"/>
              <a:buChar char="•"/>
            </a:pPr>
            <a:r>
              <a:rPr lang="ru-RU" sz="1200" b="0" i="0" u="none" strike="noStrike">
                <a:solidFill>
                  <a:srgbClr val="000000"/>
                </a:solidFill>
                <a:latin typeface="Arial"/>
                <a:ea typeface="Arial"/>
                <a:cs typeface="Arial"/>
                <a:sym typeface="Arial"/>
              </a:rPr>
              <a:t>Азыктардын баалуулугун эскертүү – витамин А, витамин С, темирге жана цинкке бай азыктар (ар түрдүү тамактануунун маанилүүлүгү);  </a:t>
            </a:r>
            <a:endParaRPr sz="500"/>
          </a:p>
          <a:p>
            <a:pPr marL="457200" lvl="0" indent="-260350" algn="l" rtl="0">
              <a:lnSpc>
                <a:spcPct val="100000"/>
              </a:lnSpc>
              <a:spcBef>
                <a:spcPts val="0"/>
              </a:spcBef>
              <a:spcAft>
                <a:spcPts val="0"/>
              </a:spcAft>
              <a:buSzPts val="500"/>
              <a:buFont typeface="Arial"/>
              <a:buChar char="•"/>
            </a:pPr>
            <a:r>
              <a:rPr lang="ru-RU" sz="1200" b="0" i="0" u="none" strike="noStrike">
                <a:solidFill>
                  <a:srgbClr val="000000"/>
                </a:solidFill>
                <a:latin typeface="Arial"/>
                <a:ea typeface="Arial"/>
                <a:cs typeface="Arial"/>
                <a:sym typeface="Arial"/>
              </a:rPr>
              <a:t>Тамактанууну ар түр</a:t>
            </a:r>
            <a:r>
              <a:rPr lang="ru-RU" sz="1200"/>
              <a:t>д</a:t>
            </a:r>
            <a:r>
              <a:rPr lang="ru-RU" sz="1200" b="0" i="0" u="none" strike="noStrike">
                <a:solidFill>
                  <a:srgbClr val="000000"/>
                </a:solidFill>
                <a:latin typeface="Arial"/>
                <a:ea typeface="Arial"/>
                <a:cs typeface="Arial"/>
                <a:sym typeface="Arial"/>
              </a:rPr>
              <a:t>үү кылыш  үчүн, кантип азыктардын сакталуучу мөөнөттүн узарта алабыз;  </a:t>
            </a:r>
            <a:endParaRPr sz="500"/>
          </a:p>
          <a:p>
            <a:pPr marL="457200" lvl="0" indent="-260350" algn="l" rtl="0">
              <a:lnSpc>
                <a:spcPct val="100000"/>
              </a:lnSpc>
              <a:spcBef>
                <a:spcPts val="0"/>
              </a:spcBef>
              <a:spcAft>
                <a:spcPts val="0"/>
              </a:spcAft>
              <a:buSzPts val="500"/>
              <a:buFont typeface="Arial"/>
              <a:buChar char="•"/>
            </a:pPr>
            <a:r>
              <a:rPr lang="ru-RU" sz="1200" b="0" i="0" u="none" strike="noStrike">
                <a:solidFill>
                  <a:srgbClr val="000000"/>
                </a:solidFill>
                <a:latin typeface="Arial"/>
                <a:ea typeface="Arial"/>
                <a:cs typeface="Arial"/>
                <a:sym typeface="Arial"/>
              </a:rPr>
              <a:t>Үй шартында көп каражат сарптабаган сактоо ыкмалары менен таанышуу;  </a:t>
            </a:r>
            <a:endParaRPr sz="500"/>
          </a:p>
          <a:p>
            <a:pPr marL="457200" lvl="0" indent="-260350" algn="l" rtl="0">
              <a:lnSpc>
                <a:spcPct val="100000"/>
              </a:lnSpc>
              <a:spcBef>
                <a:spcPts val="0"/>
              </a:spcBef>
              <a:spcAft>
                <a:spcPts val="0"/>
              </a:spcAft>
              <a:buSzPts val="500"/>
              <a:buFont typeface="Arial"/>
              <a:buChar char="•"/>
            </a:pPr>
            <a:r>
              <a:rPr lang="ru-RU" sz="1200" b="0" i="0" u="none" strike="noStrike">
                <a:solidFill>
                  <a:srgbClr val="000000"/>
                </a:solidFill>
                <a:latin typeface="Arial"/>
                <a:ea typeface="Arial"/>
                <a:cs typeface="Arial"/>
                <a:sym typeface="Arial"/>
              </a:rPr>
              <a:t>Жаңы жашылча- жемиштердин сакталуучу ыкмалары (мисалы – алма, сабиз, капуста ж.б.); Мөмө-жемиштерди кургатып сактоо ыкмалары менен таанышуу; </a:t>
            </a:r>
            <a:endParaRPr sz="500"/>
          </a:p>
          <a:p>
            <a:pPr marL="457200" lvl="0" indent="-260350" algn="l" rtl="0">
              <a:lnSpc>
                <a:spcPct val="100000"/>
              </a:lnSpc>
              <a:spcBef>
                <a:spcPts val="0"/>
              </a:spcBef>
              <a:spcAft>
                <a:spcPts val="0"/>
              </a:spcAft>
              <a:buSzPts val="500"/>
              <a:buFont typeface="Arial"/>
              <a:buChar char="•"/>
            </a:pPr>
            <a:r>
              <a:rPr lang="ru-RU" sz="1200" b="0" i="0" u="none" strike="noStrike">
                <a:solidFill>
                  <a:srgbClr val="000000"/>
                </a:solidFill>
                <a:latin typeface="Arial"/>
                <a:ea typeface="Arial"/>
                <a:cs typeface="Arial"/>
                <a:sym typeface="Arial"/>
              </a:rPr>
              <a:t>Үй шарттарында азыктарды сактоо ыкмаларын талкуулоо: (жер төлө), жабдуулар (кургатуу ыкмалары) жана траншея казуу, кандай каражаттарды талап кылат, эң аз каражаттарды жана оңой ыкмаларын үйрөнүү;  </a:t>
            </a:r>
            <a:endParaRPr sz="500"/>
          </a:p>
          <a:p>
            <a:pPr marL="457200" lvl="0" indent="-260350" algn="l" rtl="0">
              <a:lnSpc>
                <a:spcPct val="100000"/>
              </a:lnSpc>
              <a:spcBef>
                <a:spcPts val="800"/>
              </a:spcBef>
              <a:spcAft>
                <a:spcPts val="0"/>
              </a:spcAft>
              <a:buSzPts val="500"/>
              <a:buFont typeface="Arial"/>
              <a:buChar char="•"/>
            </a:pPr>
            <a:r>
              <a:rPr lang="ru-RU" sz="1200" b="0" i="0" u="none" strike="noStrike">
                <a:solidFill>
                  <a:srgbClr val="000000"/>
                </a:solidFill>
                <a:latin typeface="Arial"/>
                <a:ea typeface="Arial"/>
                <a:cs typeface="Arial"/>
                <a:sym typeface="Arial"/>
              </a:rPr>
              <a:t>“Азыктарды үй шарында сактоо китепчелери менен “1000 күндүк” үй-бүлөлөрдү тааныштыруу, аларга китепчедеги маанилүү билдиргичтерди түшүндүрүү.</a:t>
            </a:r>
            <a:endParaRPr sz="500"/>
          </a:p>
          <a:p>
            <a:pPr marL="0" lvl="0" indent="0" algn="l" rtl="0">
              <a:lnSpc>
                <a:spcPct val="100000"/>
              </a:lnSpc>
              <a:spcBef>
                <a:spcPts val="0"/>
              </a:spcBef>
              <a:spcAft>
                <a:spcPts val="0"/>
              </a:spcAft>
              <a:buSzPts val="1100"/>
              <a:buNone/>
            </a:pPr>
            <a:endParaRPr sz="500"/>
          </a:p>
        </p:txBody>
      </p:sp>
      <p:sp>
        <p:nvSpPr>
          <p:cNvPr id="157" name="Google Shape;15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e91c2dfd46_1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e91c2dfd46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ru-RU">
                <a:solidFill>
                  <a:schemeClr val="dk1"/>
                </a:solidFill>
              </a:rPr>
              <a:t>Теманын м</a:t>
            </a:r>
            <a:r>
              <a:rPr lang="ru-RU">
                <a:solidFill>
                  <a:srgbClr val="161323"/>
                </a:solidFill>
              </a:rPr>
              <a:t>ээ чабуулдан баштап, активисттерге суроо узатып, чатка жазып койсоңуздар, “Жыл бою кандай витаминдери бар азыктарды колдонушубуз керек” деп ойлойсуздар? </a:t>
            </a:r>
            <a:endParaRPr>
              <a:solidFill>
                <a:srgbClr val="161323"/>
              </a:solidFill>
            </a:endParaRPr>
          </a:p>
          <a:p>
            <a:pPr marL="457200" lvl="0" indent="-298450" algn="l" rtl="0">
              <a:spcBef>
                <a:spcPts val="0"/>
              </a:spcBef>
              <a:spcAft>
                <a:spcPts val="0"/>
              </a:spcAft>
              <a:buClr>
                <a:srgbClr val="161323"/>
              </a:buClr>
              <a:buSzPts val="1100"/>
              <a:buChar char="-"/>
            </a:pPr>
            <a:r>
              <a:rPr lang="ru-RU">
                <a:solidFill>
                  <a:srgbClr val="161323"/>
                </a:solidFill>
              </a:rPr>
              <a:t>Андан кийин слайдды  көрсөтүп, бышыктайбыз.Биз жыл бою дастарконубузга витаминдүү азыктарды колдонуушубуз зарыл, күнүнө жашылчалардан 3-5 порция, мөмө-жемиштерден 2-4 порция жеп турушубуз зарыл. </a:t>
            </a:r>
            <a:endParaRPr>
              <a:solidFill>
                <a:srgbClr val="161323"/>
              </a:solidFill>
            </a:endParaRPr>
          </a:p>
          <a:p>
            <a:pPr marL="914400" lvl="0" indent="-260350" algn="l" rtl="0">
              <a:spcBef>
                <a:spcPts val="0"/>
              </a:spcBef>
              <a:spcAft>
                <a:spcPts val="0"/>
              </a:spcAft>
              <a:buClr>
                <a:schemeClr val="dk1"/>
              </a:buClr>
              <a:buSzPts val="500"/>
              <a:buChar char="-"/>
            </a:pPr>
            <a:r>
              <a:rPr lang="ru-RU" sz="1200">
                <a:solidFill>
                  <a:schemeClr val="dk1"/>
                </a:solidFill>
              </a:rPr>
              <a:t>Азыктардын баалуулугун эскертүү – витамин А, витамин С, темирге жана цинкке бай азыктар (ар түрдүү тамактануунун маанилүүлүгү);  </a:t>
            </a:r>
            <a:endParaRPr sz="500">
              <a:solidFill>
                <a:schemeClr val="dk1"/>
              </a:solidFill>
            </a:endParaRPr>
          </a:p>
          <a:p>
            <a:pPr marL="457200" lvl="0" indent="-298450" algn="l" rtl="0">
              <a:spcBef>
                <a:spcPts val="0"/>
              </a:spcBef>
              <a:spcAft>
                <a:spcPts val="0"/>
              </a:spcAft>
              <a:buClr>
                <a:srgbClr val="161323"/>
              </a:buClr>
              <a:buSzPts val="1100"/>
              <a:buChar char="-"/>
            </a:pPr>
            <a:endParaRPr>
              <a:solidFill>
                <a:srgbClr val="161323"/>
              </a:solidFill>
            </a:endParaRPr>
          </a:p>
          <a:p>
            <a:pPr marL="0" lvl="0" indent="0" algn="l" rtl="0">
              <a:spcBef>
                <a:spcPts val="0"/>
              </a:spcBef>
              <a:spcAft>
                <a:spcPts val="0"/>
              </a:spcAft>
              <a:buClr>
                <a:schemeClr val="dk1"/>
              </a:buClr>
              <a:buSzPts val="1100"/>
              <a:buFont typeface="Arial"/>
              <a:buNone/>
            </a:pPr>
            <a:endParaRPr>
              <a:solidFill>
                <a:srgbClr val="161323"/>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ru-RU">
                <a:solidFill>
                  <a:schemeClr val="dk1"/>
                </a:solidFill>
                <a:latin typeface="Gill Sans"/>
                <a:ea typeface="Gill Sans"/>
                <a:cs typeface="Gill Sans"/>
                <a:sym typeface="Gill Sans"/>
              </a:rPr>
              <a:t>Урматтуу активисттер, мурунку виртуалдык окуубузда "Үй -бүлөлүк бюджетти пландаштыруу" жөнүндө сүйлөштүк. Үй-бүлөнүн каражаттарын туура пландоо, үй -бүлөнүн  тамактануусунун көп түрдүүлүгүн сактап жана бардык үй -бүлөн мүчөлөрүнүн муктаждыктарына жооп берүүгө жардам берет. Ошондой эле, азыктарды сактоо үй -бүлөлүк бюджетти үнөмдөп колдонгонго өбөлгө түзөт.</a:t>
            </a:r>
            <a:endParaRPr>
              <a:solidFill>
                <a:schemeClr val="dk1"/>
              </a:solidFill>
              <a:latin typeface="Gill Sans"/>
              <a:ea typeface="Gill Sans"/>
              <a:cs typeface="Gill Sans"/>
              <a:sym typeface="Gill Sans"/>
            </a:endParaRPr>
          </a:p>
          <a:p>
            <a:pPr marL="152400" lvl="0" indent="0" algn="l" rtl="0">
              <a:lnSpc>
                <a:spcPct val="115000"/>
              </a:lnSpc>
              <a:spcBef>
                <a:spcPts val="800"/>
              </a:spcBef>
              <a:spcAft>
                <a:spcPts val="0"/>
              </a:spcAft>
              <a:buClr>
                <a:schemeClr val="dk1"/>
              </a:buClr>
              <a:buSzPts val="1100"/>
              <a:buFont typeface="Arial"/>
              <a:buNone/>
            </a:pPr>
            <a:r>
              <a:rPr lang="ru-RU">
                <a:solidFill>
                  <a:schemeClr val="dk1"/>
                </a:solidFill>
                <a:latin typeface="Gill Sans"/>
                <a:ea typeface="Gill Sans"/>
                <a:cs typeface="Gill Sans"/>
                <a:sym typeface="Gill Sans"/>
              </a:rPr>
              <a:t>Теманын м</a:t>
            </a:r>
            <a:r>
              <a:rPr lang="ru-RU">
                <a:solidFill>
                  <a:srgbClr val="161323"/>
                </a:solidFill>
                <a:latin typeface="Gill Sans"/>
                <a:ea typeface="Gill Sans"/>
                <a:cs typeface="Gill Sans"/>
                <a:sym typeface="Gill Sans"/>
              </a:rPr>
              <a:t>ээ чабуулдан баштап, активисттерге суроо узатып, чатка жазып койсонор, азыктарды сактоо дегенди кандай түшүнөсү</a:t>
            </a:r>
            <a:r>
              <a:rPr lang="ru-RU">
                <a:solidFill>
                  <a:schemeClr val="dk1"/>
                </a:solidFill>
                <a:latin typeface="Gill Sans"/>
                <a:ea typeface="Gill Sans"/>
                <a:cs typeface="Gill Sans"/>
                <a:sym typeface="Gill Sans"/>
              </a:rPr>
              <a:t>ң</a:t>
            </a:r>
            <a:r>
              <a:rPr lang="ru-RU">
                <a:solidFill>
                  <a:srgbClr val="161323"/>
                </a:solidFill>
                <a:latin typeface="Gill Sans"/>
                <a:ea typeface="Gill Sans"/>
                <a:cs typeface="Gill Sans"/>
                <a:sym typeface="Gill Sans"/>
              </a:rPr>
              <a:t>өр.</a:t>
            </a:r>
            <a:endParaRPr>
              <a:solidFill>
                <a:srgbClr val="161323"/>
              </a:solidFill>
              <a:latin typeface="Gill Sans"/>
              <a:ea typeface="Gill Sans"/>
              <a:cs typeface="Gill Sans"/>
              <a:sym typeface="Gill Sans"/>
            </a:endParaRPr>
          </a:p>
          <a:p>
            <a:pPr marL="152400" lvl="0" indent="0" algn="l" rtl="0">
              <a:lnSpc>
                <a:spcPct val="115000"/>
              </a:lnSpc>
              <a:spcBef>
                <a:spcPts val="800"/>
              </a:spcBef>
              <a:spcAft>
                <a:spcPts val="0"/>
              </a:spcAft>
              <a:buClr>
                <a:schemeClr val="dk1"/>
              </a:buClr>
              <a:buSzPts val="1100"/>
              <a:buFont typeface="Arial"/>
              <a:buNone/>
            </a:pPr>
            <a:r>
              <a:rPr lang="ru-RU">
                <a:solidFill>
                  <a:srgbClr val="161323"/>
                </a:solidFill>
                <a:latin typeface="Gill Sans"/>
                <a:ea typeface="Gill Sans"/>
                <a:cs typeface="Gill Sans"/>
                <a:sym typeface="Gill Sans"/>
              </a:rPr>
              <a:t>Жоопторду угуп, кийники билдиргичтер менен бышыкта</a:t>
            </a:r>
            <a:r>
              <a:rPr lang="ru-RU">
                <a:solidFill>
                  <a:schemeClr val="dk1"/>
                </a:solidFill>
                <a:latin typeface="Gill Sans"/>
                <a:ea typeface="Gill Sans"/>
                <a:cs typeface="Gill Sans"/>
                <a:sym typeface="Gill Sans"/>
              </a:rPr>
              <a:t>ңыз:</a:t>
            </a:r>
            <a:endParaRPr>
              <a:solidFill>
                <a:schemeClr val="dk1"/>
              </a:solidFill>
              <a:latin typeface="Gill Sans"/>
              <a:ea typeface="Gill Sans"/>
              <a:cs typeface="Gill Sans"/>
              <a:sym typeface="Gill Sans"/>
            </a:endParaRPr>
          </a:p>
          <a:p>
            <a:pPr marL="0" lvl="0" indent="0" algn="l" rtl="0">
              <a:lnSpc>
                <a:spcPct val="115000"/>
              </a:lnSpc>
              <a:spcBef>
                <a:spcPts val="800"/>
              </a:spcBef>
              <a:spcAft>
                <a:spcPts val="0"/>
              </a:spcAft>
              <a:buClr>
                <a:schemeClr val="dk1"/>
              </a:buClr>
              <a:buSzPts val="1100"/>
              <a:buFont typeface="Arial"/>
              <a:buNone/>
            </a:pPr>
            <a:r>
              <a:rPr lang="ru-RU" sz="400">
                <a:solidFill>
                  <a:schemeClr val="dk1"/>
                </a:solidFill>
              </a:rPr>
              <a:t>●</a:t>
            </a:r>
            <a:r>
              <a:rPr lang="ru-RU">
                <a:solidFill>
                  <a:schemeClr val="dk1"/>
                </a:solidFill>
                <a:latin typeface="Gill Sans"/>
                <a:ea typeface="Gill Sans"/>
                <a:cs typeface="Gill Sans"/>
                <a:sym typeface="Gill Sans"/>
              </a:rPr>
              <a:t>өзгөчө витамини А, вит С, темир жана цинкке бай азыктарды колдонуу Сиздин үй -бүлөңүздүн ден соолугунун бекем болушуна кам көрөт.</a:t>
            </a:r>
            <a:endParaRPr>
              <a:solidFill>
                <a:schemeClr val="dk1"/>
              </a:solidFill>
              <a:latin typeface="Gill Sans"/>
              <a:ea typeface="Gill Sans"/>
              <a:cs typeface="Gill Sans"/>
              <a:sym typeface="Gill Sans"/>
            </a:endParaRPr>
          </a:p>
          <a:p>
            <a:pPr marL="0" lvl="0" indent="0" algn="l" rtl="0">
              <a:lnSpc>
                <a:spcPct val="115000"/>
              </a:lnSpc>
              <a:spcBef>
                <a:spcPts val="0"/>
              </a:spcBef>
              <a:spcAft>
                <a:spcPts val="0"/>
              </a:spcAft>
              <a:buClr>
                <a:schemeClr val="dk1"/>
              </a:buClr>
              <a:buSzPts val="1100"/>
              <a:buFont typeface="Arial"/>
              <a:buNone/>
            </a:pPr>
            <a:r>
              <a:rPr lang="ru-RU" sz="400">
                <a:solidFill>
                  <a:schemeClr val="dk1"/>
                </a:solidFill>
              </a:rPr>
              <a:t>●</a:t>
            </a:r>
            <a:r>
              <a:rPr lang="ru-RU">
                <a:solidFill>
                  <a:schemeClr val="dk1"/>
                </a:solidFill>
                <a:latin typeface="Gill Sans"/>
                <a:ea typeface="Gill Sans"/>
                <a:cs typeface="Gill Sans"/>
                <a:sym typeface="Gill Sans"/>
              </a:rPr>
              <a:t>Кош бойлуу аялдардын, эки жашка чейинки балдардын жана өспүрүм кыздардын тамактануусун  көп түрдүү болушуна жардам берет.</a:t>
            </a:r>
            <a:endParaRPr>
              <a:solidFill>
                <a:schemeClr val="dk1"/>
              </a:solidFill>
              <a:latin typeface="Gill Sans"/>
              <a:ea typeface="Gill Sans"/>
              <a:cs typeface="Gill Sans"/>
              <a:sym typeface="Gill Sans"/>
            </a:endParaRPr>
          </a:p>
          <a:p>
            <a:pPr marL="0" lvl="0" indent="0" algn="l" rtl="0">
              <a:lnSpc>
                <a:spcPct val="115000"/>
              </a:lnSpc>
              <a:spcBef>
                <a:spcPts val="0"/>
              </a:spcBef>
              <a:spcAft>
                <a:spcPts val="0"/>
              </a:spcAft>
              <a:buClr>
                <a:schemeClr val="dk1"/>
              </a:buClr>
              <a:buSzPts val="1100"/>
              <a:buFont typeface="Arial"/>
              <a:buNone/>
            </a:pPr>
            <a:r>
              <a:rPr lang="ru-RU" sz="400">
                <a:solidFill>
                  <a:schemeClr val="dk1"/>
                </a:solidFill>
              </a:rPr>
              <a:t>●</a:t>
            </a:r>
            <a:r>
              <a:rPr lang="ru-RU">
                <a:solidFill>
                  <a:schemeClr val="dk1"/>
                </a:solidFill>
                <a:latin typeface="Gill Sans"/>
                <a:ea typeface="Gill Sans"/>
                <a:cs typeface="Gill Sans"/>
                <a:sym typeface="Gill Sans"/>
              </a:rPr>
              <a:t>Азыктарды  үй шартында сактоо кожолука жыл бою пайдалуу тамактанууга жардам берет.</a:t>
            </a:r>
            <a:endParaRPr>
              <a:solidFill>
                <a:schemeClr val="dk1"/>
              </a:solidFill>
              <a:latin typeface="Gill Sans"/>
              <a:ea typeface="Gill Sans"/>
              <a:cs typeface="Gill Sans"/>
              <a:sym typeface="Gill Sans"/>
            </a:endParaRPr>
          </a:p>
          <a:p>
            <a:pPr marL="1524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ru-RU" b="1" i="0" u="none" strike="noStrike">
                <a:solidFill>
                  <a:srgbClr val="000000"/>
                </a:solidFill>
                <a:latin typeface="Arial"/>
                <a:ea typeface="Arial"/>
                <a:cs typeface="Arial"/>
                <a:sym typeface="Arial"/>
              </a:rPr>
              <a:t>Жалпы милдеттер:</a:t>
            </a:r>
            <a:endParaRPr b="0"/>
          </a:p>
          <a:p>
            <a:pPr marL="158750" lvl="0" indent="0" algn="just" rtl="0">
              <a:lnSpc>
                <a:spcPct val="100000"/>
              </a:lnSpc>
              <a:spcBef>
                <a:spcPts val="2400"/>
              </a:spcBef>
              <a:spcAft>
                <a:spcPts val="0"/>
              </a:spcAft>
              <a:buSzPts val="1100"/>
              <a:buNone/>
            </a:pPr>
            <a:r>
              <a:rPr lang="ru-RU" b="0" i="0" u="none" strike="noStrike">
                <a:solidFill>
                  <a:srgbClr val="000000"/>
                </a:solidFill>
                <a:latin typeface="Arial"/>
                <a:ea typeface="Arial"/>
                <a:cs typeface="Arial"/>
                <a:sym typeface="Arial"/>
              </a:rPr>
              <a:t>Активисттерге суроо узаткыла, азыктарды сактоо кандай иш-аракеттер менен коштолот: Сиздерге (активисттер көбүнчө аялдар) ким жардам берет?</a:t>
            </a:r>
            <a:endParaRPr/>
          </a:p>
          <a:p>
            <a:pPr marL="158750" lvl="0" indent="0" algn="just" rtl="0">
              <a:lnSpc>
                <a:spcPct val="100000"/>
              </a:lnSpc>
              <a:spcBef>
                <a:spcPts val="2400"/>
              </a:spcBef>
              <a:spcAft>
                <a:spcPts val="0"/>
              </a:spcAft>
              <a:buSzPts val="1100"/>
              <a:buNone/>
            </a:pPr>
            <a:r>
              <a:rPr lang="ru-RU">
                <a:solidFill>
                  <a:srgbClr val="161323"/>
                </a:solidFill>
              </a:rPr>
              <a:t>Жоопторду угуп, </a:t>
            </a:r>
            <a:r>
              <a:rPr lang="ru-RU"/>
              <a:t>б</a:t>
            </a:r>
            <a:r>
              <a:rPr lang="ru-RU" b="0" i="0" u="none" strike="noStrike">
                <a:solidFill>
                  <a:srgbClr val="000000"/>
                </a:solidFill>
                <a:latin typeface="Arial"/>
                <a:ea typeface="Arial"/>
                <a:cs typeface="Arial"/>
                <a:sym typeface="Arial"/>
              </a:rPr>
              <a:t>ышыкт</a:t>
            </a:r>
            <a:r>
              <a:rPr lang="ru-RU"/>
              <a:t>аңыз:</a:t>
            </a:r>
            <a:endParaRPr/>
          </a:p>
          <a:p>
            <a:pPr marL="457200" lvl="0" indent="-298450" algn="just" rtl="0">
              <a:lnSpc>
                <a:spcPct val="100000"/>
              </a:lnSpc>
              <a:spcBef>
                <a:spcPts val="2400"/>
              </a:spcBef>
              <a:spcAft>
                <a:spcPts val="0"/>
              </a:spcAft>
              <a:buClr>
                <a:srgbClr val="000000"/>
              </a:buClr>
              <a:buSzPts val="1100"/>
              <a:buFont typeface="Arial"/>
              <a:buChar char="●"/>
            </a:pPr>
            <a:r>
              <a:rPr lang="ru-RU" b="0" i="0" u="none" strike="noStrike">
                <a:solidFill>
                  <a:srgbClr val="000000"/>
                </a:solidFill>
                <a:latin typeface="Arial"/>
                <a:ea typeface="Arial"/>
                <a:cs typeface="Arial"/>
                <a:sym typeface="Arial"/>
              </a:rPr>
              <a:t>Азык-түлүктү сактоо жалпы үй-бүлө үчүн көңүлдүү иш болушу мүмкүн. Үй-бүлөңүз менен рецептти тандагандан кийин, тандалган азыкты сактоо үчүн керектүү материалдарды камдап алыңыз. </a:t>
            </a:r>
            <a:endParaRPr/>
          </a:p>
          <a:p>
            <a:pPr marL="457200" lvl="0" indent="-298450" algn="just" rtl="0">
              <a:lnSpc>
                <a:spcPct val="100000"/>
              </a:lnSpc>
              <a:spcBef>
                <a:spcPts val="0"/>
              </a:spcBef>
              <a:spcAft>
                <a:spcPts val="0"/>
              </a:spcAft>
              <a:buClr>
                <a:srgbClr val="000000"/>
              </a:buClr>
              <a:buSzPts val="1100"/>
              <a:buFont typeface="Arial"/>
              <a:buChar char="●"/>
            </a:pPr>
            <a:r>
              <a:rPr lang="ru-RU" b="0" i="0" u="none" strike="noStrike">
                <a:solidFill>
                  <a:srgbClr val="000000"/>
                </a:solidFill>
                <a:latin typeface="Arial"/>
                <a:ea typeface="Arial"/>
                <a:cs typeface="Arial"/>
                <a:sym typeface="Arial"/>
              </a:rPr>
              <a:t>Баштоого даяр болгондон кийин, балдарды көзөмөлдөө менен, ар бир үй-бүлө мүчөсүнө тапшырма бериңиз. Милдеттерге жууп-тазалоо, майдалоо, чийки затты бланширлоо жана жумуш орунду тазалоо кириши мүмкүн. Мында келтирилген азык-түлүк коопсуздугу боюнча көрсөтмөлөрдү так аткарыңыз.</a:t>
            </a:r>
            <a:endParaRPr b="0"/>
          </a:p>
          <a:p>
            <a:pPr marL="457200" lvl="0" indent="-298450" algn="just" rtl="0">
              <a:lnSpc>
                <a:spcPct val="100000"/>
              </a:lnSpc>
              <a:spcBef>
                <a:spcPts val="0"/>
              </a:spcBef>
              <a:spcAft>
                <a:spcPts val="0"/>
              </a:spcAft>
              <a:buClr>
                <a:srgbClr val="000000"/>
              </a:buClr>
              <a:buSzPts val="1100"/>
              <a:buFont typeface="Arial"/>
              <a:buChar char="●"/>
            </a:pPr>
            <a:r>
              <a:rPr lang="ru-RU" b="0" i="0" u="none" strike="noStrike">
                <a:solidFill>
                  <a:srgbClr val="000000"/>
                </a:solidFill>
                <a:latin typeface="Arial"/>
                <a:ea typeface="Arial"/>
                <a:cs typeface="Arial"/>
                <a:sym typeface="Arial"/>
              </a:rPr>
              <a:t>Бала эмизген энелерге тамактануу жана эс алуу үчүн көбүрөөк убакыт  бөлүнүшү керек.</a:t>
            </a:r>
            <a:endParaRPr b="0"/>
          </a:p>
          <a:p>
            <a:pPr marL="158750" lvl="0" indent="0" algn="l" rtl="0">
              <a:lnSpc>
                <a:spcPct val="100000"/>
              </a:lnSpc>
              <a:spcBef>
                <a:spcPts val="1200"/>
              </a:spcBef>
              <a:spcAft>
                <a:spcPts val="0"/>
              </a:spcAft>
              <a:buSzPts val="1100"/>
              <a:buNone/>
            </a:pPr>
            <a:endParaRPr b="0" i="0" u="none" strike="noStrike">
              <a:solidFill>
                <a:srgbClr val="000000"/>
              </a:solidFill>
              <a:latin typeface="Arial"/>
              <a:ea typeface="Arial"/>
              <a:cs typeface="Arial"/>
              <a:sym typeface="Arial"/>
            </a:endParaRPr>
          </a:p>
          <a:p>
            <a:pPr marL="457200" lvl="0" indent="-298450" algn="l" rtl="0">
              <a:lnSpc>
                <a:spcPct val="100000"/>
              </a:lnSpc>
              <a:spcBef>
                <a:spcPts val="800"/>
              </a:spcBef>
              <a:spcAft>
                <a:spcPts val="0"/>
              </a:spcAft>
              <a:buClr>
                <a:srgbClr val="000000"/>
              </a:buClr>
              <a:buSzPts val="1100"/>
              <a:buFont typeface="Arial"/>
              <a:buChar char="●"/>
            </a:pPr>
            <a:r>
              <a:rPr lang="ru-RU" b="0" i="0" u="none" strike="noStrike">
                <a:solidFill>
                  <a:srgbClr val="000000"/>
                </a:solidFill>
                <a:latin typeface="Arial"/>
                <a:ea typeface="Arial"/>
                <a:cs typeface="Arial"/>
                <a:sym typeface="Arial"/>
              </a:rPr>
              <a:t>Үй-бүлөнүн аялы/энеси азык-түлүкту сактоо иш-чараларын жетектөөсү ылайыктуу болгон учурларда дагы, үй-бүлө башка эмгек түйшүктөрүн эске алышы зарыл (үйдөн тышкары иштөө, балдарды кароо, тамак-аш даярдоо жана үй жумуштары) жана ага ашыкча жүк болбогондой кылып, анын милдетин башка үй-бүлө мүчөлөрү кандайча аткара алышары алдын ала ойлонулушу керек.</a:t>
            </a:r>
            <a:endParaRPr/>
          </a:p>
          <a:p>
            <a:pPr marL="457200" lvl="0" indent="-298450" algn="l" rtl="0">
              <a:lnSpc>
                <a:spcPct val="100000"/>
              </a:lnSpc>
              <a:spcBef>
                <a:spcPts val="0"/>
              </a:spcBef>
              <a:spcAft>
                <a:spcPts val="0"/>
              </a:spcAft>
              <a:buClr>
                <a:srgbClr val="000000"/>
              </a:buClr>
              <a:buSzPts val="1100"/>
              <a:buFont typeface="Arial"/>
              <a:buChar char="●"/>
            </a:pPr>
            <a:r>
              <a:rPr lang="ru-RU" b="0" i="0" u="none" strike="noStrike">
                <a:solidFill>
                  <a:srgbClr val="000000"/>
                </a:solidFill>
                <a:latin typeface="Arial"/>
                <a:ea typeface="Arial"/>
                <a:cs typeface="Arial"/>
                <a:sym typeface="Arial"/>
              </a:rPr>
              <a:t>Эскертүү, кош бойлуу энелер өздөрүнун жана балдарынын ден-соолугу үчүн көбүрөөк кам көрүүгө жана эс алууга муктаж. Бала эмизген аялдар, ошондой эле, баланы тамактандырууга убакыт табыш үчүн, үй-бүлөдөгү мүчөлөрдүн колдоосуна муктаж. Андыктан,  үй-бүлөнүн тамак-аш азыктарын сактоо үчүн иш-аракеттерде аркаруучу жумушту тең бөлүү, кожойкелерге чоң жардам. </a:t>
            </a:r>
            <a:endParaRPr b="0"/>
          </a:p>
          <a:p>
            <a:pPr marL="457200" lvl="0" indent="-298450" algn="l" rtl="0">
              <a:lnSpc>
                <a:spcPct val="100000"/>
              </a:lnSpc>
              <a:spcBef>
                <a:spcPts val="0"/>
              </a:spcBef>
              <a:spcAft>
                <a:spcPts val="0"/>
              </a:spcAft>
              <a:buClr>
                <a:srgbClr val="000000"/>
              </a:buClr>
              <a:buSzPts val="1100"/>
              <a:buFont typeface="Arial"/>
              <a:buChar char="●"/>
            </a:pPr>
            <a:r>
              <a:rPr lang="ru-RU" b="0" i="0" u="none" strike="noStrike">
                <a:solidFill>
                  <a:srgbClr val="000000"/>
                </a:solidFill>
                <a:latin typeface="Arial"/>
                <a:ea typeface="Arial"/>
                <a:cs typeface="Arial"/>
                <a:sym typeface="Arial"/>
              </a:rPr>
              <a:t>Азык-түлүктү </a:t>
            </a:r>
            <a:r>
              <a:rPr lang="ru-RU" b="0" i="0" u="none" strike="noStrike">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консервалоого</a:t>
            </a:r>
            <a:r>
              <a:rPr lang="ru-RU" b="0" i="0" u="none" strike="noStrike">
                <a:solidFill>
                  <a:srgbClr val="000000"/>
                </a:solidFill>
                <a:latin typeface="Arial"/>
                <a:ea typeface="Arial"/>
                <a:cs typeface="Arial"/>
                <a:sym typeface="Arial"/>
              </a:rPr>
              <a:t> үй-бүлөнүн бардык мүчөлөрүнүн калыс катышуусу менен, үй-бүлөдө консервалоо иш-чаралары тез бирге бүтүрүп, үй-бүлөнүн кээ бир мүчөсүнө ашыкча жүк болуудан сактап, баалуу, витаминдерге жана микроэлементерге бай азыктарды тамактарды сактоо даярдоо  жолдорун жаштар үйрөнүшөт.</a:t>
            </a:r>
            <a:endParaRPr b="0"/>
          </a:p>
          <a:p>
            <a:pPr marL="158750" lvl="0" indent="0" algn="l" rtl="0">
              <a:lnSpc>
                <a:spcPct val="100000"/>
              </a:lnSpc>
              <a:spcBef>
                <a:spcPts val="800"/>
              </a:spcBef>
              <a:spcAft>
                <a:spcPts val="0"/>
              </a:spcAft>
              <a:buSzPts val="1100"/>
              <a:buNone/>
            </a:pPr>
            <a:br>
              <a:rPr lang="ru-RU"/>
            </a:b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just" rtl="0">
              <a:lnSpc>
                <a:spcPct val="100000"/>
              </a:lnSpc>
              <a:spcBef>
                <a:spcPts val="0"/>
              </a:spcBef>
              <a:spcAft>
                <a:spcPts val="0"/>
              </a:spcAft>
              <a:buSzPts val="1100"/>
              <a:buFont typeface="Arial"/>
              <a:buNone/>
            </a:pPr>
            <a:r>
              <a:rPr lang="ru-RU" sz="1100" b="0" i="0" u="none" strike="noStrike">
                <a:solidFill>
                  <a:srgbClr val="000000"/>
                </a:solidFill>
                <a:latin typeface="Arial"/>
                <a:ea typeface="Arial"/>
                <a:cs typeface="Arial"/>
                <a:sym typeface="Arial"/>
              </a:rPr>
              <a:t>Микроорганизим деген эмне? </a:t>
            </a:r>
            <a:endParaRPr/>
          </a:p>
          <a:p>
            <a:pPr marL="158750" lvl="0" indent="0" algn="just" rtl="0">
              <a:lnSpc>
                <a:spcPct val="100000"/>
              </a:lnSpc>
              <a:spcBef>
                <a:spcPts val="0"/>
              </a:spcBef>
              <a:spcAft>
                <a:spcPts val="0"/>
              </a:spcAft>
              <a:buSzPts val="1100"/>
              <a:buFont typeface="Arial"/>
              <a:buNone/>
            </a:pPr>
            <a:endParaRPr sz="1100" b="0" i="0" u="none" strike="noStrike">
              <a:solidFill>
                <a:srgbClr val="000000"/>
              </a:solidFill>
              <a:latin typeface="Arial"/>
              <a:ea typeface="Arial"/>
              <a:cs typeface="Arial"/>
              <a:sym typeface="Arial"/>
            </a:endParaRPr>
          </a:p>
          <a:p>
            <a:pPr marL="158750" marR="0" lvl="0" indent="0" algn="just" rtl="0">
              <a:lnSpc>
                <a:spcPct val="100000"/>
              </a:lnSpc>
              <a:spcBef>
                <a:spcPts val="0"/>
              </a:spcBef>
              <a:spcAft>
                <a:spcPts val="0"/>
              </a:spcAft>
              <a:buClr>
                <a:srgbClr val="000000"/>
              </a:buClr>
              <a:buSzPts val="1100"/>
              <a:buFont typeface="Arial"/>
              <a:buNone/>
            </a:pPr>
            <a:r>
              <a:rPr lang="ru-RU" sz="1100" b="0" i="0" u="none" strike="noStrike">
                <a:solidFill>
                  <a:srgbClr val="000000"/>
                </a:solidFill>
                <a:latin typeface="Arial"/>
                <a:ea typeface="Arial"/>
                <a:cs typeface="Arial"/>
                <a:sym typeface="Arial"/>
              </a:rPr>
              <a:t>Ким кандай түшүнөт.</a:t>
            </a:r>
            <a:endParaRPr sz="1100" b="0" i="0" u="none" strike="noStrike">
              <a:solidFill>
                <a:srgbClr val="000000"/>
              </a:solidFill>
              <a:latin typeface="Arial"/>
              <a:ea typeface="Arial"/>
              <a:cs typeface="Arial"/>
              <a:sym typeface="Arial"/>
            </a:endParaRPr>
          </a:p>
          <a:p>
            <a:pPr marL="158750" marR="0" lvl="0" indent="0" algn="just" rtl="0">
              <a:lnSpc>
                <a:spcPct val="100000"/>
              </a:lnSpc>
              <a:spcBef>
                <a:spcPts val="0"/>
              </a:spcBef>
              <a:spcAft>
                <a:spcPts val="0"/>
              </a:spcAft>
              <a:buClr>
                <a:srgbClr val="000000"/>
              </a:buClr>
              <a:buSzPts val="1100"/>
              <a:buFont typeface="Arial"/>
              <a:buNone/>
            </a:pPr>
            <a:endParaRPr sz="1100" b="0" i="0" u="none" strike="noStrike">
              <a:solidFill>
                <a:srgbClr val="000000"/>
              </a:solidFill>
              <a:latin typeface="Arial"/>
              <a:ea typeface="Arial"/>
              <a:cs typeface="Arial"/>
              <a:sym typeface="Arial"/>
            </a:endParaRPr>
          </a:p>
          <a:p>
            <a:pPr marL="158750" lvl="0" indent="0" algn="just" rtl="0">
              <a:lnSpc>
                <a:spcPct val="100000"/>
              </a:lnSpc>
              <a:spcBef>
                <a:spcPts val="0"/>
              </a:spcBef>
              <a:spcAft>
                <a:spcPts val="0"/>
              </a:spcAft>
              <a:buSzPts val="1100"/>
              <a:buFont typeface="Arial"/>
              <a:buNone/>
            </a:pPr>
            <a:r>
              <a:rPr lang="ru-RU" sz="1050">
                <a:solidFill>
                  <a:schemeClr val="dk1"/>
                </a:solidFill>
                <a:highlight>
                  <a:srgbClr val="FFFFFF"/>
                </a:highlight>
                <a:latin typeface="Roboto"/>
                <a:ea typeface="Roboto"/>
                <a:cs typeface="Roboto"/>
                <a:sym typeface="Roboto"/>
              </a:rPr>
              <a:t>Айрым микроорганизм түрлөрү ден-соолукка зыян келтириши мүмкүн, анткени алар организмге кирип, начарлаган токсиндерди бөлүп чыгарат.</a:t>
            </a:r>
            <a:endParaRPr sz="1100" b="0" i="0" u="none" strike="noStrike">
              <a:solidFill>
                <a:srgbClr val="000000"/>
              </a:solidFill>
              <a:latin typeface="Arial"/>
              <a:ea typeface="Arial"/>
              <a:cs typeface="Arial"/>
              <a:sym typeface="Arial"/>
            </a:endParaRPr>
          </a:p>
          <a:p>
            <a:pPr marL="158750" lvl="0" indent="0" algn="just" rtl="0">
              <a:lnSpc>
                <a:spcPct val="100000"/>
              </a:lnSpc>
              <a:spcBef>
                <a:spcPts val="0"/>
              </a:spcBef>
              <a:spcAft>
                <a:spcPts val="0"/>
              </a:spcAft>
              <a:buSzPts val="1100"/>
              <a:buFont typeface="Arial"/>
              <a:buNone/>
            </a:pPr>
            <a:endParaRPr sz="1100" b="0" i="0" u="none" strike="noStrike">
              <a:solidFill>
                <a:srgbClr val="000000"/>
              </a:solidFill>
              <a:latin typeface="Arial"/>
              <a:ea typeface="Arial"/>
              <a:cs typeface="Arial"/>
              <a:sym typeface="Arial"/>
            </a:endParaRPr>
          </a:p>
          <a:p>
            <a:pPr marL="158750" lvl="0" indent="0" algn="just" rtl="0">
              <a:lnSpc>
                <a:spcPct val="100000"/>
              </a:lnSpc>
              <a:spcBef>
                <a:spcPts val="0"/>
              </a:spcBef>
              <a:spcAft>
                <a:spcPts val="0"/>
              </a:spcAft>
              <a:buSzPts val="1100"/>
              <a:buFont typeface="Arial"/>
              <a:buNone/>
            </a:pPr>
            <a:r>
              <a:rPr lang="ru-RU" sz="1100" b="1" i="0" u="none" strike="noStrike">
                <a:solidFill>
                  <a:srgbClr val="000000"/>
                </a:solidFill>
                <a:latin typeface="Arial"/>
                <a:ea typeface="Arial"/>
                <a:cs typeface="Arial"/>
                <a:sym typeface="Arial"/>
              </a:rPr>
              <a:t>Азык-түлүк</a:t>
            </a:r>
            <a:endParaRPr sz="1100" b="1" i="0" u="none" strike="noStrike">
              <a:solidFill>
                <a:srgbClr val="000000"/>
              </a:solidFill>
              <a:latin typeface="Arial"/>
              <a:ea typeface="Arial"/>
              <a:cs typeface="Arial"/>
              <a:sym typeface="Arial"/>
            </a:endParaRPr>
          </a:p>
          <a:p>
            <a:pPr marL="158750" lvl="0" indent="0" algn="just" rtl="0">
              <a:lnSpc>
                <a:spcPct val="100000"/>
              </a:lnSpc>
              <a:spcBef>
                <a:spcPts val="0"/>
              </a:spcBef>
              <a:spcAft>
                <a:spcPts val="0"/>
              </a:spcAft>
              <a:buSzPts val="1100"/>
              <a:buFont typeface="Arial"/>
              <a:buNone/>
            </a:pPr>
            <a:r>
              <a:rPr lang="ru-RU" sz="1100" b="0" i="0" u="none" strike="noStrike">
                <a:solidFill>
                  <a:srgbClr val="000000"/>
                </a:solidFill>
                <a:latin typeface="Arial"/>
                <a:ea typeface="Arial"/>
                <a:cs typeface="Arial"/>
                <a:sym typeface="Arial"/>
              </a:rPr>
              <a:t>Бактериялар жашоо үчүн тамак-ашты талап кылат. Эт сыяктуу нымдуу, белокко бай азыктар  бактериялардын көбөйүшүнө эң жакшы шарт түзөт.</a:t>
            </a:r>
            <a:endParaRPr sz="1100" b="0" i="0" u="none" strike="noStrike">
              <a:solidFill>
                <a:srgbClr val="000000"/>
              </a:solidFill>
              <a:latin typeface="Arial"/>
              <a:ea typeface="Arial"/>
              <a:cs typeface="Arial"/>
              <a:sym typeface="Arial"/>
            </a:endParaRPr>
          </a:p>
          <a:p>
            <a:pPr marL="88900" lvl="0" indent="0" algn="l" rtl="0">
              <a:lnSpc>
                <a:spcPct val="100000"/>
              </a:lnSpc>
              <a:spcBef>
                <a:spcPts val="0"/>
              </a:spcBef>
              <a:spcAft>
                <a:spcPts val="0"/>
              </a:spcAft>
              <a:buSzPts val="1100"/>
              <a:buFont typeface="Arial"/>
              <a:buNone/>
            </a:pPr>
            <a:r>
              <a:rPr lang="ru-RU" sz="1100" b="1" i="0" u="none" strike="noStrike">
                <a:solidFill>
                  <a:srgbClr val="000000"/>
                </a:solidFill>
              </a:rPr>
              <a:t>Кислоттуулук.</a:t>
            </a:r>
            <a:endParaRPr sz="1100" b="1" i="0" u="none" strike="noStrike">
              <a:solidFill>
                <a:srgbClr val="000000"/>
              </a:solidFill>
            </a:endParaRPr>
          </a:p>
          <a:p>
            <a:pPr marL="88900" lvl="0" indent="0" algn="l" rtl="0">
              <a:lnSpc>
                <a:spcPct val="100000"/>
              </a:lnSpc>
              <a:spcBef>
                <a:spcPts val="0"/>
              </a:spcBef>
              <a:spcAft>
                <a:spcPts val="0"/>
              </a:spcAft>
              <a:buSzPts val="1100"/>
              <a:buFont typeface="Arial"/>
              <a:buNone/>
            </a:pPr>
            <a:r>
              <a:rPr lang="ru-RU" sz="1100" b="0" i="0" u="none" strike="noStrike">
                <a:solidFill>
                  <a:srgbClr val="000000"/>
                </a:solidFill>
                <a:latin typeface="Arial"/>
                <a:ea typeface="Arial"/>
                <a:cs typeface="Arial"/>
                <a:sym typeface="Arial"/>
              </a:rPr>
              <a:t>Бактериялар нейтралдуу же аз кислоталуу чөйрөдө жакшы өсөт (рН 6,6-7,0). Демек, тамакты кычкыл (кислоталуу) кылуу, тамак азыгын сактоонун бирден бир пайдалуу ыкмасы болуп саналат.</a:t>
            </a:r>
            <a:endParaRPr sz="1100" b="0" i="0" u="none" strike="noStrike">
              <a:solidFill>
                <a:srgbClr val="000000"/>
              </a:solidFill>
              <a:latin typeface="Arial"/>
              <a:ea typeface="Arial"/>
              <a:cs typeface="Arial"/>
              <a:sym typeface="Arial"/>
            </a:endParaRPr>
          </a:p>
          <a:p>
            <a:pPr marL="88900" lvl="0" indent="0" algn="l" rtl="0">
              <a:lnSpc>
                <a:spcPct val="100000"/>
              </a:lnSpc>
              <a:spcBef>
                <a:spcPts val="0"/>
              </a:spcBef>
              <a:spcAft>
                <a:spcPts val="0"/>
              </a:spcAft>
              <a:buSzPts val="1100"/>
              <a:buFont typeface="Arial"/>
              <a:buNone/>
            </a:pPr>
            <a:r>
              <a:rPr lang="ru-RU" sz="1100" b="1" i="0" u="none" strike="noStrike">
                <a:solidFill>
                  <a:srgbClr val="000000"/>
                </a:solidFill>
                <a:latin typeface="Arial"/>
                <a:ea typeface="Arial"/>
                <a:cs typeface="Arial"/>
                <a:sym typeface="Arial"/>
              </a:rPr>
              <a:t>Температура</a:t>
            </a:r>
            <a:endParaRPr sz="1100" b="1" i="0" u="none" strike="noStrike">
              <a:solidFill>
                <a:srgbClr val="000000"/>
              </a:solidFill>
              <a:latin typeface="Arial"/>
              <a:ea typeface="Arial"/>
              <a:cs typeface="Arial"/>
              <a:sym typeface="Arial"/>
            </a:endParaRPr>
          </a:p>
          <a:p>
            <a:pPr marL="88900" lvl="0" indent="0" algn="l" rtl="0">
              <a:lnSpc>
                <a:spcPct val="100000"/>
              </a:lnSpc>
              <a:spcBef>
                <a:spcPts val="0"/>
              </a:spcBef>
              <a:spcAft>
                <a:spcPts val="0"/>
              </a:spcAft>
              <a:buSzPts val="1100"/>
              <a:buFont typeface="Arial"/>
              <a:buNone/>
            </a:pPr>
            <a:r>
              <a:rPr lang="ru-RU" sz="1100" b="0" i="0" u="none" strike="noStrike">
                <a:solidFill>
                  <a:srgbClr val="000000"/>
                </a:solidFill>
                <a:latin typeface="Arial"/>
                <a:ea typeface="Arial"/>
                <a:cs typeface="Arial"/>
                <a:sym typeface="Arial"/>
              </a:rPr>
              <a:t>Микробдор өтө ысык же өтө суук чөйрөдө жакшы өспөйт. Зыяндуу микробдор температуранын </a:t>
            </a:r>
            <a:r>
              <a:rPr lang="ru-RU" sz="1100" b="1" i="0" u="none" strike="noStrike">
                <a:solidFill>
                  <a:srgbClr val="000000"/>
                </a:solidFill>
                <a:latin typeface="Arial"/>
                <a:ea typeface="Arial"/>
                <a:cs typeface="Arial"/>
                <a:sym typeface="Arial"/>
              </a:rPr>
              <a:t>кооптуу интервалында</a:t>
            </a:r>
            <a:r>
              <a:rPr lang="ru-RU" sz="1100" b="0" i="0" u="none" strike="noStrike">
                <a:solidFill>
                  <a:srgbClr val="000000"/>
                </a:solidFill>
                <a:latin typeface="Arial"/>
                <a:ea typeface="Arial"/>
                <a:cs typeface="Arial"/>
                <a:sym typeface="Arial"/>
              </a:rPr>
              <a:t> (5°Cден 57°Cге чейин) тамак-аш азыктарында тез өсөт. Мүмкүн болушунча тамак-ашты кооптуу аймактан тышкары сактаганга аракет кылыңыздар.</a:t>
            </a:r>
            <a:endParaRPr sz="1100" b="0" i="0" u="none" strike="noStrike">
              <a:solidFill>
                <a:srgbClr val="000000"/>
              </a:solidFill>
              <a:latin typeface="Arial"/>
              <a:ea typeface="Arial"/>
              <a:cs typeface="Arial"/>
              <a:sym typeface="Arial"/>
            </a:endParaRPr>
          </a:p>
          <a:p>
            <a:pPr marL="88900" lvl="0" indent="0" algn="l" rtl="0">
              <a:lnSpc>
                <a:spcPct val="100000"/>
              </a:lnSpc>
              <a:spcBef>
                <a:spcPts val="0"/>
              </a:spcBef>
              <a:spcAft>
                <a:spcPts val="0"/>
              </a:spcAft>
              <a:buSzPts val="1100"/>
              <a:buFont typeface="Arial"/>
              <a:buNone/>
            </a:pPr>
            <a:r>
              <a:rPr lang="ru-RU" sz="1100" b="1" i="0" u="none" strike="noStrike">
                <a:solidFill>
                  <a:srgbClr val="000000"/>
                </a:solidFill>
              </a:rPr>
              <a:t>Убакыт.</a:t>
            </a:r>
            <a:endParaRPr sz="1100" b="1" i="0" u="none" strike="noStrike">
              <a:solidFill>
                <a:srgbClr val="000000"/>
              </a:solidFill>
            </a:endParaRPr>
          </a:p>
          <a:p>
            <a:pPr marL="88900" lvl="0" indent="0" algn="l" rtl="0">
              <a:lnSpc>
                <a:spcPct val="100000"/>
              </a:lnSpc>
              <a:spcBef>
                <a:spcPts val="0"/>
              </a:spcBef>
              <a:spcAft>
                <a:spcPts val="0"/>
              </a:spcAft>
              <a:buSzPts val="1100"/>
              <a:buFont typeface="Arial"/>
              <a:buNone/>
            </a:pPr>
            <a:r>
              <a:rPr lang="ru-RU" sz="1100" b="0" i="0" u="none" strike="noStrike">
                <a:solidFill>
                  <a:srgbClr val="000000"/>
                </a:solidFill>
                <a:latin typeface="Arial"/>
                <a:ea typeface="Arial"/>
                <a:cs typeface="Arial"/>
                <a:sym typeface="Arial"/>
              </a:rPr>
              <a:t>Азык-түлүктө зыяндуу микробдор көбөйүү үчүн убакытты талап кылат, ошондуктан тамак-аштын кооптуу шартта калбашын камсыз кылуу керек. Азык-түлүктү тез ысытуу же муздатуу, зыяндуу микробдор көбөйбөшү үчүн маанилүү.</a:t>
            </a:r>
            <a:endParaRPr sz="1100" b="0" i="0" u="none" strike="noStrike">
              <a:solidFill>
                <a:srgbClr val="000000"/>
              </a:solidFill>
              <a:latin typeface="Arial"/>
              <a:ea typeface="Arial"/>
              <a:cs typeface="Arial"/>
              <a:sym typeface="Arial"/>
            </a:endParaRPr>
          </a:p>
          <a:p>
            <a:pPr marL="88900" lvl="0" indent="0" algn="l" rtl="0">
              <a:lnSpc>
                <a:spcPct val="100000"/>
              </a:lnSpc>
              <a:spcBef>
                <a:spcPts val="0"/>
              </a:spcBef>
              <a:spcAft>
                <a:spcPts val="0"/>
              </a:spcAft>
              <a:buSzPts val="1100"/>
              <a:buFont typeface="Arial"/>
              <a:buNone/>
            </a:pPr>
            <a:r>
              <a:rPr lang="ru-RU" sz="1100" b="1" i="0" u="none" strike="noStrike">
                <a:solidFill>
                  <a:srgbClr val="000000"/>
                </a:solidFill>
                <a:latin typeface="Arial"/>
                <a:ea typeface="Arial"/>
                <a:cs typeface="Arial"/>
                <a:sym typeface="Arial"/>
              </a:rPr>
              <a:t>Кычкылтек (аба)</a:t>
            </a:r>
            <a:endParaRPr sz="1100" b="1" i="0" u="none" strike="noStrike">
              <a:solidFill>
                <a:srgbClr val="000000"/>
              </a:solidFill>
              <a:latin typeface="Arial"/>
              <a:ea typeface="Arial"/>
              <a:cs typeface="Arial"/>
              <a:sym typeface="Arial"/>
            </a:endParaRPr>
          </a:p>
          <a:p>
            <a:pPr marL="88900" lvl="0" indent="0" algn="l" rtl="0">
              <a:lnSpc>
                <a:spcPct val="100000"/>
              </a:lnSpc>
              <a:spcBef>
                <a:spcPts val="0"/>
              </a:spcBef>
              <a:spcAft>
                <a:spcPts val="0"/>
              </a:spcAft>
              <a:buSzPts val="1100"/>
              <a:buFont typeface="Arial"/>
              <a:buNone/>
            </a:pPr>
            <a:r>
              <a:rPr lang="ru-RU" sz="1100" b="0" i="0" u="none" strike="noStrike">
                <a:solidFill>
                  <a:srgbClr val="000000"/>
                </a:solidFill>
                <a:latin typeface="Arial"/>
                <a:ea typeface="Arial"/>
                <a:cs typeface="Arial"/>
                <a:sym typeface="Arial"/>
              </a:rPr>
              <a:t>Көпчүлүк тамак-аштагы коркунучтуу микробдор көбөйүү үчүн кычкылтекти талап кылат. Бирок ботулизм сыяктуу кээ бир микробдор анаэробдук (абасыз) мүнөзгө ээ, демек, жашоо же көбөйүү үчүн кычкылтекти талап кылбайт. Консервалоо учурунда чийки затты жана идишти туура стерилдөө аркылуу бул микробдук булганууну алдын алууга болот.</a:t>
            </a:r>
            <a:endParaRPr sz="1100" b="0" i="0" u="none" strike="noStrike">
              <a:solidFill>
                <a:srgbClr val="000000"/>
              </a:solidFill>
              <a:latin typeface="Arial"/>
              <a:ea typeface="Arial"/>
              <a:cs typeface="Arial"/>
              <a:sym typeface="Arial"/>
            </a:endParaRPr>
          </a:p>
          <a:p>
            <a:pPr marL="88900" lvl="0" indent="0" algn="l" rtl="0">
              <a:lnSpc>
                <a:spcPct val="100000"/>
              </a:lnSpc>
              <a:spcBef>
                <a:spcPts val="0"/>
              </a:spcBef>
              <a:spcAft>
                <a:spcPts val="0"/>
              </a:spcAft>
              <a:buSzPts val="1100"/>
              <a:buFont typeface="Arial"/>
              <a:buNone/>
            </a:pPr>
            <a:r>
              <a:rPr lang="ru-RU" sz="1100" b="0" i="0" u="none" strike="noStrike">
                <a:solidFill>
                  <a:srgbClr val="000000"/>
                </a:solidFill>
                <a:latin typeface="Arial"/>
                <a:ea typeface="Arial"/>
                <a:cs typeface="Arial"/>
                <a:sym typeface="Arial"/>
              </a:rPr>
              <a:t>Нымдуулук (суу).</a:t>
            </a:r>
            <a:endParaRPr sz="1100" b="0" i="0" u="none" strike="noStrike">
              <a:solidFill>
                <a:srgbClr val="000000"/>
              </a:solidFill>
              <a:latin typeface="Arial"/>
              <a:ea typeface="Arial"/>
              <a:cs typeface="Arial"/>
              <a:sym typeface="Arial"/>
            </a:endParaRPr>
          </a:p>
          <a:p>
            <a:pPr marL="88900" lvl="0" indent="0" algn="l" rtl="0">
              <a:lnSpc>
                <a:spcPct val="100000"/>
              </a:lnSpc>
              <a:spcBef>
                <a:spcPts val="0"/>
              </a:spcBef>
              <a:spcAft>
                <a:spcPts val="0"/>
              </a:spcAft>
              <a:buSzPts val="1100"/>
              <a:buFont typeface="Arial"/>
              <a:buNone/>
            </a:pPr>
            <a:r>
              <a:rPr lang="ru-RU" sz="1100" b="0" i="0" u="none" strike="noStrike">
                <a:solidFill>
                  <a:srgbClr val="000000"/>
                </a:solidFill>
                <a:latin typeface="Arial"/>
                <a:ea typeface="Arial"/>
                <a:cs typeface="Arial"/>
                <a:sym typeface="Arial"/>
              </a:rPr>
              <a:t>Көпчүлүк микробдор суу жетишсиз жерде өсө албайт. Буурчак, күрүч, гречка жана жасмык сыяктуу кургатылган дан азыктарында, зыяндуу микробдордун болуу коркунучу аз.</a:t>
            </a:r>
            <a:endParaRPr sz="1100" b="0" i="0" u="none" strike="noStrike">
              <a:solidFill>
                <a:srgbClr val="000000"/>
              </a:solidFill>
              <a:latin typeface="Arial"/>
              <a:ea typeface="Arial"/>
              <a:cs typeface="Arial"/>
              <a:sym typeface="Arial"/>
            </a:endParaRPr>
          </a:p>
          <a:p>
            <a:pPr marL="88900" lvl="0" indent="0" algn="l" rtl="0">
              <a:lnSpc>
                <a:spcPct val="100000"/>
              </a:lnSpc>
              <a:spcBef>
                <a:spcPts val="0"/>
              </a:spcBef>
              <a:spcAft>
                <a:spcPts val="0"/>
              </a:spcAft>
              <a:buSzPts val="1100"/>
              <a:buFont typeface="Arial"/>
              <a:buNone/>
            </a:pPr>
            <a:endParaRPr sz="1100" b="0" i="0" u="none" strike="noStrike">
              <a:solidFill>
                <a:srgbClr val="000000"/>
              </a:solidFill>
              <a:latin typeface="Arial"/>
              <a:ea typeface="Arial"/>
              <a:cs typeface="Arial"/>
              <a:sym typeface="Arial"/>
            </a:endParaRPr>
          </a:p>
          <a:p>
            <a:pPr marL="88900" lvl="0" indent="0" algn="l" rtl="0">
              <a:lnSpc>
                <a:spcPct val="100000"/>
              </a:lnSpc>
              <a:spcBef>
                <a:spcPts val="0"/>
              </a:spcBef>
              <a:spcAft>
                <a:spcPts val="0"/>
              </a:spcAft>
              <a:buSzPts val="1100"/>
              <a:buFont typeface="Arial"/>
              <a:buNone/>
            </a:pPr>
            <a:r>
              <a:rPr lang="ru-RU" sz="1100" b="0" i="0" u="none" strike="noStrike">
                <a:solidFill>
                  <a:srgbClr val="000000"/>
                </a:solidFill>
                <a:latin typeface="Arial"/>
                <a:ea typeface="Arial"/>
                <a:cs typeface="Arial"/>
                <a:sym typeface="Arial"/>
              </a:rPr>
              <a:t>Биз ушул шарттардын бирин жок кылуу же азайтуу багытында иштегенде, биз тамакты коопсуздукта  сактай алабыз. Мисалы, ысык тамак жасап, аны дароо жегениңиз. Эгерде тамакты таштап, бөлмө температурасында калтырсаңыз, анда ал бузулуп кетип, анда микробдордун пайда болуп бузууга убактысы бар</a:t>
            </a:r>
            <a:br>
              <a:rPr lang="ru-RU"/>
            </a:b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just" rtl="0">
              <a:lnSpc>
                <a:spcPct val="100000"/>
              </a:lnSpc>
              <a:spcBef>
                <a:spcPts val="0"/>
              </a:spcBef>
              <a:spcAft>
                <a:spcPts val="0"/>
              </a:spcAft>
              <a:buSzPts val="1100"/>
              <a:buNone/>
            </a:pPr>
            <a:r>
              <a:rPr lang="ru-RU" b="0" i="0" u="none" strike="noStrike">
                <a:solidFill>
                  <a:srgbClr val="000000"/>
                </a:solidFill>
                <a:latin typeface="Arial"/>
                <a:ea typeface="Arial"/>
                <a:cs typeface="Arial"/>
                <a:sym typeface="Arial"/>
              </a:rPr>
              <a:t>Урматтуу активисттер, сиздер кандай сактоо ыкмаларын колдоносуңар?</a:t>
            </a:r>
            <a:endParaRPr/>
          </a:p>
          <a:p>
            <a:pPr marL="158750" lvl="0" indent="0" algn="just" rtl="0">
              <a:lnSpc>
                <a:spcPct val="100000"/>
              </a:lnSpc>
              <a:spcBef>
                <a:spcPts val="0"/>
              </a:spcBef>
              <a:spcAft>
                <a:spcPts val="0"/>
              </a:spcAft>
              <a:buSzPts val="1100"/>
              <a:buNone/>
            </a:pPr>
            <a:endParaRPr b="1" i="0" u="none" strike="noStrike">
              <a:solidFill>
                <a:srgbClr val="000000"/>
              </a:solidFill>
              <a:latin typeface="Arial"/>
              <a:ea typeface="Arial"/>
              <a:cs typeface="Arial"/>
              <a:sym typeface="Arial"/>
            </a:endParaRPr>
          </a:p>
          <a:p>
            <a:pPr marL="158750" lvl="0" indent="0" algn="just" rtl="0">
              <a:lnSpc>
                <a:spcPct val="100000"/>
              </a:lnSpc>
              <a:spcBef>
                <a:spcPts val="0"/>
              </a:spcBef>
              <a:spcAft>
                <a:spcPts val="0"/>
              </a:spcAft>
              <a:buSzPts val="1100"/>
              <a:buNone/>
            </a:pPr>
            <a:r>
              <a:rPr lang="ru-RU" b="1" i="0" u="none" strike="noStrike">
                <a:solidFill>
                  <a:srgbClr val="000000"/>
                </a:solidFill>
                <a:latin typeface="Arial"/>
                <a:ea typeface="Arial"/>
                <a:cs typeface="Arial"/>
                <a:sym typeface="Arial"/>
              </a:rPr>
              <a:t>Азык-түлүктүн</a:t>
            </a:r>
            <a:r>
              <a:rPr lang="ru-RU" b="0" i="0" u="none" strike="noStrike">
                <a:solidFill>
                  <a:srgbClr val="000000"/>
                </a:solidFill>
                <a:latin typeface="Arial"/>
                <a:ea typeface="Arial"/>
                <a:cs typeface="Arial"/>
                <a:sym typeface="Arial"/>
              </a:rPr>
              <a:t> </a:t>
            </a:r>
            <a:r>
              <a:rPr lang="ru-RU" b="1" i="0" u="none" strike="noStrike">
                <a:solidFill>
                  <a:srgbClr val="000000"/>
                </a:solidFill>
                <a:latin typeface="Arial"/>
                <a:ea typeface="Arial"/>
                <a:cs typeface="Arial"/>
                <a:sym typeface="Arial"/>
              </a:rPr>
              <a:t>сактоо боюнча кеңири таралган ыкмалары келтирилген:                                                                                                                                                                               </a:t>
            </a:r>
            <a:endParaRPr b="0"/>
          </a:p>
          <a:p>
            <a:pPr marL="457200" lvl="0" indent="-298450" algn="just" rtl="0">
              <a:lnSpc>
                <a:spcPct val="100000"/>
              </a:lnSpc>
              <a:spcBef>
                <a:spcPts val="1200"/>
              </a:spcBef>
              <a:spcAft>
                <a:spcPts val="0"/>
              </a:spcAft>
              <a:buSzPts val="1100"/>
              <a:buChar char="●"/>
            </a:pPr>
            <a:r>
              <a:rPr lang="ru-RU" b="1" i="0" u="none" strike="noStrike">
                <a:solidFill>
                  <a:srgbClr val="000000"/>
                </a:solidFill>
                <a:latin typeface="Arial"/>
                <a:ea typeface="Arial"/>
                <a:cs typeface="Arial"/>
                <a:sym typeface="Arial"/>
              </a:rPr>
              <a:t>Кургатуу</a:t>
            </a:r>
            <a:r>
              <a:rPr lang="ru-RU" b="0" i="0" u="none" strike="noStrike">
                <a:solidFill>
                  <a:srgbClr val="000000"/>
                </a:solidFill>
                <a:latin typeface="Arial"/>
                <a:ea typeface="Arial"/>
                <a:cs typeface="Arial"/>
                <a:sym typeface="Arial"/>
              </a:rPr>
              <a:t>: Камтыган суу азайып, микроорганизмдердин өсүшүн токтотот.  шартоочу суу кетирилет. Кургатуу–азык-түлүктү сактоонун эң алгачкы ыкмаларынын бири. Кыргызстандын шартында жашылча-жемиштер күнгө же кичинекей кургаткычтарга, сейрек учурларда меште жана духовкада кургатылат. Кургатуу үчүн эң ыңгайлуу асылып турган чий же тор, тор - бул жыгачтан же темирден жасалган түзүлүш, бутактардан, зымдан же пластмассадан калың токулган, ошондуктан аларга аба бардык жагынан (астынан да) шамалдап берилет. Эгерде өрүм кадимки зымдан жасалган болсо, анда кургатылган жемиштер темирге тийбеши үчүн, торлорду сейрек кездеме (марли) менен жабуу керек. Азык-түлүктү шамалдуу, ысык күндөрү кургатыңыз. Азык-түлүктү 28°C же андан жогору температурада кургаткан эң жакшы. Кээ бир азыктардын кургатылышы атайын колдонмодо нускамалар бар. Күнгө кургатуунун альтернативасы катары электр кургаткычтарды колдонсо болот, бул кургатуунун жүрүшүн тездетет жана азык-түлүктөрдүн чаң, жана башка  менен булганыч коркунучун  алдын алат. Үйдө кургатылган азык-түлүктөрдү тыгындалган айнек идиштерде же кагаз баштыктарда, муздаткычта  сактаган жакшы. Мындай кутуда алар жетишерлик узак убакыт бою сакталат, эң негизгиси температураны жана нымдуулукту көзөмөлдөө керек, антпесе кургатылган азыктар нымдалып, көгөрүп кетиши мүмкүн.</a:t>
            </a:r>
            <a:endParaRPr b="0"/>
          </a:p>
          <a:p>
            <a:pPr marL="387350" lvl="0" indent="-158750" algn="just" rtl="0">
              <a:lnSpc>
                <a:spcPct val="100000"/>
              </a:lnSpc>
              <a:spcBef>
                <a:spcPts val="1200"/>
              </a:spcBef>
              <a:spcAft>
                <a:spcPts val="0"/>
              </a:spcAft>
              <a:buSzPts val="1100"/>
              <a:buFont typeface="Arial"/>
              <a:buNone/>
            </a:pPr>
            <a:endParaRPr b="0" i="0" u="none" strike="noStrike">
              <a:solidFill>
                <a:srgbClr val="000000"/>
              </a:solidFill>
              <a:latin typeface="Times New Roman"/>
              <a:ea typeface="Times New Roman"/>
              <a:cs typeface="Times New Roman"/>
              <a:sym typeface="Times New Roman"/>
            </a:endParaRPr>
          </a:p>
          <a:p>
            <a:pPr marL="457200" lvl="0" indent="-298450" algn="just" rtl="0">
              <a:lnSpc>
                <a:spcPct val="100000"/>
              </a:lnSpc>
              <a:spcBef>
                <a:spcPts val="0"/>
              </a:spcBef>
              <a:spcAft>
                <a:spcPts val="0"/>
              </a:spcAft>
              <a:buSzPts val="1100"/>
              <a:buFont typeface="Arial"/>
              <a:buAutoNum type="arabicPeriod"/>
            </a:pPr>
            <a:r>
              <a:rPr lang="ru-RU" b="1" i="0" u="none" strike="noStrike">
                <a:solidFill>
                  <a:srgbClr val="000000"/>
                </a:solidFill>
                <a:latin typeface="Arial"/>
                <a:ea typeface="Arial"/>
                <a:cs typeface="Arial"/>
                <a:sym typeface="Arial"/>
              </a:rPr>
              <a:t>Туз же шекер менен консервалоо</a:t>
            </a:r>
            <a:r>
              <a:rPr lang="ru-RU" b="0" i="0" u="none" strike="noStrike">
                <a:solidFill>
                  <a:srgbClr val="000000"/>
                </a:solidFill>
                <a:latin typeface="Arial"/>
                <a:ea typeface="Arial"/>
                <a:cs typeface="Arial"/>
                <a:sym typeface="Arial"/>
              </a:rPr>
              <a:t>: Шекер/туз суу менен байланышып, андагы микробдордун өсүшүн жеткиликсиз кылат. Туз жана шекерди өтө көп колдонуу ден-соолукка зыян.  </a:t>
            </a:r>
            <a:endParaRPr b="0" i="0" u="none" strike="noStrike">
              <a:solidFill>
                <a:srgbClr val="000000"/>
              </a:solidFill>
              <a:latin typeface="Times New Roman"/>
              <a:ea typeface="Times New Roman"/>
              <a:cs typeface="Times New Roman"/>
              <a:sym typeface="Times New Roman"/>
            </a:endParaRPr>
          </a:p>
          <a:p>
            <a:pPr marL="457200" marR="0" lvl="0" indent="-298450" algn="just" rtl="0">
              <a:lnSpc>
                <a:spcPct val="100000"/>
              </a:lnSpc>
              <a:spcBef>
                <a:spcPts val="0"/>
              </a:spcBef>
              <a:spcAft>
                <a:spcPts val="0"/>
              </a:spcAft>
              <a:buClr>
                <a:srgbClr val="000000"/>
              </a:buClr>
              <a:buSzPts val="1100"/>
              <a:buFont typeface="Arial"/>
              <a:buAutoNum type="arabicPeriod"/>
            </a:pPr>
            <a:r>
              <a:rPr lang="ru-RU" b="1" i="0" u="none" strike="noStrike">
                <a:solidFill>
                  <a:srgbClr val="000000"/>
                </a:solidFill>
                <a:latin typeface="Arial"/>
                <a:ea typeface="Arial"/>
                <a:cs typeface="Arial"/>
                <a:sym typeface="Arial"/>
              </a:rPr>
              <a:t>Муздатуу</a:t>
            </a:r>
            <a:r>
              <a:rPr lang="ru-RU" b="0" i="0" u="none" strike="noStrike">
                <a:solidFill>
                  <a:srgbClr val="000000"/>
                </a:solidFill>
                <a:latin typeface="Arial"/>
                <a:ea typeface="Arial"/>
                <a:cs typeface="Arial"/>
                <a:sym typeface="Arial"/>
              </a:rPr>
              <a:t>: Муздаткычыңызда температура  0°C - +4°C ортосунда болгондо микроорганизмдердин өсүшү начарлайт.  Кеңири жайылып келе жаткан ыкма, бирок көптөгөн аймактарда электр энергиясынын берүүсү туруктуу эмес, ошондуктан муздаткычтардын үзгүлтүксүз иштеши камсыздандырыла элек.</a:t>
            </a:r>
            <a:endParaRPr b="0"/>
          </a:p>
          <a:p>
            <a:pPr marL="457200" lvl="0" indent="-228600" algn="just" rtl="0">
              <a:lnSpc>
                <a:spcPct val="100000"/>
              </a:lnSpc>
              <a:spcBef>
                <a:spcPts val="0"/>
              </a:spcBef>
              <a:spcAft>
                <a:spcPts val="0"/>
              </a:spcAft>
              <a:buSzPts val="1100"/>
              <a:buFont typeface="Arial"/>
              <a:buNone/>
            </a:pPr>
            <a:endParaRPr b="0" i="0" u="none" strike="noStrike">
              <a:solidFill>
                <a:srgbClr val="000000"/>
              </a:solidFill>
              <a:latin typeface="Times New Roman"/>
              <a:ea typeface="Times New Roman"/>
              <a:cs typeface="Times New Roman"/>
              <a:sym typeface="Times New Roman"/>
            </a:endParaRPr>
          </a:p>
          <a:p>
            <a:pPr marL="457200" marR="0" lvl="0" indent="-298450" algn="just" rtl="0">
              <a:lnSpc>
                <a:spcPct val="100000"/>
              </a:lnSpc>
              <a:spcBef>
                <a:spcPts val="0"/>
              </a:spcBef>
              <a:spcAft>
                <a:spcPts val="0"/>
              </a:spcAft>
              <a:buClr>
                <a:srgbClr val="000000"/>
              </a:buClr>
              <a:buSzPts val="1100"/>
              <a:buFont typeface="Arial"/>
              <a:buAutoNum type="arabicPeriod"/>
            </a:pPr>
            <a:r>
              <a:rPr lang="ru-RU" b="1" i="0" u="none" strike="noStrike">
                <a:solidFill>
                  <a:srgbClr val="000000"/>
                </a:solidFill>
                <a:latin typeface="Arial"/>
                <a:ea typeface="Arial"/>
                <a:cs typeface="Arial"/>
                <a:sym typeface="Arial"/>
              </a:rPr>
              <a:t>Тоңдуруу: </a:t>
            </a:r>
            <a:r>
              <a:rPr lang="ru-RU" b="0" i="0" u="none" strike="noStrike">
                <a:solidFill>
                  <a:srgbClr val="000000"/>
                </a:solidFill>
                <a:latin typeface="Arial"/>
                <a:ea typeface="Arial"/>
                <a:cs typeface="Arial"/>
                <a:sym typeface="Arial"/>
              </a:rPr>
              <a:t>Муздаткычтын тоңдуруу бөлүмүндө же тоңдургучта температура –18°C же андан төмөн болушу керек. Мындай температурада микробдор тирүү бойдон калышы мүмкүн, бирок активдүү көбөйбөйт. Азык-түлүктү тоңдуруу алардын курамындагы витаминдер сыяктуу көптөгөн биологиялык активдүү заттарды сактоого жардам берет. Тоңдурууда микробдордун көбөйүү мүмкүнчүлүгү жоголот. Бул жашылча-жемиштерди жаңыча сактоонун эффективдүү ыкмаларынын бири, мында азыктын курамындагы табигый заттар көбүрөөк сакталат. Тоңдурулган жашылчаларды (Болгар калемпиринен башкасын) бир жылга чейин, жемиштерди 9 айга, Болгар калемпирин 6 айга чейин, көкүнас чөптөрдү 4 айга чейин сактоого болот.</a:t>
            </a:r>
            <a:endParaRPr b="0"/>
          </a:p>
          <a:p>
            <a:pPr marL="158750" lvl="0" indent="0" algn="just" rtl="0">
              <a:lnSpc>
                <a:spcPct val="100000"/>
              </a:lnSpc>
              <a:spcBef>
                <a:spcPts val="0"/>
              </a:spcBef>
              <a:spcAft>
                <a:spcPts val="0"/>
              </a:spcAft>
              <a:buSzPts val="1100"/>
              <a:buFont typeface="Arial"/>
              <a:buNone/>
            </a:pPr>
            <a:endParaRPr b="1" i="0" u="none" strike="noStrike">
              <a:solidFill>
                <a:srgbClr val="000000"/>
              </a:solidFill>
              <a:latin typeface="Times New Roman"/>
              <a:ea typeface="Times New Roman"/>
              <a:cs typeface="Times New Roman"/>
              <a:sym typeface="Times New Roman"/>
            </a:endParaRPr>
          </a:p>
          <a:p>
            <a:pPr marL="457200" lvl="0" indent="-298450" algn="l" rtl="0">
              <a:lnSpc>
                <a:spcPct val="100000"/>
              </a:lnSpc>
              <a:spcBef>
                <a:spcPts val="0"/>
              </a:spcBef>
              <a:spcAft>
                <a:spcPts val="0"/>
              </a:spcAft>
              <a:buSzPts val="1100"/>
              <a:buFont typeface="Arial"/>
              <a:buAutoNum type="arabicPeriod"/>
            </a:pPr>
            <a:r>
              <a:rPr lang="ru-RU" b="1" i="0" u="none" strike="noStrike">
                <a:solidFill>
                  <a:srgbClr val="000000"/>
                </a:solidFill>
                <a:latin typeface="Arial"/>
                <a:ea typeface="Arial"/>
                <a:cs typeface="Arial"/>
                <a:sym typeface="Arial"/>
              </a:rPr>
              <a:t>Ысытуу жолу менен консервалоо</a:t>
            </a:r>
            <a:r>
              <a:rPr lang="ru-RU" b="0" i="0" u="none" strike="noStrike">
                <a:solidFill>
                  <a:srgbClr val="000000"/>
                </a:solidFill>
                <a:latin typeface="Arial"/>
                <a:ea typeface="Arial"/>
                <a:cs typeface="Arial"/>
                <a:sym typeface="Arial"/>
              </a:rPr>
              <a:t>: Пастерлөө, бланширлоо (кайнак суу же туз/шекер эритмеси менен иштетүү) жана стерилдөө үч негизги ысытуу ыкмалары.</a:t>
            </a:r>
            <a:endParaRPr b="1" i="0" u="none" strike="noStrike">
              <a:solidFill>
                <a:srgbClr val="000000"/>
              </a:solidFill>
              <a:latin typeface="Times New Roman"/>
              <a:ea typeface="Times New Roman"/>
              <a:cs typeface="Times New Roman"/>
              <a:sym typeface="Times New Roman"/>
            </a:endParaRPr>
          </a:p>
          <a:p>
            <a:pPr marL="457200" lvl="0" indent="-298450" algn="just" rtl="0">
              <a:lnSpc>
                <a:spcPct val="100000"/>
              </a:lnSpc>
              <a:spcBef>
                <a:spcPts val="0"/>
              </a:spcBef>
              <a:spcAft>
                <a:spcPts val="0"/>
              </a:spcAft>
              <a:buSzPts val="1100"/>
              <a:buFont typeface="Arial"/>
              <a:buAutoNum type="arabicPeriod"/>
            </a:pPr>
            <a:r>
              <a:rPr lang="ru-RU" b="1" i="0" u="none" strike="noStrike">
                <a:solidFill>
                  <a:srgbClr val="000000"/>
                </a:solidFill>
                <a:latin typeface="Arial"/>
                <a:ea typeface="Arial"/>
                <a:cs typeface="Arial"/>
                <a:sym typeface="Arial"/>
              </a:rPr>
              <a:t>Ыштап сактоо</a:t>
            </a:r>
            <a:r>
              <a:rPr lang="ru-RU" b="0" i="0" u="none" strike="noStrike">
                <a:solidFill>
                  <a:srgbClr val="000000"/>
                </a:solidFill>
                <a:latin typeface="Arial"/>
                <a:ea typeface="Arial"/>
                <a:cs typeface="Arial"/>
                <a:sym typeface="Arial"/>
              </a:rPr>
              <a:t>: Ысык түтүн менен менен иштеткенде азык-түлүктүн суусу (нымы) кетет жана түтүндөгү заттардын консервалоочу таасири бар. Адатта, эт, балык жана кээ бир сырлар үчүн колдонулат.</a:t>
            </a:r>
            <a:endParaRPr b="0" i="0" u="none" strike="noStrike">
              <a:solidFill>
                <a:srgbClr val="000000"/>
              </a:solidFill>
              <a:latin typeface="Times New Roman"/>
              <a:ea typeface="Times New Roman"/>
              <a:cs typeface="Times New Roman"/>
              <a:sym typeface="Times New Roman"/>
            </a:endParaRPr>
          </a:p>
          <a:p>
            <a:pPr marL="457200" lvl="0" indent="-298450" algn="just" rtl="0">
              <a:lnSpc>
                <a:spcPct val="100000"/>
              </a:lnSpc>
              <a:spcBef>
                <a:spcPts val="0"/>
              </a:spcBef>
              <a:spcAft>
                <a:spcPts val="0"/>
              </a:spcAft>
              <a:buSzPts val="1100"/>
              <a:buFont typeface="Arial"/>
              <a:buAutoNum type="arabicPeriod"/>
            </a:pPr>
            <a:r>
              <a:rPr lang="ru-RU" b="1" i="0" u="none" strike="noStrike">
                <a:solidFill>
                  <a:srgbClr val="000000"/>
                </a:solidFill>
                <a:latin typeface="Arial"/>
                <a:ea typeface="Arial"/>
                <a:cs typeface="Arial"/>
                <a:sym typeface="Arial"/>
              </a:rPr>
              <a:t>Кислота/уксус менен сактоо</a:t>
            </a:r>
            <a:r>
              <a:rPr lang="ru-RU" b="0" i="0" u="none" strike="noStrike">
                <a:solidFill>
                  <a:srgbClr val="000000"/>
                </a:solidFill>
                <a:latin typeface="Arial"/>
                <a:ea typeface="Arial"/>
                <a:cs typeface="Arial"/>
                <a:sym typeface="Arial"/>
              </a:rPr>
              <a:t>: Азык-түлүктүн кислоттуулугун же кычкылдыгын жогорулатуу, микробдордун көбөйүшүн кыйындатат.</a:t>
            </a:r>
            <a:endParaRPr b="0" i="0" u="none" strike="noStrike">
              <a:solidFill>
                <a:srgbClr val="000000"/>
              </a:solidFill>
              <a:latin typeface="Times New Roman"/>
              <a:ea typeface="Times New Roman"/>
              <a:cs typeface="Times New Roman"/>
              <a:sym typeface="Times New Roman"/>
            </a:endParaRPr>
          </a:p>
          <a:p>
            <a:pPr marL="457200" lvl="0" indent="-298450" algn="just" rtl="0">
              <a:lnSpc>
                <a:spcPct val="100000"/>
              </a:lnSpc>
              <a:spcBef>
                <a:spcPts val="0"/>
              </a:spcBef>
              <a:spcAft>
                <a:spcPts val="0"/>
              </a:spcAft>
              <a:buSzPts val="1100"/>
              <a:buFont typeface="Arial"/>
              <a:buAutoNum type="arabicPeriod"/>
            </a:pPr>
            <a:r>
              <a:rPr lang="ru-RU" b="1" i="0" u="none" strike="noStrike">
                <a:solidFill>
                  <a:srgbClr val="000000"/>
                </a:solidFill>
                <a:latin typeface="Arial"/>
                <a:ea typeface="Arial"/>
                <a:cs typeface="Arial"/>
                <a:sym typeface="Arial"/>
              </a:rPr>
              <a:t>Ачытуу</a:t>
            </a:r>
            <a:r>
              <a:rPr lang="ru-RU" b="0" i="0" u="none" strike="noStrike">
                <a:solidFill>
                  <a:srgbClr val="000000"/>
                </a:solidFill>
                <a:latin typeface="Arial"/>
                <a:ea typeface="Arial"/>
                <a:cs typeface="Arial"/>
                <a:sym typeface="Arial"/>
              </a:rPr>
              <a:t>: Зыяндуу бактериялардын көбөйүшүнө жол бербөө үчүн пайдалуу микробдорду колдонот, алар тамак-аш азыктарынын сапатын жакшыртышыт.</a:t>
            </a:r>
            <a:endParaRPr/>
          </a:p>
          <a:p>
            <a:pPr marL="457200" marR="0" lvl="0" indent="-298450" algn="just" rtl="0">
              <a:lnSpc>
                <a:spcPct val="100000"/>
              </a:lnSpc>
              <a:spcBef>
                <a:spcPts val="0"/>
              </a:spcBef>
              <a:spcAft>
                <a:spcPts val="0"/>
              </a:spcAft>
              <a:buClr>
                <a:srgbClr val="000000"/>
              </a:buClr>
              <a:buSzPts val="1100"/>
              <a:buFont typeface="Arial"/>
              <a:buAutoNum type="arabicPeriod"/>
            </a:pPr>
            <a:r>
              <a:rPr lang="ru-RU" b="1">
                <a:solidFill>
                  <a:srgbClr val="595959"/>
                </a:solidFill>
                <a:latin typeface="Arial"/>
                <a:ea typeface="Arial"/>
                <a:cs typeface="Arial"/>
                <a:sym typeface="Arial"/>
              </a:rPr>
              <a:t>Жаңы түрдө сактоо </a:t>
            </a:r>
            <a:r>
              <a:rPr lang="ru-RU">
                <a:solidFill>
                  <a:srgbClr val="595959"/>
                </a:solidFill>
                <a:latin typeface="Arial"/>
                <a:ea typeface="Arial"/>
                <a:cs typeface="Arial"/>
                <a:sym typeface="Arial"/>
              </a:rPr>
              <a:t>- </a:t>
            </a:r>
            <a:r>
              <a:rPr lang="ru-RU" b="0" i="0" u="none" strike="noStrike">
                <a:solidFill>
                  <a:srgbClr val="000000"/>
                </a:solidFill>
                <a:latin typeface="Arial"/>
                <a:ea typeface="Arial"/>
                <a:cs typeface="Arial"/>
                <a:sym typeface="Arial"/>
              </a:rPr>
              <a:t>Кыргызстандын айыл аймактарында айыл чарба чийки заттарын сактоонун кеңири таралган ыкмасы - бул жер төлөлөрдө сактоо. Кыргызстанда өстүрүлгөн көптөгөн жашылча-жемиштерди кургатпай же тоңдурбай түз эле жер төлөлөрдө сактоого болот, мисалы алма, алмурут, картошка, сабиз, пияз, сарымсак, капуста, ашкабак, чамгыр жана кызылча. Туура сактоо үчүн оптималдуу температура жана нымдуулук талап кылынат. Жашылча-жемиштерди суук түшкөндөн кийин жер төлөлөө муздагандан кийин алып түшүү керек. Эң ыңгайлуу шарт - жер төлөлөө муздап бир температура орнотулгандан кийин, түшүмдү сактоого жайгаштыруу керек. </a:t>
            </a:r>
            <a:endParaRPr b="0"/>
          </a:p>
          <a:p>
            <a:pPr marL="457200" lvl="0" indent="0" algn="just" rtl="0">
              <a:lnSpc>
                <a:spcPct val="100000"/>
              </a:lnSpc>
              <a:spcBef>
                <a:spcPts val="0"/>
              </a:spcBef>
              <a:spcAft>
                <a:spcPts val="0"/>
              </a:spcAft>
              <a:buNone/>
            </a:pPr>
            <a:br>
              <a:rPr lang="ru-RU" b="0" i="0" u="none" strike="noStrike">
                <a:solidFill>
                  <a:srgbClr val="2F5496"/>
                </a:solidFill>
                <a:latin typeface="Arial"/>
                <a:ea typeface="Arial"/>
                <a:cs typeface="Arial"/>
                <a:sym typeface="Arial"/>
              </a:rPr>
            </a:br>
            <a:endParaRPr b="0" i="0" u="none" strike="noStrike">
              <a:solidFill>
                <a:srgbClr val="000000"/>
              </a:solidFill>
              <a:latin typeface="Times New Roman"/>
              <a:ea typeface="Times New Roman"/>
              <a:cs typeface="Times New Roman"/>
              <a:sym typeface="Times New Roman"/>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hyperlink" Target="https://nutrition.jsi.com/media/photos"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hyperlink" Target="https://nutrition.jsi.com/media/photos"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hyperlink" Target="https://nutrition.jsi.com/media/photos"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pic>
        <p:nvPicPr>
          <p:cNvPr id="11" name="Google Shape;11;p26"/>
          <p:cNvPicPr preferRelativeResize="0"/>
          <p:nvPr/>
        </p:nvPicPr>
        <p:blipFill rotWithShape="1">
          <a:blip r:embed="rId2">
            <a:alphaModFix/>
          </a:blip>
          <a:srcRect/>
          <a:stretch/>
        </p:blipFill>
        <p:spPr>
          <a:xfrm>
            <a:off x="2053" y="0"/>
            <a:ext cx="9139894" cy="6244936"/>
          </a:xfrm>
          <a:prstGeom prst="rect">
            <a:avLst/>
          </a:prstGeom>
          <a:noFill/>
          <a:ln>
            <a:noFill/>
          </a:ln>
        </p:spPr>
      </p:pic>
      <p:sp>
        <p:nvSpPr>
          <p:cNvPr id="12" name="Google Shape;12;p26"/>
          <p:cNvSpPr txBox="1">
            <a:spLocks noGrp="1"/>
          </p:cNvSpPr>
          <p:nvPr>
            <p:ph type="ctrTitle"/>
          </p:nvPr>
        </p:nvSpPr>
        <p:spPr>
          <a:xfrm>
            <a:off x="639416" y="1709056"/>
            <a:ext cx="4291800" cy="19704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6"/>
          <p:cNvSpPr txBox="1">
            <a:spLocks noGrp="1"/>
          </p:cNvSpPr>
          <p:nvPr>
            <p:ph type="subTitle" idx="1"/>
          </p:nvPr>
        </p:nvSpPr>
        <p:spPr>
          <a:xfrm>
            <a:off x="639415" y="4060370"/>
            <a:ext cx="4343400" cy="827400"/>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endParaRPr/>
          </a:p>
        </p:txBody>
      </p:sp>
      <p:sp>
        <p:nvSpPr>
          <p:cNvPr id="14" name="Google Shape;14;p26"/>
          <p:cNvSpPr/>
          <p:nvPr/>
        </p:nvSpPr>
        <p:spPr>
          <a:xfrm>
            <a:off x="617517" y="6383350"/>
            <a:ext cx="4156500" cy="215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chemeClr val="lt1"/>
                </a:solidFill>
                <a:latin typeface="Arial"/>
                <a:ea typeface="Arial"/>
                <a:cs typeface="Arial"/>
                <a:sym typeface="Arial"/>
              </a:rPr>
              <a:t>USAID </a:t>
            </a:r>
            <a:r>
              <a:rPr lang="ru-RU" sz="1400" b="1" i="0" u="none" strike="noStrike" cap="none">
                <a:solidFill>
                  <a:schemeClr val="lt1"/>
                </a:solidFill>
                <a:latin typeface="Arial"/>
                <a:ea typeface="Arial"/>
                <a:cs typeface="Arial"/>
                <a:sym typeface="Arial"/>
              </a:rPr>
              <a:t>ADVANCING NUTRITION</a:t>
            </a:r>
            <a:endParaRPr sz="1400" b="0" i="0" u="none" strike="noStrike" cap="none">
              <a:solidFill>
                <a:srgbClr val="000000"/>
              </a:solidFill>
              <a:latin typeface="Arial"/>
              <a:ea typeface="Arial"/>
              <a:cs typeface="Arial"/>
              <a:sym typeface="Arial"/>
            </a:endParaRPr>
          </a:p>
        </p:txBody>
      </p:sp>
      <p:sp>
        <p:nvSpPr>
          <p:cNvPr id="15" name="Google Shape;15;p26"/>
          <p:cNvSpPr txBox="1"/>
          <p:nvPr/>
        </p:nvSpPr>
        <p:spPr>
          <a:xfrm>
            <a:off x="174169" y="6551851"/>
            <a:ext cx="2133600" cy="18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35C5B"/>
              </a:buClr>
              <a:buSzPts val="600"/>
              <a:buFont typeface="Arial"/>
              <a:buNone/>
            </a:pPr>
            <a:r>
              <a:rPr lang="ru-RU" sz="600" b="0" i="0" u="none" strike="noStrike" cap="none">
                <a:solidFill>
                  <a:srgbClr val="635C5B"/>
                </a:solidFill>
                <a:latin typeface="Arial"/>
                <a:ea typeface="Arial"/>
                <a:cs typeface="Arial"/>
                <a:sym typeface="Arial"/>
              </a:rPr>
              <a:t>5/3/2019</a:t>
            </a:r>
            <a:endParaRPr sz="600" b="0" i="0" u="none" strike="noStrike" cap="none">
              <a:solidFill>
                <a:srgbClr val="635C5B"/>
              </a:solidFill>
              <a:latin typeface="Arial"/>
              <a:ea typeface="Arial"/>
              <a:cs typeface="Arial"/>
              <a:sym typeface="Arial"/>
            </a:endParaRPr>
          </a:p>
        </p:txBody>
      </p:sp>
      <p:sp>
        <p:nvSpPr>
          <p:cNvPr id="16" name="Google Shape;16;p26"/>
          <p:cNvSpPr txBox="1"/>
          <p:nvPr/>
        </p:nvSpPr>
        <p:spPr>
          <a:xfrm>
            <a:off x="3145969" y="6551851"/>
            <a:ext cx="2895600" cy="18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35C5B"/>
              </a:buClr>
              <a:buSzPts val="600"/>
              <a:buFont typeface="Arial"/>
              <a:buNone/>
            </a:pPr>
            <a:r>
              <a:rPr lang="ru-RU" sz="600" b="0" i="0" u="none" strike="noStrike" cap="none">
                <a:solidFill>
                  <a:srgbClr val="635C5B"/>
                </a:solidFill>
                <a:latin typeface="Arial"/>
                <a:ea typeface="Arial"/>
                <a:cs typeface="Arial"/>
                <a:sym typeface="Arial"/>
              </a:rPr>
              <a:t>FOOTER GOES HERE</a:t>
            </a:r>
            <a:endParaRPr sz="1400" b="0" i="0" u="none" strike="noStrike" cap="none">
              <a:solidFill>
                <a:srgbClr val="000000"/>
              </a:solidFill>
              <a:latin typeface="Arial"/>
              <a:ea typeface="Arial"/>
              <a:cs typeface="Arial"/>
              <a:sym typeface="Arial"/>
            </a:endParaRPr>
          </a:p>
        </p:txBody>
      </p:sp>
      <p:sp>
        <p:nvSpPr>
          <p:cNvPr id="17" name="Google Shape;17;p26"/>
          <p:cNvSpPr/>
          <p:nvPr/>
        </p:nvSpPr>
        <p:spPr>
          <a:xfrm>
            <a:off x="0" y="6361713"/>
            <a:ext cx="9144000" cy="496200"/>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 name="Google Shape;18;p26"/>
          <p:cNvSpPr/>
          <p:nvPr/>
        </p:nvSpPr>
        <p:spPr>
          <a:xfrm>
            <a:off x="639416" y="6508042"/>
            <a:ext cx="4156500" cy="215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1" i="0" u="none" strike="noStrike" cap="none">
                <a:solidFill>
                  <a:schemeClr val="lt1"/>
                </a:solidFill>
                <a:latin typeface="Arial"/>
                <a:ea typeface="Arial"/>
                <a:cs typeface="Arial"/>
                <a:sym typeface="Arial"/>
              </a:rPr>
              <a:t>USAID ADVANCING NUTRITION</a:t>
            </a:r>
            <a:endParaRPr sz="1400" b="0" i="0" u="none" strike="noStrike" cap="none">
              <a:solidFill>
                <a:srgbClr val="000000"/>
              </a:solidFill>
              <a:latin typeface="Arial"/>
              <a:ea typeface="Arial"/>
              <a:cs typeface="Arial"/>
              <a:sym typeface="Arial"/>
            </a:endParaRPr>
          </a:p>
        </p:txBody>
      </p:sp>
      <p:sp>
        <p:nvSpPr>
          <p:cNvPr id="19" name="Google Shape;19;p26"/>
          <p:cNvSpPr txBox="1">
            <a:spLocks noGrp="1"/>
          </p:cNvSpPr>
          <p:nvPr>
            <p:ph type="body" idx="2"/>
          </p:nvPr>
        </p:nvSpPr>
        <p:spPr>
          <a:xfrm>
            <a:off x="633413" y="5383213"/>
            <a:ext cx="5985000" cy="384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0" name="Google Shape;20;p26"/>
          <p:cNvPicPr preferRelativeResize="0"/>
          <p:nvPr/>
        </p:nvPicPr>
        <p:blipFill rotWithShape="1">
          <a:blip r:embed="rId3">
            <a:alphaModFix/>
          </a:blip>
          <a:srcRect/>
          <a:stretch/>
        </p:blipFill>
        <p:spPr>
          <a:xfrm>
            <a:off x="639416" y="685800"/>
            <a:ext cx="1813364" cy="54401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67"/>
        <p:cNvGrpSpPr/>
        <p:nvPr/>
      </p:nvGrpSpPr>
      <p:grpSpPr>
        <a:xfrm>
          <a:off x="0" y="0"/>
          <a:ext cx="0" cy="0"/>
          <a:chOff x="0" y="0"/>
          <a:chExt cx="0" cy="0"/>
        </a:xfrm>
      </p:grpSpPr>
      <p:sp>
        <p:nvSpPr>
          <p:cNvPr id="68" name="Google Shape;68;p29"/>
          <p:cNvSpPr txBox="1">
            <a:spLocks noGrp="1"/>
          </p:cNvSpPr>
          <p:nvPr>
            <p:ph type="title"/>
          </p:nvPr>
        </p:nvSpPr>
        <p:spPr>
          <a:xfrm>
            <a:off x="587085" y="528421"/>
            <a:ext cx="7964631" cy="829023"/>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67B9"/>
              </a:buClr>
              <a:buSzPts val="2800"/>
              <a:buFont typeface="Arial"/>
              <a:buNone/>
              <a:defRPr sz="2800" b="1" i="0" u="none" strike="noStrike" cap="none">
                <a:solidFill>
                  <a:srgbClr val="0067B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Google Shape;69;p29"/>
          <p:cNvSpPr txBox="1">
            <a:spLocks noGrp="1"/>
          </p:cNvSpPr>
          <p:nvPr>
            <p:ph type="body" idx="1"/>
          </p:nvPr>
        </p:nvSpPr>
        <p:spPr>
          <a:xfrm>
            <a:off x="571500" y="1499727"/>
            <a:ext cx="7980217" cy="2390198"/>
          </a:xfrm>
          <a:prstGeom prst="rect">
            <a:avLst/>
          </a:prstGeom>
          <a:noFill/>
          <a:ln>
            <a:noFill/>
          </a:ln>
        </p:spPr>
        <p:txBody>
          <a:bodyPr spcFirstLastPara="1" wrap="square" lIns="0" tIns="0" rIns="0" bIns="0" anchor="t" anchorCtr="0">
            <a:noAutofit/>
          </a:bodyPr>
          <a:lstStyle>
            <a:lvl1pPr marL="457200" marR="0" lvl="0" indent="-368300" algn="l" rtl="0">
              <a:lnSpc>
                <a:spcPct val="90000"/>
              </a:lnSpc>
              <a:spcBef>
                <a:spcPts val="1000"/>
              </a:spcBef>
              <a:spcAft>
                <a:spcPts val="0"/>
              </a:spcAft>
              <a:buClr>
                <a:srgbClr val="6C6463"/>
              </a:buClr>
              <a:buSzPts val="2200"/>
              <a:buFont typeface="Arial"/>
              <a:buChar char="•"/>
              <a:defRPr sz="2200" b="0" i="0" u="none" strike="noStrike" cap="none">
                <a:solidFill>
                  <a:srgbClr val="6C6463"/>
                </a:solidFill>
                <a:latin typeface="Arial"/>
                <a:ea typeface="Arial"/>
                <a:cs typeface="Arial"/>
                <a:sym typeface="Arial"/>
              </a:defRPr>
            </a:lvl1pPr>
            <a:lvl2pPr marL="914400" marR="0" lvl="1" indent="-355600" algn="l" rtl="0">
              <a:lnSpc>
                <a:spcPct val="90000"/>
              </a:lnSpc>
              <a:spcBef>
                <a:spcPts val="500"/>
              </a:spcBef>
              <a:spcAft>
                <a:spcPts val="0"/>
              </a:spcAft>
              <a:buClr>
                <a:srgbClr val="6C6463"/>
              </a:buClr>
              <a:buSzPts val="2000"/>
              <a:buFont typeface="Arial"/>
              <a:buChar char="—"/>
              <a:defRPr sz="2000" b="0" i="0" u="none" strike="noStrike" cap="none">
                <a:solidFill>
                  <a:srgbClr val="6C6463"/>
                </a:solidFill>
                <a:latin typeface="Arial"/>
                <a:ea typeface="Arial"/>
                <a:cs typeface="Arial"/>
                <a:sym typeface="Arial"/>
              </a:defRPr>
            </a:lvl2pPr>
            <a:lvl3pPr marL="1371600" marR="0" lvl="2" indent="-342900" algn="l" rtl="0">
              <a:lnSpc>
                <a:spcPct val="90000"/>
              </a:lnSpc>
              <a:spcBef>
                <a:spcPts val="500"/>
              </a:spcBef>
              <a:spcAft>
                <a:spcPts val="0"/>
              </a:spcAft>
              <a:buClr>
                <a:srgbClr val="6C6463"/>
              </a:buClr>
              <a:buSzPts val="1800"/>
              <a:buFont typeface="Arial"/>
              <a:buChar char="•"/>
              <a:defRPr sz="1800" b="0" i="0" u="none" strike="noStrike" cap="none">
                <a:solidFill>
                  <a:srgbClr val="6C6463"/>
                </a:solidFill>
                <a:latin typeface="Arial"/>
                <a:ea typeface="Arial"/>
                <a:cs typeface="Arial"/>
                <a:sym typeface="Arial"/>
              </a:defRPr>
            </a:lvl3pPr>
            <a:lvl4pPr marL="1828800" marR="0" lvl="3" indent="-317500" algn="l" rtl="0">
              <a:lnSpc>
                <a:spcPct val="90000"/>
              </a:lnSpc>
              <a:spcBef>
                <a:spcPts val="500"/>
              </a:spcBef>
              <a:spcAft>
                <a:spcPts val="0"/>
              </a:spcAft>
              <a:buClr>
                <a:srgbClr val="6C6463"/>
              </a:buClr>
              <a:buSzPts val="1400"/>
              <a:buFont typeface="Arial"/>
              <a:buChar char="•"/>
              <a:defRPr sz="1400" b="0" i="0" u="none" strike="noStrike" cap="none">
                <a:solidFill>
                  <a:srgbClr val="6C6463"/>
                </a:solidFill>
                <a:latin typeface="Arial"/>
                <a:ea typeface="Arial"/>
                <a:cs typeface="Arial"/>
                <a:sym typeface="Arial"/>
              </a:defRPr>
            </a:lvl4pPr>
            <a:lvl5pPr marL="2286000" marR="0" lvl="4" indent="-304800" algn="l" rtl="0">
              <a:lnSpc>
                <a:spcPct val="90000"/>
              </a:lnSpc>
              <a:spcBef>
                <a:spcPts val="500"/>
              </a:spcBef>
              <a:spcAft>
                <a:spcPts val="0"/>
              </a:spcAft>
              <a:buClr>
                <a:srgbClr val="6C6463"/>
              </a:buClr>
              <a:buSzPts val="1200"/>
              <a:buFont typeface="Arial"/>
              <a:buChar char="•"/>
              <a:defRPr sz="1200" b="0" i="0" u="none" strike="noStrike" cap="none">
                <a:solidFill>
                  <a:srgbClr val="6C646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0"/>
        <p:cNvGrpSpPr/>
        <p:nvPr/>
      </p:nvGrpSpPr>
      <p:grpSpPr>
        <a:xfrm>
          <a:off x="0" y="0"/>
          <a:ext cx="0" cy="0"/>
          <a:chOff x="0" y="0"/>
          <a:chExt cx="0" cy="0"/>
        </a:xfrm>
      </p:grpSpPr>
      <p:pic>
        <p:nvPicPr>
          <p:cNvPr id="71" name="Google Shape;71;p35"/>
          <p:cNvPicPr preferRelativeResize="0"/>
          <p:nvPr/>
        </p:nvPicPr>
        <p:blipFill rotWithShape="1">
          <a:blip r:embed="rId2">
            <a:alphaModFix/>
          </a:blip>
          <a:srcRect l="-12209" t="14588" r="3972"/>
          <a:stretch/>
        </p:blipFill>
        <p:spPr>
          <a:xfrm>
            <a:off x="858740" y="1925845"/>
            <a:ext cx="7563289" cy="3354469"/>
          </a:xfrm>
          <a:prstGeom prst="rect">
            <a:avLst/>
          </a:prstGeom>
          <a:noFill/>
          <a:ln>
            <a:noFill/>
          </a:ln>
        </p:spPr>
      </p:pic>
      <p:sp>
        <p:nvSpPr>
          <p:cNvPr id="72" name="Google Shape;72;p35"/>
          <p:cNvSpPr txBox="1">
            <a:spLocks noGrp="1"/>
          </p:cNvSpPr>
          <p:nvPr>
            <p:ph type="ctrTitle"/>
          </p:nvPr>
        </p:nvSpPr>
        <p:spPr>
          <a:xfrm>
            <a:off x="639416" y="1196010"/>
            <a:ext cx="7563290" cy="663141"/>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6C6463"/>
              </a:buClr>
              <a:buSzPts val="2400"/>
              <a:buFont typeface="Arial"/>
              <a:buNone/>
              <a:defRPr sz="2400" b="1" i="0" u="none" strike="noStrike" cap="none">
                <a:solidFill>
                  <a:srgbClr val="6C646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3" name="Google Shape;73;p35"/>
          <p:cNvSpPr txBox="1">
            <a:spLocks noGrp="1"/>
          </p:cNvSpPr>
          <p:nvPr>
            <p:ph type="subTitle" idx="1"/>
          </p:nvPr>
        </p:nvSpPr>
        <p:spPr>
          <a:xfrm>
            <a:off x="639416" y="2003105"/>
            <a:ext cx="7563290" cy="450092"/>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6C6463"/>
              </a:buClr>
              <a:buSzPts val="1600"/>
              <a:buFont typeface="Arial"/>
              <a:buNone/>
              <a:defRPr sz="1600" b="0" i="0" u="none" strike="noStrike" cap="none">
                <a:solidFill>
                  <a:srgbClr val="6C6463"/>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endParaRPr/>
          </a:p>
        </p:txBody>
      </p:sp>
      <p:sp>
        <p:nvSpPr>
          <p:cNvPr id="74" name="Google Shape;74;p35"/>
          <p:cNvSpPr/>
          <p:nvPr/>
        </p:nvSpPr>
        <p:spPr>
          <a:xfrm>
            <a:off x="0" y="6361713"/>
            <a:ext cx="9144000" cy="496287"/>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35"/>
          <p:cNvSpPr txBox="1">
            <a:spLocks noGrp="1"/>
          </p:cNvSpPr>
          <p:nvPr>
            <p:ph type="body" idx="2"/>
          </p:nvPr>
        </p:nvSpPr>
        <p:spPr>
          <a:xfrm>
            <a:off x="639416" y="6003838"/>
            <a:ext cx="3287125" cy="28736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6C6463"/>
              </a:buClr>
              <a:buSzPts val="1400"/>
              <a:buFont typeface="Arial"/>
              <a:buNone/>
              <a:defRPr sz="1400" b="0" i="0" u="none" strike="noStrike" cap="none">
                <a:solidFill>
                  <a:srgbClr val="6C6463"/>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76" name="Google Shape;76;p35"/>
          <p:cNvPicPr preferRelativeResize="0"/>
          <p:nvPr/>
        </p:nvPicPr>
        <p:blipFill rotWithShape="1">
          <a:blip r:embed="rId3">
            <a:alphaModFix/>
          </a:blip>
          <a:srcRect/>
          <a:stretch/>
        </p:blipFill>
        <p:spPr>
          <a:xfrm>
            <a:off x="639416" y="307510"/>
            <a:ext cx="1813366" cy="536918"/>
          </a:xfrm>
          <a:prstGeom prst="rect">
            <a:avLst/>
          </a:prstGeom>
          <a:noFill/>
          <a:ln>
            <a:noFill/>
          </a:ln>
        </p:spPr>
      </p:pic>
      <p:sp>
        <p:nvSpPr>
          <p:cNvPr id="77" name="Google Shape;77;p35"/>
          <p:cNvSpPr/>
          <p:nvPr/>
        </p:nvSpPr>
        <p:spPr>
          <a:xfrm>
            <a:off x="639416" y="6508042"/>
            <a:ext cx="4156364" cy="21544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1" i="0" u="none" strike="noStrike" cap="none">
                <a:solidFill>
                  <a:schemeClr val="lt1"/>
                </a:solidFill>
                <a:latin typeface="Arial"/>
                <a:ea typeface="Arial"/>
                <a:cs typeface="Arial"/>
                <a:sym typeface="Arial"/>
              </a:rPr>
              <a:t>USAID</a:t>
            </a:r>
            <a:r>
              <a:rPr lang="ru-RU" sz="1400" b="0" i="0" u="none" strike="noStrike" cap="none">
                <a:solidFill>
                  <a:schemeClr val="lt1"/>
                </a:solidFill>
                <a:latin typeface="Arial"/>
                <a:ea typeface="Arial"/>
                <a:cs typeface="Arial"/>
                <a:sym typeface="Arial"/>
              </a:rPr>
              <a:t> </a:t>
            </a:r>
            <a:r>
              <a:rPr lang="ru-RU" sz="1400" b="1" i="0" u="none" strike="noStrike" cap="none">
                <a:solidFill>
                  <a:schemeClr val="lt1"/>
                </a:solidFill>
                <a:latin typeface="Arial"/>
                <a:ea typeface="Arial"/>
                <a:cs typeface="Arial"/>
                <a:sym typeface="Arial"/>
              </a:rPr>
              <a:t>ADVANCING NUTRITION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8"/>
        <p:cNvGrpSpPr/>
        <p:nvPr/>
      </p:nvGrpSpPr>
      <p:grpSpPr>
        <a:xfrm>
          <a:off x="0" y="0"/>
          <a:ext cx="0" cy="0"/>
          <a:chOff x="0" y="0"/>
          <a:chExt cx="0" cy="0"/>
        </a:xfrm>
      </p:grpSpPr>
      <p:sp>
        <p:nvSpPr>
          <p:cNvPr id="79" name="Google Shape;79;p31"/>
          <p:cNvSpPr/>
          <p:nvPr/>
        </p:nvSpPr>
        <p:spPr>
          <a:xfrm>
            <a:off x="0" y="-1"/>
            <a:ext cx="9144000" cy="6226629"/>
          </a:xfrm>
          <a:prstGeom prst="rect">
            <a:avLst/>
          </a:prstGeom>
          <a:solidFill>
            <a:srgbClr val="BA0C2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 name="Google Shape;80;p31"/>
          <p:cNvSpPr txBox="1">
            <a:spLocks noGrp="1"/>
          </p:cNvSpPr>
          <p:nvPr>
            <p:ph type="ctrTitle"/>
          </p:nvPr>
        </p:nvSpPr>
        <p:spPr>
          <a:xfrm>
            <a:off x="639416" y="2133600"/>
            <a:ext cx="7128164" cy="1600200"/>
          </a:xfrm>
          <a:prstGeom prst="rect">
            <a:avLst/>
          </a:prstGeom>
          <a:noFill/>
          <a:ln>
            <a:noFill/>
          </a:ln>
          <a:effectLst>
            <a:outerShdw blurRad="254000" algn="tl" rotWithShape="0">
              <a:srgbClr val="000000">
                <a:alpha val="20000"/>
              </a:srgbClr>
            </a:outerShdw>
          </a:effectLst>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1" name="Google Shape;81;p31"/>
          <p:cNvPicPr preferRelativeResize="0"/>
          <p:nvPr/>
        </p:nvPicPr>
        <p:blipFill rotWithShape="1">
          <a:blip r:embed="rId2">
            <a:alphaModFix/>
          </a:blip>
          <a:srcRect/>
          <a:stretch/>
        </p:blipFill>
        <p:spPr>
          <a:xfrm>
            <a:off x="639416" y="303967"/>
            <a:ext cx="1813366" cy="54401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82"/>
        <p:cNvGrpSpPr/>
        <p:nvPr/>
      </p:nvGrpSpPr>
      <p:grpSpPr>
        <a:xfrm>
          <a:off x="0" y="0"/>
          <a:ext cx="0" cy="0"/>
          <a:chOff x="0" y="0"/>
          <a:chExt cx="0" cy="0"/>
        </a:xfrm>
      </p:grpSpPr>
      <p:sp>
        <p:nvSpPr>
          <p:cNvPr id="83" name="Google Shape;83;p32"/>
          <p:cNvSpPr/>
          <p:nvPr/>
        </p:nvSpPr>
        <p:spPr>
          <a:xfrm>
            <a:off x="0" y="-1"/>
            <a:ext cx="9144000" cy="6226629"/>
          </a:xfrm>
          <a:prstGeom prst="rect">
            <a:avLst/>
          </a:prstGeom>
          <a:solidFill>
            <a:srgbClr val="0067B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 name="Google Shape;84;p32"/>
          <p:cNvSpPr txBox="1"/>
          <p:nvPr/>
        </p:nvSpPr>
        <p:spPr>
          <a:xfrm>
            <a:off x="639415" y="3105382"/>
            <a:ext cx="3570119" cy="253687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1" i="0" u="none" strike="noStrike" cap="none">
                <a:solidFill>
                  <a:srgbClr val="FFFFFF"/>
                </a:solidFill>
                <a:latin typeface="Arial"/>
                <a:ea typeface="Arial"/>
                <a:cs typeface="Arial"/>
                <a:sym typeface="Arial"/>
              </a:rPr>
              <a:t>USAID</a:t>
            </a:r>
            <a:r>
              <a:rPr lang="ru-RU" sz="1400" b="0" i="0" u="none" strike="noStrike" cap="none">
                <a:solidFill>
                  <a:srgbClr val="FFFFFF"/>
                </a:solidFill>
                <a:latin typeface="Arial"/>
                <a:ea typeface="Arial"/>
                <a:cs typeface="Arial"/>
                <a:sym typeface="Arial"/>
              </a:rPr>
              <a:t> </a:t>
            </a:r>
            <a:r>
              <a:rPr lang="ru-RU" sz="1400" b="1" i="0" u="none" strike="noStrike" cap="none">
                <a:solidFill>
                  <a:srgbClr val="FFFFFF"/>
                </a:solidFill>
                <a:latin typeface="Arial"/>
                <a:ea typeface="Arial"/>
                <a:cs typeface="Arial"/>
                <a:sym typeface="Arial"/>
              </a:rPr>
              <a:t>ADVANCING NUTRITION</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000"/>
              <a:buFont typeface="Arial"/>
              <a:buNone/>
            </a:pPr>
            <a:r>
              <a:rPr lang="ru-RU" sz="1000" b="0" i="0" u="none" strike="noStrike" cap="none">
                <a:solidFill>
                  <a:srgbClr val="FFFFFF"/>
                </a:solidFill>
                <a:latin typeface="Arial"/>
                <a:ea typeface="Arial"/>
                <a:cs typeface="Arial"/>
                <a:sym typeface="Arial"/>
              </a:rPr>
              <a:t>IMPLEMENTED BY: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rgbClr val="FFFFFF"/>
                </a:solidFill>
                <a:latin typeface="Arial"/>
                <a:ea typeface="Arial"/>
                <a:cs typeface="Arial"/>
                <a:sym typeface="Arial"/>
              </a:rPr>
              <a:t>JSI Research &amp; Training Institute, Inc.</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rgbClr val="FFFFFF"/>
                </a:solidFill>
                <a:latin typeface="Arial"/>
                <a:ea typeface="Arial"/>
                <a:cs typeface="Arial"/>
                <a:sym typeface="Arial"/>
              </a:rPr>
              <a:t>2733 Crystal Drive</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rgbClr val="FFFFFF"/>
                </a:solidFill>
                <a:latin typeface="Arial"/>
                <a:ea typeface="Arial"/>
                <a:cs typeface="Arial"/>
                <a:sym typeface="Arial"/>
              </a:rPr>
              <a:t>4th Floor</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rgbClr val="FFFFFF"/>
                </a:solidFill>
                <a:latin typeface="Arial"/>
                <a:ea typeface="Arial"/>
                <a:cs typeface="Arial"/>
                <a:sym typeface="Arial"/>
              </a:rPr>
              <a:t>Arlington, VA 22202</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rgbClr val="FFFFFF"/>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ru-RU" sz="1400" b="0" i="0" u="none" strike="noStrike" cap="none">
                <a:solidFill>
                  <a:srgbClr val="FFFFFF"/>
                </a:solidFill>
                <a:latin typeface="Arial"/>
                <a:ea typeface="Arial"/>
                <a:cs typeface="Arial"/>
                <a:sym typeface="Arial"/>
              </a:rPr>
              <a:t>Phone: 703–528–7474</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rgbClr val="FFFFFF"/>
                </a:solidFill>
                <a:latin typeface="Arial"/>
                <a:ea typeface="Arial"/>
                <a:cs typeface="Arial"/>
                <a:sym typeface="Arial"/>
              </a:rPr>
              <a:t>Email: info@advancingnutrition.org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rgbClr val="FFFFFF"/>
                </a:solidFill>
                <a:latin typeface="Arial"/>
                <a:ea typeface="Arial"/>
                <a:cs typeface="Arial"/>
                <a:sym typeface="Arial"/>
              </a:rPr>
              <a:t>Internet: advancingnutrition.org</a:t>
            </a:r>
            <a:endParaRPr sz="1400" b="0" i="0" u="none" strike="noStrike" cap="none">
              <a:solidFill>
                <a:schemeClr val="dk1"/>
              </a:solidFill>
              <a:latin typeface="Arial"/>
              <a:ea typeface="Arial"/>
              <a:cs typeface="Arial"/>
              <a:sym typeface="Arial"/>
            </a:endParaRPr>
          </a:p>
        </p:txBody>
      </p:sp>
      <p:sp>
        <p:nvSpPr>
          <p:cNvPr id="85" name="Google Shape;85;p32"/>
          <p:cNvSpPr txBox="1"/>
          <p:nvPr/>
        </p:nvSpPr>
        <p:spPr>
          <a:xfrm>
            <a:off x="4672647" y="3092682"/>
            <a:ext cx="3775162" cy="10948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chemeClr val="lt1"/>
                </a:solidFill>
                <a:latin typeface="Arial"/>
                <a:ea typeface="Arial"/>
                <a:cs typeface="Arial"/>
                <a:sym typeface="Arial"/>
              </a:rPr>
              <a:t>USAID Advancing Nutrition is the Agency's flagship multi-sectoral nutrition project, addressing the root causes of malnutrition to save lives and enhance long-term health and development.</a:t>
            </a:r>
            <a:endParaRPr sz="1400" b="0" i="0" u="none" strike="noStrike" cap="none">
              <a:solidFill>
                <a:srgbClr val="000000"/>
              </a:solidFill>
              <a:latin typeface="Arial"/>
              <a:ea typeface="Arial"/>
              <a:cs typeface="Arial"/>
              <a:sym typeface="Arial"/>
            </a:endParaRPr>
          </a:p>
        </p:txBody>
      </p:sp>
      <p:sp>
        <p:nvSpPr>
          <p:cNvPr id="86" name="Google Shape;86;p32"/>
          <p:cNvSpPr txBox="1"/>
          <p:nvPr/>
        </p:nvSpPr>
        <p:spPr>
          <a:xfrm>
            <a:off x="4672646" y="4727404"/>
            <a:ext cx="3858289" cy="84212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000"/>
              <a:buFont typeface="Arial"/>
              <a:buNone/>
            </a:pPr>
            <a:r>
              <a:rPr lang="ru-RU" sz="1000" b="0" i="0" u="none" strike="noStrike" cap="none">
                <a:solidFill>
                  <a:srgbClr val="FFFFFF"/>
                </a:solidFill>
                <a:latin typeface="Arial"/>
                <a:ea typeface="Arial"/>
                <a:cs typeface="Arial"/>
                <a:sym typeface="Arial"/>
              </a:rPr>
              <a:t>This presentation was produced for the U. S. Agency for International Development. It was prepared under the terms of contract 7200AA18C00070 awarded to JSI Research &amp; Training Institute, Inc. The contents are the responsibility of JSI and do not necessarily reflect the views of USAID or the U.S. Government.</a:t>
            </a:r>
            <a:endParaRPr sz="1000" b="0" i="0" u="none" strike="noStrike" cap="none">
              <a:solidFill>
                <a:schemeClr val="dk1"/>
              </a:solidFill>
              <a:latin typeface="Arial"/>
              <a:ea typeface="Arial"/>
              <a:cs typeface="Arial"/>
              <a:sym typeface="Arial"/>
            </a:endParaRPr>
          </a:p>
        </p:txBody>
      </p:sp>
      <p:pic>
        <p:nvPicPr>
          <p:cNvPr id="87" name="Google Shape;87;p32"/>
          <p:cNvPicPr preferRelativeResize="0"/>
          <p:nvPr/>
        </p:nvPicPr>
        <p:blipFill rotWithShape="1">
          <a:blip r:embed="rId2">
            <a:alphaModFix/>
          </a:blip>
          <a:srcRect/>
          <a:stretch/>
        </p:blipFill>
        <p:spPr>
          <a:xfrm>
            <a:off x="639416" y="685800"/>
            <a:ext cx="1813366" cy="54401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8"/>
        <p:cNvGrpSpPr/>
        <p:nvPr/>
      </p:nvGrpSpPr>
      <p:grpSpPr>
        <a:xfrm>
          <a:off x="0" y="0"/>
          <a:ext cx="0" cy="0"/>
          <a:chOff x="0" y="0"/>
          <a:chExt cx="0" cy="0"/>
        </a:xfrm>
      </p:grpSpPr>
      <p:pic>
        <p:nvPicPr>
          <p:cNvPr id="89" name="Google Shape;89;p33"/>
          <p:cNvPicPr preferRelativeResize="0"/>
          <p:nvPr/>
        </p:nvPicPr>
        <p:blipFill rotWithShape="1">
          <a:blip r:embed="rId2">
            <a:alphaModFix/>
          </a:blip>
          <a:srcRect l="15964" t="452" r="22704" b="2926"/>
          <a:stretch/>
        </p:blipFill>
        <p:spPr>
          <a:xfrm>
            <a:off x="4650304" y="1152852"/>
            <a:ext cx="4156365" cy="4905048"/>
          </a:xfrm>
          <a:prstGeom prst="rect">
            <a:avLst/>
          </a:prstGeom>
          <a:noFill/>
          <a:ln>
            <a:noFill/>
          </a:ln>
        </p:spPr>
      </p:pic>
      <p:sp>
        <p:nvSpPr>
          <p:cNvPr id="90" name="Google Shape;90;p33"/>
          <p:cNvSpPr/>
          <p:nvPr/>
        </p:nvSpPr>
        <p:spPr>
          <a:xfrm>
            <a:off x="0" y="6361713"/>
            <a:ext cx="9144000" cy="496287"/>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91" name="Google Shape;91;p33"/>
          <p:cNvPicPr preferRelativeResize="0"/>
          <p:nvPr/>
        </p:nvPicPr>
        <p:blipFill rotWithShape="1">
          <a:blip r:embed="rId3">
            <a:alphaModFix/>
          </a:blip>
          <a:srcRect/>
          <a:stretch/>
        </p:blipFill>
        <p:spPr>
          <a:xfrm>
            <a:off x="639416" y="307510"/>
            <a:ext cx="1813366" cy="536918"/>
          </a:xfrm>
          <a:prstGeom prst="rect">
            <a:avLst/>
          </a:prstGeom>
          <a:noFill/>
          <a:ln>
            <a:noFill/>
          </a:ln>
        </p:spPr>
      </p:pic>
      <p:sp>
        <p:nvSpPr>
          <p:cNvPr id="92" name="Google Shape;92;p33"/>
          <p:cNvSpPr/>
          <p:nvPr/>
        </p:nvSpPr>
        <p:spPr>
          <a:xfrm>
            <a:off x="639416" y="6508042"/>
            <a:ext cx="4156364" cy="21544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1" i="0" u="none" strike="noStrike" cap="none">
                <a:solidFill>
                  <a:schemeClr val="lt1"/>
                </a:solidFill>
                <a:latin typeface="Arial"/>
                <a:ea typeface="Arial"/>
                <a:cs typeface="Arial"/>
                <a:sym typeface="Arial"/>
              </a:rPr>
              <a:t>USAID</a:t>
            </a:r>
            <a:r>
              <a:rPr lang="ru-RU" sz="1400" b="0" i="0" u="none" strike="noStrike" cap="none">
                <a:solidFill>
                  <a:schemeClr val="lt1"/>
                </a:solidFill>
                <a:latin typeface="Arial"/>
                <a:ea typeface="Arial"/>
                <a:cs typeface="Arial"/>
                <a:sym typeface="Arial"/>
              </a:rPr>
              <a:t> </a:t>
            </a:r>
            <a:r>
              <a:rPr lang="ru-RU" sz="1400" b="1" i="0" u="none" strike="noStrike" cap="none">
                <a:solidFill>
                  <a:schemeClr val="lt1"/>
                </a:solidFill>
                <a:latin typeface="Arial"/>
                <a:ea typeface="Arial"/>
                <a:cs typeface="Arial"/>
                <a:sym typeface="Arial"/>
              </a:rPr>
              <a:t>ADVANCING NUTRITION</a:t>
            </a:r>
            <a:endParaRPr sz="1400" b="0" i="0" u="none" strike="noStrike" cap="none">
              <a:solidFill>
                <a:srgbClr val="000000"/>
              </a:solidFill>
              <a:latin typeface="Arial"/>
              <a:ea typeface="Arial"/>
              <a:cs typeface="Arial"/>
              <a:sym typeface="Arial"/>
            </a:endParaRPr>
          </a:p>
        </p:txBody>
      </p:sp>
      <p:sp>
        <p:nvSpPr>
          <p:cNvPr id="93" name="Google Shape;93;p33"/>
          <p:cNvSpPr txBox="1">
            <a:spLocks noGrp="1"/>
          </p:cNvSpPr>
          <p:nvPr>
            <p:ph type="ctrTitle"/>
          </p:nvPr>
        </p:nvSpPr>
        <p:spPr>
          <a:xfrm>
            <a:off x="666959" y="1135243"/>
            <a:ext cx="3763662" cy="1505526"/>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6C6463"/>
              </a:buClr>
              <a:buSzPts val="2400"/>
              <a:buFont typeface="Arial"/>
              <a:buNone/>
              <a:defRPr sz="2400" b="1" i="0" u="none" strike="noStrike" cap="none">
                <a:solidFill>
                  <a:srgbClr val="6C646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4" name="Google Shape;94;p33"/>
          <p:cNvSpPr txBox="1">
            <a:spLocks noGrp="1"/>
          </p:cNvSpPr>
          <p:nvPr>
            <p:ph type="subTitle" idx="1"/>
          </p:nvPr>
        </p:nvSpPr>
        <p:spPr>
          <a:xfrm>
            <a:off x="666958" y="2910365"/>
            <a:ext cx="3763662" cy="955053"/>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6C6463"/>
              </a:buClr>
              <a:buSzPts val="1600"/>
              <a:buFont typeface="Arial"/>
              <a:buNone/>
              <a:defRPr sz="1600" b="0" i="0" u="none" strike="noStrike" cap="none">
                <a:solidFill>
                  <a:srgbClr val="6C6463"/>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endParaRPr/>
          </a:p>
        </p:txBody>
      </p:sp>
      <p:sp>
        <p:nvSpPr>
          <p:cNvPr id="95" name="Google Shape;95;p33"/>
          <p:cNvSpPr txBox="1">
            <a:spLocks noGrp="1"/>
          </p:cNvSpPr>
          <p:nvPr>
            <p:ph type="body" idx="2"/>
          </p:nvPr>
        </p:nvSpPr>
        <p:spPr>
          <a:xfrm>
            <a:off x="666957" y="4098332"/>
            <a:ext cx="3287125" cy="28736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6C6463"/>
              </a:buClr>
              <a:buSzPts val="1400"/>
              <a:buFont typeface="Arial"/>
              <a:buNone/>
              <a:defRPr sz="1400" b="0" i="0" u="none" strike="noStrike" cap="none">
                <a:solidFill>
                  <a:srgbClr val="6C6463"/>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6" name="Google Shape;96;p33"/>
          <p:cNvSpPr/>
          <p:nvPr/>
        </p:nvSpPr>
        <p:spPr>
          <a:xfrm>
            <a:off x="6109855" y="4405744"/>
            <a:ext cx="3034145" cy="2102298"/>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Clr>
                <a:srgbClr val="000000"/>
              </a:buClr>
              <a:buSzPts val="1000"/>
              <a:buFont typeface="Arial"/>
              <a:buNone/>
            </a:pPr>
            <a:r>
              <a:rPr lang="ru-RU" sz="1000" b="1" i="0" u="none" strike="noStrike" cap="none">
                <a:solidFill>
                  <a:schemeClr val="dk1"/>
                </a:solidFill>
                <a:latin typeface="Arial"/>
                <a:ea typeface="Arial"/>
                <a:cs typeface="Arial"/>
                <a:sym typeface="Arial"/>
              </a:rPr>
              <a:t>TO CHANGE THIS PHOTO</a:t>
            </a:r>
            <a:endParaRPr sz="1400" b="0" i="0" u="none" strike="noStrike" cap="none">
              <a:solidFill>
                <a:srgbClr val="000000"/>
              </a:solidFill>
              <a:latin typeface="Arial"/>
              <a:ea typeface="Arial"/>
              <a:cs typeface="Arial"/>
              <a:sym typeface="Arial"/>
            </a:endParaRPr>
          </a:p>
          <a:p>
            <a:pPr marL="0" marR="0" lvl="0" indent="0" algn="l" rtl="0">
              <a:lnSpc>
                <a:spcPct val="85000"/>
              </a:lnSpc>
              <a:spcBef>
                <a:spcPts val="400"/>
              </a:spcBef>
              <a:spcAft>
                <a:spcPts val="0"/>
              </a:spcAft>
              <a:buClr>
                <a:srgbClr val="000000"/>
              </a:buClr>
              <a:buSzPts val="1000"/>
              <a:buFont typeface="Arial"/>
              <a:buNone/>
            </a:pPr>
            <a:r>
              <a:rPr lang="ru-RU" sz="1000" b="0" i="0" u="none" strike="noStrike" cap="none">
                <a:solidFill>
                  <a:schemeClr val="dk1"/>
                </a:solidFill>
                <a:latin typeface="Arial"/>
                <a:ea typeface="Arial"/>
                <a:cs typeface="Arial"/>
                <a:sym typeface="Arial"/>
              </a:rPr>
              <a:t>Find a photo that relates to your topic and insert it here. Need a photo? Explore the project’s </a:t>
            </a:r>
            <a:r>
              <a:rPr lang="ru-RU" sz="1000" b="0" i="0" u="sng" strike="noStrike" cap="none">
                <a:solidFill>
                  <a:schemeClr val="hlink"/>
                </a:solidFill>
                <a:latin typeface="Arial"/>
                <a:ea typeface="Arial"/>
                <a:cs typeface="Arial"/>
                <a:sym typeface="Arial"/>
                <a:hlinkClick r:id="rId4"/>
              </a:rPr>
              <a:t>intranet photo database</a:t>
            </a:r>
            <a:r>
              <a:rPr lang="ru-RU" sz="10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Go to </a:t>
            </a:r>
            <a:r>
              <a:rPr lang="ru-RU" sz="1000" b="1" i="0" u="none" strike="noStrike" cap="none">
                <a:solidFill>
                  <a:schemeClr val="dk1"/>
                </a:solidFill>
                <a:latin typeface="Arial"/>
                <a:ea typeface="Arial"/>
                <a:cs typeface="Arial"/>
                <a:sym typeface="Arial"/>
              </a:rPr>
              <a:t>View</a:t>
            </a:r>
            <a:r>
              <a:rPr lang="ru-RU" sz="1000" b="0" i="0" u="none" strike="noStrike" cap="none">
                <a:solidFill>
                  <a:schemeClr val="dk1"/>
                </a:solidFill>
                <a:latin typeface="Arial"/>
                <a:ea typeface="Arial"/>
                <a:cs typeface="Arial"/>
                <a:sym typeface="Arial"/>
              </a:rPr>
              <a:t> in the top menu, then </a:t>
            </a:r>
            <a:r>
              <a:rPr lang="ru-RU" sz="1000" b="1" i="0" u="none" strike="noStrike" cap="none">
                <a:solidFill>
                  <a:schemeClr val="dk1"/>
                </a:solidFill>
                <a:latin typeface="Arial"/>
                <a:ea typeface="Arial"/>
                <a:cs typeface="Arial"/>
                <a:sym typeface="Arial"/>
              </a:rPr>
              <a:t>Slide Master</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Right click on current photo</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Select “Change Picture”</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Browse to a related photo and choose “Insert”</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Adjust to fill the frame by clicking on the image, then clicking in a corner and dragging.</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Delete this box, then click on Home in the menu to add content to your presentation</a:t>
            </a:r>
            <a:r>
              <a:rPr lang="ru-RU" sz="1000" b="1"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97"/>
        <p:cNvGrpSpPr/>
        <p:nvPr/>
      </p:nvGrpSpPr>
      <p:grpSpPr>
        <a:xfrm>
          <a:off x="0" y="0"/>
          <a:ext cx="0" cy="0"/>
          <a:chOff x="0" y="0"/>
          <a:chExt cx="0" cy="0"/>
        </a:xfrm>
      </p:grpSpPr>
      <p:pic>
        <p:nvPicPr>
          <p:cNvPr id="98" name="Google Shape;98;p34"/>
          <p:cNvPicPr preferRelativeResize="0"/>
          <p:nvPr/>
        </p:nvPicPr>
        <p:blipFill rotWithShape="1">
          <a:blip r:embed="rId2">
            <a:alphaModFix/>
          </a:blip>
          <a:srcRect l="15965" t="455" r="22703" b="2925"/>
          <a:stretch/>
        </p:blipFill>
        <p:spPr>
          <a:xfrm>
            <a:off x="608243" y="1173634"/>
            <a:ext cx="4156364" cy="4905048"/>
          </a:xfrm>
          <a:prstGeom prst="rect">
            <a:avLst/>
          </a:prstGeom>
          <a:noFill/>
          <a:ln>
            <a:noFill/>
          </a:ln>
        </p:spPr>
      </p:pic>
      <p:sp>
        <p:nvSpPr>
          <p:cNvPr id="99" name="Google Shape;99;p34"/>
          <p:cNvSpPr/>
          <p:nvPr/>
        </p:nvSpPr>
        <p:spPr>
          <a:xfrm>
            <a:off x="0" y="6361713"/>
            <a:ext cx="9144000" cy="496287"/>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0" name="Google Shape;100;p34"/>
          <p:cNvPicPr preferRelativeResize="0"/>
          <p:nvPr/>
        </p:nvPicPr>
        <p:blipFill rotWithShape="1">
          <a:blip r:embed="rId3">
            <a:alphaModFix/>
          </a:blip>
          <a:srcRect/>
          <a:stretch/>
        </p:blipFill>
        <p:spPr>
          <a:xfrm>
            <a:off x="639416" y="307510"/>
            <a:ext cx="1813366" cy="536918"/>
          </a:xfrm>
          <a:prstGeom prst="rect">
            <a:avLst/>
          </a:prstGeom>
          <a:noFill/>
          <a:ln>
            <a:noFill/>
          </a:ln>
        </p:spPr>
      </p:pic>
      <p:sp>
        <p:nvSpPr>
          <p:cNvPr id="101" name="Google Shape;101;p34"/>
          <p:cNvSpPr/>
          <p:nvPr/>
        </p:nvSpPr>
        <p:spPr>
          <a:xfrm>
            <a:off x="639416" y="6508042"/>
            <a:ext cx="4156364" cy="21544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1" i="0" u="none" strike="noStrike" cap="none">
                <a:solidFill>
                  <a:schemeClr val="lt1"/>
                </a:solidFill>
                <a:latin typeface="Arial"/>
                <a:ea typeface="Arial"/>
                <a:cs typeface="Arial"/>
                <a:sym typeface="Arial"/>
              </a:rPr>
              <a:t>USAID</a:t>
            </a:r>
            <a:r>
              <a:rPr lang="ru-RU" sz="1400" b="0" i="0" u="none" strike="noStrike" cap="none">
                <a:solidFill>
                  <a:schemeClr val="lt1"/>
                </a:solidFill>
                <a:latin typeface="Arial"/>
                <a:ea typeface="Arial"/>
                <a:cs typeface="Arial"/>
                <a:sym typeface="Arial"/>
              </a:rPr>
              <a:t> </a:t>
            </a:r>
            <a:r>
              <a:rPr lang="ru-RU" sz="1400" b="1" i="0" u="none" strike="noStrike" cap="none">
                <a:solidFill>
                  <a:schemeClr val="lt1"/>
                </a:solidFill>
                <a:latin typeface="Arial"/>
                <a:ea typeface="Arial"/>
                <a:cs typeface="Arial"/>
                <a:sym typeface="Arial"/>
              </a:rPr>
              <a:t>ADVANCING NUTRITION</a:t>
            </a:r>
            <a:endParaRPr sz="1400" b="0" i="0" u="none" strike="noStrike" cap="none">
              <a:solidFill>
                <a:srgbClr val="000000"/>
              </a:solidFill>
              <a:latin typeface="Arial"/>
              <a:ea typeface="Arial"/>
              <a:cs typeface="Arial"/>
              <a:sym typeface="Arial"/>
            </a:endParaRPr>
          </a:p>
        </p:txBody>
      </p:sp>
      <p:sp>
        <p:nvSpPr>
          <p:cNvPr id="102" name="Google Shape;102;p34"/>
          <p:cNvSpPr txBox="1">
            <a:spLocks noGrp="1"/>
          </p:cNvSpPr>
          <p:nvPr>
            <p:ph type="ctrTitle"/>
          </p:nvPr>
        </p:nvSpPr>
        <p:spPr>
          <a:xfrm>
            <a:off x="5093486" y="1135243"/>
            <a:ext cx="3763662" cy="1505526"/>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6C6463"/>
              </a:buClr>
              <a:buSzPts val="2400"/>
              <a:buFont typeface="Arial"/>
              <a:buNone/>
              <a:defRPr sz="2400" b="1" i="0" u="none" strike="noStrike" cap="none">
                <a:solidFill>
                  <a:srgbClr val="6C646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3" name="Google Shape;103;p34"/>
          <p:cNvSpPr txBox="1">
            <a:spLocks noGrp="1"/>
          </p:cNvSpPr>
          <p:nvPr>
            <p:ph type="subTitle" idx="1"/>
          </p:nvPr>
        </p:nvSpPr>
        <p:spPr>
          <a:xfrm>
            <a:off x="5093485" y="2910365"/>
            <a:ext cx="3763662" cy="955053"/>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6C6463"/>
              </a:buClr>
              <a:buSzPts val="1600"/>
              <a:buFont typeface="Arial"/>
              <a:buNone/>
              <a:defRPr sz="1600" b="0" i="0" u="none" strike="noStrike" cap="none">
                <a:solidFill>
                  <a:srgbClr val="6C6463"/>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endParaRPr/>
          </a:p>
        </p:txBody>
      </p:sp>
      <p:sp>
        <p:nvSpPr>
          <p:cNvPr id="104" name="Google Shape;104;p34"/>
          <p:cNvSpPr txBox="1">
            <a:spLocks noGrp="1"/>
          </p:cNvSpPr>
          <p:nvPr>
            <p:ph type="body" idx="2"/>
          </p:nvPr>
        </p:nvSpPr>
        <p:spPr>
          <a:xfrm>
            <a:off x="5093484" y="4098332"/>
            <a:ext cx="3287125" cy="28736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6C6463"/>
              </a:buClr>
              <a:buSzPts val="1400"/>
              <a:buFont typeface="Arial"/>
              <a:buNone/>
              <a:defRPr sz="1400" b="0" i="0" u="none" strike="noStrike" cap="none">
                <a:solidFill>
                  <a:srgbClr val="6C6463"/>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5" name="Google Shape;105;p34"/>
          <p:cNvSpPr/>
          <p:nvPr/>
        </p:nvSpPr>
        <p:spPr>
          <a:xfrm>
            <a:off x="571499" y="4405744"/>
            <a:ext cx="3034145" cy="2102298"/>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Clr>
                <a:srgbClr val="000000"/>
              </a:buClr>
              <a:buSzPts val="1000"/>
              <a:buFont typeface="Arial"/>
              <a:buNone/>
            </a:pPr>
            <a:r>
              <a:rPr lang="ru-RU" sz="1000" b="1" i="0" u="none" strike="noStrike" cap="none">
                <a:solidFill>
                  <a:schemeClr val="dk1"/>
                </a:solidFill>
                <a:latin typeface="Arial"/>
                <a:ea typeface="Arial"/>
                <a:cs typeface="Arial"/>
                <a:sym typeface="Arial"/>
              </a:rPr>
              <a:t>TO CHANGE THIS PHOTO</a:t>
            </a:r>
            <a:endParaRPr sz="1400" b="0" i="0" u="none" strike="noStrike" cap="none">
              <a:solidFill>
                <a:srgbClr val="000000"/>
              </a:solidFill>
              <a:latin typeface="Arial"/>
              <a:ea typeface="Arial"/>
              <a:cs typeface="Arial"/>
              <a:sym typeface="Arial"/>
            </a:endParaRPr>
          </a:p>
          <a:p>
            <a:pPr marL="0" marR="0" lvl="0" indent="0" algn="l" rtl="0">
              <a:lnSpc>
                <a:spcPct val="85000"/>
              </a:lnSpc>
              <a:spcBef>
                <a:spcPts val="400"/>
              </a:spcBef>
              <a:spcAft>
                <a:spcPts val="0"/>
              </a:spcAft>
              <a:buClr>
                <a:srgbClr val="000000"/>
              </a:buClr>
              <a:buSzPts val="1000"/>
              <a:buFont typeface="Arial"/>
              <a:buNone/>
            </a:pPr>
            <a:r>
              <a:rPr lang="ru-RU" sz="1000" b="0" i="0" u="none" strike="noStrike" cap="none">
                <a:solidFill>
                  <a:schemeClr val="dk1"/>
                </a:solidFill>
                <a:latin typeface="Arial"/>
                <a:ea typeface="Arial"/>
                <a:cs typeface="Arial"/>
                <a:sym typeface="Arial"/>
              </a:rPr>
              <a:t>Find a photo that relates to your topic and insert it here. Need a photo? Explore the project’s </a:t>
            </a:r>
            <a:r>
              <a:rPr lang="ru-RU" sz="1000" b="0" i="0" u="sng" strike="noStrike" cap="none">
                <a:solidFill>
                  <a:schemeClr val="hlink"/>
                </a:solidFill>
                <a:latin typeface="Arial"/>
                <a:ea typeface="Arial"/>
                <a:cs typeface="Arial"/>
                <a:sym typeface="Arial"/>
                <a:hlinkClick r:id="rId4"/>
              </a:rPr>
              <a:t>intranet photo database</a:t>
            </a:r>
            <a:r>
              <a:rPr lang="ru-RU" sz="10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Go to </a:t>
            </a:r>
            <a:r>
              <a:rPr lang="ru-RU" sz="1000" b="1" i="0" u="none" strike="noStrike" cap="none">
                <a:solidFill>
                  <a:schemeClr val="dk1"/>
                </a:solidFill>
                <a:latin typeface="Arial"/>
                <a:ea typeface="Arial"/>
                <a:cs typeface="Arial"/>
                <a:sym typeface="Arial"/>
              </a:rPr>
              <a:t>View</a:t>
            </a:r>
            <a:r>
              <a:rPr lang="ru-RU" sz="1000" b="0" i="0" u="none" strike="noStrike" cap="none">
                <a:solidFill>
                  <a:schemeClr val="dk1"/>
                </a:solidFill>
                <a:latin typeface="Arial"/>
                <a:ea typeface="Arial"/>
                <a:cs typeface="Arial"/>
                <a:sym typeface="Arial"/>
              </a:rPr>
              <a:t> in the top menu, then </a:t>
            </a:r>
            <a:r>
              <a:rPr lang="ru-RU" sz="1000" b="1" i="0" u="none" strike="noStrike" cap="none">
                <a:solidFill>
                  <a:schemeClr val="dk1"/>
                </a:solidFill>
                <a:latin typeface="Arial"/>
                <a:ea typeface="Arial"/>
                <a:cs typeface="Arial"/>
                <a:sym typeface="Arial"/>
              </a:rPr>
              <a:t>Slide Master</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Right click on current photo</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Select “Change Picture”</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Browse to a related photo and choose “Insert”</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Adjust to fill the frame by clicking on the image, then clicking in a corner and dragging.</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Delete this box, then click on Home in the menu to add content to your presentation</a:t>
            </a:r>
            <a:r>
              <a:rPr lang="ru-RU" sz="1000" b="1"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06"/>
        <p:cNvGrpSpPr/>
        <p:nvPr/>
      </p:nvGrpSpPr>
      <p:grpSpPr>
        <a:xfrm>
          <a:off x="0" y="0"/>
          <a:ext cx="0" cy="0"/>
          <a:chOff x="0" y="0"/>
          <a:chExt cx="0" cy="0"/>
        </a:xfrm>
      </p:grpSpPr>
      <p:sp>
        <p:nvSpPr>
          <p:cNvPr id="107" name="Google Shape;107;p36"/>
          <p:cNvSpPr/>
          <p:nvPr/>
        </p:nvSpPr>
        <p:spPr>
          <a:xfrm>
            <a:off x="0" y="-1"/>
            <a:ext cx="9144000" cy="6226629"/>
          </a:xfrm>
          <a:prstGeom prst="rect">
            <a:avLst/>
          </a:prstGeom>
          <a:solidFill>
            <a:srgbClr val="CFCDC9">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 name="Google Shape;108;p36"/>
          <p:cNvSpPr/>
          <p:nvPr/>
        </p:nvSpPr>
        <p:spPr>
          <a:xfrm>
            <a:off x="0" y="6361713"/>
            <a:ext cx="9144000" cy="496287"/>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 name="Google Shape;109;p36"/>
          <p:cNvSpPr/>
          <p:nvPr/>
        </p:nvSpPr>
        <p:spPr>
          <a:xfrm>
            <a:off x="639416" y="6508042"/>
            <a:ext cx="4156364" cy="21544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1" i="0" u="none" strike="noStrike" cap="none">
                <a:solidFill>
                  <a:schemeClr val="lt1"/>
                </a:solidFill>
                <a:latin typeface="Arial"/>
                <a:ea typeface="Arial"/>
                <a:cs typeface="Arial"/>
                <a:sym typeface="Arial"/>
              </a:rPr>
              <a:t>USAID</a:t>
            </a:r>
            <a:r>
              <a:rPr lang="ru-RU" sz="1400" b="0" i="0" u="none" strike="noStrike" cap="none">
                <a:solidFill>
                  <a:schemeClr val="lt1"/>
                </a:solidFill>
                <a:latin typeface="Arial"/>
                <a:ea typeface="Arial"/>
                <a:cs typeface="Arial"/>
                <a:sym typeface="Arial"/>
              </a:rPr>
              <a:t> </a:t>
            </a:r>
            <a:r>
              <a:rPr lang="ru-RU" sz="1400" b="1" i="0" u="none" strike="noStrike" cap="none">
                <a:solidFill>
                  <a:schemeClr val="lt1"/>
                </a:solidFill>
                <a:latin typeface="Arial"/>
                <a:ea typeface="Arial"/>
                <a:cs typeface="Arial"/>
                <a:sym typeface="Arial"/>
              </a:rPr>
              <a:t>ADVANCING NUTRITION</a:t>
            </a:r>
            <a:endParaRPr sz="1400" b="0" i="0" u="none" strike="noStrike" cap="none">
              <a:solidFill>
                <a:srgbClr val="000000"/>
              </a:solidFill>
              <a:latin typeface="Arial"/>
              <a:ea typeface="Arial"/>
              <a:cs typeface="Arial"/>
              <a:sym typeface="Arial"/>
            </a:endParaRPr>
          </a:p>
        </p:txBody>
      </p:sp>
      <p:pic>
        <p:nvPicPr>
          <p:cNvPr id="110" name="Google Shape;110;p36"/>
          <p:cNvPicPr preferRelativeResize="0"/>
          <p:nvPr/>
        </p:nvPicPr>
        <p:blipFill rotWithShape="1">
          <a:blip r:embed="rId2">
            <a:alphaModFix/>
          </a:blip>
          <a:srcRect/>
          <a:stretch/>
        </p:blipFill>
        <p:spPr>
          <a:xfrm>
            <a:off x="639416" y="307510"/>
            <a:ext cx="1813366" cy="536918"/>
          </a:xfrm>
          <a:prstGeom prst="rect">
            <a:avLst/>
          </a:prstGeom>
          <a:noFill/>
          <a:ln>
            <a:noFill/>
          </a:ln>
        </p:spPr>
      </p:pic>
      <p:pic>
        <p:nvPicPr>
          <p:cNvPr id="111" name="Google Shape;111;p36"/>
          <p:cNvPicPr preferRelativeResize="0"/>
          <p:nvPr/>
        </p:nvPicPr>
        <p:blipFill rotWithShape="1">
          <a:blip r:embed="rId3">
            <a:alphaModFix/>
          </a:blip>
          <a:srcRect l="15965" t="455" r="22703" b="2925"/>
          <a:stretch/>
        </p:blipFill>
        <p:spPr>
          <a:xfrm>
            <a:off x="4650304" y="1152852"/>
            <a:ext cx="4156364" cy="4905048"/>
          </a:xfrm>
          <a:prstGeom prst="rect">
            <a:avLst/>
          </a:prstGeom>
          <a:noFill/>
          <a:ln>
            <a:noFill/>
          </a:ln>
        </p:spPr>
      </p:pic>
      <p:sp>
        <p:nvSpPr>
          <p:cNvPr id="112" name="Google Shape;112;p36"/>
          <p:cNvSpPr txBox="1">
            <a:spLocks noGrp="1"/>
          </p:cNvSpPr>
          <p:nvPr>
            <p:ph type="ctrTitle"/>
          </p:nvPr>
        </p:nvSpPr>
        <p:spPr>
          <a:xfrm>
            <a:off x="666959" y="1135243"/>
            <a:ext cx="3763662" cy="1505526"/>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6C6463"/>
              </a:buClr>
              <a:buSzPts val="2400"/>
              <a:buFont typeface="Arial"/>
              <a:buNone/>
              <a:defRPr sz="2400" b="1" i="0" u="none" strike="noStrike" cap="none">
                <a:solidFill>
                  <a:srgbClr val="6C646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3" name="Google Shape;113;p36"/>
          <p:cNvSpPr txBox="1">
            <a:spLocks noGrp="1"/>
          </p:cNvSpPr>
          <p:nvPr>
            <p:ph type="subTitle" idx="1"/>
          </p:nvPr>
        </p:nvSpPr>
        <p:spPr>
          <a:xfrm>
            <a:off x="666958" y="2910365"/>
            <a:ext cx="3763662" cy="955053"/>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6C6463"/>
              </a:buClr>
              <a:buSzPts val="1600"/>
              <a:buFont typeface="Arial"/>
              <a:buNone/>
              <a:defRPr sz="1600" b="0" i="0" u="none" strike="noStrike" cap="none">
                <a:solidFill>
                  <a:srgbClr val="6C6463"/>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endParaRPr/>
          </a:p>
        </p:txBody>
      </p:sp>
      <p:sp>
        <p:nvSpPr>
          <p:cNvPr id="114" name="Google Shape;114;p36"/>
          <p:cNvSpPr txBox="1">
            <a:spLocks noGrp="1"/>
          </p:cNvSpPr>
          <p:nvPr>
            <p:ph type="body" idx="2"/>
          </p:nvPr>
        </p:nvSpPr>
        <p:spPr>
          <a:xfrm>
            <a:off x="666957" y="4098332"/>
            <a:ext cx="3287125" cy="28736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6C6463"/>
              </a:buClr>
              <a:buSzPts val="1400"/>
              <a:buFont typeface="Arial"/>
              <a:buNone/>
              <a:defRPr sz="1400" b="0" i="0" u="none" strike="noStrike" cap="none">
                <a:solidFill>
                  <a:srgbClr val="6C6463"/>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5" name="Google Shape;115;p36"/>
          <p:cNvSpPr/>
          <p:nvPr/>
        </p:nvSpPr>
        <p:spPr>
          <a:xfrm>
            <a:off x="6109855" y="4405744"/>
            <a:ext cx="3034145" cy="2102298"/>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Clr>
                <a:srgbClr val="000000"/>
              </a:buClr>
              <a:buSzPts val="1000"/>
              <a:buFont typeface="Arial"/>
              <a:buNone/>
            </a:pPr>
            <a:r>
              <a:rPr lang="ru-RU" sz="1000" b="1" i="0" u="none" strike="noStrike" cap="none">
                <a:solidFill>
                  <a:schemeClr val="dk1"/>
                </a:solidFill>
                <a:latin typeface="Arial"/>
                <a:ea typeface="Arial"/>
                <a:cs typeface="Arial"/>
                <a:sym typeface="Arial"/>
              </a:rPr>
              <a:t>TO CHANGE THIS PHOTO</a:t>
            </a:r>
            <a:endParaRPr sz="1400" b="0" i="0" u="none" strike="noStrike" cap="none">
              <a:solidFill>
                <a:srgbClr val="000000"/>
              </a:solidFill>
              <a:latin typeface="Arial"/>
              <a:ea typeface="Arial"/>
              <a:cs typeface="Arial"/>
              <a:sym typeface="Arial"/>
            </a:endParaRPr>
          </a:p>
          <a:p>
            <a:pPr marL="0" marR="0" lvl="0" indent="0" algn="l" rtl="0">
              <a:lnSpc>
                <a:spcPct val="85000"/>
              </a:lnSpc>
              <a:spcBef>
                <a:spcPts val="400"/>
              </a:spcBef>
              <a:spcAft>
                <a:spcPts val="0"/>
              </a:spcAft>
              <a:buClr>
                <a:srgbClr val="000000"/>
              </a:buClr>
              <a:buSzPts val="1000"/>
              <a:buFont typeface="Arial"/>
              <a:buNone/>
            </a:pPr>
            <a:r>
              <a:rPr lang="ru-RU" sz="1000" b="0" i="0" u="none" strike="noStrike" cap="none">
                <a:solidFill>
                  <a:schemeClr val="dk1"/>
                </a:solidFill>
                <a:latin typeface="Arial"/>
                <a:ea typeface="Arial"/>
                <a:cs typeface="Arial"/>
                <a:sym typeface="Arial"/>
              </a:rPr>
              <a:t>Find a photo that relates to your topic and insert it here. Need a photo? Explore the project’s </a:t>
            </a:r>
            <a:r>
              <a:rPr lang="ru-RU" sz="1000" b="0" i="0" u="sng" strike="noStrike" cap="none">
                <a:solidFill>
                  <a:schemeClr val="hlink"/>
                </a:solidFill>
                <a:latin typeface="Arial"/>
                <a:ea typeface="Arial"/>
                <a:cs typeface="Arial"/>
                <a:sym typeface="Arial"/>
                <a:hlinkClick r:id="rId4"/>
              </a:rPr>
              <a:t>intranet photo database</a:t>
            </a:r>
            <a:r>
              <a:rPr lang="ru-RU" sz="10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Go to </a:t>
            </a:r>
            <a:r>
              <a:rPr lang="ru-RU" sz="1000" b="1" i="0" u="none" strike="noStrike" cap="none">
                <a:solidFill>
                  <a:schemeClr val="dk1"/>
                </a:solidFill>
                <a:latin typeface="Arial"/>
                <a:ea typeface="Arial"/>
                <a:cs typeface="Arial"/>
                <a:sym typeface="Arial"/>
              </a:rPr>
              <a:t>View</a:t>
            </a:r>
            <a:r>
              <a:rPr lang="ru-RU" sz="1000" b="0" i="0" u="none" strike="noStrike" cap="none">
                <a:solidFill>
                  <a:schemeClr val="dk1"/>
                </a:solidFill>
                <a:latin typeface="Arial"/>
                <a:ea typeface="Arial"/>
                <a:cs typeface="Arial"/>
                <a:sym typeface="Arial"/>
              </a:rPr>
              <a:t> in the top menu, then </a:t>
            </a:r>
            <a:r>
              <a:rPr lang="ru-RU" sz="1000" b="1" i="0" u="none" strike="noStrike" cap="none">
                <a:solidFill>
                  <a:schemeClr val="dk1"/>
                </a:solidFill>
                <a:latin typeface="Arial"/>
                <a:ea typeface="Arial"/>
                <a:cs typeface="Arial"/>
                <a:sym typeface="Arial"/>
              </a:rPr>
              <a:t>Slide Master</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Right click on current photo</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Select “Change Picture”</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Browse to a related photo and choose “Insert”</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Adjust to fill the frame by clicking on the image, then clicking in a corner and dragging.</a:t>
            </a:r>
            <a:endParaRPr sz="1400" b="0" i="0" u="none" strike="noStrike" cap="none">
              <a:solidFill>
                <a:srgbClr val="000000"/>
              </a:solidFill>
              <a:latin typeface="Arial"/>
              <a:ea typeface="Arial"/>
              <a:cs typeface="Arial"/>
              <a:sym typeface="Arial"/>
            </a:endParaRPr>
          </a:p>
          <a:p>
            <a:pPr marL="123825" marR="0" lvl="0" indent="-114300" algn="l" rtl="0">
              <a:lnSpc>
                <a:spcPct val="85000"/>
              </a:lnSpc>
              <a:spcBef>
                <a:spcPts val="400"/>
              </a:spcBef>
              <a:spcAft>
                <a:spcPts val="0"/>
              </a:spcAft>
              <a:buClr>
                <a:schemeClr val="dk1"/>
              </a:buClr>
              <a:buSzPts val="1000"/>
              <a:buFont typeface="Arial"/>
              <a:buAutoNum type="arabicPeriod"/>
            </a:pPr>
            <a:r>
              <a:rPr lang="ru-RU" sz="1000" b="0" i="0" u="none" strike="noStrike" cap="none">
                <a:solidFill>
                  <a:schemeClr val="dk1"/>
                </a:solidFill>
                <a:latin typeface="Arial"/>
                <a:ea typeface="Arial"/>
                <a:cs typeface="Arial"/>
                <a:sym typeface="Arial"/>
              </a:rPr>
              <a:t>Delete this box, then click on Home in the menu to add content to your presentation</a:t>
            </a:r>
            <a:r>
              <a:rPr lang="ru-RU" sz="1000" b="1"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6"/>
        <p:cNvGrpSpPr/>
        <p:nvPr/>
      </p:nvGrpSpPr>
      <p:grpSpPr>
        <a:xfrm>
          <a:off x="0" y="0"/>
          <a:ext cx="0" cy="0"/>
          <a:chOff x="0" y="0"/>
          <a:chExt cx="0" cy="0"/>
        </a:xfrm>
      </p:grpSpPr>
      <p:sp>
        <p:nvSpPr>
          <p:cNvPr id="117" name="Google Shape;117;p37"/>
          <p:cNvSpPr txBox="1"/>
          <p:nvPr/>
        </p:nvSpPr>
        <p:spPr>
          <a:xfrm>
            <a:off x="3145969" y="6551851"/>
            <a:ext cx="2895600" cy="18466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35C5B"/>
              </a:buClr>
              <a:buSzPts val="600"/>
              <a:buFont typeface="Arial"/>
              <a:buNone/>
            </a:pPr>
            <a:r>
              <a:rPr lang="ru-RU" sz="600" b="0" i="0" u="none" strike="noStrike" cap="none">
                <a:solidFill>
                  <a:srgbClr val="635C5B"/>
                </a:solidFill>
                <a:latin typeface="Arial"/>
                <a:ea typeface="Arial"/>
                <a:cs typeface="Arial"/>
                <a:sym typeface="Arial"/>
              </a:rPr>
              <a:t>FOOTER GOES HERE</a:t>
            </a:r>
            <a:endParaRPr sz="1400" b="0" i="0" u="none" strike="noStrike" cap="none">
              <a:solidFill>
                <a:srgbClr val="000000"/>
              </a:solidFill>
              <a:latin typeface="Arial"/>
              <a:ea typeface="Arial"/>
              <a:cs typeface="Arial"/>
              <a:sym typeface="Arial"/>
            </a:endParaRPr>
          </a:p>
        </p:txBody>
      </p:sp>
      <p:sp>
        <p:nvSpPr>
          <p:cNvPr id="118" name="Google Shape;118;p37"/>
          <p:cNvSpPr/>
          <p:nvPr/>
        </p:nvSpPr>
        <p:spPr>
          <a:xfrm>
            <a:off x="0" y="6361713"/>
            <a:ext cx="9144000" cy="496287"/>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 name="Google Shape;119;p37"/>
          <p:cNvSpPr txBox="1">
            <a:spLocks noGrp="1"/>
          </p:cNvSpPr>
          <p:nvPr>
            <p:ph type="ctrTitle"/>
          </p:nvPr>
        </p:nvSpPr>
        <p:spPr>
          <a:xfrm>
            <a:off x="639416" y="1608224"/>
            <a:ext cx="8024360" cy="1237978"/>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BA0C2F"/>
              </a:buClr>
              <a:buSzPts val="2400"/>
              <a:buFont typeface="Arial"/>
              <a:buNone/>
              <a:defRPr sz="2400" b="1" i="0" u="none" strike="noStrike" cap="none">
                <a:solidFill>
                  <a:srgbClr val="BA0C2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0" name="Google Shape;120;p37"/>
          <p:cNvSpPr txBox="1">
            <a:spLocks noGrp="1"/>
          </p:cNvSpPr>
          <p:nvPr>
            <p:ph type="subTitle" idx="1"/>
          </p:nvPr>
        </p:nvSpPr>
        <p:spPr>
          <a:xfrm>
            <a:off x="639416" y="2983924"/>
            <a:ext cx="8024360" cy="1213105"/>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6C6463"/>
              </a:buClr>
              <a:buSzPts val="1600"/>
              <a:buFont typeface="Arial"/>
              <a:buNone/>
              <a:defRPr sz="1600" b="0" i="0" u="none" strike="noStrike" cap="none">
                <a:solidFill>
                  <a:srgbClr val="6C6463"/>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endParaRPr/>
          </a:p>
        </p:txBody>
      </p:sp>
      <p:sp>
        <p:nvSpPr>
          <p:cNvPr id="121" name="Google Shape;121;p37"/>
          <p:cNvSpPr txBox="1">
            <a:spLocks noGrp="1"/>
          </p:cNvSpPr>
          <p:nvPr>
            <p:ph type="body" idx="2"/>
          </p:nvPr>
        </p:nvSpPr>
        <p:spPr>
          <a:xfrm>
            <a:off x="639416" y="4897668"/>
            <a:ext cx="8024360" cy="709312"/>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6C6463"/>
              </a:buClr>
              <a:buSzPts val="1400"/>
              <a:buFont typeface="Arial"/>
              <a:buNone/>
              <a:defRPr sz="1400" b="0" i="0" u="none" strike="noStrike" cap="none">
                <a:solidFill>
                  <a:srgbClr val="6C6463"/>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2" name="Google Shape;122;p37"/>
          <p:cNvSpPr/>
          <p:nvPr/>
        </p:nvSpPr>
        <p:spPr>
          <a:xfrm>
            <a:off x="639416" y="6508042"/>
            <a:ext cx="4156364" cy="21544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1" i="0" u="none" strike="noStrike" cap="none">
                <a:solidFill>
                  <a:schemeClr val="lt1"/>
                </a:solidFill>
                <a:latin typeface="Arial"/>
                <a:ea typeface="Arial"/>
                <a:cs typeface="Arial"/>
                <a:sym typeface="Arial"/>
              </a:rPr>
              <a:t>USAID</a:t>
            </a:r>
            <a:r>
              <a:rPr lang="ru-RU" sz="1400" b="0" i="0" u="none" strike="noStrike" cap="none">
                <a:solidFill>
                  <a:schemeClr val="lt1"/>
                </a:solidFill>
                <a:latin typeface="Arial"/>
                <a:ea typeface="Arial"/>
                <a:cs typeface="Arial"/>
                <a:sym typeface="Arial"/>
              </a:rPr>
              <a:t> </a:t>
            </a:r>
            <a:r>
              <a:rPr lang="ru-RU" sz="1400" b="1" i="0" u="none" strike="noStrike" cap="none">
                <a:solidFill>
                  <a:schemeClr val="lt1"/>
                </a:solidFill>
                <a:latin typeface="Arial"/>
                <a:ea typeface="Arial"/>
                <a:cs typeface="Arial"/>
                <a:sym typeface="Arial"/>
              </a:rPr>
              <a:t>ADVANCING NUTRITION</a:t>
            </a:r>
            <a:endParaRPr sz="1400" b="0" i="0" u="none" strike="noStrike" cap="none">
              <a:solidFill>
                <a:srgbClr val="000000"/>
              </a:solidFill>
              <a:latin typeface="Arial"/>
              <a:ea typeface="Arial"/>
              <a:cs typeface="Arial"/>
              <a:sym typeface="Arial"/>
            </a:endParaRPr>
          </a:p>
        </p:txBody>
      </p:sp>
      <p:pic>
        <p:nvPicPr>
          <p:cNvPr id="123" name="Google Shape;123;p37"/>
          <p:cNvPicPr preferRelativeResize="0"/>
          <p:nvPr/>
        </p:nvPicPr>
        <p:blipFill rotWithShape="1">
          <a:blip r:embed="rId2">
            <a:alphaModFix/>
          </a:blip>
          <a:srcRect/>
          <a:stretch/>
        </p:blipFill>
        <p:spPr>
          <a:xfrm>
            <a:off x="639416" y="307510"/>
            <a:ext cx="1813366" cy="53691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24"/>
        <p:cNvGrpSpPr/>
        <p:nvPr/>
      </p:nvGrpSpPr>
      <p:grpSpPr>
        <a:xfrm>
          <a:off x="0" y="0"/>
          <a:ext cx="0" cy="0"/>
          <a:chOff x="0" y="0"/>
          <a:chExt cx="0" cy="0"/>
        </a:xfrm>
      </p:grpSpPr>
      <p:sp>
        <p:nvSpPr>
          <p:cNvPr id="125" name="Google Shape;125;p38"/>
          <p:cNvSpPr/>
          <p:nvPr/>
        </p:nvSpPr>
        <p:spPr>
          <a:xfrm>
            <a:off x="0" y="-1"/>
            <a:ext cx="9144000" cy="6226629"/>
          </a:xfrm>
          <a:prstGeom prst="rect">
            <a:avLst/>
          </a:prstGeom>
          <a:solidFill>
            <a:srgbClr val="CFCDC9">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 name="Google Shape;126;p38"/>
          <p:cNvSpPr/>
          <p:nvPr/>
        </p:nvSpPr>
        <p:spPr>
          <a:xfrm>
            <a:off x="0" y="6361713"/>
            <a:ext cx="9144000" cy="496287"/>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 name="Google Shape;127;p38"/>
          <p:cNvSpPr/>
          <p:nvPr/>
        </p:nvSpPr>
        <p:spPr>
          <a:xfrm>
            <a:off x="639416" y="6508042"/>
            <a:ext cx="4156364" cy="21544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1" i="0" u="none" strike="noStrike" cap="none">
                <a:solidFill>
                  <a:schemeClr val="lt1"/>
                </a:solidFill>
                <a:latin typeface="Arial"/>
                <a:ea typeface="Arial"/>
                <a:cs typeface="Arial"/>
                <a:sym typeface="Arial"/>
              </a:rPr>
              <a:t>USAID</a:t>
            </a:r>
            <a:r>
              <a:rPr lang="ru-RU" sz="1400" b="0" i="0" u="none" strike="noStrike" cap="none">
                <a:solidFill>
                  <a:schemeClr val="lt1"/>
                </a:solidFill>
                <a:latin typeface="Arial"/>
                <a:ea typeface="Arial"/>
                <a:cs typeface="Arial"/>
                <a:sym typeface="Arial"/>
              </a:rPr>
              <a:t> </a:t>
            </a:r>
            <a:r>
              <a:rPr lang="ru-RU" sz="1400" b="1" i="0" u="none" strike="noStrike" cap="none">
                <a:solidFill>
                  <a:schemeClr val="lt1"/>
                </a:solidFill>
                <a:latin typeface="Arial"/>
                <a:ea typeface="Arial"/>
                <a:cs typeface="Arial"/>
                <a:sym typeface="Arial"/>
              </a:rPr>
              <a:t>ADVANCING NUTRITION</a:t>
            </a:r>
            <a:endParaRPr sz="1400" b="0" i="0" u="none" strike="noStrike" cap="none">
              <a:solidFill>
                <a:srgbClr val="000000"/>
              </a:solidFill>
              <a:latin typeface="Arial"/>
              <a:ea typeface="Arial"/>
              <a:cs typeface="Arial"/>
              <a:sym typeface="Arial"/>
            </a:endParaRPr>
          </a:p>
        </p:txBody>
      </p:sp>
      <p:pic>
        <p:nvPicPr>
          <p:cNvPr id="128" name="Google Shape;128;p38"/>
          <p:cNvPicPr preferRelativeResize="0"/>
          <p:nvPr/>
        </p:nvPicPr>
        <p:blipFill rotWithShape="1">
          <a:blip r:embed="rId2">
            <a:alphaModFix/>
          </a:blip>
          <a:srcRect/>
          <a:stretch/>
        </p:blipFill>
        <p:spPr>
          <a:xfrm>
            <a:off x="639416" y="307510"/>
            <a:ext cx="1813366" cy="536918"/>
          </a:xfrm>
          <a:prstGeom prst="rect">
            <a:avLst/>
          </a:prstGeom>
          <a:noFill/>
          <a:ln>
            <a:noFill/>
          </a:ln>
        </p:spPr>
      </p:pic>
      <p:sp>
        <p:nvSpPr>
          <p:cNvPr id="129" name="Google Shape;129;p38"/>
          <p:cNvSpPr txBox="1">
            <a:spLocks noGrp="1"/>
          </p:cNvSpPr>
          <p:nvPr>
            <p:ph type="ctrTitle"/>
          </p:nvPr>
        </p:nvSpPr>
        <p:spPr>
          <a:xfrm>
            <a:off x="639416" y="1608224"/>
            <a:ext cx="8024360" cy="1237978"/>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BA0C2F"/>
              </a:buClr>
              <a:buSzPts val="2400"/>
              <a:buFont typeface="Arial"/>
              <a:buNone/>
              <a:defRPr sz="2400" b="1" i="0" u="none" strike="noStrike" cap="none">
                <a:solidFill>
                  <a:srgbClr val="BA0C2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0" name="Google Shape;130;p38"/>
          <p:cNvSpPr txBox="1">
            <a:spLocks noGrp="1"/>
          </p:cNvSpPr>
          <p:nvPr>
            <p:ph type="subTitle" idx="1"/>
          </p:nvPr>
        </p:nvSpPr>
        <p:spPr>
          <a:xfrm>
            <a:off x="639416" y="2983924"/>
            <a:ext cx="8024360" cy="1213105"/>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6C6463"/>
              </a:buClr>
              <a:buSzPts val="1600"/>
              <a:buFont typeface="Arial"/>
              <a:buNone/>
              <a:defRPr sz="1600" b="0" i="0" u="none" strike="noStrike" cap="none">
                <a:solidFill>
                  <a:srgbClr val="6C6463"/>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endParaRPr/>
          </a:p>
        </p:txBody>
      </p:sp>
      <p:sp>
        <p:nvSpPr>
          <p:cNvPr id="131" name="Google Shape;131;p38"/>
          <p:cNvSpPr txBox="1">
            <a:spLocks noGrp="1"/>
          </p:cNvSpPr>
          <p:nvPr>
            <p:ph type="body" idx="2"/>
          </p:nvPr>
        </p:nvSpPr>
        <p:spPr>
          <a:xfrm>
            <a:off x="639416" y="4897668"/>
            <a:ext cx="8024360" cy="709312"/>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6C6463"/>
              </a:buClr>
              <a:buSzPts val="1400"/>
              <a:buFont typeface="Arial"/>
              <a:buNone/>
              <a:defRPr sz="1400" b="0" i="0" u="none" strike="noStrike" cap="none">
                <a:solidFill>
                  <a:srgbClr val="6C6463"/>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2"/>
        <p:cNvGrpSpPr/>
        <p:nvPr/>
      </p:nvGrpSpPr>
      <p:grpSpPr>
        <a:xfrm>
          <a:off x="0" y="0"/>
          <a:ext cx="0" cy="0"/>
          <a:chOff x="0" y="0"/>
          <a:chExt cx="0" cy="0"/>
        </a:xfrm>
      </p:grpSpPr>
      <p:sp>
        <p:nvSpPr>
          <p:cNvPr id="133" name="Google Shape;133;p39"/>
          <p:cNvSpPr txBox="1">
            <a:spLocks noGrp="1"/>
          </p:cNvSpPr>
          <p:nvPr>
            <p:ph type="body" idx="1"/>
          </p:nvPr>
        </p:nvSpPr>
        <p:spPr>
          <a:xfrm>
            <a:off x="477982" y="532114"/>
            <a:ext cx="8177645" cy="4499264"/>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rgbClr val="0067B9"/>
              </a:buClr>
              <a:buSzPts val="2800"/>
              <a:buFont typeface="Arial"/>
              <a:buChar char="•"/>
              <a:defRPr sz="2800" b="1" i="0" u="none" strike="noStrike" cap="none">
                <a:solidFill>
                  <a:srgbClr val="0067B9"/>
                </a:solidFill>
                <a:latin typeface="Arial"/>
                <a:ea typeface="Arial"/>
                <a:cs typeface="Arial"/>
                <a:sym typeface="Arial"/>
              </a:defRPr>
            </a:lvl1pPr>
            <a:lvl2pPr marL="914400" marR="0" lvl="1" indent="-381000" algn="l" rtl="0">
              <a:lnSpc>
                <a:spcPct val="90000"/>
              </a:lnSpc>
              <a:spcBef>
                <a:spcPts val="500"/>
              </a:spcBef>
              <a:spcAft>
                <a:spcPts val="0"/>
              </a:spcAft>
              <a:buClr>
                <a:srgbClr val="6C6463"/>
              </a:buClr>
              <a:buSzPts val="2400"/>
              <a:buFont typeface="Arial"/>
              <a:buChar char="—"/>
              <a:defRPr sz="2400" b="0" i="0" u="none" strike="noStrike" cap="none">
                <a:solidFill>
                  <a:srgbClr val="6C6463"/>
                </a:solidFill>
                <a:latin typeface="Arial"/>
                <a:ea typeface="Arial"/>
                <a:cs typeface="Arial"/>
                <a:sym typeface="Arial"/>
              </a:defRPr>
            </a:lvl2pPr>
            <a:lvl3pPr marL="1371600" marR="0" lvl="2" indent="-355600" algn="l" rtl="0">
              <a:lnSpc>
                <a:spcPct val="90000"/>
              </a:lnSpc>
              <a:spcBef>
                <a:spcPts val="500"/>
              </a:spcBef>
              <a:spcAft>
                <a:spcPts val="0"/>
              </a:spcAft>
              <a:buClr>
                <a:srgbClr val="6C6463"/>
              </a:buClr>
              <a:buSzPts val="2000"/>
              <a:buFont typeface="Arial"/>
              <a:buChar char="•"/>
              <a:defRPr sz="2000" b="0" i="0" u="none" strike="noStrike" cap="none">
                <a:solidFill>
                  <a:srgbClr val="6C6463"/>
                </a:solidFill>
                <a:latin typeface="Arial"/>
                <a:ea typeface="Arial"/>
                <a:cs typeface="Arial"/>
                <a:sym typeface="Arial"/>
              </a:defRPr>
            </a:lvl3pPr>
            <a:lvl4pPr marL="1828800" marR="0" lvl="3" indent="-342900" algn="l" rtl="0">
              <a:lnSpc>
                <a:spcPct val="90000"/>
              </a:lnSpc>
              <a:spcBef>
                <a:spcPts val="500"/>
              </a:spcBef>
              <a:spcAft>
                <a:spcPts val="0"/>
              </a:spcAft>
              <a:buClr>
                <a:srgbClr val="6C6463"/>
              </a:buClr>
              <a:buSzPts val="1800"/>
              <a:buFont typeface="Arial"/>
              <a:buChar char="•"/>
              <a:defRPr sz="1800" b="0" i="0" u="none" strike="noStrike" cap="none">
                <a:solidFill>
                  <a:srgbClr val="6C6463"/>
                </a:solidFill>
                <a:latin typeface="Arial"/>
                <a:ea typeface="Arial"/>
                <a:cs typeface="Arial"/>
                <a:sym typeface="Arial"/>
              </a:defRPr>
            </a:lvl4pPr>
            <a:lvl5pPr marL="2286000" marR="0" lvl="4" indent="-342900" algn="l" rtl="0">
              <a:lnSpc>
                <a:spcPct val="90000"/>
              </a:lnSpc>
              <a:spcBef>
                <a:spcPts val="500"/>
              </a:spcBef>
              <a:spcAft>
                <a:spcPts val="0"/>
              </a:spcAft>
              <a:buClr>
                <a:srgbClr val="6C6463"/>
              </a:buClr>
              <a:buSzPts val="1800"/>
              <a:buFont typeface="Arial"/>
              <a:buChar char="•"/>
              <a:defRPr sz="1800" b="0" i="0" u="none" strike="noStrike" cap="none">
                <a:solidFill>
                  <a:srgbClr val="6C646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587086" y="718420"/>
            <a:ext cx="7886700" cy="13257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67B9"/>
              </a:buClr>
              <a:buSzPts val="4400"/>
              <a:buFont typeface="Arial"/>
              <a:buNone/>
              <a:defRPr sz="4400" b="0" i="0" u="none" strike="noStrike" cap="none">
                <a:solidFill>
                  <a:srgbClr val="0067B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27"/>
          <p:cNvSpPr txBox="1">
            <a:spLocks noGrp="1"/>
          </p:cNvSpPr>
          <p:nvPr>
            <p:ph type="body" idx="1"/>
          </p:nvPr>
        </p:nvSpPr>
        <p:spPr>
          <a:xfrm>
            <a:off x="571500" y="2182089"/>
            <a:ext cx="7980300" cy="239010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rgbClr val="6C6463"/>
              </a:buClr>
              <a:buSzPts val="2800"/>
              <a:buFont typeface="Arial"/>
              <a:buChar char="•"/>
              <a:defRPr sz="2800" b="0" i="0" u="none" strike="noStrike" cap="none">
                <a:solidFill>
                  <a:srgbClr val="6C6463"/>
                </a:solidFill>
                <a:latin typeface="Arial"/>
                <a:ea typeface="Arial"/>
                <a:cs typeface="Arial"/>
                <a:sym typeface="Arial"/>
              </a:defRPr>
            </a:lvl1pPr>
            <a:lvl2pPr marL="914400" marR="0" lvl="1" indent="-381000" algn="l" rtl="0">
              <a:lnSpc>
                <a:spcPct val="90000"/>
              </a:lnSpc>
              <a:spcBef>
                <a:spcPts val="500"/>
              </a:spcBef>
              <a:spcAft>
                <a:spcPts val="0"/>
              </a:spcAft>
              <a:buClr>
                <a:srgbClr val="6C6463"/>
              </a:buClr>
              <a:buSzPts val="2400"/>
              <a:buFont typeface="Arial"/>
              <a:buChar char="—"/>
              <a:defRPr sz="2400" b="0" i="0" u="none" strike="noStrike" cap="none">
                <a:solidFill>
                  <a:srgbClr val="6C6463"/>
                </a:solidFill>
                <a:latin typeface="Arial"/>
                <a:ea typeface="Arial"/>
                <a:cs typeface="Arial"/>
                <a:sym typeface="Arial"/>
              </a:defRPr>
            </a:lvl2pPr>
            <a:lvl3pPr marL="1371600" marR="0" lvl="2" indent="-355600" algn="l" rtl="0">
              <a:lnSpc>
                <a:spcPct val="90000"/>
              </a:lnSpc>
              <a:spcBef>
                <a:spcPts val="500"/>
              </a:spcBef>
              <a:spcAft>
                <a:spcPts val="0"/>
              </a:spcAft>
              <a:buClr>
                <a:srgbClr val="6C6463"/>
              </a:buClr>
              <a:buSzPts val="2000"/>
              <a:buFont typeface="Arial"/>
              <a:buChar char="•"/>
              <a:defRPr sz="2000" b="0" i="0" u="none" strike="noStrike" cap="none">
                <a:solidFill>
                  <a:srgbClr val="6C6463"/>
                </a:solidFill>
                <a:latin typeface="Arial"/>
                <a:ea typeface="Arial"/>
                <a:cs typeface="Arial"/>
                <a:sym typeface="Arial"/>
              </a:defRPr>
            </a:lvl3pPr>
            <a:lvl4pPr marL="1828800" marR="0" lvl="3" indent="-342900" algn="l" rtl="0">
              <a:lnSpc>
                <a:spcPct val="90000"/>
              </a:lnSpc>
              <a:spcBef>
                <a:spcPts val="500"/>
              </a:spcBef>
              <a:spcAft>
                <a:spcPts val="0"/>
              </a:spcAft>
              <a:buClr>
                <a:srgbClr val="6C6463"/>
              </a:buClr>
              <a:buSzPts val="1800"/>
              <a:buFont typeface="Arial"/>
              <a:buChar char="•"/>
              <a:defRPr sz="1800" b="0" i="0" u="none" strike="noStrike" cap="none">
                <a:solidFill>
                  <a:srgbClr val="6C6463"/>
                </a:solidFill>
                <a:latin typeface="Arial"/>
                <a:ea typeface="Arial"/>
                <a:cs typeface="Arial"/>
                <a:sym typeface="Arial"/>
              </a:defRPr>
            </a:lvl4pPr>
            <a:lvl5pPr marL="2286000" marR="0" lvl="4" indent="-342900" algn="l" rtl="0">
              <a:lnSpc>
                <a:spcPct val="90000"/>
              </a:lnSpc>
              <a:spcBef>
                <a:spcPts val="500"/>
              </a:spcBef>
              <a:spcAft>
                <a:spcPts val="0"/>
              </a:spcAft>
              <a:buClr>
                <a:srgbClr val="6C6463"/>
              </a:buClr>
              <a:buSzPts val="1800"/>
              <a:buFont typeface="Arial"/>
              <a:buChar char="•"/>
              <a:defRPr sz="1800" b="0" i="0" u="none" strike="noStrike" cap="none">
                <a:solidFill>
                  <a:srgbClr val="6C646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
        <p:cNvGrpSpPr/>
        <p:nvPr/>
      </p:nvGrpSpPr>
      <p:grpSpPr>
        <a:xfrm>
          <a:off x="0" y="0"/>
          <a:ext cx="0" cy="0"/>
          <a:chOff x="0" y="0"/>
          <a:chExt cx="0" cy="0"/>
        </a:xfrm>
      </p:grpSpPr>
      <p:sp>
        <p:nvSpPr>
          <p:cNvPr id="25" name="Google Shape;25;p40"/>
          <p:cNvSpPr/>
          <p:nvPr/>
        </p:nvSpPr>
        <p:spPr>
          <a:xfrm>
            <a:off x="0" y="-1"/>
            <a:ext cx="9144000" cy="6226500"/>
          </a:xfrm>
          <a:prstGeom prst="rect">
            <a:avLst/>
          </a:prstGeom>
          <a:solidFill>
            <a:srgbClr val="0067B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 name="Google Shape;26;p40"/>
          <p:cNvSpPr txBox="1"/>
          <p:nvPr/>
        </p:nvSpPr>
        <p:spPr>
          <a:xfrm>
            <a:off x="639416" y="3105382"/>
            <a:ext cx="3463200" cy="253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rgbClr val="FFFFFF"/>
                </a:solidFill>
                <a:latin typeface="Arial"/>
                <a:ea typeface="Arial"/>
                <a:cs typeface="Arial"/>
                <a:sym typeface="Arial"/>
              </a:rPr>
              <a:t>USAID ADVANCING NUTRITION</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ru-RU" sz="1400" b="0" i="0" u="none" strike="noStrike" cap="none">
                <a:solidFill>
                  <a:srgbClr val="FFFFFF"/>
                </a:solidFill>
                <a:latin typeface="Arial"/>
                <a:ea typeface="Arial"/>
                <a:cs typeface="Arial"/>
                <a:sym typeface="Arial"/>
              </a:rPr>
              <a:t>Implemented by: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rgbClr val="FFFFFF"/>
                </a:solidFill>
                <a:latin typeface="Arial"/>
                <a:ea typeface="Arial"/>
                <a:cs typeface="Arial"/>
                <a:sym typeface="Arial"/>
              </a:rPr>
              <a:t>JSI Research &amp; Training Institute, Inc.</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rgbClr val="FFFFFF"/>
                </a:solidFill>
                <a:latin typeface="Arial"/>
                <a:ea typeface="Arial"/>
                <a:cs typeface="Arial"/>
                <a:sym typeface="Arial"/>
              </a:rPr>
              <a:t>2733 Crystal Drive</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rgbClr val="FFFFFF"/>
                </a:solidFill>
                <a:latin typeface="Arial"/>
                <a:ea typeface="Arial"/>
                <a:cs typeface="Arial"/>
                <a:sym typeface="Arial"/>
              </a:rPr>
              <a:t>4th Floor</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rgbClr val="FFFFFF"/>
                </a:solidFill>
                <a:latin typeface="Arial"/>
                <a:ea typeface="Arial"/>
                <a:cs typeface="Arial"/>
                <a:sym typeface="Arial"/>
              </a:rPr>
              <a:t>Arlington, VA 22202</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rgbClr val="FFFFFF"/>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rgbClr val="FFFFFF"/>
                </a:solidFill>
                <a:latin typeface="Arial"/>
                <a:ea typeface="Arial"/>
                <a:cs typeface="Arial"/>
                <a:sym typeface="Arial"/>
              </a:rPr>
              <a:t>Phone: 703–528–7474</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rgbClr val="FFFFFF"/>
                </a:solidFill>
                <a:latin typeface="Arial"/>
                <a:ea typeface="Arial"/>
                <a:cs typeface="Arial"/>
                <a:sym typeface="Arial"/>
              </a:rPr>
              <a:t>Email: info@advancingnutrition.org</a:t>
            </a:r>
            <a:endParaRPr sz="1400" b="0" i="0" u="none" strike="noStrike" cap="none">
              <a:solidFill>
                <a:schemeClr val="dk1"/>
              </a:solidFill>
              <a:latin typeface="Arial"/>
              <a:ea typeface="Arial"/>
              <a:cs typeface="Arial"/>
              <a:sym typeface="Arial"/>
            </a:endParaRPr>
          </a:p>
        </p:txBody>
      </p:sp>
      <p:sp>
        <p:nvSpPr>
          <p:cNvPr id="27" name="Google Shape;27;p40"/>
          <p:cNvSpPr txBox="1"/>
          <p:nvPr/>
        </p:nvSpPr>
        <p:spPr>
          <a:xfrm>
            <a:off x="4672647" y="3092682"/>
            <a:ext cx="3775200" cy="1095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chemeClr val="lt1"/>
                </a:solidFill>
                <a:latin typeface="Arial"/>
                <a:ea typeface="Arial"/>
                <a:cs typeface="Arial"/>
                <a:sym typeface="Arial"/>
              </a:rPr>
              <a:t>USAID Advancing Nutrition is the Agency's flagship multi-sectoral nutrition project, addressing the root causes of malnutrition to save lives and enhance long-term health and development.</a:t>
            </a:r>
            <a:endParaRPr sz="1400" b="0" i="0" u="none" strike="noStrike" cap="none">
              <a:solidFill>
                <a:srgbClr val="000000"/>
              </a:solidFill>
              <a:latin typeface="Arial"/>
              <a:ea typeface="Arial"/>
              <a:cs typeface="Arial"/>
              <a:sym typeface="Arial"/>
            </a:endParaRPr>
          </a:p>
        </p:txBody>
      </p:sp>
      <p:sp>
        <p:nvSpPr>
          <p:cNvPr id="28" name="Google Shape;28;p40"/>
          <p:cNvSpPr txBox="1"/>
          <p:nvPr/>
        </p:nvSpPr>
        <p:spPr>
          <a:xfrm>
            <a:off x="4672646" y="4727404"/>
            <a:ext cx="3858300" cy="842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ru-RU" sz="1000" b="0" i="0" u="none" strike="noStrike" cap="none">
                <a:solidFill>
                  <a:srgbClr val="FFFFFF"/>
                </a:solidFill>
                <a:latin typeface="Arial"/>
                <a:ea typeface="Arial"/>
                <a:cs typeface="Arial"/>
                <a:sym typeface="Arial"/>
              </a:rPr>
              <a:t>This document was produced for the U. S. Agency for International Development. It was prepared under the terms of contract 7200AA18C00070 awarded to JSI Research &amp; Training Institute, Inc. The contents are the responsibility of JSI and do not necessarily reflect the views of USAID or the U.S. Government.</a:t>
            </a:r>
            <a:endParaRPr sz="1000" b="0" i="0" u="none" strike="noStrike" cap="none">
              <a:solidFill>
                <a:schemeClr val="dk1"/>
              </a:solidFill>
              <a:latin typeface="Arial"/>
              <a:ea typeface="Arial"/>
              <a:cs typeface="Arial"/>
              <a:sym typeface="Arial"/>
            </a:endParaRPr>
          </a:p>
        </p:txBody>
      </p:sp>
      <p:pic>
        <p:nvPicPr>
          <p:cNvPr id="29" name="Google Shape;29;p40"/>
          <p:cNvPicPr preferRelativeResize="0"/>
          <p:nvPr/>
        </p:nvPicPr>
        <p:blipFill rotWithShape="1">
          <a:blip r:embed="rId2">
            <a:alphaModFix/>
          </a:blip>
          <a:srcRect/>
          <a:stretch/>
        </p:blipFill>
        <p:spPr>
          <a:xfrm>
            <a:off x="639416" y="685800"/>
            <a:ext cx="1813364" cy="54401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0"/>
        <p:cNvGrpSpPr/>
        <p:nvPr/>
      </p:nvGrpSpPr>
      <p:grpSpPr>
        <a:xfrm>
          <a:off x="0" y="0"/>
          <a:ext cx="0" cy="0"/>
          <a:chOff x="0" y="0"/>
          <a:chExt cx="0" cy="0"/>
        </a:xfrm>
      </p:grpSpPr>
      <p:sp>
        <p:nvSpPr>
          <p:cNvPr id="31" name="Google Shape;31;p41"/>
          <p:cNvSpPr txBox="1">
            <a:spLocks noGrp="1"/>
          </p:cNvSpPr>
          <p:nvPr>
            <p:ph type="ctrTitle"/>
          </p:nvPr>
        </p:nvSpPr>
        <p:spPr>
          <a:xfrm>
            <a:off x="639416" y="1709056"/>
            <a:ext cx="4291800" cy="19704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6C6463"/>
              </a:buClr>
              <a:buSzPts val="2800"/>
              <a:buFont typeface="Arial"/>
              <a:buNone/>
              <a:defRPr sz="2800" b="1" i="0" u="none" strike="noStrike" cap="none">
                <a:solidFill>
                  <a:srgbClr val="6C646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41"/>
          <p:cNvSpPr txBox="1">
            <a:spLocks noGrp="1"/>
          </p:cNvSpPr>
          <p:nvPr>
            <p:ph type="subTitle" idx="1"/>
          </p:nvPr>
        </p:nvSpPr>
        <p:spPr>
          <a:xfrm>
            <a:off x="639415" y="4060370"/>
            <a:ext cx="4343400" cy="827400"/>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6C6463"/>
              </a:buClr>
              <a:buSzPts val="1800"/>
              <a:buFont typeface="Arial"/>
              <a:buNone/>
              <a:defRPr sz="1800" b="0" i="0" u="none" strike="noStrike" cap="none">
                <a:solidFill>
                  <a:srgbClr val="6C6463"/>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endParaRPr/>
          </a:p>
        </p:txBody>
      </p:sp>
      <p:pic>
        <p:nvPicPr>
          <p:cNvPr id="33" name="Google Shape;33;p41"/>
          <p:cNvPicPr preferRelativeResize="0"/>
          <p:nvPr/>
        </p:nvPicPr>
        <p:blipFill rotWithShape="1">
          <a:blip r:embed="rId2">
            <a:alphaModFix/>
          </a:blip>
          <a:srcRect/>
          <a:stretch/>
        </p:blipFill>
        <p:spPr>
          <a:xfrm>
            <a:off x="639416" y="685800"/>
            <a:ext cx="1813366" cy="544010"/>
          </a:xfrm>
          <a:prstGeom prst="rect">
            <a:avLst/>
          </a:prstGeom>
          <a:noFill/>
          <a:ln>
            <a:noFill/>
          </a:ln>
        </p:spPr>
      </p:pic>
      <p:sp>
        <p:nvSpPr>
          <p:cNvPr id="34" name="Google Shape;34;p41"/>
          <p:cNvSpPr/>
          <p:nvPr/>
        </p:nvSpPr>
        <p:spPr>
          <a:xfrm>
            <a:off x="617517" y="6383350"/>
            <a:ext cx="4156500" cy="215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chemeClr val="lt1"/>
                </a:solidFill>
                <a:latin typeface="Arial"/>
                <a:ea typeface="Arial"/>
                <a:cs typeface="Arial"/>
                <a:sym typeface="Arial"/>
              </a:rPr>
              <a:t>USAID </a:t>
            </a:r>
            <a:r>
              <a:rPr lang="ru-RU" sz="1400" b="1" i="0" u="none" strike="noStrike" cap="none">
                <a:solidFill>
                  <a:schemeClr val="lt1"/>
                </a:solidFill>
                <a:latin typeface="Arial"/>
                <a:ea typeface="Arial"/>
                <a:cs typeface="Arial"/>
                <a:sym typeface="Arial"/>
              </a:rPr>
              <a:t>ADVANCING NUTRITION</a:t>
            </a:r>
            <a:endParaRPr sz="1400" b="0" i="0" u="none" strike="noStrike" cap="none">
              <a:solidFill>
                <a:srgbClr val="000000"/>
              </a:solidFill>
              <a:latin typeface="Arial"/>
              <a:ea typeface="Arial"/>
              <a:cs typeface="Arial"/>
              <a:sym typeface="Arial"/>
            </a:endParaRPr>
          </a:p>
        </p:txBody>
      </p:sp>
      <p:sp>
        <p:nvSpPr>
          <p:cNvPr id="35" name="Google Shape;35;p41"/>
          <p:cNvSpPr txBox="1"/>
          <p:nvPr/>
        </p:nvSpPr>
        <p:spPr>
          <a:xfrm>
            <a:off x="174169" y="6551851"/>
            <a:ext cx="2133600" cy="18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35C5B"/>
              </a:buClr>
              <a:buSzPts val="600"/>
              <a:buFont typeface="Arial"/>
              <a:buNone/>
            </a:pPr>
            <a:r>
              <a:rPr lang="ru-RU" sz="600" b="0" i="0" u="none" strike="noStrike" cap="none">
                <a:solidFill>
                  <a:srgbClr val="635C5B"/>
                </a:solidFill>
                <a:latin typeface="Arial"/>
                <a:ea typeface="Arial"/>
                <a:cs typeface="Arial"/>
                <a:sym typeface="Arial"/>
              </a:rPr>
              <a:t>5/3/2019</a:t>
            </a:r>
            <a:endParaRPr sz="600" b="0" i="0" u="none" strike="noStrike" cap="none">
              <a:solidFill>
                <a:srgbClr val="635C5B"/>
              </a:solidFill>
              <a:latin typeface="Arial"/>
              <a:ea typeface="Arial"/>
              <a:cs typeface="Arial"/>
              <a:sym typeface="Arial"/>
            </a:endParaRPr>
          </a:p>
        </p:txBody>
      </p:sp>
      <p:sp>
        <p:nvSpPr>
          <p:cNvPr id="36" name="Google Shape;36;p41"/>
          <p:cNvSpPr txBox="1"/>
          <p:nvPr/>
        </p:nvSpPr>
        <p:spPr>
          <a:xfrm>
            <a:off x="3145969" y="6551851"/>
            <a:ext cx="2895600" cy="18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35C5B"/>
              </a:buClr>
              <a:buSzPts val="600"/>
              <a:buFont typeface="Arial"/>
              <a:buNone/>
            </a:pPr>
            <a:r>
              <a:rPr lang="ru-RU" sz="600" b="0" i="0" u="none" strike="noStrike" cap="none">
                <a:solidFill>
                  <a:srgbClr val="635C5B"/>
                </a:solidFill>
                <a:latin typeface="Arial"/>
                <a:ea typeface="Arial"/>
                <a:cs typeface="Arial"/>
                <a:sym typeface="Arial"/>
              </a:rPr>
              <a:t>FOOTER GOES HERE</a:t>
            </a:r>
            <a:endParaRPr sz="1400" b="0" i="0" u="none" strike="noStrike" cap="none">
              <a:solidFill>
                <a:srgbClr val="000000"/>
              </a:solidFill>
              <a:latin typeface="Arial"/>
              <a:ea typeface="Arial"/>
              <a:cs typeface="Arial"/>
              <a:sym typeface="Arial"/>
            </a:endParaRPr>
          </a:p>
        </p:txBody>
      </p:sp>
      <p:sp>
        <p:nvSpPr>
          <p:cNvPr id="37" name="Google Shape;37;p41"/>
          <p:cNvSpPr/>
          <p:nvPr/>
        </p:nvSpPr>
        <p:spPr>
          <a:xfrm>
            <a:off x="0" y="6361713"/>
            <a:ext cx="9144000" cy="496200"/>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 name="Google Shape;38;p41"/>
          <p:cNvSpPr/>
          <p:nvPr/>
        </p:nvSpPr>
        <p:spPr>
          <a:xfrm>
            <a:off x="639416" y="6508042"/>
            <a:ext cx="4156500" cy="215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1" i="0" u="none" strike="noStrike" cap="none">
                <a:solidFill>
                  <a:schemeClr val="lt1"/>
                </a:solidFill>
                <a:latin typeface="Arial"/>
                <a:ea typeface="Arial"/>
                <a:cs typeface="Arial"/>
                <a:sym typeface="Arial"/>
              </a:rPr>
              <a:t>USAID ADVANCING NUTRITION</a:t>
            </a:r>
            <a:endParaRPr sz="1400" b="0" i="0" u="none" strike="noStrike" cap="none">
              <a:solidFill>
                <a:srgbClr val="000000"/>
              </a:solidFill>
              <a:latin typeface="Arial"/>
              <a:ea typeface="Arial"/>
              <a:cs typeface="Arial"/>
              <a:sym typeface="Arial"/>
            </a:endParaRPr>
          </a:p>
        </p:txBody>
      </p:sp>
      <p:sp>
        <p:nvSpPr>
          <p:cNvPr id="39" name="Google Shape;39;p41"/>
          <p:cNvSpPr txBox="1">
            <a:spLocks noGrp="1"/>
          </p:cNvSpPr>
          <p:nvPr>
            <p:ph type="body" idx="2"/>
          </p:nvPr>
        </p:nvSpPr>
        <p:spPr>
          <a:xfrm>
            <a:off x="644381" y="5330825"/>
            <a:ext cx="5403000" cy="654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6C6463"/>
              </a:buClr>
              <a:buSzPts val="2000"/>
              <a:buFont typeface="Arial"/>
              <a:buNone/>
              <a:defRPr sz="2000" b="0" i="0" u="none" strike="noStrike" cap="none">
                <a:solidFill>
                  <a:srgbClr val="6C6463"/>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0"/>
        <p:cNvGrpSpPr/>
        <p:nvPr/>
      </p:nvGrpSpPr>
      <p:grpSpPr>
        <a:xfrm>
          <a:off x="0" y="0"/>
          <a:ext cx="0" cy="0"/>
          <a:chOff x="0" y="0"/>
          <a:chExt cx="0" cy="0"/>
        </a:xfrm>
      </p:grpSpPr>
      <p:sp>
        <p:nvSpPr>
          <p:cNvPr id="41" name="Google Shape;41;p42"/>
          <p:cNvSpPr/>
          <p:nvPr/>
        </p:nvSpPr>
        <p:spPr>
          <a:xfrm>
            <a:off x="0" y="-1"/>
            <a:ext cx="9144000" cy="6226500"/>
          </a:xfrm>
          <a:prstGeom prst="rect">
            <a:avLst/>
          </a:prstGeom>
          <a:solidFill>
            <a:srgbClr val="CFCDC9">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 name="Google Shape;42;p42"/>
          <p:cNvSpPr txBox="1">
            <a:spLocks noGrp="1"/>
          </p:cNvSpPr>
          <p:nvPr>
            <p:ph type="ctrTitle"/>
          </p:nvPr>
        </p:nvSpPr>
        <p:spPr>
          <a:xfrm>
            <a:off x="639416" y="1709056"/>
            <a:ext cx="4291800" cy="19704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6C6463"/>
              </a:buClr>
              <a:buSzPts val="2800"/>
              <a:buFont typeface="Arial"/>
              <a:buNone/>
              <a:defRPr sz="2800" b="1" i="0" u="none" strike="noStrike" cap="none">
                <a:solidFill>
                  <a:srgbClr val="6C646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 name="Google Shape;43;p42"/>
          <p:cNvSpPr txBox="1">
            <a:spLocks noGrp="1"/>
          </p:cNvSpPr>
          <p:nvPr>
            <p:ph type="subTitle" idx="1"/>
          </p:nvPr>
        </p:nvSpPr>
        <p:spPr>
          <a:xfrm>
            <a:off x="639415" y="4060370"/>
            <a:ext cx="4343400" cy="827400"/>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6C6463"/>
              </a:buClr>
              <a:buSzPts val="1800"/>
              <a:buFont typeface="Arial"/>
              <a:buNone/>
              <a:defRPr sz="1800" b="0" i="0" u="none" strike="noStrike" cap="none">
                <a:solidFill>
                  <a:srgbClr val="6C6463"/>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endParaRPr/>
          </a:p>
        </p:txBody>
      </p:sp>
      <p:pic>
        <p:nvPicPr>
          <p:cNvPr id="44" name="Google Shape;44;p42"/>
          <p:cNvPicPr preferRelativeResize="0"/>
          <p:nvPr/>
        </p:nvPicPr>
        <p:blipFill rotWithShape="1">
          <a:blip r:embed="rId2">
            <a:alphaModFix/>
          </a:blip>
          <a:srcRect/>
          <a:stretch/>
        </p:blipFill>
        <p:spPr>
          <a:xfrm>
            <a:off x="639416" y="689346"/>
            <a:ext cx="1813366" cy="536918"/>
          </a:xfrm>
          <a:prstGeom prst="rect">
            <a:avLst/>
          </a:prstGeom>
          <a:noFill/>
          <a:ln>
            <a:noFill/>
          </a:ln>
        </p:spPr>
      </p:pic>
      <p:sp>
        <p:nvSpPr>
          <p:cNvPr id="45" name="Google Shape;45;p42"/>
          <p:cNvSpPr/>
          <p:nvPr/>
        </p:nvSpPr>
        <p:spPr>
          <a:xfrm>
            <a:off x="617517" y="6383350"/>
            <a:ext cx="4156500" cy="215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0" i="0" u="none" strike="noStrike" cap="none">
                <a:solidFill>
                  <a:schemeClr val="lt1"/>
                </a:solidFill>
                <a:latin typeface="Arial"/>
                <a:ea typeface="Arial"/>
                <a:cs typeface="Arial"/>
                <a:sym typeface="Arial"/>
              </a:rPr>
              <a:t>USAID </a:t>
            </a:r>
            <a:r>
              <a:rPr lang="ru-RU" sz="1400" b="1" i="0" u="none" strike="noStrike" cap="none">
                <a:solidFill>
                  <a:schemeClr val="lt1"/>
                </a:solidFill>
                <a:latin typeface="Arial"/>
                <a:ea typeface="Arial"/>
                <a:cs typeface="Arial"/>
                <a:sym typeface="Arial"/>
              </a:rPr>
              <a:t>ADVANCING NUTRITION</a:t>
            </a:r>
            <a:endParaRPr sz="1400" b="0" i="0" u="none" strike="noStrike" cap="none">
              <a:solidFill>
                <a:srgbClr val="000000"/>
              </a:solidFill>
              <a:latin typeface="Arial"/>
              <a:ea typeface="Arial"/>
              <a:cs typeface="Arial"/>
              <a:sym typeface="Arial"/>
            </a:endParaRPr>
          </a:p>
        </p:txBody>
      </p:sp>
      <p:sp>
        <p:nvSpPr>
          <p:cNvPr id="46" name="Google Shape;46;p42"/>
          <p:cNvSpPr txBox="1"/>
          <p:nvPr/>
        </p:nvSpPr>
        <p:spPr>
          <a:xfrm>
            <a:off x="174169" y="6551851"/>
            <a:ext cx="2133600" cy="18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35C5B"/>
              </a:buClr>
              <a:buSzPts val="600"/>
              <a:buFont typeface="Arial"/>
              <a:buNone/>
            </a:pPr>
            <a:r>
              <a:rPr lang="ru-RU" sz="600" b="0" i="0" u="none" strike="noStrike" cap="none">
                <a:solidFill>
                  <a:srgbClr val="635C5B"/>
                </a:solidFill>
                <a:latin typeface="Arial"/>
                <a:ea typeface="Arial"/>
                <a:cs typeface="Arial"/>
                <a:sym typeface="Arial"/>
              </a:rPr>
              <a:t>5/3/2019</a:t>
            </a:r>
            <a:endParaRPr sz="600" b="0" i="0" u="none" strike="noStrike" cap="none">
              <a:solidFill>
                <a:srgbClr val="635C5B"/>
              </a:solidFill>
              <a:latin typeface="Arial"/>
              <a:ea typeface="Arial"/>
              <a:cs typeface="Arial"/>
              <a:sym typeface="Arial"/>
            </a:endParaRPr>
          </a:p>
        </p:txBody>
      </p:sp>
      <p:sp>
        <p:nvSpPr>
          <p:cNvPr id="47" name="Google Shape;47;p42"/>
          <p:cNvSpPr txBox="1"/>
          <p:nvPr/>
        </p:nvSpPr>
        <p:spPr>
          <a:xfrm>
            <a:off x="3145969" y="6551851"/>
            <a:ext cx="2895600" cy="18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35C5B"/>
              </a:buClr>
              <a:buSzPts val="600"/>
              <a:buFont typeface="Arial"/>
              <a:buNone/>
            </a:pPr>
            <a:r>
              <a:rPr lang="ru-RU" sz="600" b="0" i="0" u="none" strike="noStrike" cap="none">
                <a:solidFill>
                  <a:srgbClr val="635C5B"/>
                </a:solidFill>
                <a:latin typeface="Arial"/>
                <a:ea typeface="Arial"/>
                <a:cs typeface="Arial"/>
                <a:sym typeface="Arial"/>
              </a:rPr>
              <a:t>FOOTER GOES HERE</a:t>
            </a:r>
            <a:endParaRPr sz="1400" b="0" i="0" u="none" strike="noStrike" cap="none">
              <a:solidFill>
                <a:srgbClr val="000000"/>
              </a:solidFill>
              <a:latin typeface="Arial"/>
              <a:ea typeface="Arial"/>
              <a:cs typeface="Arial"/>
              <a:sym typeface="Arial"/>
            </a:endParaRPr>
          </a:p>
        </p:txBody>
      </p:sp>
      <p:sp>
        <p:nvSpPr>
          <p:cNvPr id="48" name="Google Shape;48;p42"/>
          <p:cNvSpPr/>
          <p:nvPr/>
        </p:nvSpPr>
        <p:spPr>
          <a:xfrm>
            <a:off x="0" y="6361713"/>
            <a:ext cx="9144000" cy="496200"/>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 name="Google Shape;49;p42"/>
          <p:cNvSpPr/>
          <p:nvPr/>
        </p:nvSpPr>
        <p:spPr>
          <a:xfrm>
            <a:off x="639416" y="6508042"/>
            <a:ext cx="4156500" cy="215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1" i="0" u="none" strike="noStrike" cap="none">
                <a:solidFill>
                  <a:schemeClr val="lt1"/>
                </a:solidFill>
                <a:latin typeface="Arial"/>
                <a:ea typeface="Arial"/>
                <a:cs typeface="Arial"/>
                <a:sym typeface="Arial"/>
              </a:rPr>
              <a:t>USAID ADVANCING NUTRITION</a:t>
            </a:r>
            <a:endParaRPr sz="1400" b="0" i="0" u="none" strike="noStrike" cap="none">
              <a:solidFill>
                <a:srgbClr val="000000"/>
              </a:solidFill>
              <a:latin typeface="Arial"/>
              <a:ea typeface="Arial"/>
              <a:cs typeface="Arial"/>
              <a:sym typeface="Arial"/>
            </a:endParaRPr>
          </a:p>
        </p:txBody>
      </p:sp>
      <p:sp>
        <p:nvSpPr>
          <p:cNvPr id="50" name="Google Shape;50;p42"/>
          <p:cNvSpPr txBox="1">
            <a:spLocks noGrp="1"/>
          </p:cNvSpPr>
          <p:nvPr>
            <p:ph type="body" idx="2"/>
          </p:nvPr>
        </p:nvSpPr>
        <p:spPr>
          <a:xfrm>
            <a:off x="644381" y="5330825"/>
            <a:ext cx="5403000" cy="654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6C6463"/>
              </a:buClr>
              <a:buSzPts val="2000"/>
              <a:buFont typeface="Arial"/>
              <a:buNone/>
              <a:defRPr sz="2000" b="0" i="0" u="none" strike="noStrike" cap="none">
                <a:solidFill>
                  <a:srgbClr val="6C6463"/>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lternative Title Slide">
  <p:cSld name="Alternative Title Slide">
    <p:spTree>
      <p:nvGrpSpPr>
        <p:cNvPr id="1" name="Shape 51"/>
        <p:cNvGrpSpPr/>
        <p:nvPr/>
      </p:nvGrpSpPr>
      <p:grpSpPr>
        <a:xfrm>
          <a:off x="0" y="0"/>
          <a:ext cx="0" cy="0"/>
          <a:chOff x="0" y="0"/>
          <a:chExt cx="0" cy="0"/>
        </a:xfrm>
      </p:grpSpPr>
      <p:sp>
        <p:nvSpPr>
          <p:cNvPr id="52" name="Google Shape;52;p43"/>
          <p:cNvSpPr txBox="1">
            <a:spLocks noGrp="1"/>
          </p:cNvSpPr>
          <p:nvPr>
            <p:ph type="subTitle" idx="1"/>
          </p:nvPr>
        </p:nvSpPr>
        <p:spPr>
          <a:xfrm>
            <a:off x="639416" y="4060370"/>
            <a:ext cx="6490200" cy="827400"/>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6C6463"/>
              </a:buClr>
              <a:buSzPts val="1800"/>
              <a:buFont typeface="Arial"/>
              <a:buNone/>
              <a:defRPr sz="1800" b="0" i="0" u="none" strike="noStrike" cap="none">
                <a:solidFill>
                  <a:srgbClr val="6C6463"/>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endParaRPr/>
          </a:p>
        </p:txBody>
      </p:sp>
      <p:pic>
        <p:nvPicPr>
          <p:cNvPr id="53" name="Google Shape;53;p43"/>
          <p:cNvPicPr preferRelativeResize="0"/>
          <p:nvPr/>
        </p:nvPicPr>
        <p:blipFill rotWithShape="1">
          <a:blip r:embed="rId2">
            <a:alphaModFix/>
          </a:blip>
          <a:srcRect/>
          <a:stretch/>
        </p:blipFill>
        <p:spPr>
          <a:xfrm>
            <a:off x="639416" y="689346"/>
            <a:ext cx="1813366" cy="536918"/>
          </a:xfrm>
          <a:prstGeom prst="rect">
            <a:avLst/>
          </a:prstGeom>
          <a:noFill/>
          <a:ln>
            <a:noFill/>
          </a:ln>
        </p:spPr>
      </p:pic>
      <p:sp>
        <p:nvSpPr>
          <p:cNvPr id="54" name="Google Shape;54;p43"/>
          <p:cNvSpPr txBox="1">
            <a:spLocks noGrp="1"/>
          </p:cNvSpPr>
          <p:nvPr>
            <p:ph type="ctrTitle"/>
          </p:nvPr>
        </p:nvSpPr>
        <p:spPr>
          <a:xfrm>
            <a:off x="639415" y="1709056"/>
            <a:ext cx="6477000" cy="19704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BA0C2F"/>
              </a:buClr>
              <a:buSzPts val="3200"/>
              <a:buFont typeface="Arial"/>
              <a:buNone/>
              <a:defRPr sz="3200" b="1" i="0" u="none" strike="noStrike" cap="none">
                <a:solidFill>
                  <a:srgbClr val="BA0C2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43"/>
          <p:cNvSpPr txBox="1">
            <a:spLocks noGrp="1"/>
          </p:cNvSpPr>
          <p:nvPr>
            <p:ph type="body" idx="2"/>
          </p:nvPr>
        </p:nvSpPr>
        <p:spPr>
          <a:xfrm>
            <a:off x="636588" y="5354638"/>
            <a:ext cx="6546900" cy="7938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6C6463"/>
              </a:buClr>
              <a:buSzPts val="1800"/>
              <a:buFont typeface="Arial"/>
              <a:buNone/>
              <a:defRPr sz="1800" b="0" i="0" u="none" strike="noStrike" cap="none">
                <a:solidFill>
                  <a:srgbClr val="6C6463"/>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6"/>
        <p:cNvGrpSpPr/>
        <p:nvPr/>
      </p:nvGrpSpPr>
      <p:grpSpPr>
        <a:xfrm>
          <a:off x="0" y="0"/>
          <a:ext cx="0" cy="0"/>
          <a:chOff x="0" y="0"/>
          <a:chExt cx="0" cy="0"/>
        </a:xfrm>
      </p:grpSpPr>
      <p:sp>
        <p:nvSpPr>
          <p:cNvPr id="57" name="Google Shape;57;p44"/>
          <p:cNvSpPr/>
          <p:nvPr/>
        </p:nvSpPr>
        <p:spPr>
          <a:xfrm>
            <a:off x="0" y="-1"/>
            <a:ext cx="9144000" cy="6226500"/>
          </a:xfrm>
          <a:prstGeom prst="rect">
            <a:avLst/>
          </a:prstGeom>
          <a:solidFill>
            <a:srgbClr val="BA0C2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 name="Google Shape;58;p44"/>
          <p:cNvSpPr txBox="1">
            <a:spLocks noGrp="1"/>
          </p:cNvSpPr>
          <p:nvPr>
            <p:ph type="ctrTitle"/>
          </p:nvPr>
        </p:nvSpPr>
        <p:spPr>
          <a:xfrm>
            <a:off x="639416" y="2133600"/>
            <a:ext cx="7128300" cy="1600200"/>
          </a:xfrm>
          <a:prstGeom prst="rect">
            <a:avLst/>
          </a:prstGeom>
          <a:noFill/>
          <a:ln>
            <a:noFill/>
          </a:ln>
          <a:effectLst>
            <a:outerShdw blurRad="254000" algn="tl" rotWithShape="0">
              <a:srgbClr val="000000">
                <a:alpha val="20000"/>
              </a:srgb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9" name="Google Shape;59;p44"/>
          <p:cNvPicPr preferRelativeResize="0"/>
          <p:nvPr/>
        </p:nvPicPr>
        <p:blipFill rotWithShape="1">
          <a:blip r:embed="rId2">
            <a:alphaModFix/>
          </a:blip>
          <a:srcRect/>
          <a:stretch/>
        </p:blipFill>
        <p:spPr>
          <a:xfrm>
            <a:off x="639416" y="685800"/>
            <a:ext cx="1813364" cy="54401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0"/>
        <p:cNvGrpSpPr/>
        <p:nvPr/>
      </p:nvGrpSpPr>
      <p:grpSpPr>
        <a:xfrm>
          <a:off x="0" y="0"/>
          <a:ext cx="0" cy="0"/>
          <a:chOff x="0" y="0"/>
          <a:chExt cx="0" cy="0"/>
        </a:xfrm>
      </p:grpSpPr>
      <p:sp>
        <p:nvSpPr>
          <p:cNvPr id="61" name="Google Shape;61;p45"/>
          <p:cNvSpPr txBox="1">
            <a:spLocks noGrp="1"/>
          </p:cNvSpPr>
          <p:nvPr>
            <p:ph type="body" idx="1"/>
          </p:nvPr>
        </p:nvSpPr>
        <p:spPr>
          <a:xfrm>
            <a:off x="477982" y="883227"/>
            <a:ext cx="8177700" cy="4499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7B9"/>
              </a:buClr>
              <a:buSzPts val="2800"/>
              <a:buFont typeface="Arial"/>
              <a:buChar char="•"/>
              <a:defRPr sz="2800" b="0" i="0" u="none" strike="noStrike" cap="none">
                <a:solidFill>
                  <a:srgbClr val="0067B9"/>
                </a:solidFill>
                <a:latin typeface="Arial"/>
                <a:ea typeface="Arial"/>
                <a:cs typeface="Arial"/>
                <a:sym typeface="Arial"/>
              </a:defRPr>
            </a:lvl1pPr>
            <a:lvl2pPr marL="914400" marR="0" lvl="1" indent="-381000" algn="l" rtl="0">
              <a:lnSpc>
                <a:spcPct val="90000"/>
              </a:lnSpc>
              <a:spcBef>
                <a:spcPts val="500"/>
              </a:spcBef>
              <a:spcAft>
                <a:spcPts val="0"/>
              </a:spcAft>
              <a:buClr>
                <a:srgbClr val="6C6463"/>
              </a:buClr>
              <a:buSzPts val="2400"/>
              <a:buFont typeface="Arial"/>
              <a:buChar char="—"/>
              <a:defRPr sz="2400" b="0" i="0" u="none" strike="noStrike" cap="none">
                <a:solidFill>
                  <a:srgbClr val="6C6463"/>
                </a:solidFill>
                <a:latin typeface="Arial"/>
                <a:ea typeface="Arial"/>
                <a:cs typeface="Arial"/>
                <a:sym typeface="Arial"/>
              </a:defRPr>
            </a:lvl2pPr>
            <a:lvl3pPr marL="1371600" marR="0" lvl="2" indent="-355600" algn="l" rtl="0">
              <a:lnSpc>
                <a:spcPct val="90000"/>
              </a:lnSpc>
              <a:spcBef>
                <a:spcPts val="500"/>
              </a:spcBef>
              <a:spcAft>
                <a:spcPts val="0"/>
              </a:spcAft>
              <a:buClr>
                <a:srgbClr val="6C6463"/>
              </a:buClr>
              <a:buSzPts val="2000"/>
              <a:buFont typeface="Arial"/>
              <a:buChar char="•"/>
              <a:defRPr sz="2000" b="0" i="0" u="none" strike="noStrike" cap="none">
                <a:solidFill>
                  <a:srgbClr val="6C6463"/>
                </a:solidFill>
                <a:latin typeface="Arial"/>
                <a:ea typeface="Arial"/>
                <a:cs typeface="Arial"/>
                <a:sym typeface="Arial"/>
              </a:defRPr>
            </a:lvl3pPr>
            <a:lvl4pPr marL="1828800" marR="0" lvl="3" indent="-342900" algn="l" rtl="0">
              <a:lnSpc>
                <a:spcPct val="90000"/>
              </a:lnSpc>
              <a:spcBef>
                <a:spcPts val="500"/>
              </a:spcBef>
              <a:spcAft>
                <a:spcPts val="0"/>
              </a:spcAft>
              <a:buClr>
                <a:srgbClr val="6C6463"/>
              </a:buClr>
              <a:buSzPts val="1800"/>
              <a:buFont typeface="Arial"/>
              <a:buChar char="•"/>
              <a:defRPr sz="1800" b="0" i="0" u="none" strike="noStrike" cap="none">
                <a:solidFill>
                  <a:srgbClr val="6C6463"/>
                </a:solidFill>
                <a:latin typeface="Arial"/>
                <a:ea typeface="Arial"/>
                <a:cs typeface="Arial"/>
                <a:sym typeface="Arial"/>
              </a:defRPr>
            </a:lvl4pPr>
            <a:lvl5pPr marL="2286000" marR="0" lvl="4" indent="-342900" algn="l" rtl="0">
              <a:lnSpc>
                <a:spcPct val="90000"/>
              </a:lnSpc>
              <a:spcBef>
                <a:spcPts val="500"/>
              </a:spcBef>
              <a:spcAft>
                <a:spcPts val="0"/>
              </a:spcAft>
              <a:buClr>
                <a:srgbClr val="6C6463"/>
              </a:buClr>
              <a:buSzPts val="1800"/>
              <a:buFont typeface="Arial"/>
              <a:buChar char="•"/>
              <a:defRPr sz="1800" b="0" i="0" u="none" strike="noStrike" cap="none">
                <a:solidFill>
                  <a:srgbClr val="6C646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2"/>
        <p:cNvGrpSpPr/>
        <p:nvPr/>
      </p:nvGrpSpPr>
      <p:grpSpPr>
        <a:xfrm>
          <a:off x="0" y="0"/>
          <a:ext cx="0" cy="0"/>
          <a:chOff x="0" y="0"/>
          <a:chExt cx="0" cy="0"/>
        </a:xfrm>
      </p:grpSpPr>
      <p:sp>
        <p:nvSpPr>
          <p:cNvPr id="63" name="Google Shape;63;p47"/>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67B9"/>
              </a:buClr>
              <a:buSzPts val="4400"/>
              <a:buFont typeface="Arial"/>
              <a:buNone/>
              <a:defRPr sz="4400" b="0" i="0" u="none" strike="noStrike" cap="none">
                <a:solidFill>
                  <a:srgbClr val="0067B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alphaModFix/>
          </a:blip>
          <a:tile tx="0" ty="0" sx="100000" sy="100000" flip="none" algn="tl"/>
        </a:blipFill>
        <a:effectLst/>
      </p:bgPr>
    </p:bg>
    <p:spTree>
      <p:nvGrpSpPr>
        <p:cNvPr id="1" name="Shape 5"/>
        <p:cNvGrpSpPr/>
        <p:nvPr/>
      </p:nvGrpSpPr>
      <p:grpSpPr>
        <a:xfrm>
          <a:off x="0" y="0"/>
          <a:ext cx="0" cy="0"/>
          <a:chOff x="0" y="0"/>
          <a:chExt cx="0" cy="0"/>
        </a:xfrm>
      </p:grpSpPr>
      <p:sp>
        <p:nvSpPr>
          <p:cNvPr id="6" name="Google Shape;6;p25"/>
          <p:cNvSpPr txBox="1"/>
          <p:nvPr/>
        </p:nvSpPr>
        <p:spPr>
          <a:xfrm>
            <a:off x="152400" y="6530079"/>
            <a:ext cx="2133600" cy="18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35C5B"/>
              </a:buClr>
              <a:buSzPts val="600"/>
              <a:buFont typeface="Arial"/>
              <a:buNone/>
            </a:pPr>
            <a:r>
              <a:rPr lang="ru-RU" sz="600" b="0" i="0" u="none" strike="noStrike" cap="none">
                <a:solidFill>
                  <a:srgbClr val="635C5B"/>
                </a:solidFill>
                <a:latin typeface="Arial"/>
                <a:ea typeface="Arial"/>
                <a:cs typeface="Arial"/>
                <a:sym typeface="Arial"/>
              </a:rPr>
              <a:t>5/3/2019</a:t>
            </a:r>
            <a:endParaRPr sz="600" b="0" i="0" u="none" strike="noStrike" cap="none">
              <a:solidFill>
                <a:srgbClr val="635C5B"/>
              </a:solidFill>
              <a:latin typeface="Arial"/>
              <a:ea typeface="Arial"/>
              <a:cs typeface="Arial"/>
              <a:sym typeface="Arial"/>
            </a:endParaRPr>
          </a:p>
        </p:txBody>
      </p:sp>
      <p:sp>
        <p:nvSpPr>
          <p:cNvPr id="7" name="Google Shape;7;p25"/>
          <p:cNvSpPr txBox="1"/>
          <p:nvPr/>
        </p:nvSpPr>
        <p:spPr>
          <a:xfrm>
            <a:off x="3124200" y="6530079"/>
            <a:ext cx="2895600" cy="18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35C5B"/>
              </a:buClr>
              <a:buSzPts val="600"/>
              <a:buFont typeface="Arial"/>
              <a:buNone/>
            </a:pPr>
            <a:r>
              <a:rPr lang="ru-RU" sz="600" b="0" i="0" u="none" strike="noStrike" cap="none">
                <a:solidFill>
                  <a:srgbClr val="635C5B"/>
                </a:solidFill>
                <a:latin typeface="Arial"/>
                <a:ea typeface="Arial"/>
                <a:cs typeface="Arial"/>
                <a:sym typeface="Arial"/>
              </a:rPr>
              <a:t>FOOTER GOES HERE</a:t>
            </a:r>
            <a:endParaRPr sz="1400" b="0" i="0" u="none" strike="noStrike" cap="none">
              <a:solidFill>
                <a:srgbClr val="000000"/>
              </a:solidFill>
              <a:latin typeface="Arial"/>
              <a:ea typeface="Arial"/>
              <a:cs typeface="Arial"/>
              <a:sym typeface="Arial"/>
            </a:endParaRPr>
          </a:p>
        </p:txBody>
      </p:sp>
      <p:sp>
        <p:nvSpPr>
          <p:cNvPr id="8" name="Google Shape;8;p25"/>
          <p:cNvSpPr/>
          <p:nvPr/>
        </p:nvSpPr>
        <p:spPr>
          <a:xfrm>
            <a:off x="0" y="6359235"/>
            <a:ext cx="9144000" cy="498900"/>
          </a:xfrm>
          <a:prstGeom prst="rect">
            <a:avLst/>
          </a:prstGeom>
          <a:solidFill>
            <a:srgbClr val="CFCD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 name="Google Shape;9;p25"/>
          <p:cNvSpPr/>
          <p:nvPr/>
        </p:nvSpPr>
        <p:spPr>
          <a:xfrm>
            <a:off x="639416" y="6508042"/>
            <a:ext cx="4156500" cy="215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1" i="0" u="none" strike="noStrike" cap="none">
                <a:solidFill>
                  <a:srgbClr val="BA0C2F"/>
                </a:solidFill>
                <a:latin typeface="Arial"/>
                <a:ea typeface="Arial"/>
                <a:cs typeface="Arial"/>
                <a:sym typeface="Arial"/>
              </a:rPr>
              <a:t>USAID ADVANCING NUTRITION</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2">
            <a:alphaModFix/>
          </a:blip>
          <a:tile tx="0" ty="0" sx="100000" sy="100000" flip="none" algn="tl"/>
        </a:blipFill>
        <a:effectLst/>
      </p:bgPr>
    </p:bg>
    <p:spTree>
      <p:nvGrpSpPr>
        <p:cNvPr id="1" name="Shape 64"/>
        <p:cNvGrpSpPr/>
        <p:nvPr/>
      </p:nvGrpSpPr>
      <p:grpSpPr>
        <a:xfrm>
          <a:off x="0" y="0"/>
          <a:ext cx="0" cy="0"/>
          <a:chOff x="0" y="0"/>
          <a:chExt cx="0" cy="0"/>
        </a:xfrm>
      </p:grpSpPr>
      <p:sp>
        <p:nvSpPr>
          <p:cNvPr id="65" name="Google Shape;65;p28"/>
          <p:cNvSpPr/>
          <p:nvPr/>
        </p:nvSpPr>
        <p:spPr>
          <a:xfrm>
            <a:off x="0" y="6359235"/>
            <a:ext cx="9144000" cy="498765"/>
          </a:xfrm>
          <a:prstGeom prst="rect">
            <a:avLst/>
          </a:prstGeom>
          <a:solidFill>
            <a:srgbClr val="CFCD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28"/>
          <p:cNvSpPr/>
          <p:nvPr/>
        </p:nvSpPr>
        <p:spPr>
          <a:xfrm>
            <a:off x="639416" y="6508042"/>
            <a:ext cx="4156364" cy="21544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1" i="0" u="none" strike="noStrike" cap="none">
                <a:solidFill>
                  <a:srgbClr val="BA0C2F"/>
                </a:solidFill>
                <a:latin typeface="Arial"/>
                <a:ea typeface="Arial"/>
                <a:cs typeface="Arial"/>
                <a:sym typeface="Arial"/>
              </a:rPr>
              <a:t>USAID</a:t>
            </a:r>
            <a:r>
              <a:rPr lang="ru-RU" sz="1400" b="0" i="0" u="none" strike="noStrike" cap="none">
                <a:solidFill>
                  <a:srgbClr val="BA0C2F"/>
                </a:solidFill>
                <a:latin typeface="Arial"/>
                <a:ea typeface="Arial"/>
                <a:cs typeface="Arial"/>
                <a:sym typeface="Arial"/>
              </a:rPr>
              <a:t> </a:t>
            </a:r>
            <a:r>
              <a:rPr lang="ru-RU" sz="1400" b="1" i="0" u="none" strike="noStrike" cap="none">
                <a:solidFill>
                  <a:srgbClr val="BA0C2F"/>
                </a:solidFill>
                <a:latin typeface="Arial"/>
                <a:ea typeface="Arial"/>
                <a:cs typeface="Arial"/>
                <a:sym typeface="Arial"/>
              </a:rPr>
              <a:t>ADVANCING NUTRITION</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www.spring-nutrition.org/sites/default/files/publications/tools/spring_storagebooklet_kyrgyz.pdf"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comments" Target="../comments/commen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pic>
        <p:nvPicPr>
          <p:cNvPr id="138" name="Google Shape;138;p1" descr="Коробкаларга коюлган алма, апельсин жана анар сыяктуу ар кандай жаңы жемиштер бар жемиш базары. Кардарлар тандоону карап жатканын көрүшөт."/>
          <p:cNvPicPr preferRelativeResize="0"/>
          <p:nvPr/>
        </p:nvPicPr>
        <p:blipFill rotWithShape="1">
          <a:blip r:embed="rId3">
            <a:alphaModFix/>
          </a:blip>
          <a:srcRect/>
          <a:stretch/>
        </p:blipFill>
        <p:spPr>
          <a:xfrm>
            <a:off x="0" y="-154598"/>
            <a:ext cx="9143998" cy="6436867"/>
          </a:xfrm>
          <a:prstGeom prst="rect">
            <a:avLst/>
          </a:prstGeom>
          <a:noFill/>
          <a:ln>
            <a:noFill/>
          </a:ln>
        </p:spPr>
      </p:pic>
      <p:sp>
        <p:nvSpPr>
          <p:cNvPr id="139" name="Google Shape;139;p1"/>
          <p:cNvSpPr txBox="1">
            <a:spLocks noGrp="1"/>
          </p:cNvSpPr>
          <p:nvPr>
            <p:ph type="ctrTitle"/>
          </p:nvPr>
        </p:nvSpPr>
        <p:spPr>
          <a:xfrm>
            <a:off x="633428" y="179300"/>
            <a:ext cx="5795400" cy="19704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2800"/>
              <a:buFont typeface="Arial"/>
              <a:buNone/>
            </a:pPr>
            <a:r>
              <a:rPr lang="ru-RU" sz="4000" b="1" i="0" u="none" strike="noStrike" dirty="0">
                <a:solidFill>
                  <a:schemeClr val="lt1"/>
                </a:solidFill>
                <a:latin typeface="Arial"/>
                <a:ea typeface="Arial"/>
                <a:cs typeface="Arial"/>
                <a:sym typeface="Arial"/>
              </a:rPr>
              <a:t>Азыктарды үй шартында сактоо ыкмалары</a:t>
            </a:r>
            <a:endParaRPr sz="4000" dirty="0">
              <a:solidFill>
                <a:schemeClr val="lt1"/>
              </a:solidFill>
            </a:endParaRPr>
          </a:p>
        </p:txBody>
      </p:sp>
      <p:sp>
        <p:nvSpPr>
          <p:cNvPr id="140" name="Google Shape;140;p1"/>
          <p:cNvSpPr txBox="1">
            <a:spLocks noGrp="1"/>
          </p:cNvSpPr>
          <p:nvPr>
            <p:ph type="body" idx="2"/>
          </p:nvPr>
        </p:nvSpPr>
        <p:spPr>
          <a:xfrm>
            <a:off x="633413" y="5383213"/>
            <a:ext cx="5985000" cy="384300"/>
          </a:xfrm>
          <a:prstGeom prst="rect">
            <a:avLst/>
          </a:prstGeom>
          <a:noFill/>
          <a:ln>
            <a:noFill/>
          </a:ln>
        </p:spPr>
        <p:txBody>
          <a:bodyPr spcFirstLastPara="1" wrap="square" lIns="0" tIns="0" rIns="0" bIns="0" anchor="t" anchorCtr="0">
            <a:noAutofit/>
          </a:bodyPr>
          <a:lstStyle/>
          <a:p>
            <a:pPr marL="457200" marR="0" lvl="0" indent="-228600" algn="l" rtl="0">
              <a:lnSpc>
                <a:spcPct val="90000"/>
              </a:lnSpc>
              <a:spcBef>
                <a:spcPts val="1000"/>
              </a:spcBef>
              <a:spcAft>
                <a:spcPts val="0"/>
              </a:spcAft>
              <a:buClr>
                <a:schemeClr val="lt1"/>
              </a:buClr>
              <a:buSzPts val="1800"/>
              <a:buFont typeface="Arial"/>
              <a:buNone/>
            </a:pPr>
            <a:r>
              <a:rPr lang="ru-RU"/>
              <a:t>Август 2021</a:t>
            </a:r>
            <a:endParaRPr/>
          </a:p>
        </p:txBody>
      </p:sp>
      <p:sp>
        <p:nvSpPr>
          <p:cNvPr id="141" name="Google Shape;141;p1"/>
          <p:cNvSpPr txBox="1">
            <a:spLocks noGrp="1"/>
          </p:cNvSpPr>
          <p:nvPr>
            <p:ph type="title"/>
          </p:nvPr>
        </p:nvSpPr>
        <p:spPr>
          <a:xfrm>
            <a:off x="258150" y="3947225"/>
            <a:ext cx="8627700" cy="13401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67B9"/>
              </a:buClr>
              <a:buSzPts val="2800"/>
              <a:buFont typeface="Arial"/>
              <a:buNone/>
            </a:pPr>
            <a:r>
              <a:rPr lang="ru-RU" sz="2800" b="1">
                <a:solidFill>
                  <a:schemeClr val="lt1"/>
                </a:solidFill>
                <a:latin typeface="Calibri"/>
                <a:ea typeface="Calibri"/>
                <a:cs typeface="Calibri"/>
                <a:sym typeface="Calibri"/>
              </a:rPr>
              <a:t>СИЗДИН КЕЛЕЧЕГИНИЗ ЖАНА ДЕН СООЛУГУНУЗ - АЗЫРКЫ АЗЫК ТҮЛҮК КООПСУЗДУГУНАН КӨЗ КАРАНДЫ!</a:t>
            </a:r>
            <a:br>
              <a:rPr lang="ru-RU" sz="2800" b="0">
                <a:solidFill>
                  <a:schemeClr val="lt1"/>
                </a:solidFill>
                <a:latin typeface="Calibri"/>
                <a:ea typeface="Calibri"/>
                <a:cs typeface="Calibri"/>
                <a:sym typeface="Calibri"/>
              </a:rPr>
            </a:br>
            <a:endParaRPr sz="2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e8a538e15c_0_22"/>
          <p:cNvSpPr txBox="1">
            <a:spLocks noGrp="1"/>
          </p:cNvSpPr>
          <p:nvPr>
            <p:ph type="title"/>
          </p:nvPr>
        </p:nvSpPr>
        <p:spPr>
          <a:xfrm>
            <a:off x="649625" y="177127"/>
            <a:ext cx="7964700" cy="351300"/>
          </a:xfrm>
          <a:prstGeom prst="rect">
            <a:avLst/>
          </a:prstGeom>
        </p:spPr>
        <p:txBody>
          <a:bodyPr spcFirstLastPara="1" wrap="square" lIns="0" tIns="0" rIns="0" bIns="0" anchor="t" anchorCtr="0">
            <a:noAutofit/>
          </a:bodyPr>
          <a:lstStyle/>
          <a:p>
            <a:pPr marL="457200" lvl="0" indent="0" algn="l" rtl="0">
              <a:spcBef>
                <a:spcPts val="1000"/>
              </a:spcBef>
              <a:spcAft>
                <a:spcPts val="0"/>
              </a:spcAft>
              <a:buNone/>
            </a:pPr>
            <a:r>
              <a:rPr lang="ru-RU" sz="2400" b="0" dirty="0">
                <a:solidFill>
                  <a:srgbClr val="595959"/>
                </a:solidFill>
              </a:rPr>
              <a:t>Тоңдуруу</a:t>
            </a:r>
            <a:endParaRPr dirty="0"/>
          </a:p>
        </p:txBody>
      </p:sp>
      <p:pic>
        <p:nvPicPr>
          <p:cNvPr id="199" name="Google Shape;199;ge8a538e15c_0_22" descr="Ашпозчу китептин же тамак-аш журналынын басылган бетинде сыпаттама текст жана рецепттер менен коштолгон жаңы азыктардын жана даярдалган тамактардын ар кандай сүрөттөрү көрсөтүлөт."/>
          <p:cNvPicPr preferRelativeResize="0"/>
          <p:nvPr/>
        </p:nvPicPr>
        <p:blipFill>
          <a:blip r:embed="rId3">
            <a:alphaModFix/>
          </a:blip>
          <a:stretch>
            <a:fillRect/>
          </a:stretch>
        </p:blipFill>
        <p:spPr>
          <a:xfrm>
            <a:off x="300350" y="637250"/>
            <a:ext cx="2943825" cy="3486425"/>
          </a:xfrm>
          <a:prstGeom prst="rect">
            <a:avLst/>
          </a:prstGeom>
          <a:noFill/>
          <a:ln>
            <a:noFill/>
          </a:ln>
        </p:spPr>
      </p:pic>
      <p:pic>
        <p:nvPicPr>
          <p:cNvPr id="201" name="Google Shape;201;ge8a538e15c_0_22" descr="Ашпозчу китептин же тамак-аш журналынын басылган барагында таңгакталган жашыл чөптөр, түстүү капуста жана брокколи гүлдөрү, баклажандар сүрөттөмө тексттер менен коштолот."/>
          <p:cNvPicPr preferRelativeResize="0"/>
          <p:nvPr/>
        </p:nvPicPr>
        <p:blipFill>
          <a:blip r:embed="rId4">
            <a:alphaModFix/>
          </a:blip>
          <a:stretch>
            <a:fillRect/>
          </a:stretch>
        </p:blipFill>
        <p:spPr>
          <a:xfrm>
            <a:off x="6063375" y="305850"/>
            <a:ext cx="2744950" cy="4352925"/>
          </a:xfrm>
          <a:prstGeom prst="rect">
            <a:avLst/>
          </a:prstGeom>
          <a:noFill/>
          <a:ln>
            <a:noFill/>
          </a:ln>
        </p:spPr>
      </p:pic>
      <p:pic>
        <p:nvPicPr>
          <p:cNvPr id="200" name="Google Shape;200;ge8a538e15c_0_22" descr="Ашпозчу китептин же тамак-аш журналынын басылган барагында жаңы помидор, фарш, кесилген жана тоңдурулган помидорлор сүрөттөмө тексттер менен коштолот."/>
          <p:cNvPicPr preferRelativeResize="0"/>
          <p:nvPr/>
        </p:nvPicPr>
        <p:blipFill>
          <a:blip r:embed="rId5">
            <a:alphaModFix/>
          </a:blip>
          <a:stretch>
            <a:fillRect/>
          </a:stretch>
        </p:blipFill>
        <p:spPr>
          <a:xfrm>
            <a:off x="3049149" y="1555350"/>
            <a:ext cx="3165650" cy="3886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e8a538e15c_0_30"/>
          <p:cNvSpPr txBox="1">
            <a:spLocks noGrp="1"/>
          </p:cNvSpPr>
          <p:nvPr>
            <p:ph type="title"/>
          </p:nvPr>
        </p:nvSpPr>
        <p:spPr>
          <a:xfrm>
            <a:off x="309310" y="137771"/>
            <a:ext cx="7964700" cy="828900"/>
          </a:xfrm>
          <a:prstGeom prst="rect">
            <a:avLst/>
          </a:prstGeom>
        </p:spPr>
        <p:txBody>
          <a:bodyPr spcFirstLastPara="1" wrap="square" lIns="0" tIns="0" rIns="0" bIns="0" anchor="t" anchorCtr="0">
            <a:noAutofit/>
          </a:bodyPr>
          <a:lstStyle/>
          <a:p>
            <a:pPr marL="0" lvl="0" indent="0" algn="ctr" rtl="0">
              <a:spcBef>
                <a:spcPts val="1000"/>
              </a:spcBef>
              <a:spcAft>
                <a:spcPts val="0"/>
              </a:spcAft>
              <a:buNone/>
            </a:pPr>
            <a:r>
              <a:rPr lang="ru-RU" sz="2400" b="0" dirty="0">
                <a:solidFill>
                  <a:srgbClr val="595959"/>
                </a:solidFill>
              </a:rPr>
              <a:t>Кургатуу жана жашылча жер жемиштер үчүн сактагычтар</a:t>
            </a:r>
            <a:endParaRPr dirty="0"/>
          </a:p>
        </p:txBody>
      </p:sp>
      <p:pic>
        <p:nvPicPr>
          <p:cNvPr id="207" name="Google Shape;207;ge8a538e15c_0_30" descr="Белгиленген тетиктери бар жашылча-жемиштерди кургатуу үчүн жыгачтан жасалган сактагычтын чийме."/>
          <p:cNvPicPr preferRelativeResize="0"/>
          <p:nvPr/>
        </p:nvPicPr>
        <p:blipFill>
          <a:blip r:embed="rId3">
            <a:alphaModFix/>
          </a:blip>
          <a:stretch>
            <a:fillRect/>
          </a:stretch>
        </p:blipFill>
        <p:spPr>
          <a:xfrm>
            <a:off x="239200" y="1093050"/>
            <a:ext cx="3464700" cy="4143375"/>
          </a:xfrm>
          <a:prstGeom prst="rect">
            <a:avLst/>
          </a:prstGeom>
          <a:noFill/>
          <a:ln>
            <a:noFill/>
          </a:ln>
        </p:spPr>
      </p:pic>
      <p:pic>
        <p:nvPicPr>
          <p:cNvPr id="208" name="Google Shape;208;ge8a538e15c_0_30" descr="Мөмө-жемиштерди жана жашылчаларды сактоочу бирдиктердин ар кандай түрлөрүнүн сүрөтү."/>
          <p:cNvPicPr preferRelativeResize="0"/>
          <p:nvPr/>
        </p:nvPicPr>
        <p:blipFill>
          <a:blip r:embed="rId4">
            <a:alphaModFix/>
          </a:blip>
          <a:stretch>
            <a:fillRect/>
          </a:stretch>
        </p:blipFill>
        <p:spPr>
          <a:xfrm>
            <a:off x="3703900" y="1961275"/>
            <a:ext cx="2769250" cy="3990975"/>
          </a:xfrm>
          <a:prstGeom prst="rect">
            <a:avLst/>
          </a:prstGeom>
          <a:noFill/>
          <a:ln>
            <a:noFill/>
          </a:ln>
        </p:spPr>
      </p:pic>
      <p:pic>
        <p:nvPicPr>
          <p:cNvPr id="209" name="Google Shape;209;ge8a538e15c_0_30" descr="Мөмө-жемиштерди жана жашылчаларды сактоочу бирдиктердин ар кандай түрлөрүнүн сүрөтү."/>
          <p:cNvPicPr preferRelativeResize="0"/>
          <p:nvPr/>
        </p:nvPicPr>
        <p:blipFill>
          <a:blip r:embed="rId5">
            <a:alphaModFix/>
          </a:blip>
          <a:stretch>
            <a:fillRect/>
          </a:stretch>
        </p:blipFill>
        <p:spPr>
          <a:xfrm>
            <a:off x="6374575" y="758477"/>
            <a:ext cx="2694000" cy="3798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e8a538e15c_0_17"/>
          <p:cNvSpPr txBox="1">
            <a:spLocks noGrp="1"/>
          </p:cNvSpPr>
          <p:nvPr>
            <p:ph type="title"/>
          </p:nvPr>
        </p:nvSpPr>
        <p:spPr>
          <a:xfrm>
            <a:off x="589650" y="374498"/>
            <a:ext cx="7964700" cy="440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a:t>КОНСЕРВАЦИЯЛООНУН    КООПТУУЛУГУ</a:t>
            </a:r>
            <a:endParaRPr/>
          </a:p>
        </p:txBody>
      </p:sp>
      <p:sp>
        <p:nvSpPr>
          <p:cNvPr id="215" name="Google Shape;215;ge8a538e15c_0_17"/>
          <p:cNvSpPr txBox="1">
            <a:spLocks noGrp="1"/>
          </p:cNvSpPr>
          <p:nvPr>
            <p:ph type="body" idx="1"/>
          </p:nvPr>
        </p:nvSpPr>
        <p:spPr>
          <a:xfrm>
            <a:off x="470850" y="1023575"/>
            <a:ext cx="8393400" cy="54603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ru-RU" sz="2400">
                <a:solidFill>
                  <a:srgbClr val="333333"/>
                </a:solidFill>
                <a:highlight>
                  <a:srgbClr val="FFFFFF"/>
                </a:highlight>
                <a:latin typeface="Times New Roman"/>
                <a:ea typeface="Times New Roman"/>
                <a:cs typeface="Times New Roman"/>
                <a:sym typeface="Times New Roman"/>
              </a:rPr>
              <a:t>-Ботулизм – тамак-ашка ботулизмдин козгогуч бактерияларынын уу заттарын (токсиндерин) камтыган азыктарды колдонгон учурда пайда болуучу өтө оор жана коркунучтуу илдет.</a:t>
            </a:r>
            <a:endParaRPr sz="2400">
              <a:solidFill>
                <a:srgbClr val="333333"/>
              </a:solidFill>
              <a:highlight>
                <a:srgbClr val="FFFFFF"/>
              </a:highlight>
              <a:latin typeface="Times New Roman"/>
              <a:ea typeface="Times New Roman"/>
              <a:cs typeface="Times New Roman"/>
              <a:sym typeface="Times New Roman"/>
            </a:endParaRPr>
          </a:p>
          <a:p>
            <a:pPr marL="0" lvl="0" indent="0" algn="l" rtl="0">
              <a:spcBef>
                <a:spcPts val="1000"/>
              </a:spcBef>
              <a:spcAft>
                <a:spcPts val="0"/>
              </a:spcAft>
              <a:buNone/>
            </a:pPr>
            <a:r>
              <a:rPr lang="ru-RU" sz="2400">
                <a:solidFill>
                  <a:srgbClr val="333333"/>
                </a:solidFill>
                <a:highlight>
                  <a:srgbClr val="FFFFFF"/>
                </a:highlight>
                <a:latin typeface="Times New Roman"/>
                <a:ea typeface="Times New Roman"/>
                <a:cs typeface="Times New Roman"/>
                <a:sym typeface="Times New Roman"/>
              </a:rPr>
              <a:t>-Нерв системасын жабыркатуу менен мүнөздөлөт, оор болгон учурда шал болууга же өлүмгө алып келиши мүмкүн</a:t>
            </a:r>
            <a:endParaRPr sz="2400">
              <a:solidFill>
                <a:srgbClr val="333333"/>
              </a:solidFill>
              <a:highlight>
                <a:srgbClr val="FFFFFF"/>
              </a:highlight>
              <a:latin typeface="Times New Roman"/>
              <a:ea typeface="Times New Roman"/>
              <a:cs typeface="Times New Roman"/>
              <a:sym typeface="Times New Roman"/>
            </a:endParaRPr>
          </a:p>
          <a:p>
            <a:pPr marL="0" lvl="0" indent="0" algn="l" rtl="0">
              <a:spcBef>
                <a:spcPts val="1000"/>
              </a:spcBef>
              <a:spcAft>
                <a:spcPts val="0"/>
              </a:spcAft>
              <a:buNone/>
            </a:pPr>
            <a:r>
              <a:rPr lang="ru-RU" sz="2400">
                <a:solidFill>
                  <a:srgbClr val="0000FF"/>
                </a:solidFill>
                <a:highlight>
                  <a:srgbClr val="FFFFFF"/>
                </a:highlight>
                <a:latin typeface="Times New Roman"/>
                <a:ea typeface="Times New Roman"/>
                <a:cs typeface="Times New Roman"/>
                <a:sym typeface="Times New Roman"/>
              </a:rPr>
              <a:t>Жугуу жолдору:</a:t>
            </a:r>
            <a:endParaRPr sz="2400">
              <a:solidFill>
                <a:srgbClr val="0000FF"/>
              </a:solidFill>
              <a:highlight>
                <a:srgbClr val="FFFFFF"/>
              </a:highlight>
              <a:latin typeface="Times New Roman"/>
              <a:ea typeface="Times New Roman"/>
              <a:cs typeface="Times New Roman"/>
              <a:sym typeface="Times New Roman"/>
            </a:endParaRPr>
          </a:p>
          <a:p>
            <a:pPr marL="0" lvl="0" indent="0" algn="l" rtl="0">
              <a:spcBef>
                <a:spcPts val="1000"/>
              </a:spcBef>
              <a:spcAft>
                <a:spcPts val="0"/>
              </a:spcAft>
              <a:buNone/>
            </a:pPr>
            <a:r>
              <a:rPr lang="ru-RU" sz="2400">
                <a:solidFill>
                  <a:srgbClr val="333333"/>
                </a:solidFill>
                <a:highlight>
                  <a:srgbClr val="FFFFFF"/>
                </a:highlight>
                <a:latin typeface="Times New Roman"/>
                <a:ea typeface="Times New Roman"/>
                <a:cs typeface="Times New Roman"/>
                <a:sym typeface="Times New Roman"/>
              </a:rPr>
              <a:t>Ботулизмди жугузуп алуу консерваланган азыктарды колдонгон учурда ишке ашат, айрыкча үй шартында даярдалган, санитардык нормалар, термикалык иштетүүнүн (кайнатып бышыруунун) технологиялары сакталбаган учурларда жугат.</a:t>
            </a:r>
            <a:endParaRPr sz="2400">
              <a:solidFill>
                <a:srgbClr val="333333"/>
              </a:solidFill>
              <a:highlight>
                <a:srgbClr val="FFFFFF"/>
              </a:highlight>
              <a:latin typeface="Times New Roman"/>
              <a:ea typeface="Times New Roman"/>
              <a:cs typeface="Times New Roman"/>
              <a:sym typeface="Times New Roman"/>
            </a:endParaRPr>
          </a:p>
          <a:p>
            <a:pPr marL="0" lvl="0" indent="0" algn="l" rtl="0">
              <a:spcBef>
                <a:spcPts val="1000"/>
              </a:spcBef>
              <a:spcAft>
                <a:spcPts val="0"/>
              </a:spcAft>
              <a:buNone/>
            </a:pPr>
            <a:r>
              <a:rPr lang="ru-RU" sz="2400" b="1">
                <a:solidFill>
                  <a:srgbClr val="333333"/>
                </a:solidFill>
                <a:highlight>
                  <a:srgbClr val="FFFFFF"/>
                </a:highlight>
                <a:latin typeface="Times New Roman"/>
                <a:ea typeface="Times New Roman"/>
                <a:cs typeface="Times New Roman"/>
                <a:sym typeface="Times New Roman"/>
              </a:rPr>
              <a:t>Ботулизм менен Баткен областында быйылкы 2021-жылдын 6 ай ичнде  4 киши катталган .</a:t>
            </a:r>
            <a:endParaRPr sz="2400" b="1">
              <a:solidFill>
                <a:srgbClr val="333333"/>
              </a:solidFill>
              <a:highlight>
                <a:srgbClr val="FFFFFF"/>
              </a:highlight>
              <a:latin typeface="Times New Roman"/>
              <a:ea typeface="Times New Roman"/>
              <a:cs typeface="Times New Roman"/>
              <a:sym typeface="Times New Roman"/>
            </a:endParaRPr>
          </a:p>
          <a:p>
            <a:pPr marL="0" lvl="0" indent="0" algn="ctr" rtl="0">
              <a:spcBef>
                <a:spcPts val="1000"/>
              </a:spcBef>
              <a:spcAft>
                <a:spcPts val="0"/>
              </a:spcAft>
              <a:buNone/>
            </a:pPr>
            <a:r>
              <a:rPr lang="ru-RU" sz="2400" b="1">
                <a:solidFill>
                  <a:srgbClr val="FF0000"/>
                </a:solidFill>
                <a:highlight>
                  <a:srgbClr val="FFFFFF"/>
                </a:highlight>
                <a:latin typeface="Times New Roman"/>
                <a:ea typeface="Times New Roman"/>
                <a:cs typeface="Times New Roman"/>
                <a:sym typeface="Times New Roman"/>
              </a:rPr>
              <a:t>ССМ консервациялоону сунуштабайт!!!</a:t>
            </a:r>
            <a:endParaRPr sz="2400" b="1">
              <a:solidFill>
                <a:srgbClr val="FF0000"/>
              </a:solidFill>
              <a:highlight>
                <a:srgbClr val="FFFFFF"/>
              </a:highlight>
              <a:latin typeface="Times New Roman"/>
              <a:ea typeface="Times New Roman"/>
              <a:cs typeface="Times New Roman"/>
              <a:sym typeface="Times New Roman"/>
            </a:endParaRPr>
          </a:p>
          <a:p>
            <a:pPr marL="0" lvl="0" indent="0" algn="l" rtl="0">
              <a:spcBef>
                <a:spcPts val="1000"/>
              </a:spcBef>
              <a:spcAft>
                <a:spcPts val="0"/>
              </a:spcAft>
              <a:buNone/>
            </a:pPr>
            <a:endParaRPr sz="2400" b="1">
              <a:solidFill>
                <a:srgbClr val="333333"/>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e99b8524f6_0_0"/>
          <p:cNvSpPr txBox="1">
            <a:spLocks noGrp="1"/>
          </p:cNvSpPr>
          <p:nvPr>
            <p:ph type="title"/>
          </p:nvPr>
        </p:nvSpPr>
        <p:spPr>
          <a:xfrm>
            <a:off x="286325" y="140625"/>
            <a:ext cx="8653500" cy="39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Тамак ашты сактоо техникасы менен таанышуу</a:t>
            </a:r>
            <a:endParaRPr dirty="0"/>
          </a:p>
        </p:txBody>
      </p:sp>
      <p:sp>
        <p:nvSpPr>
          <p:cNvPr id="221" name="Google Shape;221;ge99b8524f6_0_0"/>
          <p:cNvSpPr txBox="1">
            <a:spLocks noGrp="1"/>
          </p:cNvSpPr>
          <p:nvPr>
            <p:ph type="body" idx="1"/>
          </p:nvPr>
        </p:nvSpPr>
        <p:spPr>
          <a:xfrm>
            <a:off x="204150" y="630675"/>
            <a:ext cx="8735700" cy="56778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ru-RU"/>
              <a:t>Азыктарды чийки кезинде сактоо жана кайра иштетуу ыкмалары</a:t>
            </a:r>
            <a:endParaRPr/>
          </a:p>
          <a:p>
            <a:pPr marL="0" lvl="0" indent="0" algn="l" rtl="0">
              <a:spcBef>
                <a:spcPts val="1000"/>
              </a:spcBef>
              <a:spcAft>
                <a:spcPts val="0"/>
              </a:spcAft>
              <a:buNone/>
            </a:pPr>
            <a:r>
              <a:rPr lang="ru-RU"/>
              <a:t>Жаны түрдө сактоо</a:t>
            </a:r>
            <a:endParaRPr/>
          </a:p>
          <a:p>
            <a:pPr marL="457200" lvl="0" indent="-368300" algn="l" rtl="0">
              <a:spcBef>
                <a:spcPts val="1000"/>
              </a:spcBef>
              <a:spcAft>
                <a:spcPts val="0"/>
              </a:spcAft>
              <a:buSzPts val="2200"/>
              <a:buChar char="•"/>
            </a:pPr>
            <a:r>
              <a:rPr lang="ru-RU" b="1"/>
              <a:t>Жер төлөлөрдө сактоо</a:t>
            </a:r>
            <a:endParaRPr b="1"/>
          </a:p>
          <a:p>
            <a:pPr marL="0" lvl="0" indent="0" algn="l" rtl="0">
              <a:spcBef>
                <a:spcPts val="1000"/>
              </a:spcBef>
              <a:spcAft>
                <a:spcPts val="0"/>
              </a:spcAft>
              <a:buNone/>
            </a:pPr>
            <a:r>
              <a:rPr lang="ru-RU" sz="2000"/>
              <a:t>(эн ынгайлуу шарт-жер төлөө муздап бир температура орнотулгандан кийин түшүмдү сактоого жайгаштыруу керек)</a:t>
            </a:r>
            <a:endParaRPr sz="2000"/>
          </a:p>
          <a:p>
            <a:pPr marL="457200" lvl="0" indent="-368300" algn="l" rtl="0">
              <a:spcBef>
                <a:spcPts val="1000"/>
              </a:spcBef>
              <a:spcAft>
                <a:spcPts val="0"/>
              </a:spcAft>
              <a:buSzPts val="2200"/>
              <a:buChar char="•"/>
            </a:pPr>
            <a:r>
              <a:rPr lang="ru-RU" b="1"/>
              <a:t>Тондуруу</a:t>
            </a:r>
            <a:endParaRPr b="1"/>
          </a:p>
          <a:p>
            <a:pPr marL="0" lvl="0" indent="0" algn="l" rtl="0">
              <a:spcBef>
                <a:spcPts val="1000"/>
              </a:spcBef>
              <a:spcAft>
                <a:spcPts val="0"/>
              </a:spcAft>
              <a:buNone/>
            </a:pPr>
            <a:r>
              <a:rPr lang="ru-RU"/>
              <a:t>(тондурулган жашылчаларды  бир жылга чейин,жемиштерди 9 айга,болгар калемпирин 6 айга, көк чөптөрдү 4 айга чейин сактоого болот)</a:t>
            </a:r>
            <a:endParaRPr/>
          </a:p>
          <a:p>
            <a:pPr marL="457200" lvl="0" indent="-368300" algn="l" rtl="0">
              <a:spcBef>
                <a:spcPts val="1000"/>
              </a:spcBef>
              <a:spcAft>
                <a:spcPts val="0"/>
              </a:spcAft>
              <a:buSzPts val="2200"/>
              <a:buChar char="•"/>
            </a:pPr>
            <a:r>
              <a:rPr lang="ru-RU" b="1"/>
              <a:t>Кургатуу</a:t>
            </a:r>
            <a:endParaRPr b="1"/>
          </a:p>
          <a:p>
            <a:pPr marL="0" lvl="0" indent="0" algn="l" rtl="0">
              <a:spcBef>
                <a:spcPts val="1000"/>
              </a:spcBef>
              <a:spcAft>
                <a:spcPts val="0"/>
              </a:spcAft>
              <a:buNone/>
            </a:pPr>
            <a:r>
              <a:rPr lang="ru-RU"/>
              <a:t>(эн негизгиси температураны жана нымдуулукту козомолдоо керек антпесе кургатылган азыктар нымдалып көгөрүп кетиши мүмкүн</a:t>
            </a:r>
            <a:endParaRPr/>
          </a:p>
          <a:p>
            <a:pPr marL="0" lvl="0" indent="0" algn="l" rtl="0">
              <a:spcBef>
                <a:spcPts val="1000"/>
              </a:spcBef>
              <a:spcAft>
                <a:spcPts val="0"/>
              </a:spcAft>
              <a:buNone/>
            </a:pPr>
            <a:r>
              <a:rPr lang="ru-RU"/>
              <a:t>                         </a:t>
            </a:r>
            <a:r>
              <a:rPr lang="ru-RU" b="1"/>
              <a:t>Эритүү үчүн жалпы эрежелер</a:t>
            </a:r>
            <a:endParaRPr b="1"/>
          </a:p>
          <a:p>
            <a:pPr marL="0" lvl="0" indent="0" algn="l" rtl="0">
              <a:spcBef>
                <a:spcPts val="1000"/>
              </a:spcBef>
              <a:spcAft>
                <a:spcPts val="0"/>
              </a:spcAft>
              <a:buNone/>
            </a:pPr>
            <a:r>
              <a:rPr lang="ru-RU"/>
              <a:t>Эритүү муздаткычта жай,же ашкана столунда жана кутуда гана жүрүшү керек.Ээритилгенден кийин кайра тондурбаныз.</a:t>
            </a:r>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 name="Title 1">
            <a:extLst>
              <a:ext uri="{FF2B5EF4-FFF2-40B4-BE49-F238E27FC236}">
                <a16:creationId xmlns:a16="http://schemas.microsoft.com/office/drawing/2014/main" id="{DDD5ACEA-5953-4BB8-BCAA-0065B505BE7D}"/>
              </a:ext>
            </a:extLst>
          </p:cNvPr>
          <p:cNvSpPr>
            <a:spLocks noGrp="1"/>
          </p:cNvSpPr>
          <p:nvPr>
            <p:ph type="title"/>
          </p:nvPr>
        </p:nvSpPr>
        <p:spPr>
          <a:xfrm>
            <a:off x="587085" y="-829023"/>
            <a:ext cx="7964631" cy="829023"/>
          </a:xfrm>
        </p:spPr>
        <p:txBody>
          <a:bodyPr spcFirstLastPara="1" wrap="square" lIns="0" tIns="0" rIns="0" bIns="0" anchor="b" anchorCtr="0">
            <a:noAutofit/>
          </a:bodyPr>
          <a:lstStyle/>
          <a:p>
            <a:r>
              <a:rPr lang="ru-RU" dirty="0"/>
              <a:t>Тамак ашты сактоо техникасы менен таанышуу</a:t>
            </a:r>
            <a:r>
              <a:rPr lang="en-US" dirty="0"/>
              <a:t> </a:t>
            </a:r>
          </a:p>
        </p:txBody>
      </p:sp>
      <p:sp>
        <p:nvSpPr>
          <p:cNvPr id="226" name="Google Shape;226;ge91c2dfd46_3_6"/>
          <p:cNvSpPr txBox="1">
            <a:spLocks noGrp="1"/>
          </p:cNvSpPr>
          <p:nvPr>
            <p:ph type="body" idx="1"/>
          </p:nvPr>
        </p:nvSpPr>
        <p:spPr>
          <a:xfrm>
            <a:off x="571500" y="1499727"/>
            <a:ext cx="7980300" cy="23901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endParaRPr/>
          </a:p>
        </p:txBody>
      </p:sp>
      <p:pic>
        <p:nvPicPr>
          <p:cNvPr id="227" name="Google Shape;227;ge91c2dfd46_3_6" descr="Инфографика ар кандай тамак-аш азыктарын жана аларды сактоонун тийиштүү температураларын, ошондой эле ар кандай тамак-аштарды сактоо убакыттарынын тизмесин көрсөтөт."/>
          <p:cNvPicPr preferRelativeResize="0"/>
          <p:nvPr/>
        </p:nvPicPr>
        <p:blipFill>
          <a:blip r:embed="rId3">
            <a:alphaModFix/>
          </a:blip>
          <a:stretch>
            <a:fillRect/>
          </a:stretch>
        </p:blipFill>
        <p:spPr>
          <a:xfrm>
            <a:off x="134875" y="200025"/>
            <a:ext cx="9009125" cy="5811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 name="Title 1">
            <a:extLst>
              <a:ext uri="{FF2B5EF4-FFF2-40B4-BE49-F238E27FC236}">
                <a16:creationId xmlns:a16="http://schemas.microsoft.com/office/drawing/2014/main" id="{45432E6D-4F10-450A-AB0D-92E53D86FB54}"/>
              </a:ext>
            </a:extLst>
          </p:cNvPr>
          <p:cNvSpPr>
            <a:spLocks noGrp="1"/>
          </p:cNvSpPr>
          <p:nvPr>
            <p:ph type="title"/>
          </p:nvPr>
        </p:nvSpPr>
        <p:spPr>
          <a:xfrm>
            <a:off x="587085" y="-829023"/>
            <a:ext cx="7964631" cy="829023"/>
          </a:xfrm>
        </p:spPr>
        <p:txBody>
          <a:bodyPr spcFirstLastPara="1" wrap="square" lIns="0" tIns="0" rIns="0" bIns="0" anchor="b" anchorCtr="0">
            <a:noAutofit/>
          </a:bodyPr>
          <a:lstStyle/>
          <a:p>
            <a:r>
              <a:rPr lang="ru-RU" dirty="0"/>
              <a:t>Тамак ашты сактоо техникасы менен таанышуу</a:t>
            </a:r>
            <a:r>
              <a:rPr lang="en-US" dirty="0"/>
              <a:t>  </a:t>
            </a:r>
          </a:p>
        </p:txBody>
      </p:sp>
      <p:sp>
        <p:nvSpPr>
          <p:cNvPr id="232" name="Google Shape;232;ge91c2dfd46_3_11"/>
          <p:cNvSpPr txBox="1">
            <a:spLocks noGrp="1"/>
          </p:cNvSpPr>
          <p:nvPr>
            <p:ph type="body" idx="1"/>
          </p:nvPr>
        </p:nvSpPr>
        <p:spPr>
          <a:xfrm>
            <a:off x="571500" y="1499727"/>
            <a:ext cx="7980300" cy="23901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endParaRPr/>
          </a:p>
        </p:txBody>
      </p:sp>
      <p:pic>
        <p:nvPicPr>
          <p:cNvPr id="233" name="Google Shape;233;ge91c2dfd46_3_11" descr="Азык-түлүктү сактоонун жана сактоонун ар кандай түрлөрүнүн инфографикасы. Анда бал, варенье, туздалган бадыраң ж.б. сактоо үчүн түрдүү идиштер, консерваланган азыктар салынган текче, тамак-аш сактоочу жайдагы температураны көзөмөлдөө схемасы көрсөтүлгөн. Ал ошондой эле тазалоо куралдарын камтыйт."/>
          <p:cNvPicPr preferRelativeResize="0"/>
          <p:nvPr/>
        </p:nvPicPr>
        <p:blipFill>
          <a:blip r:embed="rId3">
            <a:alphaModFix/>
          </a:blip>
          <a:stretch>
            <a:fillRect/>
          </a:stretch>
        </p:blipFill>
        <p:spPr>
          <a:xfrm>
            <a:off x="205000" y="224623"/>
            <a:ext cx="8938999" cy="589414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 name="Title 1">
            <a:extLst>
              <a:ext uri="{FF2B5EF4-FFF2-40B4-BE49-F238E27FC236}">
                <a16:creationId xmlns:a16="http://schemas.microsoft.com/office/drawing/2014/main" id="{8D9D1CA5-DD9B-45BB-B952-35E316C47C74}"/>
              </a:ext>
            </a:extLst>
          </p:cNvPr>
          <p:cNvSpPr>
            <a:spLocks noGrp="1"/>
          </p:cNvSpPr>
          <p:nvPr>
            <p:ph type="title"/>
          </p:nvPr>
        </p:nvSpPr>
        <p:spPr>
          <a:xfrm>
            <a:off x="587085" y="-829023"/>
            <a:ext cx="7964631" cy="829023"/>
          </a:xfrm>
        </p:spPr>
        <p:txBody>
          <a:bodyPr spcFirstLastPara="1" wrap="square" lIns="0" tIns="0" rIns="0" bIns="0" anchor="b" anchorCtr="0">
            <a:noAutofit/>
          </a:bodyPr>
          <a:lstStyle/>
          <a:p>
            <a:r>
              <a:rPr lang="ru-RU" dirty="0"/>
              <a:t>Тамак ашты сактоо техникасы менен таанышуу</a:t>
            </a:r>
            <a:r>
              <a:rPr lang="en-US" dirty="0"/>
              <a:t>     </a:t>
            </a:r>
          </a:p>
        </p:txBody>
      </p:sp>
      <p:sp>
        <p:nvSpPr>
          <p:cNvPr id="238" name="Google Shape;238;ge91c2dfd46_3_16"/>
          <p:cNvSpPr txBox="1">
            <a:spLocks noGrp="1"/>
          </p:cNvSpPr>
          <p:nvPr>
            <p:ph type="body" idx="1"/>
          </p:nvPr>
        </p:nvSpPr>
        <p:spPr>
          <a:xfrm>
            <a:off x="571500" y="1499727"/>
            <a:ext cx="7980300" cy="23901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endParaRPr/>
          </a:p>
        </p:txBody>
      </p:sp>
      <p:pic>
        <p:nvPicPr>
          <p:cNvPr id="239" name="Google Shape;239;ge91c2dfd46_3_16" descr="iInfographic ар кандай сактоо шарттарында жана температурада категорияланган түрдүү тамак-аштардын сүрөттөрүн камтыйт."/>
          <p:cNvPicPr preferRelativeResize="0"/>
          <p:nvPr/>
        </p:nvPicPr>
        <p:blipFill>
          <a:blip r:embed="rId3">
            <a:alphaModFix/>
          </a:blip>
          <a:stretch>
            <a:fillRect/>
          </a:stretch>
        </p:blipFill>
        <p:spPr>
          <a:xfrm>
            <a:off x="152400" y="148423"/>
            <a:ext cx="8991600" cy="607971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 name="Title 1">
            <a:extLst>
              <a:ext uri="{FF2B5EF4-FFF2-40B4-BE49-F238E27FC236}">
                <a16:creationId xmlns:a16="http://schemas.microsoft.com/office/drawing/2014/main" id="{F1ED8CB8-F056-4C77-AA02-8AD14DC7EC01}"/>
              </a:ext>
            </a:extLst>
          </p:cNvPr>
          <p:cNvSpPr>
            <a:spLocks noGrp="1"/>
          </p:cNvSpPr>
          <p:nvPr>
            <p:ph type="title"/>
          </p:nvPr>
        </p:nvSpPr>
        <p:spPr>
          <a:xfrm>
            <a:off x="587085" y="-829023"/>
            <a:ext cx="7964631" cy="829023"/>
          </a:xfrm>
        </p:spPr>
        <p:txBody>
          <a:bodyPr spcFirstLastPara="1" wrap="square" lIns="0" tIns="0" rIns="0" bIns="0" anchor="b" anchorCtr="0">
            <a:noAutofit/>
          </a:bodyPr>
          <a:lstStyle/>
          <a:p>
            <a:pPr marL="88900" lvl="0">
              <a:spcBef>
                <a:spcPts val="1000"/>
              </a:spcBef>
            </a:pPr>
            <a:r>
              <a:rPr lang="ru-RU" dirty="0"/>
              <a:t>Онлайн жеткиликт</a:t>
            </a:r>
            <a:r>
              <a:rPr lang="ru-RU" dirty="0">
                <a:solidFill>
                  <a:srgbClr val="000000"/>
                </a:solidFill>
              </a:rPr>
              <a:t>үү</a:t>
            </a:r>
            <a:r>
              <a:rPr lang="ru-RU" dirty="0"/>
              <a:t> колдонмо</a:t>
            </a:r>
          </a:p>
        </p:txBody>
      </p:sp>
      <p:sp>
        <p:nvSpPr>
          <p:cNvPr id="245" name="Google Shape;245;p7"/>
          <p:cNvSpPr txBox="1">
            <a:spLocks noGrp="1"/>
          </p:cNvSpPr>
          <p:nvPr>
            <p:ph type="body" idx="1"/>
          </p:nvPr>
        </p:nvSpPr>
        <p:spPr>
          <a:xfrm>
            <a:off x="95250" y="119200"/>
            <a:ext cx="3685200" cy="6243600"/>
          </a:xfrm>
          <a:prstGeom prst="rect">
            <a:avLst/>
          </a:prstGeom>
          <a:noFill/>
          <a:ln>
            <a:noFill/>
          </a:ln>
        </p:spPr>
        <p:txBody>
          <a:bodyPr spcFirstLastPara="1" wrap="square" lIns="0" tIns="0" rIns="0" bIns="0" anchor="t" anchorCtr="0">
            <a:noAutofit/>
          </a:bodyPr>
          <a:lstStyle/>
          <a:p>
            <a:pPr marL="457200" marR="0" lvl="0" indent="-228600" algn="l" rtl="0">
              <a:lnSpc>
                <a:spcPct val="90000"/>
              </a:lnSpc>
              <a:spcBef>
                <a:spcPts val="1000"/>
              </a:spcBef>
              <a:spcAft>
                <a:spcPts val="0"/>
              </a:spcAft>
              <a:buClr>
                <a:srgbClr val="6C6463"/>
              </a:buClr>
              <a:buSzPts val="2200"/>
              <a:buFont typeface="Arial"/>
              <a:buNone/>
            </a:pPr>
            <a:endParaRPr dirty="0"/>
          </a:p>
          <a:p>
            <a:pPr marL="457200" marR="0" lvl="0" indent="-228600" algn="l" rtl="0">
              <a:lnSpc>
                <a:spcPct val="90000"/>
              </a:lnSpc>
              <a:spcBef>
                <a:spcPts val="1000"/>
              </a:spcBef>
              <a:spcAft>
                <a:spcPts val="0"/>
              </a:spcAft>
              <a:buClr>
                <a:srgbClr val="6C6463"/>
              </a:buClr>
              <a:buSzPts val="2200"/>
              <a:buFont typeface="Arial"/>
              <a:buNone/>
            </a:pPr>
            <a:endParaRPr dirty="0"/>
          </a:p>
          <a:p>
            <a:pPr marL="88900" lvl="0" indent="0" algn="l" rtl="0">
              <a:lnSpc>
                <a:spcPct val="90000"/>
              </a:lnSpc>
              <a:spcBef>
                <a:spcPts val="1000"/>
              </a:spcBef>
              <a:spcAft>
                <a:spcPts val="0"/>
              </a:spcAft>
              <a:buSzPts val="2200"/>
              <a:buNone/>
            </a:pPr>
            <a:r>
              <a:rPr lang="ru-RU" sz="2800" b="1" dirty="0"/>
              <a:t>Онлайн жеткиликт</a:t>
            </a:r>
            <a:r>
              <a:rPr lang="ru-RU" sz="2800" b="1" i="0" u="none" strike="noStrike" dirty="0">
                <a:solidFill>
                  <a:srgbClr val="000000"/>
                </a:solidFill>
                <a:latin typeface="Arial"/>
                <a:ea typeface="Arial"/>
                <a:cs typeface="Arial"/>
                <a:sym typeface="Arial"/>
              </a:rPr>
              <a:t>үү</a:t>
            </a:r>
            <a:r>
              <a:rPr lang="ru-RU" sz="2800" b="1" dirty="0"/>
              <a:t> колдонмо, </a:t>
            </a:r>
            <a:endParaRPr dirty="0"/>
          </a:p>
          <a:p>
            <a:pPr marL="88900" lvl="0" indent="0" algn="l" rtl="0">
              <a:lnSpc>
                <a:spcPct val="90000"/>
              </a:lnSpc>
              <a:spcBef>
                <a:spcPts val="1000"/>
              </a:spcBef>
              <a:spcAft>
                <a:spcPts val="0"/>
              </a:spcAft>
              <a:buSzPts val="2200"/>
              <a:buNone/>
            </a:pPr>
            <a:r>
              <a:rPr lang="ru-RU" sz="1600" b="1" dirty="0"/>
              <a:t>Шилтеме:</a:t>
            </a:r>
            <a:endParaRPr dirty="0"/>
          </a:p>
          <a:p>
            <a:pPr marL="88900" lvl="0" indent="0" algn="l" rtl="0">
              <a:lnSpc>
                <a:spcPct val="90000"/>
              </a:lnSpc>
              <a:spcBef>
                <a:spcPts val="1000"/>
              </a:spcBef>
              <a:spcAft>
                <a:spcPts val="0"/>
              </a:spcAft>
              <a:buSzPts val="2200"/>
              <a:buNone/>
            </a:pPr>
            <a:endParaRPr sz="1600" b="1" dirty="0"/>
          </a:p>
          <a:p>
            <a:pPr marL="88900" lvl="0" indent="0" algn="l" rtl="0">
              <a:lnSpc>
                <a:spcPct val="90000"/>
              </a:lnSpc>
              <a:spcBef>
                <a:spcPts val="1000"/>
              </a:spcBef>
              <a:spcAft>
                <a:spcPts val="0"/>
              </a:spcAft>
              <a:buSzPts val="2200"/>
              <a:buNone/>
            </a:pPr>
            <a:r>
              <a:rPr lang="ru-RU" sz="1600" b="1" u="sng" dirty="0">
                <a:solidFill>
                  <a:schemeClr val="hlink"/>
                </a:solidFill>
                <a:hlinkClick r:id="rId3"/>
              </a:rPr>
              <a:t>https://www.spring-nutrition.org/sites/default/files/publications/tools/spring_storagebooklet_kyrgyz.pdf</a:t>
            </a:r>
            <a:r>
              <a:rPr lang="ru-RU" sz="1600" b="1" dirty="0"/>
              <a:t> </a:t>
            </a:r>
            <a:endParaRPr sz="1600" b="1" dirty="0"/>
          </a:p>
        </p:txBody>
      </p:sp>
      <p:pic>
        <p:nvPicPr>
          <p:cNvPr id="246" name="Google Shape;246;p7" descr="Салттуу кийимчен аял алма дарагынан балага алма берет."/>
          <p:cNvPicPr preferRelativeResize="0"/>
          <p:nvPr/>
        </p:nvPicPr>
        <p:blipFill rotWithShape="1">
          <a:blip r:embed="rId4">
            <a:alphaModFix/>
          </a:blip>
          <a:srcRect/>
          <a:stretch/>
        </p:blipFill>
        <p:spPr>
          <a:xfrm>
            <a:off x="3867150" y="0"/>
            <a:ext cx="5276849" cy="6362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Title 1">
            <a:extLst>
              <a:ext uri="{FF2B5EF4-FFF2-40B4-BE49-F238E27FC236}">
                <a16:creationId xmlns:a16="http://schemas.microsoft.com/office/drawing/2014/main" id="{3651FACE-F44E-49B5-AF21-A38B3FFAADEE}"/>
              </a:ext>
            </a:extLst>
          </p:cNvPr>
          <p:cNvSpPr>
            <a:spLocks noGrp="1"/>
          </p:cNvSpPr>
          <p:nvPr>
            <p:ph type="title"/>
          </p:nvPr>
        </p:nvSpPr>
        <p:spPr>
          <a:xfrm>
            <a:off x="587085" y="-829023"/>
            <a:ext cx="7964631" cy="829023"/>
          </a:xfrm>
        </p:spPr>
        <p:txBody>
          <a:bodyPr spcFirstLastPara="1" wrap="square" lIns="0" tIns="0" rIns="0" bIns="0" anchor="b" anchorCtr="0">
            <a:noAutofit/>
          </a:bodyPr>
          <a:lstStyle/>
          <a:p>
            <a:r>
              <a:rPr lang="ru-RU" dirty="0"/>
              <a:t>Онлайн жеткиликт</a:t>
            </a:r>
            <a:r>
              <a:rPr lang="ru-RU" dirty="0">
                <a:solidFill>
                  <a:srgbClr val="000000"/>
                </a:solidFill>
              </a:rPr>
              <a:t>үү</a:t>
            </a:r>
            <a:r>
              <a:rPr lang="ru-RU" dirty="0"/>
              <a:t> колдонмо</a:t>
            </a:r>
            <a:r>
              <a:rPr lang="en-US" dirty="0"/>
              <a:t>   </a:t>
            </a:r>
          </a:p>
        </p:txBody>
      </p:sp>
      <p:pic>
        <p:nvPicPr>
          <p:cNvPr id="251" name="Google Shape;251;ge938a73745_0_59" descr="Мобилдик түзмөктөрдө PDF окугучту жана көрүүчүнү кантип жүктөп алуу боюнча визуалдык колдонмо. Анда Play Market, PDF Reader жана Drive PDF Viewer сыяктуу колдонмолор аркылуу процесстин төрт скриншоту бар."/>
          <p:cNvPicPr preferRelativeResize="0"/>
          <p:nvPr/>
        </p:nvPicPr>
        <p:blipFill>
          <a:blip r:embed="rId3">
            <a:alphaModFix/>
          </a:blip>
          <a:stretch>
            <a:fillRect/>
          </a:stretch>
        </p:blipFill>
        <p:spPr>
          <a:xfrm>
            <a:off x="100850" y="123375"/>
            <a:ext cx="8919150" cy="6065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 name="Title 1">
            <a:extLst>
              <a:ext uri="{FF2B5EF4-FFF2-40B4-BE49-F238E27FC236}">
                <a16:creationId xmlns:a16="http://schemas.microsoft.com/office/drawing/2014/main" id="{E76677C0-550E-422E-85AA-3BBEC15EB88F}"/>
              </a:ext>
            </a:extLst>
          </p:cNvPr>
          <p:cNvSpPr>
            <a:spLocks noGrp="1"/>
          </p:cNvSpPr>
          <p:nvPr>
            <p:ph type="title"/>
          </p:nvPr>
        </p:nvSpPr>
        <p:spPr>
          <a:xfrm>
            <a:off x="587085" y="-829023"/>
            <a:ext cx="7964631" cy="829023"/>
          </a:xfrm>
        </p:spPr>
        <p:txBody>
          <a:bodyPr spcFirstLastPara="1" wrap="square" lIns="0" tIns="0" rIns="0" bIns="0" anchor="b" anchorCtr="0">
            <a:noAutofit/>
          </a:bodyPr>
          <a:lstStyle/>
          <a:p>
            <a:r>
              <a:rPr lang="ru-RU" dirty="0"/>
              <a:t>Онлайн жеткиликт</a:t>
            </a:r>
            <a:r>
              <a:rPr lang="ru-RU" dirty="0">
                <a:solidFill>
                  <a:srgbClr val="000000"/>
                </a:solidFill>
              </a:rPr>
              <a:t>үү</a:t>
            </a:r>
            <a:r>
              <a:rPr lang="ru-RU" dirty="0"/>
              <a:t> колдонмо</a:t>
            </a:r>
            <a:r>
              <a:rPr lang="en-US" dirty="0"/>
              <a:t>       </a:t>
            </a:r>
          </a:p>
        </p:txBody>
      </p:sp>
      <p:pic>
        <p:nvPicPr>
          <p:cNvPr id="256" name="Google Shape;256;ge955135723_0_1" descr="Инстаграмдагы посттун скриншоттору, уюлдук телефон интерфейстери жана чат интерфейстери бар композиттик сүрөт, кадамдарды же процесстерди көрсөткөн жебелер."/>
          <p:cNvPicPr preferRelativeResize="0"/>
          <p:nvPr/>
        </p:nvPicPr>
        <p:blipFill>
          <a:blip r:embed="rId3">
            <a:alphaModFix/>
          </a:blip>
          <a:stretch>
            <a:fillRect/>
          </a:stretch>
        </p:blipFill>
        <p:spPr>
          <a:xfrm>
            <a:off x="152400" y="152400"/>
            <a:ext cx="8867550" cy="5898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2" name="Title 1">
            <a:extLst>
              <a:ext uri="{FF2B5EF4-FFF2-40B4-BE49-F238E27FC236}">
                <a16:creationId xmlns:a16="http://schemas.microsoft.com/office/drawing/2014/main" id="{19A751A1-9A9C-4E6F-9DF1-6C3765D23E8D}"/>
              </a:ext>
            </a:extLst>
          </p:cNvPr>
          <p:cNvSpPr>
            <a:spLocks noGrp="1"/>
          </p:cNvSpPr>
          <p:nvPr>
            <p:ph type="title"/>
          </p:nvPr>
        </p:nvSpPr>
        <p:spPr>
          <a:xfrm>
            <a:off x="587086" y="-1325700"/>
            <a:ext cx="7886700" cy="1325700"/>
          </a:xfrm>
        </p:spPr>
        <p:txBody>
          <a:bodyPr spcFirstLastPara="1" wrap="square" lIns="0" tIns="0" rIns="0" bIns="0" anchor="b" anchorCtr="0">
            <a:noAutofit/>
          </a:bodyPr>
          <a:lstStyle/>
          <a:p>
            <a:r>
              <a:rPr lang="ru-RU" b="1" dirty="0">
                <a:solidFill>
                  <a:sysClr val="windowText" lastClr="000000"/>
                </a:solidFill>
              </a:rPr>
              <a:t>Азыктарды үй шартында сактоо ыкмалары</a:t>
            </a:r>
            <a:r>
              <a:rPr lang="en-US" b="1" dirty="0">
                <a:solidFill>
                  <a:sysClr val="windowText" lastClr="000000"/>
                </a:solidFill>
              </a:rPr>
              <a:t> </a:t>
            </a:r>
            <a:endParaRPr lang="en-US" dirty="0">
              <a:solidFill>
                <a:sysClr val="windowText" lastClr="000000"/>
              </a:solidFill>
            </a:endParaRPr>
          </a:p>
        </p:txBody>
      </p:sp>
      <p:sp>
        <p:nvSpPr>
          <p:cNvPr id="147" name="Google Shape;147;ge938a73745_0_48"/>
          <p:cNvSpPr txBox="1">
            <a:spLocks noGrp="1"/>
          </p:cNvSpPr>
          <p:nvPr>
            <p:ph type="body" idx="1"/>
          </p:nvPr>
        </p:nvSpPr>
        <p:spPr>
          <a:xfrm>
            <a:off x="571500" y="2182089"/>
            <a:ext cx="7980300" cy="23901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endParaRPr/>
          </a:p>
        </p:txBody>
      </p:sp>
      <p:pic>
        <p:nvPicPr>
          <p:cNvPr id="148" name="Google Shape;148;ge938a73745_0_48" descr="Репродуктивдүү курактагы аялдардын жана 5 жашка чейинки балдардын тамактануусу жөнүндө тизме."/>
          <p:cNvPicPr preferRelativeResize="0"/>
          <p:nvPr/>
        </p:nvPicPr>
        <p:blipFill>
          <a:blip r:embed="rId3">
            <a:alphaModFix/>
          </a:blip>
          <a:stretch>
            <a:fillRect/>
          </a:stretch>
        </p:blipFill>
        <p:spPr>
          <a:xfrm>
            <a:off x="0" y="25"/>
            <a:ext cx="9144009"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e91f131a06_0_0"/>
          <p:cNvSpPr txBox="1">
            <a:spLocks noGrp="1"/>
          </p:cNvSpPr>
          <p:nvPr>
            <p:ph type="title"/>
          </p:nvPr>
        </p:nvSpPr>
        <p:spPr>
          <a:xfrm>
            <a:off x="101563" y="1608650"/>
            <a:ext cx="8940900" cy="519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67B9"/>
              </a:buClr>
              <a:buSzPts val="2800"/>
              <a:buFont typeface="Arial"/>
              <a:buNone/>
            </a:pPr>
            <a:r>
              <a:rPr lang="ru-RU" sz="1800" dirty="0">
                <a:solidFill>
                  <a:schemeClr val="dk2"/>
                </a:solidFill>
                <a:latin typeface="Arial"/>
                <a:ea typeface="Arial"/>
                <a:cs typeface="Arial"/>
                <a:sym typeface="Arial"/>
              </a:rPr>
              <a:t>Дүйнөлүк Саламаттыкты Сактоо Уюму белгилеген тамак азыгынын коопсуздугун сактоо үчүн 5  </a:t>
            </a:r>
            <a:r>
              <a:rPr lang="ru-RU" sz="1800" dirty="0">
                <a:solidFill>
                  <a:schemeClr val="dk2"/>
                </a:solidFill>
              </a:rPr>
              <a:t>принцип</a:t>
            </a:r>
            <a:br>
              <a:rPr lang="ru-RU" sz="1800" b="0" dirty="0"/>
            </a:br>
            <a:endParaRPr sz="1800" dirty="0"/>
          </a:p>
        </p:txBody>
      </p:sp>
      <p:pic>
        <p:nvPicPr>
          <p:cNvPr id="262" name="Google Shape;262;ge91f131a06_0_0" descr="Тазалыкты сактоо эмне үчүн маанилүү экендиги тууралуу инфографика. Анда тексттин эки бөлүмү жана колду жууган чакан диаграмма бар."/>
          <p:cNvPicPr preferRelativeResize="0"/>
          <p:nvPr/>
        </p:nvPicPr>
        <p:blipFill>
          <a:blip r:embed="rId3">
            <a:alphaModFix/>
          </a:blip>
          <a:stretch>
            <a:fillRect/>
          </a:stretch>
        </p:blipFill>
        <p:spPr>
          <a:xfrm>
            <a:off x="15" y="2347800"/>
            <a:ext cx="9143984" cy="3821900"/>
          </a:xfrm>
          <a:prstGeom prst="rect">
            <a:avLst/>
          </a:prstGeom>
          <a:noFill/>
          <a:ln>
            <a:noFill/>
          </a:ln>
        </p:spPr>
      </p:pic>
      <p:sp>
        <p:nvSpPr>
          <p:cNvPr id="263" name="Google Shape;263;ge91f131a06_0_0"/>
          <p:cNvSpPr txBox="1">
            <a:spLocks noGrp="1"/>
          </p:cNvSpPr>
          <p:nvPr>
            <p:ph type="title"/>
          </p:nvPr>
        </p:nvSpPr>
        <p:spPr>
          <a:xfrm>
            <a:off x="69900" y="254000"/>
            <a:ext cx="8940900" cy="7629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67B9"/>
              </a:buClr>
              <a:buSzPts val="2800"/>
              <a:buFont typeface="Arial"/>
              <a:buNone/>
            </a:pPr>
            <a:r>
              <a:rPr lang="ru-RU" sz="1900" dirty="0">
                <a:solidFill>
                  <a:srgbClr val="C00000"/>
                </a:solidFill>
                <a:latin typeface="Calibri"/>
                <a:ea typeface="Calibri"/>
                <a:cs typeface="Calibri"/>
                <a:sym typeface="Calibri"/>
              </a:rPr>
              <a:t>СИЗДИН КЕЛЕЧЕГИНИЗ ЖАНА ДЕН СООЛУГУНУЗ - АЗЫРКЫ АЗЫК ТҮЛҮК КООПСУЗДУГУНАН КӨЗ КАРАНДЫ</a:t>
            </a:r>
            <a:br>
              <a:rPr lang="ru-RU" sz="1900" b="0" dirty="0">
                <a:latin typeface="Calibri"/>
                <a:ea typeface="Calibri"/>
                <a:cs typeface="Calibri"/>
                <a:sym typeface="Calibri"/>
              </a:rPr>
            </a:br>
            <a:endParaRPr sz="1900" dirty="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 name="Title 1">
            <a:extLst>
              <a:ext uri="{FF2B5EF4-FFF2-40B4-BE49-F238E27FC236}">
                <a16:creationId xmlns:a16="http://schemas.microsoft.com/office/drawing/2014/main" id="{25425F79-A8B8-4B9A-BC39-81B00153ECCF}"/>
              </a:ext>
            </a:extLst>
          </p:cNvPr>
          <p:cNvSpPr>
            <a:spLocks noGrp="1"/>
          </p:cNvSpPr>
          <p:nvPr>
            <p:ph type="title"/>
          </p:nvPr>
        </p:nvSpPr>
        <p:spPr>
          <a:xfrm>
            <a:off x="587085" y="-829023"/>
            <a:ext cx="7964631" cy="829023"/>
          </a:xfrm>
        </p:spPr>
        <p:txBody>
          <a:bodyPr spcFirstLastPara="1" wrap="square" lIns="0" tIns="0" rIns="0" bIns="0" anchor="b" anchorCtr="0">
            <a:noAutofit/>
          </a:bodyPr>
          <a:lstStyle/>
          <a:p>
            <a:pPr lvl="0"/>
            <a:r>
              <a:rPr lang="ru-RU" dirty="0">
                <a:solidFill>
                  <a:srgbClr val="C00000"/>
                </a:solidFill>
                <a:latin typeface="Calibri"/>
                <a:ea typeface="Calibri"/>
                <a:cs typeface="Calibri"/>
                <a:sym typeface="Calibri"/>
              </a:rPr>
              <a:t>СИЗДИН КЕЛЕЧЕГИНИЗ ЖАНА ДЕН СООЛУГУНУЗ - АЗЫРКЫ АЗЫК ТҮЛҮК КООПСУЗДУГУНАН КӨЗ КАРАНДЫ</a:t>
            </a:r>
            <a:r>
              <a:rPr lang="en-US" b="0" dirty="0">
                <a:latin typeface="Calibri"/>
                <a:ea typeface="Calibri"/>
                <a:cs typeface="Calibri"/>
                <a:sym typeface="Calibri"/>
              </a:rPr>
              <a:t>    </a:t>
            </a:r>
            <a:endParaRPr lang="ru-RU" dirty="0">
              <a:latin typeface="Calibri"/>
              <a:ea typeface="Calibri"/>
              <a:cs typeface="Calibri"/>
              <a:sym typeface="Calibri"/>
            </a:endParaRPr>
          </a:p>
        </p:txBody>
      </p:sp>
      <p:pic>
        <p:nvPicPr>
          <p:cNvPr id="270" name="Google Shape;270;ge8a538e15c_0_5" descr="Тамакты эмне үчүн кылдат бышыруу керектиги тууралуу инфографика. Анда тексттин эки бөлүмү жана 70 градус С температурадагы жалындын үстүндөгү казандын схемасы бар."/>
          <p:cNvPicPr preferRelativeResize="0"/>
          <p:nvPr/>
        </p:nvPicPr>
        <p:blipFill>
          <a:blip r:embed="rId3">
            <a:alphaModFix/>
          </a:blip>
          <a:stretch>
            <a:fillRect/>
          </a:stretch>
        </p:blipFill>
        <p:spPr>
          <a:xfrm>
            <a:off x="2137775" y="3069225"/>
            <a:ext cx="6306602" cy="3180825"/>
          </a:xfrm>
          <a:prstGeom prst="rect">
            <a:avLst/>
          </a:prstGeom>
          <a:noFill/>
          <a:ln>
            <a:noFill/>
          </a:ln>
        </p:spPr>
      </p:pic>
      <p:pic>
        <p:nvPicPr>
          <p:cNvPr id="271" name="Google Shape;271;ge8a538e15c_0_5" descr="Эмне үчүн чийки тамак-аш менен бышырылган тамактарды өзүнчө сактоо керектиги тууралуу инфографика. Анда тексттин эки бөлүмү жана чийилген тамак-аштын иллюстрациясы бар."/>
          <p:cNvPicPr preferRelativeResize="0"/>
          <p:nvPr/>
        </p:nvPicPr>
        <p:blipFill>
          <a:blip r:embed="rId4">
            <a:alphaModFix/>
          </a:blip>
          <a:stretch>
            <a:fillRect/>
          </a:stretch>
        </p:blipFill>
        <p:spPr>
          <a:xfrm>
            <a:off x="128900" y="53175"/>
            <a:ext cx="5671501" cy="3107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 name="Title 1">
            <a:extLst>
              <a:ext uri="{FF2B5EF4-FFF2-40B4-BE49-F238E27FC236}">
                <a16:creationId xmlns:a16="http://schemas.microsoft.com/office/drawing/2014/main" id="{534E64F8-FDB1-43BF-9A1F-349217B3F824}"/>
              </a:ext>
            </a:extLst>
          </p:cNvPr>
          <p:cNvSpPr>
            <a:spLocks noGrp="1"/>
          </p:cNvSpPr>
          <p:nvPr>
            <p:ph type="title"/>
          </p:nvPr>
        </p:nvSpPr>
        <p:spPr>
          <a:xfrm>
            <a:off x="587085" y="-829023"/>
            <a:ext cx="7964631" cy="829023"/>
          </a:xfrm>
        </p:spPr>
        <p:txBody>
          <a:bodyPr spcFirstLastPara="1" wrap="square" lIns="0" tIns="0" rIns="0" bIns="0" anchor="b" anchorCtr="0">
            <a:noAutofit/>
          </a:bodyPr>
          <a:lstStyle/>
          <a:p>
            <a:r>
              <a:rPr lang="ru-RU" dirty="0">
                <a:solidFill>
                  <a:srgbClr val="C00000"/>
                </a:solidFill>
                <a:latin typeface="Calibri"/>
                <a:ea typeface="Calibri"/>
                <a:cs typeface="Calibri"/>
                <a:sym typeface="Calibri"/>
              </a:rPr>
              <a:t>СИЗДИН КЕЛЕЧЕГИНИЗ ЖАНА ДЕН СООЛУГУНУЗ - АЗЫРКЫ АЗЫК ТҮЛҮК КООПСУЗДУГУНАН КӨЗ КАРАНДЫ</a:t>
            </a:r>
            <a:r>
              <a:rPr lang="en-US" b="0" dirty="0">
                <a:latin typeface="Calibri"/>
                <a:ea typeface="Calibri"/>
                <a:cs typeface="Calibri"/>
                <a:sym typeface="Calibri"/>
              </a:rPr>
              <a:t>       </a:t>
            </a:r>
            <a:endParaRPr lang="en-US" dirty="0"/>
          </a:p>
        </p:txBody>
      </p:sp>
      <p:pic>
        <p:nvPicPr>
          <p:cNvPr id="276" name="Google Shape;276;ge91f131a06_0_8" descr="Тамак-ашты туура температурада сактоо эмне үчүн маанилүү экендиги тууралуу инфографика. Анда тексттин эки бөлүмү жана 60 градус С жана 5 градус С температураны көрсөткөн термометрдин кичинекей диаграммасы бар."/>
          <p:cNvPicPr preferRelativeResize="0"/>
          <p:nvPr/>
        </p:nvPicPr>
        <p:blipFill>
          <a:blip r:embed="rId3">
            <a:alphaModFix/>
          </a:blip>
          <a:stretch>
            <a:fillRect/>
          </a:stretch>
        </p:blipFill>
        <p:spPr>
          <a:xfrm>
            <a:off x="108850" y="4150"/>
            <a:ext cx="5689875" cy="3348650"/>
          </a:xfrm>
          <a:prstGeom prst="rect">
            <a:avLst/>
          </a:prstGeom>
          <a:noFill/>
          <a:ln>
            <a:noFill/>
          </a:ln>
        </p:spPr>
      </p:pic>
      <p:pic>
        <p:nvPicPr>
          <p:cNvPr id="277" name="Google Shape;277;ge91f131a06_0_8" descr="Коопсуз суу жана коопсуз чийки заттарды колдонуу эмне үчүн маанилүү экендиги тууралуу инфографика. Анда тексттин эки бөлүмү жана чөйчөктөн мөмө-жемиштерге куюлуп жаткан суунун кичинекей диаграммасы бар."/>
          <p:cNvPicPr preferRelativeResize="0"/>
          <p:nvPr/>
        </p:nvPicPr>
        <p:blipFill>
          <a:blip r:embed="rId4">
            <a:alphaModFix/>
          </a:blip>
          <a:stretch>
            <a:fillRect/>
          </a:stretch>
        </p:blipFill>
        <p:spPr>
          <a:xfrm>
            <a:off x="3087349" y="3264875"/>
            <a:ext cx="5950202" cy="31242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e2d3dd7f00_0_88"/>
          <p:cNvSpPr txBox="1">
            <a:spLocks noGrp="1"/>
          </p:cNvSpPr>
          <p:nvPr>
            <p:ph type="title"/>
          </p:nvPr>
        </p:nvSpPr>
        <p:spPr>
          <a:xfrm>
            <a:off x="149075" y="223625"/>
            <a:ext cx="8402700" cy="1133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BA0C2F"/>
              </a:buClr>
              <a:buSzPts val="2400"/>
              <a:buFont typeface="Arial"/>
              <a:buNone/>
            </a:pPr>
            <a:r>
              <a:rPr lang="ru-RU" sz="3000" dirty="0">
                <a:solidFill>
                  <a:srgbClr val="C00000"/>
                </a:solidFill>
              </a:rPr>
              <a:t>Форма тапшыруудагы жашоочулардын берилген телефон номерлерин тактоо:</a:t>
            </a:r>
            <a:endParaRPr dirty="0"/>
          </a:p>
        </p:txBody>
      </p:sp>
      <p:sp>
        <p:nvSpPr>
          <p:cNvPr id="283" name="Google Shape;283;ge2d3dd7f00_0_88"/>
          <p:cNvSpPr txBox="1">
            <a:spLocks noGrp="1"/>
          </p:cNvSpPr>
          <p:nvPr>
            <p:ph type="subTitle" idx="1"/>
          </p:nvPr>
        </p:nvSpPr>
        <p:spPr>
          <a:xfrm>
            <a:off x="257176" y="985839"/>
            <a:ext cx="8733300" cy="4800600"/>
          </a:xfrm>
          <a:prstGeom prst="rect">
            <a:avLst/>
          </a:prstGeom>
          <a:noFill/>
          <a:ln>
            <a:noFill/>
          </a:ln>
        </p:spPr>
        <p:txBody>
          <a:bodyPr spcFirstLastPara="1" wrap="square" lIns="0" tIns="0" rIns="0" bIns="0" anchor="t" anchorCtr="0">
            <a:noAutofit/>
          </a:bodyPr>
          <a:lstStyle/>
          <a:p>
            <a:pPr marL="228600" marR="0" lvl="0" indent="-228600" algn="l" rtl="0">
              <a:lnSpc>
                <a:spcPct val="90000"/>
              </a:lnSpc>
              <a:spcBef>
                <a:spcPts val="1000"/>
              </a:spcBef>
              <a:spcAft>
                <a:spcPts val="0"/>
              </a:spcAft>
              <a:buClr>
                <a:srgbClr val="6C6463"/>
              </a:buClr>
              <a:buSzPts val="1600"/>
              <a:buFont typeface="Arial"/>
              <a:buNone/>
            </a:pPr>
            <a:endParaRPr sz="2200" b="0" i="0" u="none" strike="noStrike" cap="none">
              <a:solidFill>
                <a:srgbClr val="6C6463"/>
              </a:solidFill>
              <a:latin typeface="Arial"/>
              <a:ea typeface="Arial"/>
              <a:cs typeface="Arial"/>
              <a:sym typeface="Arial"/>
            </a:endParaRPr>
          </a:p>
          <a:p>
            <a:pPr marL="228600" marR="0" lvl="0" indent="-228600" algn="l" rtl="0">
              <a:lnSpc>
                <a:spcPct val="90000"/>
              </a:lnSpc>
              <a:spcBef>
                <a:spcPts val="1000"/>
              </a:spcBef>
              <a:spcAft>
                <a:spcPts val="0"/>
              </a:spcAft>
              <a:buClr>
                <a:srgbClr val="6C6463"/>
              </a:buClr>
              <a:buSzPts val="1600"/>
              <a:buFont typeface="Arial"/>
              <a:buNone/>
            </a:pPr>
            <a:r>
              <a:rPr lang="ru-RU" sz="2200" b="0" i="0" u="none" strike="noStrike" cap="none">
                <a:solidFill>
                  <a:srgbClr val="6C6463"/>
                </a:solidFill>
                <a:latin typeface="Arial"/>
                <a:ea typeface="Arial"/>
                <a:cs typeface="Arial"/>
                <a:sym typeface="Arial"/>
              </a:rPr>
              <a:t>Активисттердин  формасын  өз убагында толтуруп берүү:</a:t>
            </a:r>
            <a:endParaRPr sz="2200" b="0" i="0" u="none" strike="noStrike" cap="none">
              <a:solidFill>
                <a:srgbClr val="6C6463"/>
              </a:solidFill>
              <a:latin typeface="Arial"/>
              <a:ea typeface="Arial"/>
              <a:cs typeface="Arial"/>
              <a:sym typeface="Arial"/>
            </a:endParaRPr>
          </a:p>
        </p:txBody>
      </p:sp>
      <p:sp>
        <p:nvSpPr>
          <p:cNvPr id="284" name="Google Shape;284;ge2d3dd7f00_0_88"/>
          <p:cNvSpPr txBox="1">
            <a:spLocks noGrp="1"/>
          </p:cNvSpPr>
          <p:nvPr>
            <p:ph type="body" idx="1"/>
          </p:nvPr>
        </p:nvSpPr>
        <p:spPr>
          <a:xfrm>
            <a:off x="257175" y="1050475"/>
            <a:ext cx="8733300" cy="5203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1000"/>
              </a:spcBef>
              <a:spcAft>
                <a:spcPts val="0"/>
              </a:spcAft>
              <a:buClr>
                <a:srgbClr val="6C6463"/>
              </a:buClr>
              <a:buSzPts val="1400"/>
              <a:buFont typeface="Arial"/>
              <a:buNone/>
            </a:pPr>
            <a:r>
              <a:rPr lang="ru-RU" sz="1600" b="1" dirty="0">
                <a:solidFill>
                  <a:srgbClr val="FF0000"/>
                </a:solidFill>
              </a:rPr>
              <a:t>Эскертүү: </a:t>
            </a:r>
            <a:r>
              <a:rPr lang="ru-RU" sz="1600" dirty="0">
                <a:solidFill>
                  <a:schemeClr val="dk1"/>
                </a:solidFill>
              </a:rPr>
              <a:t>Формадагы телефон номеринин ватсап аркылуу маалымат жөнөтүлгөн номерге дал келүүсүн көзөмөлдөө!</a:t>
            </a:r>
            <a:endParaRPr sz="1600" dirty="0">
              <a:solidFill>
                <a:schemeClr val="dk1"/>
              </a:solidFill>
            </a:endParaRPr>
          </a:p>
          <a:p>
            <a:pPr marL="0" marR="0" lvl="0" indent="0" algn="l" rtl="0">
              <a:lnSpc>
                <a:spcPct val="90000"/>
              </a:lnSpc>
              <a:spcBef>
                <a:spcPts val="1000"/>
              </a:spcBef>
              <a:spcAft>
                <a:spcPts val="0"/>
              </a:spcAft>
              <a:buClr>
                <a:srgbClr val="6C6463"/>
              </a:buClr>
              <a:buSzPts val="1400"/>
              <a:buFont typeface="Arial"/>
              <a:buNone/>
            </a:pPr>
            <a:endParaRPr sz="1600" dirty="0">
              <a:solidFill>
                <a:schemeClr val="dk1"/>
              </a:solidFill>
            </a:endParaRPr>
          </a:p>
          <a:p>
            <a:pPr marL="0" marR="0" lvl="0" indent="0" algn="l" rtl="0">
              <a:lnSpc>
                <a:spcPct val="90000"/>
              </a:lnSpc>
              <a:spcBef>
                <a:spcPts val="1000"/>
              </a:spcBef>
              <a:spcAft>
                <a:spcPts val="0"/>
              </a:spcAft>
              <a:buClr>
                <a:srgbClr val="6C6463"/>
              </a:buClr>
              <a:buSzPts val="1400"/>
              <a:buFont typeface="Arial"/>
              <a:buNone/>
            </a:pPr>
            <a:endParaRPr sz="1600" dirty="0">
              <a:solidFill>
                <a:schemeClr val="dk1"/>
              </a:solidFill>
            </a:endParaRPr>
          </a:p>
          <a:p>
            <a:pPr marL="0" marR="0" lvl="0" indent="0" algn="l" rtl="0">
              <a:lnSpc>
                <a:spcPct val="90000"/>
              </a:lnSpc>
              <a:spcBef>
                <a:spcPts val="1000"/>
              </a:spcBef>
              <a:spcAft>
                <a:spcPts val="0"/>
              </a:spcAft>
              <a:buClr>
                <a:srgbClr val="6C6463"/>
              </a:buClr>
              <a:buSzPts val="1400"/>
              <a:buFont typeface="Arial"/>
              <a:buNone/>
            </a:pPr>
            <a:endParaRPr sz="1600" dirty="0">
              <a:solidFill>
                <a:schemeClr val="dk1"/>
              </a:solidFill>
            </a:endParaRPr>
          </a:p>
          <a:p>
            <a:pPr marL="0" marR="0" lvl="0" indent="0" algn="l" rtl="0">
              <a:lnSpc>
                <a:spcPct val="90000"/>
              </a:lnSpc>
              <a:spcBef>
                <a:spcPts val="1000"/>
              </a:spcBef>
              <a:spcAft>
                <a:spcPts val="0"/>
              </a:spcAft>
              <a:buClr>
                <a:srgbClr val="6C6463"/>
              </a:buClr>
              <a:buSzPts val="1400"/>
              <a:buFont typeface="Arial"/>
              <a:buNone/>
            </a:pPr>
            <a:endParaRPr sz="1600" dirty="0">
              <a:solidFill>
                <a:schemeClr val="dk1"/>
              </a:solidFill>
            </a:endParaRPr>
          </a:p>
          <a:p>
            <a:pPr marL="0" marR="0" lvl="0" indent="0" algn="l" rtl="0">
              <a:lnSpc>
                <a:spcPct val="90000"/>
              </a:lnSpc>
              <a:spcBef>
                <a:spcPts val="1000"/>
              </a:spcBef>
              <a:spcAft>
                <a:spcPts val="0"/>
              </a:spcAft>
              <a:buClr>
                <a:srgbClr val="6C6463"/>
              </a:buClr>
              <a:buSzPts val="1400"/>
              <a:buFont typeface="Arial"/>
              <a:buNone/>
            </a:pPr>
            <a:endParaRPr sz="1600" dirty="0">
              <a:solidFill>
                <a:schemeClr val="dk1"/>
              </a:solidFill>
            </a:endParaRPr>
          </a:p>
          <a:p>
            <a:pPr marL="0" marR="0" lvl="0" indent="0" algn="l" rtl="0">
              <a:lnSpc>
                <a:spcPct val="90000"/>
              </a:lnSpc>
              <a:spcBef>
                <a:spcPts val="1000"/>
              </a:spcBef>
              <a:spcAft>
                <a:spcPts val="0"/>
              </a:spcAft>
              <a:buClr>
                <a:srgbClr val="6C6463"/>
              </a:buClr>
              <a:buSzPts val="1400"/>
              <a:buFont typeface="Arial"/>
              <a:buNone/>
            </a:pPr>
            <a:endParaRPr sz="1600" dirty="0">
              <a:solidFill>
                <a:schemeClr val="dk1"/>
              </a:solidFill>
            </a:endParaRPr>
          </a:p>
          <a:p>
            <a:pPr marL="0" marR="0" lvl="0" indent="0" algn="l" rtl="0">
              <a:lnSpc>
                <a:spcPct val="90000"/>
              </a:lnSpc>
              <a:spcBef>
                <a:spcPts val="1000"/>
              </a:spcBef>
              <a:spcAft>
                <a:spcPts val="0"/>
              </a:spcAft>
              <a:buClr>
                <a:srgbClr val="6C6463"/>
              </a:buClr>
              <a:buSzPts val="1400"/>
              <a:buFont typeface="Arial"/>
              <a:buNone/>
            </a:pPr>
            <a:endParaRPr sz="1600" dirty="0">
              <a:solidFill>
                <a:schemeClr val="dk1"/>
              </a:solidFill>
            </a:endParaRPr>
          </a:p>
          <a:p>
            <a:pPr marL="0" marR="0" lvl="0" indent="0" algn="l" rtl="0">
              <a:lnSpc>
                <a:spcPct val="90000"/>
              </a:lnSpc>
              <a:spcBef>
                <a:spcPts val="1000"/>
              </a:spcBef>
              <a:spcAft>
                <a:spcPts val="0"/>
              </a:spcAft>
              <a:buClr>
                <a:srgbClr val="6C6463"/>
              </a:buClr>
              <a:buSzPts val="1400"/>
              <a:buFont typeface="Arial"/>
              <a:buNone/>
            </a:pPr>
            <a:endParaRPr sz="1600" dirty="0">
              <a:solidFill>
                <a:schemeClr val="dk1"/>
              </a:solidFill>
            </a:endParaRPr>
          </a:p>
          <a:p>
            <a:pPr marL="0" marR="0" lvl="0" indent="0" algn="l" rtl="0">
              <a:lnSpc>
                <a:spcPct val="90000"/>
              </a:lnSpc>
              <a:spcBef>
                <a:spcPts val="1000"/>
              </a:spcBef>
              <a:spcAft>
                <a:spcPts val="0"/>
              </a:spcAft>
              <a:buClr>
                <a:srgbClr val="6C6463"/>
              </a:buClr>
              <a:buSzPts val="1400"/>
              <a:buFont typeface="Arial"/>
              <a:buNone/>
            </a:pPr>
            <a:endParaRPr sz="1600" dirty="0">
              <a:solidFill>
                <a:schemeClr val="dk1"/>
              </a:solidFill>
            </a:endParaRPr>
          </a:p>
          <a:p>
            <a:pPr marL="457200" marR="0" lvl="0" indent="-228600" algn="l" rtl="0">
              <a:lnSpc>
                <a:spcPct val="90000"/>
              </a:lnSpc>
              <a:spcBef>
                <a:spcPts val="1000"/>
              </a:spcBef>
              <a:spcAft>
                <a:spcPts val="0"/>
              </a:spcAft>
              <a:buClr>
                <a:srgbClr val="6C6463"/>
              </a:buClr>
              <a:buSzPts val="1400"/>
              <a:buFont typeface="Arial"/>
              <a:buNone/>
            </a:pPr>
            <a:endParaRPr sz="1600" dirty="0">
              <a:solidFill>
                <a:schemeClr val="dk1"/>
              </a:solidFill>
            </a:endParaRPr>
          </a:p>
        </p:txBody>
      </p:sp>
      <p:graphicFrame>
        <p:nvGraphicFramePr>
          <p:cNvPr id="285" name="Google Shape;285;ge2d3dd7f00_0_88"/>
          <p:cNvGraphicFramePr/>
          <p:nvPr>
            <p:extLst>
              <p:ext uri="{D42A27DB-BD31-4B8C-83A1-F6EECF244321}">
                <p14:modId xmlns:p14="http://schemas.microsoft.com/office/powerpoint/2010/main" val="1984675956"/>
              </p:ext>
            </p:extLst>
          </p:nvPr>
        </p:nvGraphicFramePr>
        <p:xfrm>
          <a:off x="257200" y="2196350"/>
          <a:ext cx="8582400" cy="3654426"/>
        </p:xfrm>
        <a:graphic>
          <a:graphicData uri="http://schemas.openxmlformats.org/drawingml/2006/table">
            <a:tbl>
              <a:tblPr firstRow="1">
                <a:noFill/>
                <a:tableStyleId>{8547F65E-F013-4590-AC8B-22DF41EE20A2}</a:tableStyleId>
              </a:tblPr>
              <a:tblGrid>
                <a:gridCol w="384975">
                  <a:extLst>
                    <a:ext uri="{9D8B030D-6E8A-4147-A177-3AD203B41FA5}">
                      <a16:colId xmlns:a16="http://schemas.microsoft.com/office/drawing/2014/main" val="20000"/>
                    </a:ext>
                  </a:extLst>
                </a:gridCol>
                <a:gridCol w="680050">
                  <a:extLst>
                    <a:ext uri="{9D8B030D-6E8A-4147-A177-3AD203B41FA5}">
                      <a16:colId xmlns:a16="http://schemas.microsoft.com/office/drawing/2014/main" val="20001"/>
                    </a:ext>
                  </a:extLst>
                </a:gridCol>
                <a:gridCol w="957825">
                  <a:extLst>
                    <a:ext uri="{9D8B030D-6E8A-4147-A177-3AD203B41FA5}">
                      <a16:colId xmlns:a16="http://schemas.microsoft.com/office/drawing/2014/main" val="20002"/>
                    </a:ext>
                  </a:extLst>
                </a:gridCol>
                <a:gridCol w="785400">
                  <a:extLst>
                    <a:ext uri="{9D8B030D-6E8A-4147-A177-3AD203B41FA5}">
                      <a16:colId xmlns:a16="http://schemas.microsoft.com/office/drawing/2014/main" val="20003"/>
                    </a:ext>
                  </a:extLst>
                </a:gridCol>
                <a:gridCol w="699225">
                  <a:extLst>
                    <a:ext uri="{9D8B030D-6E8A-4147-A177-3AD203B41FA5}">
                      <a16:colId xmlns:a16="http://schemas.microsoft.com/office/drawing/2014/main" val="20004"/>
                    </a:ext>
                  </a:extLst>
                </a:gridCol>
                <a:gridCol w="545950">
                  <a:extLst>
                    <a:ext uri="{9D8B030D-6E8A-4147-A177-3AD203B41FA5}">
                      <a16:colId xmlns:a16="http://schemas.microsoft.com/office/drawing/2014/main" val="20005"/>
                    </a:ext>
                  </a:extLst>
                </a:gridCol>
                <a:gridCol w="545950">
                  <a:extLst>
                    <a:ext uri="{9D8B030D-6E8A-4147-A177-3AD203B41FA5}">
                      <a16:colId xmlns:a16="http://schemas.microsoft.com/office/drawing/2014/main" val="20006"/>
                    </a:ext>
                  </a:extLst>
                </a:gridCol>
                <a:gridCol w="373525">
                  <a:extLst>
                    <a:ext uri="{9D8B030D-6E8A-4147-A177-3AD203B41FA5}">
                      <a16:colId xmlns:a16="http://schemas.microsoft.com/office/drawing/2014/main" val="20007"/>
                    </a:ext>
                  </a:extLst>
                </a:gridCol>
                <a:gridCol w="384975">
                  <a:extLst>
                    <a:ext uri="{9D8B030D-6E8A-4147-A177-3AD203B41FA5}">
                      <a16:colId xmlns:a16="http://schemas.microsoft.com/office/drawing/2014/main" val="20008"/>
                    </a:ext>
                  </a:extLst>
                </a:gridCol>
                <a:gridCol w="641725">
                  <a:extLst>
                    <a:ext uri="{9D8B030D-6E8A-4147-A177-3AD203B41FA5}">
                      <a16:colId xmlns:a16="http://schemas.microsoft.com/office/drawing/2014/main" val="20009"/>
                    </a:ext>
                  </a:extLst>
                </a:gridCol>
                <a:gridCol w="2582800">
                  <a:extLst>
                    <a:ext uri="{9D8B030D-6E8A-4147-A177-3AD203B41FA5}">
                      <a16:colId xmlns:a16="http://schemas.microsoft.com/office/drawing/2014/main" val="20010"/>
                    </a:ext>
                  </a:extLst>
                </a:gridCol>
              </a:tblGrid>
              <a:tr h="929175">
                <a:tc rowSpan="2">
                  <a:txBody>
                    <a:bodyPr/>
                    <a:lstStyle/>
                    <a:p>
                      <a:pPr marL="0" marR="0" lvl="0" indent="0" algn="ctr" rtl="0">
                        <a:lnSpc>
                          <a:spcPct val="115000"/>
                        </a:lnSpc>
                        <a:spcBef>
                          <a:spcPts val="0"/>
                        </a:spcBef>
                        <a:spcAft>
                          <a:spcPts val="0"/>
                        </a:spcAft>
                        <a:buClr>
                          <a:srgbClr val="000000"/>
                        </a:buClr>
                        <a:buSzPts val="900"/>
                        <a:buFont typeface="Arial"/>
                        <a:buNone/>
                      </a:pPr>
                      <a:r>
                        <a:rPr lang="ru-RU" sz="900" b="1" u="none" strike="noStrike" cap="none"/>
                        <a:t>No.</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rowSpan="2">
                  <a:txBody>
                    <a:bodyPr/>
                    <a:lstStyle/>
                    <a:p>
                      <a:pPr marL="0" marR="0" lvl="0" indent="0" algn="ctr" rtl="0">
                        <a:lnSpc>
                          <a:spcPct val="115000"/>
                        </a:lnSpc>
                        <a:spcBef>
                          <a:spcPts val="0"/>
                        </a:spcBef>
                        <a:spcAft>
                          <a:spcPts val="0"/>
                        </a:spcAft>
                        <a:buClr>
                          <a:srgbClr val="000000"/>
                        </a:buClr>
                        <a:buSzPts val="900"/>
                        <a:buFont typeface="Arial"/>
                        <a:buNone/>
                      </a:pPr>
                      <a:r>
                        <a:rPr lang="ru-RU" sz="900" b="1" u="none" strike="noStrike" cap="none"/>
                        <a:t>Күн (датасы)</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rowSpan="2">
                  <a:txBody>
                    <a:bodyPr/>
                    <a:lstStyle/>
                    <a:p>
                      <a:pPr marL="0" marR="0" lvl="0" indent="0" algn="ctr" rtl="0">
                        <a:lnSpc>
                          <a:spcPct val="115000"/>
                        </a:lnSpc>
                        <a:spcBef>
                          <a:spcPts val="0"/>
                        </a:spcBef>
                        <a:spcAft>
                          <a:spcPts val="0"/>
                        </a:spcAft>
                        <a:buClr>
                          <a:srgbClr val="000000"/>
                        </a:buClr>
                        <a:buSzPts val="900"/>
                        <a:buFont typeface="Arial"/>
                        <a:buNone/>
                      </a:pPr>
                      <a:r>
                        <a:rPr lang="ru-RU" sz="900" b="1" u="none" strike="noStrike" cap="none"/>
                        <a:t>Түтүн башынын </a:t>
                      </a:r>
                      <a:r>
                        <a:rPr lang="ru-RU" sz="900" b="1" u="sng" strike="noStrike" cap="none"/>
                        <a:t>толук</a:t>
                      </a:r>
                      <a:r>
                        <a:rPr lang="ru-RU" sz="900" b="1" u="none" strike="noStrike" cap="none"/>
                        <a:t> аты-жөнү</a:t>
                      </a:r>
                      <a:endParaRPr sz="900" b="1" u="none" strike="noStrike" cap="none"/>
                    </a:p>
                    <a:p>
                      <a:pPr marL="0" marR="0" lvl="0" indent="0" algn="ctr" rtl="0">
                        <a:lnSpc>
                          <a:spcPct val="115000"/>
                        </a:lnSpc>
                        <a:spcBef>
                          <a:spcPts val="300"/>
                        </a:spcBef>
                        <a:spcAft>
                          <a:spcPts val="0"/>
                        </a:spcAft>
                        <a:buClr>
                          <a:srgbClr val="000000"/>
                        </a:buClr>
                        <a:buSzPts val="900"/>
                        <a:buFont typeface="Arial"/>
                        <a:buNone/>
                      </a:pPr>
                      <a:r>
                        <a:rPr lang="ru-RU" sz="900" u="none" strike="noStrike" cap="none"/>
                        <a:t>(Фамилиясы, аты)</a:t>
                      </a:r>
                      <a:endParaRPr sz="900"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rowSpan="2">
                  <a:txBody>
                    <a:bodyPr/>
                    <a:lstStyle/>
                    <a:p>
                      <a:pPr marL="0" marR="0" lvl="0" indent="0" algn="ctr" rtl="0">
                        <a:lnSpc>
                          <a:spcPct val="115000"/>
                        </a:lnSpc>
                        <a:spcBef>
                          <a:spcPts val="0"/>
                        </a:spcBef>
                        <a:spcAft>
                          <a:spcPts val="0"/>
                        </a:spcAft>
                        <a:buClr>
                          <a:srgbClr val="000000"/>
                        </a:buClr>
                        <a:buSzPts val="900"/>
                        <a:buFont typeface="Arial"/>
                        <a:buNone/>
                      </a:pPr>
                      <a:r>
                        <a:rPr lang="ru-RU" sz="900" b="1" u="none" strike="noStrike" cap="none"/>
                        <a:t>Телефон номери</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rowSpan="2">
                  <a:txBody>
                    <a:bodyPr/>
                    <a:lstStyle/>
                    <a:p>
                      <a:pPr marL="0" marR="0" lvl="0" indent="0" algn="ctr" rtl="0">
                        <a:lnSpc>
                          <a:spcPct val="115000"/>
                        </a:lnSpc>
                        <a:spcBef>
                          <a:spcPts val="0"/>
                        </a:spcBef>
                        <a:spcAft>
                          <a:spcPts val="0"/>
                        </a:spcAft>
                        <a:buClr>
                          <a:srgbClr val="000000"/>
                        </a:buClr>
                        <a:buSzPts val="900"/>
                        <a:buFont typeface="Arial"/>
                        <a:buNone/>
                      </a:pPr>
                      <a:r>
                        <a:rPr lang="ru-RU" sz="900" b="1" u="none" strike="noStrike" cap="none"/>
                        <a:t>Телефон номери туура берилген</a:t>
                      </a:r>
                      <a:endParaRPr sz="900" b="1" u="none" strike="noStrike" cap="none"/>
                    </a:p>
                    <a:p>
                      <a:pPr marL="0" marR="0" lvl="0" indent="0" algn="ctr" rtl="0">
                        <a:lnSpc>
                          <a:spcPct val="115000"/>
                        </a:lnSpc>
                        <a:spcBef>
                          <a:spcPts val="300"/>
                        </a:spcBef>
                        <a:spcAft>
                          <a:spcPts val="0"/>
                        </a:spcAft>
                        <a:buClr>
                          <a:srgbClr val="000000"/>
                        </a:buClr>
                        <a:buSzPts val="900"/>
                        <a:buFont typeface="Arial"/>
                        <a:buNone/>
                      </a:pPr>
                      <a:r>
                        <a:rPr lang="ru-RU" sz="900" b="1" u="none" strike="noStrike" cap="none"/>
                        <a:t> </a:t>
                      </a:r>
                      <a:endParaRPr sz="900" b="1" u="none" strike="noStrike" cap="none"/>
                    </a:p>
                    <a:p>
                      <a:pPr marL="0" marR="0" lvl="0" indent="0" algn="ctr" rtl="0">
                        <a:lnSpc>
                          <a:spcPct val="115000"/>
                        </a:lnSpc>
                        <a:spcBef>
                          <a:spcPts val="300"/>
                        </a:spcBef>
                        <a:spcAft>
                          <a:spcPts val="0"/>
                        </a:spcAft>
                        <a:buClr>
                          <a:srgbClr val="000000"/>
                        </a:buClr>
                        <a:buSzPts val="900"/>
                        <a:buFont typeface="Arial"/>
                        <a:buNone/>
                      </a:pPr>
                      <a:r>
                        <a:rPr lang="ru-RU" sz="900" b="1" u="none" strike="noStrike" cap="none"/>
                        <a:t>(Ооба/</a:t>
                      </a:r>
                      <a:endParaRPr sz="900" b="1" u="none" strike="noStrike" cap="none"/>
                    </a:p>
                    <a:p>
                      <a:pPr marL="0" marR="0" lvl="0" indent="0" algn="ctr" rtl="0">
                        <a:lnSpc>
                          <a:spcPct val="115000"/>
                        </a:lnSpc>
                        <a:spcBef>
                          <a:spcPts val="300"/>
                        </a:spcBef>
                        <a:spcAft>
                          <a:spcPts val="0"/>
                        </a:spcAft>
                        <a:buClr>
                          <a:srgbClr val="000000"/>
                        </a:buClr>
                        <a:buSzPts val="900"/>
                        <a:buFont typeface="Arial"/>
                        <a:buNone/>
                      </a:pPr>
                      <a:r>
                        <a:rPr lang="ru-RU" sz="900" b="1" u="none" strike="noStrike" cap="none"/>
                        <a:t>Жок)</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gridSpan="2">
                  <a:txBody>
                    <a:bodyPr/>
                    <a:lstStyle/>
                    <a:p>
                      <a:pPr marL="0" marR="0" lvl="0" indent="0" algn="ctr" rtl="0">
                        <a:lnSpc>
                          <a:spcPct val="115000"/>
                        </a:lnSpc>
                        <a:spcBef>
                          <a:spcPts val="0"/>
                        </a:spcBef>
                        <a:spcAft>
                          <a:spcPts val="0"/>
                        </a:spcAft>
                        <a:buClr>
                          <a:srgbClr val="000000"/>
                        </a:buClr>
                        <a:buSzPts val="900"/>
                        <a:buFont typeface="Arial"/>
                        <a:buNone/>
                      </a:pPr>
                      <a:r>
                        <a:rPr lang="ru-RU" sz="900" b="1" u="none" strike="noStrike" cap="none" dirty="0"/>
                        <a:t>Канча адамга маалымат жеткирди?</a:t>
                      </a:r>
                      <a:endParaRPr sz="900" b="1" u="none" strike="noStrike" cap="none" dirty="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hMerge="1">
                  <a:txBody>
                    <a:bodyPr/>
                    <a:lstStyle/>
                    <a:p>
                      <a:endParaRPr lang="en-US"/>
                    </a:p>
                  </a:txBody>
                  <a:tcPr/>
                </a:tc>
                <a:tc gridSpan="2">
                  <a:txBody>
                    <a:bodyPr/>
                    <a:lstStyle/>
                    <a:p>
                      <a:pPr marL="0" marR="0" lvl="0" indent="0" algn="ctr" rtl="0">
                        <a:lnSpc>
                          <a:spcPct val="115000"/>
                        </a:lnSpc>
                        <a:spcBef>
                          <a:spcPts val="0"/>
                        </a:spcBef>
                        <a:spcAft>
                          <a:spcPts val="0"/>
                        </a:spcAft>
                        <a:buClr>
                          <a:srgbClr val="000000"/>
                        </a:buClr>
                        <a:buSzPts val="900"/>
                        <a:buFont typeface="Arial"/>
                        <a:buNone/>
                      </a:pPr>
                      <a:r>
                        <a:rPr lang="ru-RU" sz="900" b="1" u="none" strike="noStrike" cap="none"/>
                        <a:t>Бул түтүндө</a:t>
                      </a:r>
                      <a:r>
                        <a:rPr lang="ru-RU" sz="900" b="1" u="sng" strike="noStrike" cap="none"/>
                        <a:t> 2 жашка чейин</a:t>
                      </a:r>
                      <a:r>
                        <a:rPr lang="ru-RU" sz="900" b="1" u="none" strike="noStrike" cap="none"/>
                        <a:t> канча бала бар?</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hMerge="1">
                  <a:txBody>
                    <a:bodyPr/>
                    <a:lstStyle/>
                    <a:p>
                      <a:endParaRPr lang="en-US"/>
                    </a:p>
                  </a:txBody>
                  <a:tcPr/>
                </a:tc>
                <a:tc rowSpan="2">
                  <a:txBody>
                    <a:bodyPr/>
                    <a:lstStyle/>
                    <a:p>
                      <a:pPr marL="0" marR="0" lvl="0" indent="0" algn="ctr" rtl="0">
                        <a:lnSpc>
                          <a:spcPct val="115000"/>
                        </a:lnSpc>
                        <a:spcBef>
                          <a:spcPts val="0"/>
                        </a:spcBef>
                        <a:spcAft>
                          <a:spcPts val="0"/>
                        </a:spcAft>
                        <a:buClr>
                          <a:srgbClr val="000000"/>
                        </a:buClr>
                        <a:buSzPts val="900"/>
                        <a:buFont typeface="Arial"/>
                        <a:buNone/>
                      </a:pPr>
                      <a:r>
                        <a:rPr lang="ru-RU" sz="900" b="1" u="none" strike="noStrike" cap="none"/>
                        <a:t>Бул түтүндө канча </a:t>
                      </a:r>
                      <a:r>
                        <a:rPr lang="ru-RU" sz="900" b="1" u="sng" strike="noStrike" cap="none"/>
                        <a:t>кош бойлуу</a:t>
                      </a:r>
                      <a:r>
                        <a:rPr lang="ru-RU" sz="900" b="1" u="none" strike="noStrike" cap="none"/>
                        <a:t> аялдар бар?</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rowSpan="2">
                  <a:txBody>
                    <a:bodyPr/>
                    <a:lstStyle/>
                    <a:p>
                      <a:pPr marL="0" marR="0" lvl="0" indent="0" algn="ctr" rtl="0">
                        <a:lnSpc>
                          <a:spcPct val="115000"/>
                        </a:lnSpc>
                        <a:spcBef>
                          <a:spcPts val="0"/>
                        </a:spcBef>
                        <a:spcAft>
                          <a:spcPts val="0"/>
                        </a:spcAft>
                        <a:buClr>
                          <a:srgbClr val="000000"/>
                        </a:buClr>
                        <a:buSzPts val="900"/>
                        <a:buFont typeface="Arial"/>
                        <a:buNone/>
                      </a:pPr>
                      <a:r>
                        <a:rPr lang="ru-RU" sz="900" b="1" u="none" strike="noStrike" cap="none"/>
                        <a:t>Комментарийлер</a:t>
                      </a:r>
                      <a:endParaRPr sz="900" b="1" u="none" strike="noStrike" cap="none"/>
                    </a:p>
                    <a:p>
                      <a:pPr marL="0" marR="0" lvl="0" indent="0" algn="ctr" rtl="0">
                        <a:lnSpc>
                          <a:spcPct val="115000"/>
                        </a:lnSpc>
                        <a:spcBef>
                          <a:spcPts val="300"/>
                        </a:spcBef>
                        <a:spcAft>
                          <a:spcPts val="0"/>
                        </a:spcAft>
                        <a:buClr>
                          <a:srgbClr val="000000"/>
                        </a:buClr>
                        <a:buSzPts val="900"/>
                        <a:buFont typeface="Arial"/>
                        <a:buNone/>
                      </a:pPr>
                      <a:r>
                        <a:rPr lang="ru-RU" sz="900" u="none" strike="noStrike" cap="none"/>
                        <a:t>(ийгиликтер же кыйынчылыктар)</a:t>
                      </a:r>
                      <a:endParaRPr sz="900"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65587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15000"/>
                        </a:lnSpc>
                        <a:spcBef>
                          <a:spcPts val="0"/>
                        </a:spcBef>
                        <a:spcAft>
                          <a:spcPts val="0"/>
                        </a:spcAft>
                        <a:buClr>
                          <a:srgbClr val="000000"/>
                        </a:buClr>
                        <a:buSzPts val="800"/>
                        <a:buFont typeface="Arial"/>
                        <a:buNone/>
                      </a:pPr>
                      <a:r>
                        <a:rPr lang="ru-RU" sz="800" b="1" u="none" strike="noStrike" cap="none"/>
                        <a:t>Эркек</a:t>
                      </a:r>
                      <a:endParaRPr sz="800" b="1" u="none" strike="noStrike" cap="none"/>
                    </a:p>
                    <a:p>
                      <a:pPr marL="0" marR="0" lvl="0" indent="0" algn="ctr" rtl="0">
                        <a:lnSpc>
                          <a:spcPct val="115000"/>
                        </a:lnSpc>
                        <a:spcBef>
                          <a:spcPts val="300"/>
                        </a:spcBef>
                        <a:spcAft>
                          <a:spcPts val="0"/>
                        </a:spcAft>
                        <a:buClr>
                          <a:srgbClr val="000000"/>
                        </a:buClr>
                        <a:buSzPts val="800"/>
                        <a:buFont typeface="Arial"/>
                        <a:buNone/>
                      </a:pPr>
                      <a:r>
                        <a:rPr lang="ru-RU" sz="800" u="none" strike="noStrike" cap="none"/>
                        <a:t>(15 жаштан жогору)</a:t>
                      </a:r>
                      <a:endParaRPr sz="800"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Clr>
                          <a:srgbClr val="000000"/>
                        </a:buClr>
                        <a:buSzPts val="800"/>
                        <a:buFont typeface="Arial"/>
                        <a:buNone/>
                      </a:pPr>
                      <a:r>
                        <a:rPr lang="ru-RU" sz="800" b="1" u="none" strike="noStrike" cap="none"/>
                        <a:t>Аял</a:t>
                      </a:r>
                      <a:endParaRPr sz="800" b="1" u="none" strike="noStrike" cap="none"/>
                    </a:p>
                    <a:p>
                      <a:pPr marL="0" marR="0" lvl="0" indent="0" algn="ctr" rtl="0">
                        <a:lnSpc>
                          <a:spcPct val="115000"/>
                        </a:lnSpc>
                        <a:spcBef>
                          <a:spcPts val="300"/>
                        </a:spcBef>
                        <a:spcAft>
                          <a:spcPts val="0"/>
                        </a:spcAft>
                        <a:buClr>
                          <a:srgbClr val="000000"/>
                        </a:buClr>
                        <a:buSzPts val="800"/>
                        <a:buFont typeface="Arial"/>
                        <a:buNone/>
                      </a:pPr>
                      <a:r>
                        <a:rPr lang="ru-RU" sz="800" u="none" strike="noStrike" cap="none"/>
                        <a:t>(15 жаштан жогору)</a:t>
                      </a:r>
                      <a:endParaRPr sz="800"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Clr>
                          <a:srgbClr val="000000"/>
                        </a:buClr>
                        <a:buSzPts val="800"/>
                        <a:buFont typeface="Arial"/>
                        <a:buNone/>
                      </a:pPr>
                      <a:r>
                        <a:rPr lang="ru-RU" sz="800" b="1" u="none" strike="noStrike" cap="none"/>
                        <a:t>Уул</a:t>
                      </a:r>
                      <a:endParaRPr sz="8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Clr>
                          <a:srgbClr val="000000"/>
                        </a:buClr>
                        <a:buSzPts val="800"/>
                        <a:buFont typeface="Arial"/>
                        <a:buNone/>
                      </a:pPr>
                      <a:r>
                        <a:rPr lang="ru-RU" sz="800" b="1" u="none" strike="noStrike" cap="none"/>
                        <a:t>Кыз</a:t>
                      </a:r>
                      <a:endParaRPr sz="8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375400">
                <a:tc>
                  <a:txBody>
                    <a:bodyPr/>
                    <a:lstStyle/>
                    <a:p>
                      <a:pPr marL="0" marR="0" lvl="0" indent="0" algn="l" rtl="0">
                        <a:lnSpc>
                          <a:spcPct val="115000"/>
                        </a:lnSpc>
                        <a:spcBef>
                          <a:spcPts val="0"/>
                        </a:spcBef>
                        <a:spcAft>
                          <a:spcPts val="0"/>
                        </a:spcAft>
                        <a:buClr>
                          <a:srgbClr val="000000"/>
                        </a:buClr>
                        <a:buSzPts val="900"/>
                        <a:buFont typeface="Arial"/>
                        <a:buNone/>
                      </a:pPr>
                      <a:r>
                        <a:rPr lang="ru-RU" sz="900" u="none" strike="noStrike" cap="none"/>
                        <a:t>1</a:t>
                      </a:r>
                      <a:endParaRPr sz="900"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15.08.2021</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Акматов .А</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0777760723</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бар</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2</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ru-RU"/>
                        <a:t>2</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a:t>1</a:t>
                      </a: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0</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0</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5400">
                <a:tc>
                  <a:txBody>
                    <a:bodyPr/>
                    <a:lstStyle/>
                    <a:p>
                      <a:pPr marL="0" marR="0" lvl="0" indent="0" algn="l" rtl="0">
                        <a:lnSpc>
                          <a:spcPct val="115000"/>
                        </a:lnSpc>
                        <a:spcBef>
                          <a:spcPts val="0"/>
                        </a:spcBef>
                        <a:spcAft>
                          <a:spcPts val="0"/>
                        </a:spcAft>
                        <a:buClr>
                          <a:srgbClr val="000000"/>
                        </a:buClr>
                        <a:buSzPts val="900"/>
                        <a:buFont typeface="Arial"/>
                        <a:buNone/>
                      </a:pPr>
                      <a:r>
                        <a:rPr lang="ru-RU" sz="900" u="none" strike="noStrike" cap="none"/>
                        <a:t>2</a:t>
                      </a:r>
                      <a:endParaRPr sz="900"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75400">
                <a:tc>
                  <a:txBody>
                    <a:bodyPr/>
                    <a:lstStyle/>
                    <a:p>
                      <a:pPr marL="0" marR="0" lvl="0" indent="0" algn="l" rtl="0">
                        <a:lnSpc>
                          <a:spcPct val="115000"/>
                        </a:lnSpc>
                        <a:spcBef>
                          <a:spcPts val="0"/>
                        </a:spcBef>
                        <a:spcAft>
                          <a:spcPts val="0"/>
                        </a:spcAft>
                        <a:buClr>
                          <a:srgbClr val="000000"/>
                        </a:buClr>
                        <a:buSzPts val="900"/>
                        <a:buFont typeface="Arial"/>
                        <a:buNone/>
                      </a:pPr>
                      <a:r>
                        <a:rPr lang="ru-RU" sz="900" u="none" strike="noStrike" cap="none"/>
                        <a:t>3</a:t>
                      </a:r>
                      <a:endParaRPr sz="900"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75400">
                <a:tc>
                  <a:txBody>
                    <a:bodyPr/>
                    <a:lstStyle/>
                    <a:p>
                      <a:pPr marL="0" marR="0" lvl="0" indent="0" algn="l" rtl="0">
                        <a:lnSpc>
                          <a:spcPct val="115000"/>
                        </a:lnSpc>
                        <a:spcBef>
                          <a:spcPts val="0"/>
                        </a:spcBef>
                        <a:spcAft>
                          <a:spcPts val="0"/>
                        </a:spcAft>
                        <a:buClr>
                          <a:srgbClr val="000000"/>
                        </a:buClr>
                        <a:buSzPts val="900"/>
                        <a:buFont typeface="Arial"/>
                        <a:buNone/>
                      </a:pPr>
                      <a:r>
                        <a:rPr lang="ru-RU" sz="900" u="none" strike="noStrike" cap="none"/>
                        <a:t>4</a:t>
                      </a:r>
                      <a:endParaRPr sz="900"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a:t> </a:t>
                      </a:r>
                      <a:endParaRPr sz="900" b="1" u="none" strike="noStrike" cap="none"/>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900"/>
                        <a:buFont typeface="Arial"/>
                        <a:buNone/>
                      </a:pPr>
                      <a:r>
                        <a:rPr lang="ru-RU" sz="900" b="1" u="none" strike="noStrike" cap="none" dirty="0"/>
                        <a:t> </a:t>
                      </a:r>
                      <a:endParaRPr sz="900" b="1" u="none" strike="noStrike" cap="none" dirty="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e9278e60e6_0_0"/>
          <p:cNvSpPr txBox="1">
            <a:spLocks noGrp="1"/>
          </p:cNvSpPr>
          <p:nvPr>
            <p:ph type="title"/>
          </p:nvPr>
        </p:nvSpPr>
        <p:spPr>
          <a:xfrm>
            <a:off x="844000" y="140900"/>
            <a:ext cx="7964700" cy="690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ru-RU" sz="2300" dirty="0"/>
              <a:t>Форма 1 толтуруу боюнча</a:t>
            </a:r>
            <a:endParaRPr sz="2300" dirty="0"/>
          </a:p>
          <a:p>
            <a:pPr marL="0" lvl="0" indent="0" algn="ctr" rtl="0">
              <a:spcBef>
                <a:spcPts val="0"/>
              </a:spcBef>
              <a:spcAft>
                <a:spcPts val="0"/>
              </a:spcAft>
              <a:buNone/>
            </a:pPr>
            <a:r>
              <a:rPr lang="ru-RU" sz="2300" dirty="0"/>
              <a:t>Активистерге эскертме</a:t>
            </a:r>
            <a:endParaRPr sz="2300" dirty="0"/>
          </a:p>
        </p:txBody>
      </p:sp>
      <p:sp>
        <p:nvSpPr>
          <p:cNvPr id="291" name="Google Shape;291;ge9278e60e6_0_0"/>
          <p:cNvSpPr txBox="1">
            <a:spLocks noGrp="1"/>
          </p:cNvSpPr>
          <p:nvPr>
            <p:ph type="body" idx="1"/>
          </p:nvPr>
        </p:nvSpPr>
        <p:spPr>
          <a:xfrm>
            <a:off x="571500" y="1499727"/>
            <a:ext cx="7980300" cy="23901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endParaRPr/>
          </a:p>
        </p:txBody>
      </p:sp>
      <p:pic>
        <p:nvPicPr>
          <p:cNvPr id="292" name="Google Shape;292;ge9278e60e6_0_0" descr="Анкетаны толтуруу боюнча активисттер үчүн нускамалардын топтому."/>
          <p:cNvPicPr preferRelativeResize="0"/>
          <p:nvPr/>
        </p:nvPicPr>
        <p:blipFill>
          <a:blip r:embed="rId3">
            <a:alphaModFix/>
          </a:blip>
          <a:stretch>
            <a:fillRect/>
          </a:stretch>
        </p:blipFill>
        <p:spPr>
          <a:xfrm>
            <a:off x="-10350" y="713000"/>
            <a:ext cx="9144000" cy="5968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e91c2dfd46_5_31"/>
          <p:cNvSpPr txBox="1">
            <a:spLocks noGrp="1"/>
          </p:cNvSpPr>
          <p:nvPr>
            <p:ph type="title"/>
          </p:nvPr>
        </p:nvSpPr>
        <p:spPr>
          <a:xfrm>
            <a:off x="587085" y="528421"/>
            <a:ext cx="7964700" cy="828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sz="3600">
                <a:solidFill>
                  <a:srgbClr val="0000FF"/>
                </a:solidFill>
                <a:latin typeface="Gill Sans"/>
                <a:ea typeface="Gill Sans"/>
                <a:cs typeface="Gill Sans"/>
                <a:sym typeface="Gill Sans"/>
              </a:rPr>
              <a:t>Жыйынтыктоо</a:t>
            </a:r>
            <a:endParaRPr/>
          </a:p>
        </p:txBody>
      </p:sp>
      <p:sp>
        <p:nvSpPr>
          <p:cNvPr id="298" name="Google Shape;298;ge91c2dfd46_5_31"/>
          <p:cNvSpPr txBox="1">
            <a:spLocks noGrp="1"/>
          </p:cNvSpPr>
          <p:nvPr>
            <p:ph type="body" idx="1"/>
          </p:nvPr>
        </p:nvSpPr>
        <p:spPr>
          <a:xfrm>
            <a:off x="571500" y="1499723"/>
            <a:ext cx="8210700" cy="4600800"/>
          </a:xfrm>
          <a:prstGeom prst="rect">
            <a:avLst/>
          </a:prstGeom>
        </p:spPr>
        <p:txBody>
          <a:bodyPr spcFirstLastPara="1" wrap="square" lIns="0" tIns="0" rIns="0" bIns="0" anchor="t" anchorCtr="0">
            <a:noAutofit/>
          </a:bodyPr>
          <a:lstStyle/>
          <a:p>
            <a:pPr marL="0" lvl="0" indent="0" algn="just" rtl="0">
              <a:lnSpc>
                <a:spcPct val="115000"/>
              </a:lnSpc>
              <a:spcBef>
                <a:spcPts val="1200"/>
              </a:spcBef>
              <a:spcAft>
                <a:spcPts val="0"/>
              </a:spcAft>
              <a:buNone/>
            </a:pPr>
            <a:r>
              <a:rPr lang="ru-RU" sz="2600">
                <a:solidFill>
                  <a:schemeClr val="dk1"/>
                </a:solidFill>
                <a:latin typeface="Gill Sans"/>
                <a:ea typeface="Gill Sans"/>
                <a:cs typeface="Gill Sans"/>
                <a:sym typeface="Gill Sans"/>
              </a:rPr>
              <a:t>-Жамаатыңыздын ден соолугун жана тамактануусун жакшыртуу үчүн бүгүн бизге кошулганыңыз үчүн рахмат!"</a:t>
            </a:r>
            <a:endParaRPr sz="2600">
              <a:solidFill>
                <a:schemeClr val="dk1"/>
              </a:solidFill>
              <a:latin typeface="Gill Sans"/>
              <a:ea typeface="Gill Sans"/>
              <a:cs typeface="Gill Sans"/>
              <a:sym typeface="Gill Sans"/>
            </a:endParaRPr>
          </a:p>
          <a:p>
            <a:pPr marL="0" lvl="0" indent="0" algn="just" rtl="0">
              <a:lnSpc>
                <a:spcPct val="115000"/>
              </a:lnSpc>
              <a:spcBef>
                <a:spcPts val="1200"/>
              </a:spcBef>
              <a:spcAft>
                <a:spcPts val="0"/>
              </a:spcAft>
              <a:buNone/>
            </a:pPr>
            <a:r>
              <a:rPr lang="ru-RU" sz="2600">
                <a:solidFill>
                  <a:schemeClr val="dk1"/>
                </a:solidFill>
                <a:latin typeface="Gill Sans"/>
                <a:ea typeface="Gill Sans"/>
                <a:cs typeface="Gill Sans"/>
                <a:sym typeface="Gill Sans"/>
              </a:rPr>
              <a:t>-Тамактануунун көп түрдүүлүгүнүн маанилүүлүгү боюнча бардык билдирүүлөрүбүздү эстейсиз жана колдоносуз деп үмүттөнөбүз, ошондой эле пайдалуу азыктарды (Витамин А, Витамин С,  Темир жана Цинкке бай азыктар) жана коопсуз сактап керектөөнү узартуу абзел.</a:t>
            </a:r>
            <a:endParaRPr sz="2600">
              <a:solidFill>
                <a:schemeClr val="dk1"/>
              </a:solidFill>
              <a:latin typeface="Gill Sans"/>
              <a:ea typeface="Gill Sans"/>
              <a:cs typeface="Gill Sans"/>
              <a:sym typeface="Gill Sans"/>
            </a:endParaRPr>
          </a:p>
          <a:p>
            <a:pPr marL="0" lvl="0" indent="0" algn="just" rtl="0">
              <a:lnSpc>
                <a:spcPct val="115000"/>
              </a:lnSpc>
              <a:spcBef>
                <a:spcPts val="1200"/>
              </a:spcBef>
              <a:spcAft>
                <a:spcPts val="0"/>
              </a:spcAft>
              <a:buNone/>
            </a:pPr>
            <a:endParaRPr sz="2600">
              <a:solidFill>
                <a:schemeClr val="dk1"/>
              </a:solidFill>
              <a:latin typeface="Gill Sans"/>
              <a:ea typeface="Gill Sans"/>
              <a:cs typeface="Gill Sans"/>
              <a:sym typeface="Gill Sans"/>
            </a:endParaRPr>
          </a:p>
          <a:p>
            <a:pPr marL="0" lvl="0" indent="0" algn="just" rtl="0">
              <a:lnSpc>
                <a:spcPct val="115000"/>
              </a:lnSpc>
              <a:spcBef>
                <a:spcPts val="1200"/>
              </a:spcBef>
              <a:spcAft>
                <a:spcPts val="0"/>
              </a:spcAft>
              <a:buClr>
                <a:schemeClr val="dk1"/>
              </a:buClr>
              <a:buSzPts val="1100"/>
              <a:buFont typeface="Arial"/>
              <a:buNone/>
            </a:pPr>
            <a:endParaRPr sz="2600">
              <a:solidFill>
                <a:schemeClr val="dk1"/>
              </a:solidFill>
              <a:latin typeface="Gill Sans"/>
              <a:ea typeface="Gill Sans"/>
              <a:cs typeface="Gill Sans"/>
              <a:sym typeface="Gill Sans"/>
            </a:endParaRPr>
          </a:p>
          <a:p>
            <a:pPr marL="0" lvl="0" indent="0" algn="l" rtl="0">
              <a:spcBef>
                <a:spcPts val="120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e915d739e9_0_1"/>
          <p:cNvSpPr txBox="1">
            <a:spLocks noGrp="1"/>
          </p:cNvSpPr>
          <p:nvPr>
            <p:ph type="title"/>
          </p:nvPr>
        </p:nvSpPr>
        <p:spPr>
          <a:xfrm>
            <a:off x="587085" y="528421"/>
            <a:ext cx="7964700" cy="8289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6C6463"/>
              </a:buClr>
              <a:buSzPts val="2400"/>
              <a:buFont typeface="Arial"/>
              <a:buNone/>
            </a:pPr>
            <a:r>
              <a:rPr lang="ru-RU" sz="2400" dirty="0">
                <a:solidFill>
                  <a:srgbClr val="C00000"/>
                </a:solidFill>
              </a:rPr>
              <a:t>Эмки сабактарда жолуканча сак саламатта </a:t>
            </a:r>
            <a:r>
              <a:rPr lang="ru-RU" sz="2400" dirty="0">
                <a:solidFill>
                  <a:srgbClr val="C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болуңуздар</a:t>
            </a:r>
            <a:r>
              <a:rPr lang="ru-RU" sz="2400" dirty="0">
                <a:solidFill>
                  <a:srgbClr val="C00000"/>
                </a:solidFill>
              </a:rPr>
              <a:t>! </a:t>
            </a:r>
            <a:endParaRPr dirty="0"/>
          </a:p>
        </p:txBody>
      </p:sp>
      <p:pic>
        <p:nvPicPr>
          <p:cNvPr id="304" name="Google Shape;304;ge915d739e9_0_1" descr="Бир топ адамдар ар кандай тамак-аштар коюлган дасторкондун тегерегине чогулуп, талкууга же окуу иш-аракетине катышууда. Алар үй ичинде жана ар бир адам USAID деп жазылган фартук кийип жүрүшөт."/>
          <p:cNvPicPr preferRelativeResize="0"/>
          <p:nvPr/>
        </p:nvPicPr>
        <p:blipFill>
          <a:blip r:embed="rId3">
            <a:alphaModFix/>
          </a:blip>
          <a:stretch>
            <a:fillRect/>
          </a:stretch>
        </p:blipFill>
        <p:spPr>
          <a:xfrm>
            <a:off x="864025" y="1499725"/>
            <a:ext cx="7200041" cy="47988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3"/>
          <p:cNvSpPr txBox="1">
            <a:spLocks noGrp="1"/>
          </p:cNvSpPr>
          <p:nvPr>
            <p:ph type="ctrTitle"/>
          </p:nvPr>
        </p:nvSpPr>
        <p:spPr>
          <a:xfrm>
            <a:off x="639416" y="2133600"/>
            <a:ext cx="7128164" cy="1600200"/>
          </a:xfrm>
          <a:prstGeom prst="rect">
            <a:avLst/>
          </a:prstGeom>
          <a:noFill/>
          <a:ln>
            <a:noFill/>
          </a:ln>
          <a:effectLst>
            <a:outerShdw blurRad="254000" algn="tl" rotWithShape="0">
              <a:srgbClr val="000000">
                <a:alpha val="20000"/>
              </a:srgbClr>
            </a:outerShdw>
          </a:effectLst>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2400"/>
              <a:buFont typeface="Arial"/>
              <a:buNone/>
            </a:pPr>
            <a:r>
              <a:rPr lang="ru-RU"/>
              <a:t>Суроолор?</a:t>
            </a:r>
            <a:br>
              <a:rPr lang="ru-RU"/>
            </a:b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e2d3dd7f00_0_5"/>
          <p:cNvSpPr txBox="1">
            <a:spLocks noGrp="1"/>
          </p:cNvSpPr>
          <p:nvPr>
            <p:ph type="title"/>
          </p:nvPr>
        </p:nvSpPr>
        <p:spPr>
          <a:xfrm>
            <a:off x="520711" y="387745"/>
            <a:ext cx="7886700" cy="13257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67B9"/>
              </a:buClr>
              <a:buSzPts val="2800"/>
              <a:buFont typeface="Arial"/>
              <a:buNone/>
            </a:pPr>
            <a:r>
              <a:rPr lang="ru-RU" sz="2900" b="1">
                <a:solidFill>
                  <a:srgbClr val="C00000"/>
                </a:solidFill>
              </a:rPr>
              <a:t>Мурунку айдын темасын жайылтуу боюнча иш-аракеттери менен бөлүшүү</a:t>
            </a:r>
            <a:br>
              <a:rPr lang="ru-RU">
                <a:latin typeface="Arial"/>
                <a:ea typeface="Arial"/>
                <a:cs typeface="Arial"/>
                <a:sym typeface="Arial"/>
              </a:rPr>
            </a:br>
            <a:endParaRPr/>
          </a:p>
        </p:txBody>
      </p:sp>
      <p:sp>
        <p:nvSpPr>
          <p:cNvPr id="154" name="Google Shape;154;ge2d3dd7f00_0_5"/>
          <p:cNvSpPr txBox="1">
            <a:spLocks noGrp="1"/>
          </p:cNvSpPr>
          <p:nvPr>
            <p:ph type="body" idx="1"/>
          </p:nvPr>
        </p:nvSpPr>
        <p:spPr>
          <a:xfrm>
            <a:off x="95250" y="1166700"/>
            <a:ext cx="8844300" cy="5100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1000"/>
              </a:spcBef>
              <a:spcAft>
                <a:spcPts val="0"/>
              </a:spcAft>
              <a:buSzPts val="2800"/>
              <a:buNone/>
            </a:pPr>
            <a:r>
              <a:rPr lang="ru-RU">
                <a:solidFill>
                  <a:srgbClr val="595959"/>
                </a:solidFill>
              </a:rPr>
              <a:t>"</a:t>
            </a:r>
            <a:r>
              <a:rPr lang="ru-RU">
                <a:solidFill>
                  <a:srgbClr val="595959"/>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Мыкты азыктануу" долбоору жергиликтүү активисттер менен Бүткүл Дүйнөлүк Ден-Соолук Уюмунун жана СС жана СӨ Мнин тамактануунун жана гигиена эрежелеринин эң мыкты практикаларын сунуштап сиздер менен чогуу иш алып барып жатканыбызга абдан </a:t>
            </a:r>
            <a:r>
              <a:rPr lang="ru-RU">
                <a:solidFill>
                  <a:srgbClr val="595959"/>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ыраазы</a:t>
            </a:r>
            <a:r>
              <a:rPr lang="ru-RU">
                <a:solidFill>
                  <a:srgbClr val="595959"/>
                </a:solidFill>
              </a:rPr>
              <a:t>быз!</a:t>
            </a:r>
            <a:endParaRPr>
              <a:solidFill>
                <a:srgbClr val="595959"/>
              </a:solidFill>
            </a:endParaRPr>
          </a:p>
          <a:p>
            <a:pPr marL="457200" marR="0" lvl="0" indent="-228600" algn="l" rtl="0">
              <a:lnSpc>
                <a:spcPct val="90000"/>
              </a:lnSpc>
              <a:spcBef>
                <a:spcPts val="1000"/>
              </a:spcBef>
              <a:spcAft>
                <a:spcPts val="0"/>
              </a:spcAft>
              <a:buClr>
                <a:srgbClr val="6C6463"/>
              </a:buClr>
              <a:buSzPts val="2200"/>
              <a:buFont typeface="Arial"/>
              <a:buNone/>
            </a:pPr>
            <a:endParaRPr>
              <a:solidFill>
                <a:srgbClr val="595959"/>
              </a:solidFill>
            </a:endParaRPr>
          </a:p>
          <a:p>
            <a:pPr marL="0" marR="0" lvl="0" indent="0" algn="l" rtl="0">
              <a:lnSpc>
                <a:spcPct val="90000"/>
              </a:lnSpc>
              <a:spcBef>
                <a:spcPts val="1000"/>
              </a:spcBef>
              <a:spcAft>
                <a:spcPts val="0"/>
              </a:spcAft>
              <a:buSzPts val="2800"/>
              <a:buNone/>
            </a:pPr>
            <a:r>
              <a:rPr lang="ru-RU">
                <a:solidFill>
                  <a:srgbClr val="595959"/>
                </a:solidFill>
              </a:rPr>
              <a:t>Урматтуу активисттер! Өткөн айда өтүлгөн “Үй-бүлө бюджетин пландоо” темасы </a:t>
            </a:r>
            <a:r>
              <a:rPr lang="ru-RU">
                <a:solidFill>
                  <a:srgbClr val="595959"/>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боюнча</a:t>
            </a:r>
            <a:r>
              <a:rPr lang="ru-RU">
                <a:solidFill>
                  <a:srgbClr val="595959"/>
                </a:solidFill>
              </a:rPr>
              <a:t> сүйлөшө кетсек. Берилген маалымат кандай тарады жана өздөштүрүлдү</a:t>
            </a:r>
            <a:r>
              <a:rPr lang="ru-RU">
                <a:solidFill>
                  <a:schemeClr val="dk1"/>
                </a:solidFill>
              </a:rPr>
              <a:t>.</a:t>
            </a:r>
            <a:endParaRPr>
              <a:solidFill>
                <a:schemeClr val="dk1"/>
              </a:solidFill>
            </a:endParaRPr>
          </a:p>
          <a:p>
            <a:pPr marL="0" marR="0" lvl="0" indent="0" algn="l" rtl="0">
              <a:lnSpc>
                <a:spcPct val="90000"/>
              </a:lnSpc>
              <a:spcBef>
                <a:spcPts val="1000"/>
              </a:spcBef>
              <a:spcAft>
                <a:spcPts val="0"/>
              </a:spcAft>
              <a:buSzPts val="2800"/>
              <a:buNone/>
            </a:pPr>
            <a:r>
              <a:rPr lang="ru-RU">
                <a:solidFill>
                  <a:schemeClr val="dk1"/>
                </a:solidFill>
              </a:rPr>
              <a:t>Кандай маалымат эсиңерде калды. </a:t>
            </a:r>
            <a:endParaRPr>
              <a:solidFill>
                <a:schemeClr val="dk1"/>
              </a:solidFill>
            </a:endParaRPr>
          </a:p>
          <a:p>
            <a:pPr marL="457200" lvl="0" indent="-228600" algn="l" rtl="0">
              <a:lnSpc>
                <a:spcPct val="107000"/>
              </a:lnSpc>
              <a:spcBef>
                <a:spcPts val="1800"/>
              </a:spcBef>
              <a:spcAft>
                <a:spcPts val="0"/>
              </a:spcAft>
              <a:buSzPts val="2200"/>
              <a:buFont typeface="Arial"/>
              <a:buNone/>
            </a:pPr>
            <a:endParaRPr>
              <a:solidFill>
                <a:schemeClr val="dk1"/>
              </a:solidFill>
              <a:latin typeface="Arial"/>
              <a:ea typeface="Arial"/>
              <a:cs typeface="Arial"/>
              <a:sym typeface="Arial"/>
            </a:endParaRPr>
          </a:p>
          <a:p>
            <a:pPr marL="457200" lvl="0" indent="-228600" algn="l" rtl="0">
              <a:lnSpc>
                <a:spcPct val="107000"/>
              </a:lnSpc>
              <a:spcBef>
                <a:spcPts val="1800"/>
              </a:spcBef>
              <a:spcAft>
                <a:spcPts val="0"/>
              </a:spcAft>
              <a:buSzPts val="22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
          <p:cNvSpPr txBox="1">
            <a:spLocks noGrp="1"/>
          </p:cNvSpPr>
          <p:nvPr>
            <p:ph type="title"/>
          </p:nvPr>
        </p:nvSpPr>
        <p:spPr>
          <a:xfrm>
            <a:off x="911350" y="149123"/>
            <a:ext cx="7886700" cy="80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67B9"/>
              </a:buClr>
              <a:buSzPts val="4400"/>
              <a:buFont typeface="Arial"/>
              <a:buNone/>
            </a:pPr>
            <a:r>
              <a:rPr lang="ru-RU" sz="2900" b="1" dirty="0">
                <a:solidFill>
                  <a:srgbClr val="C00000"/>
                </a:solidFill>
              </a:rPr>
              <a:t>Жаңы теманын максаттары: </a:t>
            </a:r>
            <a:endParaRPr sz="2900" b="1" dirty="0">
              <a:solidFill>
                <a:srgbClr val="C00000"/>
              </a:solidFill>
            </a:endParaRPr>
          </a:p>
        </p:txBody>
      </p:sp>
      <p:sp>
        <p:nvSpPr>
          <p:cNvPr id="160" name="Google Shape;160;p3"/>
          <p:cNvSpPr txBox="1">
            <a:spLocks noGrp="1"/>
          </p:cNvSpPr>
          <p:nvPr>
            <p:ph type="body" idx="1"/>
          </p:nvPr>
        </p:nvSpPr>
        <p:spPr>
          <a:xfrm>
            <a:off x="95250" y="1123950"/>
            <a:ext cx="8953500" cy="5143500"/>
          </a:xfrm>
          <a:prstGeom prst="rect">
            <a:avLst/>
          </a:prstGeom>
          <a:noFill/>
          <a:ln>
            <a:noFill/>
          </a:ln>
        </p:spPr>
        <p:txBody>
          <a:bodyPr spcFirstLastPara="1" wrap="square" lIns="0" tIns="0" rIns="0" bIns="0" anchor="t" anchorCtr="0">
            <a:noAutofit/>
          </a:bodyPr>
          <a:lstStyle/>
          <a:p>
            <a:pPr marL="914400" lvl="0" indent="0" algn="l" rtl="0">
              <a:lnSpc>
                <a:spcPct val="115000"/>
              </a:lnSpc>
              <a:spcBef>
                <a:spcPts val="0"/>
              </a:spcBef>
              <a:spcAft>
                <a:spcPts val="0"/>
              </a:spcAft>
              <a:buNone/>
            </a:pPr>
            <a:endParaRPr sz="3300">
              <a:solidFill>
                <a:srgbClr val="595959"/>
              </a:solidFill>
            </a:endParaRPr>
          </a:p>
        </p:txBody>
      </p:sp>
      <p:pic>
        <p:nvPicPr>
          <p:cNvPr id="161" name="Google Shape;161;p3">
            <a:extLst>
              <a:ext uri="{C183D7F6-B498-43B3-948B-1728B52AA6E4}">
                <adec:decorative xmlns:adec="http://schemas.microsoft.com/office/drawing/2017/decorative" val="1"/>
              </a:ext>
            </a:extLst>
          </p:cNvPr>
          <p:cNvPicPr preferRelativeResize="0"/>
          <p:nvPr/>
        </p:nvPicPr>
        <p:blipFill rotWithShape="1">
          <a:blip r:embed="rId3">
            <a:alphaModFix/>
          </a:blip>
          <a:srcRect l="359" r="-360"/>
          <a:stretch/>
        </p:blipFill>
        <p:spPr>
          <a:xfrm>
            <a:off x="95250" y="527123"/>
            <a:ext cx="9823350" cy="59693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2" name="Title 1">
            <a:extLst>
              <a:ext uri="{FF2B5EF4-FFF2-40B4-BE49-F238E27FC236}">
                <a16:creationId xmlns:a16="http://schemas.microsoft.com/office/drawing/2014/main" id="{16499841-2CF0-4F25-B8EC-F5958465290E}"/>
              </a:ext>
            </a:extLst>
          </p:cNvPr>
          <p:cNvSpPr>
            <a:spLocks noGrp="1"/>
          </p:cNvSpPr>
          <p:nvPr>
            <p:ph type="title"/>
          </p:nvPr>
        </p:nvSpPr>
        <p:spPr>
          <a:xfrm>
            <a:off x="587086" y="-1325700"/>
            <a:ext cx="7886700" cy="1325700"/>
          </a:xfrm>
        </p:spPr>
        <p:txBody>
          <a:bodyPr spcFirstLastPara="1" wrap="square" lIns="0" tIns="0" rIns="0" bIns="0" anchor="b" anchorCtr="0">
            <a:noAutofit/>
          </a:bodyPr>
          <a:lstStyle/>
          <a:p>
            <a:r>
              <a:rPr lang="ru-RU" b="1" dirty="0">
                <a:solidFill>
                  <a:srgbClr val="C00000"/>
                </a:solidFill>
              </a:rPr>
              <a:t>Жаңы теманын максаттары:</a:t>
            </a:r>
            <a:r>
              <a:rPr lang="en-US" b="1" dirty="0">
                <a:solidFill>
                  <a:srgbClr val="C00000"/>
                </a:solidFill>
              </a:rPr>
              <a:t> </a:t>
            </a:r>
            <a:r>
              <a:rPr lang="ru-RU" b="1" dirty="0">
                <a:solidFill>
                  <a:srgbClr val="C00000"/>
                </a:solidFill>
              </a:rPr>
              <a:t> </a:t>
            </a:r>
            <a:endParaRPr lang="en-US" dirty="0"/>
          </a:p>
        </p:txBody>
      </p:sp>
      <p:sp>
        <p:nvSpPr>
          <p:cNvPr id="167" name="Google Shape;167;ge91c2dfd46_1_64"/>
          <p:cNvSpPr txBox="1">
            <a:spLocks noGrp="1"/>
          </p:cNvSpPr>
          <p:nvPr>
            <p:ph type="body" idx="1"/>
          </p:nvPr>
        </p:nvSpPr>
        <p:spPr>
          <a:xfrm>
            <a:off x="571500" y="2182089"/>
            <a:ext cx="7980300" cy="23901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endParaRPr/>
          </a:p>
        </p:txBody>
      </p:sp>
      <p:pic>
        <p:nvPicPr>
          <p:cNvPr id="168" name="Google Shape;168;ge91c2dfd46_1_64" descr="Тамак-аш пирамидасында тамак-аштын түрлөрү порциялардын санына жараша тизмеленген, алар төмөндөгүдөй. Өтө аз өлчөмдө майлар жана майлар, 2-3 порция сүт азыктары, 3-5 порция жашылча жана 2-4 порция жемиш, 6-11 порция нан, дан жана өсүмдүк азыктары."/>
          <p:cNvPicPr preferRelativeResize="0"/>
          <p:nvPr/>
        </p:nvPicPr>
        <p:blipFill>
          <a:blip r:embed="rId3">
            <a:alphaModFix/>
          </a:blip>
          <a:stretch>
            <a:fillRect/>
          </a:stretch>
        </p:blipFill>
        <p:spPr>
          <a:xfrm>
            <a:off x="0" y="0"/>
            <a:ext cx="9143999" cy="63436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5"/>
          <p:cNvSpPr txBox="1">
            <a:spLocks noGrp="1"/>
          </p:cNvSpPr>
          <p:nvPr>
            <p:ph type="title"/>
          </p:nvPr>
        </p:nvSpPr>
        <p:spPr>
          <a:xfrm>
            <a:off x="736325" y="184025"/>
            <a:ext cx="7964700" cy="8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67B9"/>
              </a:buClr>
              <a:buSzPts val="2800"/>
              <a:buFont typeface="Arial"/>
              <a:buNone/>
            </a:pPr>
            <a:endParaRPr dirty="0">
              <a:solidFill>
                <a:srgbClr val="C00000"/>
              </a:solidFill>
            </a:endParaRPr>
          </a:p>
          <a:p>
            <a:pPr marL="0" marR="0" lvl="0" indent="0" algn="l" rtl="0">
              <a:lnSpc>
                <a:spcPct val="90000"/>
              </a:lnSpc>
              <a:spcBef>
                <a:spcPts val="0"/>
              </a:spcBef>
              <a:spcAft>
                <a:spcPts val="0"/>
              </a:spcAft>
              <a:buClr>
                <a:srgbClr val="0067B9"/>
              </a:buClr>
              <a:buSzPts val="2800"/>
              <a:buFont typeface="Arial"/>
              <a:buNone/>
            </a:pPr>
            <a:r>
              <a:rPr lang="ru-RU" dirty="0">
                <a:solidFill>
                  <a:schemeClr val="dk1"/>
                </a:solidFill>
                <a:latin typeface="Gill Sans"/>
                <a:ea typeface="Gill Sans"/>
                <a:cs typeface="Gill Sans"/>
                <a:sym typeface="Gill Sans"/>
              </a:rPr>
              <a:t>ЭМНЕ  ҮЧҮН АЗЫКТАРДЫ САКТОО КЕРЕК? </a:t>
            </a:r>
            <a:endParaRPr dirty="0">
              <a:solidFill>
                <a:schemeClr val="dk1"/>
              </a:solidFill>
              <a:latin typeface="Gill Sans"/>
              <a:ea typeface="Gill Sans"/>
              <a:cs typeface="Gill Sans"/>
              <a:sym typeface="Gill Sans"/>
            </a:endParaRPr>
          </a:p>
          <a:p>
            <a:pPr marL="0" marR="0" lvl="0" indent="0" algn="l" rtl="0">
              <a:lnSpc>
                <a:spcPct val="90000"/>
              </a:lnSpc>
              <a:spcBef>
                <a:spcPts val="0"/>
              </a:spcBef>
              <a:spcAft>
                <a:spcPts val="0"/>
              </a:spcAft>
              <a:buClr>
                <a:srgbClr val="0067B9"/>
              </a:buClr>
              <a:buSzPts val="2800"/>
              <a:buFont typeface="Arial"/>
              <a:buNone/>
            </a:pPr>
            <a:endParaRPr dirty="0">
              <a:solidFill>
                <a:srgbClr val="C00000"/>
              </a:solidFill>
            </a:endParaRPr>
          </a:p>
        </p:txBody>
      </p:sp>
      <p:pic>
        <p:nvPicPr>
          <p:cNvPr id="174" name="Google Shape;174;p5" descr="Кургак, кумдуу жерге көп өрүктү сорттоп жаткан бойго жеткен аял менен жаш кыз."/>
          <p:cNvPicPr preferRelativeResize="0"/>
          <p:nvPr/>
        </p:nvPicPr>
        <p:blipFill rotWithShape="1">
          <a:blip r:embed="rId3">
            <a:alphaModFix/>
          </a:blip>
          <a:srcRect/>
          <a:stretch/>
        </p:blipFill>
        <p:spPr>
          <a:xfrm>
            <a:off x="6784651" y="4705250"/>
            <a:ext cx="1399074" cy="1097949"/>
          </a:xfrm>
          <a:prstGeom prst="rect">
            <a:avLst/>
          </a:prstGeom>
          <a:noFill/>
          <a:ln>
            <a:noFill/>
          </a:ln>
        </p:spPr>
      </p:pic>
      <p:pic>
        <p:nvPicPr>
          <p:cNvPr id="175" name="Google Shape;175;p5" descr="Кургак, кумдуу жерге көп өрүктү сорттоп жаткан бойго жеткен аял менен жаш кыз."/>
          <p:cNvPicPr preferRelativeResize="0"/>
          <p:nvPr/>
        </p:nvPicPr>
        <p:blipFill>
          <a:blip r:embed="rId4">
            <a:alphaModFix/>
          </a:blip>
          <a:stretch>
            <a:fillRect/>
          </a:stretch>
        </p:blipFill>
        <p:spPr>
          <a:xfrm>
            <a:off x="152400" y="1154125"/>
            <a:ext cx="8877300" cy="50942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
          <p:cNvSpPr txBox="1">
            <a:spLocks noGrp="1"/>
          </p:cNvSpPr>
          <p:nvPr>
            <p:ph type="title"/>
          </p:nvPr>
        </p:nvSpPr>
        <p:spPr>
          <a:xfrm>
            <a:off x="587085" y="528421"/>
            <a:ext cx="7964631" cy="82902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67B9"/>
              </a:buClr>
              <a:buSzPts val="2800"/>
              <a:buFont typeface="Arial"/>
              <a:buNone/>
            </a:pPr>
            <a:r>
              <a:rPr lang="ru-RU">
                <a:solidFill>
                  <a:srgbClr val="C00000"/>
                </a:solidFill>
                <a:latin typeface="Arial"/>
                <a:ea typeface="Arial"/>
                <a:cs typeface="Arial"/>
                <a:sym typeface="Arial"/>
              </a:rPr>
              <a:t>Азыктарды сактоого даярдык көрүүдө жалпы милдеттер:</a:t>
            </a:r>
            <a:br>
              <a:rPr lang="ru-RU" b="0"/>
            </a:br>
            <a:endParaRPr/>
          </a:p>
        </p:txBody>
      </p:sp>
      <p:sp>
        <p:nvSpPr>
          <p:cNvPr id="181" name="Google Shape;181;p2"/>
          <p:cNvSpPr txBox="1">
            <a:spLocks noGrp="1"/>
          </p:cNvSpPr>
          <p:nvPr>
            <p:ph type="body" idx="1"/>
          </p:nvPr>
        </p:nvSpPr>
        <p:spPr>
          <a:xfrm>
            <a:off x="247650" y="1357450"/>
            <a:ext cx="8781900" cy="4872000"/>
          </a:xfrm>
          <a:prstGeom prst="rect">
            <a:avLst/>
          </a:prstGeom>
          <a:noFill/>
          <a:ln>
            <a:noFill/>
          </a:ln>
        </p:spPr>
        <p:txBody>
          <a:bodyPr spcFirstLastPara="1" wrap="square" lIns="0" tIns="0" rIns="0" bIns="0" anchor="t" anchorCtr="0">
            <a:noAutofit/>
          </a:bodyPr>
          <a:lstStyle/>
          <a:p>
            <a:pPr marL="457200" lvl="0" indent="-368300" algn="just" rtl="0">
              <a:lnSpc>
                <a:spcPct val="90000"/>
              </a:lnSpc>
              <a:spcBef>
                <a:spcPts val="1200"/>
              </a:spcBef>
              <a:spcAft>
                <a:spcPts val="0"/>
              </a:spcAft>
              <a:buSzPts val="2200"/>
              <a:buFont typeface="Noto Sans Symbols"/>
              <a:buChar char="⎯"/>
            </a:pPr>
            <a:r>
              <a:rPr lang="ru-RU" sz="2800" b="0" i="0" u="none" strike="noStrike">
                <a:solidFill>
                  <a:srgbClr val="000000"/>
                </a:solidFill>
                <a:latin typeface="Arial"/>
                <a:ea typeface="Arial"/>
                <a:cs typeface="Arial"/>
                <a:sym typeface="Arial"/>
              </a:rPr>
              <a:t>Азык-түлүктү сактоо жалпы үй-бүлөнүн иш-аракеттери</a:t>
            </a:r>
            <a:r>
              <a:rPr lang="ru-RU" sz="2800">
                <a:solidFill>
                  <a:srgbClr val="000000"/>
                </a:solidFill>
              </a:rPr>
              <a:t>.</a:t>
            </a:r>
            <a:endParaRPr/>
          </a:p>
          <a:p>
            <a:pPr marL="457200" lvl="0" indent="-368300" algn="just" rtl="0">
              <a:lnSpc>
                <a:spcPct val="90000"/>
              </a:lnSpc>
              <a:spcBef>
                <a:spcPts val="2400"/>
              </a:spcBef>
              <a:spcAft>
                <a:spcPts val="0"/>
              </a:spcAft>
              <a:buSzPts val="2200"/>
              <a:buFont typeface="Noto Sans Symbols"/>
              <a:buChar char="⎯"/>
            </a:pPr>
            <a:r>
              <a:rPr lang="ru-RU" sz="2800" b="0" i="0" u="none" strike="noStrike">
                <a:solidFill>
                  <a:srgbClr val="000000"/>
                </a:solidFill>
                <a:latin typeface="Arial"/>
                <a:ea typeface="Arial"/>
                <a:cs typeface="Arial"/>
                <a:sym typeface="Arial"/>
              </a:rPr>
              <a:t>Бала эмизген энелерге тамактануу жана эс алуу үчүн көбүрөөк убакыт  бөлүнүшү керек.</a:t>
            </a:r>
            <a:endParaRPr/>
          </a:p>
          <a:p>
            <a:pPr marL="457200" lvl="0" indent="-368300" algn="just" rtl="0">
              <a:lnSpc>
                <a:spcPct val="90000"/>
              </a:lnSpc>
              <a:spcBef>
                <a:spcPts val="2400"/>
              </a:spcBef>
              <a:spcAft>
                <a:spcPts val="0"/>
              </a:spcAft>
              <a:buSzPts val="2200"/>
              <a:buFont typeface="Noto Sans Symbols"/>
              <a:buChar char="⎯"/>
            </a:pPr>
            <a:r>
              <a:rPr lang="ru-RU" sz="2800">
                <a:solidFill>
                  <a:srgbClr val="000000"/>
                </a:solidFill>
                <a:latin typeface="Arial"/>
                <a:ea typeface="Arial"/>
                <a:cs typeface="Arial"/>
                <a:sym typeface="Arial"/>
              </a:rPr>
              <a:t>Баладардын тамагын даярдап жана аларды тамактандыруу дагы убакыт жана жардам керек </a:t>
            </a:r>
            <a:endParaRPr/>
          </a:p>
          <a:p>
            <a:pPr marL="457200" lvl="0" indent="-368300" algn="l" rtl="0">
              <a:lnSpc>
                <a:spcPct val="90000"/>
              </a:lnSpc>
              <a:spcBef>
                <a:spcPts val="1200"/>
              </a:spcBef>
              <a:spcAft>
                <a:spcPts val="0"/>
              </a:spcAft>
              <a:buSzPts val="2200"/>
              <a:buFont typeface="Noto Sans Symbols"/>
              <a:buChar char="⎯"/>
            </a:pPr>
            <a:r>
              <a:rPr lang="ru-RU" sz="2800" b="0" i="0" u="none" strike="noStrike">
                <a:solidFill>
                  <a:srgbClr val="000000"/>
                </a:solidFill>
                <a:latin typeface="Arial"/>
                <a:ea typeface="Arial"/>
                <a:cs typeface="Arial"/>
                <a:sym typeface="Arial"/>
              </a:rPr>
              <a:t>Үй-бүлөнүн тамак-аш азыктарын сактоо үчүн иш-аракеттерде аркаруучу жумушту тең бөлүү, кожойкелерге чоң жардам</a:t>
            </a:r>
            <a:r>
              <a:rPr lang="ru-RU" sz="2800">
                <a:solidFill>
                  <a:srgbClr val="000000"/>
                </a:solidFill>
              </a:rPr>
              <a:t>.</a:t>
            </a:r>
            <a:endParaRPr sz="2800" b="0"/>
          </a:p>
          <a:p>
            <a:pPr marL="88900" lvl="0" indent="0" algn="l" rtl="0">
              <a:lnSpc>
                <a:spcPct val="90000"/>
              </a:lnSpc>
              <a:spcBef>
                <a:spcPts val="1800"/>
              </a:spcBef>
              <a:spcAft>
                <a:spcPts val="0"/>
              </a:spcAft>
              <a:buSzPts val="2200"/>
              <a:buNone/>
            </a:pPr>
            <a:br>
              <a:rPr lang="ru-RU"/>
            </a:b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4"/>
          <p:cNvSpPr txBox="1">
            <a:spLocks noGrp="1"/>
          </p:cNvSpPr>
          <p:nvPr>
            <p:ph type="title"/>
          </p:nvPr>
        </p:nvSpPr>
        <p:spPr>
          <a:xfrm>
            <a:off x="587075" y="307075"/>
            <a:ext cx="7964700" cy="839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67B9"/>
              </a:buClr>
              <a:buSzPts val="2800"/>
              <a:buFont typeface="Arial"/>
              <a:buNone/>
            </a:pPr>
            <a:r>
              <a:rPr lang="ru-RU">
                <a:solidFill>
                  <a:srgbClr val="C00000"/>
                </a:solidFill>
                <a:latin typeface="Arial"/>
                <a:ea typeface="Arial"/>
                <a:cs typeface="Arial"/>
                <a:sym typeface="Arial"/>
              </a:rPr>
              <a:t>А</a:t>
            </a:r>
            <a:r>
              <a:rPr lang="ru-RU" sz="2600">
                <a:solidFill>
                  <a:srgbClr val="C00000"/>
                </a:solidFill>
                <a:latin typeface="Arial"/>
                <a:ea typeface="Arial"/>
                <a:cs typeface="Arial"/>
                <a:sym typeface="Arial"/>
              </a:rPr>
              <a:t>зыктарды сактоодо микроорганизмдердин тез көбөйүшүнө 6 шарт бар</a:t>
            </a:r>
            <a:endParaRPr sz="2200"/>
          </a:p>
          <a:p>
            <a:pPr marL="0" marR="0" lvl="0" indent="0" algn="l" rtl="0">
              <a:lnSpc>
                <a:spcPct val="90000"/>
              </a:lnSpc>
              <a:spcBef>
                <a:spcPts val="0"/>
              </a:spcBef>
              <a:spcAft>
                <a:spcPts val="0"/>
              </a:spcAft>
              <a:buClr>
                <a:srgbClr val="0067B9"/>
              </a:buClr>
              <a:buSzPts val="2800"/>
              <a:buFont typeface="Arial"/>
              <a:buNone/>
            </a:pPr>
            <a:br>
              <a:rPr lang="ru-RU" sz="2200" b="0"/>
            </a:br>
            <a:endParaRPr sz="2200"/>
          </a:p>
        </p:txBody>
      </p:sp>
      <p:sp>
        <p:nvSpPr>
          <p:cNvPr id="187" name="Google Shape;187;p4"/>
          <p:cNvSpPr txBox="1">
            <a:spLocks noGrp="1"/>
          </p:cNvSpPr>
          <p:nvPr>
            <p:ph type="body" idx="1"/>
          </p:nvPr>
        </p:nvSpPr>
        <p:spPr>
          <a:xfrm>
            <a:off x="571500" y="1146475"/>
            <a:ext cx="8415600" cy="5568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1000"/>
              </a:spcBef>
              <a:spcAft>
                <a:spcPts val="0"/>
              </a:spcAft>
              <a:buNone/>
            </a:pPr>
            <a:r>
              <a:rPr lang="ru-RU" sz="2900">
                <a:solidFill>
                  <a:srgbClr val="595959"/>
                </a:solidFill>
              </a:rPr>
              <a:t>1</a:t>
            </a:r>
            <a:r>
              <a:rPr lang="ru-RU" sz="3200">
                <a:solidFill>
                  <a:srgbClr val="595959"/>
                </a:solidFill>
              </a:rPr>
              <a:t>.</a:t>
            </a:r>
            <a:r>
              <a:rPr lang="ru-RU" sz="2700" b="0" i="0" u="none" strike="noStrike">
                <a:solidFill>
                  <a:srgbClr val="595959"/>
                </a:solidFill>
                <a:latin typeface="Arial"/>
                <a:ea typeface="Arial"/>
                <a:cs typeface="Arial"/>
                <a:sym typeface="Arial"/>
              </a:rPr>
              <a:t>Азык-түлүк</a:t>
            </a:r>
            <a:r>
              <a:rPr lang="ru-RU" sz="3200" b="0" i="0" u="none" strike="noStrike">
                <a:solidFill>
                  <a:srgbClr val="595959"/>
                </a:solidFill>
                <a:latin typeface="Arial"/>
                <a:ea typeface="Arial"/>
                <a:cs typeface="Arial"/>
                <a:sym typeface="Arial"/>
              </a:rPr>
              <a:t>-</a:t>
            </a:r>
            <a:r>
              <a:rPr lang="ru-RU" sz="2400">
                <a:solidFill>
                  <a:schemeClr val="dk1"/>
                </a:solidFill>
                <a:latin typeface="Gill Sans"/>
                <a:ea typeface="Gill Sans"/>
                <a:cs typeface="Gill Sans"/>
                <a:sym typeface="Gill Sans"/>
              </a:rPr>
              <a:t>Бактериялар жашоо үчүн тамак-ашты талап кылат</a:t>
            </a:r>
            <a:endParaRPr sz="2400">
              <a:solidFill>
                <a:schemeClr val="dk1"/>
              </a:solidFill>
              <a:latin typeface="Gill Sans"/>
              <a:ea typeface="Gill Sans"/>
              <a:cs typeface="Gill Sans"/>
              <a:sym typeface="Gill Sans"/>
            </a:endParaRPr>
          </a:p>
          <a:p>
            <a:pPr marL="0" lvl="0" indent="0" algn="l" rtl="0">
              <a:lnSpc>
                <a:spcPct val="90000"/>
              </a:lnSpc>
              <a:spcBef>
                <a:spcPts val="1000"/>
              </a:spcBef>
              <a:spcAft>
                <a:spcPts val="0"/>
              </a:spcAft>
              <a:buNone/>
            </a:pPr>
            <a:r>
              <a:rPr lang="ru-RU" sz="2600">
                <a:solidFill>
                  <a:srgbClr val="595959"/>
                </a:solidFill>
              </a:rPr>
              <a:t>2.</a:t>
            </a:r>
            <a:r>
              <a:rPr lang="ru-RU" sz="2600" b="0" i="0" u="none" strike="noStrike">
                <a:solidFill>
                  <a:srgbClr val="595959"/>
                </a:solidFill>
                <a:latin typeface="Arial"/>
                <a:ea typeface="Arial"/>
                <a:cs typeface="Arial"/>
                <a:sym typeface="Arial"/>
              </a:rPr>
              <a:t>Кислоттуулук</a:t>
            </a:r>
            <a:r>
              <a:rPr lang="ru-RU" sz="3200" b="0" i="0" u="none" strike="noStrike">
                <a:solidFill>
                  <a:srgbClr val="595959"/>
                </a:solidFill>
                <a:latin typeface="Arial"/>
                <a:ea typeface="Arial"/>
                <a:cs typeface="Arial"/>
                <a:sym typeface="Arial"/>
              </a:rPr>
              <a:t>-</a:t>
            </a:r>
            <a:r>
              <a:rPr lang="ru-RU" sz="2600">
                <a:solidFill>
                  <a:schemeClr val="dk1"/>
                </a:solidFill>
                <a:latin typeface="Gill Sans"/>
                <a:ea typeface="Gill Sans"/>
                <a:cs typeface="Gill Sans"/>
                <a:sym typeface="Gill Sans"/>
              </a:rPr>
              <a:t>Бактериялар нейтралдуу же аз кислоталуу чөйрөдө жакшы өсөт</a:t>
            </a:r>
            <a:endParaRPr sz="3200" b="0" i="0" u="none" strike="noStrike">
              <a:solidFill>
                <a:srgbClr val="595959"/>
              </a:solidFill>
              <a:latin typeface="Arial"/>
              <a:ea typeface="Arial"/>
              <a:cs typeface="Arial"/>
              <a:sym typeface="Arial"/>
            </a:endParaRPr>
          </a:p>
          <a:p>
            <a:pPr marL="0" lvl="0" indent="0" algn="l" rtl="0">
              <a:lnSpc>
                <a:spcPct val="90000"/>
              </a:lnSpc>
              <a:spcBef>
                <a:spcPts val="1000"/>
              </a:spcBef>
              <a:spcAft>
                <a:spcPts val="0"/>
              </a:spcAft>
              <a:buNone/>
            </a:pPr>
            <a:r>
              <a:rPr lang="ru-RU" sz="3100">
                <a:solidFill>
                  <a:srgbClr val="595959"/>
                </a:solidFill>
              </a:rPr>
              <a:t>3</a:t>
            </a:r>
            <a:r>
              <a:rPr lang="ru-RU" sz="3200">
                <a:solidFill>
                  <a:srgbClr val="595959"/>
                </a:solidFill>
              </a:rPr>
              <a:t>.</a:t>
            </a:r>
            <a:r>
              <a:rPr lang="ru-RU" sz="2600" b="0" i="0" u="none" strike="noStrike">
                <a:solidFill>
                  <a:srgbClr val="595959"/>
                </a:solidFill>
                <a:latin typeface="Arial"/>
                <a:ea typeface="Arial"/>
                <a:cs typeface="Arial"/>
                <a:sym typeface="Arial"/>
              </a:rPr>
              <a:t>Температура</a:t>
            </a:r>
            <a:r>
              <a:rPr lang="ru-RU" sz="3200" b="0" i="0" u="none" strike="noStrike">
                <a:solidFill>
                  <a:srgbClr val="595959"/>
                </a:solidFill>
                <a:latin typeface="Arial"/>
                <a:ea typeface="Arial"/>
                <a:cs typeface="Arial"/>
                <a:sym typeface="Arial"/>
              </a:rPr>
              <a:t>-</a:t>
            </a:r>
            <a:r>
              <a:rPr lang="ru-RU" sz="2600">
                <a:solidFill>
                  <a:schemeClr val="dk1"/>
                </a:solidFill>
                <a:latin typeface="Gill Sans"/>
                <a:ea typeface="Gill Sans"/>
                <a:cs typeface="Gill Sans"/>
                <a:sym typeface="Gill Sans"/>
              </a:rPr>
              <a:t>Микробдор өтө ысык же өтө суук чөйрөдө жакшы өспөйт.(5-57)</a:t>
            </a:r>
            <a:endParaRPr/>
          </a:p>
          <a:p>
            <a:pPr marL="0" lvl="0" indent="0" algn="l" rtl="0">
              <a:lnSpc>
                <a:spcPct val="90000"/>
              </a:lnSpc>
              <a:spcBef>
                <a:spcPts val="1000"/>
              </a:spcBef>
              <a:spcAft>
                <a:spcPts val="0"/>
              </a:spcAft>
              <a:buNone/>
            </a:pPr>
            <a:r>
              <a:rPr lang="ru-RU" sz="2500">
                <a:solidFill>
                  <a:srgbClr val="595959"/>
                </a:solidFill>
              </a:rPr>
              <a:t>4.У</a:t>
            </a:r>
            <a:r>
              <a:rPr lang="ru-RU" sz="2500" b="0" i="0" u="none" strike="noStrike">
                <a:solidFill>
                  <a:srgbClr val="595959"/>
                </a:solidFill>
                <a:latin typeface="Arial"/>
                <a:ea typeface="Arial"/>
                <a:cs typeface="Arial"/>
                <a:sym typeface="Arial"/>
              </a:rPr>
              <a:t>бакыт</a:t>
            </a:r>
            <a:r>
              <a:rPr lang="ru-RU" sz="3200" b="0" i="0" u="none" strike="noStrike">
                <a:solidFill>
                  <a:srgbClr val="595959"/>
                </a:solidFill>
                <a:latin typeface="Arial"/>
                <a:ea typeface="Arial"/>
                <a:cs typeface="Arial"/>
                <a:sym typeface="Arial"/>
              </a:rPr>
              <a:t>-</a:t>
            </a:r>
            <a:r>
              <a:rPr lang="ru-RU" sz="2600">
                <a:solidFill>
                  <a:schemeClr val="dk1"/>
                </a:solidFill>
                <a:latin typeface="Gill Sans"/>
                <a:ea typeface="Gill Sans"/>
                <a:cs typeface="Gill Sans"/>
                <a:sym typeface="Gill Sans"/>
              </a:rPr>
              <a:t>Азык-түлүктө зыяндуу микробдор көбөйүү үчүн убакытты талап кылат</a:t>
            </a:r>
            <a:endParaRPr sz="3200" b="0" i="0" u="none" strike="noStrike">
              <a:solidFill>
                <a:srgbClr val="595959"/>
              </a:solidFill>
              <a:latin typeface="Arial"/>
              <a:ea typeface="Arial"/>
              <a:cs typeface="Arial"/>
              <a:sym typeface="Arial"/>
            </a:endParaRPr>
          </a:p>
          <a:p>
            <a:pPr marL="0" lvl="0" indent="0" algn="l" rtl="0">
              <a:lnSpc>
                <a:spcPct val="90000"/>
              </a:lnSpc>
              <a:spcBef>
                <a:spcPts val="1000"/>
              </a:spcBef>
              <a:spcAft>
                <a:spcPts val="0"/>
              </a:spcAft>
              <a:buNone/>
            </a:pPr>
            <a:r>
              <a:rPr lang="ru-RU" sz="2600">
                <a:solidFill>
                  <a:srgbClr val="595959"/>
                </a:solidFill>
              </a:rPr>
              <a:t>5</a:t>
            </a:r>
            <a:r>
              <a:rPr lang="ru-RU" sz="3200">
                <a:solidFill>
                  <a:srgbClr val="595959"/>
                </a:solidFill>
              </a:rPr>
              <a:t>.</a:t>
            </a:r>
            <a:r>
              <a:rPr lang="ru-RU" sz="2100" b="0" i="0" u="none" strike="noStrike">
                <a:solidFill>
                  <a:srgbClr val="595959"/>
                </a:solidFill>
                <a:latin typeface="Arial"/>
                <a:ea typeface="Arial"/>
                <a:cs typeface="Arial"/>
                <a:sym typeface="Arial"/>
              </a:rPr>
              <a:t>Кычкылтек (аба)</a:t>
            </a:r>
            <a:r>
              <a:rPr lang="ru-RU" sz="3200" b="0" i="0" u="none" strike="noStrike">
                <a:solidFill>
                  <a:srgbClr val="595959"/>
                </a:solidFill>
                <a:latin typeface="Arial"/>
                <a:ea typeface="Arial"/>
                <a:cs typeface="Arial"/>
                <a:sym typeface="Arial"/>
              </a:rPr>
              <a:t>.-</a:t>
            </a:r>
            <a:r>
              <a:rPr lang="ru-RU" sz="2400">
                <a:solidFill>
                  <a:schemeClr val="dk1"/>
                </a:solidFill>
                <a:latin typeface="Gill Sans"/>
                <a:ea typeface="Gill Sans"/>
                <a:cs typeface="Gill Sans"/>
                <a:sym typeface="Gill Sans"/>
              </a:rPr>
              <a:t>Көпчүлүк тамак-аштагы коркунучтуу микробдор көбөйүү үчүн кычкылтекти талап кылат. </a:t>
            </a:r>
            <a:endParaRPr/>
          </a:p>
          <a:p>
            <a:pPr marL="0" lvl="0" indent="0" algn="l" rtl="0">
              <a:lnSpc>
                <a:spcPct val="90000"/>
              </a:lnSpc>
              <a:spcBef>
                <a:spcPts val="1000"/>
              </a:spcBef>
              <a:spcAft>
                <a:spcPts val="0"/>
              </a:spcAft>
              <a:buNone/>
            </a:pPr>
            <a:r>
              <a:rPr lang="ru-RU" sz="2300">
                <a:solidFill>
                  <a:srgbClr val="595959"/>
                </a:solidFill>
              </a:rPr>
              <a:t>6.</a:t>
            </a:r>
            <a:r>
              <a:rPr lang="ru-RU" sz="2300" b="0" i="0" u="none" strike="noStrike">
                <a:solidFill>
                  <a:srgbClr val="595959"/>
                </a:solidFill>
                <a:latin typeface="Arial"/>
                <a:ea typeface="Arial"/>
                <a:cs typeface="Arial"/>
                <a:sym typeface="Arial"/>
              </a:rPr>
              <a:t>Нымдуулук (суу)</a:t>
            </a:r>
            <a:r>
              <a:rPr lang="ru-RU" sz="3200" b="0" i="0" u="none" strike="noStrike">
                <a:solidFill>
                  <a:srgbClr val="595959"/>
                </a:solidFill>
                <a:latin typeface="Arial"/>
                <a:ea typeface="Arial"/>
                <a:cs typeface="Arial"/>
                <a:sym typeface="Arial"/>
              </a:rPr>
              <a:t>.</a:t>
            </a:r>
            <a:r>
              <a:rPr lang="ru-RU"/>
              <a:t>-</a:t>
            </a:r>
            <a:r>
              <a:rPr lang="ru-RU" sz="2600">
                <a:solidFill>
                  <a:schemeClr val="dk1"/>
                </a:solidFill>
                <a:latin typeface="Gill Sans"/>
                <a:ea typeface="Gill Sans"/>
                <a:cs typeface="Gill Sans"/>
                <a:sym typeface="Gill Sans"/>
              </a:rPr>
              <a:t>Көпчүлүк микробдор суу жетишсиз жерде өсө албайт</a:t>
            </a:r>
            <a:endParaRPr sz="2400" b="0" i="0" u="none" strike="noStrike">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rgbClr val="6C6463"/>
              </a:buClr>
              <a:buSzPts val="2200"/>
              <a:buFont typeface="Arial"/>
              <a:buNone/>
            </a:pPr>
            <a:endParaRPr sz="2400" b="0" i="0" u="none" strike="noStrike">
              <a:solidFill>
                <a:srgbClr val="000000"/>
              </a:solidFill>
              <a:latin typeface="Arial"/>
              <a:ea typeface="Arial"/>
              <a:cs typeface="Arial"/>
              <a:sym typeface="Arial"/>
            </a:endParaRPr>
          </a:p>
          <a:p>
            <a:pPr marL="88900" lvl="0" indent="0" algn="l" rtl="0">
              <a:lnSpc>
                <a:spcPct val="90000"/>
              </a:lnSpc>
              <a:spcBef>
                <a:spcPts val="1000"/>
              </a:spcBef>
              <a:spcAft>
                <a:spcPts val="0"/>
              </a:spcAft>
              <a:buSzPts val="2200"/>
              <a:buNone/>
            </a:pPr>
            <a:r>
              <a:rPr lang="ru-RU" sz="2400" b="0" i="0" u="none" strike="noStrike">
                <a:solidFill>
                  <a:srgbClr val="000000"/>
                </a:solidFill>
                <a:latin typeface="Arial"/>
                <a:ea typeface="Arial"/>
                <a:cs typeface="Arial"/>
                <a:sym typeface="Arial"/>
              </a:rPr>
              <a:t>.</a:t>
            </a:r>
            <a:endParaRPr/>
          </a:p>
          <a:p>
            <a:pPr marL="457200" marR="0" lvl="0" indent="-228600" algn="l" rtl="0">
              <a:lnSpc>
                <a:spcPct val="90000"/>
              </a:lnSpc>
              <a:spcBef>
                <a:spcPts val="1000"/>
              </a:spcBef>
              <a:spcAft>
                <a:spcPts val="0"/>
              </a:spcAft>
              <a:buClr>
                <a:srgbClr val="6C6463"/>
              </a:buClr>
              <a:buSzPts val="2200"/>
              <a:buFont typeface="Arial"/>
              <a:buNone/>
            </a:pPr>
            <a:endParaRPr sz="2400" b="0" i="0" u="none" strike="noStrike">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rgbClr val="6C6463"/>
              </a:buClr>
              <a:buSzPts val="2200"/>
              <a:buFont typeface="Arial"/>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6"/>
          <p:cNvSpPr txBox="1">
            <a:spLocks noGrp="1"/>
          </p:cNvSpPr>
          <p:nvPr>
            <p:ph type="title"/>
          </p:nvPr>
        </p:nvSpPr>
        <p:spPr>
          <a:xfrm>
            <a:off x="587085" y="528421"/>
            <a:ext cx="7964631" cy="82902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67B9"/>
              </a:buClr>
              <a:buSzPts val="2800"/>
              <a:buFont typeface="Arial"/>
              <a:buNone/>
            </a:pPr>
            <a:r>
              <a:rPr lang="ru-RU">
                <a:solidFill>
                  <a:srgbClr val="C00000"/>
                </a:solidFill>
                <a:latin typeface="Arial"/>
                <a:ea typeface="Arial"/>
                <a:cs typeface="Arial"/>
                <a:sym typeface="Arial"/>
              </a:rPr>
              <a:t>Азык-түлүктүн сактоо кеңири таралган ыкмалары:</a:t>
            </a:r>
            <a:br>
              <a:rPr lang="ru-RU" b="0"/>
            </a:br>
            <a:endParaRPr/>
          </a:p>
        </p:txBody>
      </p:sp>
      <p:sp>
        <p:nvSpPr>
          <p:cNvPr id="193" name="Google Shape;193;p6"/>
          <p:cNvSpPr txBox="1">
            <a:spLocks noGrp="1"/>
          </p:cNvSpPr>
          <p:nvPr>
            <p:ph type="body" idx="1"/>
          </p:nvPr>
        </p:nvSpPr>
        <p:spPr>
          <a:xfrm>
            <a:off x="571500" y="1499727"/>
            <a:ext cx="7980217" cy="4410006"/>
          </a:xfrm>
          <a:prstGeom prst="rect">
            <a:avLst/>
          </a:prstGeom>
          <a:noFill/>
          <a:ln>
            <a:noFill/>
          </a:ln>
        </p:spPr>
        <p:txBody>
          <a:bodyPr spcFirstLastPara="1" wrap="square" lIns="0" tIns="0" rIns="0" bIns="0" anchor="t" anchorCtr="0">
            <a:noAutofit/>
          </a:bodyPr>
          <a:lstStyle/>
          <a:p>
            <a:pPr marL="457200" lvl="0" indent="-368300" algn="l" rtl="0">
              <a:lnSpc>
                <a:spcPct val="90000"/>
              </a:lnSpc>
              <a:spcBef>
                <a:spcPts val="1000"/>
              </a:spcBef>
              <a:spcAft>
                <a:spcPts val="0"/>
              </a:spcAft>
              <a:buSzPts val="2200"/>
              <a:buFont typeface="Noto Sans Symbols"/>
              <a:buChar char="⎯"/>
            </a:pPr>
            <a:r>
              <a:rPr lang="ru-RU" sz="2400" i="0" u="none" strike="noStrike">
                <a:solidFill>
                  <a:srgbClr val="595959"/>
                </a:solidFill>
                <a:latin typeface="Arial"/>
                <a:ea typeface="Arial"/>
                <a:cs typeface="Arial"/>
                <a:sym typeface="Arial"/>
              </a:rPr>
              <a:t>Кургатуу</a:t>
            </a:r>
            <a:endParaRPr sz="2400" i="0" u="none" strike="noStrike">
              <a:solidFill>
                <a:srgbClr val="595959"/>
              </a:solidFill>
              <a:latin typeface="Arial"/>
              <a:ea typeface="Arial"/>
              <a:cs typeface="Arial"/>
              <a:sym typeface="Arial"/>
            </a:endParaRPr>
          </a:p>
          <a:p>
            <a:pPr marL="457200" lvl="0" indent="-368300" algn="l" rtl="0">
              <a:lnSpc>
                <a:spcPct val="90000"/>
              </a:lnSpc>
              <a:spcBef>
                <a:spcPts val="1000"/>
              </a:spcBef>
              <a:spcAft>
                <a:spcPts val="0"/>
              </a:spcAft>
              <a:buSzPts val="2200"/>
              <a:buFont typeface="Noto Sans Symbols"/>
              <a:buChar char="⎯"/>
            </a:pPr>
            <a:r>
              <a:rPr lang="ru-RU" sz="2400" i="0" u="none" strike="noStrike">
                <a:solidFill>
                  <a:srgbClr val="595959"/>
                </a:solidFill>
                <a:latin typeface="Arial"/>
                <a:ea typeface="Arial"/>
                <a:cs typeface="Arial"/>
                <a:sym typeface="Arial"/>
              </a:rPr>
              <a:t>Туз же шекер менен консервалоо</a:t>
            </a:r>
            <a:endParaRPr sz="2400">
              <a:solidFill>
                <a:srgbClr val="595959"/>
              </a:solidFill>
              <a:latin typeface="Arial"/>
              <a:ea typeface="Arial"/>
              <a:cs typeface="Arial"/>
              <a:sym typeface="Arial"/>
            </a:endParaRPr>
          </a:p>
          <a:p>
            <a:pPr marL="457200" lvl="0" indent="-368300" algn="l" rtl="0">
              <a:lnSpc>
                <a:spcPct val="90000"/>
              </a:lnSpc>
              <a:spcBef>
                <a:spcPts val="1000"/>
              </a:spcBef>
              <a:spcAft>
                <a:spcPts val="0"/>
              </a:spcAft>
              <a:buSzPts val="2200"/>
              <a:buFont typeface="Noto Sans Symbols"/>
              <a:buChar char="⎯"/>
            </a:pPr>
            <a:r>
              <a:rPr lang="ru-RU" sz="2400" i="0" u="none" strike="noStrike">
                <a:solidFill>
                  <a:srgbClr val="595959"/>
                </a:solidFill>
                <a:latin typeface="Arial"/>
                <a:ea typeface="Arial"/>
                <a:cs typeface="Arial"/>
                <a:sym typeface="Arial"/>
              </a:rPr>
              <a:t> Муздатуу</a:t>
            </a:r>
            <a:endParaRPr sz="2400" i="0" u="none" strike="noStrike">
              <a:solidFill>
                <a:srgbClr val="595959"/>
              </a:solidFill>
              <a:latin typeface="Arial"/>
              <a:ea typeface="Arial"/>
              <a:cs typeface="Arial"/>
              <a:sym typeface="Arial"/>
            </a:endParaRPr>
          </a:p>
          <a:p>
            <a:pPr marL="457200" lvl="0" indent="-368300" algn="l" rtl="0">
              <a:lnSpc>
                <a:spcPct val="90000"/>
              </a:lnSpc>
              <a:spcBef>
                <a:spcPts val="1000"/>
              </a:spcBef>
              <a:spcAft>
                <a:spcPts val="0"/>
              </a:spcAft>
              <a:buSzPts val="2200"/>
              <a:buFont typeface="Noto Sans Symbols"/>
              <a:buChar char="⎯"/>
            </a:pPr>
            <a:r>
              <a:rPr lang="ru-RU" sz="2400" i="0" u="none" strike="noStrike">
                <a:solidFill>
                  <a:srgbClr val="595959"/>
                </a:solidFill>
                <a:latin typeface="Arial"/>
                <a:ea typeface="Arial"/>
                <a:cs typeface="Arial"/>
                <a:sym typeface="Arial"/>
              </a:rPr>
              <a:t>Тоңдуруу</a:t>
            </a:r>
            <a:endParaRPr sz="2400" i="0" u="none" strike="noStrike">
              <a:solidFill>
                <a:srgbClr val="595959"/>
              </a:solidFill>
              <a:latin typeface="Arial"/>
              <a:ea typeface="Arial"/>
              <a:cs typeface="Arial"/>
              <a:sym typeface="Arial"/>
            </a:endParaRPr>
          </a:p>
          <a:p>
            <a:pPr marL="457200" lvl="0" indent="-368300" algn="l" rtl="0">
              <a:lnSpc>
                <a:spcPct val="90000"/>
              </a:lnSpc>
              <a:spcBef>
                <a:spcPts val="1000"/>
              </a:spcBef>
              <a:spcAft>
                <a:spcPts val="0"/>
              </a:spcAft>
              <a:buSzPts val="2200"/>
              <a:buFont typeface="Noto Sans Symbols"/>
              <a:buChar char="⎯"/>
            </a:pPr>
            <a:r>
              <a:rPr lang="ru-RU" sz="2400" i="0" u="none" strike="noStrike">
                <a:solidFill>
                  <a:srgbClr val="595959"/>
                </a:solidFill>
                <a:latin typeface="Arial"/>
                <a:ea typeface="Arial"/>
                <a:cs typeface="Arial"/>
                <a:sym typeface="Arial"/>
              </a:rPr>
              <a:t>Ысытуу жолу менен консервалоо</a:t>
            </a:r>
            <a:endParaRPr sz="2400" i="0" u="none" strike="noStrike">
              <a:solidFill>
                <a:srgbClr val="595959"/>
              </a:solidFill>
              <a:latin typeface="Arial"/>
              <a:ea typeface="Arial"/>
              <a:cs typeface="Arial"/>
              <a:sym typeface="Arial"/>
            </a:endParaRPr>
          </a:p>
          <a:p>
            <a:pPr marL="457200" lvl="0" indent="-368300" algn="l" rtl="0">
              <a:lnSpc>
                <a:spcPct val="90000"/>
              </a:lnSpc>
              <a:spcBef>
                <a:spcPts val="1000"/>
              </a:spcBef>
              <a:spcAft>
                <a:spcPts val="0"/>
              </a:spcAft>
              <a:buSzPts val="2200"/>
              <a:buFont typeface="Noto Sans Symbols"/>
              <a:buChar char="⎯"/>
            </a:pPr>
            <a:r>
              <a:rPr lang="ru-RU" sz="2400" i="0" u="none" strike="noStrike">
                <a:solidFill>
                  <a:srgbClr val="595959"/>
                </a:solidFill>
                <a:latin typeface="Arial"/>
                <a:ea typeface="Arial"/>
                <a:cs typeface="Arial"/>
                <a:sym typeface="Arial"/>
              </a:rPr>
              <a:t>Ыштап сактоо</a:t>
            </a:r>
            <a:endParaRPr sz="2400" i="0" u="none" strike="noStrike">
              <a:solidFill>
                <a:srgbClr val="595959"/>
              </a:solidFill>
              <a:latin typeface="Arial"/>
              <a:ea typeface="Arial"/>
              <a:cs typeface="Arial"/>
              <a:sym typeface="Arial"/>
            </a:endParaRPr>
          </a:p>
          <a:p>
            <a:pPr marL="457200" lvl="0" indent="-368300" algn="l" rtl="0">
              <a:lnSpc>
                <a:spcPct val="90000"/>
              </a:lnSpc>
              <a:spcBef>
                <a:spcPts val="1000"/>
              </a:spcBef>
              <a:spcAft>
                <a:spcPts val="0"/>
              </a:spcAft>
              <a:buSzPts val="2200"/>
              <a:buFont typeface="Noto Sans Symbols"/>
              <a:buChar char="⎯"/>
            </a:pPr>
            <a:r>
              <a:rPr lang="ru-RU" sz="2400" i="0" u="none" strike="noStrike">
                <a:solidFill>
                  <a:srgbClr val="595959"/>
                </a:solidFill>
                <a:latin typeface="Arial"/>
                <a:ea typeface="Arial"/>
                <a:cs typeface="Arial"/>
                <a:sym typeface="Arial"/>
              </a:rPr>
              <a:t>Кислота/уксус менен сактоо</a:t>
            </a:r>
            <a:endParaRPr sz="2400" i="0" u="none" strike="noStrike">
              <a:solidFill>
                <a:srgbClr val="595959"/>
              </a:solidFill>
              <a:latin typeface="Arial"/>
              <a:ea typeface="Arial"/>
              <a:cs typeface="Arial"/>
              <a:sym typeface="Arial"/>
            </a:endParaRPr>
          </a:p>
          <a:p>
            <a:pPr marL="457200" lvl="0" indent="-368300" algn="l" rtl="0">
              <a:lnSpc>
                <a:spcPct val="90000"/>
              </a:lnSpc>
              <a:spcBef>
                <a:spcPts val="1000"/>
              </a:spcBef>
              <a:spcAft>
                <a:spcPts val="0"/>
              </a:spcAft>
              <a:buSzPts val="2200"/>
              <a:buFont typeface="Noto Sans Symbols"/>
              <a:buChar char="⎯"/>
            </a:pPr>
            <a:r>
              <a:rPr lang="ru-RU" sz="2400" i="0" u="none" strike="noStrike">
                <a:solidFill>
                  <a:srgbClr val="595959"/>
                </a:solidFill>
                <a:latin typeface="Arial"/>
                <a:ea typeface="Arial"/>
                <a:cs typeface="Arial"/>
                <a:sym typeface="Arial"/>
              </a:rPr>
              <a:t>Ачытуу</a:t>
            </a:r>
            <a:endParaRPr sz="2400" i="0" u="none" strike="noStrike">
              <a:solidFill>
                <a:srgbClr val="595959"/>
              </a:solidFill>
              <a:latin typeface="Arial"/>
              <a:ea typeface="Arial"/>
              <a:cs typeface="Arial"/>
              <a:sym typeface="Arial"/>
            </a:endParaRPr>
          </a:p>
          <a:p>
            <a:pPr marL="457200" lvl="0" indent="-368300" algn="l" rtl="0">
              <a:lnSpc>
                <a:spcPct val="90000"/>
              </a:lnSpc>
              <a:spcBef>
                <a:spcPts val="1000"/>
              </a:spcBef>
              <a:spcAft>
                <a:spcPts val="0"/>
              </a:spcAft>
              <a:buSzPts val="2200"/>
              <a:buFont typeface="Noto Sans Symbols"/>
              <a:buChar char="⎯"/>
            </a:pPr>
            <a:r>
              <a:rPr lang="ru-RU" sz="2400">
                <a:solidFill>
                  <a:srgbClr val="595959"/>
                </a:solidFill>
                <a:latin typeface="Arial"/>
                <a:ea typeface="Arial"/>
                <a:cs typeface="Arial"/>
                <a:sym typeface="Arial"/>
              </a:rPr>
              <a:t>Жаңы түрдө сактоо</a:t>
            </a:r>
            <a:endParaRPr sz="2400">
              <a:solidFill>
                <a:srgbClr val="595959"/>
              </a:solidFill>
              <a:latin typeface="Arial"/>
              <a:ea typeface="Arial"/>
              <a:cs typeface="Arial"/>
              <a:sym typeface="Arial"/>
            </a:endParaRPr>
          </a:p>
          <a:p>
            <a:pPr marL="457200" lvl="0" indent="-228600" algn="l" rtl="0">
              <a:lnSpc>
                <a:spcPct val="90000"/>
              </a:lnSpc>
              <a:spcBef>
                <a:spcPts val="1000"/>
              </a:spcBef>
              <a:spcAft>
                <a:spcPts val="0"/>
              </a:spcAft>
              <a:buSzPts val="2200"/>
              <a:buFont typeface="Noto Sans Symbols"/>
              <a:buNone/>
            </a:pPr>
            <a:endParaRPr sz="2400">
              <a:solidFill>
                <a:srgbClr val="595959"/>
              </a:solidFill>
              <a:latin typeface="Arial"/>
              <a:ea typeface="Arial"/>
              <a:cs typeface="Arial"/>
              <a:sym typeface="Arial"/>
            </a:endParaRPr>
          </a:p>
          <a:p>
            <a:pPr marL="457200" marR="0" lvl="0" indent="-228600" algn="l" rtl="0">
              <a:lnSpc>
                <a:spcPct val="90000"/>
              </a:lnSpc>
              <a:spcBef>
                <a:spcPts val="1000"/>
              </a:spcBef>
              <a:spcAft>
                <a:spcPts val="0"/>
              </a:spcAft>
              <a:buClr>
                <a:srgbClr val="6C6463"/>
              </a:buClr>
              <a:buSzPts val="2200"/>
              <a:buFont typeface="Arial"/>
              <a:buNone/>
            </a:pPr>
            <a:endParaRPr sz="2400">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rgbClr val="6C6463"/>
              </a:buClr>
              <a:buSzPts val="2200"/>
              <a:buFont typeface="Arial"/>
              <a:buNone/>
            </a:pPr>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3213</Words>
  <Application>Microsoft Office PowerPoint</Application>
  <PresentationFormat>On-screen Show (4:3)</PresentationFormat>
  <Paragraphs>265</Paragraphs>
  <Slides>28</Slides>
  <Notes>28</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Gill Sans</vt:lpstr>
      <vt:lpstr>Arial</vt:lpstr>
      <vt:lpstr>Roboto</vt:lpstr>
      <vt:lpstr>Times New Roman</vt:lpstr>
      <vt:lpstr>Calibri</vt:lpstr>
      <vt:lpstr>Noto Sans Symbols</vt:lpstr>
      <vt:lpstr>Office Theme</vt:lpstr>
      <vt:lpstr>Office Theme</vt:lpstr>
      <vt:lpstr>Азыктарды үй шартында сактоо ыкмалары</vt:lpstr>
      <vt:lpstr>Азыктарды үй шартында сактоо ыкмалары </vt:lpstr>
      <vt:lpstr>Мурунку айдын темасын жайылтуу боюнча иш-аракеттери менен бөлүшүү </vt:lpstr>
      <vt:lpstr>Жаңы теманын максаттары: </vt:lpstr>
      <vt:lpstr>Жаңы теманын максаттары:  </vt:lpstr>
      <vt:lpstr> ЭМНЕ  ҮЧҮН АЗЫКТАРДЫ САКТОО КЕРЕК?  </vt:lpstr>
      <vt:lpstr>Азыктарды сактоого даярдык көрүүдө жалпы милдеттер: </vt:lpstr>
      <vt:lpstr>Азыктарды сактоодо микроорганизмдердин тез көбөйүшүнө 6 шарт бар  </vt:lpstr>
      <vt:lpstr>Азык-түлүктүн сактоо кеңири таралган ыкмалары: </vt:lpstr>
      <vt:lpstr>Тоңдуруу</vt:lpstr>
      <vt:lpstr>Кургатуу жана жашылча жер жемиштер үчүн сактагычтар</vt:lpstr>
      <vt:lpstr>КОНСЕРВАЦИЯЛООНУН    КООПТУУЛУГУ</vt:lpstr>
      <vt:lpstr>Тамак ашты сактоо техникасы менен таанышуу</vt:lpstr>
      <vt:lpstr>Тамак ашты сактоо техникасы менен таанышуу </vt:lpstr>
      <vt:lpstr>Тамак ашты сактоо техникасы менен таанышуу  </vt:lpstr>
      <vt:lpstr>Тамак ашты сактоо техникасы менен таанышуу     </vt:lpstr>
      <vt:lpstr>Онлайн жеткиликтүү колдонмо</vt:lpstr>
      <vt:lpstr>Онлайн жеткиликтүү колдонмо   </vt:lpstr>
      <vt:lpstr>Онлайн жеткиликтүү колдонмо       </vt:lpstr>
      <vt:lpstr>Дүйнөлүк Саламаттыкты Сактоо Уюму белгилеген тамак азыгынын коопсуздугун сактоо үчүн 5  принцип </vt:lpstr>
      <vt:lpstr>СИЗДИН КЕЛЕЧЕГИНИЗ ЖАНА ДЕН СООЛУГУНУЗ - АЗЫРКЫ АЗЫК ТҮЛҮК КООПСУЗДУГУНАН КӨЗ КАРАНДЫ    </vt:lpstr>
      <vt:lpstr>СИЗДИН КЕЛЕЧЕГИНИЗ ЖАНА ДЕН СООЛУГУНУЗ - АЗЫРКЫ АЗЫК ТҮЛҮК КООПСУЗДУГУНАН КӨЗ КАРАНДЫ       </vt:lpstr>
      <vt:lpstr>Форма тапшыруудагы жашоочулардын берилген телефон номерлерин тактоо:</vt:lpstr>
      <vt:lpstr>Форма 1 толтуруу боюнча Активистерге эскертме</vt:lpstr>
      <vt:lpstr>Жыйынтыктоо</vt:lpstr>
      <vt:lpstr>Эмки сабактарда жолуканча сак саламатта болуңуздар! </vt:lpstr>
      <vt:lpstr>Суроолор?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Азыктарды үй шартында сактоо ыкмалары</dc:title>
  <dc:subject>10. Slides for Foods Storage</dc:subject>
  <dc:creator>USAID</dc:creator>
  <cp:lastModifiedBy>Nalini C</cp:lastModifiedBy>
  <cp:revision>3</cp:revision>
  <dcterms:modified xsi:type="dcterms:W3CDTF">2024-01-18T14:38:16Z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Kyrgyz</vt:lpwstr>
  </property>
</Properties>
</file>