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Gill Sans"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5o7S1i4J+1MMLGidQe8SaR2LC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81" autoAdjust="0"/>
  </p:normalViewPr>
  <p:slideViewPr>
    <p:cSldViewPr snapToGrid="0">
      <p:cViewPr varScale="1">
        <p:scale>
          <a:sx n="62" d="100"/>
          <a:sy n="62" d="100"/>
        </p:scale>
        <p:origin x="960" y="396"/>
      </p:cViewPr>
      <p:guideLst>
        <p:guide orient="horz" pos="2160"/>
        <p:guide pos="2880"/>
      </p:guideLst>
    </p:cSldViewPr>
  </p:slideViewPr>
  <p:outlineViewPr>
    <p:cViewPr>
      <p:scale>
        <a:sx n="33" d="100"/>
        <a:sy n="33" d="100"/>
      </p:scale>
      <p:origin x="0" y="-195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Calibri"/>
                <a:ea typeface="Calibri"/>
                <a:cs typeface="Calibri"/>
                <a:sym typeface="Calibri"/>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endParaRPr sz="2400" b="1">
              <a:solidFill>
                <a:srgbClr val="C00000"/>
              </a:solidFill>
              <a:latin typeface="Gill Sans"/>
              <a:ea typeface="Gill Sans"/>
              <a:cs typeface="Gill Sans"/>
              <a:sym typeface="Gill Sans"/>
            </a:endParaRPr>
          </a:p>
          <a:p>
            <a:pPr marL="0" lvl="0" indent="0" algn="l" rtl="0">
              <a:lnSpc>
                <a:spcPct val="90000"/>
              </a:lnSpc>
              <a:spcBef>
                <a:spcPts val="0"/>
              </a:spcBef>
              <a:spcAft>
                <a:spcPts val="0"/>
              </a:spcAft>
              <a:buClr>
                <a:srgbClr val="6C6463"/>
              </a:buClr>
              <a:buSzPts val="2800"/>
              <a:buFont typeface="Arial"/>
              <a:buNone/>
            </a:pPr>
            <a:r>
              <a:rPr lang="ru-RU" sz="2000">
                <a:solidFill>
                  <a:srgbClr val="4472C4"/>
                </a:solidFill>
                <a:latin typeface="Gill Sans"/>
                <a:ea typeface="Gill Sans"/>
                <a:cs typeface="Gill Sans"/>
                <a:sym typeface="Gill Sans"/>
              </a:rPr>
              <a:t>(Ымыркайды төрөлгөндөн баштап, 6 айга чейин) эне сүтү менен багуу</a:t>
            </a:r>
            <a:endParaRPr sz="100"/>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8374c3d5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8374c3d5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8374c3d5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8374c3d5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t>Баланызды мээримдуулук менен эмизиниз, козуно караныз, суйлошунуз (отзывчивое кормление)эркелетиниз. Уй-було мучолору дагы колдош керек ошол нерселерди. Эмчек эмизип жатканынызда баланыз менен баарлашуу. Мээримдуу мамиле кылуу.</a:t>
            </a:r>
            <a:endParaRPr/>
          </a:p>
          <a:p>
            <a:pPr marL="0" lvl="0" indent="0" algn="l" rtl="0">
              <a:lnSpc>
                <a:spcPct val="100000"/>
              </a:lnSpc>
              <a:spcBef>
                <a:spcPts val="0"/>
              </a:spcBef>
              <a:spcAft>
                <a:spcPts val="0"/>
              </a:spcAft>
              <a:buSzPts val="1100"/>
              <a:buNone/>
            </a:pPr>
            <a:r>
              <a:rPr lang="ru-RU"/>
              <a:t>Башка уй-було мучолору, уй жумуштарын аткарууда, улуу балдарды багууда колдоо жана кубаттоо.</a:t>
            </a:r>
            <a:endParaRPr/>
          </a:p>
          <a:p>
            <a:pPr marL="0" lvl="0" indent="0" algn="l" rtl="0">
              <a:lnSpc>
                <a:spcPct val="100000"/>
              </a:lnSpc>
              <a:spcBef>
                <a:spcPts val="0"/>
              </a:spcBef>
              <a:spcAft>
                <a:spcPts val="0"/>
              </a:spcAft>
              <a:buSzPts val="1100"/>
              <a:buNone/>
            </a:pPr>
            <a:r>
              <a:rPr lang="ru-RU"/>
              <a:t>Эгерде эненин эмчеги ооруп же эмчек эмизуудо кандай бир койгой пайда болсо, медицина кызматкерине кайрылуу.</a:t>
            </a:r>
            <a:endParaRPr/>
          </a:p>
        </p:txBody>
      </p:sp>
      <p:sp>
        <p:nvSpPr>
          <p:cNvPr id="170" name="Google Shape;1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689c2913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0689c291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C6463"/>
              </a:buClr>
              <a:buSzPts val="2200"/>
              <a:buNone/>
            </a:pPr>
            <a:r>
              <a:rPr lang="ru-RU">
                <a:solidFill>
                  <a:srgbClr val="6C6463"/>
                </a:solidFill>
              </a:rPr>
              <a:t>Балдар менен энен ортосунда эмоционалдык байланыш кучоп, баланын онугушуно оболго тузот </a:t>
            </a:r>
            <a:endParaRPr>
              <a:solidFill>
                <a:srgbClr val="6C6463"/>
              </a:solidFill>
            </a:endParaRPr>
          </a:p>
          <a:p>
            <a:pPr marL="0" lvl="0" indent="0" algn="l" rtl="0">
              <a:lnSpc>
                <a:spcPct val="100000"/>
              </a:lnSpc>
              <a:spcBef>
                <a:spcPts val="0"/>
              </a:spcBef>
              <a:spcAft>
                <a:spcPts val="0"/>
              </a:spcAft>
              <a:buClr>
                <a:srgbClr val="6C6463"/>
              </a:buClr>
              <a:buSzPts val="2200"/>
              <a:buNone/>
            </a:pPr>
            <a:r>
              <a:rPr lang="ru-RU" sz="1100" b="0">
                <a:solidFill>
                  <a:srgbClr val="6C6463"/>
                </a:solidFill>
              </a:rPr>
              <a:t>Бала өзүнүн табитин башкарганды жана өзүн тынчтандырганды үйрөнөт. </a:t>
            </a:r>
            <a:endParaRPr/>
          </a:p>
          <a:p>
            <a:pPr marL="88900" lvl="0" indent="50800" algn="l" rtl="0">
              <a:lnSpc>
                <a:spcPct val="100000"/>
              </a:lnSpc>
              <a:spcBef>
                <a:spcPts val="0"/>
              </a:spcBef>
              <a:spcAft>
                <a:spcPts val="0"/>
              </a:spcAft>
              <a:buClr>
                <a:srgbClr val="6C6463"/>
              </a:buClr>
              <a:buSzPts val="2200"/>
              <a:buNone/>
            </a:pPr>
            <a:endParaRPr sz="1100" b="0">
              <a:solidFill>
                <a:srgbClr val="6C6463"/>
              </a:solidFill>
            </a:endParaRPr>
          </a:p>
          <a:p>
            <a:pPr marL="0" lvl="0" indent="0" algn="l" rtl="0">
              <a:lnSpc>
                <a:spcPct val="100000"/>
              </a:lnSpc>
              <a:spcBef>
                <a:spcPts val="0"/>
              </a:spcBef>
              <a:spcAft>
                <a:spcPts val="0"/>
              </a:spcAft>
              <a:buClr>
                <a:srgbClr val="6C6463"/>
              </a:buClr>
              <a:buSzPts val="2200"/>
              <a:buNone/>
            </a:pPr>
            <a:r>
              <a:rPr lang="ru-RU" sz="1100" b="0">
                <a:solidFill>
                  <a:srgbClr val="6C6463"/>
                </a:solidFill>
              </a:rPr>
              <a:t>Бала ачка экендигинин белгилери: ойгонот; муштумун соруп (3 айга чейин); ыйлап, тынчсыздана баштайт.</a:t>
            </a:r>
            <a:endParaRPr/>
          </a:p>
          <a:p>
            <a:pPr marL="88900" lvl="0" indent="50800" algn="l" rtl="0">
              <a:lnSpc>
                <a:spcPct val="100000"/>
              </a:lnSpc>
              <a:spcBef>
                <a:spcPts val="0"/>
              </a:spcBef>
              <a:spcAft>
                <a:spcPts val="0"/>
              </a:spcAft>
              <a:buClr>
                <a:srgbClr val="6C6463"/>
              </a:buClr>
              <a:buSzPts val="2200"/>
              <a:buNone/>
            </a:pPr>
            <a:endParaRPr sz="1100" b="0">
              <a:solidFill>
                <a:srgbClr val="6C6463"/>
              </a:solidFill>
            </a:endParaRPr>
          </a:p>
          <a:p>
            <a:pPr marL="0" lvl="0" indent="0" algn="l" rtl="0">
              <a:lnSpc>
                <a:spcPct val="100000"/>
              </a:lnSpc>
              <a:spcBef>
                <a:spcPts val="0"/>
              </a:spcBef>
              <a:spcAft>
                <a:spcPts val="0"/>
              </a:spcAft>
              <a:buClr>
                <a:srgbClr val="6C6463"/>
              </a:buClr>
              <a:buSzPts val="2200"/>
              <a:buNone/>
            </a:pPr>
            <a:r>
              <a:rPr lang="ru-RU" sz="1100" b="0">
                <a:solidFill>
                  <a:srgbClr val="6C6463"/>
                </a:solidFill>
              </a:rPr>
              <a:t>Бала ток экендигинин белгилери: оозун жаап же эриндерин жаап койот; башын бурат; эмгенин азайтып же токтотот; эненин эмчегин оозунан чыгарып, уктап калат.</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689c2913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0689c2913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ru-RU"/>
              <a:t>Мээ чабуул -  тренер жогоруда жазылган суроону берип - эоопторду чогултат, бардык колдоолор эне учун жакшы. Уй жумуш жагынан, эмоционалдык жагынан да кубатап туруу да эн туура.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t>Энеге да эс алуу ото керек, баланы багышып энеге эс алганга жана оз жумуштарына убакыт беруу - эне учун ото маанилуу. Андан тышкары ымыркай, башка уй-було мучолору менен дагы байланыш болуш керек.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t>Эне 40-30 муноттон кем эмес ар бир эмизуусуно убакыт берилиши керек, эне туура абалда эмизсе сутун келишине жана эмчектин сак болушуна шарт тузот.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t>Уй боюнча жардам - бул эне учун чон жардам. Уй жумуштары такай кароону талап кылат жана коп убакыт алат, ошондуктан уй жумушуна жардам беруу - энеге балага кобуроок конул бурууга жардам берет.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RU" sz="1300"/>
              <a:t>COVID-19 илдети менен ооруп, жээ калыбыңызга келип жаткан учурда: </a:t>
            </a:r>
            <a:endParaRPr sz="1300"/>
          </a:p>
          <a:p>
            <a:pPr marL="0" lvl="0" indent="0" algn="l" rtl="0">
              <a:lnSpc>
                <a:spcPct val="100000"/>
              </a:lnSpc>
              <a:spcBef>
                <a:spcPts val="0"/>
              </a:spcBef>
              <a:spcAft>
                <a:spcPts val="0"/>
              </a:spcAft>
              <a:buSzPts val="1100"/>
              <a:buNone/>
            </a:pPr>
            <a:r>
              <a:rPr lang="ru-RU" sz="1300"/>
              <a:t>ымыркайды коргоо максатында, </a:t>
            </a:r>
            <a:endParaRPr sz="1300"/>
          </a:p>
          <a:p>
            <a:pPr marL="0" lvl="0" indent="0" algn="l" rtl="0">
              <a:lnSpc>
                <a:spcPct val="100000"/>
              </a:lnSpc>
              <a:spcBef>
                <a:spcPts val="0"/>
              </a:spcBef>
              <a:spcAft>
                <a:spcPts val="0"/>
              </a:spcAft>
              <a:buSzPts val="1100"/>
              <a:buNone/>
            </a:pPr>
            <a:endParaRPr sz="1300"/>
          </a:p>
          <a:p>
            <a:pPr marL="0" marR="0" lvl="0" indent="0" algn="l" rtl="0">
              <a:lnSpc>
                <a:spcPct val="100000"/>
              </a:lnSpc>
              <a:spcBef>
                <a:spcPts val="0"/>
              </a:spcBef>
              <a:spcAft>
                <a:spcPts val="0"/>
              </a:spcAft>
              <a:buClr>
                <a:srgbClr val="000000"/>
              </a:buClr>
              <a:buSzPts val="1100"/>
              <a:buFont typeface="Arial"/>
              <a:buNone/>
            </a:pPr>
            <a:r>
              <a:rPr lang="ru-RU" sz="1300"/>
              <a:t>Баланын жанында жөтөлгөндө жана чүчкүргөндө бардык адамдар оозун жана мурдун кагаз кол аарчы менен же колун бүгүп, чыканагынын ички жагы менен жаап, </a:t>
            </a:r>
            <a:r>
              <a:rPr lang="ru-RU" sz="1300" u="sng"/>
              <a:t>вирустун жайылуусуна жол бербеши керек</a:t>
            </a:r>
            <a:r>
              <a:rPr lang="ru-RU" sz="1300"/>
              <a:t>.  Андан соң кагаз кол аарчыны ыргытып, колду самын менен таза, аккан суу менен жуушу керек. </a:t>
            </a:r>
            <a:endParaRPr sz="1300"/>
          </a:p>
          <a:p>
            <a:pPr marL="0" lvl="0" indent="0" algn="l" rtl="0">
              <a:lnSpc>
                <a:spcPct val="100000"/>
              </a:lnSpc>
              <a:spcBef>
                <a:spcPts val="0"/>
              </a:spcBef>
              <a:spcAft>
                <a:spcPts val="0"/>
              </a:spcAft>
              <a:buSzPts val="1100"/>
              <a:buNone/>
            </a:pPr>
            <a:endParaRPr sz="1300"/>
          </a:p>
          <a:p>
            <a:pPr marL="0" marR="0" lvl="0" indent="0" algn="l" rtl="0">
              <a:lnSpc>
                <a:spcPct val="100000"/>
              </a:lnSpc>
              <a:spcBef>
                <a:spcPts val="0"/>
              </a:spcBef>
              <a:spcAft>
                <a:spcPts val="0"/>
              </a:spcAft>
              <a:buClr>
                <a:srgbClr val="000000"/>
              </a:buClr>
              <a:buSzPts val="1100"/>
              <a:buFont typeface="Arial"/>
              <a:buNone/>
            </a:pPr>
            <a:r>
              <a:rPr lang="ru-RU" sz="1300"/>
              <a:t>Эненин сүтү ымыркайды вирустан, сиздин илдетиңизге карабай </a:t>
            </a:r>
            <a:r>
              <a:rPr lang="ru-RU" sz="1300" u="sng"/>
              <a:t>коргогонго жардам болот</a:t>
            </a:r>
            <a:r>
              <a:rPr lang="ru-RU" sz="1300"/>
              <a:t>. </a:t>
            </a:r>
            <a:endParaRPr sz="1300"/>
          </a:p>
          <a:p>
            <a:pPr marL="0" lvl="0" indent="0" algn="l" rtl="0">
              <a:lnSpc>
                <a:spcPct val="100000"/>
              </a:lnSpc>
              <a:spcBef>
                <a:spcPts val="0"/>
              </a:spcBef>
              <a:spcAft>
                <a:spcPts val="0"/>
              </a:spcAft>
              <a:buSzPts val="1100"/>
              <a:buNone/>
            </a:pPr>
            <a:endParaRPr/>
          </a:p>
        </p:txBody>
      </p:sp>
      <p:sp>
        <p:nvSpPr>
          <p:cNvPr id="207" name="Google Shape;2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ru-RU" sz="1100"/>
              <a:t>Эне сүтүн эмизүү жөнүндө роликти  ватсап группалары аркылуу жеткирүү жана кайтарым байланыш аркылуу түшүндүрүү.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RU"/>
              <a:t>Семинардын аягында катышуучулар төмөндөгүлөрдү түшүндүрүп бере алышат:</a:t>
            </a:r>
            <a:r>
              <a:rPr lang="ru-RU">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endParaRPr/>
          </a:p>
          <a:p>
            <a:pPr marL="457200" lvl="0" indent="0" algn="l" rtl="0">
              <a:lnSpc>
                <a:spcPct val="107916"/>
              </a:lnSpc>
              <a:spcBef>
                <a:spcPts val="0"/>
              </a:spcBef>
              <a:spcAft>
                <a:spcPts val="0"/>
              </a:spcAft>
              <a:buNone/>
            </a:pPr>
            <a:r>
              <a:rPr lang="ru-RU">
                <a:solidFill>
                  <a:schemeClr val="dk1"/>
                </a:solidFill>
              </a:rPr>
              <a:t>Кезектеги ЖГЭЭ темасы менен таанышып;</a:t>
            </a:r>
            <a:endParaRPr>
              <a:solidFill>
                <a:schemeClr val="dk1"/>
              </a:solidFill>
            </a:endParaRPr>
          </a:p>
          <a:p>
            <a:pPr marL="457200" lvl="0" indent="0" algn="l" rtl="0">
              <a:lnSpc>
                <a:spcPct val="107916"/>
              </a:lnSpc>
              <a:spcBef>
                <a:spcPts val="0"/>
              </a:spcBef>
              <a:spcAft>
                <a:spcPts val="0"/>
              </a:spcAft>
              <a:buNone/>
            </a:pPr>
            <a:r>
              <a:rPr lang="ru-RU">
                <a:solidFill>
                  <a:schemeClr val="dk1"/>
                </a:solidFill>
              </a:rPr>
              <a:t>ЖГЭЭ темасынын маанилуу билдиргичтерин.   </a:t>
            </a:r>
            <a:endParaRPr/>
          </a:p>
          <a:p>
            <a:pPr marL="0" marR="0" lvl="0" indent="0" algn="l" rtl="0">
              <a:lnSpc>
                <a:spcPct val="100000"/>
              </a:lnSpc>
              <a:spcBef>
                <a:spcPts val="800"/>
              </a:spcBef>
              <a:spcAft>
                <a:spcPts val="0"/>
              </a:spcAft>
              <a:buNone/>
            </a:pPr>
            <a:r>
              <a:rPr lang="ru-RU"/>
              <a:t>Отулгон теманы талкулоо - Гигиена жана санитария темасын кайталоо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ru-RU"/>
              <a:t>Мээ чабуул -урамттуу активисттер кандай ийгиликтер жана тоскоолдуктар болду, кандай жетишкендиктер болду. Кимде кандай кызыктуу окуялар бар? </a:t>
            </a:r>
            <a:endParaRPr/>
          </a:p>
          <a:p>
            <a:pPr marL="0" marR="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ru-RU" sz="1100"/>
              <a:t>( активисттердин формасын толтурганы унутпагыла). </a:t>
            </a:r>
            <a:endParaRPr/>
          </a:p>
          <a:p>
            <a:pPr marL="0" lvl="0" indent="0" algn="l" rtl="0">
              <a:lnSpc>
                <a:spcPct val="100000"/>
              </a:lnSpc>
              <a:spcBef>
                <a:spcPts val="0"/>
              </a:spcBef>
              <a:spcAft>
                <a:spcPts val="0"/>
              </a:spcAft>
              <a:buNone/>
            </a:pPr>
            <a:r>
              <a:rPr lang="ru-RU"/>
              <a:t>Нужно еще форму на ворд документе  показать, чтобы они не поняли, что нужно всего 2 линии заполнить 2- фазага да онлайн отсок форма- 1 дин жаны вариантын коелубу?</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ru-RU"/>
              <a:t>Маанилүү билдиргичтер:</a:t>
            </a:r>
            <a:endParaRPr/>
          </a:p>
          <a:p>
            <a:pPr marL="457200" lvl="0" indent="-228600" algn="l" rtl="0">
              <a:lnSpc>
                <a:spcPct val="100000"/>
              </a:lnSpc>
              <a:spcBef>
                <a:spcPts val="0"/>
              </a:spcBef>
              <a:spcAft>
                <a:spcPts val="0"/>
              </a:spcAft>
              <a:buSzPts val="1100"/>
              <a:buNone/>
            </a:pPr>
            <a:endParaRPr/>
          </a:p>
          <a:p>
            <a:pPr marL="603250" lvl="0" indent="-444500" algn="l" rtl="0">
              <a:lnSpc>
                <a:spcPct val="90000"/>
              </a:lnSpc>
              <a:spcBef>
                <a:spcPts val="1000"/>
              </a:spcBef>
              <a:spcAft>
                <a:spcPts val="0"/>
              </a:spcAft>
              <a:buSzPts val="1100"/>
              <a:buFont typeface="Arial"/>
              <a:buAutoNum type="arabicPeriod"/>
            </a:pPr>
            <a:r>
              <a:rPr lang="ru-RU"/>
              <a:t>Төрөттөн кийин биринчи саат ичинде ымыркайга эне ууз сүтүн эмизүү зарыл. </a:t>
            </a:r>
            <a:endParaRPr/>
          </a:p>
          <a:p>
            <a:pPr marL="603250" lvl="0" indent="-444500" algn="l" rtl="0">
              <a:lnSpc>
                <a:spcPct val="90000"/>
              </a:lnSpc>
              <a:spcBef>
                <a:spcPts val="1000"/>
              </a:spcBef>
              <a:spcAft>
                <a:spcPts val="0"/>
              </a:spcAft>
              <a:buSzPts val="1100"/>
              <a:buFont typeface="Arial"/>
              <a:buAutoNum type="arabicPeriod"/>
            </a:pPr>
            <a:r>
              <a:rPr lang="ru-RU"/>
              <a:t>Төрөлгөндөн баштап, 6 айга чейин ымыркайга эне сүтүнөн башка эч кандай тамак-аш, суу же суусундук берилбейт.</a:t>
            </a:r>
            <a:endParaRPr/>
          </a:p>
          <a:p>
            <a:pPr marL="603250" lvl="0" indent="-444500" algn="l" rtl="0">
              <a:lnSpc>
                <a:spcPct val="90000"/>
              </a:lnSpc>
              <a:spcBef>
                <a:spcPts val="1000"/>
              </a:spcBef>
              <a:spcAft>
                <a:spcPts val="0"/>
              </a:spcAft>
              <a:buSzPts val="1100"/>
              <a:buFont typeface="Arial"/>
              <a:buAutoNum type="arabicPeriod"/>
            </a:pPr>
            <a:r>
              <a:rPr lang="ru-RU"/>
              <a:t>Бала каалаган учурда эне сүтүн  эмизүү-күндүз жана түнкүсүн (12 жолудан кем эмес).</a:t>
            </a:r>
            <a:endParaRPr/>
          </a:p>
          <a:p>
            <a:pPr marL="603250" lvl="0" indent="-444500" algn="l" rtl="0">
              <a:lnSpc>
                <a:spcPct val="90000"/>
              </a:lnSpc>
              <a:spcBef>
                <a:spcPts val="1000"/>
              </a:spcBef>
              <a:spcAft>
                <a:spcPts val="0"/>
              </a:spcAft>
              <a:buSzPts val="1100"/>
              <a:buFont typeface="Arial"/>
              <a:buAutoNum type="arabicPeriod"/>
            </a:pPr>
            <a:r>
              <a:rPr lang="ru-RU"/>
              <a:t>Ымыркайга бир көкүрөктөгү эне сүтүн акырына чейин эмүүгө мүмкүнчүлүк берүү андан кийин экинчи көкүрөктү эмизүү зарыл.</a:t>
            </a:r>
            <a:endParaRPr/>
          </a:p>
          <a:p>
            <a:pPr marL="603250" lvl="0" indent="-444500" algn="l" rtl="0">
              <a:lnSpc>
                <a:spcPct val="90000"/>
              </a:lnSpc>
              <a:spcBef>
                <a:spcPts val="1000"/>
              </a:spcBef>
              <a:spcAft>
                <a:spcPts val="0"/>
              </a:spcAft>
              <a:buSzPts val="1100"/>
              <a:buFont typeface="Arial"/>
              <a:buAutoNum type="arabicPeriod"/>
            </a:pPr>
            <a:r>
              <a:rPr lang="ru-RU"/>
              <a:t>Баланы эмизүүнү 2 жашка чейин  жана андан ары да улантыңыз.</a:t>
            </a:r>
            <a:endParaRPr/>
          </a:p>
          <a:p>
            <a:pPr marL="603250" lvl="0" indent="-444500" algn="l" rtl="0">
              <a:lnSpc>
                <a:spcPct val="90000"/>
              </a:lnSpc>
              <a:spcBef>
                <a:spcPts val="1000"/>
              </a:spcBef>
              <a:spcAft>
                <a:spcPts val="0"/>
              </a:spcAft>
              <a:buSzPts val="1100"/>
              <a:buFont typeface="Arial"/>
              <a:buAutoNum type="arabicPeriod"/>
            </a:pPr>
            <a:r>
              <a:rPr lang="ru-RU"/>
              <a:t>Энеси же баласы ооруп калган учурда да, эне сүтүн эмизүүнү улантуу зарыл.</a:t>
            </a:r>
            <a:endParaRPr/>
          </a:p>
          <a:p>
            <a:pPr marL="603250" lvl="0" indent="-444500" algn="l" rtl="0">
              <a:lnSpc>
                <a:spcPct val="90000"/>
              </a:lnSpc>
              <a:spcBef>
                <a:spcPts val="1000"/>
              </a:spcBef>
              <a:spcAft>
                <a:spcPts val="0"/>
              </a:spcAft>
              <a:buSzPts val="1100"/>
              <a:buFont typeface="Arial"/>
              <a:buAutoNum type="arabicPeriod"/>
            </a:pPr>
            <a:r>
              <a:rPr lang="ru-RU"/>
              <a:t>Эмизип жаткан эне толук баалуу тамактануусу керек.</a:t>
            </a:r>
            <a:endParaRPr/>
          </a:p>
          <a:p>
            <a:pPr marL="603250" lvl="0" indent="-444500" algn="l" rtl="0">
              <a:lnSpc>
                <a:spcPct val="90000"/>
              </a:lnSpc>
              <a:spcBef>
                <a:spcPts val="1000"/>
              </a:spcBef>
              <a:spcAft>
                <a:spcPts val="0"/>
              </a:spcAft>
              <a:buSzPts val="1100"/>
              <a:buFont typeface="Arial"/>
              <a:buAutoNum type="arabicPeriod"/>
            </a:pPr>
            <a:r>
              <a:rPr lang="ru-RU"/>
              <a:t>Эгерде балада же энеде кандайдыр бир көйгөйлөр болсо, сөзсүз түрдө медицина кызматкерлерине кайрылуусу зарыл.</a:t>
            </a:r>
            <a:endParaRPr/>
          </a:p>
          <a:p>
            <a:pPr marL="603250" lvl="0" indent="-444500" algn="l" rtl="0">
              <a:lnSpc>
                <a:spcPct val="90000"/>
              </a:lnSpc>
              <a:spcBef>
                <a:spcPts val="1000"/>
              </a:spcBef>
              <a:spcAft>
                <a:spcPts val="0"/>
              </a:spcAft>
              <a:buSzPts val="1100"/>
              <a:buFont typeface="Arial"/>
              <a:buAutoNum type="arabicPeriod"/>
            </a:pPr>
            <a:r>
              <a:rPr lang="ru-RU"/>
              <a:t>COVID-19 илдети менен ооруп, жээ калыбыңызга келип жаткан учурда, ымыркайды коргоо максатында, балага жакындаганга чейин жана жакындагандан кийин колду  самын менен таза, аккан суу менен 20 секунддан кем эмес убакыт колду жуу. Баланы каралашып, жардам берген үй-бүлө мүчөлөрүн дагы колун самын менен таза, аккан суу менен 20 секунд жуу.</a:t>
            </a:r>
            <a:endParaRPr/>
          </a:p>
          <a:p>
            <a:pPr marL="603250" marR="0" lvl="0" indent="-444500" algn="l" rtl="0">
              <a:lnSpc>
                <a:spcPct val="90000"/>
              </a:lnSpc>
              <a:spcBef>
                <a:spcPts val="1000"/>
              </a:spcBef>
              <a:spcAft>
                <a:spcPts val="0"/>
              </a:spcAft>
              <a:buClr>
                <a:srgbClr val="000000"/>
              </a:buClr>
              <a:buSzPts val="1100"/>
              <a:buFont typeface="Arial"/>
              <a:buAutoNum type="arabicPeriod"/>
            </a:pPr>
            <a:r>
              <a:rPr lang="ru-RU"/>
              <a:t>COVID-19 илдети менен ооруп, жээ калыбыңызга келип жаткан учурда, ымыркайды коргоо максатында, балага жакындаганга чейин жана жакындагандан кийин колду  </a:t>
            </a:r>
            <a:r>
              <a:rPr lang="ru-RU" u="sng"/>
              <a:t>самын менен таза, аккан суу менен 20 секунддан кем</a:t>
            </a:r>
            <a:r>
              <a:rPr lang="ru-RU"/>
              <a:t> эмес убакыт колду жуу. Баланы каралашып, жардам берген үй-бүлө мүчөлөрүн дагы </a:t>
            </a:r>
            <a:r>
              <a:rPr lang="ru-RU" u="sng"/>
              <a:t>колун самын менен таза, аккан суу менен 20 секунд жуу</a:t>
            </a:r>
            <a:r>
              <a:rPr lang="ru-RU"/>
              <a:t>.</a:t>
            </a:r>
            <a:endParaRPr/>
          </a:p>
          <a:p>
            <a:pPr marL="603250" lvl="0" indent="-374650" algn="l" rtl="0">
              <a:lnSpc>
                <a:spcPct val="90000"/>
              </a:lnSpc>
              <a:spcBef>
                <a:spcPts val="1000"/>
              </a:spcBef>
              <a:spcAft>
                <a:spcPts val="0"/>
              </a:spcAft>
              <a:buSzPts val="2200"/>
              <a:buFont typeface="Arial"/>
              <a:buNone/>
            </a:pPr>
            <a:endParaRPr/>
          </a:p>
          <a:p>
            <a:pPr marL="603250" lvl="0" indent="-374650" algn="l" rtl="0">
              <a:lnSpc>
                <a:spcPct val="90000"/>
              </a:lnSpc>
              <a:spcBef>
                <a:spcPts val="1000"/>
              </a:spcBef>
              <a:spcAft>
                <a:spcPts val="0"/>
              </a:spcAft>
              <a:buSzPts val="2200"/>
              <a:buFont typeface="Arial"/>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RU" sz="1100">
                <a:solidFill>
                  <a:srgbClr val="6C6463"/>
                </a:solidFill>
                <a:latin typeface="Gill Sans"/>
                <a:ea typeface="Gill Sans"/>
                <a:cs typeface="Gill Sans"/>
                <a:sym typeface="Gill Sans"/>
              </a:rPr>
              <a:t>Долбоор Өзгөчө басымды алгачкы 1000-кундук “Мүмкүнчүлүк терезеси” - түйүлдүк кезинен эки жашка чейинки мезгилге атайын таандык иш-аракеттерине кам көрүү. </a:t>
            </a:r>
            <a:endParaRPr/>
          </a:p>
          <a:p>
            <a:pPr marL="0" marR="0" lvl="0" indent="0" algn="l" rtl="0">
              <a:lnSpc>
                <a:spcPct val="100000"/>
              </a:lnSpc>
              <a:spcBef>
                <a:spcPts val="0"/>
              </a:spcBef>
              <a:spcAft>
                <a:spcPts val="0"/>
              </a:spcAft>
              <a:buClr>
                <a:srgbClr val="000000"/>
              </a:buClr>
              <a:buSzPts val="1100"/>
              <a:buFont typeface="Arial"/>
              <a:buNone/>
            </a:pPr>
            <a:r>
              <a:rPr lang="ru-RU" sz="1100">
                <a:solidFill>
                  <a:srgbClr val="6C6463"/>
                </a:solidFill>
                <a:latin typeface="Gill Sans"/>
                <a:ea typeface="Gill Sans"/>
                <a:cs typeface="Gill Sans"/>
                <a:sym typeface="Gill Sans"/>
              </a:rPr>
              <a:t>USAID «Мыкты азыктануу» долбоору өнөктөштөр менен бирге жамааттарда тамактануу, санитария жана гигиенага болгон эрежелерди сактоо практикаларын жана көз-караштарды ден-соолукту колдоочу жүрүм-турумдарды сунуштайт. </a:t>
            </a:r>
            <a:endParaRPr sz="1100">
              <a:solidFill>
                <a:srgbClr val="6C6463"/>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endParaRPr sz="1100">
              <a:solidFill>
                <a:srgbClr val="6C6463"/>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r>
              <a:rPr lang="ru-RU" sz="1100">
                <a:solidFill>
                  <a:srgbClr val="6C6463"/>
                </a:solidFill>
                <a:latin typeface="Gill Sans"/>
                <a:ea typeface="Gill Sans"/>
                <a:cs typeface="Gill Sans"/>
                <a:sym typeface="Gill Sans"/>
              </a:rPr>
              <a:t>Долбоордун маалыматты, т</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м</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нд</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гүнүн калптанышына к</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м</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к к</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рс</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т</a:t>
            </a:r>
            <a:r>
              <a:rPr lang="ru-RU" sz="1100">
                <a:latin typeface="Gill Sans"/>
                <a:ea typeface="Gill Sans"/>
                <a:cs typeface="Gill Sans"/>
                <a:sym typeface="Gill Sans"/>
              </a:rPr>
              <a:t>ө</a:t>
            </a:r>
            <a:r>
              <a:rPr lang="ru-RU" sz="1100">
                <a:solidFill>
                  <a:srgbClr val="6C6463"/>
                </a:solidFill>
                <a:latin typeface="Gill Sans"/>
                <a:ea typeface="Gill Sans"/>
                <a:cs typeface="Gill Sans"/>
                <a:sym typeface="Gill Sans"/>
              </a:rPr>
              <a:t>т: </a:t>
            </a:r>
            <a:endParaRPr/>
          </a:p>
          <a:p>
            <a:pPr marL="0" marR="0" lvl="0" indent="0" algn="l" rtl="0">
              <a:lnSpc>
                <a:spcPct val="100000"/>
              </a:lnSpc>
              <a:spcBef>
                <a:spcPts val="0"/>
              </a:spcBef>
              <a:spcAft>
                <a:spcPts val="0"/>
              </a:spcAft>
              <a:buClr>
                <a:srgbClr val="000000"/>
              </a:buClr>
              <a:buSzPts val="1100"/>
              <a:buFont typeface="Arial"/>
              <a:buNone/>
            </a:pPr>
            <a:endParaRPr sz="1100">
              <a:solidFill>
                <a:srgbClr val="6C6463"/>
              </a:solidFill>
              <a:latin typeface="Gill Sans"/>
              <a:ea typeface="Gill Sans"/>
              <a:cs typeface="Gill Sans"/>
              <a:sym typeface="Gill Sans"/>
            </a:endParaRPr>
          </a:p>
          <a:p>
            <a:pPr marL="457200" lvl="0" indent="-298450" algn="l" rtl="0">
              <a:lnSpc>
                <a:spcPct val="90000"/>
              </a:lnSpc>
              <a:spcBef>
                <a:spcPts val="1000"/>
              </a:spcBef>
              <a:spcAft>
                <a:spcPts val="0"/>
              </a:spcAft>
              <a:buSzPts val="1100"/>
              <a:buFont typeface="Gill Sans"/>
              <a:buChar char="₋"/>
            </a:pPr>
            <a:r>
              <a:rPr lang="ru-RU" sz="1100">
                <a:latin typeface="Gill Sans"/>
                <a:ea typeface="Gill Sans"/>
                <a:cs typeface="Gill Sans"/>
                <a:sym typeface="Gill Sans"/>
              </a:rPr>
              <a:t>Ден-соолуктун чың болуусуна көмөк көрсөтөт.</a:t>
            </a:r>
            <a:endParaRPr/>
          </a:p>
          <a:p>
            <a:pPr marL="457200" lvl="0" indent="-298450" algn="l" rtl="0">
              <a:lnSpc>
                <a:spcPct val="90000"/>
              </a:lnSpc>
              <a:spcBef>
                <a:spcPts val="0"/>
              </a:spcBef>
              <a:spcAft>
                <a:spcPts val="0"/>
              </a:spcAft>
              <a:buSzPts val="1100"/>
              <a:buFont typeface="Gill Sans"/>
              <a:buChar char="₋"/>
            </a:pPr>
            <a:r>
              <a:rPr lang="ru-RU" sz="1100">
                <a:latin typeface="Gill Sans"/>
                <a:ea typeface="Gill Sans"/>
                <a:cs typeface="Gill Sans"/>
                <a:sym typeface="Gill Sans"/>
              </a:rPr>
              <a:t>Балдардын боюнун өсүшүнө жардам берет.</a:t>
            </a:r>
            <a:endParaRPr/>
          </a:p>
          <a:p>
            <a:pPr marL="457200" lvl="0" indent="-298450" algn="l" rtl="0">
              <a:lnSpc>
                <a:spcPct val="90000"/>
              </a:lnSpc>
              <a:spcBef>
                <a:spcPts val="0"/>
              </a:spcBef>
              <a:spcAft>
                <a:spcPts val="0"/>
              </a:spcAft>
              <a:buSzPts val="1100"/>
              <a:buFont typeface="Gill Sans"/>
              <a:buChar char="₋"/>
            </a:pPr>
            <a:r>
              <a:rPr lang="ru-RU" sz="1100">
                <a:latin typeface="Gill Sans"/>
                <a:ea typeface="Gill Sans"/>
                <a:cs typeface="Gill Sans"/>
                <a:sym typeface="Gill Sans"/>
              </a:rPr>
              <a:t>Жамааттын жалпы ден-соолугу чың болот.</a:t>
            </a:r>
            <a:endParaRPr/>
          </a:p>
          <a:p>
            <a:pPr marL="457200" lvl="0" indent="-298450" algn="l" rtl="0">
              <a:lnSpc>
                <a:spcPct val="90000"/>
              </a:lnSpc>
              <a:spcBef>
                <a:spcPts val="0"/>
              </a:spcBef>
              <a:spcAft>
                <a:spcPts val="0"/>
              </a:spcAft>
              <a:buSzPts val="1100"/>
              <a:buFont typeface="Gill Sans"/>
              <a:buChar char="₋"/>
            </a:pPr>
            <a:r>
              <a:rPr lang="ru-RU" sz="1100">
                <a:latin typeface="Gill Sans"/>
                <a:ea typeface="Gill Sans"/>
                <a:cs typeface="Gill Sans"/>
                <a:sym typeface="Gill Sans"/>
              </a:rPr>
              <a:t>Баланын акыл-эсинин өнүгүүсүн жакшы калыптандырат.</a:t>
            </a:r>
            <a:endParaRPr/>
          </a:p>
          <a:p>
            <a:pPr marL="457200" lvl="0" indent="-298450" algn="l" rtl="0">
              <a:lnSpc>
                <a:spcPct val="90000"/>
              </a:lnSpc>
              <a:spcBef>
                <a:spcPts val="0"/>
              </a:spcBef>
              <a:spcAft>
                <a:spcPts val="0"/>
              </a:spcAft>
              <a:buSzPts val="1100"/>
              <a:buFont typeface="Gill Sans"/>
              <a:buChar char="₋"/>
            </a:pPr>
            <a:r>
              <a:rPr lang="ru-RU">
                <a:latin typeface="Gill Sans"/>
                <a:ea typeface="Gill Sans"/>
                <a:cs typeface="Gill Sans"/>
                <a:sym typeface="Gill Sans"/>
              </a:rPr>
              <a:t>Начар тамактануунун кесепетеинен чыккан о</a:t>
            </a:r>
            <a:r>
              <a:rPr lang="ru-RU" sz="1100">
                <a:latin typeface="Gill Sans"/>
                <a:ea typeface="Gill Sans"/>
                <a:cs typeface="Gill Sans"/>
                <a:sym typeface="Gill Sans"/>
              </a:rPr>
              <a:t>орулардын алдын алууга жардам берет.</a:t>
            </a:r>
            <a:endParaRPr/>
          </a:p>
          <a:p>
            <a:pPr marL="457200" lvl="0" indent="-298450" algn="l" rtl="0">
              <a:lnSpc>
                <a:spcPct val="90000"/>
              </a:lnSpc>
              <a:spcBef>
                <a:spcPts val="0"/>
              </a:spcBef>
              <a:spcAft>
                <a:spcPts val="0"/>
              </a:spcAft>
              <a:buSzPts val="1100"/>
              <a:buFont typeface="Gill Sans"/>
              <a:buChar char="₋"/>
            </a:pPr>
            <a:r>
              <a:rPr lang="ru-RU" sz="1100">
                <a:latin typeface="Gill Sans"/>
                <a:ea typeface="Gill Sans"/>
                <a:cs typeface="Gill Sans"/>
                <a:sym typeface="Gill Sans"/>
              </a:rPr>
              <a:t>Жалпы коомчулуктун жакшы жашоосун калыптандырат.</a:t>
            </a:r>
            <a:endParaRPr sz="1100">
              <a:latin typeface="Gill Sans"/>
              <a:ea typeface="Gill Sans"/>
              <a:cs typeface="Gill Sans"/>
              <a:sym typeface="Gill Sans"/>
            </a:endParaRPr>
          </a:p>
          <a:p>
            <a:pPr marL="0" lvl="0" indent="0" algn="l" rtl="0">
              <a:lnSpc>
                <a:spcPct val="90000"/>
              </a:lnSpc>
              <a:spcBef>
                <a:spcPts val="1000"/>
              </a:spcBef>
              <a:spcAft>
                <a:spcPts val="0"/>
              </a:spcAft>
              <a:buNone/>
            </a:pPr>
            <a:r>
              <a:rPr lang="ru-RU">
                <a:latin typeface="Gill Sans"/>
                <a:ea typeface="Gill Sans"/>
                <a:cs typeface="Gill Sans"/>
                <a:sym typeface="Gill Sans"/>
              </a:rPr>
              <a:t>Толук баалуу тамактануу боюнча маалыматуулукту кенейтет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ru-RU" sz="1100">
                <a:solidFill>
                  <a:srgbClr val="000000"/>
                </a:solidFill>
                <a:latin typeface="Gill Sans"/>
                <a:ea typeface="Gill Sans"/>
                <a:cs typeface="Gill Sans"/>
                <a:sym typeface="Gill Sans"/>
              </a:rPr>
              <a:t>Эстеп кетсек: «1000 Күн - Мүмкүнчүлүктөр терезеси». (270 </a:t>
            </a:r>
            <a:r>
              <a:rPr lang="ru-RU" sz="1100">
                <a:solidFill>
                  <a:srgbClr val="000000"/>
                </a:solidFill>
              </a:rPr>
              <a:t>күн кош бойлуу, 180 күн эне сүтү менен эмизүү жана 550 күн </a:t>
            </a:r>
            <a:r>
              <a:rPr lang="ru-RU"/>
              <a:t>6</a:t>
            </a:r>
            <a:r>
              <a:rPr lang="ru-RU" sz="1100">
                <a:solidFill>
                  <a:srgbClr val="000000"/>
                </a:solidFill>
              </a:rPr>
              <a:t>-24 айлык мезгилинде).</a:t>
            </a:r>
            <a:endParaRPr/>
          </a:p>
          <a:p>
            <a:pPr marL="158750" marR="0" lvl="0" indent="0" algn="l" rtl="0">
              <a:lnSpc>
                <a:spcPct val="100000"/>
              </a:lnSpc>
              <a:spcBef>
                <a:spcPts val="0"/>
              </a:spcBef>
              <a:spcAft>
                <a:spcPts val="0"/>
              </a:spcAft>
              <a:buClr>
                <a:srgbClr val="000000"/>
              </a:buClr>
              <a:buSzPts val="1100"/>
              <a:buFont typeface="Arial"/>
              <a:buNone/>
            </a:pPr>
            <a:r>
              <a:rPr lang="ru-RU" sz="1100"/>
              <a:t>Ата-энелер кантип өздөрүнүн балдарына алгачкы  “1000 Күн” жашоосунун мүмкүнчүлүктөрүн пайдаланып, балдарынын боюн өспөй калуусу менен бирге жана дагы башка оорулардын алдын ала алышат, деп ойлойсуздар?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ru-RU"/>
              <a:t>Тренер ар бир билдирмеге катышуучулардын ойун билип - тактап, бышыктайт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ru-RU" sz="1100"/>
              <a:t>Балага эне сүтүнөн башка эч кандай кошумча тамак жана суюктук, суу дагы берилбеши керек</a:t>
            </a:r>
            <a:endParaRPr/>
          </a:p>
          <a:p>
            <a:pPr marL="457200" marR="0" lvl="0" indent="-228600" algn="l" rtl="0">
              <a:lnSpc>
                <a:spcPct val="100000"/>
              </a:lnSpc>
              <a:spcBef>
                <a:spcPts val="0"/>
              </a:spcBef>
              <a:spcAft>
                <a:spcPts val="0"/>
              </a:spcAft>
              <a:buClr>
                <a:srgbClr val="000000"/>
              </a:buClr>
              <a:buSzPts val="1100"/>
              <a:buFont typeface="Arial"/>
              <a:buNone/>
            </a:pPr>
            <a:r>
              <a:rPr lang="ru-RU" sz="1100"/>
              <a:t>Эскертүү: өзгөчө учурда гана даарыгердин сунушу аткарууга тийиштүү.</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RU"/>
              <a:t>томондогу билдимелер менен бышыктайт: </a:t>
            </a:r>
            <a:endParaRPr/>
          </a:p>
          <a:p>
            <a:pPr marL="0" marR="0" lvl="0" indent="0" algn="l" rtl="0">
              <a:lnSpc>
                <a:spcPct val="100000"/>
              </a:lnSpc>
              <a:spcBef>
                <a:spcPts val="0"/>
              </a:spcBef>
              <a:spcAft>
                <a:spcPts val="0"/>
              </a:spcAft>
              <a:buClr>
                <a:srgbClr val="000000"/>
              </a:buClr>
              <a:buSzPts val="1100"/>
              <a:buFont typeface="Arial"/>
              <a:buNone/>
            </a:pPr>
            <a:r>
              <a:rPr lang="ru-RU"/>
              <a:t>Тренер бул слайдды </a:t>
            </a:r>
            <a:endParaRPr/>
          </a:p>
          <a:p>
            <a:pPr marL="0" marR="0" lvl="0" indent="0" algn="l" rtl="0">
              <a:lnSpc>
                <a:spcPct val="100000"/>
              </a:lnSpc>
              <a:spcBef>
                <a:spcPts val="0"/>
              </a:spcBef>
              <a:spcAft>
                <a:spcPts val="0"/>
              </a:spcAft>
              <a:buClr>
                <a:srgbClr val="000000"/>
              </a:buClr>
              <a:buSzPts val="1100"/>
              <a:buFont typeface="Arial"/>
              <a:buNone/>
            </a:pPr>
            <a:r>
              <a:rPr lang="ru-RU" sz="1100"/>
              <a:t>Эненин сүтү эне менен баланын ортосундагы болгон мамилени көп жылдарга бекемдейт. </a:t>
            </a:r>
            <a:endParaRPr/>
          </a:p>
          <a:p>
            <a:pPr marL="0" marR="0" lvl="0" indent="0" algn="l" rtl="0">
              <a:lnSpc>
                <a:spcPct val="100000"/>
              </a:lnSpc>
              <a:spcBef>
                <a:spcPts val="0"/>
              </a:spcBef>
              <a:spcAft>
                <a:spcPts val="0"/>
              </a:spcAft>
              <a:buClr>
                <a:srgbClr val="000000"/>
              </a:buClr>
              <a:buSzPts val="1100"/>
              <a:buFont typeface="Arial"/>
              <a:buNone/>
            </a:pPr>
            <a:r>
              <a:rPr lang="ru-RU" sz="1100"/>
              <a:t>Эненин сүтү баланын тиштеринин жана жаактарынын туура өсүшүнө жардам берет.</a:t>
            </a:r>
            <a:endParaRPr/>
          </a:p>
          <a:p>
            <a:pPr marL="0" marR="0" lvl="0" indent="0" algn="l" rtl="0">
              <a:lnSpc>
                <a:spcPct val="100000"/>
              </a:lnSpc>
              <a:spcBef>
                <a:spcPts val="0"/>
              </a:spcBef>
              <a:spcAft>
                <a:spcPts val="0"/>
              </a:spcAft>
              <a:buClr>
                <a:srgbClr val="000000"/>
              </a:buClr>
              <a:buSzPts val="1100"/>
              <a:buFont typeface="Arial"/>
              <a:buNone/>
            </a:pPr>
            <a:r>
              <a:rPr lang="ru-RU" sz="1100"/>
              <a:t>Эненин сүтүн эмип, чоңойгон балдардын акыл-ээси жогору жана алар келечекте ийгиликтүү болушат.</a:t>
            </a:r>
            <a:endParaRPr/>
          </a:p>
          <a:p>
            <a:pPr marL="0" lvl="0" indent="0" algn="l" rtl="0">
              <a:lnSpc>
                <a:spcPct val="100000"/>
              </a:lnSpc>
              <a:spcBef>
                <a:spcPts val="0"/>
              </a:spcBef>
              <a:spcAft>
                <a:spcPts val="0"/>
              </a:spcAft>
              <a:buSzPts val="1100"/>
              <a:buNone/>
            </a:pPr>
            <a:endParaRPr/>
          </a:p>
        </p:txBody>
      </p:sp>
      <p:sp>
        <p:nvSpPr>
          <p:cNvPr id="130" name="Google Shape;1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ru-RU" sz="1100">
                <a:solidFill>
                  <a:srgbClr val="000000"/>
                </a:solidFill>
                <a:latin typeface="Gill Sans"/>
                <a:ea typeface="Gill Sans"/>
                <a:cs typeface="Gill Sans"/>
                <a:sym typeface="Gill Sans"/>
              </a:rPr>
              <a:t>Энелер толук кандуу эмес тамактаганда да, ооруган учурда (медициналык кызматкердин көзөмөлдөөсү менен), эгиздерди төрөгөндө да жана кош бойлуу болуп калган учурда да балыны 6 айга чейин жалаң гана эне сүтү менен эмизүү керек.</a:t>
            </a:r>
            <a:endParaRPr sz="1100">
              <a:solidFill>
                <a:srgbClr val="000000"/>
              </a:solidFill>
              <a:latin typeface="Gill Sans"/>
              <a:ea typeface="Gill Sans"/>
              <a:cs typeface="Gill Sans"/>
              <a:sym typeface="Gill Sans"/>
            </a:endParaRPr>
          </a:p>
          <a:p>
            <a:pPr marL="158750" marR="0" lvl="0" indent="0" algn="l" rtl="0">
              <a:lnSpc>
                <a:spcPct val="100000"/>
              </a:lnSpc>
              <a:spcBef>
                <a:spcPts val="0"/>
              </a:spcBef>
              <a:spcAft>
                <a:spcPts val="0"/>
              </a:spcAft>
              <a:buClr>
                <a:srgbClr val="000000"/>
              </a:buClr>
              <a:buSzPts val="1100"/>
              <a:buFont typeface="Arial"/>
              <a:buNone/>
            </a:pPr>
            <a:r>
              <a:rPr lang="ru-RU" sz="1100">
                <a:solidFill>
                  <a:srgbClr val="000000"/>
                </a:solidFill>
              </a:rPr>
              <a:t>Төрөттөн кийин тыңганга жардам берет.</a:t>
            </a:r>
            <a:endParaRPr sz="1100"/>
          </a:p>
          <a:p>
            <a:pPr marL="158750" marR="0" lvl="0" indent="0" algn="l" rtl="0">
              <a:lnSpc>
                <a:spcPct val="100000"/>
              </a:lnSpc>
              <a:spcBef>
                <a:spcPts val="0"/>
              </a:spcBef>
              <a:spcAft>
                <a:spcPts val="0"/>
              </a:spcAft>
              <a:buClr>
                <a:srgbClr val="000000"/>
              </a:buClr>
              <a:buSzPts val="1100"/>
              <a:buFont typeface="Arial"/>
              <a:buNone/>
            </a:pPr>
            <a:r>
              <a:rPr lang="ru-RU" sz="1100">
                <a:solidFill>
                  <a:srgbClr val="000000"/>
                </a:solidFill>
              </a:rPr>
              <a:t>Аялдын саламаттыгын жакшыртат.</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RU"/>
              <a:t>Инфографикадагы Эне жана Бала учун артыкчылыктарды белгилеп кетуу </a:t>
            </a:r>
            <a:endParaRPr/>
          </a:p>
        </p:txBody>
      </p:sp>
      <p:sp>
        <p:nvSpPr>
          <p:cNvPr id="143" name="Google Shape;1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ru-RU" sz="1100">
                <a:latin typeface="Gill Sans"/>
                <a:ea typeface="Gill Sans"/>
                <a:cs typeface="Gill Sans"/>
                <a:sym typeface="Gill Sans"/>
              </a:rPr>
              <a:t>Ымыркайды эмизүүнүн эрежелерин туура колдонуу. Туура абалда эмизууну эне мед кызматкерден тактап алышы керек</a:t>
            </a:r>
            <a:r>
              <a:rPr lang="ru-RU">
                <a:latin typeface="Gill Sans"/>
                <a:ea typeface="Gill Sans"/>
                <a:cs typeface="Gill Sans"/>
                <a:sym typeface="Gill Sans"/>
              </a:rPr>
              <a:t>. </a:t>
            </a:r>
            <a:endParaRPr sz="1100">
              <a:latin typeface="Gill Sans"/>
              <a:ea typeface="Gill Sans"/>
              <a:cs typeface="Gill Sans"/>
              <a:sym typeface="Gill Sans"/>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nutrition.jsi.com/media/photo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nutrition.jsi.com/media/photos"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nutrition.jsi.com/media/photos"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nutrition.jsi.com/media/photos"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
        <p:cNvGrpSpPr/>
        <p:nvPr/>
      </p:nvGrpSpPr>
      <p:grpSpPr>
        <a:xfrm>
          <a:off x="0" y="0"/>
          <a:ext cx="0" cy="0"/>
          <a:chOff x="0" y="0"/>
          <a:chExt cx="0" cy="0"/>
        </a:xfrm>
      </p:grpSpPr>
      <p:sp>
        <p:nvSpPr>
          <p:cNvPr id="9" name="Google Shape;9;p23"/>
          <p:cNvSpPr txBox="1"/>
          <p:nvPr/>
        </p:nvSpPr>
        <p:spPr>
          <a:xfrm>
            <a:off x="3145969" y="6551851"/>
            <a:ext cx="2895600" cy="1846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635C5B"/>
              </a:buClr>
              <a:buSzPts val="600"/>
              <a:buFont typeface="Gill Sans"/>
              <a:buNone/>
            </a:pPr>
            <a:r>
              <a:rPr lang="ru-RU" sz="600" b="0" i="0" u="none" strike="noStrike" cap="none">
                <a:solidFill>
                  <a:srgbClr val="635C5B"/>
                </a:solidFill>
                <a:latin typeface="Gill Sans"/>
                <a:ea typeface="Gill Sans"/>
                <a:cs typeface="Gill Sans"/>
                <a:sym typeface="Gill Sans"/>
              </a:rPr>
              <a:t>FOOTER GOES HERE</a:t>
            </a:r>
            <a:endParaRPr sz="1400" b="0" i="0" u="none" strike="noStrike" cap="none">
              <a:solidFill>
                <a:srgbClr val="000000"/>
              </a:solidFill>
              <a:latin typeface="Calibri"/>
              <a:ea typeface="Calibri"/>
              <a:cs typeface="Calibri"/>
              <a:sym typeface="Calibri"/>
            </a:endParaRPr>
          </a:p>
        </p:txBody>
      </p:sp>
      <p:sp>
        <p:nvSpPr>
          <p:cNvPr id="10" name="Google Shape;10;p23"/>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3"/>
          <p:cNvSpPr txBox="1">
            <a:spLocks noGrp="1"/>
          </p:cNvSpPr>
          <p:nvPr>
            <p:ph type="ctrTitle"/>
          </p:nvPr>
        </p:nvSpPr>
        <p:spPr>
          <a:xfrm>
            <a:off x="639416" y="1608224"/>
            <a:ext cx="8024360" cy="12379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BA0C2F"/>
              </a:buClr>
              <a:buSzPts val="2400"/>
              <a:buFont typeface="Gill Sans"/>
              <a:buNone/>
              <a:defRPr sz="2400" b="1"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3"/>
          <p:cNvSpPr txBox="1">
            <a:spLocks noGrp="1"/>
          </p:cNvSpPr>
          <p:nvPr>
            <p:ph type="subTitle" idx="1"/>
          </p:nvPr>
        </p:nvSpPr>
        <p:spPr>
          <a:xfrm>
            <a:off x="639416" y="2983924"/>
            <a:ext cx="8024360" cy="121310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3" name="Google Shape;13;p23"/>
          <p:cNvSpPr txBox="1">
            <a:spLocks noGrp="1"/>
          </p:cNvSpPr>
          <p:nvPr>
            <p:ph type="body" idx="2"/>
          </p:nvPr>
        </p:nvSpPr>
        <p:spPr>
          <a:xfrm>
            <a:off x="639416" y="4897668"/>
            <a:ext cx="8024360" cy="709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Calibri"/>
                <a:ea typeface="Calibri"/>
                <a:cs typeface="Calibri"/>
                <a:sym typeface="Calibri"/>
              </a:rPr>
              <a:t>USAID</a:t>
            </a:r>
            <a:r>
              <a:rPr lang="ru-RU" sz="1400" b="0" i="0" u="none" strike="noStrike" cap="none">
                <a:solidFill>
                  <a:schemeClr val="lt1"/>
                </a:solidFill>
                <a:latin typeface="Calibri"/>
                <a:ea typeface="Calibri"/>
                <a:cs typeface="Calibri"/>
                <a:sym typeface="Calibri"/>
              </a:rPr>
              <a:t> </a:t>
            </a:r>
            <a:r>
              <a:rPr lang="ru-RU" sz="1400" b="1" i="0" u="none" strike="noStrike" cap="none">
                <a:solidFill>
                  <a:schemeClr val="lt1"/>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pic>
        <p:nvPicPr>
          <p:cNvPr id="15" name="Google Shape;15;p23"/>
          <p:cNvPicPr preferRelativeResize="0"/>
          <p:nvPr/>
        </p:nvPicPr>
        <p:blipFill rotWithShape="1">
          <a:blip r:embed="rId2">
            <a:alphaModFix/>
          </a:blip>
          <a:srcRect/>
          <a:stretch/>
        </p:blipFill>
        <p:spPr>
          <a:xfrm>
            <a:off x="639416" y="307510"/>
            <a:ext cx="1813366" cy="5369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3"/>
        <p:cNvGrpSpPr/>
        <p:nvPr/>
      </p:nvGrpSpPr>
      <p:grpSpPr>
        <a:xfrm>
          <a:off x="0" y="0"/>
          <a:ext cx="0" cy="0"/>
          <a:chOff x="0" y="0"/>
          <a:chExt cx="0" cy="0"/>
        </a:xfrm>
      </p:grpSpPr>
      <p:sp>
        <p:nvSpPr>
          <p:cNvPr id="74" name="Google Shape;74;p33"/>
          <p:cNvSpPr/>
          <p:nvPr/>
        </p:nvSpPr>
        <p:spPr>
          <a:xfrm>
            <a:off x="0" y="-1"/>
            <a:ext cx="9144000" cy="6226629"/>
          </a:xfrm>
          <a:prstGeom prst="rect">
            <a:avLst/>
          </a:prstGeom>
          <a:solidFill>
            <a:srgbClr val="BA0C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3"/>
          <p:cNvSpPr txBox="1">
            <a:spLocks noGrp="1"/>
          </p:cNvSpPr>
          <p:nvPr>
            <p:ph type="ctrTitle"/>
          </p:nvPr>
        </p:nvSpPr>
        <p:spPr>
          <a:xfrm>
            <a:off x="639416" y="2133600"/>
            <a:ext cx="7128164" cy="1600200"/>
          </a:xfrm>
          <a:prstGeom prst="rect">
            <a:avLst/>
          </a:prstGeom>
          <a:noFill/>
          <a:ln>
            <a:noFill/>
          </a:ln>
          <a:effectLst>
            <a:outerShdw blurRad="254000" algn="tl" rotWithShape="0">
              <a:srgbClr val="000000">
                <a:alpha val="20000"/>
              </a:srgbClr>
            </a:outerShdw>
          </a:effectLst>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6" name="Google Shape;76;p33"/>
          <p:cNvPicPr preferRelativeResize="0"/>
          <p:nvPr/>
        </p:nvPicPr>
        <p:blipFill rotWithShape="1">
          <a:blip r:embed="rId2">
            <a:alphaModFix/>
          </a:blip>
          <a:srcRect/>
          <a:stretch/>
        </p:blipFill>
        <p:spPr>
          <a:xfrm>
            <a:off x="639416" y="303967"/>
            <a:ext cx="1813366" cy="5440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7"/>
        <p:cNvGrpSpPr/>
        <p:nvPr/>
      </p:nvGrpSpPr>
      <p:grpSpPr>
        <a:xfrm>
          <a:off x="0" y="0"/>
          <a:ext cx="0" cy="0"/>
          <a:chOff x="0" y="0"/>
          <a:chExt cx="0" cy="0"/>
        </a:xfrm>
      </p:grpSpPr>
      <p:sp>
        <p:nvSpPr>
          <p:cNvPr id="78" name="Google Shape;78;p34"/>
          <p:cNvSpPr txBox="1">
            <a:spLocks noGrp="1"/>
          </p:cNvSpPr>
          <p:nvPr>
            <p:ph type="body" idx="1"/>
          </p:nvPr>
        </p:nvSpPr>
        <p:spPr>
          <a:xfrm>
            <a:off x="477982" y="532114"/>
            <a:ext cx="8177645" cy="4499264"/>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0067B9"/>
              </a:buClr>
              <a:buSzPts val="2800"/>
              <a:buFont typeface="Arial"/>
              <a:buChar char="•"/>
              <a:defRPr sz="2800" b="1" i="0" u="none" strike="noStrike" cap="none">
                <a:solidFill>
                  <a:srgbClr val="0067B9"/>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6C6463"/>
              </a:buClr>
              <a:buSzPts val="2400"/>
              <a:buFont typeface="NTR"/>
              <a:buChar char="—"/>
              <a:defRPr sz="2400" b="0" i="0" u="none" strike="noStrike" cap="none">
                <a:solidFill>
                  <a:srgbClr val="6C6463"/>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6C6463"/>
              </a:buClr>
              <a:buSzPts val="2000"/>
              <a:buFont typeface="Arial"/>
              <a:buChar char="•"/>
              <a:defRPr sz="2000" b="0" i="0" u="none" strike="noStrike" cap="none">
                <a:solidFill>
                  <a:srgbClr val="6C6463"/>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a:off x="588458" y="537212"/>
            <a:ext cx="7886700" cy="86077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67B9"/>
              </a:buClr>
              <a:buSzPts val="2800"/>
              <a:buFont typeface="Gill Sans"/>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6"/>
        <p:cNvGrpSpPr/>
        <p:nvPr/>
      </p:nvGrpSpPr>
      <p:grpSpPr>
        <a:xfrm>
          <a:off x="0" y="0"/>
          <a:ext cx="0" cy="0"/>
          <a:chOff x="0" y="0"/>
          <a:chExt cx="0" cy="0"/>
        </a:xfrm>
      </p:grpSpPr>
      <p:sp>
        <p:nvSpPr>
          <p:cNvPr id="17" name="Google Shape;17;p24"/>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67B9"/>
              </a:buClr>
              <a:buSzPts val="2800"/>
              <a:buFont typeface="Gill Sans"/>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24"/>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lvl1pPr marL="457200" marR="0" lvl="0" indent="-368300" algn="l" rtl="0">
              <a:lnSpc>
                <a:spcPct val="90000"/>
              </a:lnSpc>
              <a:spcBef>
                <a:spcPts val="1000"/>
              </a:spcBef>
              <a:spcAft>
                <a:spcPts val="0"/>
              </a:spcAft>
              <a:buClr>
                <a:srgbClr val="6C6463"/>
              </a:buClr>
              <a:buSzPts val="2200"/>
              <a:buFont typeface="Arial"/>
              <a:buChar char="•"/>
              <a:defRPr sz="2200" b="0" i="0" u="none" strike="noStrike" cap="none">
                <a:solidFill>
                  <a:srgbClr val="6C6463"/>
                </a:solidFill>
                <a:latin typeface="Gill Sans"/>
                <a:ea typeface="Gill Sans"/>
                <a:cs typeface="Gill Sans"/>
                <a:sym typeface="Gill Sans"/>
              </a:defRPr>
            </a:lvl1pPr>
            <a:lvl2pPr marL="914400" marR="0" lvl="1" indent="-355600" algn="l" rtl="0">
              <a:lnSpc>
                <a:spcPct val="90000"/>
              </a:lnSpc>
              <a:spcBef>
                <a:spcPts val="500"/>
              </a:spcBef>
              <a:spcAft>
                <a:spcPts val="0"/>
              </a:spcAft>
              <a:buClr>
                <a:srgbClr val="6C6463"/>
              </a:buClr>
              <a:buSzPts val="2000"/>
              <a:buFont typeface="NTR"/>
              <a:buChar char="—"/>
              <a:defRPr sz="2000" b="0" i="0" u="none" strike="noStrike" cap="none">
                <a:solidFill>
                  <a:srgbClr val="6C6463"/>
                </a:solidFill>
                <a:latin typeface="Gill Sans"/>
                <a:ea typeface="Gill Sans"/>
                <a:cs typeface="Gill Sans"/>
                <a:sym typeface="Gill Sans"/>
              </a:defRPr>
            </a:lvl2pPr>
            <a:lvl3pPr marL="1371600" marR="0" lvl="2" indent="-342900" algn="l" rtl="0">
              <a:lnSpc>
                <a:spcPct val="90000"/>
              </a:lnSpc>
              <a:spcBef>
                <a:spcPts val="5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17500" algn="l" rtl="0">
              <a:lnSpc>
                <a:spcPct val="90000"/>
              </a:lnSpc>
              <a:spcBef>
                <a:spcPts val="5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4pPr>
            <a:lvl5pPr marL="2286000" marR="0" lvl="4" indent="-304800" algn="l" rtl="0">
              <a:lnSpc>
                <a:spcPct val="90000"/>
              </a:lnSpc>
              <a:spcBef>
                <a:spcPts val="500"/>
              </a:spcBef>
              <a:spcAft>
                <a:spcPts val="0"/>
              </a:spcAft>
              <a:buClr>
                <a:srgbClr val="6C6463"/>
              </a:buClr>
              <a:buSzPts val="1200"/>
              <a:buFont typeface="Arial"/>
              <a:buChar char="•"/>
              <a:defRPr sz="1200" b="0" i="0" u="none" strike="noStrike" cap="none">
                <a:solidFill>
                  <a:srgbClr val="6C6463"/>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p:cSld name="1_Content">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rgbClr val="0067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5"/>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rgbClr val="6C6463"/>
                </a:solidFill>
                <a:latin typeface="Gill Sans"/>
                <a:ea typeface="Gill Sans"/>
                <a:cs typeface="Gill Sans"/>
                <a:sym typeface="Gill Sans"/>
              </a:defRPr>
            </a:lvl1pPr>
            <a:lvl2pPr marL="914400" marR="0" lvl="1" indent="-355600" algn="l" rtl="0">
              <a:lnSpc>
                <a:spcPct val="100000"/>
              </a:lnSpc>
              <a:spcBef>
                <a:spcPts val="0"/>
              </a:spcBef>
              <a:spcAft>
                <a:spcPts val="0"/>
              </a:spcAft>
              <a:buClr>
                <a:srgbClr val="000000"/>
              </a:buClr>
              <a:buSzPts val="2000"/>
              <a:buFont typeface="NTR"/>
              <a:buChar char="—"/>
              <a:defRPr sz="2000" b="0" i="0" u="none" strike="noStrike" cap="none">
                <a:solidFill>
                  <a:srgbClr val="6C6463"/>
                </a:solidFill>
                <a:latin typeface="Gill Sans"/>
                <a:ea typeface="Gill Sans"/>
                <a:cs typeface="Gill Sans"/>
                <a:sym typeface="Gill Sans"/>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6C6463"/>
                </a:solidFill>
                <a:latin typeface="Gill Sans"/>
                <a:ea typeface="Gill Sans"/>
                <a:cs typeface="Gill Sans"/>
                <a:sym typeface="Gill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6C6463"/>
                </a:solidFill>
                <a:latin typeface="Gill Sans"/>
                <a:ea typeface="Gill Sans"/>
                <a:cs typeface="Gill Sans"/>
                <a:sym typeface="Gill San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
        <p:cNvGrpSpPr/>
        <p:nvPr/>
      </p:nvGrpSpPr>
      <p:grpSpPr>
        <a:xfrm>
          <a:off x="0" y="0"/>
          <a:ext cx="0" cy="0"/>
          <a:chOff x="0" y="0"/>
          <a:chExt cx="0" cy="0"/>
        </a:xfrm>
      </p:grpSpPr>
      <p:sp>
        <p:nvSpPr>
          <p:cNvPr id="23" name="Google Shape;23;p27"/>
          <p:cNvSpPr/>
          <p:nvPr/>
        </p:nvSpPr>
        <p:spPr>
          <a:xfrm>
            <a:off x="0" y="-1"/>
            <a:ext cx="9144000" cy="6226629"/>
          </a:xfrm>
          <a:prstGeom prst="rect">
            <a:avLst/>
          </a:prstGeom>
          <a:solidFill>
            <a:srgbClr val="0067B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27"/>
          <p:cNvSpPr txBox="1"/>
          <p:nvPr/>
        </p:nvSpPr>
        <p:spPr>
          <a:xfrm>
            <a:off x="639415" y="3105382"/>
            <a:ext cx="3570119" cy="25368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FFFFFF"/>
                </a:solidFill>
                <a:latin typeface="Gill Sans"/>
                <a:ea typeface="Gill Sans"/>
                <a:cs typeface="Gill Sans"/>
                <a:sym typeface="Gill Sans"/>
              </a:rPr>
              <a:t>USAID</a:t>
            </a:r>
            <a:r>
              <a:rPr lang="ru-RU" sz="1400" b="0" i="0" u="none" strike="noStrike" cap="none">
                <a:solidFill>
                  <a:srgbClr val="FFFFFF"/>
                </a:solidFill>
                <a:latin typeface="Gill Sans"/>
                <a:ea typeface="Gill Sans"/>
                <a:cs typeface="Gill Sans"/>
                <a:sym typeface="Gill Sans"/>
              </a:rPr>
              <a:t> </a:t>
            </a:r>
            <a:r>
              <a:rPr lang="ru-RU" sz="1400" b="1" i="0" u="none" strike="noStrike" cap="none">
                <a:solidFill>
                  <a:srgbClr val="FFFFFF"/>
                </a:solidFill>
                <a:latin typeface="Gill Sans"/>
                <a:ea typeface="Gill Sans"/>
                <a:cs typeface="Gill Sans"/>
                <a:sym typeface="Gill Sans"/>
              </a:rPr>
              <a:t>ADVANCING NUTRITION</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IMPLEMENTED BY:</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JSI Research &amp; Training Institute, Inc.</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2733 Crystal Drive</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4th Floor</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Arlington, VA 22202</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 </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60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Phone: 703–528–7474</a:t>
            </a: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Email: info@advancingnutrition.org</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FFFFFF"/>
                </a:solidFill>
                <a:latin typeface="Gill Sans"/>
                <a:ea typeface="Gill Sans"/>
                <a:cs typeface="Gill Sans"/>
                <a:sym typeface="Gill Sans"/>
              </a:rPr>
              <a:t>Internet: advancingnutrition.org</a:t>
            </a:r>
            <a:endParaRPr sz="1400" b="0" i="0" u="none" strike="noStrike" cap="none">
              <a:solidFill>
                <a:schemeClr val="dk1"/>
              </a:solidFill>
              <a:latin typeface="Gill Sans"/>
              <a:ea typeface="Gill Sans"/>
              <a:cs typeface="Gill Sans"/>
              <a:sym typeface="Gill Sans"/>
            </a:endParaRPr>
          </a:p>
        </p:txBody>
      </p:sp>
      <p:sp>
        <p:nvSpPr>
          <p:cNvPr id="25" name="Google Shape;25;p27"/>
          <p:cNvSpPr txBox="1"/>
          <p:nvPr/>
        </p:nvSpPr>
        <p:spPr>
          <a:xfrm>
            <a:off x="4672647" y="3092682"/>
            <a:ext cx="3775162" cy="10948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chemeClr val="lt1"/>
                </a:solidFill>
                <a:latin typeface="Gill Sans"/>
                <a:ea typeface="Gill Sans"/>
                <a:cs typeface="Gill Sans"/>
                <a:sym typeface="Gill Sans"/>
              </a:rPr>
              <a:t>USAID Advancing Nutrition is the Agency's flagship multi-sectoral nutrition project, addressing the root causes of malnutrition to save lives and enhance long-term health and development.</a:t>
            </a:r>
            <a:endParaRPr sz="1400" b="0" i="0" u="none" strike="noStrike" cap="none">
              <a:solidFill>
                <a:srgbClr val="000000"/>
              </a:solidFill>
              <a:latin typeface="Calibri"/>
              <a:ea typeface="Calibri"/>
              <a:cs typeface="Calibri"/>
              <a:sym typeface="Calibri"/>
            </a:endParaRPr>
          </a:p>
        </p:txBody>
      </p:sp>
      <p:sp>
        <p:nvSpPr>
          <p:cNvPr id="26" name="Google Shape;26;p27"/>
          <p:cNvSpPr txBox="1"/>
          <p:nvPr/>
        </p:nvSpPr>
        <p:spPr>
          <a:xfrm>
            <a:off x="4672646" y="4727404"/>
            <a:ext cx="3858289" cy="8421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0" i="0" u="none" strike="noStrike" cap="none">
                <a:solidFill>
                  <a:srgbClr val="FFFFFF"/>
                </a:solidFill>
                <a:latin typeface="Gill Sans"/>
                <a:ea typeface="Gill Sans"/>
                <a:cs typeface="Gill Sans"/>
                <a:sym typeface="Gill Sans"/>
              </a:rPr>
              <a:t>This presentation was produced for the U. 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sz="1000" b="0" i="0" u="none" strike="noStrike" cap="none">
              <a:solidFill>
                <a:schemeClr val="dk1"/>
              </a:solidFill>
              <a:latin typeface="Gill Sans"/>
              <a:ea typeface="Gill Sans"/>
              <a:cs typeface="Gill Sans"/>
              <a:sym typeface="Gill Sans"/>
            </a:endParaRPr>
          </a:p>
        </p:txBody>
      </p:sp>
      <p:pic>
        <p:nvPicPr>
          <p:cNvPr id="27" name="Google Shape;27;p27"/>
          <p:cNvPicPr preferRelativeResize="0"/>
          <p:nvPr/>
        </p:nvPicPr>
        <p:blipFill rotWithShape="1">
          <a:blip r:embed="rId2">
            <a:alphaModFix/>
          </a:blip>
          <a:srcRect/>
          <a:stretch/>
        </p:blipFill>
        <p:spPr>
          <a:xfrm>
            <a:off x="639416" y="685800"/>
            <a:ext cx="1813366" cy="5440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pic>
        <p:nvPicPr>
          <p:cNvPr id="29" name="Google Shape;29;p28"/>
          <p:cNvPicPr preferRelativeResize="0"/>
          <p:nvPr/>
        </p:nvPicPr>
        <p:blipFill rotWithShape="1">
          <a:blip r:embed="rId2">
            <a:alphaModFix/>
          </a:blip>
          <a:srcRect l="15965" t="455" r="22703" b="2925"/>
          <a:stretch/>
        </p:blipFill>
        <p:spPr>
          <a:xfrm>
            <a:off x="4650304" y="1152852"/>
            <a:ext cx="4156364" cy="4905048"/>
          </a:xfrm>
          <a:prstGeom prst="rect">
            <a:avLst/>
          </a:prstGeom>
          <a:noFill/>
          <a:ln>
            <a:noFill/>
          </a:ln>
        </p:spPr>
      </p:pic>
      <p:sp>
        <p:nvSpPr>
          <p:cNvPr id="30" name="Google Shape;30;p28"/>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31;p28"/>
          <p:cNvPicPr preferRelativeResize="0"/>
          <p:nvPr/>
        </p:nvPicPr>
        <p:blipFill rotWithShape="1">
          <a:blip r:embed="rId3">
            <a:alphaModFix/>
          </a:blip>
          <a:srcRect/>
          <a:stretch/>
        </p:blipFill>
        <p:spPr>
          <a:xfrm>
            <a:off x="639416" y="307510"/>
            <a:ext cx="1813366" cy="536918"/>
          </a:xfrm>
          <a:prstGeom prst="rect">
            <a:avLst/>
          </a:prstGeom>
          <a:noFill/>
          <a:ln>
            <a:noFill/>
          </a:ln>
        </p:spPr>
      </p:pic>
      <p:sp>
        <p:nvSpPr>
          <p:cNvPr id="32" name="Google Shape;32;p28"/>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Calibri"/>
                <a:ea typeface="Calibri"/>
                <a:cs typeface="Calibri"/>
                <a:sym typeface="Calibri"/>
              </a:rPr>
              <a:t>USAID</a:t>
            </a:r>
            <a:r>
              <a:rPr lang="ru-RU" sz="1400" b="0" i="0" u="none" strike="noStrike" cap="none">
                <a:solidFill>
                  <a:schemeClr val="lt1"/>
                </a:solidFill>
                <a:latin typeface="Calibri"/>
                <a:ea typeface="Calibri"/>
                <a:cs typeface="Calibri"/>
                <a:sym typeface="Calibri"/>
              </a:rPr>
              <a:t> </a:t>
            </a:r>
            <a:r>
              <a:rPr lang="ru-RU" sz="1400" b="1" i="0" u="none" strike="noStrike" cap="none">
                <a:solidFill>
                  <a:schemeClr val="lt1"/>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sp>
        <p:nvSpPr>
          <p:cNvPr id="33" name="Google Shape;33;p28"/>
          <p:cNvSpPr txBox="1">
            <a:spLocks noGrp="1"/>
          </p:cNvSpPr>
          <p:nvPr>
            <p:ph type="ctrTitle"/>
          </p:nvPr>
        </p:nvSpPr>
        <p:spPr>
          <a:xfrm>
            <a:off x="666959" y="1135243"/>
            <a:ext cx="3763662"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28"/>
          <p:cNvSpPr txBox="1">
            <a:spLocks noGrp="1"/>
          </p:cNvSpPr>
          <p:nvPr>
            <p:ph type="subTitle" idx="1"/>
          </p:nvPr>
        </p:nvSpPr>
        <p:spPr>
          <a:xfrm>
            <a:off x="666958" y="2910365"/>
            <a:ext cx="3763662"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35" name="Google Shape;35;p28"/>
          <p:cNvSpPr txBox="1">
            <a:spLocks noGrp="1"/>
          </p:cNvSpPr>
          <p:nvPr>
            <p:ph type="body" idx="2"/>
          </p:nvPr>
        </p:nvSpPr>
        <p:spPr>
          <a:xfrm>
            <a:off x="666957" y="4098332"/>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8"/>
          <p:cNvSpPr/>
          <p:nvPr/>
        </p:nvSpPr>
        <p:spPr>
          <a:xfrm>
            <a:off x="6109855"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Calibri"/>
              <a:ea typeface="Calibri"/>
              <a:cs typeface="Calibri"/>
              <a:sym typeface="Calibri"/>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7"/>
        <p:cNvGrpSpPr/>
        <p:nvPr/>
      </p:nvGrpSpPr>
      <p:grpSpPr>
        <a:xfrm>
          <a:off x="0" y="0"/>
          <a:ext cx="0" cy="0"/>
          <a:chOff x="0" y="0"/>
          <a:chExt cx="0" cy="0"/>
        </a:xfrm>
      </p:grpSpPr>
      <p:pic>
        <p:nvPicPr>
          <p:cNvPr id="38" name="Google Shape;38;p29"/>
          <p:cNvPicPr preferRelativeResize="0"/>
          <p:nvPr/>
        </p:nvPicPr>
        <p:blipFill rotWithShape="1">
          <a:blip r:embed="rId2">
            <a:alphaModFix/>
          </a:blip>
          <a:srcRect l="15965" t="455" r="22703" b="2925"/>
          <a:stretch/>
        </p:blipFill>
        <p:spPr>
          <a:xfrm>
            <a:off x="608243" y="1173634"/>
            <a:ext cx="4156364" cy="4905048"/>
          </a:xfrm>
          <a:prstGeom prst="rect">
            <a:avLst/>
          </a:prstGeom>
          <a:noFill/>
          <a:ln>
            <a:noFill/>
          </a:ln>
        </p:spPr>
      </p:pic>
      <p:sp>
        <p:nvSpPr>
          <p:cNvPr id="39" name="Google Shape;39;p29"/>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29"/>
          <p:cNvPicPr preferRelativeResize="0"/>
          <p:nvPr/>
        </p:nvPicPr>
        <p:blipFill rotWithShape="1">
          <a:blip r:embed="rId3">
            <a:alphaModFix/>
          </a:blip>
          <a:srcRect/>
          <a:stretch/>
        </p:blipFill>
        <p:spPr>
          <a:xfrm>
            <a:off x="639416" y="307510"/>
            <a:ext cx="1813366" cy="536918"/>
          </a:xfrm>
          <a:prstGeom prst="rect">
            <a:avLst/>
          </a:prstGeom>
          <a:noFill/>
          <a:ln>
            <a:noFill/>
          </a:ln>
        </p:spPr>
      </p:pic>
      <p:sp>
        <p:nvSpPr>
          <p:cNvPr id="41" name="Google Shape;41;p29"/>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Calibri"/>
                <a:ea typeface="Calibri"/>
                <a:cs typeface="Calibri"/>
                <a:sym typeface="Calibri"/>
              </a:rPr>
              <a:t>USAID</a:t>
            </a:r>
            <a:r>
              <a:rPr lang="ru-RU" sz="1400" b="0" i="0" u="none" strike="noStrike" cap="none">
                <a:solidFill>
                  <a:schemeClr val="lt1"/>
                </a:solidFill>
                <a:latin typeface="Calibri"/>
                <a:ea typeface="Calibri"/>
                <a:cs typeface="Calibri"/>
                <a:sym typeface="Calibri"/>
              </a:rPr>
              <a:t> </a:t>
            </a:r>
            <a:r>
              <a:rPr lang="ru-RU" sz="1400" b="1" i="0" u="none" strike="noStrike" cap="none">
                <a:solidFill>
                  <a:schemeClr val="lt1"/>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sp>
        <p:nvSpPr>
          <p:cNvPr id="42" name="Google Shape;42;p29"/>
          <p:cNvSpPr txBox="1">
            <a:spLocks noGrp="1"/>
          </p:cNvSpPr>
          <p:nvPr>
            <p:ph type="ctrTitle"/>
          </p:nvPr>
        </p:nvSpPr>
        <p:spPr>
          <a:xfrm>
            <a:off x="5093486" y="1135243"/>
            <a:ext cx="3763662"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29"/>
          <p:cNvSpPr txBox="1">
            <a:spLocks noGrp="1"/>
          </p:cNvSpPr>
          <p:nvPr>
            <p:ph type="subTitle" idx="1"/>
          </p:nvPr>
        </p:nvSpPr>
        <p:spPr>
          <a:xfrm>
            <a:off x="5093485" y="2910365"/>
            <a:ext cx="3763662"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44" name="Google Shape;44;p29"/>
          <p:cNvSpPr txBox="1">
            <a:spLocks noGrp="1"/>
          </p:cNvSpPr>
          <p:nvPr>
            <p:ph type="body" idx="2"/>
          </p:nvPr>
        </p:nvSpPr>
        <p:spPr>
          <a:xfrm>
            <a:off x="5093484" y="4098332"/>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9"/>
          <p:cNvSpPr/>
          <p:nvPr/>
        </p:nvSpPr>
        <p:spPr>
          <a:xfrm>
            <a:off x="571499"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Calibri"/>
              <a:ea typeface="Calibri"/>
              <a:cs typeface="Calibri"/>
              <a:sym typeface="Calibri"/>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6"/>
        <p:cNvGrpSpPr/>
        <p:nvPr/>
      </p:nvGrpSpPr>
      <p:grpSpPr>
        <a:xfrm>
          <a:off x="0" y="0"/>
          <a:ext cx="0" cy="0"/>
          <a:chOff x="0" y="0"/>
          <a:chExt cx="0" cy="0"/>
        </a:xfrm>
      </p:grpSpPr>
      <p:pic>
        <p:nvPicPr>
          <p:cNvPr id="47" name="Google Shape;47;p30"/>
          <p:cNvPicPr preferRelativeResize="0"/>
          <p:nvPr/>
        </p:nvPicPr>
        <p:blipFill rotWithShape="1">
          <a:blip r:embed="rId2">
            <a:alphaModFix/>
          </a:blip>
          <a:srcRect l="3875" t="7145" r="2028" b="37144"/>
          <a:stretch/>
        </p:blipFill>
        <p:spPr>
          <a:xfrm>
            <a:off x="639415" y="2506007"/>
            <a:ext cx="7563289" cy="3354468"/>
          </a:xfrm>
          <a:prstGeom prst="rect">
            <a:avLst/>
          </a:prstGeom>
          <a:noFill/>
          <a:ln>
            <a:noFill/>
          </a:ln>
        </p:spPr>
      </p:pic>
      <p:sp>
        <p:nvSpPr>
          <p:cNvPr id="48" name="Google Shape;48;p30"/>
          <p:cNvSpPr txBox="1">
            <a:spLocks noGrp="1"/>
          </p:cNvSpPr>
          <p:nvPr>
            <p:ph type="ctrTitle"/>
          </p:nvPr>
        </p:nvSpPr>
        <p:spPr>
          <a:xfrm>
            <a:off x="639416" y="1196010"/>
            <a:ext cx="7563290" cy="66314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30"/>
          <p:cNvSpPr txBox="1">
            <a:spLocks noGrp="1"/>
          </p:cNvSpPr>
          <p:nvPr>
            <p:ph type="subTitle" idx="1"/>
          </p:nvPr>
        </p:nvSpPr>
        <p:spPr>
          <a:xfrm>
            <a:off x="639416" y="2003105"/>
            <a:ext cx="7563290" cy="450092"/>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50" name="Google Shape;50;p30"/>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0"/>
          <p:cNvSpPr txBox="1">
            <a:spLocks noGrp="1"/>
          </p:cNvSpPr>
          <p:nvPr>
            <p:ph type="body" idx="2"/>
          </p:nvPr>
        </p:nvSpPr>
        <p:spPr>
          <a:xfrm>
            <a:off x="639416" y="6003838"/>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 name="Google Shape;52;p30"/>
          <p:cNvPicPr preferRelativeResize="0"/>
          <p:nvPr/>
        </p:nvPicPr>
        <p:blipFill rotWithShape="1">
          <a:blip r:embed="rId3">
            <a:alphaModFix/>
          </a:blip>
          <a:srcRect/>
          <a:stretch/>
        </p:blipFill>
        <p:spPr>
          <a:xfrm>
            <a:off x="639416" y="307510"/>
            <a:ext cx="1813366" cy="536918"/>
          </a:xfrm>
          <a:prstGeom prst="rect">
            <a:avLst/>
          </a:prstGeom>
          <a:noFill/>
          <a:ln>
            <a:noFill/>
          </a:ln>
        </p:spPr>
      </p:pic>
      <p:sp>
        <p:nvSpPr>
          <p:cNvPr id="53" name="Google Shape;53;p30"/>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Calibri"/>
                <a:ea typeface="Calibri"/>
                <a:cs typeface="Calibri"/>
                <a:sym typeface="Calibri"/>
              </a:rPr>
              <a:t>USAID</a:t>
            </a:r>
            <a:r>
              <a:rPr lang="ru-RU" sz="1400" b="0" i="0" u="none" strike="noStrike" cap="none">
                <a:solidFill>
                  <a:schemeClr val="lt1"/>
                </a:solidFill>
                <a:latin typeface="Calibri"/>
                <a:ea typeface="Calibri"/>
                <a:cs typeface="Calibri"/>
                <a:sym typeface="Calibri"/>
              </a:rPr>
              <a:t> </a:t>
            </a:r>
            <a:r>
              <a:rPr lang="ru-RU" sz="1400" b="1" i="0" u="none" strike="noStrike" cap="none">
                <a:solidFill>
                  <a:schemeClr val="lt1"/>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sp>
        <p:nvSpPr>
          <p:cNvPr id="54" name="Google Shape;54;p30"/>
          <p:cNvSpPr/>
          <p:nvPr/>
        </p:nvSpPr>
        <p:spPr>
          <a:xfrm>
            <a:off x="6109855"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Calibri"/>
              <a:ea typeface="Calibri"/>
              <a:cs typeface="Calibri"/>
              <a:sym typeface="Calibri"/>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5"/>
        <p:cNvGrpSpPr/>
        <p:nvPr/>
      </p:nvGrpSpPr>
      <p:grpSpPr>
        <a:xfrm>
          <a:off x="0" y="0"/>
          <a:ext cx="0" cy="0"/>
          <a:chOff x="0" y="0"/>
          <a:chExt cx="0" cy="0"/>
        </a:xfrm>
      </p:grpSpPr>
      <p:sp>
        <p:nvSpPr>
          <p:cNvPr id="56" name="Google Shape;56;p31"/>
          <p:cNvSpPr/>
          <p:nvPr/>
        </p:nvSpPr>
        <p:spPr>
          <a:xfrm>
            <a:off x="0" y="-1"/>
            <a:ext cx="9144000" cy="6226629"/>
          </a:xfrm>
          <a:prstGeom prst="rect">
            <a:avLst/>
          </a:prstGeom>
          <a:solidFill>
            <a:srgbClr val="CFCDC9">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31"/>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31"/>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Calibri"/>
                <a:ea typeface="Calibri"/>
                <a:cs typeface="Calibri"/>
                <a:sym typeface="Calibri"/>
              </a:rPr>
              <a:t>USAID</a:t>
            </a:r>
            <a:r>
              <a:rPr lang="ru-RU" sz="1400" b="0" i="0" u="none" strike="noStrike" cap="none">
                <a:solidFill>
                  <a:schemeClr val="lt1"/>
                </a:solidFill>
                <a:latin typeface="Calibri"/>
                <a:ea typeface="Calibri"/>
                <a:cs typeface="Calibri"/>
                <a:sym typeface="Calibri"/>
              </a:rPr>
              <a:t> </a:t>
            </a:r>
            <a:r>
              <a:rPr lang="ru-RU" sz="1400" b="1" i="0" u="none" strike="noStrike" cap="none">
                <a:solidFill>
                  <a:schemeClr val="lt1"/>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pic>
        <p:nvPicPr>
          <p:cNvPr id="59" name="Google Shape;59;p31"/>
          <p:cNvPicPr preferRelativeResize="0"/>
          <p:nvPr/>
        </p:nvPicPr>
        <p:blipFill rotWithShape="1">
          <a:blip r:embed="rId2">
            <a:alphaModFix/>
          </a:blip>
          <a:srcRect/>
          <a:stretch/>
        </p:blipFill>
        <p:spPr>
          <a:xfrm>
            <a:off x="639416" y="307510"/>
            <a:ext cx="1813366" cy="536918"/>
          </a:xfrm>
          <a:prstGeom prst="rect">
            <a:avLst/>
          </a:prstGeom>
          <a:noFill/>
          <a:ln>
            <a:noFill/>
          </a:ln>
        </p:spPr>
      </p:pic>
      <p:pic>
        <p:nvPicPr>
          <p:cNvPr id="60" name="Google Shape;60;p31"/>
          <p:cNvPicPr preferRelativeResize="0"/>
          <p:nvPr/>
        </p:nvPicPr>
        <p:blipFill rotWithShape="1">
          <a:blip r:embed="rId3">
            <a:alphaModFix/>
          </a:blip>
          <a:srcRect l="15965" t="455" r="22703" b="2925"/>
          <a:stretch/>
        </p:blipFill>
        <p:spPr>
          <a:xfrm>
            <a:off x="4650304" y="1152852"/>
            <a:ext cx="4156364" cy="4905048"/>
          </a:xfrm>
          <a:prstGeom prst="rect">
            <a:avLst/>
          </a:prstGeom>
          <a:noFill/>
          <a:ln>
            <a:noFill/>
          </a:ln>
        </p:spPr>
      </p:pic>
      <p:sp>
        <p:nvSpPr>
          <p:cNvPr id="61" name="Google Shape;61;p31"/>
          <p:cNvSpPr txBox="1">
            <a:spLocks noGrp="1"/>
          </p:cNvSpPr>
          <p:nvPr>
            <p:ph type="ctrTitle"/>
          </p:nvPr>
        </p:nvSpPr>
        <p:spPr>
          <a:xfrm>
            <a:off x="666959" y="1135243"/>
            <a:ext cx="3763662" cy="150552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6C6463"/>
              </a:buClr>
              <a:buSzPts val="2400"/>
              <a:buFont typeface="Gill Sans"/>
              <a:buNone/>
              <a:defRPr sz="2400" b="1"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1"/>
          <p:cNvSpPr txBox="1">
            <a:spLocks noGrp="1"/>
          </p:cNvSpPr>
          <p:nvPr>
            <p:ph type="subTitle" idx="1"/>
          </p:nvPr>
        </p:nvSpPr>
        <p:spPr>
          <a:xfrm>
            <a:off x="666958" y="2910365"/>
            <a:ext cx="3763662" cy="955053"/>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63" name="Google Shape;63;p31"/>
          <p:cNvSpPr txBox="1">
            <a:spLocks noGrp="1"/>
          </p:cNvSpPr>
          <p:nvPr>
            <p:ph type="body" idx="2"/>
          </p:nvPr>
        </p:nvSpPr>
        <p:spPr>
          <a:xfrm>
            <a:off x="666957" y="4098332"/>
            <a:ext cx="3287125" cy="28736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1"/>
          <p:cNvSpPr/>
          <p:nvPr/>
        </p:nvSpPr>
        <p:spPr>
          <a:xfrm>
            <a:off x="6109855" y="4405744"/>
            <a:ext cx="3034145" cy="2102298"/>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000"/>
              <a:buFont typeface="Arial"/>
              <a:buNone/>
            </a:pPr>
            <a:r>
              <a:rPr lang="ru-RU" sz="1000" b="1" i="0" u="none" strike="noStrike" cap="none">
                <a:solidFill>
                  <a:schemeClr val="dk1"/>
                </a:solidFill>
                <a:latin typeface="Gill Sans"/>
                <a:ea typeface="Gill Sans"/>
                <a:cs typeface="Gill Sans"/>
                <a:sym typeface="Gill Sans"/>
              </a:rPr>
              <a:t>TO CHANGE THIS PHOTO</a:t>
            </a:r>
            <a:endParaRPr sz="1400" b="0" i="0" u="none" strike="noStrike" cap="none">
              <a:solidFill>
                <a:srgbClr val="000000"/>
              </a:solidFill>
              <a:latin typeface="Calibri"/>
              <a:ea typeface="Calibri"/>
              <a:cs typeface="Calibri"/>
              <a:sym typeface="Calibri"/>
            </a:endParaRPr>
          </a:p>
          <a:p>
            <a:pPr marL="0" marR="0" lvl="0" indent="0" algn="l" rtl="0">
              <a:lnSpc>
                <a:spcPct val="85000"/>
              </a:lnSpc>
              <a:spcBef>
                <a:spcPts val="400"/>
              </a:spcBef>
              <a:spcAft>
                <a:spcPts val="0"/>
              </a:spcAft>
              <a:buClr>
                <a:srgbClr val="000000"/>
              </a:buClr>
              <a:buSzPts val="1000"/>
              <a:buFont typeface="Arial"/>
              <a:buNone/>
            </a:pPr>
            <a:r>
              <a:rPr lang="ru-RU" sz="1000" b="0" i="0" u="none" strike="noStrike" cap="none">
                <a:solidFill>
                  <a:schemeClr val="dk1"/>
                </a:solidFill>
                <a:latin typeface="Gill Sans"/>
                <a:ea typeface="Gill Sans"/>
                <a:cs typeface="Gill Sans"/>
                <a:sym typeface="Gill Sans"/>
              </a:rPr>
              <a:t>Find a photo that relates to your topic and insert it here. Need a photo? Explore the project’s </a:t>
            </a:r>
            <a:r>
              <a:rPr lang="ru-RU" sz="1000" b="0" i="0" u="sng" strike="noStrike" cap="none">
                <a:solidFill>
                  <a:schemeClr val="hlink"/>
                </a:solidFill>
                <a:latin typeface="Gill Sans"/>
                <a:ea typeface="Gill Sans"/>
                <a:cs typeface="Gill Sans"/>
                <a:sym typeface="Gill Sans"/>
                <a:hlinkClick r:id="rId4"/>
              </a:rPr>
              <a:t>intranet photo database</a:t>
            </a:r>
            <a:r>
              <a:rPr lang="ru-RU" sz="1000" b="0" i="0"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Go to </a:t>
            </a:r>
            <a:r>
              <a:rPr lang="ru-RU" sz="1000" b="1" i="0" u="none" strike="noStrike" cap="none">
                <a:solidFill>
                  <a:schemeClr val="dk1"/>
                </a:solidFill>
                <a:latin typeface="Gill Sans"/>
                <a:ea typeface="Gill Sans"/>
                <a:cs typeface="Gill Sans"/>
                <a:sym typeface="Gill Sans"/>
              </a:rPr>
              <a:t>View</a:t>
            </a:r>
            <a:r>
              <a:rPr lang="ru-RU" sz="1000" b="0" i="0" u="none" strike="noStrike" cap="none">
                <a:solidFill>
                  <a:schemeClr val="dk1"/>
                </a:solidFill>
                <a:latin typeface="Gill Sans"/>
                <a:ea typeface="Gill Sans"/>
                <a:cs typeface="Gill Sans"/>
                <a:sym typeface="Gill Sans"/>
              </a:rPr>
              <a:t> in the top menu, then </a:t>
            </a:r>
            <a:r>
              <a:rPr lang="ru-RU" sz="1000" b="1" i="0" u="none" strike="noStrike" cap="none">
                <a:solidFill>
                  <a:schemeClr val="dk1"/>
                </a:solidFill>
                <a:latin typeface="Gill Sans"/>
                <a:ea typeface="Gill Sans"/>
                <a:cs typeface="Gill Sans"/>
                <a:sym typeface="Gill Sans"/>
              </a:rPr>
              <a:t>Slide Master</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Right click on current photo</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Select “Change Picture”</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Browse to a related photo and choose “Insert”</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Adjust to fill the frame by clicking on the image, then clicking in a corner and dragging.</a:t>
            </a:r>
            <a:endParaRPr sz="1400" b="0" i="0" u="none" strike="noStrike" cap="none">
              <a:solidFill>
                <a:srgbClr val="000000"/>
              </a:solidFill>
              <a:latin typeface="Calibri"/>
              <a:ea typeface="Calibri"/>
              <a:cs typeface="Calibri"/>
              <a:sym typeface="Calibri"/>
            </a:endParaRPr>
          </a:p>
          <a:p>
            <a:pPr marL="123825" marR="0" lvl="0" indent="-114300" algn="l" rtl="0">
              <a:lnSpc>
                <a:spcPct val="85000"/>
              </a:lnSpc>
              <a:spcBef>
                <a:spcPts val="400"/>
              </a:spcBef>
              <a:spcAft>
                <a:spcPts val="0"/>
              </a:spcAft>
              <a:buClr>
                <a:schemeClr val="dk1"/>
              </a:buClr>
              <a:buSzPts val="1000"/>
              <a:buFont typeface="Calibri"/>
              <a:buAutoNum type="arabicPeriod"/>
            </a:pPr>
            <a:r>
              <a:rPr lang="ru-RU" sz="1000" b="0" i="0" u="none" strike="noStrike" cap="none">
                <a:solidFill>
                  <a:schemeClr val="dk1"/>
                </a:solidFill>
                <a:latin typeface="Gill Sans"/>
                <a:ea typeface="Gill Sans"/>
                <a:cs typeface="Gill Sans"/>
                <a:sym typeface="Gill Sans"/>
              </a:rPr>
              <a:t>Delete this box, then click on Home in the menu to add content to your presentation</a:t>
            </a:r>
            <a:r>
              <a:rPr lang="ru-RU" sz="1000" b="1" i="0" u="none" strike="noStrike" cap="none">
                <a:solidFill>
                  <a:schemeClr val="dk1"/>
                </a:solidFill>
                <a:latin typeface="Gill Sans"/>
                <a:ea typeface="Gill Sans"/>
                <a:cs typeface="Gill Sans"/>
                <a:sym typeface="Gill Sans"/>
              </a:rPr>
              <a:t> </a:t>
            </a:r>
            <a:endParaRPr sz="10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5"/>
        <p:cNvGrpSpPr/>
        <p:nvPr/>
      </p:nvGrpSpPr>
      <p:grpSpPr>
        <a:xfrm>
          <a:off x="0" y="0"/>
          <a:ext cx="0" cy="0"/>
          <a:chOff x="0" y="0"/>
          <a:chExt cx="0" cy="0"/>
        </a:xfrm>
      </p:grpSpPr>
      <p:sp>
        <p:nvSpPr>
          <p:cNvPr id="66" name="Google Shape;66;p32"/>
          <p:cNvSpPr/>
          <p:nvPr/>
        </p:nvSpPr>
        <p:spPr>
          <a:xfrm>
            <a:off x="0" y="-1"/>
            <a:ext cx="9144000" cy="6226629"/>
          </a:xfrm>
          <a:prstGeom prst="rect">
            <a:avLst/>
          </a:prstGeom>
          <a:solidFill>
            <a:srgbClr val="CFCDC9">
              <a:alpha val="4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32"/>
          <p:cNvSpPr/>
          <p:nvPr/>
        </p:nvSpPr>
        <p:spPr>
          <a:xfrm>
            <a:off x="0" y="6361713"/>
            <a:ext cx="9144000" cy="496287"/>
          </a:xfrm>
          <a:prstGeom prst="rect">
            <a:avLst/>
          </a:prstGeom>
          <a:solidFill>
            <a:srgbClr val="BA0C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32"/>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chemeClr val="lt1"/>
                </a:solidFill>
                <a:latin typeface="Calibri"/>
                <a:ea typeface="Calibri"/>
                <a:cs typeface="Calibri"/>
                <a:sym typeface="Calibri"/>
              </a:rPr>
              <a:t>USAID</a:t>
            </a:r>
            <a:r>
              <a:rPr lang="ru-RU" sz="1400" b="0" i="0" u="none" strike="noStrike" cap="none">
                <a:solidFill>
                  <a:schemeClr val="lt1"/>
                </a:solidFill>
                <a:latin typeface="Calibri"/>
                <a:ea typeface="Calibri"/>
                <a:cs typeface="Calibri"/>
                <a:sym typeface="Calibri"/>
              </a:rPr>
              <a:t> </a:t>
            </a:r>
            <a:r>
              <a:rPr lang="ru-RU" sz="1400" b="1" i="0" u="none" strike="noStrike" cap="none">
                <a:solidFill>
                  <a:schemeClr val="lt1"/>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pic>
        <p:nvPicPr>
          <p:cNvPr id="69" name="Google Shape;69;p32"/>
          <p:cNvPicPr preferRelativeResize="0"/>
          <p:nvPr/>
        </p:nvPicPr>
        <p:blipFill rotWithShape="1">
          <a:blip r:embed="rId2">
            <a:alphaModFix/>
          </a:blip>
          <a:srcRect/>
          <a:stretch/>
        </p:blipFill>
        <p:spPr>
          <a:xfrm>
            <a:off x="639416" y="307510"/>
            <a:ext cx="1813366" cy="536918"/>
          </a:xfrm>
          <a:prstGeom prst="rect">
            <a:avLst/>
          </a:prstGeom>
          <a:noFill/>
          <a:ln>
            <a:noFill/>
          </a:ln>
        </p:spPr>
      </p:pic>
      <p:sp>
        <p:nvSpPr>
          <p:cNvPr id="70" name="Google Shape;70;p32"/>
          <p:cNvSpPr txBox="1">
            <a:spLocks noGrp="1"/>
          </p:cNvSpPr>
          <p:nvPr>
            <p:ph type="ctrTitle"/>
          </p:nvPr>
        </p:nvSpPr>
        <p:spPr>
          <a:xfrm>
            <a:off x="639416" y="1608224"/>
            <a:ext cx="8024360" cy="12379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BA0C2F"/>
              </a:buClr>
              <a:buSzPts val="2400"/>
              <a:buFont typeface="Gill Sans"/>
              <a:buNone/>
              <a:defRPr sz="2400" b="1"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32"/>
          <p:cNvSpPr txBox="1">
            <a:spLocks noGrp="1"/>
          </p:cNvSpPr>
          <p:nvPr>
            <p:ph type="subTitle" idx="1"/>
          </p:nvPr>
        </p:nvSpPr>
        <p:spPr>
          <a:xfrm>
            <a:off x="639416" y="2983924"/>
            <a:ext cx="8024360" cy="121310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6C6463"/>
              </a:buClr>
              <a:buSzPts val="1600"/>
              <a:buFont typeface="Arial"/>
              <a:buNone/>
              <a:defRPr sz="1600" b="0" i="0" u="none" strike="noStrike" cap="none">
                <a:solidFill>
                  <a:srgbClr val="6C6463"/>
                </a:solidFill>
                <a:latin typeface="Gill Sans"/>
                <a:ea typeface="Gill Sans"/>
                <a:cs typeface="Gill Sans"/>
                <a:sym typeface="Gill Sans"/>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72" name="Google Shape;72;p32"/>
          <p:cNvSpPr txBox="1">
            <a:spLocks noGrp="1"/>
          </p:cNvSpPr>
          <p:nvPr>
            <p:ph type="body" idx="2"/>
          </p:nvPr>
        </p:nvSpPr>
        <p:spPr>
          <a:xfrm>
            <a:off x="639416" y="4897668"/>
            <a:ext cx="8024360" cy="7093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6C6463"/>
              </a:buClr>
              <a:buSzPts val="1400"/>
              <a:buFont typeface="Arial"/>
              <a:buNone/>
              <a:defRPr sz="1400" b="0" i="0" u="none" strike="noStrike" cap="none">
                <a:solidFill>
                  <a:srgbClr val="6C6463"/>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p:nvPr/>
        </p:nvSpPr>
        <p:spPr>
          <a:xfrm>
            <a:off x="0" y="6359235"/>
            <a:ext cx="9144000" cy="498765"/>
          </a:xfrm>
          <a:prstGeom prst="rect">
            <a:avLst/>
          </a:prstGeom>
          <a:solidFill>
            <a:srgbClr val="CFCD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p22"/>
          <p:cNvSpPr/>
          <p:nvPr/>
        </p:nvSpPr>
        <p:spPr>
          <a:xfrm>
            <a:off x="639416" y="6508042"/>
            <a:ext cx="4156364" cy="21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BA0C2F"/>
                </a:solidFill>
                <a:latin typeface="Calibri"/>
                <a:ea typeface="Calibri"/>
                <a:cs typeface="Calibri"/>
                <a:sym typeface="Calibri"/>
              </a:rPr>
              <a:t>USAID</a:t>
            </a:r>
            <a:r>
              <a:rPr lang="ru-RU" sz="1400" b="0" i="0" u="none" strike="noStrike" cap="none">
                <a:solidFill>
                  <a:srgbClr val="BA0C2F"/>
                </a:solidFill>
                <a:latin typeface="Calibri"/>
                <a:ea typeface="Calibri"/>
                <a:cs typeface="Calibri"/>
                <a:sym typeface="Calibri"/>
              </a:rPr>
              <a:t> </a:t>
            </a:r>
            <a:r>
              <a:rPr lang="ru-RU" sz="1400" b="1" i="0" u="none" strike="noStrike" cap="none">
                <a:solidFill>
                  <a:srgbClr val="BA0C2F"/>
                </a:solidFill>
                <a:latin typeface="Calibri"/>
                <a:ea typeface="Calibri"/>
                <a:cs typeface="Calibri"/>
                <a:sym typeface="Calibri"/>
              </a:rPr>
              <a:t>ADVANCING NUTRITION</a:t>
            </a:r>
            <a:endParaRPr sz="1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vH-UKKfEt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itle 1">
            <a:extLst>
              <a:ext uri="{FF2B5EF4-FFF2-40B4-BE49-F238E27FC236}">
                <a16:creationId xmlns:a16="http://schemas.microsoft.com/office/drawing/2014/main" id="{FC188EEE-1205-4568-B86F-7F808F10E8C6}"/>
              </a:ext>
            </a:extLst>
          </p:cNvPr>
          <p:cNvSpPr>
            <a:spLocks noGrp="1"/>
          </p:cNvSpPr>
          <p:nvPr>
            <p:ph type="ctrTitle"/>
          </p:nvPr>
        </p:nvSpPr>
        <p:spPr>
          <a:xfrm>
            <a:off x="639416" y="-1237978"/>
            <a:ext cx="8024360" cy="1237978"/>
          </a:xfrm>
        </p:spPr>
        <p:txBody>
          <a:bodyPr spcFirstLastPara="1" wrap="square" lIns="0" tIns="0" rIns="0" bIns="0" anchor="b" anchorCtr="0">
            <a:noAutofit/>
          </a:bodyPr>
          <a:lstStyle/>
          <a:p>
            <a:r>
              <a:rPr lang="ru-RU" dirty="0">
                <a:solidFill>
                  <a:srgbClr val="C00000"/>
                </a:solidFill>
              </a:rPr>
              <a:t>Кыргыз Республикасында USAIDдин </a:t>
            </a:r>
            <a:br>
              <a:rPr lang="ru-RU" dirty="0">
                <a:solidFill>
                  <a:srgbClr val="C00000"/>
                </a:solidFill>
              </a:rPr>
            </a:br>
            <a:r>
              <a:rPr lang="ru-RU" dirty="0">
                <a:solidFill>
                  <a:srgbClr val="C00000"/>
                </a:solidFill>
              </a:rPr>
              <a:t>«Мыкты азыктануу» долбоору</a:t>
            </a:r>
            <a:br>
              <a:rPr lang="ru-RU" dirty="0"/>
            </a:br>
            <a:endParaRPr lang="en-US" dirty="0"/>
          </a:p>
        </p:txBody>
      </p:sp>
      <p:sp>
        <p:nvSpPr>
          <p:cNvPr id="85" name="Google Shape;85;p1"/>
          <p:cNvSpPr txBox="1">
            <a:spLocks noGrp="1"/>
          </p:cNvSpPr>
          <p:nvPr>
            <p:ph type="subTitle" idx="1"/>
          </p:nvPr>
        </p:nvSpPr>
        <p:spPr>
          <a:xfrm>
            <a:off x="639425" y="2018150"/>
            <a:ext cx="3633600" cy="2023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6C6463"/>
              </a:buClr>
              <a:buSzPts val="2800"/>
              <a:buFont typeface="Arial"/>
              <a:buNone/>
            </a:pPr>
            <a:r>
              <a:rPr lang="ru-RU" sz="3200" b="1" dirty="0">
                <a:solidFill>
                  <a:schemeClr val="accent1"/>
                </a:solidFill>
              </a:rPr>
              <a:t>АЛТЫ АЙГА ЧЕЙИН ЖАЛАҢ ГАНА ЭНЕ СҮТҮН ЭМИЗҮҮ </a:t>
            </a:r>
          </a:p>
          <a:p>
            <a:pPr marL="0" marR="0" lvl="0" indent="0" algn="l" rtl="0">
              <a:lnSpc>
                <a:spcPct val="90000"/>
              </a:lnSpc>
              <a:spcBef>
                <a:spcPts val="0"/>
              </a:spcBef>
              <a:spcAft>
                <a:spcPts val="0"/>
              </a:spcAft>
              <a:buClr>
                <a:srgbClr val="6C6463"/>
              </a:buClr>
              <a:buSzPts val="2800"/>
              <a:buFont typeface="Arial"/>
              <a:buNone/>
            </a:pPr>
            <a:endParaRPr sz="2800" dirty="0">
              <a:latin typeface="Gill Sans"/>
              <a:ea typeface="Gill Sans"/>
              <a:cs typeface="Gill Sans"/>
              <a:sym typeface="Gill Sans"/>
            </a:endParaRPr>
          </a:p>
          <a:p>
            <a:pPr marL="0" marR="0" lvl="0" indent="0" algn="l" rtl="0">
              <a:lnSpc>
                <a:spcPct val="90000"/>
              </a:lnSpc>
              <a:spcBef>
                <a:spcPts val="0"/>
              </a:spcBef>
              <a:spcAft>
                <a:spcPts val="0"/>
              </a:spcAft>
              <a:buClr>
                <a:srgbClr val="6C6463"/>
              </a:buClr>
              <a:buSzPts val="2800"/>
              <a:buFont typeface="Arial"/>
              <a:buNone/>
            </a:pPr>
            <a:r>
              <a:rPr lang="ru-RU" sz="2800" dirty="0">
                <a:latin typeface="Gill Sans"/>
                <a:ea typeface="Gill Sans"/>
                <a:cs typeface="Gill Sans"/>
                <a:sym typeface="Gill Sans"/>
              </a:rPr>
              <a:t> </a:t>
            </a:r>
            <a:endParaRPr dirty="0"/>
          </a:p>
          <a:p>
            <a:pPr marL="0" marR="0" lvl="0" indent="0" algn="l" rtl="0">
              <a:lnSpc>
                <a:spcPct val="90000"/>
              </a:lnSpc>
              <a:spcBef>
                <a:spcPts val="0"/>
              </a:spcBef>
              <a:spcAft>
                <a:spcPts val="0"/>
              </a:spcAft>
              <a:buClr>
                <a:srgbClr val="6C6463"/>
              </a:buClr>
              <a:buSzPts val="2800"/>
              <a:buFont typeface="Arial"/>
              <a:buNone/>
            </a:pPr>
            <a:r>
              <a:rPr lang="ru-RU" sz="2800" dirty="0">
                <a:latin typeface="Gill Sans"/>
                <a:ea typeface="Gill Sans"/>
                <a:cs typeface="Gill Sans"/>
                <a:sym typeface="Gill Sans"/>
              </a:rPr>
              <a:t> </a:t>
            </a:r>
            <a:endParaRPr dirty="0"/>
          </a:p>
          <a:p>
            <a:pPr marL="0" marR="0" lvl="0" indent="0" algn="l" rtl="0">
              <a:lnSpc>
                <a:spcPct val="90000"/>
              </a:lnSpc>
              <a:spcBef>
                <a:spcPts val="0"/>
              </a:spcBef>
              <a:spcAft>
                <a:spcPts val="0"/>
              </a:spcAft>
              <a:buClr>
                <a:srgbClr val="6C6463"/>
              </a:buClr>
              <a:buSzPts val="2800"/>
              <a:buFont typeface="Arial"/>
              <a:buNone/>
            </a:pPr>
            <a:endParaRPr sz="2800" dirty="0">
              <a:latin typeface="Gill Sans"/>
              <a:ea typeface="Gill Sans"/>
              <a:cs typeface="Gill Sans"/>
              <a:sym typeface="Gill Sans"/>
            </a:endParaRPr>
          </a:p>
          <a:p>
            <a:pPr marL="0" marR="0" lvl="0" indent="0" algn="l" rtl="0">
              <a:lnSpc>
                <a:spcPct val="90000"/>
              </a:lnSpc>
              <a:spcBef>
                <a:spcPts val="0"/>
              </a:spcBef>
              <a:spcAft>
                <a:spcPts val="0"/>
              </a:spcAft>
              <a:buClr>
                <a:srgbClr val="6C6463"/>
              </a:buClr>
              <a:buSzPts val="2800"/>
              <a:buFont typeface="Arial"/>
              <a:buNone/>
            </a:pPr>
            <a:endParaRPr sz="2800" dirty="0">
              <a:latin typeface="Gill Sans"/>
              <a:ea typeface="Gill Sans"/>
              <a:cs typeface="Gill Sans"/>
              <a:sym typeface="Gill Sans"/>
            </a:endParaRPr>
          </a:p>
        </p:txBody>
      </p:sp>
      <p:pic>
        <p:nvPicPr>
          <p:cNvPr id="86" name="Google Shape;86;p1" descr="Энесин эмизип жаткан баланын чоң планы."/>
          <p:cNvPicPr preferRelativeResize="0"/>
          <p:nvPr/>
        </p:nvPicPr>
        <p:blipFill rotWithShape="1">
          <a:blip r:embed="rId3">
            <a:alphaModFix/>
          </a:blip>
          <a:srcRect/>
          <a:stretch/>
        </p:blipFill>
        <p:spPr>
          <a:xfrm>
            <a:off x="4571989" y="1905470"/>
            <a:ext cx="4329949" cy="2902007"/>
          </a:xfrm>
          <a:prstGeom prst="rect">
            <a:avLst/>
          </a:prstGeom>
          <a:noFill/>
          <a:ln>
            <a:noFill/>
          </a:ln>
        </p:spPr>
      </p:pic>
      <p:sp>
        <p:nvSpPr>
          <p:cNvPr id="87" name="Google Shape;87;p1"/>
          <p:cNvSpPr txBox="1"/>
          <p:nvPr/>
        </p:nvSpPr>
        <p:spPr>
          <a:xfrm>
            <a:off x="639425" y="5325700"/>
            <a:ext cx="84276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ru-RU" sz="2400" b="1" dirty="0">
                <a:solidFill>
                  <a:srgbClr val="C00000"/>
                </a:solidFill>
                <a:latin typeface="Gill Sans"/>
                <a:ea typeface="Gill Sans"/>
                <a:cs typeface="Gill Sans"/>
                <a:sym typeface="Gill Sans"/>
              </a:rPr>
              <a:t>Кыргыз Республикасында USAIDдин </a:t>
            </a:r>
            <a:br>
              <a:rPr lang="ru-RU" sz="2400" b="1" dirty="0">
                <a:solidFill>
                  <a:srgbClr val="C00000"/>
                </a:solidFill>
                <a:latin typeface="Gill Sans"/>
                <a:ea typeface="Gill Sans"/>
                <a:cs typeface="Gill Sans"/>
                <a:sym typeface="Gill Sans"/>
              </a:rPr>
            </a:br>
            <a:r>
              <a:rPr lang="ru-RU" sz="2400" b="1" dirty="0">
                <a:solidFill>
                  <a:srgbClr val="C00000"/>
                </a:solidFill>
                <a:latin typeface="Gill Sans"/>
                <a:ea typeface="Gill Sans"/>
                <a:cs typeface="Gill Sans"/>
                <a:sym typeface="Gill Sans"/>
              </a:rPr>
              <a:t>«Мыкты азыктануу» долбоору</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08374c3d52_0_14"/>
          <p:cNvSpPr txBox="1">
            <a:spLocks noGrp="1"/>
          </p:cNvSpPr>
          <p:nvPr>
            <p:ph type="title"/>
          </p:nvPr>
        </p:nvSpPr>
        <p:spPr>
          <a:xfrm>
            <a:off x="587085" y="528421"/>
            <a:ext cx="7964700" cy="8289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67B9"/>
              </a:buClr>
              <a:buSzPts val="2800"/>
              <a:buFont typeface="Gill Sans"/>
              <a:buNone/>
            </a:pPr>
            <a:r>
              <a:rPr lang="ru-RU" sz="3600" dirty="0">
                <a:solidFill>
                  <a:srgbClr val="C00000"/>
                </a:solidFill>
              </a:rPr>
              <a:t>МААНИЛҮҮ БИЛДИРГИЧТЕР</a:t>
            </a:r>
            <a:endParaRPr dirty="0"/>
          </a:p>
        </p:txBody>
      </p:sp>
      <p:sp>
        <p:nvSpPr>
          <p:cNvPr id="160" name="Google Shape;160;g108374c3d52_0_14"/>
          <p:cNvSpPr txBox="1">
            <a:spLocks noGrp="1"/>
          </p:cNvSpPr>
          <p:nvPr>
            <p:ph type="body" idx="1"/>
          </p:nvPr>
        </p:nvSpPr>
        <p:spPr>
          <a:xfrm>
            <a:off x="571500" y="1499725"/>
            <a:ext cx="3128400" cy="23901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ru-RU" sz="3200"/>
              <a:t>Төрөлгөндөн баштап, 6 айга чейин ымыркайга эне сүтүнөн башка эч кандай тамак-аш, суу же суусундук берилбейт.</a:t>
            </a:r>
            <a:endParaRPr/>
          </a:p>
        </p:txBody>
      </p:sp>
      <p:pic>
        <p:nvPicPr>
          <p:cNvPr id="161" name="Google Shape;161;g108374c3d52_0_14" descr="3 бөлүккө бөлүнгөн иллюстрацияланган плакат. Биринчи бөлүгүндө аял баласын эмизет. Экинчи бөлүктө аял башка аял сунуштаган бөтөлкө сүттөн баш тартат. Үчүнчү бөлүгүндө аял баласын эмизүүнү улантат."/>
          <p:cNvPicPr preferRelativeResize="0"/>
          <p:nvPr/>
        </p:nvPicPr>
        <p:blipFill>
          <a:blip r:embed="rId3">
            <a:alphaModFix/>
          </a:blip>
          <a:stretch>
            <a:fillRect/>
          </a:stretch>
        </p:blipFill>
        <p:spPr>
          <a:xfrm>
            <a:off x="3852300" y="1509721"/>
            <a:ext cx="5139301" cy="31622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Title 1">
            <a:extLst>
              <a:ext uri="{FF2B5EF4-FFF2-40B4-BE49-F238E27FC236}">
                <a16:creationId xmlns:a16="http://schemas.microsoft.com/office/drawing/2014/main" id="{74ECDC61-8954-43F6-B2D9-6505FCC41729}"/>
              </a:ext>
            </a:extLst>
          </p:cNvPr>
          <p:cNvSpPr>
            <a:spLocks noGrp="1"/>
          </p:cNvSpPr>
          <p:nvPr>
            <p:ph type="title"/>
          </p:nvPr>
        </p:nvSpPr>
        <p:spPr>
          <a:xfrm>
            <a:off x="587085" y="-829023"/>
            <a:ext cx="7964631" cy="829023"/>
          </a:xfrm>
        </p:spPr>
        <p:txBody>
          <a:bodyPr spcFirstLastPara="1" wrap="square" lIns="0" tIns="0" rIns="0" bIns="0" anchor="b" anchorCtr="0">
            <a:noAutofit/>
          </a:bodyPr>
          <a:lstStyle/>
          <a:p>
            <a:r>
              <a:rPr lang="ru-RU" dirty="0">
                <a:solidFill>
                  <a:srgbClr val="C00000"/>
                </a:solidFill>
              </a:rPr>
              <a:t>МААНИЛҮҮ БИЛДИРГИЧТЕР</a:t>
            </a:r>
            <a:r>
              <a:rPr lang="en-US" dirty="0">
                <a:solidFill>
                  <a:srgbClr val="C00000"/>
                </a:solidFill>
              </a:rPr>
              <a:t> </a:t>
            </a:r>
            <a:endParaRPr lang="en-US" dirty="0"/>
          </a:p>
        </p:txBody>
      </p:sp>
      <p:sp>
        <p:nvSpPr>
          <p:cNvPr id="166" name="Google Shape;166;g108374c3d52_0_19"/>
          <p:cNvSpPr txBox="1">
            <a:spLocks noGrp="1"/>
          </p:cNvSpPr>
          <p:nvPr>
            <p:ph type="body" idx="1"/>
          </p:nvPr>
        </p:nvSpPr>
        <p:spPr>
          <a:xfrm>
            <a:off x="587075" y="752675"/>
            <a:ext cx="4357500" cy="56487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ru-RU" sz="3200"/>
              <a:t>Б</a:t>
            </a:r>
            <a:r>
              <a:rPr lang="ru-RU" sz="3000"/>
              <a:t>ала каалаган учурда эне сүтүн  эмизүү-күндүз жана түнкүсүн (12 жолудан кем эмес). Канчалык көп эмизсе, ошончолук көп сүт   болот.   </a:t>
            </a:r>
            <a:endParaRPr sz="3000"/>
          </a:p>
          <a:p>
            <a:pPr marL="0" lvl="0" indent="0" algn="l" rtl="0">
              <a:spcBef>
                <a:spcPts val="1000"/>
              </a:spcBef>
              <a:spcAft>
                <a:spcPts val="0"/>
              </a:spcAft>
              <a:buNone/>
            </a:pPr>
            <a:r>
              <a:rPr lang="ru-RU" sz="3000"/>
              <a:t>Ымыркайга бир көкүрөктөгү эне сүтүн акырына чейин эмүүгө мүмкүнчүлүк берүү андан кийин экинчи кокурокту эмизуу зарыл.</a:t>
            </a:r>
            <a:endParaRPr sz="3000"/>
          </a:p>
          <a:p>
            <a:pPr marL="88900" lvl="0" indent="0" algn="l" rtl="0">
              <a:spcBef>
                <a:spcPts val="1000"/>
              </a:spcBef>
              <a:spcAft>
                <a:spcPts val="0"/>
              </a:spcAft>
              <a:buClr>
                <a:schemeClr val="dk1"/>
              </a:buClr>
              <a:buSzPts val="2200"/>
              <a:buFont typeface="Arial"/>
              <a:buNone/>
            </a:pPr>
            <a:endParaRPr sz="3000">
              <a:latin typeface="Times New Roman"/>
              <a:ea typeface="Times New Roman"/>
              <a:cs typeface="Times New Roman"/>
              <a:sym typeface="Times New Roman"/>
            </a:endParaRPr>
          </a:p>
          <a:p>
            <a:pPr marL="0" lvl="0" indent="0" algn="l" rtl="0">
              <a:spcBef>
                <a:spcPts val="1000"/>
              </a:spcBef>
              <a:spcAft>
                <a:spcPts val="0"/>
              </a:spcAft>
              <a:buNone/>
            </a:pPr>
            <a:endParaRPr/>
          </a:p>
        </p:txBody>
      </p:sp>
      <p:pic>
        <p:nvPicPr>
          <p:cNvPr id="167" name="Google Shape;167;g108374c3d52_0_19" descr="Плакатта эненин баласын эртең менен төрт маал, түштөн кийин 4 жолу жана түнкүсүн 4 жолу эмизгени тууралуу 12 иллюстрация бар."/>
          <p:cNvPicPr preferRelativeResize="0"/>
          <p:nvPr/>
        </p:nvPicPr>
        <p:blipFill>
          <a:blip r:embed="rId3">
            <a:alphaModFix/>
          </a:blip>
          <a:stretch>
            <a:fillRect/>
          </a:stretch>
        </p:blipFill>
        <p:spPr>
          <a:xfrm>
            <a:off x="4572000" y="1275900"/>
            <a:ext cx="4357524" cy="28286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733378" y="293717"/>
            <a:ext cx="7964631" cy="50984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3600" dirty="0">
                <a:solidFill>
                  <a:srgbClr val="C00000"/>
                </a:solidFill>
              </a:rPr>
              <a:t>МААНИЛҮҮ</a:t>
            </a:r>
            <a:r>
              <a:rPr lang="ru-RU" sz="4400" dirty="0"/>
              <a:t> </a:t>
            </a:r>
            <a:r>
              <a:rPr lang="ru-RU" sz="3600" dirty="0">
                <a:solidFill>
                  <a:srgbClr val="C00000"/>
                </a:solidFill>
              </a:rPr>
              <a:t>БИЛДИРГИЧТЕР:</a:t>
            </a:r>
            <a:endParaRPr dirty="0"/>
          </a:p>
        </p:txBody>
      </p:sp>
      <p:sp>
        <p:nvSpPr>
          <p:cNvPr id="173" name="Google Shape;173;p14"/>
          <p:cNvSpPr txBox="1">
            <a:spLocks noGrp="1"/>
          </p:cNvSpPr>
          <p:nvPr>
            <p:ph type="body" idx="1"/>
          </p:nvPr>
        </p:nvSpPr>
        <p:spPr>
          <a:xfrm>
            <a:off x="193050" y="1253300"/>
            <a:ext cx="8727300" cy="4801136"/>
          </a:xfrm>
          <a:prstGeom prst="rect">
            <a:avLst/>
          </a:prstGeom>
          <a:noFill/>
          <a:ln>
            <a:noFill/>
          </a:ln>
        </p:spPr>
        <p:txBody>
          <a:bodyPr spcFirstLastPara="1" wrap="square" lIns="0" tIns="0" rIns="0" bIns="0" anchor="t" anchorCtr="0">
            <a:noAutofit/>
          </a:bodyPr>
          <a:lstStyle/>
          <a:p>
            <a:pPr marL="457200" lvl="0" indent="0" algn="l" rtl="0">
              <a:lnSpc>
                <a:spcPct val="90000"/>
              </a:lnSpc>
              <a:spcBef>
                <a:spcPts val="1000"/>
              </a:spcBef>
              <a:spcAft>
                <a:spcPts val="0"/>
              </a:spcAft>
              <a:buNone/>
            </a:pPr>
            <a:r>
              <a:rPr lang="ru-RU" sz="3200"/>
              <a:t>Баланы эмизүүнү 2 жашка чейин  жана андан ары да улантыңыз.</a:t>
            </a:r>
            <a:endParaRPr sz="3200"/>
          </a:p>
          <a:p>
            <a:pPr marL="457200" lvl="0" indent="0" algn="l" rtl="0">
              <a:lnSpc>
                <a:spcPct val="90000"/>
              </a:lnSpc>
              <a:spcBef>
                <a:spcPts val="1000"/>
              </a:spcBef>
              <a:spcAft>
                <a:spcPts val="0"/>
              </a:spcAft>
              <a:buNone/>
            </a:pPr>
            <a:r>
              <a:rPr lang="ru-RU" sz="3200"/>
              <a:t>Энеси же баласы ооруп калган учурда да, эне сүтүн эмизүүнү улантуу зарыл.</a:t>
            </a:r>
            <a:endParaRPr sz="3200"/>
          </a:p>
          <a:p>
            <a:pPr marL="457200" lvl="0" indent="0" algn="l" rtl="0">
              <a:lnSpc>
                <a:spcPct val="90000"/>
              </a:lnSpc>
              <a:spcBef>
                <a:spcPts val="1000"/>
              </a:spcBef>
              <a:spcAft>
                <a:spcPts val="0"/>
              </a:spcAft>
              <a:buNone/>
            </a:pPr>
            <a:r>
              <a:rPr lang="ru-RU" sz="3200"/>
              <a:t>Эмизип жаткан эне толук баалуу тамактануусу керек.</a:t>
            </a:r>
            <a:endParaRPr sz="3200"/>
          </a:p>
          <a:p>
            <a:pPr marL="457200" lvl="0" indent="0" algn="l" rtl="0">
              <a:lnSpc>
                <a:spcPct val="90000"/>
              </a:lnSpc>
              <a:spcBef>
                <a:spcPts val="1000"/>
              </a:spcBef>
              <a:spcAft>
                <a:spcPts val="0"/>
              </a:spcAft>
              <a:buNone/>
            </a:pPr>
            <a:r>
              <a:rPr lang="ru-RU" sz="3200"/>
              <a:t>Эгерде балада же энеде кандайдыр бир көйгөйлөр болсо, сөзсүз түрдө медицина кызматкерлерине кайрылуусу зарыл.</a:t>
            </a:r>
            <a:endParaRPr sz="3200"/>
          </a:p>
          <a:p>
            <a:pPr marL="457200" lvl="0" indent="0" algn="l" rtl="0">
              <a:lnSpc>
                <a:spcPct val="90000"/>
              </a:lnSpc>
              <a:spcBef>
                <a:spcPts val="1000"/>
              </a:spcBef>
              <a:spcAft>
                <a:spcPts val="0"/>
              </a:spcAft>
              <a:buSzPts val="2200"/>
              <a:buNone/>
            </a:pPr>
            <a:endParaRPr/>
          </a:p>
          <a:p>
            <a:pPr marL="88900" lvl="0" indent="0" algn="l" rtl="0">
              <a:lnSpc>
                <a:spcPct val="90000"/>
              </a:lnSpc>
              <a:spcBef>
                <a:spcPts val="1000"/>
              </a:spcBef>
              <a:spcAft>
                <a:spcPts val="0"/>
              </a:spcAft>
              <a:buSzPts val="2200"/>
              <a:buNone/>
            </a:pPr>
            <a:endParaRPr sz="3200"/>
          </a:p>
          <a:p>
            <a:pPr marL="88900" lvl="0" indent="0" algn="l" rtl="0">
              <a:lnSpc>
                <a:spcPct val="90000"/>
              </a:lnSpc>
              <a:spcBef>
                <a:spcPts val="1000"/>
              </a:spcBef>
              <a:spcAft>
                <a:spcPts val="0"/>
              </a:spcAft>
              <a:buSzPts val="2200"/>
              <a:buNone/>
            </a:pPr>
            <a:endParaRPr sz="3200">
              <a:latin typeface="Times New Roman"/>
              <a:ea typeface="Times New Roman"/>
              <a:cs typeface="Times New Roman"/>
              <a:sym typeface="Times New Roman"/>
            </a:endParaRPr>
          </a:p>
          <a:p>
            <a:pPr marL="457200" marR="0" lvl="0" indent="-228600" algn="l" rtl="0">
              <a:lnSpc>
                <a:spcPct val="90000"/>
              </a:lnSpc>
              <a:spcBef>
                <a:spcPts val="1000"/>
              </a:spcBef>
              <a:spcAft>
                <a:spcPts val="0"/>
              </a:spcAft>
              <a:buClr>
                <a:srgbClr val="6C6463"/>
              </a:buClr>
              <a:buSzPts val="2200"/>
              <a:buFont typeface="Arial"/>
              <a:buNone/>
            </a:pPr>
            <a:endParaRPr sz="3200">
              <a:latin typeface="Times New Roman"/>
              <a:ea typeface="Times New Roman"/>
              <a:cs typeface="Times New Roman"/>
              <a:sym typeface="Times New Roman"/>
            </a:endParaRPr>
          </a:p>
          <a:p>
            <a:pPr marL="457200" marR="0" lvl="0" indent="-228600" algn="l" rtl="0">
              <a:lnSpc>
                <a:spcPct val="90000"/>
              </a:lnSpc>
              <a:spcBef>
                <a:spcPts val="1000"/>
              </a:spcBef>
              <a:spcAft>
                <a:spcPts val="0"/>
              </a:spcAft>
              <a:buClr>
                <a:srgbClr val="6C6463"/>
              </a:buClr>
              <a:buSzPts val="22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0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0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1000"/>
                                        <p:tgtEl>
                                          <p:spTgt spid="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animEffect transition="in" filter="fade">
                                      <p:cBhvr>
                                        <p:cTn id="27" dur="1000"/>
                                        <p:tgtEl>
                                          <p:spTgt spid="1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
                                            <p:txEl>
                                              <p:pRg st="5" end="5"/>
                                            </p:txEl>
                                          </p:spTgt>
                                        </p:tgtEl>
                                        <p:attrNameLst>
                                          <p:attrName>style.visibility</p:attrName>
                                        </p:attrNameLst>
                                      </p:cBhvr>
                                      <p:to>
                                        <p:strVal val="visible"/>
                                      </p:to>
                                    </p:set>
                                    <p:animEffect transition="in" filter="fade">
                                      <p:cBhvr>
                                        <p:cTn id="32" dur="1000"/>
                                        <p:tgtEl>
                                          <p:spTgt spid="1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xEl>
                                              <p:pRg st="6" end="6"/>
                                            </p:txEl>
                                          </p:spTgt>
                                        </p:tgtEl>
                                        <p:attrNameLst>
                                          <p:attrName>style.visibility</p:attrName>
                                        </p:attrNameLst>
                                      </p:cBhvr>
                                      <p:to>
                                        <p:strVal val="visible"/>
                                      </p:to>
                                    </p:set>
                                    <p:animEffect transition="in" filter="fade">
                                      <p:cBhvr>
                                        <p:cTn id="37" dur="1000"/>
                                        <p:tgtEl>
                                          <p:spTgt spid="17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3">
                                            <p:txEl>
                                              <p:pRg st="7" end="7"/>
                                            </p:txEl>
                                          </p:spTgt>
                                        </p:tgtEl>
                                        <p:attrNameLst>
                                          <p:attrName>style.visibility</p:attrName>
                                        </p:attrNameLst>
                                      </p:cBhvr>
                                      <p:to>
                                        <p:strVal val="visible"/>
                                      </p:to>
                                    </p:set>
                                    <p:animEffect transition="in" filter="fade">
                                      <p:cBhvr>
                                        <p:cTn id="42" dur="1000"/>
                                        <p:tgtEl>
                                          <p:spTgt spid="17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3">
                                            <p:txEl>
                                              <p:pRg st="8" end="8"/>
                                            </p:txEl>
                                          </p:spTgt>
                                        </p:tgtEl>
                                        <p:attrNameLst>
                                          <p:attrName>style.visibility</p:attrName>
                                        </p:attrNameLst>
                                      </p:cBhvr>
                                      <p:to>
                                        <p:strVal val="visible"/>
                                      </p:to>
                                    </p:set>
                                    <p:animEffect transition="in" filter="fade">
                                      <p:cBhvr>
                                        <p:cTn id="47" dur="1000"/>
                                        <p:tgtEl>
                                          <p:spTgt spid="17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0689c29130_0_0"/>
          <p:cNvSpPr txBox="1">
            <a:spLocks noGrp="1"/>
          </p:cNvSpPr>
          <p:nvPr>
            <p:ph type="title"/>
          </p:nvPr>
        </p:nvSpPr>
        <p:spPr>
          <a:xfrm>
            <a:off x="381900" y="175851"/>
            <a:ext cx="8762100" cy="814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1200"/>
              </a:spcBef>
              <a:spcAft>
                <a:spcPts val="0"/>
              </a:spcAft>
              <a:buClr>
                <a:schemeClr val="dk1"/>
              </a:buClr>
              <a:buSzPts val="1100"/>
              <a:buFont typeface="Arial"/>
              <a:buNone/>
            </a:pPr>
            <a:r>
              <a:rPr lang="ru-RU" sz="3600" dirty="0">
                <a:solidFill>
                  <a:srgbClr val="C00000"/>
                </a:solidFill>
                <a:latin typeface="Gill Sans" panose="020B0604020202020204" charset="0"/>
              </a:rPr>
              <a:t>БАЛДАРДЫН ӨСҮП-ӨНҮГҮҮСҮ</a:t>
            </a:r>
            <a:endParaRPr sz="3600" dirty="0">
              <a:solidFill>
                <a:srgbClr val="C00000"/>
              </a:solidFill>
              <a:latin typeface="Gill Sans" panose="020B0604020202020204" charset="0"/>
            </a:endParaRPr>
          </a:p>
          <a:p>
            <a:pPr marL="457200" lvl="0" indent="0" algn="ctr" rtl="0">
              <a:spcBef>
                <a:spcPts val="1200"/>
              </a:spcBef>
              <a:spcAft>
                <a:spcPts val="0"/>
              </a:spcAft>
              <a:buNone/>
            </a:pPr>
            <a:endParaRPr sz="3600" dirty="0">
              <a:solidFill>
                <a:srgbClr val="C00000"/>
              </a:solidFill>
            </a:endParaRPr>
          </a:p>
          <a:p>
            <a:pPr marL="0" lvl="0" indent="0" algn="l" rtl="0">
              <a:lnSpc>
                <a:spcPct val="115000"/>
              </a:lnSpc>
              <a:spcBef>
                <a:spcPts val="1200"/>
              </a:spcBef>
              <a:spcAft>
                <a:spcPts val="0"/>
              </a:spcAft>
              <a:buClr>
                <a:schemeClr val="dk1"/>
              </a:buClr>
              <a:buSzPts val="1100"/>
              <a:buFont typeface="Arial"/>
              <a:buNone/>
            </a:pPr>
            <a:r>
              <a:rPr lang="ru-RU" sz="3200" b="0" dirty="0" err="1">
                <a:solidFill>
                  <a:srgbClr val="6C6463"/>
                </a:solidFill>
              </a:rPr>
              <a:t>Эмчек</a:t>
            </a:r>
            <a:r>
              <a:rPr lang="ru-RU" sz="3200" b="0" dirty="0">
                <a:solidFill>
                  <a:srgbClr val="6C6463"/>
                </a:solidFill>
              </a:rPr>
              <a:t> </a:t>
            </a:r>
            <a:r>
              <a:rPr lang="ru-RU" sz="3200" b="0" dirty="0" err="1">
                <a:solidFill>
                  <a:srgbClr val="6C6463"/>
                </a:solidFill>
              </a:rPr>
              <a:t>эмизип</a:t>
            </a:r>
            <a:r>
              <a:rPr lang="ru-RU" sz="3200" b="0" dirty="0">
                <a:solidFill>
                  <a:srgbClr val="6C6463"/>
                </a:solidFill>
              </a:rPr>
              <a:t> </a:t>
            </a:r>
            <a:r>
              <a:rPr lang="ru-RU" sz="3200" b="0" dirty="0" err="1">
                <a:solidFill>
                  <a:srgbClr val="6C6463"/>
                </a:solidFill>
              </a:rPr>
              <a:t>жатканыңызда</a:t>
            </a:r>
            <a:r>
              <a:rPr lang="ru-RU" sz="3200" b="0" dirty="0">
                <a:solidFill>
                  <a:srgbClr val="6C6463"/>
                </a:solidFill>
              </a:rPr>
              <a:t> </a:t>
            </a:r>
            <a:r>
              <a:rPr lang="ru-RU" sz="3200" b="0" dirty="0" err="1">
                <a:solidFill>
                  <a:srgbClr val="6C6463"/>
                </a:solidFill>
              </a:rPr>
              <a:t>баланын</a:t>
            </a:r>
            <a:r>
              <a:rPr lang="ru-RU" sz="3200" b="0" dirty="0">
                <a:solidFill>
                  <a:srgbClr val="6C6463"/>
                </a:solidFill>
              </a:rPr>
              <a:t> </a:t>
            </a:r>
            <a:r>
              <a:rPr lang="ru-RU" sz="3200" b="0" dirty="0" err="1">
                <a:solidFill>
                  <a:srgbClr val="6C6463"/>
                </a:solidFill>
              </a:rPr>
              <a:t>көзүн</a:t>
            </a:r>
            <a:r>
              <a:rPr lang="ru-RU" sz="3200" b="0" dirty="0">
                <a:solidFill>
                  <a:srgbClr val="6C6463"/>
                </a:solidFill>
              </a:rPr>
              <a:t> </a:t>
            </a:r>
            <a:r>
              <a:rPr lang="ru-RU" sz="3200" b="0" dirty="0" err="1">
                <a:solidFill>
                  <a:srgbClr val="6C6463"/>
                </a:solidFill>
              </a:rPr>
              <a:t>карап</a:t>
            </a:r>
            <a:r>
              <a:rPr lang="ru-RU" sz="3200" b="0" dirty="0">
                <a:solidFill>
                  <a:srgbClr val="6C6463"/>
                </a:solidFill>
              </a:rPr>
              <a:t>, </a:t>
            </a:r>
            <a:r>
              <a:rPr lang="ru-RU" sz="3200" b="0" dirty="0" err="1">
                <a:solidFill>
                  <a:srgbClr val="6C6463"/>
                </a:solidFill>
              </a:rPr>
              <a:t>жылмайып</a:t>
            </a:r>
            <a:r>
              <a:rPr lang="ru-RU" sz="3200" b="0" dirty="0">
                <a:solidFill>
                  <a:srgbClr val="6C6463"/>
                </a:solidFill>
              </a:rPr>
              <a:t>, </a:t>
            </a:r>
            <a:r>
              <a:rPr lang="ru-RU" sz="3200" b="0" dirty="0" err="1">
                <a:solidFill>
                  <a:srgbClr val="6C6463"/>
                </a:solidFill>
              </a:rPr>
              <a:t>сүйлөшүп</a:t>
            </a:r>
            <a:r>
              <a:rPr lang="ru-RU" sz="3200" b="0" dirty="0">
                <a:solidFill>
                  <a:srgbClr val="6C6463"/>
                </a:solidFill>
              </a:rPr>
              <a:t> </a:t>
            </a:r>
            <a:r>
              <a:rPr lang="ru-RU" sz="3200" b="0" dirty="0" err="1">
                <a:solidFill>
                  <a:srgbClr val="6C6463"/>
                </a:solidFill>
              </a:rPr>
              <a:t>жана</a:t>
            </a:r>
            <a:r>
              <a:rPr lang="ru-RU" sz="3200" b="0" dirty="0">
                <a:solidFill>
                  <a:srgbClr val="6C6463"/>
                </a:solidFill>
              </a:rPr>
              <a:t> </a:t>
            </a:r>
            <a:r>
              <a:rPr lang="ru-RU" sz="3200" b="0" dirty="0" err="1">
                <a:solidFill>
                  <a:srgbClr val="6C6463"/>
                </a:solidFill>
              </a:rPr>
              <a:t>мээримиңизди</a:t>
            </a:r>
            <a:r>
              <a:rPr lang="ru-RU" sz="3200" b="0" dirty="0">
                <a:solidFill>
                  <a:srgbClr val="6C6463"/>
                </a:solidFill>
              </a:rPr>
              <a:t> </a:t>
            </a:r>
            <a:r>
              <a:rPr lang="ru-RU" sz="3200" b="0" dirty="0" err="1">
                <a:solidFill>
                  <a:srgbClr val="6C6463"/>
                </a:solidFill>
              </a:rPr>
              <a:t>төгүңүз</a:t>
            </a:r>
            <a:endParaRPr sz="3200" b="0" dirty="0">
              <a:solidFill>
                <a:srgbClr val="6C6463"/>
              </a:solidFill>
              <a:latin typeface="Arial"/>
              <a:ea typeface="Arial"/>
              <a:cs typeface="Arial"/>
              <a:sym typeface="Arial"/>
            </a:endParaRPr>
          </a:p>
          <a:p>
            <a:pPr marL="0" lvl="0" indent="0" algn="l" rtl="0">
              <a:lnSpc>
                <a:spcPct val="120000"/>
              </a:lnSpc>
              <a:spcBef>
                <a:spcPts val="1200"/>
              </a:spcBef>
              <a:spcAft>
                <a:spcPts val="0"/>
              </a:spcAft>
              <a:buClr>
                <a:schemeClr val="dk1"/>
              </a:buClr>
              <a:buSzPts val="1100"/>
              <a:buFont typeface="Arial"/>
              <a:buNone/>
            </a:pPr>
            <a:r>
              <a:rPr lang="ru-RU" sz="3200" b="0" dirty="0" err="1">
                <a:solidFill>
                  <a:srgbClr val="6C6463"/>
                </a:solidFill>
              </a:rPr>
              <a:t>Эне</a:t>
            </a:r>
            <a:r>
              <a:rPr lang="ru-RU" sz="3200" b="0" dirty="0">
                <a:solidFill>
                  <a:srgbClr val="6C6463"/>
                </a:solidFill>
              </a:rPr>
              <a:t> </a:t>
            </a:r>
            <a:r>
              <a:rPr lang="ru-RU" sz="3200" b="0" dirty="0" err="1">
                <a:solidFill>
                  <a:srgbClr val="6C6463"/>
                </a:solidFill>
              </a:rPr>
              <a:t>менен</a:t>
            </a:r>
            <a:r>
              <a:rPr lang="ru-RU" sz="3200" b="0" dirty="0">
                <a:solidFill>
                  <a:srgbClr val="6C6463"/>
                </a:solidFill>
              </a:rPr>
              <a:t> </a:t>
            </a:r>
            <a:r>
              <a:rPr lang="ru-RU" sz="3200" b="0" dirty="0" err="1">
                <a:solidFill>
                  <a:srgbClr val="6C6463"/>
                </a:solidFill>
              </a:rPr>
              <a:t>баланын</a:t>
            </a:r>
            <a:r>
              <a:rPr lang="ru-RU" sz="3200" b="0" dirty="0">
                <a:solidFill>
                  <a:srgbClr val="6C6463"/>
                </a:solidFill>
              </a:rPr>
              <a:t> </a:t>
            </a:r>
            <a:r>
              <a:rPr lang="ru-RU" sz="3200" b="0" dirty="0" err="1">
                <a:solidFill>
                  <a:srgbClr val="6C6463"/>
                </a:solidFill>
              </a:rPr>
              <a:t>ортосундагы</a:t>
            </a:r>
            <a:r>
              <a:rPr lang="ru-RU" sz="3200" b="0" dirty="0">
                <a:solidFill>
                  <a:srgbClr val="6C6463"/>
                </a:solidFill>
              </a:rPr>
              <a:t> </a:t>
            </a:r>
            <a:r>
              <a:rPr lang="ru-RU" sz="3200" b="0" dirty="0" err="1">
                <a:solidFill>
                  <a:srgbClr val="6C6463"/>
                </a:solidFill>
              </a:rPr>
              <a:t>бири-бирине</a:t>
            </a:r>
            <a:r>
              <a:rPr lang="ru-RU" sz="3200" b="0" dirty="0">
                <a:solidFill>
                  <a:srgbClr val="6C6463"/>
                </a:solidFill>
              </a:rPr>
              <a:t> </a:t>
            </a:r>
            <a:r>
              <a:rPr lang="ru-RU" sz="3200" b="0" dirty="0" err="1">
                <a:solidFill>
                  <a:srgbClr val="6C6463"/>
                </a:solidFill>
              </a:rPr>
              <a:t>болгон</a:t>
            </a:r>
            <a:r>
              <a:rPr lang="ru-RU" sz="3200" b="0" dirty="0">
                <a:solidFill>
                  <a:srgbClr val="6C6463"/>
                </a:solidFill>
              </a:rPr>
              <a:t> </a:t>
            </a:r>
            <a:r>
              <a:rPr lang="ru-RU" sz="3200" b="0" dirty="0" err="1">
                <a:solidFill>
                  <a:srgbClr val="6C6463"/>
                </a:solidFill>
              </a:rPr>
              <a:t>эмоционалдык</a:t>
            </a:r>
            <a:r>
              <a:rPr lang="ru-RU" sz="3200" b="0" dirty="0">
                <a:solidFill>
                  <a:srgbClr val="6C6463"/>
                </a:solidFill>
              </a:rPr>
              <a:t> </a:t>
            </a:r>
            <a:r>
              <a:rPr lang="ru-RU" sz="3200" b="0" dirty="0" err="1">
                <a:solidFill>
                  <a:srgbClr val="6C6463"/>
                </a:solidFill>
              </a:rPr>
              <a:t>сезимдерин</a:t>
            </a:r>
            <a:r>
              <a:rPr lang="ru-RU" sz="3200" b="0" dirty="0">
                <a:solidFill>
                  <a:srgbClr val="6C6463"/>
                </a:solidFill>
              </a:rPr>
              <a:t> </a:t>
            </a:r>
            <a:r>
              <a:rPr lang="ru-RU" sz="3200" b="0" dirty="0" err="1">
                <a:solidFill>
                  <a:srgbClr val="6C6463"/>
                </a:solidFill>
              </a:rPr>
              <a:t>арттырат</a:t>
            </a:r>
            <a:r>
              <a:rPr lang="ru-RU" sz="3200" b="0" dirty="0">
                <a:solidFill>
                  <a:srgbClr val="6C6463"/>
                </a:solidFill>
              </a:rPr>
              <a:t>. </a:t>
            </a:r>
            <a:endParaRPr sz="3200" b="0" dirty="0">
              <a:solidFill>
                <a:srgbClr val="6C6463"/>
              </a:solidFill>
            </a:endParaRPr>
          </a:p>
          <a:p>
            <a:pPr marL="88900" lvl="0" indent="0" algn="l" rtl="0">
              <a:lnSpc>
                <a:spcPct val="90000"/>
              </a:lnSpc>
              <a:spcBef>
                <a:spcPts val="1000"/>
              </a:spcBef>
              <a:spcAft>
                <a:spcPts val="0"/>
              </a:spcAft>
              <a:buClr>
                <a:srgbClr val="6C6463"/>
              </a:buClr>
              <a:buSzPts val="2200"/>
              <a:buNone/>
            </a:pPr>
            <a:r>
              <a:rPr lang="ru-RU" sz="3200" b="0" dirty="0" err="1">
                <a:solidFill>
                  <a:srgbClr val="6C6463"/>
                </a:solidFill>
              </a:rPr>
              <a:t>Сиздин</a:t>
            </a:r>
            <a:r>
              <a:rPr lang="ru-RU" sz="3200" b="0" dirty="0">
                <a:solidFill>
                  <a:srgbClr val="6C6463"/>
                </a:solidFill>
              </a:rPr>
              <a:t> </a:t>
            </a:r>
            <a:r>
              <a:rPr lang="ru-RU" sz="3200" b="0" dirty="0" err="1">
                <a:solidFill>
                  <a:srgbClr val="6C6463"/>
                </a:solidFill>
              </a:rPr>
              <a:t>наристеңиздин</a:t>
            </a:r>
            <a:r>
              <a:rPr lang="ru-RU" sz="3200" b="0" dirty="0">
                <a:solidFill>
                  <a:srgbClr val="6C6463"/>
                </a:solidFill>
              </a:rPr>
              <a:t> </a:t>
            </a:r>
            <a:r>
              <a:rPr lang="ru-RU" sz="3200" b="0" dirty="0" err="1">
                <a:solidFill>
                  <a:srgbClr val="6C6463"/>
                </a:solidFill>
              </a:rPr>
              <a:t>өзүн</a:t>
            </a:r>
            <a:r>
              <a:rPr lang="ru-RU" sz="3200" b="0" dirty="0">
                <a:solidFill>
                  <a:srgbClr val="6C6463"/>
                </a:solidFill>
              </a:rPr>
              <a:t> </a:t>
            </a:r>
            <a:r>
              <a:rPr lang="ru-RU" sz="3200" b="0" dirty="0" err="1">
                <a:solidFill>
                  <a:srgbClr val="6C6463"/>
                </a:solidFill>
              </a:rPr>
              <a:t>коопсуз</a:t>
            </a:r>
            <a:r>
              <a:rPr lang="ru-RU" sz="3200" b="0" dirty="0">
                <a:solidFill>
                  <a:srgbClr val="6C6463"/>
                </a:solidFill>
              </a:rPr>
              <a:t> </a:t>
            </a:r>
            <a:r>
              <a:rPr lang="ru-RU" sz="3200" b="0" dirty="0" err="1">
                <a:solidFill>
                  <a:srgbClr val="6C6463"/>
                </a:solidFill>
              </a:rPr>
              <a:t>жана</a:t>
            </a:r>
            <a:r>
              <a:rPr lang="ru-RU" sz="3200" b="0" dirty="0">
                <a:solidFill>
                  <a:srgbClr val="6C6463"/>
                </a:solidFill>
              </a:rPr>
              <a:t> </a:t>
            </a:r>
            <a:r>
              <a:rPr lang="ru-RU" sz="3200" b="0" dirty="0" err="1">
                <a:solidFill>
                  <a:srgbClr val="6C6463"/>
                </a:solidFill>
              </a:rPr>
              <a:t>жагымдуу</a:t>
            </a:r>
            <a:r>
              <a:rPr lang="ru-RU" sz="3200" b="0" dirty="0">
                <a:solidFill>
                  <a:srgbClr val="6C6463"/>
                </a:solidFill>
              </a:rPr>
              <a:t> </a:t>
            </a:r>
            <a:r>
              <a:rPr lang="ru-RU" sz="3200" b="0" dirty="0" err="1">
                <a:solidFill>
                  <a:srgbClr val="6C6463"/>
                </a:solidFill>
              </a:rPr>
              <a:t>чөйрөдө</a:t>
            </a:r>
            <a:r>
              <a:rPr lang="ru-RU" sz="3200" b="0" dirty="0">
                <a:solidFill>
                  <a:srgbClr val="6C6463"/>
                </a:solidFill>
              </a:rPr>
              <a:t> </a:t>
            </a:r>
            <a:r>
              <a:rPr lang="ru-RU" sz="3200" b="0" dirty="0" err="1">
                <a:solidFill>
                  <a:srgbClr val="6C6463"/>
                </a:solidFill>
              </a:rPr>
              <a:t>экендигин</a:t>
            </a:r>
            <a:r>
              <a:rPr lang="ru-RU" sz="3200" b="0" dirty="0">
                <a:solidFill>
                  <a:srgbClr val="6C6463"/>
                </a:solidFill>
              </a:rPr>
              <a:t> </a:t>
            </a:r>
            <a:r>
              <a:rPr lang="ru-RU" sz="3200" b="0" dirty="0" err="1">
                <a:solidFill>
                  <a:srgbClr val="6C6463"/>
                </a:solidFill>
              </a:rPr>
              <a:t>сезүүсүнө</a:t>
            </a:r>
            <a:r>
              <a:rPr lang="ru-RU" sz="3200" b="0" dirty="0">
                <a:solidFill>
                  <a:srgbClr val="6C6463"/>
                </a:solidFill>
              </a:rPr>
              <a:t> </a:t>
            </a:r>
            <a:r>
              <a:rPr lang="ru-RU" sz="3200" b="0" dirty="0" err="1">
                <a:solidFill>
                  <a:srgbClr val="6C6463"/>
                </a:solidFill>
              </a:rPr>
              <a:t>жардам</a:t>
            </a:r>
            <a:r>
              <a:rPr lang="ru-RU" sz="3200" b="0" dirty="0">
                <a:solidFill>
                  <a:srgbClr val="6C6463"/>
                </a:solidFill>
              </a:rPr>
              <a:t> берет.</a:t>
            </a:r>
            <a:endParaRPr sz="3200" b="0" dirty="0">
              <a:solidFill>
                <a:srgbClr val="6C6463"/>
              </a:solidFill>
            </a:endParaRPr>
          </a:p>
          <a:p>
            <a:pPr marL="88900" lvl="0" indent="0" algn="l" rtl="0">
              <a:lnSpc>
                <a:spcPct val="90000"/>
              </a:lnSpc>
              <a:spcBef>
                <a:spcPts val="1000"/>
              </a:spcBef>
              <a:spcAft>
                <a:spcPts val="0"/>
              </a:spcAft>
              <a:buClr>
                <a:srgbClr val="6C6463"/>
              </a:buClr>
              <a:buSzPts val="2200"/>
              <a:buNone/>
            </a:pPr>
            <a:endParaRPr sz="3200" b="0" dirty="0">
              <a:solidFill>
                <a:srgbClr val="6C6463"/>
              </a:solidFill>
            </a:endParaRPr>
          </a:p>
          <a:p>
            <a:pPr marL="88900" lvl="0" indent="0" algn="l" rtl="0">
              <a:lnSpc>
                <a:spcPct val="90000"/>
              </a:lnSpc>
              <a:spcBef>
                <a:spcPts val="1000"/>
              </a:spcBef>
              <a:spcAft>
                <a:spcPts val="0"/>
              </a:spcAft>
              <a:buClr>
                <a:srgbClr val="6C6463"/>
              </a:buClr>
              <a:buSzPts val="2200"/>
              <a:buNone/>
            </a:pPr>
            <a:endParaRPr sz="3200" b="0" dirty="0">
              <a:solidFill>
                <a:srgbClr val="6C6463"/>
              </a:solidFill>
            </a:endParaRPr>
          </a:p>
          <a:p>
            <a:pPr marL="88900" lvl="0" indent="0" algn="l" rtl="0">
              <a:lnSpc>
                <a:spcPct val="90000"/>
              </a:lnSpc>
              <a:spcBef>
                <a:spcPts val="1000"/>
              </a:spcBef>
              <a:spcAft>
                <a:spcPts val="0"/>
              </a:spcAft>
              <a:buClr>
                <a:srgbClr val="6C6463"/>
              </a:buClr>
              <a:buSzPts val="2200"/>
              <a:buNone/>
            </a:pPr>
            <a:endParaRPr sz="3200" b="0" dirty="0">
              <a:solidFill>
                <a:srgbClr val="6C6463"/>
              </a:solidFill>
            </a:endParaRPr>
          </a:p>
          <a:p>
            <a:pPr marL="0" lvl="0" indent="0" algn="l" rtl="0">
              <a:lnSpc>
                <a:spcPct val="90000"/>
              </a:lnSpc>
              <a:spcBef>
                <a:spcPts val="0"/>
              </a:spcBef>
              <a:spcAft>
                <a:spcPts val="0"/>
              </a:spcAft>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0689c29130_0_5"/>
          <p:cNvSpPr txBox="1">
            <a:spLocks noGrp="1"/>
          </p:cNvSpPr>
          <p:nvPr>
            <p:ph type="title"/>
          </p:nvPr>
        </p:nvSpPr>
        <p:spPr>
          <a:xfrm>
            <a:off x="659962" y="196634"/>
            <a:ext cx="7964700" cy="1285801"/>
          </a:xfrm>
          <a:prstGeom prst="rect">
            <a:avLst/>
          </a:prstGeom>
          <a:noFill/>
          <a:ln>
            <a:noFill/>
          </a:ln>
        </p:spPr>
        <p:txBody>
          <a:bodyPr spcFirstLastPara="1" wrap="square" lIns="0" tIns="0" rIns="0" bIns="0" anchor="t" anchorCtr="0">
            <a:noAutofit/>
          </a:bodyPr>
          <a:lstStyle/>
          <a:p>
            <a:pPr marL="0" lvl="0" indent="0" algn="ctr" rtl="0">
              <a:lnSpc>
                <a:spcPct val="107916"/>
              </a:lnSpc>
              <a:spcBef>
                <a:spcPts val="1200"/>
              </a:spcBef>
              <a:spcAft>
                <a:spcPts val="1200"/>
              </a:spcAft>
              <a:buClr>
                <a:schemeClr val="dk1"/>
              </a:buClr>
              <a:buSzPts val="1100"/>
              <a:buFont typeface="Arial"/>
              <a:buNone/>
            </a:pPr>
            <a:r>
              <a:rPr lang="ru-RU" sz="3600">
                <a:solidFill>
                  <a:srgbClr val="C00000"/>
                </a:solidFill>
              </a:rPr>
              <a:t>ЭМИЗГЕН ЭНЕЛЕРГЕ КАНДАЙ КОЛДОО КӨРСӨТӨ АЛАБЫЗ? </a:t>
            </a:r>
            <a:endParaRPr sz="3600">
              <a:solidFill>
                <a:srgbClr val="C00000"/>
              </a:solidFill>
            </a:endParaRPr>
          </a:p>
        </p:txBody>
      </p:sp>
      <p:pic>
        <p:nvPicPr>
          <p:cNvPr id="184" name="Google Shape;184;g10689c29130_0_5" descr="Эне баласын эмизген эки наристе анын жанында камераны карап отурат. Алардын баары бешиктин алдында жерде отурушат."/>
          <p:cNvPicPr preferRelativeResize="0"/>
          <p:nvPr/>
        </p:nvPicPr>
        <p:blipFill rotWithShape="1">
          <a:blip r:embed="rId3">
            <a:alphaModFix/>
          </a:blip>
          <a:srcRect l="22633" t="9524" r="6446" b="15373"/>
          <a:stretch/>
        </p:blipFill>
        <p:spPr>
          <a:xfrm>
            <a:off x="2034740" y="1690365"/>
            <a:ext cx="5215145" cy="4142100"/>
          </a:xfrm>
          <a:prstGeom prst="flowChartAlternateProcess">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1016293" y="-2817"/>
            <a:ext cx="7964700" cy="828900"/>
          </a:xfrm>
          <a:prstGeom prst="rect">
            <a:avLst/>
          </a:prstGeom>
          <a:noFill/>
          <a:ln>
            <a:noFill/>
          </a:ln>
        </p:spPr>
        <p:txBody>
          <a:bodyPr spcFirstLastPara="1" wrap="square" lIns="0" tIns="0" rIns="0" bIns="0" anchor="t" anchorCtr="0">
            <a:noAutofit/>
          </a:bodyPr>
          <a:lstStyle/>
          <a:p>
            <a:pPr marL="0" lvl="0" indent="0" algn="l" rtl="0">
              <a:lnSpc>
                <a:spcPct val="107916"/>
              </a:lnSpc>
              <a:spcBef>
                <a:spcPts val="1200"/>
              </a:spcBef>
              <a:spcAft>
                <a:spcPts val="1200"/>
              </a:spcAft>
              <a:buClr>
                <a:schemeClr val="dk1"/>
              </a:buClr>
              <a:buSzPts val="1100"/>
              <a:buNone/>
            </a:pPr>
            <a:r>
              <a:rPr lang="ru-RU" sz="3600">
                <a:solidFill>
                  <a:srgbClr val="C00000"/>
                </a:solidFill>
              </a:rPr>
              <a:t>БАЛАНЫ БАГЫШЫП КОЛДОО КӨРСӨТҮҮ </a:t>
            </a:r>
            <a:endParaRPr sz="3600">
              <a:solidFill>
                <a:srgbClr val="C00000"/>
              </a:solidFill>
            </a:endParaRPr>
          </a:p>
        </p:txBody>
      </p:sp>
      <p:pic>
        <p:nvPicPr>
          <p:cNvPr id="190" name="Google Shape;190;p37" descr="Чоң киши цилиндр формасындагы чоң жыгач буюм менен ойногон наристени кармап турат."/>
          <p:cNvPicPr preferRelativeResize="0"/>
          <p:nvPr/>
        </p:nvPicPr>
        <p:blipFill rotWithShape="1">
          <a:blip r:embed="rId3">
            <a:alphaModFix/>
          </a:blip>
          <a:srcRect/>
          <a:stretch/>
        </p:blipFill>
        <p:spPr>
          <a:xfrm>
            <a:off x="5188986" y="1240970"/>
            <a:ext cx="3572459" cy="5103845"/>
          </a:xfrm>
          <a:prstGeom prst="flowChartAlternateProcess">
            <a:avLst/>
          </a:prstGeom>
          <a:noFill/>
          <a:ln>
            <a:noFill/>
          </a:ln>
        </p:spPr>
      </p:pic>
      <p:pic>
        <p:nvPicPr>
          <p:cNvPr id="191" name="Google Shape;191;p37" descr="Жаш бала баланы кармап камерага карайт."/>
          <p:cNvPicPr preferRelativeResize="0"/>
          <p:nvPr/>
        </p:nvPicPr>
        <p:blipFill rotWithShape="1">
          <a:blip r:embed="rId4">
            <a:alphaModFix/>
          </a:blip>
          <a:srcRect/>
          <a:stretch/>
        </p:blipFill>
        <p:spPr>
          <a:xfrm>
            <a:off x="195943" y="2050247"/>
            <a:ext cx="4702629" cy="3295261"/>
          </a:xfrm>
          <a:prstGeom prst="flowChartAlternateProcess">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185669" y="66067"/>
            <a:ext cx="8570446" cy="1246908"/>
          </a:xfrm>
          <a:prstGeom prst="rect">
            <a:avLst/>
          </a:prstGeom>
          <a:noFill/>
          <a:ln>
            <a:noFill/>
          </a:ln>
        </p:spPr>
        <p:txBody>
          <a:bodyPr spcFirstLastPara="1" wrap="square" lIns="0" tIns="0" rIns="0" bIns="0" anchor="t" anchorCtr="0">
            <a:noAutofit/>
          </a:bodyPr>
          <a:lstStyle/>
          <a:p>
            <a:pPr marL="0" lvl="0" indent="0" algn="ctr" rtl="0">
              <a:lnSpc>
                <a:spcPct val="107916"/>
              </a:lnSpc>
              <a:spcBef>
                <a:spcPts val="1200"/>
              </a:spcBef>
              <a:spcAft>
                <a:spcPts val="1200"/>
              </a:spcAft>
              <a:buClr>
                <a:schemeClr val="dk1"/>
              </a:buClr>
              <a:buSzPts val="1100"/>
              <a:buNone/>
            </a:pPr>
            <a:r>
              <a:rPr lang="ru-RU" sz="3600" dirty="0">
                <a:solidFill>
                  <a:srgbClr val="C00000"/>
                </a:solidFill>
              </a:rPr>
              <a:t>ЭНЕЛЕРГЕ ЭМИЗГЕНГЕ КӨБҮРӨӨК УБАКЫТ БЕРЕБИЗ</a:t>
            </a:r>
            <a:br>
              <a:rPr lang="ru-RU" sz="4400" dirty="0">
                <a:solidFill>
                  <a:srgbClr val="7F7F7F"/>
                </a:solidFill>
                <a:latin typeface="Calibri"/>
                <a:ea typeface="Calibri"/>
                <a:cs typeface="Calibri"/>
                <a:sym typeface="Calibri"/>
              </a:rPr>
            </a:br>
            <a:r>
              <a:rPr lang="ru-RU" sz="4400" dirty="0"/>
              <a:t> </a:t>
            </a:r>
            <a:endParaRPr sz="1600" dirty="0">
              <a:solidFill>
                <a:srgbClr val="2F5496"/>
              </a:solidFill>
              <a:latin typeface="Calibri"/>
              <a:ea typeface="Calibri"/>
              <a:cs typeface="Calibri"/>
              <a:sym typeface="Calibri"/>
            </a:endParaRPr>
          </a:p>
        </p:txBody>
      </p:sp>
      <p:pic>
        <p:nvPicPr>
          <p:cNvPr id="197" name="Google Shape;197;p38" descr="3 жуп иллюстративдик плакаттар, балдарын эмизген ар кандай курактагы энелер; алардын биринин эгиз баласы бар."/>
          <p:cNvPicPr preferRelativeResize="0"/>
          <p:nvPr/>
        </p:nvPicPr>
        <p:blipFill>
          <a:blip r:embed="rId3">
            <a:alphaModFix/>
          </a:blip>
          <a:stretch>
            <a:fillRect/>
          </a:stretch>
        </p:blipFill>
        <p:spPr>
          <a:xfrm>
            <a:off x="950824" y="1602767"/>
            <a:ext cx="7453436" cy="46367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589650" y="290945"/>
            <a:ext cx="7964700" cy="762000"/>
          </a:xfrm>
          <a:prstGeom prst="rect">
            <a:avLst/>
          </a:prstGeom>
          <a:noFill/>
          <a:ln>
            <a:noFill/>
          </a:ln>
        </p:spPr>
        <p:txBody>
          <a:bodyPr spcFirstLastPara="1" wrap="square" lIns="0" tIns="0" rIns="0" bIns="0" anchor="t" anchorCtr="0">
            <a:noAutofit/>
          </a:bodyPr>
          <a:lstStyle/>
          <a:p>
            <a:pPr marL="0" lvl="0" indent="0" algn="ctr" rtl="0">
              <a:lnSpc>
                <a:spcPct val="107916"/>
              </a:lnSpc>
              <a:spcBef>
                <a:spcPts val="1200"/>
              </a:spcBef>
              <a:spcAft>
                <a:spcPts val="1200"/>
              </a:spcAft>
              <a:buClr>
                <a:schemeClr val="dk1"/>
              </a:buClr>
              <a:buSzPts val="1100"/>
              <a:buNone/>
            </a:pPr>
            <a:r>
              <a:rPr lang="ru-RU" sz="3600">
                <a:solidFill>
                  <a:srgbClr val="C00000"/>
                </a:solidFill>
              </a:rPr>
              <a:t>ЭНЕЛЕРГЕ ЖАРДАМ БЕРЕБИЗ</a:t>
            </a:r>
            <a:br>
              <a:rPr lang="ru-RU" sz="3600">
                <a:solidFill>
                  <a:srgbClr val="7F7F7F"/>
                </a:solidFill>
                <a:latin typeface="Calibri"/>
                <a:ea typeface="Calibri"/>
                <a:cs typeface="Calibri"/>
                <a:sym typeface="Calibri"/>
              </a:rPr>
            </a:br>
            <a:endParaRPr sz="3600">
              <a:solidFill>
                <a:srgbClr val="C00000"/>
              </a:solidFill>
            </a:endParaRPr>
          </a:p>
        </p:txBody>
      </p:sp>
      <p:pic>
        <p:nvPicPr>
          <p:cNvPr id="203" name="Google Shape;203;p39" descr="Кургатылган чөптөр толтурулган чоң идиштин айланасында жерде ар кандай курактагы аял жана балдар отурушат. Аял селфи кылып жаткан окшойт."/>
          <p:cNvPicPr preferRelativeResize="0"/>
          <p:nvPr/>
        </p:nvPicPr>
        <p:blipFill rotWithShape="1">
          <a:blip r:embed="rId3">
            <a:alphaModFix/>
          </a:blip>
          <a:srcRect/>
          <a:stretch/>
        </p:blipFill>
        <p:spPr>
          <a:xfrm>
            <a:off x="335280" y="2104834"/>
            <a:ext cx="4114800" cy="3288490"/>
          </a:xfrm>
          <a:prstGeom prst="rect">
            <a:avLst/>
          </a:prstGeom>
          <a:noFill/>
          <a:ln>
            <a:noFill/>
          </a:ln>
        </p:spPr>
      </p:pic>
      <p:pic>
        <p:nvPicPr>
          <p:cNvPr id="204" name="Google Shape;204;p39" descr="Чоң эркек балага кашык менен тамак берет; бала көйнөк кийген."/>
          <p:cNvPicPr preferRelativeResize="0"/>
          <p:nvPr/>
        </p:nvPicPr>
        <p:blipFill rotWithShape="1">
          <a:blip r:embed="rId4">
            <a:alphaModFix/>
          </a:blip>
          <a:srcRect/>
          <a:stretch/>
        </p:blipFill>
        <p:spPr>
          <a:xfrm>
            <a:off x="4572000" y="2104834"/>
            <a:ext cx="4199238" cy="32884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587083" y="237476"/>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3600">
                <a:solidFill>
                  <a:srgbClr val="C00000"/>
                </a:solidFill>
              </a:rPr>
              <a:t>МААНИЛУУ БИЛДИРГИЧТЕР COVID-19 УЧУРУНДА: </a:t>
            </a:r>
            <a:endParaRPr/>
          </a:p>
        </p:txBody>
      </p:sp>
      <p:sp>
        <p:nvSpPr>
          <p:cNvPr id="210" name="Google Shape;210;p15"/>
          <p:cNvSpPr txBox="1">
            <a:spLocks noGrp="1"/>
          </p:cNvSpPr>
          <p:nvPr>
            <p:ph type="body" idx="1"/>
          </p:nvPr>
        </p:nvSpPr>
        <p:spPr>
          <a:xfrm>
            <a:off x="471050" y="1420175"/>
            <a:ext cx="8196600" cy="4410000"/>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r>
              <a:rPr lang="ru-RU" sz="3200"/>
              <a:t>Баланы эмизердин алдында </a:t>
            </a:r>
            <a:r>
              <a:rPr lang="ru-RU" sz="3200" u="sng"/>
              <a:t>самын менен таза, аккан суу менен 20 секундадан кем эмес</a:t>
            </a:r>
            <a:r>
              <a:rPr lang="ru-RU" sz="3200"/>
              <a:t> убакыт колду жуу. </a:t>
            </a:r>
            <a:endParaRPr/>
          </a:p>
          <a:p>
            <a:pPr marL="88900" lvl="0" indent="0" algn="l" rtl="0">
              <a:lnSpc>
                <a:spcPct val="90000"/>
              </a:lnSpc>
              <a:spcBef>
                <a:spcPts val="1000"/>
              </a:spcBef>
              <a:spcAft>
                <a:spcPts val="0"/>
              </a:spcAft>
              <a:buSzPts val="2200"/>
              <a:buNone/>
            </a:pPr>
            <a:endParaRPr sz="800"/>
          </a:p>
          <a:p>
            <a:pPr marL="88900" lvl="0" indent="0" algn="l" rtl="0">
              <a:lnSpc>
                <a:spcPct val="90000"/>
              </a:lnSpc>
              <a:spcBef>
                <a:spcPts val="1000"/>
              </a:spcBef>
              <a:spcAft>
                <a:spcPts val="0"/>
              </a:spcAft>
              <a:buSzPts val="2200"/>
              <a:buNone/>
            </a:pPr>
            <a:r>
              <a:rPr lang="ru-RU" sz="3200"/>
              <a:t>Баланы каралашып, жардам берген үй-бүлө мүчөлөрүн дагы </a:t>
            </a:r>
            <a:r>
              <a:rPr lang="ru-RU" sz="3200" u="sng"/>
              <a:t>колун самын менен таза, аккан суу менен 20 секунд жуу</a:t>
            </a:r>
            <a:r>
              <a:rPr lang="ru-RU" sz="3200"/>
              <a:t>.</a:t>
            </a:r>
            <a:endParaRPr/>
          </a:p>
          <a:p>
            <a:pPr marL="88900" lvl="0" indent="0" algn="l" rtl="0">
              <a:lnSpc>
                <a:spcPct val="90000"/>
              </a:lnSpc>
              <a:spcBef>
                <a:spcPts val="1000"/>
              </a:spcBef>
              <a:spcAft>
                <a:spcPts val="0"/>
              </a:spcAft>
              <a:buSzPts val="2200"/>
              <a:buNone/>
            </a:pPr>
            <a:endParaRPr sz="800"/>
          </a:p>
          <a:p>
            <a:pPr marL="88900" lvl="0" indent="0" algn="l" rtl="0">
              <a:lnSpc>
                <a:spcPct val="90000"/>
              </a:lnSpc>
              <a:spcBef>
                <a:spcPts val="1000"/>
              </a:spcBef>
              <a:spcAft>
                <a:spcPts val="0"/>
              </a:spcAft>
              <a:buSzPts val="2200"/>
              <a:buNone/>
            </a:pPr>
            <a:r>
              <a:rPr lang="ru-RU" sz="3200"/>
              <a:t>Толугу менен айыкканча, баланы эмизгенде жана балага кам көргөндө медициналык же болбосо кездеме </a:t>
            </a:r>
            <a:r>
              <a:rPr lang="ru-RU" sz="3200" u="sng"/>
              <a:t>беткабын дайыма тагынуу. </a:t>
            </a:r>
            <a:endParaRPr sz="3200"/>
          </a:p>
          <a:p>
            <a:pPr marL="457200" marR="0" lvl="0" indent="-228600" algn="l" rtl="0">
              <a:lnSpc>
                <a:spcPct val="90000"/>
              </a:lnSpc>
              <a:spcBef>
                <a:spcPts val="1000"/>
              </a:spcBef>
              <a:spcAft>
                <a:spcPts val="0"/>
              </a:spcAft>
              <a:buClr>
                <a:srgbClr val="6C6463"/>
              </a:buClr>
              <a:buSzPts val="22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0">
                                            <p:txEl>
                                              <p:pRg st="0" end="0"/>
                                            </p:txEl>
                                          </p:spTgt>
                                        </p:tgtEl>
                                        <p:attrNameLst>
                                          <p:attrName>style.visibility</p:attrName>
                                        </p:attrNameLst>
                                      </p:cBhvr>
                                      <p:to>
                                        <p:strVal val="visible"/>
                                      </p:to>
                                    </p:set>
                                    <p:anim calcmode="lin" valueType="num">
                                      <p:cBhvr additive="base">
                                        <p:cTn id="12" dur="500"/>
                                        <p:tgtEl>
                                          <p:spTgt spid="2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0">
                                            <p:txEl>
                                              <p:pRg st="1" end="1"/>
                                            </p:txEl>
                                          </p:spTgt>
                                        </p:tgtEl>
                                        <p:attrNameLst>
                                          <p:attrName>style.visibility</p:attrName>
                                        </p:attrNameLst>
                                      </p:cBhvr>
                                      <p:to>
                                        <p:strVal val="visible"/>
                                      </p:to>
                                    </p:set>
                                    <p:anim calcmode="lin" valueType="num">
                                      <p:cBhvr additive="base">
                                        <p:cTn id="17" dur="500"/>
                                        <p:tgtEl>
                                          <p:spTgt spid="2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0">
                                            <p:txEl>
                                              <p:pRg st="2" end="2"/>
                                            </p:txEl>
                                          </p:spTgt>
                                        </p:tgtEl>
                                        <p:attrNameLst>
                                          <p:attrName>style.visibility</p:attrName>
                                        </p:attrNameLst>
                                      </p:cBhvr>
                                      <p:to>
                                        <p:strVal val="visible"/>
                                      </p:to>
                                    </p:set>
                                    <p:anim calcmode="lin" valueType="num">
                                      <p:cBhvr additive="base">
                                        <p:cTn id="22" dur="500"/>
                                        <p:tgtEl>
                                          <p:spTgt spid="2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0">
                                            <p:txEl>
                                              <p:pRg st="3" end="3"/>
                                            </p:txEl>
                                          </p:spTgt>
                                        </p:tgtEl>
                                        <p:attrNameLst>
                                          <p:attrName>style.visibility</p:attrName>
                                        </p:attrNameLst>
                                      </p:cBhvr>
                                      <p:to>
                                        <p:strVal val="visible"/>
                                      </p:to>
                                    </p:set>
                                    <p:anim calcmode="lin" valueType="num">
                                      <p:cBhvr additive="base">
                                        <p:cTn id="27" dur="500"/>
                                        <p:tgtEl>
                                          <p:spTgt spid="2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0">
                                            <p:txEl>
                                              <p:pRg st="4" end="4"/>
                                            </p:txEl>
                                          </p:spTgt>
                                        </p:tgtEl>
                                        <p:attrNameLst>
                                          <p:attrName>style.visibility</p:attrName>
                                        </p:attrNameLst>
                                      </p:cBhvr>
                                      <p:to>
                                        <p:strVal val="visible"/>
                                      </p:to>
                                    </p:set>
                                    <p:anim calcmode="lin" valueType="num">
                                      <p:cBhvr additive="base">
                                        <p:cTn id="32" dur="500"/>
                                        <p:tgtEl>
                                          <p:spTgt spid="2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0">
                                            <p:txEl>
                                              <p:pRg st="5" end="5"/>
                                            </p:txEl>
                                          </p:spTgt>
                                        </p:tgtEl>
                                        <p:attrNameLst>
                                          <p:attrName>style.visibility</p:attrName>
                                        </p:attrNameLst>
                                      </p:cBhvr>
                                      <p:to>
                                        <p:strVal val="visible"/>
                                      </p:to>
                                    </p:set>
                                    <p:anim calcmode="lin" valueType="num">
                                      <p:cBhvr additive="base">
                                        <p:cTn id="37" dur="500"/>
                                        <p:tgtEl>
                                          <p:spTgt spid="2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203200" y="71126"/>
            <a:ext cx="8686800" cy="12369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2800"/>
              <a:buNone/>
            </a:pPr>
            <a:r>
              <a:rPr lang="ru-RU" sz="3600" dirty="0">
                <a:solidFill>
                  <a:srgbClr val="C00000"/>
                </a:solidFill>
              </a:rPr>
              <a:t>АКТИВИСТТЕР КАНТИП МААЛЫМАТ ТАРАТАТ</a:t>
            </a:r>
            <a:endParaRPr dirty="0"/>
          </a:p>
        </p:txBody>
      </p:sp>
      <p:sp>
        <p:nvSpPr>
          <p:cNvPr id="216" name="Google Shape;216;p17"/>
          <p:cNvSpPr txBox="1">
            <a:spLocks noGrp="1"/>
          </p:cNvSpPr>
          <p:nvPr>
            <p:ph type="body" idx="1"/>
          </p:nvPr>
        </p:nvSpPr>
        <p:spPr>
          <a:xfrm>
            <a:off x="121919" y="886691"/>
            <a:ext cx="8768080" cy="5618479"/>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endParaRPr sz="4000"/>
          </a:p>
          <a:p>
            <a:pPr marL="88900" lvl="0" indent="0" algn="l" rtl="0">
              <a:lnSpc>
                <a:spcPct val="90000"/>
              </a:lnSpc>
              <a:spcBef>
                <a:spcPts val="1000"/>
              </a:spcBef>
              <a:spcAft>
                <a:spcPts val="0"/>
              </a:spcAft>
              <a:buSzPts val="2200"/>
              <a:buNone/>
            </a:pPr>
            <a:r>
              <a:rPr lang="ru-RU" sz="4000"/>
              <a:t>Ватсап группалары аркылуу маалымат таратуу, онлайн.</a:t>
            </a:r>
            <a:endParaRPr/>
          </a:p>
          <a:p>
            <a:pPr marL="88900" lvl="0" indent="0" algn="l" rtl="0">
              <a:lnSpc>
                <a:spcPct val="90000"/>
              </a:lnSpc>
              <a:spcBef>
                <a:spcPts val="1000"/>
              </a:spcBef>
              <a:spcAft>
                <a:spcPts val="0"/>
              </a:spcAft>
              <a:buSzPts val="2200"/>
              <a:buNone/>
            </a:pPr>
            <a:endParaRPr sz="4000"/>
          </a:p>
          <a:p>
            <a:pPr marL="88900" lvl="0" indent="0" algn="l" rtl="0">
              <a:lnSpc>
                <a:spcPct val="90000"/>
              </a:lnSpc>
              <a:spcBef>
                <a:spcPts val="1000"/>
              </a:spcBef>
              <a:spcAft>
                <a:spcPts val="0"/>
              </a:spcAft>
              <a:buSzPts val="2200"/>
              <a:buNone/>
            </a:pPr>
            <a:r>
              <a:rPr lang="ru-RU" sz="4000"/>
              <a:t>Үй кыдырууда өздүк картага таянып, бул теманы өзгөчө «1000 күндүк үй-бүлөлөрдүн»,  камтылуусу зарыл. </a:t>
            </a:r>
            <a:endParaRPr/>
          </a:p>
          <a:p>
            <a:pPr marL="88900" lvl="0" indent="0" algn="l" rtl="0">
              <a:lnSpc>
                <a:spcPct val="90000"/>
              </a:lnSpc>
              <a:spcBef>
                <a:spcPts val="1000"/>
              </a:spcBef>
              <a:spcAft>
                <a:spcPts val="0"/>
              </a:spcAft>
              <a:buSzPts val="2200"/>
              <a:buNone/>
            </a:pPr>
            <a:endParaRPr sz="4000"/>
          </a:p>
          <a:p>
            <a:pPr marL="88900" lvl="0" indent="0" algn="l" rtl="0">
              <a:lnSpc>
                <a:spcPct val="90000"/>
              </a:lnSpc>
              <a:spcBef>
                <a:spcPts val="1000"/>
              </a:spcBef>
              <a:spcAft>
                <a:spcPts val="0"/>
              </a:spcAft>
              <a:buSzPts val="2200"/>
              <a:buNone/>
            </a:pPr>
            <a:endParaRPr/>
          </a:p>
          <a:p>
            <a:pPr marL="546100" lvl="0" indent="-317500" algn="l" rtl="0">
              <a:lnSpc>
                <a:spcPct val="90000"/>
              </a:lnSpc>
              <a:spcBef>
                <a:spcPts val="1000"/>
              </a:spcBef>
              <a:spcAft>
                <a:spcPts val="0"/>
              </a:spcAft>
              <a:buSzPts val="2200"/>
              <a:buNone/>
            </a:pPr>
            <a:endParaRPr/>
          </a:p>
          <a:p>
            <a:pPr marL="546100" lvl="0" indent="-317500" algn="l" rtl="0">
              <a:lnSpc>
                <a:spcPct val="90000"/>
              </a:lnSpc>
              <a:spcBef>
                <a:spcPts val="1000"/>
              </a:spcBef>
              <a:spcAft>
                <a:spcPts val="0"/>
              </a:spcAft>
              <a:buSzPts val="2200"/>
              <a:buNone/>
            </a:pPr>
            <a:endParaRPr/>
          </a:p>
          <a:p>
            <a:pPr marL="88900" lvl="0" indent="0" algn="l" rtl="0">
              <a:lnSpc>
                <a:spcPct val="90000"/>
              </a:lnSpc>
              <a:spcBef>
                <a:spcPts val="1000"/>
              </a:spcBef>
              <a:spcAft>
                <a:spcPts val="0"/>
              </a:spcAft>
              <a:buSzPts val="2200"/>
              <a:buNone/>
            </a:pPr>
            <a:endParaRPr/>
          </a:p>
        </p:txBody>
      </p:sp>
      <p:sp>
        <p:nvSpPr>
          <p:cNvPr id="217" name="Google Shape;217;p17">
            <a:extLst>
              <a:ext uri="{C183D7F6-B498-43B3-948B-1728B52AA6E4}">
                <adec:decorative xmlns:adec="http://schemas.microsoft.com/office/drawing/2017/decorative" val="1"/>
              </a:ext>
            </a:extLst>
          </p:cNvPr>
          <p:cNvSpPr/>
          <p:nvPr/>
        </p:nvSpPr>
        <p:spPr>
          <a:xfrm>
            <a:off x="1926590" y="4397220"/>
            <a:ext cx="184731" cy="430839"/>
          </a:xfrm>
          <a:prstGeom prst="rect">
            <a:avLst/>
          </a:prstGeom>
          <a:noFill/>
          <a:ln>
            <a:noFill/>
          </a:ln>
        </p:spPr>
        <p:txBody>
          <a:bodyPr spcFirstLastPara="1" wrap="square" lIns="91425" tIns="76175" rIns="91425" bIns="761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6"/>
          <p:cNvSpPr txBox="1">
            <a:spLocks noGrp="1"/>
          </p:cNvSpPr>
          <p:nvPr>
            <p:ph type="title"/>
          </p:nvPr>
        </p:nvSpPr>
        <p:spPr>
          <a:xfrm>
            <a:off x="589686" y="285496"/>
            <a:ext cx="7964700" cy="82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67B9"/>
              </a:buClr>
              <a:buSzPts val="2800"/>
              <a:buFont typeface="Gill Sans"/>
              <a:buNone/>
            </a:pPr>
            <a:r>
              <a:rPr lang="ru-RU" sz="3600" dirty="0">
                <a:solidFill>
                  <a:srgbClr val="C00000"/>
                </a:solidFill>
              </a:rPr>
              <a:t>БҮГҮНКҮ САБАКТЫН МАКСАТТАРЫ ЖАНА МАЗМУНУ</a:t>
            </a:r>
            <a:endParaRPr dirty="0"/>
          </a:p>
        </p:txBody>
      </p:sp>
      <p:sp>
        <p:nvSpPr>
          <p:cNvPr id="93" name="Google Shape;93;p36"/>
          <p:cNvSpPr txBox="1">
            <a:spLocks noGrp="1"/>
          </p:cNvSpPr>
          <p:nvPr>
            <p:ph type="body" idx="1"/>
          </p:nvPr>
        </p:nvSpPr>
        <p:spPr>
          <a:xfrm>
            <a:off x="681125" y="1382800"/>
            <a:ext cx="7870500" cy="4858800"/>
          </a:xfrm>
          <a:prstGeom prst="rect">
            <a:avLst/>
          </a:prstGeom>
          <a:noFill/>
          <a:ln>
            <a:noFill/>
          </a:ln>
        </p:spPr>
        <p:txBody>
          <a:bodyPr spcFirstLastPara="1" wrap="square" lIns="0" tIns="0" rIns="0" bIns="0" anchor="t" anchorCtr="0">
            <a:noAutofit/>
          </a:bodyPr>
          <a:lstStyle/>
          <a:p>
            <a:pPr marL="457200" lvl="0" indent="-457200" algn="l" rtl="0">
              <a:lnSpc>
                <a:spcPct val="115000"/>
              </a:lnSpc>
              <a:spcBef>
                <a:spcPts val="1200"/>
              </a:spcBef>
              <a:spcAft>
                <a:spcPts val="0"/>
              </a:spcAft>
              <a:buClr>
                <a:srgbClr val="666666"/>
              </a:buClr>
              <a:buSzPts val="3600"/>
              <a:buChar char="₋"/>
            </a:pPr>
            <a:r>
              <a:rPr lang="ru-RU" sz="3200" dirty="0"/>
              <a:t>Өтүлгөн тема боюнча талкулоо;  </a:t>
            </a:r>
            <a:endParaRPr sz="3200" dirty="0"/>
          </a:p>
          <a:p>
            <a:pPr marL="457200" lvl="0" indent="-457200" algn="l" rtl="0">
              <a:lnSpc>
                <a:spcPct val="90000"/>
              </a:lnSpc>
              <a:spcBef>
                <a:spcPts val="0"/>
              </a:spcBef>
              <a:spcAft>
                <a:spcPts val="0"/>
              </a:spcAft>
              <a:buClr>
                <a:srgbClr val="666666"/>
              </a:buClr>
              <a:buSzPts val="3600"/>
              <a:buChar char="₋"/>
            </a:pPr>
            <a:r>
              <a:rPr lang="ru-RU" sz="3200" dirty="0"/>
              <a:t>Жалаң гана эне сүтү менен эмизүү темасы менен таанышып,  </a:t>
            </a:r>
            <a:endParaRPr sz="3200" dirty="0"/>
          </a:p>
          <a:p>
            <a:pPr marL="457200" lvl="0" indent="-457200" algn="l" rtl="0">
              <a:lnSpc>
                <a:spcPct val="90000"/>
              </a:lnSpc>
              <a:spcBef>
                <a:spcPts val="0"/>
              </a:spcBef>
              <a:spcAft>
                <a:spcPts val="0"/>
              </a:spcAft>
              <a:buClr>
                <a:srgbClr val="666666"/>
              </a:buClr>
              <a:buSzPts val="3600"/>
              <a:buChar char="₋"/>
            </a:pPr>
            <a:r>
              <a:rPr lang="ru-RU" sz="3200" dirty="0"/>
              <a:t>ЖГЭЭнин балага жана эне үчүн артыкчылыктары </a:t>
            </a:r>
            <a:endParaRPr sz="3200" dirty="0"/>
          </a:p>
          <a:p>
            <a:pPr marL="457200" lvl="0" indent="-457200" algn="l" rtl="0">
              <a:lnSpc>
                <a:spcPct val="90000"/>
              </a:lnSpc>
              <a:spcBef>
                <a:spcPts val="0"/>
              </a:spcBef>
              <a:spcAft>
                <a:spcPts val="0"/>
              </a:spcAft>
              <a:buClr>
                <a:srgbClr val="666666"/>
              </a:buClr>
              <a:buSzPts val="3600"/>
              <a:buChar char="₋"/>
            </a:pPr>
            <a:r>
              <a:rPr lang="ru-RU" sz="3200" dirty="0"/>
              <a:t>Маанилүү билдиргичтерин билүү;</a:t>
            </a:r>
            <a:endParaRPr sz="3200" dirty="0"/>
          </a:p>
          <a:p>
            <a:pPr marL="457200" lvl="0" indent="-431800" algn="l" rtl="0">
              <a:lnSpc>
                <a:spcPct val="90000"/>
              </a:lnSpc>
              <a:spcBef>
                <a:spcPts val="0"/>
              </a:spcBef>
              <a:spcAft>
                <a:spcPts val="0"/>
              </a:spcAft>
              <a:buSzPts val="3200"/>
              <a:buChar char="₋"/>
            </a:pPr>
            <a:r>
              <a:rPr lang="ru-RU" sz="3200" dirty="0"/>
              <a:t>Балдардын өсүп-өнүгүүсү </a:t>
            </a:r>
            <a:endParaRPr sz="3200" dirty="0"/>
          </a:p>
          <a:p>
            <a:pPr marL="457200" lvl="0" indent="-431800" algn="l" rtl="0">
              <a:lnSpc>
                <a:spcPct val="90000"/>
              </a:lnSpc>
              <a:spcBef>
                <a:spcPts val="0"/>
              </a:spcBef>
              <a:spcAft>
                <a:spcPts val="0"/>
              </a:spcAft>
              <a:buSzPts val="3200"/>
              <a:buChar char="₋"/>
            </a:pPr>
            <a:r>
              <a:rPr lang="ru-RU" sz="3200" dirty="0"/>
              <a:t>Бала эмизген энелерге колдоо көрсөтүү</a:t>
            </a:r>
            <a:endParaRPr sz="3200" dirty="0"/>
          </a:p>
          <a:p>
            <a:pPr marL="457200" lvl="0" indent="-457200" algn="l" rtl="0">
              <a:lnSpc>
                <a:spcPct val="90000"/>
              </a:lnSpc>
              <a:spcBef>
                <a:spcPts val="0"/>
              </a:spcBef>
              <a:spcAft>
                <a:spcPts val="0"/>
              </a:spcAft>
              <a:buClr>
                <a:srgbClr val="666666"/>
              </a:buClr>
              <a:buSzPts val="3600"/>
              <a:buChar char="₋"/>
            </a:pPr>
            <a:r>
              <a:rPr lang="ru-RU" sz="3200" dirty="0"/>
              <a:t>Отчеттук формасын түшүндүрүү жана кийинки иш-аракеттерин пландоо. </a:t>
            </a:r>
          </a:p>
          <a:p>
            <a:pPr marL="228600" lvl="0" indent="-88900" algn="l" rtl="0">
              <a:lnSpc>
                <a:spcPct val="90000"/>
              </a:lnSpc>
              <a:spcBef>
                <a:spcPts val="0"/>
              </a:spcBef>
              <a:spcAft>
                <a:spcPts val="0"/>
              </a:spcAft>
              <a:buSzPts val="22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a:extLst>
              <a:ext uri="{FF2B5EF4-FFF2-40B4-BE49-F238E27FC236}">
                <a16:creationId xmlns:a16="http://schemas.microsoft.com/office/drawing/2014/main" id="{CFE637B7-B22C-4848-82B8-FBE1BFCD39DE}"/>
              </a:ext>
            </a:extLst>
          </p:cNvPr>
          <p:cNvSpPr>
            <a:spLocks noGrp="1"/>
          </p:cNvSpPr>
          <p:nvPr>
            <p:ph type="title"/>
          </p:nvPr>
        </p:nvSpPr>
        <p:spPr>
          <a:xfrm>
            <a:off x="587085" y="-829023"/>
            <a:ext cx="7964631" cy="829023"/>
          </a:xfrm>
        </p:spPr>
        <p:txBody>
          <a:bodyPr spcFirstLastPara="1" wrap="square" lIns="0" tIns="0" rIns="0" bIns="0" anchor="b" anchorCtr="0">
            <a:noAutofit/>
          </a:bodyPr>
          <a:lstStyle/>
          <a:p>
            <a:r>
              <a:rPr lang="ru-RU" dirty="0">
                <a:solidFill>
                  <a:srgbClr val="C00000"/>
                </a:solidFill>
              </a:rPr>
              <a:t>АКТИВИСТТЕР КАНТИП МААЛЫМАТ ТАРАТАТ</a:t>
            </a:r>
            <a:r>
              <a:rPr lang="en-US" dirty="0">
                <a:solidFill>
                  <a:srgbClr val="C00000"/>
                </a:solidFill>
              </a:rPr>
              <a:t> </a:t>
            </a:r>
            <a:endParaRPr lang="en-US" dirty="0"/>
          </a:p>
        </p:txBody>
      </p:sp>
      <p:pic>
        <p:nvPicPr>
          <p:cNvPr id="222" name="Google Shape;222;p18" descr="20 сап жана 12 тилкеден турган бош таблица."/>
          <p:cNvPicPr preferRelativeResize="0"/>
          <p:nvPr/>
        </p:nvPicPr>
        <p:blipFill rotWithShape="1">
          <a:blip r:embed="rId3">
            <a:alphaModFix/>
          </a:blip>
          <a:srcRect l="25151" t="16706" r="25606" b="23382"/>
          <a:stretch/>
        </p:blipFill>
        <p:spPr>
          <a:xfrm>
            <a:off x="0" y="0"/>
            <a:ext cx="9144000" cy="6359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3600">
                <a:solidFill>
                  <a:srgbClr val="C00000"/>
                </a:solidFill>
              </a:rPr>
              <a:t>УРМАТТУУ АКТИВИСТТЕР!</a:t>
            </a:r>
            <a:br>
              <a:rPr lang="ru-RU"/>
            </a:br>
            <a:br>
              <a:rPr lang="ru-RU"/>
            </a:br>
            <a:br>
              <a:rPr lang="ru-RU"/>
            </a:br>
            <a:br>
              <a:rPr lang="ru-RU"/>
            </a:br>
            <a:br>
              <a:rPr lang="ru-RU"/>
            </a:br>
            <a:r>
              <a:rPr lang="ru-RU" sz="3200"/>
              <a:t>Бышыктоо максатында: ар бир активист  бирден маанилүү билдиргичтерди атап кетсе, сабактын максатын кайталап кетсек. </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a:spLocks noGrp="1"/>
          </p:cNvSpPr>
          <p:nvPr>
            <p:ph type="title"/>
          </p:nvPr>
        </p:nvSpPr>
        <p:spPr>
          <a:xfrm>
            <a:off x="587085" y="528421"/>
            <a:ext cx="7964631" cy="82902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2"/>
              </a:buClr>
              <a:buSzPts val="3200"/>
              <a:buNone/>
            </a:pPr>
            <a:r>
              <a:rPr lang="ru-RU" sz="3600" dirty="0">
                <a:solidFill>
                  <a:srgbClr val="C00000"/>
                </a:solidFill>
              </a:rPr>
              <a:t>ЖЫЙЫНТЫКТОО: </a:t>
            </a:r>
            <a:br>
              <a:rPr lang="ru-RU" sz="3200" dirty="0">
                <a:solidFill>
                  <a:schemeClr val="accent2"/>
                </a:solidFill>
              </a:rPr>
            </a:br>
            <a:br>
              <a:rPr lang="ru-RU" sz="3200" dirty="0">
                <a:solidFill>
                  <a:schemeClr val="accent2"/>
                </a:solidFill>
              </a:rPr>
            </a:br>
            <a:r>
              <a:rPr lang="ru-RU" sz="3200" dirty="0" err="1">
                <a:solidFill>
                  <a:schemeClr val="accent1"/>
                </a:solidFill>
              </a:rPr>
              <a:t>Жалаң</a:t>
            </a:r>
            <a:r>
              <a:rPr lang="ru-RU" sz="3200" dirty="0">
                <a:solidFill>
                  <a:schemeClr val="accent1"/>
                </a:solidFill>
              </a:rPr>
              <a:t> </a:t>
            </a:r>
            <a:r>
              <a:rPr lang="ru-RU" sz="3200" dirty="0" err="1">
                <a:solidFill>
                  <a:schemeClr val="accent1"/>
                </a:solidFill>
              </a:rPr>
              <a:t>гана</a:t>
            </a:r>
            <a:r>
              <a:rPr lang="ru-RU" sz="3200" dirty="0">
                <a:solidFill>
                  <a:schemeClr val="accent1"/>
                </a:solidFill>
              </a:rPr>
              <a:t> </a:t>
            </a:r>
            <a:r>
              <a:rPr lang="ru-RU" sz="3200" dirty="0" err="1">
                <a:solidFill>
                  <a:schemeClr val="accent1"/>
                </a:solidFill>
              </a:rPr>
              <a:t>эне</a:t>
            </a:r>
            <a:r>
              <a:rPr lang="ru-RU" sz="3200" dirty="0">
                <a:solidFill>
                  <a:schemeClr val="accent1"/>
                </a:solidFill>
              </a:rPr>
              <a:t> </a:t>
            </a:r>
            <a:r>
              <a:rPr lang="ru-RU" sz="3200" dirty="0" err="1">
                <a:solidFill>
                  <a:schemeClr val="accent1"/>
                </a:solidFill>
              </a:rPr>
              <a:t>сүтүн</a:t>
            </a:r>
            <a:r>
              <a:rPr lang="ru-RU" sz="3200" dirty="0">
                <a:solidFill>
                  <a:schemeClr val="accent1"/>
                </a:solidFill>
              </a:rPr>
              <a:t> </a:t>
            </a:r>
            <a:r>
              <a:rPr lang="ru-RU" sz="3200" dirty="0" err="1">
                <a:solidFill>
                  <a:schemeClr val="accent1"/>
                </a:solidFill>
              </a:rPr>
              <a:t>эмизүү</a:t>
            </a:r>
            <a:r>
              <a:rPr lang="ru-RU" sz="3200" dirty="0">
                <a:solidFill>
                  <a:schemeClr val="accent1"/>
                </a:solidFill>
              </a:rPr>
              <a:t> </a:t>
            </a:r>
            <a:r>
              <a:rPr lang="ru-RU" sz="3200" dirty="0" err="1">
                <a:solidFill>
                  <a:schemeClr val="accent1"/>
                </a:solidFill>
              </a:rPr>
              <a:t>жөнүндө</a:t>
            </a:r>
            <a:r>
              <a:rPr lang="ru-RU" sz="3200" dirty="0">
                <a:solidFill>
                  <a:schemeClr val="accent1"/>
                </a:solidFill>
              </a:rPr>
              <a:t> видео-</a:t>
            </a:r>
            <a:r>
              <a:rPr lang="ru-RU" sz="3200" dirty="0" err="1">
                <a:solidFill>
                  <a:schemeClr val="accent1"/>
                </a:solidFill>
              </a:rPr>
              <a:t>роликти</a:t>
            </a:r>
            <a:r>
              <a:rPr lang="ru-RU" sz="3200" dirty="0">
                <a:solidFill>
                  <a:schemeClr val="accent1"/>
                </a:solidFill>
              </a:rPr>
              <a:t> </a:t>
            </a:r>
            <a:r>
              <a:rPr lang="ru-RU" sz="3200" dirty="0" err="1">
                <a:solidFill>
                  <a:schemeClr val="accent1"/>
                </a:solidFill>
              </a:rPr>
              <a:t>көрүү</a:t>
            </a:r>
            <a:r>
              <a:rPr lang="ru-RU" sz="3200" dirty="0">
                <a:solidFill>
                  <a:schemeClr val="accent1"/>
                </a:solidFill>
              </a:rPr>
              <a:t>.</a:t>
            </a:r>
            <a:br>
              <a:rPr lang="en-US" sz="3200" dirty="0">
                <a:solidFill>
                  <a:schemeClr val="accent1"/>
                </a:solidFill>
              </a:rPr>
            </a:br>
            <a:endParaRPr sz="3200" dirty="0">
              <a:solidFill>
                <a:schemeClr val="accent1"/>
              </a:solidFill>
            </a:endParaRPr>
          </a:p>
          <a:p>
            <a:pPr marL="0" lvl="0" indent="0" algn="l" rtl="0">
              <a:lnSpc>
                <a:spcPct val="90000"/>
              </a:lnSpc>
              <a:spcBef>
                <a:spcPts val="0"/>
              </a:spcBef>
              <a:spcAft>
                <a:spcPts val="0"/>
              </a:spcAft>
              <a:buClr>
                <a:schemeClr val="accent2"/>
              </a:buClr>
              <a:buSzPts val="3200"/>
              <a:buNone/>
            </a:pPr>
            <a:r>
              <a:rPr lang="en-GB" sz="1400" dirty="0">
                <a:solidFill>
                  <a:schemeClr val="accent1"/>
                </a:solidFill>
                <a:hlinkClick r:id="rId3"/>
              </a:rPr>
              <a:t>https://www.youtube.com/watch?v=xvH-UKKfEt4</a:t>
            </a:r>
            <a:r>
              <a:rPr lang="en-GB" sz="1400" dirty="0">
                <a:solidFill>
                  <a:schemeClr val="accent1"/>
                </a:solidFill>
              </a:rPr>
              <a:t> </a:t>
            </a:r>
            <a:br>
              <a:rPr lang="ru-RU" sz="3200" dirty="0">
                <a:solidFill>
                  <a:schemeClr val="accent1"/>
                </a:solidFill>
              </a:rPr>
            </a:br>
            <a:br>
              <a:rPr lang="ru-RU" sz="3200" dirty="0">
                <a:solidFill>
                  <a:schemeClr val="accent2"/>
                </a:solidFill>
              </a:rPr>
            </a:br>
            <a:br>
              <a:rPr lang="ru-RU" sz="3200" dirty="0">
                <a:solidFill>
                  <a:schemeClr val="accent2"/>
                </a:solidFill>
              </a:rPr>
            </a:br>
            <a:r>
              <a:rPr lang="ru-RU" sz="3200" b="0" dirty="0" err="1">
                <a:solidFill>
                  <a:srgbClr val="6C6463"/>
                </a:solidFill>
              </a:rPr>
              <a:t>Ишиңиздерде</a:t>
            </a:r>
            <a:r>
              <a:rPr lang="ru-RU" sz="3200" b="0" dirty="0">
                <a:solidFill>
                  <a:srgbClr val="6C6463"/>
                </a:solidFill>
              </a:rPr>
              <a:t> </a:t>
            </a:r>
            <a:r>
              <a:rPr lang="ru-RU" sz="3200" b="0" dirty="0" err="1">
                <a:solidFill>
                  <a:srgbClr val="6C6463"/>
                </a:solidFill>
              </a:rPr>
              <a:t>ийгиликтер</a:t>
            </a:r>
            <a:r>
              <a:rPr lang="ru-RU" sz="3200" b="0" dirty="0">
                <a:solidFill>
                  <a:srgbClr val="6C6463"/>
                </a:solidFill>
              </a:rPr>
              <a:t> </a:t>
            </a:r>
            <a:r>
              <a:rPr lang="ru-RU" sz="3200" b="0" dirty="0" err="1">
                <a:solidFill>
                  <a:srgbClr val="6C6463"/>
                </a:solidFill>
              </a:rPr>
              <a:t>жаралсын</a:t>
            </a:r>
            <a:r>
              <a:rPr lang="ru-RU" sz="3200" b="0" dirty="0">
                <a:solidFill>
                  <a:srgbClr val="6C6463"/>
                </a:solidFill>
              </a:rPr>
              <a:t>!</a:t>
            </a:r>
            <a:br>
              <a:rPr lang="ru-RU" sz="3200" dirty="0">
                <a:solidFill>
                  <a:schemeClr val="accent2"/>
                </a:solidFill>
              </a:rPr>
            </a:br>
            <a:endParaRPr sz="3200" dirty="0"/>
          </a:p>
        </p:txBody>
      </p:sp>
      <p:sp>
        <p:nvSpPr>
          <p:cNvPr id="233" name="Google Shape;233;p20"/>
          <p:cNvSpPr txBox="1">
            <a:spLocks noGrp="1"/>
          </p:cNvSpPr>
          <p:nvPr>
            <p:ph type="body" idx="1"/>
          </p:nvPr>
        </p:nvSpPr>
        <p:spPr>
          <a:xfrm>
            <a:off x="-152441" y="4121726"/>
            <a:ext cx="7980300" cy="2108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6C6463"/>
              </a:buClr>
              <a:buSzPts val="4800"/>
              <a:buNone/>
            </a:pPr>
            <a:endParaRPr sz="3200"/>
          </a:p>
          <a:p>
            <a:pPr marL="0" lvl="0" indent="0" algn="ctr" rtl="0">
              <a:lnSpc>
                <a:spcPct val="90000"/>
              </a:lnSpc>
              <a:spcBef>
                <a:spcPts val="1000"/>
              </a:spcBef>
              <a:spcAft>
                <a:spcPts val="0"/>
              </a:spcAft>
              <a:buClr>
                <a:srgbClr val="6C6463"/>
              </a:buClr>
              <a:buSzPts val="4800"/>
              <a:buNone/>
            </a:pPr>
            <a:endParaRPr sz="3200"/>
          </a:p>
          <a:p>
            <a:pPr marL="0" lvl="0" indent="0" algn="ctr" rtl="0">
              <a:lnSpc>
                <a:spcPct val="90000"/>
              </a:lnSpc>
              <a:spcBef>
                <a:spcPts val="1000"/>
              </a:spcBef>
              <a:spcAft>
                <a:spcPts val="0"/>
              </a:spcAft>
              <a:buClr>
                <a:srgbClr val="6C6463"/>
              </a:buClr>
              <a:buSzPts val="4800"/>
              <a:buNone/>
            </a:pPr>
            <a:r>
              <a:rPr lang="ru-RU" sz="3200"/>
              <a:t>Көңүл бурганыңыздар үчүн ырахмат</a:t>
            </a:r>
            <a:endParaRPr sz="3200"/>
          </a:p>
          <a:p>
            <a:pPr marL="0" lvl="0" indent="0" algn="ctr" rtl="0">
              <a:lnSpc>
                <a:spcPct val="90000"/>
              </a:lnSpc>
              <a:spcBef>
                <a:spcPts val="1000"/>
              </a:spcBef>
              <a:spcAft>
                <a:spcPts val="0"/>
              </a:spcAft>
              <a:buClr>
                <a:srgbClr val="6C6463"/>
              </a:buClr>
              <a:buSzPts val="4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Title 2">
            <a:extLst>
              <a:ext uri="{FF2B5EF4-FFF2-40B4-BE49-F238E27FC236}">
                <a16:creationId xmlns:a16="http://schemas.microsoft.com/office/drawing/2014/main" id="{4DF3CD74-F45D-478C-9311-39B2F2C849FD}"/>
              </a:ext>
            </a:extLst>
          </p:cNvPr>
          <p:cNvSpPr>
            <a:spLocks noGrp="1"/>
          </p:cNvSpPr>
          <p:nvPr>
            <p:ph type="title"/>
          </p:nvPr>
        </p:nvSpPr>
        <p:spPr>
          <a:xfrm>
            <a:off x="587085" y="-829023"/>
            <a:ext cx="7964631" cy="829023"/>
          </a:xfrm>
        </p:spPr>
        <p:txBody>
          <a:bodyPr spcFirstLastPara="1" wrap="square" lIns="0" tIns="0" rIns="0" bIns="0" anchor="b" anchorCtr="0">
            <a:noAutofit/>
          </a:bodyPr>
          <a:lstStyle/>
          <a:p>
            <a:r>
              <a:rPr lang="en-US" dirty="0">
                <a:solidFill>
                  <a:srgbClr val="C00000"/>
                </a:solidFill>
              </a:rPr>
              <a:t> USAID</a:t>
            </a:r>
            <a:r>
              <a:rPr lang="ru-RU" dirty="0">
                <a:solidFill>
                  <a:srgbClr val="C00000"/>
                </a:solidFill>
              </a:rPr>
              <a:t>дин «МЫКТЫ АЗЫКТАНУУ» долбоору  </a:t>
            </a:r>
            <a:br>
              <a:rPr lang="ru-RU" dirty="0"/>
            </a:br>
            <a:endParaRPr lang="en-US" dirty="0"/>
          </a:p>
        </p:txBody>
      </p:sp>
      <p:sp>
        <p:nvSpPr>
          <p:cNvPr id="99" name="Google Shape;99;p3"/>
          <p:cNvSpPr txBox="1">
            <a:spLocks noGrp="1"/>
          </p:cNvSpPr>
          <p:nvPr>
            <p:ph type="body" idx="1"/>
          </p:nvPr>
        </p:nvSpPr>
        <p:spPr>
          <a:xfrm>
            <a:off x="110836" y="144040"/>
            <a:ext cx="8837221" cy="65671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200"/>
              <a:buNone/>
            </a:pPr>
            <a:r>
              <a:rPr lang="ru-RU" sz="3600" b="1" dirty="0">
                <a:solidFill>
                  <a:srgbClr val="C00000"/>
                </a:solidFill>
              </a:rPr>
              <a:t> USAIDдин «МЫКТЫ АЗЫКТАНУУ» долбоору  </a:t>
            </a:r>
            <a:endParaRPr dirty="0"/>
          </a:p>
        </p:txBody>
      </p:sp>
      <p:sp>
        <p:nvSpPr>
          <p:cNvPr id="100" name="Google Shape;100;p3"/>
          <p:cNvSpPr/>
          <p:nvPr/>
        </p:nvSpPr>
        <p:spPr>
          <a:xfrm>
            <a:off x="587075" y="1510150"/>
            <a:ext cx="8158200" cy="454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ru-RU" sz="3200" b="0" i="0" u="none" strike="noStrike" cap="none">
                <a:solidFill>
                  <a:srgbClr val="6C6463"/>
                </a:solidFill>
                <a:latin typeface="Gill Sans"/>
                <a:ea typeface="Gill Sans"/>
                <a:cs typeface="Gill Sans"/>
                <a:sym typeface="Gill Sans"/>
              </a:rPr>
              <a:t>Долбоордун максаты:</a:t>
            </a:r>
            <a:endParaRPr sz="3200" b="0" i="0" u="none" strike="noStrike" cap="none">
              <a:solidFill>
                <a:srgbClr val="6C6463"/>
              </a:solidFill>
              <a:latin typeface="Gill Sans"/>
              <a:ea typeface="Gill Sans"/>
              <a:cs typeface="Gill Sans"/>
              <a:sym typeface="Gill Sans"/>
            </a:endParaRPr>
          </a:p>
          <a:p>
            <a:pPr marL="0" marR="0" lvl="0" indent="0" algn="l" rtl="0">
              <a:lnSpc>
                <a:spcPct val="90000"/>
              </a:lnSpc>
              <a:spcBef>
                <a:spcPts val="0"/>
              </a:spcBef>
              <a:spcAft>
                <a:spcPts val="0"/>
              </a:spcAft>
              <a:buNone/>
            </a:pPr>
            <a:r>
              <a:rPr lang="ru-RU" sz="3200" b="0" i="0" u="none" strike="noStrike" cap="none">
                <a:solidFill>
                  <a:srgbClr val="6C6463"/>
                </a:solidFill>
                <a:latin typeface="Gill Sans"/>
                <a:ea typeface="Gill Sans"/>
                <a:cs typeface="Gill Sans"/>
                <a:sym typeface="Gill Sans"/>
              </a:rPr>
              <a:t>Төрөт курактагы аялдар (15-49) жана 5 жашка чейинки балдардын тамактануу абалын жогорулатуу. </a:t>
            </a:r>
            <a:endParaRPr sz="3200" b="0" i="0" u="none" strike="noStrike" cap="none">
              <a:solidFill>
                <a:srgbClr val="6C6463"/>
              </a:solidFill>
              <a:latin typeface="Gill Sans"/>
              <a:ea typeface="Gill Sans"/>
              <a:cs typeface="Gill Sans"/>
              <a:sym typeface="Gill Sans"/>
            </a:endParaRPr>
          </a:p>
          <a:p>
            <a:pPr marL="457200" marR="0" lvl="0" indent="-228600" algn="l" rtl="0">
              <a:lnSpc>
                <a:spcPct val="90000"/>
              </a:lnSpc>
              <a:spcBef>
                <a:spcPts val="0"/>
              </a:spcBef>
              <a:spcAft>
                <a:spcPts val="0"/>
              </a:spcAft>
              <a:buClr>
                <a:srgbClr val="666666"/>
              </a:buClr>
              <a:buSzPts val="3600"/>
              <a:buFont typeface="Arial"/>
              <a:buNone/>
            </a:pPr>
            <a:endParaRPr sz="3200" b="0" i="0" u="none" strike="noStrike" cap="none">
              <a:solidFill>
                <a:srgbClr val="6C6463"/>
              </a:solidFill>
              <a:latin typeface="Gill Sans"/>
              <a:ea typeface="Gill Sans"/>
              <a:cs typeface="Gill Sans"/>
              <a:sym typeface="Gill Sans"/>
            </a:endParaRPr>
          </a:p>
          <a:p>
            <a:pPr marL="0" marR="0" lvl="0" indent="0" algn="l" rtl="0">
              <a:lnSpc>
                <a:spcPct val="90000"/>
              </a:lnSpc>
              <a:spcBef>
                <a:spcPts val="0"/>
              </a:spcBef>
              <a:spcAft>
                <a:spcPts val="0"/>
              </a:spcAft>
              <a:buNone/>
            </a:pPr>
            <a:endParaRPr sz="3200" b="0" i="0" u="none" strike="noStrike" cap="none">
              <a:solidFill>
                <a:srgbClr val="6C6463"/>
              </a:solidFill>
              <a:latin typeface="Gill Sans"/>
              <a:ea typeface="Gill Sans"/>
              <a:cs typeface="Gill Sans"/>
              <a:sym typeface="Gill Sans"/>
            </a:endParaRPr>
          </a:p>
          <a:p>
            <a:pPr marL="0" marR="0" lvl="0" indent="0" algn="l" rtl="0">
              <a:lnSpc>
                <a:spcPct val="90000"/>
              </a:lnSpc>
              <a:spcBef>
                <a:spcPts val="0"/>
              </a:spcBef>
              <a:spcAft>
                <a:spcPts val="0"/>
              </a:spcAft>
              <a:buNone/>
            </a:pPr>
            <a:r>
              <a:rPr lang="ru-RU" sz="3200" b="0" i="0" u="none" strike="noStrike" cap="none">
                <a:solidFill>
                  <a:srgbClr val="6C6463"/>
                </a:solidFill>
                <a:latin typeface="Gill Sans"/>
                <a:ea typeface="Gill Sans"/>
                <a:cs typeface="Gill Sans"/>
                <a:sym typeface="Gill Sans"/>
              </a:rPr>
              <a:t>"Мыкты азыктануу" долбоору Кыргыз </a:t>
            </a:r>
            <a:r>
              <a:rPr lang="ru-RU" sz="3200">
                <a:solidFill>
                  <a:srgbClr val="6C6463"/>
                </a:solidFill>
                <a:latin typeface="Gill Sans"/>
                <a:ea typeface="Gill Sans"/>
                <a:cs typeface="Gill Sans"/>
                <a:sym typeface="Gill Sans"/>
              </a:rPr>
              <a:t>р</a:t>
            </a:r>
            <a:r>
              <a:rPr lang="ru-RU" sz="3200" b="0" i="0" u="none" strike="noStrike" cap="none">
                <a:solidFill>
                  <a:srgbClr val="6C6463"/>
                </a:solidFill>
                <a:latin typeface="Gill Sans"/>
                <a:ea typeface="Gill Sans"/>
                <a:cs typeface="Gill Sans"/>
                <a:sym typeface="Gill Sans"/>
              </a:rPr>
              <a:t>еспубликасынын Саламаттык </a:t>
            </a:r>
            <a:r>
              <a:rPr lang="ru-RU" sz="3200">
                <a:solidFill>
                  <a:srgbClr val="6C6463"/>
                </a:solidFill>
                <a:latin typeface="Gill Sans"/>
                <a:ea typeface="Gill Sans"/>
                <a:cs typeface="Gill Sans"/>
                <a:sym typeface="Gill Sans"/>
              </a:rPr>
              <a:t>с</a:t>
            </a:r>
            <a:r>
              <a:rPr lang="ru-RU" sz="3200" b="0" i="0" u="none" strike="noStrike" cap="none">
                <a:solidFill>
                  <a:srgbClr val="6C6463"/>
                </a:solidFill>
                <a:latin typeface="Gill Sans"/>
                <a:ea typeface="Gill Sans"/>
                <a:cs typeface="Gill Sans"/>
                <a:sym typeface="Gill Sans"/>
              </a:rPr>
              <a:t>актоо </a:t>
            </a:r>
            <a:r>
              <a:rPr lang="ru-RU" sz="3200">
                <a:solidFill>
                  <a:srgbClr val="6C6463"/>
                </a:solidFill>
                <a:latin typeface="Gill Sans"/>
                <a:ea typeface="Gill Sans"/>
                <a:cs typeface="Gill Sans"/>
                <a:sym typeface="Gill Sans"/>
              </a:rPr>
              <a:t>м</a:t>
            </a:r>
            <a:r>
              <a:rPr lang="ru-RU" sz="3200" b="0" i="0" u="none" strike="noStrike" cap="none">
                <a:solidFill>
                  <a:srgbClr val="6C6463"/>
                </a:solidFill>
                <a:latin typeface="Gill Sans"/>
                <a:ea typeface="Gill Sans"/>
                <a:cs typeface="Gill Sans"/>
                <a:sym typeface="Gill Sans"/>
              </a:rPr>
              <a:t>инистирлиги менен бирге иш алып барат. </a:t>
            </a:r>
            <a:endParaRPr sz="3200" b="0" i="0" u="none" strike="noStrike" cap="none">
              <a:solidFill>
                <a:srgbClr val="6C6463"/>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6C646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6C646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401782" y="124692"/>
            <a:ext cx="8409707" cy="85898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67B9"/>
              </a:buClr>
              <a:buSzPts val="2800"/>
              <a:buFont typeface="Gill Sans"/>
              <a:buNone/>
            </a:pPr>
            <a:r>
              <a:rPr lang="ru-RU" sz="3600" dirty="0">
                <a:solidFill>
                  <a:srgbClr val="C00000"/>
                </a:solidFill>
              </a:rPr>
              <a:t>«1000 Күн - Мүмкүнчүлүктөр терезеси»  - эскертүү </a:t>
            </a:r>
            <a:br>
              <a:rPr lang="ru-RU" dirty="0">
                <a:solidFill>
                  <a:schemeClr val="accent1"/>
                </a:solidFill>
              </a:rPr>
            </a:br>
            <a:br>
              <a:rPr lang="ru-RU" dirty="0"/>
            </a:br>
            <a:endParaRPr dirty="0"/>
          </a:p>
        </p:txBody>
      </p:sp>
      <p:sp>
        <p:nvSpPr>
          <p:cNvPr id="106" name="Google Shape;106;p5"/>
          <p:cNvSpPr txBox="1">
            <a:spLocks noGrp="1"/>
          </p:cNvSpPr>
          <p:nvPr>
            <p:ph type="body" idx="1"/>
          </p:nvPr>
        </p:nvSpPr>
        <p:spPr>
          <a:xfrm>
            <a:off x="734293" y="1427018"/>
            <a:ext cx="7855525" cy="4918364"/>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r>
              <a:rPr lang="ru-RU" sz="3200" dirty="0"/>
              <a:t>Баланын өсүп-өнүгүшүнө кам көрүү: </a:t>
            </a:r>
            <a:endParaRPr lang="en-US" sz="3200" dirty="0"/>
          </a:p>
          <a:p>
            <a:pPr marL="88900" lvl="0" indent="0" algn="l" rtl="0">
              <a:lnSpc>
                <a:spcPct val="90000"/>
              </a:lnSpc>
              <a:spcBef>
                <a:spcPts val="1000"/>
              </a:spcBef>
              <a:spcAft>
                <a:spcPts val="0"/>
              </a:spcAft>
              <a:buSzPts val="2200"/>
              <a:buNone/>
            </a:pPr>
            <a:endParaRPr sz="3200" dirty="0"/>
          </a:p>
          <a:p>
            <a:pPr marL="457200" lvl="0" indent="-368300" algn="l" rtl="0">
              <a:lnSpc>
                <a:spcPct val="90000"/>
              </a:lnSpc>
              <a:spcBef>
                <a:spcPts val="1000"/>
              </a:spcBef>
              <a:spcAft>
                <a:spcPts val="0"/>
              </a:spcAft>
              <a:buSzPts val="2200"/>
              <a:buFont typeface="Noto Sans Symbols"/>
              <a:buChar char="⎯"/>
            </a:pPr>
            <a:r>
              <a:rPr lang="ru-RU" sz="3200" dirty="0"/>
              <a:t>Энелердин тамактануусун жакшыртуу</a:t>
            </a:r>
            <a:endParaRPr sz="3200" dirty="0"/>
          </a:p>
          <a:p>
            <a:pPr marL="457200" lvl="0" indent="-368300" algn="l" rtl="0">
              <a:lnSpc>
                <a:spcPct val="90000"/>
              </a:lnSpc>
              <a:spcBef>
                <a:spcPts val="1000"/>
              </a:spcBef>
              <a:spcAft>
                <a:spcPts val="0"/>
              </a:spcAft>
              <a:buSzPts val="2200"/>
              <a:buFont typeface="Noto Sans Symbols"/>
              <a:buChar char="⎯"/>
            </a:pPr>
            <a:r>
              <a:rPr lang="ru-RU" sz="3200" dirty="0" err="1"/>
              <a:t>Балага</a:t>
            </a:r>
            <a:r>
              <a:rPr lang="ru-RU" sz="3200" dirty="0"/>
              <a:t> </a:t>
            </a:r>
            <a:r>
              <a:rPr lang="ru-RU" sz="3200" dirty="0" err="1"/>
              <a:t>түйүлдүк</a:t>
            </a:r>
            <a:r>
              <a:rPr lang="ru-RU" sz="3200" dirty="0"/>
              <a:t> </a:t>
            </a:r>
            <a:r>
              <a:rPr lang="ru-RU" sz="3200" dirty="0" err="1"/>
              <a:t>кезинен</a:t>
            </a:r>
            <a:r>
              <a:rPr lang="ru-RU" sz="3200" dirty="0"/>
              <a:t> </a:t>
            </a:r>
            <a:r>
              <a:rPr lang="ru-RU" sz="3200" dirty="0" err="1"/>
              <a:t>кам</a:t>
            </a:r>
            <a:r>
              <a:rPr lang="ru-RU" sz="3200" dirty="0"/>
              <a:t> </a:t>
            </a:r>
            <a:r>
              <a:rPr lang="ru-RU" sz="3200" dirty="0" err="1"/>
              <a:t>көрүү</a:t>
            </a:r>
            <a:endParaRPr sz="3200" dirty="0"/>
          </a:p>
          <a:p>
            <a:pPr marL="457200" lvl="0" indent="-368300" algn="l" rtl="0">
              <a:lnSpc>
                <a:spcPct val="90000"/>
              </a:lnSpc>
              <a:spcBef>
                <a:spcPts val="1000"/>
              </a:spcBef>
              <a:spcAft>
                <a:spcPts val="0"/>
              </a:spcAft>
              <a:buSzPts val="2200"/>
              <a:buFont typeface="Noto Sans Symbols"/>
              <a:buChar char="⎯"/>
            </a:pPr>
            <a:r>
              <a:rPr lang="ru-RU" sz="3200" dirty="0" err="1"/>
              <a:t>Жалаң</a:t>
            </a:r>
            <a:r>
              <a:rPr lang="ru-RU" sz="3200" dirty="0"/>
              <a:t> </a:t>
            </a:r>
            <a:r>
              <a:rPr lang="ru-RU" sz="3200" dirty="0" err="1"/>
              <a:t>гана</a:t>
            </a:r>
            <a:r>
              <a:rPr lang="ru-RU" sz="3200" dirty="0"/>
              <a:t> </a:t>
            </a:r>
            <a:r>
              <a:rPr lang="ru-RU" sz="3200" dirty="0" err="1"/>
              <a:t>эне</a:t>
            </a:r>
            <a:r>
              <a:rPr lang="ru-RU" sz="3200" dirty="0"/>
              <a:t> </a:t>
            </a:r>
            <a:r>
              <a:rPr lang="ru-RU" sz="3200" dirty="0" err="1"/>
              <a:t>сүтүн</a:t>
            </a:r>
            <a:r>
              <a:rPr lang="ru-RU" sz="3200" dirty="0"/>
              <a:t> </a:t>
            </a:r>
            <a:r>
              <a:rPr lang="ru-RU" sz="3200" dirty="0" err="1"/>
              <a:t>эмизүү</a:t>
            </a:r>
            <a:endParaRPr sz="3200" dirty="0"/>
          </a:p>
          <a:p>
            <a:pPr marL="457200" lvl="0" indent="-368300" algn="l" rtl="0">
              <a:lnSpc>
                <a:spcPct val="90000"/>
              </a:lnSpc>
              <a:spcBef>
                <a:spcPts val="1000"/>
              </a:spcBef>
              <a:spcAft>
                <a:spcPts val="0"/>
              </a:spcAft>
              <a:buSzPts val="2200"/>
              <a:buFont typeface="Noto Sans Symbols"/>
              <a:buChar char="⎯"/>
            </a:pPr>
            <a:r>
              <a:rPr lang="ru-RU" sz="3200" dirty="0"/>
              <a:t>6 </a:t>
            </a:r>
            <a:r>
              <a:rPr lang="ru-RU" sz="3200" dirty="0" err="1"/>
              <a:t>айдан</a:t>
            </a:r>
            <a:r>
              <a:rPr lang="ru-RU" sz="3200" dirty="0"/>
              <a:t> </a:t>
            </a:r>
            <a:r>
              <a:rPr lang="ru-RU" sz="3200" dirty="0" err="1"/>
              <a:t>кийин</a:t>
            </a:r>
            <a:r>
              <a:rPr lang="ru-RU" sz="3200" dirty="0"/>
              <a:t> </a:t>
            </a:r>
            <a:r>
              <a:rPr lang="ru-RU" sz="3200" dirty="0" err="1"/>
              <a:t>кошумча</a:t>
            </a:r>
            <a:r>
              <a:rPr lang="ru-RU" sz="3200" dirty="0"/>
              <a:t> </a:t>
            </a:r>
            <a:r>
              <a:rPr lang="ru-RU" sz="3200" dirty="0" err="1"/>
              <a:t>тамактандыруу</a:t>
            </a:r>
            <a:endParaRPr sz="3200" dirty="0"/>
          </a:p>
          <a:p>
            <a:pPr marL="457200" lvl="0" indent="-368300" algn="l" rtl="0">
              <a:lnSpc>
                <a:spcPct val="90000"/>
              </a:lnSpc>
              <a:spcBef>
                <a:spcPts val="1000"/>
              </a:spcBef>
              <a:spcAft>
                <a:spcPts val="0"/>
              </a:spcAft>
              <a:buSzPts val="2200"/>
              <a:buFont typeface="Noto Sans Symbols"/>
              <a:buChar char="⎯"/>
            </a:pPr>
            <a:r>
              <a:rPr lang="ru-RU" sz="3200" dirty="0"/>
              <a:t>Тазалык эрежелерин сактоо</a:t>
            </a:r>
          </a:p>
          <a:p>
            <a:pPr marL="457200" lvl="0" indent="0" algn="l" rtl="0">
              <a:lnSpc>
                <a:spcPct val="90000"/>
              </a:lnSpc>
              <a:spcBef>
                <a:spcPts val="1000"/>
              </a:spcBef>
              <a:spcAft>
                <a:spcPts val="0"/>
              </a:spcAft>
              <a:buNone/>
            </a:pPr>
            <a:endParaRPr sz="3200" dirty="0"/>
          </a:p>
          <a:p>
            <a:pPr marL="457200" lvl="0" indent="0" algn="l" rtl="0">
              <a:lnSpc>
                <a:spcPct val="90000"/>
              </a:lnSpc>
              <a:spcBef>
                <a:spcPts val="1000"/>
              </a:spcBef>
              <a:spcAft>
                <a:spcPts val="0"/>
              </a:spcAft>
              <a:buNone/>
            </a:pPr>
            <a:endParaRPr sz="3200" dirty="0"/>
          </a:p>
          <a:p>
            <a:pPr marL="88900" lvl="0" indent="0" algn="l" rtl="0">
              <a:lnSpc>
                <a:spcPct val="90000"/>
              </a:lnSpc>
              <a:spcBef>
                <a:spcPts val="1000"/>
              </a:spcBef>
              <a:spcAft>
                <a:spcPts val="0"/>
              </a:spcAft>
              <a:buSzPts val="2200"/>
              <a:buNone/>
            </a:pPr>
            <a:r>
              <a:rPr lang="ru-RU" sz="2400" dirty="0">
                <a:latin typeface="Gill Sans"/>
                <a:ea typeface="Gill Sans"/>
                <a:cs typeface="Gill Sans"/>
                <a:sym typeface="Gill Sans"/>
              </a:rPr>
              <a:t> </a:t>
            </a:r>
          </a:p>
          <a:p>
            <a:pPr marL="88900" lvl="0" indent="0" algn="l" rtl="0">
              <a:lnSpc>
                <a:spcPct val="90000"/>
              </a:lnSpc>
              <a:spcBef>
                <a:spcPts val="1000"/>
              </a:spcBef>
              <a:spcAft>
                <a:spcPts val="0"/>
              </a:spcAft>
              <a:buSzPts val="2200"/>
              <a:buNone/>
            </a:pPr>
            <a:endParaRPr sz="3200" dirty="0">
              <a:latin typeface="Gill Sans"/>
              <a:ea typeface="Gill Sans"/>
              <a:cs typeface="Gill Sans"/>
              <a:sym typeface="Gill Sans"/>
            </a:endParaRPr>
          </a:p>
          <a:p>
            <a:pPr marL="88900" lvl="0" indent="0" algn="l" rtl="0">
              <a:lnSpc>
                <a:spcPct val="90000"/>
              </a:lnSpc>
              <a:spcBef>
                <a:spcPts val="1000"/>
              </a:spcBef>
              <a:spcAft>
                <a:spcPts val="0"/>
              </a:spcAft>
              <a:buSzPts val="2200"/>
              <a:buNone/>
            </a:pPr>
            <a:endParaRPr sz="1800" dirty="0">
              <a:latin typeface="Calibri"/>
              <a:ea typeface="Calibri"/>
              <a:cs typeface="Calibri"/>
              <a:sym typeface="Calibri"/>
            </a:endParaRPr>
          </a:p>
          <a:p>
            <a:pPr marL="88900" lvl="0" indent="0" algn="l" rtl="0">
              <a:lnSpc>
                <a:spcPct val="90000"/>
              </a:lnSpc>
              <a:spcBef>
                <a:spcPts val="1000"/>
              </a:spcBef>
              <a:spcAft>
                <a:spcPts val="0"/>
              </a:spcAft>
              <a:buSzPts val="2200"/>
              <a:buNone/>
            </a:pP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122423" y="180108"/>
            <a:ext cx="8900160" cy="401782"/>
          </a:xfrm>
          <a:prstGeom prst="rect">
            <a:avLst/>
          </a:prstGeom>
          <a:noFill/>
          <a:ln>
            <a:noFill/>
          </a:ln>
        </p:spPr>
        <p:txBody>
          <a:bodyPr spcFirstLastPara="1" wrap="square" lIns="0" tIns="0" rIns="0" bIns="0" anchor="t" anchorCtr="0">
            <a:noAutofit/>
          </a:bodyPr>
          <a:lstStyle/>
          <a:p>
            <a:pPr marL="88900" lvl="0" indent="0" algn="ctr" rtl="0">
              <a:lnSpc>
                <a:spcPct val="90000"/>
              </a:lnSpc>
              <a:spcBef>
                <a:spcPts val="0"/>
              </a:spcBef>
              <a:spcAft>
                <a:spcPts val="0"/>
              </a:spcAft>
              <a:buSzPts val="2800"/>
              <a:buNone/>
            </a:pPr>
            <a:r>
              <a:rPr lang="ru-RU" sz="3600" dirty="0">
                <a:solidFill>
                  <a:srgbClr val="C00000"/>
                </a:solidFill>
              </a:rPr>
              <a:t>Жалаң гана эне сүтүн эмизүү деген эмне?</a:t>
            </a:r>
            <a:endParaRPr sz="3600" dirty="0">
              <a:solidFill>
                <a:srgbClr val="C00000"/>
              </a:solidFill>
            </a:endParaRPr>
          </a:p>
        </p:txBody>
      </p:sp>
      <p:sp>
        <p:nvSpPr>
          <p:cNvPr id="112" name="Google Shape;112;p6"/>
          <p:cNvSpPr txBox="1">
            <a:spLocks noGrp="1"/>
          </p:cNvSpPr>
          <p:nvPr>
            <p:ph type="body" idx="1"/>
          </p:nvPr>
        </p:nvSpPr>
        <p:spPr>
          <a:xfrm>
            <a:off x="321028" y="1177204"/>
            <a:ext cx="4261816" cy="5223595"/>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r>
              <a:rPr lang="ru-RU" sz="3200" dirty="0"/>
              <a:t>«Жалаң гана эне сүтүн эмизүү» - бул</a:t>
            </a:r>
            <a:endParaRPr sz="3200" dirty="0"/>
          </a:p>
          <a:p>
            <a:pPr marL="88900" lvl="0" indent="0" algn="l" rtl="0">
              <a:lnSpc>
                <a:spcPct val="90000"/>
              </a:lnSpc>
              <a:spcBef>
                <a:spcPts val="1000"/>
              </a:spcBef>
              <a:spcAft>
                <a:spcPts val="0"/>
              </a:spcAft>
              <a:buSzPts val="2200"/>
              <a:buNone/>
            </a:pPr>
            <a:r>
              <a:rPr lang="ru-RU" sz="3200" dirty="0"/>
              <a:t>бала төрөлгөндөн баштап 6 айга чейин ага жалаң гана эне сүтүн эмизүү.</a:t>
            </a:r>
            <a:r>
              <a:rPr lang="ru-RU" sz="2000" dirty="0">
                <a:solidFill>
                  <a:srgbClr val="FF0000"/>
                </a:solidFill>
                <a:latin typeface="Calibri"/>
                <a:ea typeface="Calibri"/>
                <a:cs typeface="Calibri"/>
                <a:sym typeface="Calibri"/>
              </a:rPr>
              <a:t> </a:t>
            </a:r>
          </a:p>
          <a:p>
            <a:pPr marL="88900" lvl="0" indent="0" algn="l" rtl="0">
              <a:lnSpc>
                <a:spcPct val="90000"/>
              </a:lnSpc>
              <a:spcBef>
                <a:spcPts val="1000"/>
              </a:spcBef>
              <a:spcAft>
                <a:spcPts val="0"/>
              </a:spcAft>
              <a:buSzPts val="2200"/>
              <a:buNone/>
            </a:pPr>
            <a:endParaRPr dirty="0"/>
          </a:p>
        </p:txBody>
      </p:sp>
      <p:pic>
        <p:nvPicPr>
          <p:cNvPr id="123" name="Google Shape;123;p6" descr="3 бөлүккө бөлүнгөн иллюстрацияланган плакат. Биринчи бөлүгүндө аял баласын эмизет. Экинчи бөлүктө аял башка аял сунуштаган бөтөлкө сүттөн баш тартат. Үчүнчү бөлүгүндө аял баласын эмизүүнү улантат."/>
          <p:cNvPicPr preferRelativeResize="0"/>
          <p:nvPr/>
        </p:nvPicPr>
        <p:blipFill rotWithShape="1">
          <a:blip r:embed="rId3">
            <a:alphaModFix/>
          </a:blip>
          <a:srcRect l="3706" t="6076" r="2800" b="10841"/>
          <a:stretch/>
        </p:blipFill>
        <p:spPr>
          <a:xfrm>
            <a:off x="4582845" y="1177204"/>
            <a:ext cx="4439738" cy="3077016"/>
          </a:xfrm>
          <a:prstGeom prst="rect">
            <a:avLst/>
          </a:prstGeom>
          <a:noFill/>
          <a:ln>
            <a:noFill/>
          </a:ln>
        </p:spPr>
      </p:pic>
      <p:sp>
        <p:nvSpPr>
          <p:cNvPr id="121" name="Google Shape;121;p6"/>
          <p:cNvSpPr/>
          <p:nvPr/>
        </p:nvSpPr>
        <p:spPr>
          <a:xfrm>
            <a:off x="-14055" y="2886013"/>
            <a:ext cx="7727662" cy="1599669"/>
          </a:xfrm>
          <a:prstGeom prst="rect">
            <a:avLst/>
          </a:prstGeom>
          <a:noFill/>
          <a:ln>
            <a:noFill/>
          </a:ln>
        </p:spPr>
        <p:txBody>
          <a:bodyPr spcFirstLastPara="1" wrap="square" lIns="91425" tIns="45700" rIns="91425" bIns="45700" anchor="t" anchorCtr="0">
            <a:noAutofit/>
          </a:bodyPr>
          <a:lstStyle/>
          <a:p>
            <a:pPr marL="457200" marR="0" lvl="0" indent="0" algn="l" rtl="0">
              <a:lnSpc>
                <a:spcPct val="107000"/>
              </a:lnSpc>
              <a:spcBef>
                <a:spcPts val="80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 </a:t>
            </a:r>
            <a:r>
              <a:rPr lang="ru-RU" sz="1800" b="0" i="0" u="none" strike="noStrike" cap="none">
                <a:solidFill>
                  <a:srgbClr val="FF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8890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pic>
        <p:nvPicPr>
          <p:cNvPr id="113" name="Google Shape;113;p6" descr="Стоковые векторные изображения Детский фон соска - Страница 2 ..."/>
          <p:cNvPicPr preferRelativeResize="0"/>
          <p:nvPr/>
        </p:nvPicPr>
        <p:blipFill rotWithShape="1">
          <a:blip r:embed="rId4">
            <a:alphaModFix/>
          </a:blip>
          <a:srcRect/>
          <a:stretch/>
        </p:blipFill>
        <p:spPr>
          <a:xfrm>
            <a:off x="627345" y="4191125"/>
            <a:ext cx="1409584" cy="2018435"/>
          </a:xfrm>
          <a:prstGeom prst="rect">
            <a:avLst/>
          </a:prstGeom>
          <a:noFill/>
          <a:ln>
            <a:noFill/>
          </a:ln>
        </p:spPr>
      </p:pic>
      <p:cxnSp>
        <p:nvCxnSpPr>
          <p:cNvPr id="116" name="Google Shape;116;p6">
            <a:extLst>
              <a:ext uri="{C183D7F6-B498-43B3-948B-1728B52AA6E4}">
                <adec:decorative xmlns:adec="http://schemas.microsoft.com/office/drawing/2017/decorative" val="1"/>
              </a:ext>
            </a:extLst>
          </p:cNvPr>
          <p:cNvCxnSpPr/>
          <p:nvPr/>
        </p:nvCxnSpPr>
        <p:spPr>
          <a:xfrm rot="10800000">
            <a:off x="2327564" y="4294909"/>
            <a:ext cx="0" cy="4330"/>
          </a:xfrm>
          <a:prstGeom prst="straightConnector1">
            <a:avLst/>
          </a:prstGeom>
          <a:noFill/>
          <a:ln w="9525" cap="flat" cmpd="sng">
            <a:solidFill>
              <a:srgbClr val="3E6EC2"/>
            </a:solidFill>
            <a:prstDash val="solid"/>
            <a:round/>
            <a:headEnd type="none" w="sm" len="sm"/>
            <a:tailEnd type="none" w="sm" len="sm"/>
          </a:ln>
        </p:spPr>
      </p:cxnSp>
      <p:grpSp>
        <p:nvGrpSpPr>
          <p:cNvPr id="6" name="Group 5" descr="Төмөнкүдөй сызылган төрт нерсенин топтому. Эмчектин эскизи, баланын сүтү бар бөтөлкөнүн эскизи, бир табак сулу жана кашык, бир стакан суюктук.">
            <a:extLst>
              <a:ext uri="{FF2B5EF4-FFF2-40B4-BE49-F238E27FC236}">
                <a16:creationId xmlns:a16="http://schemas.microsoft.com/office/drawing/2014/main" id="{45A82C0A-B890-4E94-A370-6DE6E978581E}"/>
              </a:ext>
            </a:extLst>
          </p:cNvPr>
          <p:cNvGrpSpPr/>
          <p:nvPr/>
        </p:nvGrpSpPr>
        <p:grpSpPr>
          <a:xfrm>
            <a:off x="402206" y="4360069"/>
            <a:ext cx="8251466" cy="1916041"/>
            <a:chOff x="402206" y="4360069"/>
            <a:chExt cx="8251466" cy="1916041"/>
          </a:xfrm>
        </p:grpSpPr>
        <p:grpSp>
          <p:nvGrpSpPr>
            <p:cNvPr id="2" name="Group 1">
              <a:extLst>
                <a:ext uri="{FF2B5EF4-FFF2-40B4-BE49-F238E27FC236}">
                  <a16:creationId xmlns:a16="http://schemas.microsoft.com/office/drawing/2014/main" id="{E45067A4-50F4-4C87-8592-4188A0E6A14B}"/>
                </a:ext>
              </a:extLst>
            </p:cNvPr>
            <p:cNvGrpSpPr/>
            <p:nvPr/>
          </p:nvGrpSpPr>
          <p:grpSpPr>
            <a:xfrm>
              <a:off x="402206" y="4402586"/>
              <a:ext cx="1831571" cy="1537855"/>
              <a:chOff x="402206" y="4402586"/>
              <a:chExt cx="1831571" cy="1537855"/>
            </a:xfrm>
          </p:grpSpPr>
          <p:cxnSp>
            <p:nvCxnSpPr>
              <p:cNvPr id="117" name="Google Shape;117;p6"/>
              <p:cNvCxnSpPr/>
              <p:nvPr/>
            </p:nvCxnSpPr>
            <p:spPr>
              <a:xfrm>
                <a:off x="748145" y="4478452"/>
                <a:ext cx="1260273" cy="1378892"/>
              </a:xfrm>
              <a:prstGeom prst="straightConnector1">
                <a:avLst/>
              </a:prstGeom>
              <a:noFill/>
              <a:ln w="38100" cap="flat" cmpd="sng">
                <a:solidFill>
                  <a:schemeClr val="accent2"/>
                </a:solidFill>
                <a:prstDash val="solid"/>
                <a:round/>
                <a:headEnd type="none" w="sm" len="sm"/>
                <a:tailEnd type="none" w="sm" len="sm"/>
              </a:ln>
            </p:spPr>
          </p:cxnSp>
          <p:cxnSp>
            <p:nvCxnSpPr>
              <p:cNvPr id="118" name="Google Shape;118;p6"/>
              <p:cNvCxnSpPr/>
              <p:nvPr/>
            </p:nvCxnSpPr>
            <p:spPr>
              <a:xfrm flipH="1">
                <a:off x="402206" y="4402586"/>
                <a:ext cx="1831571" cy="1537855"/>
              </a:xfrm>
              <a:prstGeom prst="straightConnector1">
                <a:avLst/>
              </a:prstGeom>
              <a:noFill/>
              <a:ln w="38100" cap="flat" cmpd="sng">
                <a:solidFill>
                  <a:schemeClr val="accent2"/>
                </a:solidFill>
                <a:prstDash val="solid"/>
                <a:round/>
                <a:headEnd type="none" w="sm" len="sm"/>
                <a:tailEnd type="none" w="sm" len="sm"/>
              </a:ln>
            </p:spPr>
          </p:cxnSp>
        </p:grpSp>
        <p:grpSp>
          <p:nvGrpSpPr>
            <p:cNvPr id="3" name="Group 2">
              <a:extLst>
                <a:ext uri="{FF2B5EF4-FFF2-40B4-BE49-F238E27FC236}">
                  <a16:creationId xmlns:a16="http://schemas.microsoft.com/office/drawing/2014/main" id="{D61E7E36-8826-46AC-AB5B-D4C623B125C9}"/>
                </a:ext>
              </a:extLst>
            </p:cNvPr>
            <p:cNvGrpSpPr/>
            <p:nvPr/>
          </p:nvGrpSpPr>
          <p:grpSpPr>
            <a:xfrm>
              <a:off x="2454286" y="4360069"/>
              <a:ext cx="1751472" cy="1916041"/>
              <a:chOff x="2454286" y="4360069"/>
              <a:chExt cx="1751472" cy="1916041"/>
            </a:xfrm>
          </p:grpSpPr>
          <p:pic>
            <p:nvPicPr>
              <p:cNvPr id="114" name="Google Shape;114;p6" descr="Стоковые векторные изображения Детский фон соска - Страница 2 ..."/>
              <p:cNvPicPr preferRelativeResize="0"/>
              <p:nvPr/>
            </p:nvPicPr>
            <p:blipFill rotWithShape="1">
              <a:blip r:embed="rId5">
                <a:alphaModFix/>
              </a:blip>
              <a:srcRect/>
              <a:stretch/>
            </p:blipFill>
            <p:spPr>
              <a:xfrm>
                <a:off x="2492664" y="4500128"/>
                <a:ext cx="1409584" cy="1775982"/>
              </a:xfrm>
              <a:prstGeom prst="rect">
                <a:avLst/>
              </a:prstGeom>
              <a:noFill/>
              <a:ln>
                <a:noFill/>
              </a:ln>
            </p:spPr>
          </p:pic>
          <p:cxnSp>
            <p:nvCxnSpPr>
              <p:cNvPr id="119" name="Google Shape;119;p6"/>
              <p:cNvCxnSpPr/>
              <p:nvPr/>
            </p:nvCxnSpPr>
            <p:spPr>
              <a:xfrm flipH="1">
                <a:off x="2454286" y="4360069"/>
                <a:ext cx="1751472" cy="1618384"/>
              </a:xfrm>
              <a:prstGeom prst="straightConnector1">
                <a:avLst/>
              </a:prstGeom>
              <a:noFill/>
              <a:ln w="38100" cap="flat" cmpd="sng">
                <a:solidFill>
                  <a:schemeClr val="accent2"/>
                </a:solidFill>
                <a:prstDash val="solid"/>
                <a:round/>
                <a:headEnd type="none" w="sm" len="sm"/>
                <a:tailEnd type="none" w="sm" len="sm"/>
              </a:ln>
            </p:spPr>
          </p:cxnSp>
          <p:cxnSp>
            <p:nvCxnSpPr>
              <p:cNvPr id="124" name="Google Shape;124;p6"/>
              <p:cNvCxnSpPr/>
              <p:nvPr/>
            </p:nvCxnSpPr>
            <p:spPr>
              <a:xfrm>
                <a:off x="2511583" y="4375439"/>
                <a:ext cx="1494868" cy="1584299"/>
              </a:xfrm>
              <a:prstGeom prst="straightConnector1">
                <a:avLst/>
              </a:prstGeom>
              <a:noFill/>
              <a:ln w="38100" cap="flat" cmpd="sng">
                <a:solidFill>
                  <a:schemeClr val="accent2"/>
                </a:solidFill>
                <a:prstDash val="solid"/>
                <a:round/>
                <a:headEnd type="none" w="sm" len="sm"/>
                <a:tailEnd type="none" w="sm" len="sm"/>
              </a:ln>
            </p:spPr>
          </p:cxnSp>
        </p:grpSp>
        <p:grpSp>
          <p:nvGrpSpPr>
            <p:cNvPr id="4" name="Group 3">
              <a:extLst>
                <a:ext uri="{FF2B5EF4-FFF2-40B4-BE49-F238E27FC236}">
                  <a16:creationId xmlns:a16="http://schemas.microsoft.com/office/drawing/2014/main" id="{A111D2B4-1705-4A3A-A390-50D94017C6BC}"/>
                </a:ext>
              </a:extLst>
            </p:cNvPr>
            <p:cNvGrpSpPr/>
            <p:nvPr/>
          </p:nvGrpSpPr>
          <p:grpSpPr>
            <a:xfrm>
              <a:off x="4582845" y="4402586"/>
              <a:ext cx="1905111" cy="1668305"/>
              <a:chOff x="4582845" y="4402586"/>
              <a:chExt cx="1905111" cy="1668305"/>
            </a:xfrm>
          </p:grpSpPr>
          <p:pic>
            <p:nvPicPr>
              <p:cNvPr id="115" name="Google Shape;115;p6" descr="Внимание, яд: чем опасны гречка, манка и другие крупы – Москва 24 ..."/>
              <p:cNvPicPr preferRelativeResize="0"/>
              <p:nvPr/>
            </p:nvPicPr>
            <p:blipFill rotWithShape="1">
              <a:blip r:embed="rId6">
                <a:alphaModFix/>
              </a:blip>
              <a:srcRect/>
              <a:stretch/>
            </p:blipFill>
            <p:spPr>
              <a:xfrm>
                <a:off x="4582845" y="4402586"/>
                <a:ext cx="1905111" cy="1668305"/>
              </a:xfrm>
              <a:prstGeom prst="rect">
                <a:avLst/>
              </a:prstGeom>
              <a:noFill/>
              <a:ln>
                <a:noFill/>
              </a:ln>
            </p:spPr>
          </p:pic>
          <p:cxnSp>
            <p:nvCxnSpPr>
              <p:cNvPr id="120" name="Google Shape;120;p6"/>
              <p:cNvCxnSpPr/>
              <p:nvPr/>
            </p:nvCxnSpPr>
            <p:spPr>
              <a:xfrm flipH="1">
                <a:off x="4582845" y="4478452"/>
                <a:ext cx="1852962" cy="1588818"/>
              </a:xfrm>
              <a:prstGeom prst="straightConnector1">
                <a:avLst/>
              </a:prstGeom>
              <a:noFill/>
              <a:ln w="38100" cap="flat" cmpd="sng">
                <a:solidFill>
                  <a:schemeClr val="accent2"/>
                </a:solidFill>
                <a:prstDash val="solid"/>
                <a:round/>
                <a:headEnd type="none" w="sm" len="sm"/>
                <a:tailEnd type="none" w="sm" len="sm"/>
              </a:ln>
            </p:spPr>
          </p:cxnSp>
          <p:cxnSp>
            <p:nvCxnSpPr>
              <p:cNvPr id="125" name="Google Shape;125;p6"/>
              <p:cNvCxnSpPr/>
              <p:nvPr/>
            </p:nvCxnSpPr>
            <p:spPr>
              <a:xfrm rot="10800000">
                <a:off x="4582845" y="4422672"/>
                <a:ext cx="1852961" cy="1644598"/>
              </a:xfrm>
              <a:prstGeom prst="straightConnector1">
                <a:avLst/>
              </a:prstGeom>
              <a:noFill/>
              <a:ln w="38100" cap="flat" cmpd="sng">
                <a:solidFill>
                  <a:schemeClr val="accent2"/>
                </a:solidFill>
                <a:prstDash val="solid"/>
                <a:round/>
                <a:headEnd type="none" w="sm" len="sm"/>
                <a:tailEnd type="none" w="sm" len="sm"/>
              </a:ln>
            </p:spPr>
          </p:cxnSp>
        </p:grpSp>
        <p:grpSp>
          <p:nvGrpSpPr>
            <p:cNvPr id="5" name="Group 4">
              <a:extLst>
                <a:ext uri="{FF2B5EF4-FFF2-40B4-BE49-F238E27FC236}">
                  <a16:creationId xmlns:a16="http://schemas.microsoft.com/office/drawing/2014/main" id="{17D665A3-A942-45B8-B197-26EE6EDBDA91}"/>
                </a:ext>
              </a:extLst>
            </p:cNvPr>
            <p:cNvGrpSpPr/>
            <p:nvPr/>
          </p:nvGrpSpPr>
          <p:grpSpPr>
            <a:xfrm>
              <a:off x="6902199" y="4603547"/>
              <a:ext cx="1751473" cy="1666252"/>
              <a:chOff x="6902199" y="4603547"/>
              <a:chExt cx="1751473" cy="1666252"/>
            </a:xfrm>
          </p:grpSpPr>
          <p:pic>
            <p:nvPicPr>
              <p:cNvPr id="122" name="Google Shape;122;p6" descr="Как нарисовать стакан с карандашами поэтапно – Как нарисовать стакан | Блог  художника-графика Новиковой Марины Малая книга чепухи Уроки рисования для  начинающих, мультики, раскраски."/>
              <p:cNvPicPr preferRelativeResize="0"/>
              <p:nvPr/>
            </p:nvPicPr>
            <p:blipFill rotWithShape="1">
              <a:blip r:embed="rId7">
                <a:alphaModFix/>
              </a:blip>
              <a:srcRect l="20841" r="18435" b="13495"/>
              <a:stretch/>
            </p:blipFill>
            <p:spPr>
              <a:xfrm>
                <a:off x="7161165" y="4603547"/>
                <a:ext cx="1253483" cy="1517885"/>
              </a:xfrm>
              <a:prstGeom prst="rect">
                <a:avLst/>
              </a:prstGeom>
              <a:noFill/>
              <a:ln>
                <a:noFill/>
              </a:ln>
            </p:spPr>
          </p:pic>
          <p:cxnSp>
            <p:nvCxnSpPr>
              <p:cNvPr id="126" name="Google Shape;126;p6"/>
              <p:cNvCxnSpPr/>
              <p:nvPr/>
            </p:nvCxnSpPr>
            <p:spPr>
              <a:xfrm flipH="1">
                <a:off x="6902199" y="4634048"/>
                <a:ext cx="1751472" cy="1618384"/>
              </a:xfrm>
              <a:prstGeom prst="straightConnector1">
                <a:avLst/>
              </a:prstGeom>
              <a:noFill/>
              <a:ln w="38100" cap="flat" cmpd="sng">
                <a:solidFill>
                  <a:schemeClr val="accent2"/>
                </a:solidFill>
                <a:prstDash val="solid"/>
                <a:round/>
                <a:headEnd type="none" w="sm" len="sm"/>
                <a:tailEnd type="none" w="sm" len="sm"/>
              </a:ln>
            </p:spPr>
          </p:cxnSp>
          <p:cxnSp>
            <p:nvCxnSpPr>
              <p:cNvPr id="127" name="Google Shape;127;p6"/>
              <p:cNvCxnSpPr/>
              <p:nvPr/>
            </p:nvCxnSpPr>
            <p:spPr>
              <a:xfrm rot="10800000">
                <a:off x="6980942" y="4603547"/>
                <a:ext cx="1672730" cy="1666252"/>
              </a:xfrm>
              <a:prstGeom prst="straightConnector1">
                <a:avLst/>
              </a:prstGeom>
              <a:noFill/>
              <a:ln w="38100" cap="flat" cmpd="sng">
                <a:solidFill>
                  <a:schemeClr val="accent2"/>
                </a:solidFill>
                <a:prstDash val="solid"/>
                <a:round/>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162560" y="132080"/>
            <a:ext cx="8470436" cy="65023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67B9"/>
              </a:buClr>
              <a:buSzPts val="2800"/>
              <a:buFont typeface="Gill Sans"/>
              <a:buNone/>
            </a:pPr>
            <a:r>
              <a:rPr lang="ru-RU" dirty="0"/>
              <a:t>  </a:t>
            </a:r>
            <a:r>
              <a:rPr lang="ru-RU" dirty="0">
                <a:solidFill>
                  <a:srgbClr val="C00000"/>
                </a:solidFill>
              </a:rPr>
              <a:t>ЖАЛАҢ ГАНА ЭМЧЕК ЭМИЗҮҮНҮН БАЛА ҮЧҮН КАНДАЙ АРТЫКЧЫЛЫКТАРЫН БИЛЕСИЗ? </a:t>
            </a:r>
            <a:br>
              <a:rPr lang="ru-RU" dirty="0"/>
            </a:br>
            <a:endParaRPr dirty="0"/>
          </a:p>
        </p:txBody>
      </p:sp>
      <p:sp>
        <p:nvSpPr>
          <p:cNvPr id="133" name="Google Shape;133;p9"/>
          <p:cNvSpPr txBox="1">
            <a:spLocks noGrp="1"/>
          </p:cNvSpPr>
          <p:nvPr>
            <p:ph type="body" idx="1"/>
          </p:nvPr>
        </p:nvSpPr>
        <p:spPr>
          <a:xfrm>
            <a:off x="498763" y="1454727"/>
            <a:ext cx="5347855" cy="4765964"/>
          </a:xfrm>
          <a:prstGeom prst="rect">
            <a:avLst/>
          </a:prstGeom>
          <a:noFill/>
          <a:ln>
            <a:noFill/>
          </a:ln>
        </p:spPr>
        <p:txBody>
          <a:bodyPr spcFirstLastPara="1" wrap="square" lIns="0" tIns="0" rIns="0" bIns="0" anchor="t" anchorCtr="0">
            <a:noAutofit/>
          </a:bodyPr>
          <a:lstStyle/>
          <a:p>
            <a:pPr marL="88900" lvl="0" indent="0" algn="l" rtl="0">
              <a:lnSpc>
                <a:spcPct val="90000"/>
              </a:lnSpc>
              <a:spcBef>
                <a:spcPts val="1000"/>
              </a:spcBef>
              <a:spcAft>
                <a:spcPts val="0"/>
              </a:spcAft>
              <a:buSzPts val="2200"/>
              <a:buNone/>
            </a:pPr>
            <a:r>
              <a:rPr lang="ru-RU" sz="3200" dirty="0"/>
              <a:t>Эненин сүтү: баланын өсүп, өнүгүүсүнө керек болгон жеткилең азык. </a:t>
            </a:r>
            <a:endParaRPr sz="3200" dirty="0"/>
          </a:p>
          <a:p>
            <a:pPr marL="88900" lvl="0" indent="0" algn="l" rtl="0">
              <a:lnSpc>
                <a:spcPct val="90000"/>
              </a:lnSpc>
              <a:spcBef>
                <a:spcPts val="1000"/>
              </a:spcBef>
              <a:spcAft>
                <a:spcPts val="0"/>
              </a:spcAft>
              <a:buSzPts val="2200"/>
              <a:buNone/>
            </a:pPr>
            <a:r>
              <a:rPr lang="ru-RU" sz="3200" dirty="0"/>
              <a:t>Баланын муктаждыктарына жараша өз курамын өзгөртө алат.</a:t>
            </a:r>
            <a:endParaRPr sz="3200" dirty="0"/>
          </a:p>
          <a:p>
            <a:pPr marL="88900" lvl="0" indent="0" algn="l" rtl="0">
              <a:lnSpc>
                <a:spcPct val="90000"/>
              </a:lnSpc>
              <a:spcBef>
                <a:spcPts val="1000"/>
              </a:spcBef>
              <a:spcAft>
                <a:spcPts val="0"/>
              </a:spcAft>
              <a:buSzPts val="2200"/>
              <a:buNone/>
            </a:pPr>
            <a:r>
              <a:rPr lang="ru-RU" sz="3200" dirty="0"/>
              <a:t>Баланын иммунитетин көтөргөн жана ар түрдүү оорулардан сактаган эң мыкты азык.</a:t>
            </a:r>
          </a:p>
          <a:p>
            <a:pPr marL="457200" lvl="0" indent="-228600" algn="l" rtl="0">
              <a:lnSpc>
                <a:spcPct val="107000"/>
              </a:lnSpc>
              <a:spcBef>
                <a:spcPts val="1800"/>
              </a:spcBef>
              <a:spcAft>
                <a:spcPts val="0"/>
              </a:spcAft>
              <a:buSzPts val="2200"/>
              <a:buFont typeface="Noto Sans Symbols"/>
              <a:buNone/>
            </a:pPr>
            <a:endParaRPr sz="3200" dirty="0"/>
          </a:p>
          <a:p>
            <a:pPr marL="457200" lvl="0" indent="-228600" algn="l" rtl="0">
              <a:lnSpc>
                <a:spcPct val="107000"/>
              </a:lnSpc>
              <a:spcBef>
                <a:spcPts val="1800"/>
              </a:spcBef>
              <a:spcAft>
                <a:spcPts val="0"/>
              </a:spcAft>
              <a:buSzPts val="2200"/>
              <a:buFont typeface="Noto Sans Symbols"/>
              <a:buNone/>
            </a:pPr>
            <a:endParaRPr sz="3200" dirty="0"/>
          </a:p>
          <a:p>
            <a:pPr marL="457200" lvl="0" indent="-228600" algn="l" rtl="0">
              <a:lnSpc>
                <a:spcPct val="107000"/>
              </a:lnSpc>
              <a:spcBef>
                <a:spcPts val="1800"/>
              </a:spcBef>
              <a:spcAft>
                <a:spcPts val="0"/>
              </a:spcAft>
              <a:buSzPts val="2200"/>
              <a:buFont typeface="Noto Sans Symbols"/>
              <a:buNone/>
            </a:pPr>
            <a:endParaRPr sz="3200" dirty="0">
              <a:latin typeface="Gill Sans"/>
              <a:ea typeface="Gill Sans"/>
              <a:cs typeface="Gill Sans"/>
              <a:sym typeface="Gill Sans"/>
            </a:endParaRPr>
          </a:p>
          <a:p>
            <a:pPr marL="88900" lvl="0" indent="0" algn="l" rtl="0">
              <a:lnSpc>
                <a:spcPct val="90000"/>
              </a:lnSpc>
              <a:spcBef>
                <a:spcPts val="1800"/>
              </a:spcBef>
              <a:spcAft>
                <a:spcPts val="0"/>
              </a:spcAft>
              <a:buSzPts val="2200"/>
              <a:buNone/>
            </a:pPr>
            <a:endParaRPr sz="3200" dirty="0"/>
          </a:p>
          <a:p>
            <a:pPr marL="457200" lvl="0" indent="-228600" algn="l" rtl="0">
              <a:lnSpc>
                <a:spcPct val="90000"/>
              </a:lnSpc>
              <a:spcBef>
                <a:spcPts val="1000"/>
              </a:spcBef>
              <a:spcAft>
                <a:spcPts val="0"/>
              </a:spcAft>
              <a:buSzPts val="2200"/>
              <a:buFont typeface="Gill Sans"/>
              <a:buNone/>
            </a:pPr>
            <a:endParaRPr dirty="0"/>
          </a:p>
          <a:p>
            <a:pPr marL="457200" lvl="0" indent="-228600" algn="l" rtl="0">
              <a:lnSpc>
                <a:spcPct val="90000"/>
              </a:lnSpc>
              <a:spcBef>
                <a:spcPts val="1000"/>
              </a:spcBef>
              <a:spcAft>
                <a:spcPts val="0"/>
              </a:spcAft>
              <a:buSzPts val="2200"/>
              <a:buFont typeface="Gill Sans"/>
              <a:buNone/>
            </a:pPr>
            <a:endParaRPr dirty="0"/>
          </a:p>
          <a:p>
            <a:pPr marL="457200" lvl="0" indent="-228600" algn="l" rtl="0">
              <a:lnSpc>
                <a:spcPct val="90000"/>
              </a:lnSpc>
              <a:spcBef>
                <a:spcPts val="1000"/>
              </a:spcBef>
              <a:spcAft>
                <a:spcPts val="0"/>
              </a:spcAft>
              <a:buSzPts val="2200"/>
              <a:buFont typeface="Gill Sans"/>
              <a:buNone/>
            </a:pPr>
            <a:endParaRPr dirty="0"/>
          </a:p>
          <a:p>
            <a:pPr marL="457200" lvl="0" indent="-228600" algn="l" rtl="0">
              <a:lnSpc>
                <a:spcPct val="90000"/>
              </a:lnSpc>
              <a:spcBef>
                <a:spcPts val="1000"/>
              </a:spcBef>
              <a:spcAft>
                <a:spcPts val="0"/>
              </a:spcAft>
              <a:buSzPts val="2200"/>
              <a:buFont typeface="Gill Sans"/>
              <a:buNone/>
            </a:pPr>
            <a:endParaRPr dirty="0"/>
          </a:p>
          <a:p>
            <a:pPr marL="457200" lvl="0" indent="-228600" algn="l" rtl="0">
              <a:lnSpc>
                <a:spcPct val="90000"/>
              </a:lnSpc>
              <a:spcBef>
                <a:spcPts val="1000"/>
              </a:spcBef>
              <a:spcAft>
                <a:spcPts val="0"/>
              </a:spcAft>
              <a:buSzPts val="2200"/>
              <a:buFont typeface="Gill Sans"/>
              <a:buNone/>
            </a:pPr>
            <a:endParaRPr dirty="0"/>
          </a:p>
          <a:p>
            <a:pPr marL="457200" lvl="0" indent="-228600" algn="l" rtl="0">
              <a:lnSpc>
                <a:spcPct val="90000"/>
              </a:lnSpc>
              <a:spcBef>
                <a:spcPts val="1000"/>
              </a:spcBef>
              <a:spcAft>
                <a:spcPts val="0"/>
              </a:spcAft>
              <a:buSzPts val="2200"/>
              <a:buFont typeface="Gill Sans"/>
              <a:buNone/>
            </a:pPr>
            <a:endParaRPr dirty="0"/>
          </a:p>
          <a:p>
            <a:pPr marL="457200" lvl="0" indent="-228600" algn="l" rtl="0">
              <a:lnSpc>
                <a:spcPct val="90000"/>
              </a:lnSpc>
              <a:spcBef>
                <a:spcPts val="1000"/>
              </a:spcBef>
              <a:spcAft>
                <a:spcPts val="0"/>
              </a:spcAft>
              <a:buSzPts val="2200"/>
              <a:buFont typeface="Gill Sans"/>
              <a:buNone/>
            </a:pPr>
            <a:endParaRPr dirty="0"/>
          </a:p>
        </p:txBody>
      </p:sp>
      <p:pic>
        <p:nvPicPr>
          <p:cNvPr id="134" name="Google Shape;134;p9" descr="Сүрөттөлгөн плакатта эмчек эмизген ымыркай = дени сак бала жана эмчек эмизген бала + жемиш ширелери, + сулу ботосу, + аралашма сүт = начар тамактанган бала көрсөтүлгөн."/>
          <p:cNvPicPr preferRelativeResize="0"/>
          <p:nvPr/>
        </p:nvPicPr>
        <p:blipFill rotWithShape="1">
          <a:blip r:embed="rId3">
            <a:alphaModFix/>
          </a:blip>
          <a:srcRect l="3949" t="2580" r="5200" b="12974"/>
          <a:stretch/>
        </p:blipFill>
        <p:spPr>
          <a:xfrm>
            <a:off x="5624947" y="2119745"/>
            <a:ext cx="3408218" cy="22167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0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10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10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10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1000"/>
                                        <p:tgtEl>
                                          <p:spTgt spid="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xEl>
                                              <p:pRg st="5" end="5"/>
                                            </p:txEl>
                                          </p:spTgt>
                                        </p:tgtEl>
                                        <p:attrNameLst>
                                          <p:attrName>style.visibility</p:attrName>
                                        </p:attrNameLst>
                                      </p:cBhvr>
                                      <p:to>
                                        <p:strVal val="visible"/>
                                      </p:to>
                                    </p:set>
                                    <p:animEffect transition="in" filter="fade">
                                      <p:cBhvr>
                                        <p:cTn id="32" dur="1000"/>
                                        <p:tgtEl>
                                          <p:spTgt spid="1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xEl>
                                              <p:pRg st="6" end="6"/>
                                            </p:txEl>
                                          </p:spTgt>
                                        </p:tgtEl>
                                        <p:attrNameLst>
                                          <p:attrName>style.visibility</p:attrName>
                                        </p:attrNameLst>
                                      </p:cBhvr>
                                      <p:to>
                                        <p:strVal val="visible"/>
                                      </p:to>
                                    </p:set>
                                    <p:animEffect transition="in" filter="fade">
                                      <p:cBhvr>
                                        <p:cTn id="37" dur="1000"/>
                                        <p:tgtEl>
                                          <p:spTgt spid="1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
                                            <p:txEl>
                                              <p:pRg st="7" end="7"/>
                                            </p:txEl>
                                          </p:spTgt>
                                        </p:tgtEl>
                                        <p:attrNameLst>
                                          <p:attrName>style.visibility</p:attrName>
                                        </p:attrNameLst>
                                      </p:cBhvr>
                                      <p:to>
                                        <p:strVal val="visible"/>
                                      </p:to>
                                    </p:set>
                                    <p:animEffect transition="in" filter="fade">
                                      <p:cBhvr>
                                        <p:cTn id="42" dur="1000"/>
                                        <p:tgtEl>
                                          <p:spTgt spid="1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
                                            <p:txEl>
                                              <p:pRg st="8" end="8"/>
                                            </p:txEl>
                                          </p:spTgt>
                                        </p:tgtEl>
                                        <p:attrNameLst>
                                          <p:attrName>style.visibility</p:attrName>
                                        </p:attrNameLst>
                                      </p:cBhvr>
                                      <p:to>
                                        <p:strVal val="visible"/>
                                      </p:to>
                                    </p:set>
                                    <p:animEffect transition="in" filter="fade">
                                      <p:cBhvr>
                                        <p:cTn id="47" dur="1000"/>
                                        <p:tgtEl>
                                          <p:spTgt spid="13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
                                            <p:txEl>
                                              <p:pRg st="9" end="9"/>
                                            </p:txEl>
                                          </p:spTgt>
                                        </p:tgtEl>
                                        <p:attrNameLst>
                                          <p:attrName>style.visibility</p:attrName>
                                        </p:attrNameLst>
                                      </p:cBhvr>
                                      <p:to>
                                        <p:strVal val="visible"/>
                                      </p:to>
                                    </p:set>
                                    <p:animEffect transition="in" filter="fade">
                                      <p:cBhvr>
                                        <p:cTn id="52" dur="1000"/>
                                        <p:tgtEl>
                                          <p:spTgt spid="13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3">
                                            <p:txEl>
                                              <p:pRg st="10" end="10"/>
                                            </p:txEl>
                                          </p:spTgt>
                                        </p:tgtEl>
                                        <p:attrNameLst>
                                          <p:attrName>style.visibility</p:attrName>
                                        </p:attrNameLst>
                                      </p:cBhvr>
                                      <p:to>
                                        <p:strVal val="visible"/>
                                      </p:to>
                                    </p:set>
                                    <p:animEffect transition="in" filter="fade">
                                      <p:cBhvr>
                                        <p:cTn id="57" dur="1000"/>
                                        <p:tgtEl>
                                          <p:spTgt spid="13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3">
                                            <p:txEl>
                                              <p:pRg st="11" end="11"/>
                                            </p:txEl>
                                          </p:spTgt>
                                        </p:tgtEl>
                                        <p:attrNameLst>
                                          <p:attrName>style.visibility</p:attrName>
                                        </p:attrNameLst>
                                      </p:cBhvr>
                                      <p:to>
                                        <p:strVal val="visible"/>
                                      </p:to>
                                    </p:set>
                                    <p:animEffect transition="in" filter="fade">
                                      <p:cBhvr>
                                        <p:cTn id="62" dur="1000"/>
                                        <p:tgtEl>
                                          <p:spTgt spid="13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3">
                                            <p:txEl>
                                              <p:pRg st="12" end="12"/>
                                            </p:txEl>
                                          </p:spTgt>
                                        </p:tgtEl>
                                        <p:attrNameLst>
                                          <p:attrName>style.visibility</p:attrName>
                                        </p:attrNameLst>
                                      </p:cBhvr>
                                      <p:to>
                                        <p:strVal val="visible"/>
                                      </p:to>
                                    </p:set>
                                    <p:animEffect transition="in" filter="fade">
                                      <p:cBhvr>
                                        <p:cTn id="67" dur="1000"/>
                                        <p:tgtEl>
                                          <p:spTgt spid="13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xEl>
                                              <p:pRg st="13" end="13"/>
                                            </p:txEl>
                                          </p:spTgt>
                                        </p:tgtEl>
                                        <p:attrNameLst>
                                          <p:attrName>style.visibility</p:attrName>
                                        </p:attrNameLst>
                                      </p:cBhvr>
                                      <p:to>
                                        <p:strVal val="visible"/>
                                      </p:to>
                                    </p:set>
                                    <p:animEffect transition="in" filter="fade">
                                      <p:cBhvr>
                                        <p:cTn id="72" dur="1000"/>
                                        <p:tgtEl>
                                          <p:spTgt spid="13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title"/>
          </p:nvPr>
        </p:nvSpPr>
        <p:spPr>
          <a:xfrm>
            <a:off x="187950" y="116241"/>
            <a:ext cx="8956200" cy="1416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67B9"/>
              </a:buClr>
              <a:buSzPts val="2800"/>
              <a:buFont typeface="Gill Sans"/>
              <a:buNone/>
            </a:pPr>
            <a:r>
              <a:rPr lang="ru-RU" sz="3600" dirty="0">
                <a:solidFill>
                  <a:srgbClr val="C00000"/>
                </a:solidFill>
              </a:rPr>
              <a:t>ЭМЧЕК ЭМИЗҮҮНҮН ЭНЕ ҮЧҮН АРТЫКЧЫЛЫКТАРЫ</a:t>
            </a:r>
            <a:br>
              <a:rPr lang="ru-RU" dirty="0"/>
            </a:br>
            <a:endParaRPr dirty="0"/>
          </a:p>
        </p:txBody>
      </p:sp>
      <p:sp>
        <p:nvSpPr>
          <p:cNvPr id="140" name="Google Shape;140;p12"/>
          <p:cNvSpPr txBox="1">
            <a:spLocks noGrp="1"/>
          </p:cNvSpPr>
          <p:nvPr>
            <p:ph type="body" idx="1"/>
          </p:nvPr>
        </p:nvSpPr>
        <p:spPr>
          <a:xfrm>
            <a:off x="187960" y="1704110"/>
            <a:ext cx="8768080" cy="4114800"/>
          </a:xfrm>
          <a:prstGeom prst="rect">
            <a:avLst/>
          </a:prstGeom>
          <a:noFill/>
          <a:ln>
            <a:noFill/>
          </a:ln>
        </p:spPr>
        <p:txBody>
          <a:bodyPr spcFirstLastPara="1" wrap="square" lIns="0" tIns="0" rIns="0" bIns="0" anchor="t" anchorCtr="0">
            <a:noAutofit/>
          </a:bodyPr>
          <a:lstStyle/>
          <a:p>
            <a:pPr marL="457200" lvl="0" indent="-368300" algn="l" rtl="0">
              <a:lnSpc>
                <a:spcPct val="90000"/>
              </a:lnSpc>
              <a:spcBef>
                <a:spcPts val="1000"/>
              </a:spcBef>
              <a:spcAft>
                <a:spcPts val="0"/>
              </a:spcAft>
              <a:buSzPts val="2200"/>
              <a:buFont typeface="Noto Sans Symbols"/>
              <a:buChar char="⎯"/>
            </a:pPr>
            <a:r>
              <a:rPr lang="ru-RU" sz="3200" dirty="0"/>
              <a:t>Төрөттөн кийин кан кетүүнү алдын алып, аз кандуулуктун өөрчүшүнө тоскоолдук түзүп, темирдин көрөңгөсүн түзөт</a:t>
            </a:r>
            <a:endParaRPr sz="3200" dirty="0"/>
          </a:p>
          <a:p>
            <a:pPr marL="457200" lvl="0" indent="-368300" algn="l" rtl="0">
              <a:lnSpc>
                <a:spcPct val="90000"/>
              </a:lnSpc>
              <a:spcBef>
                <a:spcPts val="1000"/>
              </a:spcBef>
              <a:spcAft>
                <a:spcPts val="0"/>
              </a:spcAft>
              <a:buSzPts val="2200"/>
              <a:buFont typeface="Noto Sans Symbols"/>
              <a:buChar char="⎯"/>
            </a:pPr>
            <a:r>
              <a:rPr lang="ru-RU" sz="3200" dirty="0"/>
              <a:t>Эмчекте рак оорусунун пайда болуу азайтат.</a:t>
            </a:r>
            <a:endParaRPr sz="3200" dirty="0"/>
          </a:p>
          <a:p>
            <a:pPr marL="457200" lvl="0" indent="-368300" algn="l" rtl="0">
              <a:lnSpc>
                <a:spcPct val="90000"/>
              </a:lnSpc>
              <a:spcBef>
                <a:spcPts val="1000"/>
              </a:spcBef>
              <a:spcAft>
                <a:spcPts val="0"/>
              </a:spcAft>
              <a:buSzPts val="2200"/>
              <a:buFont typeface="Noto Sans Symbols"/>
              <a:buChar char="⎯"/>
            </a:pPr>
            <a:r>
              <a:rPr lang="ru-RU" sz="3200" dirty="0"/>
              <a:t>Баштапкы салмакка келүүгө жардам берет.</a:t>
            </a:r>
            <a:endParaRPr dirty="0"/>
          </a:p>
          <a:p>
            <a:pPr marL="457200" lvl="0" indent="-368300" algn="l" rtl="0">
              <a:lnSpc>
                <a:spcPct val="90000"/>
              </a:lnSpc>
              <a:spcBef>
                <a:spcPts val="1000"/>
              </a:spcBef>
              <a:spcAft>
                <a:spcPts val="0"/>
              </a:spcAft>
              <a:buSzPts val="2200"/>
              <a:buFont typeface="Noto Sans Symbols"/>
              <a:buChar char="⎯"/>
            </a:pPr>
            <a:r>
              <a:rPr lang="ru-RU" sz="3200" dirty="0"/>
              <a:t>Төрөттөн кийинки депрессияны жана стрессти азайтат.</a:t>
            </a:r>
            <a:endParaRPr dirty="0"/>
          </a:p>
          <a:p>
            <a:pPr marL="457200" lvl="0" indent="-228600" algn="l" rtl="0">
              <a:lnSpc>
                <a:spcPct val="90000"/>
              </a:lnSpc>
              <a:spcBef>
                <a:spcPts val="1000"/>
              </a:spcBef>
              <a:spcAft>
                <a:spcPts val="0"/>
              </a:spcAft>
              <a:buSzPts val="2200"/>
              <a:buFont typeface="Noto Sans Symbols"/>
              <a:buNone/>
            </a:pPr>
            <a:endParaRPr sz="1800" dirty="0">
              <a:latin typeface="Noto Sans Symbols"/>
              <a:ea typeface="Noto Sans Symbols"/>
              <a:cs typeface="Noto Sans Symbols"/>
              <a:sym typeface="Noto Sans Symbols"/>
            </a:endParaRPr>
          </a:p>
          <a:p>
            <a:pPr marL="457200" lvl="0" indent="-228600" algn="l" rtl="0">
              <a:lnSpc>
                <a:spcPct val="90000"/>
              </a:lnSpc>
              <a:spcBef>
                <a:spcPts val="1000"/>
              </a:spcBef>
              <a:spcAft>
                <a:spcPts val="0"/>
              </a:spcAft>
              <a:buSzPts val="2200"/>
              <a:buFont typeface="Noto Sans Symbols"/>
              <a:buNone/>
            </a:pPr>
            <a:endParaRPr sz="1800" dirty="0">
              <a:latin typeface="Noto Sans Symbols"/>
              <a:ea typeface="Noto Sans Symbols"/>
              <a:cs typeface="Noto Sans Symbols"/>
              <a:sym typeface="Noto Sans Symbols"/>
            </a:endParaRPr>
          </a:p>
          <a:p>
            <a:pPr marL="457200" lvl="0" indent="-228600" algn="l" rtl="0">
              <a:lnSpc>
                <a:spcPct val="90000"/>
              </a:lnSpc>
              <a:spcBef>
                <a:spcPts val="1000"/>
              </a:spcBef>
              <a:spcAft>
                <a:spcPts val="0"/>
              </a:spcAft>
              <a:buSzPts val="2200"/>
              <a:buFont typeface="Noto Sans Symbols"/>
              <a:buNone/>
            </a:pPr>
            <a:endParaRPr sz="1800" dirty="0">
              <a:latin typeface="Noto Sans Symbols"/>
              <a:ea typeface="Noto Sans Symbols"/>
              <a:cs typeface="Noto Sans Symbols"/>
              <a:sym typeface="Noto Sans Symbols"/>
            </a:endParaRPr>
          </a:p>
          <a:p>
            <a:pPr marL="457200" lvl="0" indent="-228600" algn="l" rtl="0">
              <a:lnSpc>
                <a:spcPct val="90000"/>
              </a:lnSpc>
              <a:spcBef>
                <a:spcPts val="1000"/>
              </a:spcBef>
              <a:spcAft>
                <a:spcPts val="0"/>
              </a:spcAft>
              <a:buSzPts val="2200"/>
              <a:buFont typeface="Noto Sans Symbols"/>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228600" algn="l" rtl="0">
              <a:lnSpc>
                <a:spcPct val="90000"/>
              </a:lnSpc>
              <a:spcBef>
                <a:spcPts val="1000"/>
              </a:spcBef>
              <a:spcAft>
                <a:spcPts val="0"/>
              </a:spcAft>
              <a:buClr>
                <a:srgbClr val="6C6463"/>
              </a:buClr>
              <a:buSzPts val="2200"/>
              <a:buFont typeface="Arial"/>
              <a:buNone/>
            </a:pPr>
            <a:endParaRPr b="1" dirty="0"/>
          </a:p>
          <a:p>
            <a:pPr marL="457200" marR="0" lvl="0" indent="-368300" algn="l" rtl="0">
              <a:lnSpc>
                <a:spcPct val="90000"/>
              </a:lnSpc>
              <a:spcBef>
                <a:spcPts val="1000"/>
              </a:spcBef>
              <a:spcAft>
                <a:spcPts val="0"/>
              </a:spcAft>
              <a:buClr>
                <a:srgbClr val="6C6463"/>
              </a:buClr>
              <a:buSzPts val="2200"/>
              <a:buFont typeface="Arial"/>
              <a:buChar char="•"/>
            </a:pPr>
            <a:r>
              <a:rPr lang="ru-RU" b="1" dirty="0"/>
              <a:t>Всплывающий экран</a:t>
            </a:r>
            <a:endParaRPr dirty="0"/>
          </a:p>
          <a:p>
            <a:pPr marL="457200" marR="0" lvl="0" indent="-228600" algn="l" rtl="0">
              <a:lnSpc>
                <a:spcPct val="90000"/>
              </a:lnSpc>
              <a:spcBef>
                <a:spcPts val="1000"/>
              </a:spcBef>
              <a:spcAft>
                <a:spcPts val="0"/>
              </a:spcAft>
              <a:buClr>
                <a:srgbClr val="6C6463"/>
              </a:buClr>
              <a:buSzPts val="2200"/>
              <a:buFont typeface="Arial"/>
              <a:buNone/>
            </a:pPr>
            <a:endParaRPr dirty="0"/>
          </a:p>
          <a:p>
            <a:pPr marL="457200" marR="0" lvl="0" indent="-368300" algn="l" rtl="0">
              <a:lnSpc>
                <a:spcPct val="90000"/>
              </a:lnSpc>
              <a:spcBef>
                <a:spcPts val="1000"/>
              </a:spcBef>
              <a:spcAft>
                <a:spcPts val="0"/>
              </a:spcAft>
              <a:buClr>
                <a:srgbClr val="6C6463"/>
              </a:buClr>
              <a:buSzPts val="2200"/>
              <a:buFont typeface="Arial"/>
              <a:buChar char="•"/>
            </a:pPr>
            <a:r>
              <a:rPr lang="ru-RU" dirty="0"/>
              <a:t>Сделать всплывающий ответ, сделать вопрос и ответы всплывать.</a:t>
            </a:r>
            <a:endParaRPr dirty="0"/>
          </a:p>
          <a:p>
            <a:pPr marL="457200" marR="0" lvl="0" indent="-368300" algn="l" rtl="0">
              <a:lnSpc>
                <a:spcPct val="90000"/>
              </a:lnSpc>
              <a:spcBef>
                <a:spcPts val="1000"/>
              </a:spcBef>
              <a:spcAft>
                <a:spcPts val="0"/>
              </a:spcAft>
              <a:buClr>
                <a:srgbClr val="6C6463"/>
              </a:buClr>
              <a:buSzPts val="2200"/>
              <a:buFont typeface="Arial"/>
              <a:buChar char="•"/>
            </a:pPr>
            <a:r>
              <a:rPr lang="ru-RU" dirty="0"/>
              <a:t>Про молочную смесь, жасалма суттун балага зыяндуулугу жазыш керек</a:t>
            </a:r>
            <a:endParaRPr dirty="0"/>
          </a:p>
          <a:p>
            <a:pPr marL="88900" lvl="0" indent="0" algn="l" rtl="0">
              <a:lnSpc>
                <a:spcPct val="90000"/>
              </a:lnSpc>
              <a:spcBef>
                <a:spcPts val="1000"/>
              </a:spcBef>
              <a:spcAft>
                <a:spcPts val="0"/>
              </a:spcAft>
              <a:buSzPts val="2200"/>
              <a:buNone/>
            </a:pPr>
            <a:endParaRPr dirty="0"/>
          </a:p>
          <a:p>
            <a:pPr marL="88900" lvl="0" indent="0" algn="l" rtl="0">
              <a:lnSpc>
                <a:spcPct val="90000"/>
              </a:lnSpc>
              <a:spcBef>
                <a:spcPts val="1000"/>
              </a:spcBef>
              <a:spcAft>
                <a:spcPts val="0"/>
              </a:spcAft>
              <a:buSzPts val="2200"/>
              <a:buNone/>
            </a:pPr>
            <a:r>
              <a:rPr lang="ru-RU" b="1" dirty="0"/>
              <a:t>Эгерде бала 6 айга чейин эне суту эмизилбей калганда кандай кесепеттери болушу мумкун?</a:t>
            </a:r>
            <a:endParaRPr b="1" dirty="0"/>
          </a:p>
          <a:p>
            <a:pPr marL="88900" lvl="0" indent="0" algn="l" rtl="0">
              <a:lnSpc>
                <a:spcPct val="90000"/>
              </a:lnSpc>
              <a:spcBef>
                <a:spcPts val="1000"/>
              </a:spcBef>
              <a:spcAft>
                <a:spcPts val="0"/>
              </a:spcAft>
              <a:buSzPts val="2200"/>
              <a:buNone/>
            </a:pPr>
            <a:r>
              <a:rPr lang="ru-RU" dirty="0"/>
              <a:t>Эне учун кандай зыяны болушу мумкун?</a:t>
            </a:r>
            <a:endParaRPr dirty="0"/>
          </a:p>
          <a:p>
            <a:pPr marL="88900" lvl="0" indent="0" algn="l" rtl="0">
              <a:lnSpc>
                <a:spcPct val="90000"/>
              </a:lnSpc>
              <a:spcBef>
                <a:spcPts val="1000"/>
              </a:spcBef>
              <a:spcAft>
                <a:spcPts val="0"/>
              </a:spcAft>
              <a:buSzPts val="2200"/>
              <a:buNone/>
            </a:pPr>
            <a:r>
              <a:rPr lang="ru-RU" dirty="0"/>
              <a:t>Сделать отдельный слайд, в карточке у Сайкал эже сурот. Вышлет мне.</a:t>
            </a:r>
            <a:endParaRPr dirty="0"/>
          </a:p>
          <a:p>
            <a:pPr marL="88900" lvl="0" indent="0" algn="l" rtl="0">
              <a:lnSpc>
                <a:spcPct val="90000"/>
              </a:lnSpc>
              <a:spcBef>
                <a:spcPts val="1000"/>
              </a:spcBef>
              <a:spcAft>
                <a:spcPts val="0"/>
              </a:spcAft>
              <a:buSzPts val="2200"/>
              <a:buNone/>
            </a:pPr>
            <a:r>
              <a:rPr lang="ru-RU" dirty="0"/>
              <a:t>Кошумча </a:t>
            </a:r>
            <a:endParaRPr dirty="0"/>
          </a:p>
          <a:p>
            <a:pPr marL="88900" lvl="0" indent="0" algn="l" rtl="0">
              <a:lnSpc>
                <a:spcPct val="90000"/>
              </a:lnSpc>
              <a:spcBef>
                <a:spcPts val="1000"/>
              </a:spcBef>
              <a:spcAft>
                <a:spcPts val="0"/>
              </a:spcAft>
              <a:buSzPts val="2200"/>
              <a:buNone/>
            </a:pPr>
            <a:r>
              <a:rPr lang="ru-RU" dirty="0"/>
              <a:t>Бала учун кандай зыяны болушу мумкун?</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10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10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10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1000"/>
                                        <p:tgtEl>
                                          <p:spTgt spid="1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xEl>
                                              <p:pRg st="4" end="4"/>
                                            </p:txEl>
                                          </p:spTgt>
                                        </p:tgtEl>
                                        <p:attrNameLst>
                                          <p:attrName>style.visibility</p:attrName>
                                        </p:attrNameLst>
                                      </p:cBhvr>
                                      <p:to>
                                        <p:strVal val="visible"/>
                                      </p:to>
                                    </p:set>
                                    <p:animEffect transition="in" filter="fade">
                                      <p:cBhvr>
                                        <p:cTn id="27" dur="1000"/>
                                        <p:tgtEl>
                                          <p:spTgt spid="1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
                                            <p:txEl>
                                              <p:pRg st="5" end="5"/>
                                            </p:txEl>
                                          </p:spTgt>
                                        </p:tgtEl>
                                        <p:attrNameLst>
                                          <p:attrName>style.visibility</p:attrName>
                                        </p:attrNameLst>
                                      </p:cBhvr>
                                      <p:to>
                                        <p:strVal val="visible"/>
                                      </p:to>
                                    </p:set>
                                    <p:animEffect transition="in" filter="fade">
                                      <p:cBhvr>
                                        <p:cTn id="32" dur="1000"/>
                                        <p:tgtEl>
                                          <p:spTgt spid="1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0">
                                            <p:txEl>
                                              <p:pRg st="6" end="6"/>
                                            </p:txEl>
                                          </p:spTgt>
                                        </p:tgtEl>
                                        <p:attrNameLst>
                                          <p:attrName>style.visibility</p:attrName>
                                        </p:attrNameLst>
                                      </p:cBhvr>
                                      <p:to>
                                        <p:strVal val="visible"/>
                                      </p:to>
                                    </p:set>
                                    <p:animEffect transition="in" filter="fade">
                                      <p:cBhvr>
                                        <p:cTn id="37" dur="1000"/>
                                        <p:tgtEl>
                                          <p:spTgt spid="1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0">
                                            <p:txEl>
                                              <p:pRg st="7" end="7"/>
                                            </p:txEl>
                                          </p:spTgt>
                                        </p:tgtEl>
                                        <p:attrNameLst>
                                          <p:attrName>style.visibility</p:attrName>
                                        </p:attrNameLst>
                                      </p:cBhvr>
                                      <p:to>
                                        <p:strVal val="visible"/>
                                      </p:to>
                                    </p:set>
                                    <p:animEffect transition="in" filter="fade">
                                      <p:cBhvr>
                                        <p:cTn id="42" dur="1000"/>
                                        <p:tgtEl>
                                          <p:spTgt spid="1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0">
                                            <p:txEl>
                                              <p:pRg st="8" end="8"/>
                                            </p:txEl>
                                          </p:spTgt>
                                        </p:tgtEl>
                                        <p:attrNameLst>
                                          <p:attrName>style.visibility</p:attrName>
                                        </p:attrNameLst>
                                      </p:cBhvr>
                                      <p:to>
                                        <p:strVal val="visible"/>
                                      </p:to>
                                    </p:set>
                                    <p:animEffect transition="in" filter="fade">
                                      <p:cBhvr>
                                        <p:cTn id="47" dur="1000"/>
                                        <p:tgtEl>
                                          <p:spTgt spid="1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0">
                                            <p:txEl>
                                              <p:pRg st="9" end="9"/>
                                            </p:txEl>
                                          </p:spTgt>
                                        </p:tgtEl>
                                        <p:attrNameLst>
                                          <p:attrName>style.visibility</p:attrName>
                                        </p:attrNameLst>
                                      </p:cBhvr>
                                      <p:to>
                                        <p:strVal val="visible"/>
                                      </p:to>
                                    </p:set>
                                    <p:animEffect transition="in" filter="fade">
                                      <p:cBhvr>
                                        <p:cTn id="52" dur="1000"/>
                                        <p:tgtEl>
                                          <p:spTgt spid="14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0">
                                            <p:txEl>
                                              <p:pRg st="10" end="10"/>
                                            </p:txEl>
                                          </p:spTgt>
                                        </p:tgtEl>
                                        <p:attrNameLst>
                                          <p:attrName>style.visibility</p:attrName>
                                        </p:attrNameLst>
                                      </p:cBhvr>
                                      <p:to>
                                        <p:strVal val="visible"/>
                                      </p:to>
                                    </p:set>
                                    <p:animEffect transition="in" filter="fade">
                                      <p:cBhvr>
                                        <p:cTn id="57" dur="1000"/>
                                        <p:tgtEl>
                                          <p:spTgt spid="14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0">
                                            <p:txEl>
                                              <p:pRg st="11" end="11"/>
                                            </p:txEl>
                                          </p:spTgt>
                                        </p:tgtEl>
                                        <p:attrNameLst>
                                          <p:attrName>style.visibility</p:attrName>
                                        </p:attrNameLst>
                                      </p:cBhvr>
                                      <p:to>
                                        <p:strVal val="visible"/>
                                      </p:to>
                                    </p:set>
                                    <p:animEffect transition="in" filter="fade">
                                      <p:cBhvr>
                                        <p:cTn id="62" dur="1000"/>
                                        <p:tgtEl>
                                          <p:spTgt spid="14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0">
                                            <p:txEl>
                                              <p:pRg st="12" end="12"/>
                                            </p:txEl>
                                          </p:spTgt>
                                        </p:tgtEl>
                                        <p:attrNameLst>
                                          <p:attrName>style.visibility</p:attrName>
                                        </p:attrNameLst>
                                      </p:cBhvr>
                                      <p:to>
                                        <p:strVal val="visible"/>
                                      </p:to>
                                    </p:set>
                                    <p:animEffect transition="in" filter="fade">
                                      <p:cBhvr>
                                        <p:cTn id="67" dur="1000"/>
                                        <p:tgtEl>
                                          <p:spTgt spid="14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0">
                                            <p:txEl>
                                              <p:pRg st="13" end="13"/>
                                            </p:txEl>
                                          </p:spTgt>
                                        </p:tgtEl>
                                        <p:attrNameLst>
                                          <p:attrName>style.visibility</p:attrName>
                                        </p:attrNameLst>
                                      </p:cBhvr>
                                      <p:to>
                                        <p:strVal val="visible"/>
                                      </p:to>
                                    </p:set>
                                    <p:animEffect transition="in" filter="fade">
                                      <p:cBhvr>
                                        <p:cTn id="72" dur="1000"/>
                                        <p:tgtEl>
                                          <p:spTgt spid="14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0">
                                            <p:txEl>
                                              <p:pRg st="14" end="14"/>
                                            </p:txEl>
                                          </p:spTgt>
                                        </p:tgtEl>
                                        <p:attrNameLst>
                                          <p:attrName>style.visibility</p:attrName>
                                        </p:attrNameLst>
                                      </p:cBhvr>
                                      <p:to>
                                        <p:strVal val="visible"/>
                                      </p:to>
                                    </p:set>
                                    <p:animEffect transition="in" filter="fade">
                                      <p:cBhvr>
                                        <p:cTn id="77" dur="1000"/>
                                        <p:tgtEl>
                                          <p:spTgt spid="14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0">
                                            <p:txEl>
                                              <p:pRg st="15" end="15"/>
                                            </p:txEl>
                                          </p:spTgt>
                                        </p:tgtEl>
                                        <p:attrNameLst>
                                          <p:attrName>style.visibility</p:attrName>
                                        </p:attrNameLst>
                                      </p:cBhvr>
                                      <p:to>
                                        <p:strVal val="visible"/>
                                      </p:to>
                                    </p:set>
                                    <p:animEffect transition="in" filter="fade">
                                      <p:cBhvr>
                                        <p:cTn id="82" dur="1000"/>
                                        <p:tgtEl>
                                          <p:spTgt spid="14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40">
                                            <p:txEl>
                                              <p:pRg st="16" end="16"/>
                                            </p:txEl>
                                          </p:spTgt>
                                        </p:tgtEl>
                                        <p:attrNameLst>
                                          <p:attrName>style.visibility</p:attrName>
                                        </p:attrNameLst>
                                      </p:cBhvr>
                                      <p:to>
                                        <p:strVal val="visible"/>
                                      </p:to>
                                    </p:set>
                                    <p:animEffect transition="in" filter="fade">
                                      <p:cBhvr>
                                        <p:cTn id="87" dur="1000"/>
                                        <p:tgtEl>
                                          <p:spTgt spid="14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40">
                                            <p:txEl>
                                              <p:pRg st="17" end="17"/>
                                            </p:txEl>
                                          </p:spTgt>
                                        </p:tgtEl>
                                        <p:attrNameLst>
                                          <p:attrName>style.visibility</p:attrName>
                                        </p:attrNameLst>
                                      </p:cBhvr>
                                      <p:to>
                                        <p:strVal val="visible"/>
                                      </p:to>
                                    </p:set>
                                    <p:animEffect transition="in" filter="fade">
                                      <p:cBhvr>
                                        <p:cTn id="92" dur="1000"/>
                                        <p:tgtEl>
                                          <p:spTgt spid="14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40">
                                            <p:txEl>
                                              <p:pRg st="18" end="18"/>
                                            </p:txEl>
                                          </p:spTgt>
                                        </p:tgtEl>
                                        <p:attrNameLst>
                                          <p:attrName>style.visibility</p:attrName>
                                        </p:attrNameLst>
                                      </p:cBhvr>
                                      <p:to>
                                        <p:strVal val="visible"/>
                                      </p:to>
                                    </p:set>
                                    <p:animEffect transition="in" filter="fade">
                                      <p:cBhvr>
                                        <p:cTn id="97" dur="1000"/>
                                        <p:tgtEl>
                                          <p:spTgt spid="140">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40">
                                            <p:txEl>
                                              <p:pRg st="19" end="19"/>
                                            </p:txEl>
                                          </p:spTgt>
                                        </p:tgtEl>
                                        <p:attrNameLst>
                                          <p:attrName>style.visibility</p:attrName>
                                        </p:attrNameLst>
                                      </p:cBhvr>
                                      <p:to>
                                        <p:strVal val="visible"/>
                                      </p:to>
                                    </p:set>
                                    <p:animEffect transition="in" filter="fade">
                                      <p:cBhvr>
                                        <p:cTn id="102" dur="1000"/>
                                        <p:tgtEl>
                                          <p:spTgt spid="140">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40">
                                            <p:txEl>
                                              <p:pRg st="20" end="20"/>
                                            </p:txEl>
                                          </p:spTgt>
                                        </p:tgtEl>
                                        <p:attrNameLst>
                                          <p:attrName>style.visibility</p:attrName>
                                        </p:attrNameLst>
                                      </p:cBhvr>
                                      <p:to>
                                        <p:strVal val="visible"/>
                                      </p:to>
                                    </p:set>
                                    <p:animEffect transition="in" filter="fade">
                                      <p:cBhvr>
                                        <p:cTn id="107" dur="1000"/>
                                        <p:tgtEl>
                                          <p:spTgt spid="140">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40">
                                            <p:txEl>
                                              <p:pRg st="21" end="21"/>
                                            </p:txEl>
                                          </p:spTgt>
                                        </p:tgtEl>
                                        <p:attrNameLst>
                                          <p:attrName>style.visibility</p:attrName>
                                        </p:attrNameLst>
                                      </p:cBhvr>
                                      <p:to>
                                        <p:strVal val="visible"/>
                                      </p:to>
                                    </p:set>
                                    <p:animEffect transition="in" filter="fade">
                                      <p:cBhvr>
                                        <p:cTn id="112" dur="1000"/>
                                        <p:tgtEl>
                                          <p:spTgt spid="140">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40">
                                            <p:txEl>
                                              <p:pRg st="22" end="22"/>
                                            </p:txEl>
                                          </p:spTgt>
                                        </p:tgtEl>
                                        <p:attrNameLst>
                                          <p:attrName>style.visibility</p:attrName>
                                        </p:attrNameLst>
                                      </p:cBhvr>
                                      <p:to>
                                        <p:strVal val="visible"/>
                                      </p:to>
                                    </p:set>
                                    <p:animEffect transition="in" filter="fade">
                                      <p:cBhvr>
                                        <p:cTn id="117" dur="1000"/>
                                        <p:tgtEl>
                                          <p:spTgt spid="140">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40">
                                            <p:txEl>
                                              <p:pRg st="23" end="23"/>
                                            </p:txEl>
                                          </p:spTgt>
                                        </p:tgtEl>
                                        <p:attrNameLst>
                                          <p:attrName>style.visibility</p:attrName>
                                        </p:attrNameLst>
                                      </p:cBhvr>
                                      <p:to>
                                        <p:strVal val="visible"/>
                                      </p:to>
                                    </p:set>
                                    <p:animEffect transition="in" filter="fade">
                                      <p:cBhvr>
                                        <p:cTn id="122" dur="1000"/>
                                        <p:tgtEl>
                                          <p:spTgt spid="140">
                                            <p:txEl>
                                              <p:pRg st="23" end="2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40">
                                            <p:txEl>
                                              <p:pRg st="24" end="24"/>
                                            </p:txEl>
                                          </p:spTgt>
                                        </p:tgtEl>
                                        <p:attrNameLst>
                                          <p:attrName>style.visibility</p:attrName>
                                        </p:attrNameLst>
                                      </p:cBhvr>
                                      <p:to>
                                        <p:strVal val="visible"/>
                                      </p:to>
                                    </p:set>
                                    <p:animEffect transition="in" filter="fade">
                                      <p:cBhvr>
                                        <p:cTn id="127" dur="1000"/>
                                        <p:tgtEl>
                                          <p:spTgt spid="140">
                                            <p:txEl>
                                              <p:pRg st="24" end="2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40">
                                            <p:txEl>
                                              <p:pRg st="25" end="25"/>
                                            </p:txEl>
                                          </p:spTgt>
                                        </p:tgtEl>
                                        <p:attrNameLst>
                                          <p:attrName>style.visibility</p:attrName>
                                        </p:attrNameLst>
                                      </p:cBhvr>
                                      <p:to>
                                        <p:strVal val="visible"/>
                                      </p:to>
                                    </p:set>
                                    <p:animEffect transition="in" filter="fade">
                                      <p:cBhvr>
                                        <p:cTn id="132" dur="1000"/>
                                        <p:tgtEl>
                                          <p:spTgt spid="140">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a:extLst>
              <a:ext uri="{FF2B5EF4-FFF2-40B4-BE49-F238E27FC236}">
                <a16:creationId xmlns:a16="http://schemas.microsoft.com/office/drawing/2014/main" id="{FEB02A98-E0EB-46B5-A243-1AAF1810F3C3}"/>
              </a:ext>
            </a:extLst>
          </p:cNvPr>
          <p:cNvSpPr>
            <a:spLocks noGrp="1"/>
          </p:cNvSpPr>
          <p:nvPr>
            <p:ph type="title"/>
          </p:nvPr>
        </p:nvSpPr>
        <p:spPr>
          <a:xfrm>
            <a:off x="587085" y="-829023"/>
            <a:ext cx="7964631" cy="829023"/>
          </a:xfrm>
        </p:spPr>
        <p:txBody>
          <a:bodyPr spcFirstLastPara="1" wrap="square" lIns="0" tIns="0" rIns="0" bIns="0" anchor="b" anchorCtr="0">
            <a:noAutofit/>
          </a:bodyPr>
          <a:lstStyle/>
          <a:p>
            <a:r>
              <a:rPr lang="ru-RU" dirty="0">
                <a:solidFill>
                  <a:srgbClr val="C00000"/>
                </a:solidFill>
              </a:rPr>
              <a:t>ЭМЧЕК ЭМИЗҮҮНҮН ЭНЕ ҮЧҮН АРТЫКЧЫЛЫКТАРЫ</a:t>
            </a:r>
            <a:br>
              <a:rPr lang="ru-RU" dirty="0"/>
            </a:br>
            <a:r>
              <a:rPr lang="en-US" dirty="0"/>
              <a:t>  </a:t>
            </a:r>
          </a:p>
        </p:txBody>
      </p:sp>
      <p:sp>
        <p:nvSpPr>
          <p:cNvPr id="146" name="Google Shape;146;p11"/>
          <p:cNvSpPr txBox="1">
            <a:spLocks noGrp="1"/>
          </p:cNvSpPr>
          <p:nvPr>
            <p:ph type="body" idx="1"/>
          </p:nvPr>
        </p:nvSpPr>
        <p:spPr>
          <a:xfrm>
            <a:off x="571500" y="1499727"/>
            <a:ext cx="7980217" cy="2390198"/>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6C6463"/>
              </a:buClr>
              <a:buSzPts val="2200"/>
              <a:buFont typeface="Arial"/>
              <a:buNone/>
            </a:pPr>
            <a:endParaRPr/>
          </a:p>
        </p:txBody>
      </p:sp>
      <p:pic>
        <p:nvPicPr>
          <p:cNvPr id="147" name="Google Shape;147;p11" descr="Эне сүтүнүн пайдасы тууралуу инфографикада эмчек эмизген эне менен отурган наристелердин силуэттери жана дени сак баланын, дени сак кандын, күчтүү тиштин жана башкалардын иконалары камтылган."/>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xfrm>
            <a:off x="587085" y="182881"/>
            <a:ext cx="7964631" cy="73152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67B9"/>
              </a:buClr>
              <a:buSzPts val="2800"/>
              <a:buFont typeface="Gill Sans"/>
              <a:buNone/>
            </a:pPr>
            <a:r>
              <a:rPr lang="ru-RU" sz="3600" dirty="0">
                <a:solidFill>
                  <a:srgbClr val="C00000"/>
                </a:solidFill>
              </a:rPr>
              <a:t>МААНИЛҮҮ БИЛДИРГИЧТЕР</a:t>
            </a:r>
            <a:br>
              <a:rPr lang="ru-RU" sz="4400" dirty="0"/>
            </a:br>
            <a:br>
              <a:rPr lang="ru-RU" sz="4400" dirty="0"/>
            </a:br>
            <a:br>
              <a:rPr lang="ru-RU" sz="4400" dirty="0"/>
            </a:br>
            <a:endParaRPr sz="4400" dirty="0"/>
          </a:p>
        </p:txBody>
      </p:sp>
      <p:sp>
        <p:nvSpPr>
          <p:cNvPr id="153" name="Google Shape;153;p13"/>
          <p:cNvSpPr txBox="1">
            <a:spLocks noGrp="1"/>
          </p:cNvSpPr>
          <p:nvPr>
            <p:ph type="body" idx="1"/>
          </p:nvPr>
        </p:nvSpPr>
        <p:spPr>
          <a:xfrm>
            <a:off x="587075" y="1158575"/>
            <a:ext cx="3748200" cy="542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ru-RU" sz="3200">
                <a:latin typeface="Gill Sans"/>
                <a:ea typeface="Gill Sans"/>
                <a:cs typeface="Gill Sans"/>
                <a:sym typeface="Gill Sans"/>
              </a:rPr>
              <a:t>Төрөттөн кийин биринчи саат ичинде ымыркайга эне ууз сүтүн эмизүү зарыл. </a:t>
            </a:r>
            <a:endParaRPr sz="3200">
              <a:latin typeface="Gill Sans"/>
              <a:ea typeface="Gill Sans"/>
              <a:cs typeface="Gill Sans"/>
              <a:sym typeface="Gill Sans"/>
            </a:endParaRPr>
          </a:p>
          <a:p>
            <a:pPr marL="457200" lvl="0" indent="0" algn="l" rtl="0">
              <a:lnSpc>
                <a:spcPct val="90000"/>
              </a:lnSpc>
              <a:spcBef>
                <a:spcPts val="1000"/>
              </a:spcBef>
              <a:spcAft>
                <a:spcPts val="0"/>
              </a:spcAft>
              <a:buNone/>
            </a:pPr>
            <a:endParaRPr sz="3200">
              <a:latin typeface="Gill Sans"/>
              <a:ea typeface="Gill Sans"/>
              <a:cs typeface="Gill Sans"/>
              <a:sym typeface="Gill Sans"/>
            </a:endParaRPr>
          </a:p>
          <a:p>
            <a:pPr marL="457200" lvl="0" indent="0" algn="l" rtl="0">
              <a:spcBef>
                <a:spcPts val="1000"/>
              </a:spcBef>
              <a:spcAft>
                <a:spcPts val="0"/>
              </a:spcAft>
              <a:buNone/>
            </a:pPr>
            <a:endParaRPr/>
          </a:p>
          <a:p>
            <a:pPr marL="88900" lvl="0" indent="0" algn="l" rtl="0">
              <a:spcBef>
                <a:spcPts val="1000"/>
              </a:spcBef>
              <a:spcAft>
                <a:spcPts val="0"/>
              </a:spcAft>
              <a:buClr>
                <a:srgbClr val="000000"/>
              </a:buClr>
              <a:buSzPts val="2200"/>
              <a:buFont typeface="Arial"/>
              <a:buNone/>
            </a:pPr>
            <a:endParaRPr sz="3200">
              <a:latin typeface="Times New Roman"/>
              <a:ea typeface="Times New Roman"/>
              <a:cs typeface="Times New Roman"/>
              <a:sym typeface="Times New Roman"/>
            </a:endParaRPr>
          </a:p>
          <a:p>
            <a:pPr marL="457200" marR="0" lvl="0" indent="-228600" algn="l" rtl="0">
              <a:lnSpc>
                <a:spcPct val="90000"/>
              </a:lnSpc>
              <a:spcBef>
                <a:spcPts val="1000"/>
              </a:spcBef>
              <a:spcAft>
                <a:spcPts val="0"/>
              </a:spcAft>
              <a:buClr>
                <a:srgbClr val="6C6463"/>
              </a:buClr>
              <a:buSzPts val="2200"/>
              <a:buFont typeface="Arial"/>
              <a:buNone/>
            </a:pPr>
            <a:endParaRPr sz="3200"/>
          </a:p>
        </p:txBody>
      </p:sp>
      <p:pic>
        <p:nvPicPr>
          <p:cNvPr id="154" name="Google Shape;154;p13" descr="Жаңы төрөлгөн ымыркайга оорукананын керебетинде жаткан энесинин эмчегин кармап турууга жардам берген дарыгердин иллюстративдик плакаты."/>
          <p:cNvPicPr preferRelativeResize="0"/>
          <p:nvPr/>
        </p:nvPicPr>
        <p:blipFill>
          <a:blip r:embed="rId3">
            <a:alphaModFix/>
          </a:blip>
          <a:stretch>
            <a:fillRect/>
          </a:stretch>
        </p:blipFill>
        <p:spPr>
          <a:xfrm>
            <a:off x="4487675" y="1066801"/>
            <a:ext cx="4267200" cy="524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0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10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10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1692</Words>
  <Application>Microsoft Office PowerPoint</Application>
  <PresentationFormat>On-screen Show (4:3)</PresentationFormat>
  <Paragraphs>201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Gill Sans</vt:lpstr>
      <vt:lpstr>Noto Sans Symbols</vt:lpstr>
      <vt:lpstr>Arial</vt:lpstr>
      <vt:lpstr>Times New Roman</vt:lpstr>
      <vt:lpstr>Calibri</vt:lpstr>
      <vt:lpstr>NTR</vt:lpstr>
      <vt:lpstr>Office Theme</vt:lpstr>
      <vt:lpstr>Кыргыз Республикасында USAIDдин  «Мыкты азыктануу» долбоору </vt:lpstr>
      <vt:lpstr>БҮГҮНКҮ САБАКТЫН МАКСАТТАРЫ ЖАНА МАЗМУНУ</vt:lpstr>
      <vt:lpstr> USAIDдин «МЫКТЫ АЗЫКТАНУУ» долбоору   </vt:lpstr>
      <vt:lpstr>«1000 Күн - Мүмкүнчүлүктөр терезеси»  - эскертүү   </vt:lpstr>
      <vt:lpstr>Жалаң гана эне сүтүн эмизүү деген эмне?</vt:lpstr>
      <vt:lpstr>  ЖАЛАҢ ГАНА ЭМЧЕК ЭМИЗҮҮНҮН БАЛА ҮЧҮН КАНДАЙ АРТЫКЧЫЛЫКТАРЫН БИЛЕСИЗ?  </vt:lpstr>
      <vt:lpstr>ЭМЧЕК ЭМИЗҮҮНҮН ЭНЕ ҮЧҮН АРТЫКЧЫЛЫКТАРЫ </vt:lpstr>
      <vt:lpstr>ЭМЧЕК ЭМИЗҮҮНҮН ЭНЕ ҮЧҮН АРТЫКЧЫЛЫКТАРЫ   </vt:lpstr>
      <vt:lpstr>МААНИЛҮҮ БИЛДИРГИЧТЕР   </vt:lpstr>
      <vt:lpstr>МААНИЛҮҮ БИЛДИРГИЧТЕР</vt:lpstr>
      <vt:lpstr>МААНИЛҮҮ БИЛДИРГИЧТЕР </vt:lpstr>
      <vt:lpstr>МААНИЛҮҮ БИЛДИРГИЧТЕР:</vt:lpstr>
      <vt:lpstr>БАЛДАРДЫН ӨСҮП-ӨНҮГҮҮСҮ  Эмчек эмизип жатканыңызда баланын көзүн карап, жылмайып, сүйлөшүп жана мээримиңизди төгүңүз Эне менен баланын ортосундагы бири-бирине болгон эмоционалдык сезимдерин арттырат.  Сиздин наристеңиздин өзүн коопсуз жана жагымдуу чөйрөдө экендигин сезүүсүнө жардам берет.    </vt:lpstr>
      <vt:lpstr>ЭМИЗГЕН ЭНЕЛЕРГЕ КАНДАЙ КОЛДОО КӨРСӨТӨ АЛАБЫЗ? </vt:lpstr>
      <vt:lpstr>БАЛАНЫ БАГЫШЫП КОЛДОО КӨРСӨТҮҮ </vt:lpstr>
      <vt:lpstr>ЭНЕЛЕРГЕ ЭМИЗГЕНГЕ КӨБҮРӨӨК УБАКЫТ БЕРЕБИЗ  </vt:lpstr>
      <vt:lpstr>ЭНЕЛЕРГЕ ЖАРДАМ БЕРЕБИЗ </vt:lpstr>
      <vt:lpstr>МААНИЛУУ БИЛДИРГИЧТЕР COVID-19 УЧУРУНДА: </vt:lpstr>
      <vt:lpstr>АКТИВИСТТЕР КАНТИП МААЛЫМАТ ТАРАТАТ</vt:lpstr>
      <vt:lpstr>АКТИВИСТТЕР КАНТИП МААЛЫМАТ ТАРАТАТ </vt:lpstr>
      <vt:lpstr>УРМАТТУУ АКТИВИСТТЕР!     Бышыктоо максатында: ар бир активист  бирден маанилүү билдиргичтерди атап кетсе, сабактын максатын кайталап кетсек. </vt:lpstr>
      <vt:lpstr>ЖЫЙЫНТЫКТОО:   Жалаң гана эне сүтүн эмизүү жөнүндө видео-роликти көрүү.  https://www.youtube.com/watch?v=xvH-UKKfEt4    Ишиңиздерде ийгиликтер жаралсын!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2. EBF_ppt</dc:subject>
  <dc:creator>USAID</dc:creator>
  <cp:lastModifiedBy>Nalini C</cp:lastModifiedBy>
  <cp:revision>5</cp:revision>
  <dcterms:modified xsi:type="dcterms:W3CDTF">2024-01-18T14:21:53Z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Kyrgyz</vt:lpwstr>
  </property>
</Properties>
</file>