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0yM6JPma4snOP2lIV6tYlHpA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-nutrition.org/media/videos/pyure-iz-cvetnoy-kapusty-cauliflower-puree-recipe-children-6-12-month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pring-nutrition.org/media/all-areas/247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1ae41a9ef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11ae41a9ef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Энеге да эс алуу ото керек, баланы багышып энеге эс алганга жана оз жумуштарына убакыт беруу - эне учун ото маанилуу. Андан тышкары ымыркай, башка уй-було мучолору менен дагы байланыш болуш керек.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ae41a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11ae41a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Үй боюнча жардам - бул эне учун чон жардам. Үй жумуштары такай кароону талап кылат жана к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ө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п убакыт алат, ошондуктан уй жумушуна жардам бер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үү 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- энеге балага к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ө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б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ү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р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өө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к к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өңү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л бурууга жардам берет.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Баланы тамактандырууда жана балага тамак жасоодо колдоо к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өрсөтүү Энелерге чоң жардам, ошондой эле баланын өсүп-өнүгүүсүнө чоң түрткү берип бардык үй-бүлө мүчөлөрү менен баарлышканга жардам берет.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Баланы тамактандырууда, тамак берүүчүлөр колун самандап таза жуушу. Кандай тамак берип жатышат - таза, жаны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1ae41a9ef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Рецептер китебин тартулоо, онлайн таратуу жана колдонуу боюнча т</a:t>
            </a:r>
            <a:r>
              <a:rPr lang="ru-RU" sz="1100"/>
              <a:t>ү</a:t>
            </a:r>
            <a:r>
              <a:rPr lang="ru-RU"/>
              <a:t>ш</a:t>
            </a:r>
            <a:r>
              <a:rPr lang="ru-RU" sz="1100"/>
              <a:t>ү</a:t>
            </a:r>
            <a:r>
              <a:rPr lang="ru-RU"/>
              <a:t>нд</a:t>
            </a:r>
            <a:r>
              <a:rPr lang="ru-RU" sz="1100"/>
              <a:t>ү</a:t>
            </a:r>
            <a:r>
              <a:rPr lang="ru-RU"/>
              <a:t>р</a:t>
            </a:r>
            <a:r>
              <a:rPr lang="ru-RU" sz="1100"/>
              <a:t>ү</a:t>
            </a:r>
            <a:r>
              <a:rPr lang="ru-RU"/>
              <a:t>п бер</a:t>
            </a:r>
            <a:r>
              <a:rPr lang="ru-RU" sz="1100"/>
              <a:t>үү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100"/>
              <a:t>Роликтерди корсотүү 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https://www.spring-nutrition.org/media/videos/pyure-iz-cvetnoy-kapusty-cauliflower-puree-recipe-children-6-12-months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/>
              <a:t>Бардык рецептер видеосу: </a:t>
            </a:r>
            <a:r>
              <a:rPr lang="ru-RU" u="sng">
                <a:solidFill>
                  <a:schemeClr val="hlink"/>
                </a:solidFill>
                <a:hlinkClick r:id="rId4"/>
              </a:rPr>
              <a:t>https://www.spring-nutrition.org/media/all-areas/247</a:t>
            </a:r>
            <a:r>
              <a:rPr lang="ru-RU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111ae41a9ef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ae41a9e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11ae41a9ef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1ae41a9ef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11ae41a9ef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100"/>
              <a:t>( активисттердин формасын толтурганы унутпагыла).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Нужно еще форму на ворд документе  показать, чтобы они не поняли, что нужно всего 2 линии заполнить 2- фазага да онлайн отсок форма- 1 дин жаны вариантын коелубу?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1ae41a9ef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1ae41a9ef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sz="1100" b="1"/>
              <a:t>Маанилүү билдиргичтер</a:t>
            </a:r>
            <a:r>
              <a:rPr lang="ru-RU" sz="1100"/>
              <a:t>: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Эне сүтүн эмизүүнү 2 жашка чейин улантуу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- бул сиздин балаңыздын ден- соолугу, аң-сезимин, боюнун өсүшү үчүн керек.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Кошумча тамактандыруу-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өз убагында эмчек сүтүнө кошумча тамак кошуп берүү дегенди билдирет. 6 айдан кийин эмчек сүтү маанилүү болуп кала берет, бирок чың ден-соолукту камсыз кылуу үчүн, толук баалуу азыктандыруу үчүн башка тамак-аш кошуу абзел. Эмчек эмизүүнү улантуу менен кошумча тамак берүү- бул толук баалуу салмак кошуу жана өсүүнүн кепилдиги.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Сабырдуулук жана мээримдүүлүк менен тамактандыруу.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Баланы биринчи кошумча тамактандырууда өзгөчө көңүл буруу менен үйрөтүү. Наристе кошумча тамак жеп үйрөнө баштаганда даамы, коюулугу бала үчүн жаңылык. Ата-энелер наристелерди тамакка көндүрүүгө убакыт табуусу керек жана баланы тамактандырууда кайра-кайра мактап, сабырдуулук менен баланын өсүшүнө керектүү азыктардын топтомуна көңүл буруусу зарыл. Бардык үй-булөөнүн мучөлөрү наристенин тамактануусунда колдоо көрсөтүүсү зарыл.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Убактысы менен: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Тамактандыруу өз убактысы менен болушу керек, себеби бул курактагы наристелердин ашказаны кичине ошондуктан аз-аздан, тез-тез тамактануусу керек;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Тамактын коюулугу: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Наристеге бир күндө берилүүчү эмчек сүтүнүн жана кошумча тамактын жалпы көлөмү жеткиликтүү болуусу зарыл. Коюу тамак балага көп энергия берет, коюу тамак-бул кашыктан куюлуп түшпөгөндөй болушу керек. Суюк тамакта, суусу көп болуп азыктуулугу аз болушу мүмкүн;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Көп түрдүү/Ныктуу: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Наристелерге берилүүчү азыктар аш болумдуу болушу керек, анткени алар аз өлчөмдө гана жей алышат, ошондуктан наристелердин тамагына жетишээрлик өлчөмдө азыктарды камтуу керек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Мисалы: биринчи берилүүчү тамак коюу түрдө болуусу керек, ал эт жана жер-жемиштер боткосунун аралашмасынан турушу керек. Ата-эне наристенин тамагынын ар түрдүү болуусун, баардык азыктарды алып жатканын көзөмөл кылуусу керек. Ден-соолугу чың болуп өсүш үчүн наристелерге эт, буурчак өсүмдүктөрүнүн түрлөрү, жана жаңгак азыктары керек. Сары жер жемиштердин курамында А витамини бар, бул наристенин көрүүсү, терисинин жакшы болуусу үчүн жана ар кандай инфекциялык оорулардан коргойт.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Колдонуу: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 Ата-эне балдарынын ден-соолугун текшерип туруусу абзел. Баардык ооруну көз менен көрө албайбыз, оорулар организмдин азыктардан энергия алуусуна, аң-сезиминин, боюнун өсүүсүнө тоскоолдуктарды жаратат.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Gill Sans"/>
                <a:ea typeface="Gill Sans"/>
                <a:cs typeface="Gill Sans"/>
                <a:sym typeface="Gill Sans"/>
              </a:rPr>
              <a:t>Колду жуу</a:t>
            </a:r>
            <a:r>
              <a:rPr lang="ru-RU">
                <a:latin typeface="Gill Sans"/>
                <a:ea typeface="Gill Sans"/>
                <a:cs typeface="Gill Sans"/>
                <a:sym typeface="Gill Sans"/>
              </a:rPr>
              <a:t>: Ата-эне өзүнүн, баласынын колдорун критикалык учурда жуусу зарыл, 20 секундан кем эмес самын менен. Айтыңыз: колдорду жуу жана гигиена кийинки тема жана буга кеңири токтолоорубузду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60325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1ae41a9ef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111ae41a9ef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ae41a9e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11ae41a9e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Урматтуу активисттер бүгүнкү сабак онлайн форматында өтөт.  Семинардын аягында катышуучулар төмөндөгүлөрдү түшүндүрүп бере алышат:</a:t>
            </a: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  </a:t>
            </a: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Кезектеги кошумча тамактандыруу темасы менен менен таанышып; ЖГЭЭЭ темасын таратканда кандай ийгиликтерди жана кыйынчылыктар болгонун талукулаңыз. Бардык 1000 күндүк кожолктарга кызыктуу болдубу? Бүгүнкү сабакта талкулап кетсек. Кайсы ЖГЭЭ темасындагы маанилуу билдиргичтер эсиңерде калды?.   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Кимде кандай кызыктуу окуялар бар? 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ae41a9ef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Долбоор Өзгөчө басымды алгачкы 1000-кундук “Мүмкүнчүлүк терезеси” - түйүлдүк кезинен эки жашка чейинки мезгилге атайын таандык иш-аракеттерине кам көрүү.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USAID «Мыкты азыктануу» долбоору өнөктөштөр менен бирге жамааттарда тамактануу, санитария жана гигиенага болгон эрежелерди сактоо практикаларын жана көз-караштарды ден-соолукту колдоочу жүрүм-турумдарды сунуштайт. </a:t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Долбоордун маалыматты, төмөндөгүнүн калптанышына көмөк көрсөтөт: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Ден-соолуктун чың болуусуна көмөк көрсөтөт.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Балдардын боюнун өсүшүнө жардам берет.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Жамааттын жалпы ден-соолугу чың болот.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Баланын акыл-эсинин өнүгүүсүн жакшы калыптандырат.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Начар тамактануунун кесепетеинен чыккан о</a:t>
            </a: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орулардын алдын алууга жардам берет.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₋"/>
            </a:pPr>
            <a:r>
              <a:rPr lang="ru-RU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Жалпы коомчулуктун жакшы жашоосун калыптандырат.</a:t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Толук баалуу тамактануу боюнча маалыматуулукту кеңейтет 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111ae41a9e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Тренер мээ чабуулдан баштап, слайдагы суроолорду берет, ар бир суроолорго жоопторду топтоп кийинки слайд менен бышыктайт.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Эне сүтүн эмизүүнү 2 жашка чейин улантуу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- бул сиздин балаңыздын ден- соолугу, аң-сезимин, боюнун өсүшү үчүн керек. 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Кошумча тамактандыруу-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өз убагында эмчек сүтүнө кошумча тамак кошуп берүү дегенди билдирет. 6 айдан кийин эмчек сүтү маанилүү болуп кала берет, бирок чың ден-соолукту камсыз кылуу үчүн, толук баалуу азыктандыруу үчүн башка тамак-аш кошуу абзел. Эмчек эмизүүнү улантуу менен кошумча тамак берүү- бул толук баалуу салмак кошуу жана өсүүнүн кепилдиги.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Сабырдуулук жана мээримдүүлүк менен тамактандыруу.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Баланы биринчи кошумча тамактандырууда өзгөчө көңүл буруу менен үйрөтүү. Наристе кошумча тамак жеп үйрөнө баштаганда даамы, коюулугу бала үчүн жаңылык. Ата-энелер наристелерди тамакка көндүрүүгө убакыт табуусу керек жана баланы тамактандырууда кайра-кайра мактап, сабырдуулук менен баланын өсүшүнө керектүү азыктардын топтомуна көңүл буруусу зарыл. Бардык үй-булөөнүн мучөлөрү наристенин тамактануусунда колдоо көрсөтүүсү зарыл. 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-RU"/>
              <a:t>Мисалы: биринчи берилүүчү тамак коюу түрдө болуусу керек, ал эт жана жер-жемиштер боткосунун аралашмасынан турушу керек. Ата-эне наристенин тамагынын ар түрдүү болуусун, баардык азыктарды алып жатканын көзөмөл кылуусу керек. Ден-соолугу чың болуп өсүш үчүн наристелерге эт, буурчак өсүмдүктөрүнүн түрлөрү, жана жаңгак азыктары керек. Сары жер жемиштердин курамында А витамини бар, бул наристенин көрүүсү, терисинин жакшы болуусу үчүн жана ар кандай инфекциялык оорулардан коргойт.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Убактысы менен: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Тамактандыруу өз убактысы менен болушу керек, себеби бул курактагы наристелердин ашказаны кичине ошондуктан аз-аздан, тез-тез тамактануусу керек; 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Тамактын коюулугу: 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Наристеге бир күндө берилүүчү эмчек сүтүнүн жана кошумча тамактын жалпы көлөмү жеткиликтүү болуусу зарыл. Коюу тамак балага көп энергия берет, коюу тамак-бул кашыктан куюлуп түшпөгөндөй болушу керек. Суюк тамакта, суусу көп болуп азыктуулугу аз болушу мүмкүн;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Көп түрдүү/Ныктуу: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Наристелерге берилүүчү азыктар аш болумдуу болушу керек, анткени алар аз өлчөмдө гана жей алышат, ошондуктан наристелердин тамагына жетишээрлик өлчөмдө азыктарды камтуу керек. 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Медициналык даарыгердин көзөмөлүндө болуу: 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Ата-эне балдарынын ден-соолугун текшерип туруусу абзел. Баардык ооруну көз менен көрө албайбыз, оорулар организмдин азыктардан энергия алуусуна, аң-сезиминин, боюнун өсүүсүнө тоскоолдуктарды жаратат. </a:t>
            </a: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100"/>
              <a:buChar char="•"/>
            </a:pPr>
            <a:r>
              <a:rPr lang="ru-RU" b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Ошондой эле колду жуу эрежелерин эскерип кетиңиз: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Ата-эне өзүнүн, баласынын колдорун критикалык учурда жуусу зарыл, 20 секундан кем эмес самын менен. Айтыңыз: колдорду жуу жана гигиена мурунку тема жана буга кеңири токтолгонбуз </a:t>
            </a: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Инфографиканы т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үшүндүрүп, күнүнө берилүүчү тамактарды айтыш керек. Бардык тамактар жаңы жана коопсуз болуш керек. </a:t>
            </a: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1ae41a9ef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11ae41a9ef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Дагы эскертип кетсек мээ чабуул -  тренер жогоруда жазылган суроону берип - жоопторду чогултат, бардык колдоолор эне учун жакшы. </a:t>
            </a:r>
            <a:r>
              <a:rPr lang="ru-RU">
                <a:solidFill>
                  <a:schemeClr val="dk1"/>
                </a:solidFill>
              </a:rPr>
              <a:t>Ү</a:t>
            </a:r>
            <a:r>
              <a:rPr lang="ru-RU"/>
              <a:t>й жумуш жагынан, эмоционалдык жагынан да кубатап туруу да э</a:t>
            </a:r>
            <a:r>
              <a:rPr lang="ru-RU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ң</a:t>
            </a:r>
            <a:r>
              <a:rPr lang="ru-RU"/>
              <a:t> туура.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/>
          <p:nvPr/>
        </p:nvSpPr>
        <p:spPr>
          <a:xfrm>
            <a:off x="3145969" y="6551851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600"/>
              <a:buFont typeface="Gill Sans"/>
              <a:buNone/>
            </a:pPr>
            <a:r>
              <a:rPr lang="ru-RU"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rPr>
              <a:t>FOOTER GOES HERE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9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639416" y="1608224"/>
            <a:ext cx="8024360" cy="123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ubTitle" idx="1"/>
          </p:nvPr>
        </p:nvSpPr>
        <p:spPr>
          <a:xfrm>
            <a:off x="639416" y="2983924"/>
            <a:ext cx="8024360" cy="121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639416" y="4897668"/>
            <a:ext cx="8024360" cy="70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CFCDC9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>
            <a:spLocks noGrp="1"/>
          </p:cNvSpPr>
          <p:nvPr>
            <p:ph type="ctrTitle"/>
          </p:nvPr>
        </p:nvSpPr>
        <p:spPr>
          <a:xfrm>
            <a:off x="639416" y="1608224"/>
            <a:ext cx="8024360" cy="123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ubTitle" idx="1"/>
          </p:nvPr>
        </p:nvSpPr>
        <p:spPr>
          <a:xfrm>
            <a:off x="639416" y="2983924"/>
            <a:ext cx="8024360" cy="121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39416" y="4897668"/>
            <a:ext cx="8024360" cy="70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BA0C2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 txBox="1">
            <a:spLocks noGrp="1"/>
          </p:cNvSpPr>
          <p:nvPr>
            <p:ph type="ctrTitle"/>
          </p:nvPr>
        </p:nvSpPr>
        <p:spPr>
          <a:xfrm>
            <a:off x="639416" y="2133600"/>
            <a:ext cx="7128164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3967"/>
            <a:ext cx="1813366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>
            <a:off x="477982" y="532114"/>
            <a:ext cx="8177645" cy="449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NTR"/>
              <a:buChar char="—"/>
              <a:defRPr sz="2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588458" y="537212"/>
            <a:ext cx="7886700" cy="86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8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571500" y="1499727"/>
            <a:ext cx="7980217" cy="23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TR"/>
              <a:buChar char="—"/>
              <a:defRPr sz="20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8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571500" y="1499727"/>
            <a:ext cx="7980217" cy="23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NTR"/>
              <a:buChar char="—"/>
              <a:defRPr sz="20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0067B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3"/>
          <p:cNvSpPr txBox="1"/>
          <p:nvPr/>
        </p:nvSpPr>
        <p:spPr>
          <a:xfrm>
            <a:off x="639415" y="3105382"/>
            <a:ext cx="3570119" cy="25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USAID</a:t>
            </a: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ru-RU"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ADVANCING NUTRITION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IMPLEMENTED BY: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JSI Research &amp; Training Institute, Inc.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2733 Crystal Drive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4th Floor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Arlington, VA 22202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Phone: 703–528–7474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Email: info@advancingnutrition.org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Internet: advancingnutrition.org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23"/>
          <p:cNvSpPr txBox="1"/>
          <p:nvPr/>
        </p:nvSpPr>
        <p:spPr>
          <a:xfrm>
            <a:off x="4672647" y="3092682"/>
            <a:ext cx="3775162" cy="109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 is the Agency's flagship multi-sectoral nutrition project, addressing the root causes of malnutrition to save lives and enhance long-term health and development.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3"/>
          <p:cNvSpPr txBox="1"/>
          <p:nvPr/>
        </p:nvSpPr>
        <p:spPr>
          <a:xfrm>
            <a:off x="4672646" y="4727404"/>
            <a:ext cx="3858289" cy="84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This presentation was produced for the U. S. Agency for International Development. It was prepared under the terms of contract 7200AA18C00070 awarded to JSI Research &amp; Training Institute, Inc. The contents are the responsibility of JSI and do not necessarily reflect the views of USAID or the U.S. Government.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685800"/>
            <a:ext cx="1813366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l="15965" t="455" r="22703" b="2925"/>
          <a:stretch/>
        </p:blipFill>
        <p:spPr>
          <a:xfrm>
            <a:off x="4650304" y="1152852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ctrTitle"/>
          </p:nvPr>
        </p:nvSpPr>
        <p:spPr>
          <a:xfrm>
            <a:off x="666959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ubTitle" idx="1"/>
          </p:nvPr>
        </p:nvSpPr>
        <p:spPr>
          <a:xfrm>
            <a:off x="666958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66957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5"/>
          <p:cNvPicPr preferRelativeResize="0"/>
          <p:nvPr/>
        </p:nvPicPr>
        <p:blipFill rotWithShape="1">
          <a:blip r:embed="rId2">
            <a:alphaModFix/>
          </a:blip>
          <a:srcRect l="15965" t="455" r="22703" b="2925"/>
          <a:stretch/>
        </p:blipFill>
        <p:spPr>
          <a:xfrm>
            <a:off x="608243" y="1173634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5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ctrTitle"/>
          </p:nvPr>
        </p:nvSpPr>
        <p:spPr>
          <a:xfrm>
            <a:off x="5093486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ubTitle" idx="1"/>
          </p:nvPr>
        </p:nvSpPr>
        <p:spPr>
          <a:xfrm>
            <a:off x="5093485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5093484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/>
          <p:nvPr/>
        </p:nvSpPr>
        <p:spPr>
          <a:xfrm>
            <a:off x="571499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 l="3876" t="7145" r="2030" b="37144"/>
          <a:stretch/>
        </p:blipFill>
        <p:spPr>
          <a:xfrm>
            <a:off x="639415" y="2506007"/>
            <a:ext cx="7563289" cy="33544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6"/>
          <p:cNvSpPr txBox="1">
            <a:spLocks noGrp="1"/>
          </p:cNvSpPr>
          <p:nvPr>
            <p:ph type="ctrTitle"/>
          </p:nvPr>
        </p:nvSpPr>
        <p:spPr>
          <a:xfrm>
            <a:off x="639416" y="1196010"/>
            <a:ext cx="7563290" cy="66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ubTitle" idx="1"/>
          </p:nvPr>
        </p:nvSpPr>
        <p:spPr>
          <a:xfrm>
            <a:off x="639416" y="2003105"/>
            <a:ext cx="7563290" cy="45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6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639416" y="6003838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6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CFCDC9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7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7"/>
          <p:cNvPicPr preferRelativeResize="0"/>
          <p:nvPr/>
        </p:nvPicPr>
        <p:blipFill rotWithShape="1">
          <a:blip r:embed="rId3">
            <a:alphaModFix/>
          </a:blip>
          <a:srcRect l="15965" t="455" r="22703" b="2925"/>
          <a:stretch/>
        </p:blipFill>
        <p:spPr>
          <a:xfrm>
            <a:off x="4650304" y="1152852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 txBox="1">
            <a:spLocks noGrp="1"/>
          </p:cNvSpPr>
          <p:nvPr>
            <p:ph type="ctrTitle"/>
          </p:nvPr>
        </p:nvSpPr>
        <p:spPr>
          <a:xfrm>
            <a:off x="666959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ubTitle" idx="1"/>
          </p:nvPr>
        </p:nvSpPr>
        <p:spPr>
          <a:xfrm>
            <a:off x="666958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2"/>
          </p:nvPr>
        </p:nvSpPr>
        <p:spPr>
          <a:xfrm>
            <a:off x="666957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7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6359235"/>
            <a:ext cx="9144000" cy="498765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8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USAID</a:t>
            </a:r>
            <a:r>
              <a:rPr lang="ru-RU" sz="1400" b="0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39416" y="987439"/>
            <a:ext cx="8024360" cy="123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ru-RU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Кыргыз Республикасында USAIDдин </a:t>
            </a:r>
            <a:br>
              <a:rPr lang="ru-RU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«Мыкты азыктануу» долбоору</a:t>
            </a:r>
            <a:endParaRPr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639425" y="1858025"/>
            <a:ext cx="3858000" cy="3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 b="1">
                <a:solidFill>
                  <a:srgbClr val="4472C4"/>
                </a:solidFill>
              </a:rPr>
              <a:t>АЛТЫ АЙДАН БАШТАП ЭНЕ СҮТҮНӨ КОШУМЧА ТАМАКТАНДЫРУУ</a:t>
            </a:r>
            <a:r>
              <a:rPr lang="ru-RU" sz="36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360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r>
              <a:rPr lang="ru-RU"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r>
              <a:rPr lang="ru-RU"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Font typeface="Arial"/>
              <a:buNone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8" name="Google Shape;88;p1" descr="Маалыматтык иллюстрацияда баласын эмизген эне, анын ичинде эмчек эмизүү жана кол жуу чагылдырылган. Ар кандай тамак-аш азыктары жана алардын баланын рационуна ылайыктуулугун көрсөткөн иконалар да көрсөтүлөт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775" y="2311867"/>
            <a:ext cx="4267076" cy="272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ae41a9ef_0_275"/>
          <p:cNvSpPr txBox="1">
            <a:spLocks noGrp="1"/>
          </p:cNvSpPr>
          <p:nvPr>
            <p:ph type="title"/>
          </p:nvPr>
        </p:nvSpPr>
        <p:spPr>
          <a:xfrm>
            <a:off x="1016300" y="225848"/>
            <a:ext cx="79647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sz="3600" dirty="0">
                <a:solidFill>
                  <a:srgbClr val="C00000"/>
                </a:solidFill>
              </a:rPr>
              <a:t>БАЛАНЫ БАГЫШЫП КОЛДОО КӨРСӨТҮҮ </a:t>
            </a:r>
            <a:endParaRPr sz="3600" dirty="0">
              <a:solidFill>
                <a:srgbClr val="C00000"/>
              </a:solidFill>
            </a:endParaRPr>
          </a:p>
        </p:txBody>
      </p:sp>
      <p:pic>
        <p:nvPicPr>
          <p:cNvPr id="151" name="Google Shape;151;g111ae41a9ef_0_275" descr="Чоң киши цилиндр формасындагы чоң жыгач буюм менен ойногон наристени кармап турат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986" y="1240970"/>
            <a:ext cx="3572400" cy="5103900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152" name="Google Shape;152;g111ae41a9ef_0_275" descr="Жаш бала баланы кармап камерага карайт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943" y="2050247"/>
            <a:ext cx="4702500" cy="32952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1ae41a9ef_0_0"/>
          <p:cNvSpPr txBox="1">
            <a:spLocks noGrp="1"/>
          </p:cNvSpPr>
          <p:nvPr>
            <p:ph type="title"/>
          </p:nvPr>
        </p:nvSpPr>
        <p:spPr>
          <a:xfrm>
            <a:off x="589650" y="290945"/>
            <a:ext cx="7964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sz="3600" dirty="0">
                <a:solidFill>
                  <a:srgbClr val="C00000"/>
                </a:solidFill>
              </a:rPr>
              <a:t>ЭНЕЛЕРГЕ ЖАРДАМ БЕРЕБИЗ</a:t>
            </a:r>
            <a:br>
              <a:rPr lang="ru-RU" sz="3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rgbClr val="C00000"/>
              </a:solidFill>
            </a:endParaRPr>
          </a:p>
        </p:txBody>
      </p:sp>
      <p:pic>
        <p:nvPicPr>
          <p:cNvPr id="158" name="Google Shape;158;g111ae41a9ef_0_0" descr="Кургатылган чөптөр толтурулган чоң идиштин айланасында жерде ар кандай курактагы аял жана балдар отурушат. Аял селфи кылып жаткан окшойт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2104834"/>
            <a:ext cx="4114799" cy="328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11ae41a9ef_0_0" descr="Чоң эркек балага кашык менен тамак берет; бала көйнөк кийген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104834"/>
            <a:ext cx="4199238" cy="328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1ae41a9ef_0_357"/>
          <p:cNvSpPr txBox="1">
            <a:spLocks noGrp="1"/>
          </p:cNvSpPr>
          <p:nvPr>
            <p:ph type="ctrTitle"/>
          </p:nvPr>
        </p:nvSpPr>
        <p:spPr>
          <a:xfrm>
            <a:off x="391886" y="980938"/>
            <a:ext cx="3846300" cy="51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200" dirty="0"/>
              <a:t>Рецепттер китеби: онлайн шилтемеси https://www.spring-nutrition.org/sites/default/files/publications/tools/spring_baldar_zhana_uy-bulo_tuura_tamaktanuu_508_1.pdf </a:t>
            </a:r>
            <a:endParaRPr sz="3200" dirty="0"/>
          </a:p>
        </p:txBody>
      </p:sp>
      <p:pic>
        <p:nvPicPr>
          <p:cNvPr id="165" name="Google Shape;165;g111ae41a9ef_0_357" descr="чийки буурчак жана жашылчалардын ассортименти менен курчалган аралаш буурчак шорпо бир табак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503" y="0"/>
            <a:ext cx="4442497" cy="637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1ae41a9ef_0_362"/>
          <p:cNvSpPr txBox="1">
            <a:spLocks noGrp="1"/>
          </p:cNvSpPr>
          <p:nvPr>
            <p:ph type="title"/>
          </p:nvPr>
        </p:nvSpPr>
        <p:spPr>
          <a:xfrm>
            <a:off x="203200" y="71121"/>
            <a:ext cx="86868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>
                <a:solidFill>
                  <a:srgbClr val="C00000"/>
                </a:solidFill>
              </a:rPr>
              <a:t>АКТИВИСТТЕР КАНТИП ОНЛАЙН МААЛЫМАТ ТАРАТСА БОЛОТ</a:t>
            </a:r>
            <a:r>
              <a:rPr lang="ru-RU" sz="3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ae41a9ef_0_362"/>
          <p:cNvSpPr txBox="1">
            <a:spLocks noGrp="1"/>
          </p:cNvSpPr>
          <p:nvPr>
            <p:ph type="body" idx="1"/>
          </p:nvPr>
        </p:nvSpPr>
        <p:spPr>
          <a:xfrm>
            <a:off x="203200" y="1470900"/>
            <a:ext cx="8768100" cy="4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sz="4000"/>
              <a:t>Ватсап аркылуу маалымат таратуу, онлайн платформа менен:</a:t>
            </a:r>
            <a:r>
              <a:rPr lang="ru-RU"/>
              <a:t> </a:t>
            </a:r>
            <a:r>
              <a:rPr lang="ru-RU" sz="3700"/>
              <a:t>өздүк картага таянып, өзгөчө «1000 күндүк үй-бүлөлөрдүн,  камтылуусу зарыл.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700"/>
              <a:t>Кошумча тамактандыруу жөнүндө роликти жана башка материалдарды  ватсап группалары аркылуу жеткирүү жана кайтарым байланыш аркылуу түшүндүрүү. 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461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461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461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461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172" name="Google Shape;172;g111ae41a9ef_0_3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6590" y="4397220"/>
            <a:ext cx="18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6175" rIns="91425" bIns="761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48C6-D260-4089-BE76-698A0736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5" y="-829023"/>
            <a:ext cx="7964631" cy="829023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АКТИВИСТТЕР КАНТИП ОНЛАЙН МААЛЫМАТ ТАРАТСА БОЛОТ</a:t>
            </a:r>
            <a:r>
              <a:rPr lang="ru-RU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dirty="0"/>
          </a:p>
        </p:txBody>
      </p:sp>
      <p:pic>
        <p:nvPicPr>
          <p:cNvPr id="177" name="Google Shape;177;g111ae41a9ef_0_368" descr="20 сап жана 12 тилкеден турган бош таблица."/>
          <p:cNvPicPr preferRelativeResize="0"/>
          <p:nvPr/>
        </p:nvPicPr>
        <p:blipFill rotWithShape="1">
          <a:blip r:embed="rId3">
            <a:alphaModFix/>
          </a:blip>
          <a:srcRect l="25153" t="16703" r="25602" b="23383"/>
          <a:stretch/>
        </p:blipFill>
        <p:spPr>
          <a:xfrm>
            <a:off x="0" y="0"/>
            <a:ext cx="9144000" cy="635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1ae41a9ef_0_372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600" dirty="0">
                <a:solidFill>
                  <a:srgbClr val="C00000"/>
                </a:solidFill>
              </a:rPr>
              <a:t>УРМАТТУУ АКТИВИСТТЕР!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200" dirty="0"/>
              <a:t>Бышыктоо максатында: ар бир активист  бирден маанилүү билдиргичтерди атап кетсе, сабактын максатын кайталап кетсек. 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1ae41a9ef_0_376"/>
          <p:cNvSpPr txBox="1">
            <a:spLocks noGrp="1"/>
          </p:cNvSpPr>
          <p:nvPr>
            <p:ph type="title"/>
          </p:nvPr>
        </p:nvSpPr>
        <p:spPr>
          <a:xfrm>
            <a:off x="220975" y="492000"/>
            <a:ext cx="44739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ru-RU" sz="3600" dirty="0">
                <a:solidFill>
                  <a:srgbClr val="C00000"/>
                </a:solidFill>
              </a:rPr>
              <a:t>Жыйынтыктоо: Ишиңиздерде ийгиликтер жаралсын!!!</a:t>
            </a:r>
            <a:br>
              <a:rPr lang="ru-RU" sz="3200" dirty="0">
                <a:solidFill>
                  <a:schemeClr val="accent2"/>
                </a:solidFill>
              </a:rPr>
            </a:br>
            <a:endParaRPr sz="3200" dirty="0"/>
          </a:p>
        </p:txBody>
      </p:sp>
      <p:sp>
        <p:nvSpPr>
          <p:cNvPr id="188" name="Google Shape;188;g111ae41a9ef_0_376"/>
          <p:cNvSpPr txBox="1">
            <a:spLocks noGrp="1"/>
          </p:cNvSpPr>
          <p:nvPr>
            <p:ph type="body" idx="1"/>
          </p:nvPr>
        </p:nvSpPr>
        <p:spPr>
          <a:xfrm>
            <a:off x="364135" y="2374949"/>
            <a:ext cx="4806300" cy="28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480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4800"/>
              <a:buNone/>
            </a:pPr>
            <a:r>
              <a:rPr lang="ru-RU" sz="4800"/>
              <a:t>Көңүл бурганыңыздар үчүн ырахмат!!!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4800"/>
              <a:buNone/>
            </a:pPr>
            <a:endParaRPr/>
          </a:p>
        </p:txBody>
      </p:sp>
      <p:pic>
        <p:nvPicPr>
          <p:cNvPr id="189" name="Google Shape;189;g111ae41a9ef_0_376" descr="Бала терезеси бар бөлмөдө шыптан илинип турган селкинчектин үстүндө отурат. Полго жууркан сымал буюмдар төшөлгөн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92000"/>
            <a:ext cx="3908803" cy="33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1ae41a9ef_0_85"/>
          <p:cNvSpPr txBox="1">
            <a:spLocks noGrp="1"/>
          </p:cNvSpPr>
          <p:nvPr>
            <p:ph type="title"/>
          </p:nvPr>
        </p:nvSpPr>
        <p:spPr>
          <a:xfrm>
            <a:off x="589686" y="285496"/>
            <a:ext cx="796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600">
                <a:solidFill>
                  <a:srgbClr val="C00000"/>
                </a:solidFill>
              </a:rPr>
              <a:t>БҮГҮНКҮ САБАКТЫН МАКСАТТАРЫ ЖАНА МАЗМУНУ</a:t>
            </a:r>
            <a:endParaRPr/>
          </a:p>
        </p:txBody>
      </p:sp>
      <p:sp>
        <p:nvSpPr>
          <p:cNvPr id="94" name="Google Shape;94;g111ae41a9ef_0_85"/>
          <p:cNvSpPr txBox="1">
            <a:spLocks noGrp="1"/>
          </p:cNvSpPr>
          <p:nvPr>
            <p:ph type="body" idx="1"/>
          </p:nvPr>
        </p:nvSpPr>
        <p:spPr>
          <a:xfrm>
            <a:off x="681125" y="1756650"/>
            <a:ext cx="8076900" cy="4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Char char="₋"/>
            </a:pPr>
            <a:r>
              <a:rPr lang="ru-RU" sz="3200"/>
              <a:t>ЖГЭЭ темасын жайылтуудагы тажрыйба менен бөлүшүү, жетишкендиктер жана тоскоолдуктар менен бөлүшүү. </a:t>
            </a: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Char char="₋"/>
            </a:pPr>
            <a:r>
              <a:rPr lang="ru-RU" sz="3200"/>
              <a:t>Алты айдан баштап эне сүтүнө кошумча тамактандыруу темасы менен таанышуу,  маанилүү билдиргичтер;</a:t>
            </a:r>
            <a:endParaRPr sz="32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₋"/>
            </a:pPr>
            <a:r>
              <a:rPr lang="ru-RU" sz="3200"/>
              <a:t>Бала эмизген энелерге колдоо көрсөтүү</a:t>
            </a: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Char char="₋"/>
            </a:pPr>
            <a:r>
              <a:rPr lang="ru-RU" sz="3200"/>
              <a:t>Отчеттук формасын түшүндүрүү жана кийинки иш-аракеттерин пландоо. </a:t>
            </a:r>
            <a:endParaRPr sz="3200">
              <a:solidFill>
                <a:srgbClr val="666666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9CD573-B104-4136-8428-5F4E290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5" y="-829023"/>
            <a:ext cx="7964631" cy="829023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USAID</a:t>
            </a:r>
            <a:r>
              <a:rPr lang="ru-RU" dirty="0">
                <a:solidFill>
                  <a:srgbClr val="C00000"/>
                </a:solidFill>
              </a:rPr>
              <a:t>дин «МЫКТЫ АЗЫКТАНУУ» долбоору  </a:t>
            </a:r>
            <a:br>
              <a:rPr lang="ru-RU" dirty="0"/>
            </a:br>
            <a:endParaRPr lang="en-US" dirty="0"/>
          </a:p>
        </p:txBody>
      </p:sp>
      <p:sp>
        <p:nvSpPr>
          <p:cNvPr id="100" name="Google Shape;100;g111ae41a9ef_0_172"/>
          <p:cNvSpPr txBox="1">
            <a:spLocks noGrp="1"/>
          </p:cNvSpPr>
          <p:nvPr>
            <p:ph type="body" idx="1"/>
          </p:nvPr>
        </p:nvSpPr>
        <p:spPr>
          <a:xfrm>
            <a:off x="110836" y="144040"/>
            <a:ext cx="88371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3600" b="1" dirty="0">
                <a:solidFill>
                  <a:srgbClr val="C00000"/>
                </a:solidFill>
              </a:rPr>
              <a:t> USAIDдин «МЫКТЫ АЗЫКТАНУУ» долбоору  </a:t>
            </a:r>
            <a:endParaRPr dirty="0"/>
          </a:p>
        </p:txBody>
      </p:sp>
      <p:sp>
        <p:nvSpPr>
          <p:cNvPr id="101" name="Google Shape;101;g111ae41a9ef_0_172"/>
          <p:cNvSpPr/>
          <p:nvPr/>
        </p:nvSpPr>
        <p:spPr>
          <a:xfrm>
            <a:off x="587075" y="1510150"/>
            <a:ext cx="8158200" cy="4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Долбоордун максаты:</a:t>
            </a:r>
            <a:endParaRPr sz="32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Төрөт курактагы аялдар (15-49) жана 5 жашка чейинки балдардын тамактануу абалын жогорулатуу. </a:t>
            </a:r>
            <a:endParaRPr sz="32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Arial"/>
              <a:buNone/>
            </a:pPr>
            <a:endParaRPr sz="32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"Мыкты азыктануу" долбоору Кыргыз республикасынын Саламаттык сактоо министирлиги менен бирге иш алып барат. </a:t>
            </a:r>
            <a:endParaRPr sz="32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6C64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6C64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54000" y="443345"/>
            <a:ext cx="8130195" cy="74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600"/>
              <a:t>Кошумча тамактандыруу деген эмне?</a:t>
            </a:r>
            <a:br>
              <a:rPr lang="ru-RU"/>
            </a:b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254000" y="1039092"/>
            <a:ext cx="8798560" cy="53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sz="3600" b="1">
                <a:solidFill>
                  <a:srgbClr val="0067B9"/>
                </a:solidFill>
              </a:rPr>
              <a:t>Кайсы убакыттан баштап наристеге кошумча тамак бериш керек, эмчек сүтүнө кошумча?</a:t>
            </a:r>
            <a:endParaRPr sz="3600" b="1">
              <a:solidFill>
                <a:srgbClr val="0067B9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600" b="1">
              <a:solidFill>
                <a:srgbClr val="0067B9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ru-RU" sz="3600" b="1">
                <a:solidFill>
                  <a:srgbClr val="0067B9"/>
                </a:solidFill>
              </a:rPr>
              <a:t>Кандай жаңы азыктарды балдарга бере баштадыңар – биринчи кошумча тамагы? </a:t>
            </a:r>
            <a:endParaRPr sz="3600" b="1">
              <a:solidFill>
                <a:srgbClr val="0067B9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600" b="1">
              <a:solidFill>
                <a:srgbClr val="0067B9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600" b="1">
              <a:solidFill>
                <a:srgbClr val="0067B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>
                <a:solidFill>
                  <a:srgbClr val="C00000"/>
                </a:solidFill>
              </a:rPr>
              <a:t>МААНИЛҮҮ БИЛДИРГИЧТЕР</a:t>
            </a:r>
            <a:endParaRPr sz="3600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br>
              <a:rPr lang="ru-RU" dirty="0">
                <a:solidFill>
                  <a:schemeClr val="accent1"/>
                </a:solidFill>
              </a:rPr>
            </a:br>
            <a:br>
              <a:rPr lang="ru-RU" dirty="0"/>
            </a:br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571500" y="1499725"/>
            <a:ext cx="4633800" cy="17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Эне сүтүн эмизүүнү 2 жашка чейин улантуу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587075" y="3205825"/>
            <a:ext cx="3863100" cy="29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Кошумча тамактандыруу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Сабырдуулук жана мээримдүүлүк менен тамактандыруу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</p:txBody>
      </p:sp>
      <p:pic>
        <p:nvPicPr>
          <p:cNvPr id="115" name="Google Shape;115;p6" descr="Баласын эмизген эненин иллюстративдик плакаты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925" y="1357325"/>
            <a:ext cx="2623000" cy="2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 descr="Үстөлдө отурган жана табактан баласын тамактандырып жаткан эненин иллюстративдик плакаты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35450"/>
            <a:ext cx="2127366" cy="26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44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600" dirty="0">
                <a:solidFill>
                  <a:srgbClr val="C00000"/>
                </a:solidFill>
              </a:rPr>
              <a:t>МААНИЛҮҮ БИЛДИРГИЧТЕР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56150" y="1532150"/>
            <a:ext cx="3687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Убактысы менен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23" name="Google Shape;123;p7" descr="Күндүн ар кандай позициясында жайгашкан үйдүн жанындагы бир катар сүрөттөрдү камтыган инфографика, анын ичинде йогурт жана банан куюлган чөйчөктөр, күндүн ар кандай убагында сунушталган тамактарды символдоштурган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0" y="2019310"/>
            <a:ext cx="14859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966900" y="1532150"/>
            <a:ext cx="3687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Тамактын коюулугу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26" name="Google Shape;126;p7" descr="Эки кашык тамак камтылган инфографика. Андан тамак төгүлгөн кашык кайчылаш белгиси бар тегеректин ичинде. Үстүнө тыкан тең салмакталган тамак салынган кашык жөнөкөй тегерекчеде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900" y="2164748"/>
            <a:ext cx="2429869" cy="14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2455050" y="4061725"/>
            <a:ext cx="3687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Көп түрдүү/Ныктуу</a:t>
            </a:r>
            <a:endParaRPr sz="3200"/>
          </a:p>
        </p:txBody>
      </p:sp>
      <p:pic>
        <p:nvPicPr>
          <p:cNvPr id="127" name="Google Shape;127;p7" descr="Сүт азыктарынын, эттин, жемиштердин, жашылчалардын, майлардын жана майлардын иллюстрацияларын камтыган инфографика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525" y="4776025"/>
            <a:ext cx="6754950" cy="12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8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sz="3600" dirty="0">
                <a:solidFill>
                  <a:srgbClr val="C00000"/>
                </a:solidFill>
              </a:rPr>
              <a:t>МААНИЛҮҮ БИЛДИРГИЧТЕР</a:t>
            </a:r>
            <a:r>
              <a:rPr lang="en-US" sz="3600" dirty="0">
                <a:solidFill>
                  <a:srgbClr val="C00000"/>
                </a:solidFill>
              </a:rPr>
              <a:t>  </a:t>
            </a:r>
            <a:endParaRPr dirty="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587075" y="1164751"/>
            <a:ext cx="7980300" cy="4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/>
              <a:t>Медициналык даарыгердин көзөмөлүндө болуу</a:t>
            </a: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9" descr="Эки иллюстративдик плакат. Биринде баланын боюн өлчөөчү лотокто ченеп жаткан медайым, экинчисинде таразада баланын боюн өлчөп жаткан медайым тартылган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500" y="2083225"/>
            <a:ext cx="6766226" cy="426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 descr="Ар кандай курактагы балдар үчүн тамак-аштын тиешелүү порцияларынын жана түрлөрүнүн иллюстрациялары менен инфографика, тамак-аш салынган табактардын жана табактардын иконалары менен, баланы эмизген эненин сүрөттөрү мене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1124"/>
            <a:ext cx="9144000" cy="69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2DB26E-2225-4165-B3DF-2F20EF7A7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ru-RU" dirty="0">
                <a:solidFill>
                  <a:srgbClr val="C00000"/>
                </a:solidFill>
              </a:rPr>
              <a:t>МААНИЛҮҮ БИЛДИРГИЧТЕР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1ae41a9ef_0_270"/>
          <p:cNvSpPr txBox="1">
            <a:spLocks noGrp="1"/>
          </p:cNvSpPr>
          <p:nvPr>
            <p:ph type="title"/>
          </p:nvPr>
        </p:nvSpPr>
        <p:spPr>
          <a:xfrm>
            <a:off x="659962" y="196634"/>
            <a:ext cx="7964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>
                <a:solidFill>
                  <a:srgbClr val="C00000"/>
                </a:solidFill>
              </a:rPr>
              <a:t>ЭМИЗГЕН ЭНЕЛЕРГЕ КАНДАЙ КОЛДОО КӨРСӨТӨ АЛАБЫЗ? </a:t>
            </a:r>
            <a:endParaRPr sz="3600" dirty="0">
              <a:solidFill>
                <a:srgbClr val="C00000"/>
              </a:solidFill>
            </a:endParaRPr>
          </a:p>
        </p:txBody>
      </p:sp>
      <p:pic>
        <p:nvPicPr>
          <p:cNvPr id="145" name="Google Shape;145;g111ae41a9ef_0_270" descr="Эне баласын эмизген эки наристе анын жанында камераны карап отурат. Алардын баары бешиктин алдында жерде отурушат."/>
          <p:cNvPicPr preferRelativeResize="0"/>
          <p:nvPr/>
        </p:nvPicPr>
        <p:blipFill rotWithShape="1">
          <a:blip r:embed="rId3">
            <a:alphaModFix/>
          </a:blip>
          <a:srcRect l="22631" t="9523" r="6446" b="15373"/>
          <a:stretch/>
        </p:blipFill>
        <p:spPr>
          <a:xfrm>
            <a:off x="2034740" y="1690365"/>
            <a:ext cx="5215200" cy="41421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1498</Words>
  <Application>Microsoft Office PowerPoint</Application>
  <PresentationFormat>On-screen Show (4:3)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Gill Sans</vt:lpstr>
      <vt:lpstr>Arial</vt:lpstr>
      <vt:lpstr>Calibri</vt:lpstr>
      <vt:lpstr>NTR</vt:lpstr>
      <vt:lpstr>Office Theme</vt:lpstr>
      <vt:lpstr> Кыргыз Республикасында USAIDдин  «Мыкты азыктануу» долбоору</vt:lpstr>
      <vt:lpstr>БҮГҮНКҮ САБАКТЫН МАКСАТТАРЫ ЖАНА МАЗМУНУ</vt:lpstr>
      <vt:lpstr> USAIDдин «МЫКТЫ АЗЫКТАНУУ» долбоору   </vt:lpstr>
      <vt:lpstr>Кошумча тамактандыруу деген эмне? </vt:lpstr>
      <vt:lpstr>МААНИЛҮҮ БИЛДИРГИЧТЕР   </vt:lpstr>
      <vt:lpstr>МААНИЛҮҮ БИЛДИРГИЧТЕР</vt:lpstr>
      <vt:lpstr>МААНИЛҮҮ БИЛДИРГИЧТЕР  </vt:lpstr>
      <vt:lpstr>МААНИЛҮҮ БИЛДИРГИЧТЕР </vt:lpstr>
      <vt:lpstr>ЭМИЗГЕН ЭНЕЛЕРГЕ КАНДАЙ КОЛДОО КӨРСӨТӨ АЛАБЫЗ? </vt:lpstr>
      <vt:lpstr>БАЛАНЫ БАГЫШЫП КОЛДОО КӨРСӨТҮҮ </vt:lpstr>
      <vt:lpstr>ЭНЕЛЕРГЕ ЖАРДАМ БЕРЕБИЗ </vt:lpstr>
      <vt:lpstr>Рецепттер китеби: онлайн шилтемеси https://www.spring-nutrition.org/sites/default/files/publications/tools/spring_baldar_zhana_uy-bulo_tuura_tamaktanuu_508_1.pdf </vt:lpstr>
      <vt:lpstr>АКТИВИСТТЕР КАНТИП ОНЛАЙН МААЛЫМАТ ТАРАТСА БОЛОТ? </vt:lpstr>
      <vt:lpstr>АКТИВИСТТЕР КАНТИП ОНЛАЙН МААЛЫМАТ ТАРАТСА БОЛОТ?</vt:lpstr>
      <vt:lpstr>УРМАТТУУ АКТИВИСТТЕР!    Бышыктоо максатында: ар бир активист  бирден маанилүү билдиргичтерди атап кетсе, сабактын максатын кайталап кетсек. </vt:lpstr>
      <vt:lpstr>Жыйынтыктоо: Ишиңиздерде ийгиликтер жаралсын!!!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Кыргыз Республикасында USAIDдин  «Мыкты азыктануу» долбоору</dc:title>
  <dc:subject>3. Complementary Feeding_ppt</dc:subject>
  <dc:creator>USAID</dc:creator>
  <cp:lastModifiedBy>Nalini C</cp:lastModifiedBy>
  <cp:revision>3</cp:revision>
  <dcterms:modified xsi:type="dcterms:W3CDTF">2024-01-18T14:22:51Z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Kyrgyz</vt:lpwstr>
  </property>
</Properties>
</file>