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Gill Sans"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hureqgBqz15crke2HYsNdhgE9ob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6" autoAdjust="0"/>
    <p:restoredTop sz="94249" autoAdjust="0"/>
  </p:normalViewPr>
  <p:slideViewPr>
    <p:cSldViewPr snapToGrid="0">
      <p:cViewPr varScale="1">
        <p:scale>
          <a:sx n="68" d="100"/>
          <a:sy n="68" d="100"/>
        </p:scale>
        <p:origin x="1440" y="60"/>
      </p:cViewPr>
      <p:guideLst>
        <p:guide orient="horz" pos="2160"/>
        <p:guide pos="2880"/>
      </p:guideLst>
    </p:cSldViewPr>
  </p:slideViewPr>
  <p:outlineViewPr>
    <p:cViewPr>
      <p:scale>
        <a:sx n="33" d="100"/>
        <a:sy n="33" d="100"/>
      </p:scale>
      <p:origin x="0" y="-83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90000"/>
              </a:lnSpc>
              <a:spcBef>
                <a:spcPts val="1000"/>
              </a:spcBef>
              <a:spcAft>
                <a:spcPts val="0"/>
              </a:spcAft>
              <a:buClr>
                <a:srgbClr val="6C6463"/>
              </a:buClr>
              <a:buSzPts val="1100"/>
              <a:buChar char="•"/>
            </a:pPr>
            <a:r>
              <a:rPr lang="en-US" b="1">
                <a:solidFill>
                  <a:srgbClr val="6C6463"/>
                </a:solidFill>
                <a:latin typeface="Gill Sans"/>
                <a:ea typeface="Gill Sans"/>
                <a:cs typeface="Gill Sans"/>
                <a:sym typeface="Gill Sans"/>
              </a:rPr>
              <a:t>Эне сүтүн эмизүүнү 2 жашка чейин улантуу</a:t>
            </a:r>
            <a:r>
              <a:rPr lang="en-US">
                <a:solidFill>
                  <a:srgbClr val="6C6463"/>
                </a:solidFill>
                <a:latin typeface="Gill Sans"/>
                <a:ea typeface="Gill Sans"/>
                <a:cs typeface="Gill Sans"/>
                <a:sym typeface="Gill Sans"/>
              </a:rPr>
              <a:t>- бул сиздин балаңыздын ден- соолугу, аң-сезимин, боюнун өсүшү үчүн керек. </a:t>
            </a:r>
            <a:endParaRPr>
              <a:solidFill>
                <a:srgbClr val="6C6463"/>
              </a:solidFill>
              <a:latin typeface="Gill Sans"/>
              <a:ea typeface="Gill Sans"/>
              <a:cs typeface="Gill Sans"/>
              <a:sym typeface="Gill Sans"/>
            </a:endParaRPr>
          </a:p>
          <a:p>
            <a:pPr marL="457200" lvl="0" indent="-298450" algn="l" rtl="0">
              <a:lnSpc>
                <a:spcPct val="90000"/>
              </a:lnSpc>
              <a:spcBef>
                <a:spcPts val="1000"/>
              </a:spcBef>
              <a:spcAft>
                <a:spcPts val="0"/>
              </a:spcAft>
              <a:buClr>
                <a:srgbClr val="6C6463"/>
              </a:buClr>
              <a:buSzPts val="1100"/>
              <a:buChar char="•"/>
            </a:pPr>
            <a:r>
              <a:rPr lang="en-US" b="1">
                <a:solidFill>
                  <a:srgbClr val="6C6463"/>
                </a:solidFill>
                <a:latin typeface="Gill Sans"/>
                <a:ea typeface="Gill Sans"/>
                <a:cs typeface="Gill Sans"/>
                <a:sym typeface="Gill Sans"/>
              </a:rPr>
              <a:t>Кошумча тамактандыруу-</a:t>
            </a:r>
            <a:r>
              <a:rPr lang="en-US">
                <a:solidFill>
                  <a:srgbClr val="6C6463"/>
                </a:solidFill>
                <a:latin typeface="Gill Sans"/>
                <a:ea typeface="Gill Sans"/>
                <a:cs typeface="Gill Sans"/>
                <a:sym typeface="Gill Sans"/>
              </a:rPr>
              <a:t> өз убагында эмчек сүтүнө кошумча тамак кошуп берүү дегенди билдирет. 6 айдан кийин эмчек сүтү маанилүү болуп кала берет, бирок чың ден-соолукту камсыз кылуу үчүн, толук баалуу азыктандыруу үчүн башка тамак-аш кошуу абзел. Эмчек эмизүүнү улантуу менен кошумча тамак берүү- бул толук баалуу салмак кошуу жана өсүүнүн кепилдиги.</a:t>
            </a:r>
            <a:endParaRPr>
              <a:solidFill>
                <a:srgbClr val="6C6463"/>
              </a:solidFill>
              <a:latin typeface="Gill Sans"/>
              <a:ea typeface="Gill Sans"/>
              <a:cs typeface="Gill Sans"/>
              <a:sym typeface="Gill Sans"/>
            </a:endParaRPr>
          </a:p>
          <a:p>
            <a:pPr marL="457200" lvl="0" indent="-298450" algn="l" rtl="0">
              <a:lnSpc>
                <a:spcPct val="90000"/>
              </a:lnSpc>
              <a:spcBef>
                <a:spcPts val="1000"/>
              </a:spcBef>
              <a:spcAft>
                <a:spcPts val="0"/>
              </a:spcAft>
              <a:buClr>
                <a:srgbClr val="6C6463"/>
              </a:buClr>
              <a:buSzPts val="1100"/>
              <a:buChar char="•"/>
            </a:pPr>
            <a:r>
              <a:rPr lang="en-US" b="1">
                <a:solidFill>
                  <a:srgbClr val="6C6463"/>
                </a:solidFill>
                <a:latin typeface="Gill Sans"/>
                <a:ea typeface="Gill Sans"/>
                <a:cs typeface="Gill Sans"/>
                <a:sym typeface="Gill Sans"/>
              </a:rPr>
              <a:t>Сабырдуулук жана мээримдүүлүк менен тамактандыруу.</a:t>
            </a:r>
            <a:r>
              <a:rPr lang="en-US">
                <a:solidFill>
                  <a:srgbClr val="6C6463"/>
                </a:solidFill>
                <a:latin typeface="Gill Sans"/>
                <a:ea typeface="Gill Sans"/>
                <a:cs typeface="Gill Sans"/>
                <a:sym typeface="Gill Sans"/>
              </a:rPr>
              <a:t> Баланы биринчи кошумча тамактандырууда өзгөчө көңүл буруу менен үйрөтүү. Наристе кошумча тамак жеп үйрөнө баштаганда даамы, коюулугу бала үчүн жаңылык. Ата-энелер наристелерди тамакка көндүрүүгө убакыт табуусу керек жана баланы тамактандырууда кайра-кайра мактап, сабырдуулук менен баланын өсүшүнө керектүү азыктардын топтомуна көңүл буруусу зарыл. Бардык үй-булөөнүн мучөлөрү наристенин тамактануусунда колдоо көрсөтүүсү зарыл. </a:t>
            </a:r>
            <a:endParaRPr>
              <a:solidFill>
                <a:srgbClr val="6C6463"/>
              </a:solidFill>
              <a:latin typeface="Gill Sans"/>
              <a:ea typeface="Gill Sans"/>
              <a:cs typeface="Gill Sans"/>
              <a:sym typeface="Gill Sans"/>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Мисалы: биринчи берилүүчү тамак коюу түрдө болуусу керек, ал эт жана жер-жемиштер боткосунун аралашмасынан турушу керек. Ата-эне наристенин тамагынын ар түрдүү болуусун, баардык азыктарды алып жатканын көзөмөл кылуусу керек. Ден-соолугу чың болуп өсүш үчүн наристелерге эт, буурчак өсүмдүктөрүнүн түрлөрү, жана жаңгак азыктары керек. Сары жер жемиштердин курамында А витамини бар, бул наристенин көрүүсү, терисинин жакшы болуусу үчүн жана ар кандай инфекциялык оорулардан коргойт. </a:t>
            </a:r>
            <a:endParaRPr/>
          </a:p>
          <a:p>
            <a:pPr marL="457200" lvl="0" indent="-228600" algn="l" rtl="0">
              <a:lnSpc>
                <a:spcPct val="100000"/>
              </a:lnSpc>
              <a:spcBef>
                <a:spcPts val="0"/>
              </a:spcBef>
              <a:spcAft>
                <a:spcPts val="0"/>
              </a:spcAft>
              <a:buSzPts val="1100"/>
              <a:buNone/>
            </a:pPr>
            <a:endParaRPr/>
          </a:p>
          <a:p>
            <a:pPr marL="457200" lvl="0" indent="-298450" algn="l" rtl="0">
              <a:lnSpc>
                <a:spcPct val="90000"/>
              </a:lnSpc>
              <a:spcBef>
                <a:spcPts val="1000"/>
              </a:spcBef>
              <a:spcAft>
                <a:spcPts val="0"/>
              </a:spcAft>
              <a:buClr>
                <a:srgbClr val="6C6463"/>
              </a:buClr>
              <a:buSzPts val="1100"/>
              <a:buChar char="•"/>
            </a:pPr>
            <a:r>
              <a:rPr lang="en-US" b="1">
                <a:solidFill>
                  <a:srgbClr val="6C6463"/>
                </a:solidFill>
                <a:latin typeface="Gill Sans"/>
                <a:ea typeface="Gill Sans"/>
                <a:cs typeface="Gill Sans"/>
                <a:sym typeface="Gill Sans"/>
              </a:rPr>
              <a:t>Убактысы менен:</a:t>
            </a:r>
            <a:r>
              <a:rPr lang="en-US">
                <a:solidFill>
                  <a:srgbClr val="6C6463"/>
                </a:solidFill>
                <a:latin typeface="Gill Sans"/>
                <a:ea typeface="Gill Sans"/>
                <a:cs typeface="Gill Sans"/>
                <a:sym typeface="Gill Sans"/>
              </a:rPr>
              <a:t> Тамактандыруу өз убактысы менен болушу керек, себеби бул курактагы наристелердин ашказаны кичине ошондуктан аз-аздан, тез-тез тамактануусу керек; </a:t>
            </a:r>
            <a:endParaRPr>
              <a:solidFill>
                <a:srgbClr val="6C6463"/>
              </a:solidFill>
              <a:latin typeface="Gill Sans"/>
              <a:ea typeface="Gill Sans"/>
              <a:cs typeface="Gill Sans"/>
              <a:sym typeface="Gill Sans"/>
            </a:endParaRPr>
          </a:p>
          <a:p>
            <a:pPr marL="457200" lvl="0" indent="-298450" algn="l" rtl="0">
              <a:lnSpc>
                <a:spcPct val="90000"/>
              </a:lnSpc>
              <a:spcBef>
                <a:spcPts val="1000"/>
              </a:spcBef>
              <a:spcAft>
                <a:spcPts val="0"/>
              </a:spcAft>
              <a:buClr>
                <a:srgbClr val="6C6463"/>
              </a:buClr>
              <a:buSzPts val="1100"/>
              <a:buChar char="•"/>
            </a:pPr>
            <a:r>
              <a:rPr lang="en-US" b="1">
                <a:solidFill>
                  <a:srgbClr val="6C6463"/>
                </a:solidFill>
                <a:latin typeface="Gill Sans"/>
                <a:ea typeface="Gill Sans"/>
                <a:cs typeface="Gill Sans"/>
                <a:sym typeface="Gill Sans"/>
              </a:rPr>
              <a:t>Тамактын коюулугу: </a:t>
            </a:r>
            <a:r>
              <a:rPr lang="en-US">
                <a:solidFill>
                  <a:srgbClr val="6C6463"/>
                </a:solidFill>
                <a:latin typeface="Gill Sans"/>
                <a:ea typeface="Gill Sans"/>
                <a:cs typeface="Gill Sans"/>
                <a:sym typeface="Gill Sans"/>
              </a:rPr>
              <a:t>Наристеге бир күндө берилүүчү эмчек сүтүнүн жана кошумча тамактын жалпы көлөмү жеткиликтүү болуусу зарыл. Коюу тамак балага көп энергия берет, коюу тамак-бул кашыктан куюлуп түшпөгөндөй болушу керек. Суюк тамакта, суусу көп болуп азыктуулугу аз болушу мүмкүн;</a:t>
            </a:r>
            <a:endParaRPr>
              <a:solidFill>
                <a:srgbClr val="6C6463"/>
              </a:solidFill>
              <a:latin typeface="Gill Sans"/>
              <a:ea typeface="Gill Sans"/>
              <a:cs typeface="Gill Sans"/>
              <a:sym typeface="Gill Sans"/>
            </a:endParaRPr>
          </a:p>
          <a:p>
            <a:pPr marL="457200" lvl="0" indent="-298450" algn="l" rtl="0">
              <a:lnSpc>
                <a:spcPct val="90000"/>
              </a:lnSpc>
              <a:spcBef>
                <a:spcPts val="1000"/>
              </a:spcBef>
              <a:spcAft>
                <a:spcPts val="0"/>
              </a:spcAft>
              <a:buClr>
                <a:srgbClr val="6C6463"/>
              </a:buClr>
              <a:buSzPts val="1100"/>
              <a:buChar char="•"/>
            </a:pPr>
            <a:r>
              <a:rPr lang="en-US" b="1">
                <a:solidFill>
                  <a:srgbClr val="6C6463"/>
                </a:solidFill>
                <a:latin typeface="Gill Sans"/>
                <a:ea typeface="Gill Sans"/>
                <a:cs typeface="Gill Sans"/>
                <a:sym typeface="Gill Sans"/>
              </a:rPr>
              <a:t>Көп түрдүү/Ныктуу:</a:t>
            </a:r>
            <a:r>
              <a:rPr lang="en-US">
                <a:solidFill>
                  <a:srgbClr val="6C6463"/>
                </a:solidFill>
                <a:latin typeface="Gill Sans"/>
                <a:ea typeface="Gill Sans"/>
                <a:cs typeface="Gill Sans"/>
                <a:sym typeface="Gill Sans"/>
              </a:rPr>
              <a:t> Наристелерге берилүүчү азыктар аш болумдуу болушу керек, анткени алар аз өлчөмдө гана жей алышат, ошондуктан наристелердин тамагына жетишээрлик өлчөмдө азыктарды камтуу керек. </a:t>
            </a:r>
            <a:endParaRPr>
              <a:solidFill>
                <a:srgbClr val="6C6463"/>
              </a:solidFill>
              <a:latin typeface="Gill Sans"/>
              <a:ea typeface="Gill Sans"/>
              <a:cs typeface="Gill Sans"/>
              <a:sym typeface="Gill Sans"/>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90000"/>
              </a:lnSpc>
              <a:spcBef>
                <a:spcPts val="1000"/>
              </a:spcBef>
              <a:spcAft>
                <a:spcPts val="0"/>
              </a:spcAft>
              <a:buClr>
                <a:srgbClr val="6C6463"/>
              </a:buClr>
              <a:buSzPts val="1100"/>
              <a:buChar char="•"/>
            </a:pPr>
            <a:r>
              <a:rPr lang="en-US" b="1">
                <a:solidFill>
                  <a:srgbClr val="6C6463"/>
                </a:solidFill>
                <a:latin typeface="Gill Sans"/>
                <a:ea typeface="Gill Sans"/>
                <a:cs typeface="Gill Sans"/>
                <a:sym typeface="Gill Sans"/>
              </a:rPr>
              <a:t>Медициналык даарыгердин көзөмөлүндө болуу: </a:t>
            </a:r>
            <a:r>
              <a:rPr lang="en-US">
                <a:solidFill>
                  <a:srgbClr val="6C6463"/>
                </a:solidFill>
                <a:latin typeface="Gill Sans"/>
                <a:ea typeface="Gill Sans"/>
                <a:cs typeface="Gill Sans"/>
                <a:sym typeface="Gill Sans"/>
              </a:rPr>
              <a:t>Ата-эне балдарынын ден-соолугун текшерип туруусу абзел. Баардык ооруну көз менен көрө албайбыз, оорулар организмдин азыктардан энергия алуусуна, аң-сезиминин, боюнун өсүүсүнө тоскоолдуктарды жаратат. </a:t>
            </a:r>
            <a:endParaRPr>
              <a:solidFill>
                <a:srgbClr val="6C6463"/>
              </a:solidFill>
              <a:latin typeface="Gill Sans"/>
              <a:ea typeface="Gill Sans"/>
              <a:cs typeface="Gill Sans"/>
              <a:sym typeface="Gill Sans"/>
            </a:endParaRPr>
          </a:p>
          <a:p>
            <a:pPr marL="88900" lvl="0" indent="0" algn="l" rtl="0">
              <a:lnSpc>
                <a:spcPct val="90000"/>
              </a:lnSpc>
              <a:spcBef>
                <a:spcPts val="1000"/>
              </a:spcBef>
              <a:spcAft>
                <a:spcPts val="0"/>
              </a:spcAft>
              <a:buClr>
                <a:schemeClr val="dk1"/>
              </a:buClr>
              <a:buSzPts val="2200"/>
              <a:buFont typeface="Arial"/>
              <a:buNone/>
            </a:pPr>
            <a:endParaRPr>
              <a:solidFill>
                <a:srgbClr val="6C6463"/>
              </a:solidFill>
              <a:latin typeface="Gill Sans"/>
              <a:ea typeface="Gill Sans"/>
              <a:cs typeface="Gill Sans"/>
              <a:sym typeface="Gill Sans"/>
            </a:endParaRPr>
          </a:p>
          <a:p>
            <a:pPr marL="457200" lvl="0" indent="-298450" algn="l" rtl="0">
              <a:lnSpc>
                <a:spcPct val="90000"/>
              </a:lnSpc>
              <a:spcBef>
                <a:spcPts val="1000"/>
              </a:spcBef>
              <a:spcAft>
                <a:spcPts val="0"/>
              </a:spcAft>
              <a:buClr>
                <a:srgbClr val="6C6463"/>
              </a:buClr>
              <a:buSzPts val="1100"/>
              <a:buChar char="•"/>
            </a:pPr>
            <a:r>
              <a:rPr lang="en-US" b="1">
                <a:solidFill>
                  <a:srgbClr val="6C6463"/>
                </a:solidFill>
                <a:latin typeface="Gill Sans"/>
                <a:ea typeface="Gill Sans"/>
                <a:cs typeface="Gill Sans"/>
                <a:sym typeface="Gill Sans"/>
              </a:rPr>
              <a:t>Ошондой эле колду жуу эрежелерин эскерип кетиңиз:</a:t>
            </a:r>
            <a:r>
              <a:rPr lang="en-US">
                <a:solidFill>
                  <a:srgbClr val="6C6463"/>
                </a:solidFill>
                <a:latin typeface="Gill Sans"/>
                <a:ea typeface="Gill Sans"/>
                <a:cs typeface="Gill Sans"/>
                <a:sym typeface="Gill Sans"/>
              </a:rPr>
              <a:t> Ата-эне өзүнүн, баласынын колдорун критикалык учурда жуусу зарыл, 20 секундан кем эмес самын менен. Айтыңыз: колдорду жуу жана гигиена мурунку тема жана буга кеңири токтолгонбуз </a:t>
            </a:r>
            <a:endParaRPr/>
          </a:p>
        </p:txBody>
      </p:sp>
      <p:sp>
        <p:nvSpPr>
          <p:cNvPr id="177" name="Google Shape;177;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800" b="1" i="0" u="none" strike="noStrike">
                <a:solidFill>
                  <a:srgbClr val="000000"/>
                </a:solidFill>
                <a:latin typeface="Calibri"/>
                <a:ea typeface="Calibri"/>
                <a:cs typeface="Calibri"/>
                <a:sym typeface="Calibri"/>
              </a:rPr>
              <a:t>Ымыркай баланын берген белгилерин таанып билүү</a:t>
            </a:r>
            <a:endParaRPr b="0"/>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Calibri"/>
                <a:ea typeface="Calibri"/>
                <a:cs typeface="Calibri"/>
                <a:sym typeface="Calibri"/>
              </a:rPr>
              <a:t>Сиздин балаңыз өз муктаждыктарын сизге үн чыгаруу, бетиндеги мимикасы жана денесинин кыймылы аркылуу билдирет. Ошондуктан баланын кыймылына көңүл бөлүп, байкоо жүргүзүү керек. Байкоо жүргүзүүнү адат кылып алсаңыз, сиз балаңыздын берген белгилерин тааный баштайсыз жана ал белгилерге туура жооп берип баштайсыз. </a:t>
            </a:r>
            <a:endParaRPr/>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Calibri"/>
                <a:ea typeface="Calibri"/>
                <a:cs typeface="Calibri"/>
                <a:sym typeface="Calibri"/>
              </a:rPr>
              <a:t>Баланы бакканда жана ага кам көргөндө күнүмдүк жасалган иш-аракеттердин атайын графигин түзүп алуу сунушталат. Мисалы тамак берүү (баланын 6 айынан баштап), киринтүү жана уктоого даярдануу сыяктуу иш-аракеттердин тартибин түзүп алуу балага өзүнө болгон ишенимин күчөтөт, себеби бала күнүмдүк иш-аракеттерди таанып билип, аларга даяр болот. </a:t>
            </a:r>
            <a:endParaRPr/>
          </a:p>
          <a:p>
            <a:pPr marL="457200" lvl="0" indent="-228600" algn="l" rtl="0">
              <a:lnSpc>
                <a:spcPct val="100000"/>
              </a:lnSpc>
              <a:spcBef>
                <a:spcPts val="0"/>
              </a:spcBef>
              <a:spcAft>
                <a:spcPts val="0"/>
              </a:spcAft>
              <a:buSzPts val="1400"/>
              <a:buNone/>
            </a:pPr>
            <a:r>
              <a:rPr lang="en-US" sz="1800" b="1" i="0" u="none" strike="noStrike">
                <a:solidFill>
                  <a:srgbClr val="000000"/>
                </a:solidFill>
                <a:latin typeface="Calibri"/>
                <a:ea typeface="Calibri"/>
                <a:cs typeface="Calibri"/>
                <a:sym typeface="Calibri"/>
              </a:rPr>
              <a:t>Бала капаланганда ага кандай жооп берүү керек?</a:t>
            </a:r>
            <a:endParaRPr b="0"/>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Calibri"/>
                <a:ea typeface="Calibri"/>
                <a:cs typeface="Calibri"/>
                <a:sym typeface="Calibri"/>
              </a:rPr>
              <a:t>Эгерде балаңыз капаланып жатса, эмнеге капаланып жатканын себебин тапканга аракет кылыңыз – балким ал ачка, чарчап турат, булганып калып ыңгайсыз сезип жатат же ооруп жатат. Же балким ал жөн гана өзүнө сиздин көңүлүңүздү бурдурууга аракет кылып жатат. Сиз балаңызды соороткондон кийин, ал кандай кыймыл аракеттерди жасаганын, кандай үндөрдү чыгарганын эстеп көрүңүз. Убакыттын өтүшү менен сиз балаңыздын кыймылынан жана үнүнөн үлгүлөрдү байкап анын муктаждыктарын түшүнө баштайсыз. </a:t>
            </a:r>
            <a:endParaRPr/>
          </a:p>
          <a:p>
            <a:pPr marL="457200" lvl="0" indent="-228600" algn="l" rtl="0">
              <a:lnSpc>
                <a:spcPct val="100000"/>
              </a:lnSpc>
              <a:spcBef>
                <a:spcPts val="0"/>
              </a:spcBef>
              <a:spcAft>
                <a:spcPts val="0"/>
              </a:spcAft>
              <a:buSzPts val="1400"/>
              <a:buNone/>
            </a:pPr>
            <a:br>
              <a:rPr lang="en-US" b="0"/>
            </a:br>
            <a:r>
              <a:rPr lang="en-US" sz="1800" b="1" i="0" u="none" strike="noStrike">
                <a:solidFill>
                  <a:srgbClr val="000000"/>
                </a:solidFill>
                <a:latin typeface="Calibri"/>
                <a:ea typeface="Calibri"/>
                <a:cs typeface="Calibri"/>
                <a:sym typeface="Calibri"/>
              </a:rPr>
              <a:t>Бала сиз менен байланышууну кааласа, кандай жооп кылуу керек? </a:t>
            </a:r>
            <a:endParaRPr b="0"/>
          </a:p>
          <a:p>
            <a:pPr marL="457200" lvl="0" indent="-228600" algn="l" rtl="0">
              <a:lnSpc>
                <a:spcPct val="100000"/>
              </a:lnSpc>
              <a:spcBef>
                <a:spcPts val="0"/>
              </a:spcBef>
              <a:spcAft>
                <a:spcPts val="0"/>
              </a:spcAft>
              <a:buSzPts val="1400"/>
              <a:buFont typeface="Arial"/>
              <a:buChar char="•"/>
            </a:pPr>
            <a:r>
              <a:rPr lang="en-US" sz="1800" b="0" i="0" u="none" strike="noStrike">
                <a:solidFill>
                  <a:srgbClr val="000000"/>
                </a:solidFill>
                <a:latin typeface="Calibri"/>
                <a:ea typeface="Calibri"/>
                <a:cs typeface="Calibri"/>
                <a:sym typeface="Calibri"/>
              </a:rPr>
              <a:t>Бала төрөлгөндөн баштап эле көрө алат, ошондуктан баланын көзүнө тике караганга аракет кылыңыз. Бул балага сиз менен байланыш түзүүгө жардам берет жана адамдардын бетиндеги эмоцияларды таанып билүүгө үйрөнөт. Бала сиздин көңүл бурганыңызды каалаганын кантип билдирет? Көзүн чоң ачканы, сиз же башка сүйлөп жаткан адам тарапты караганы, сергек болгону, бармагын же бир нерсени соргону, колун же буттарын кайчылаштырып алганы, сиздин колуңузду же бир нерсени кармаганы менен билдириши мүмкүн. </a:t>
            </a:r>
            <a:endParaRPr/>
          </a:p>
          <a:p>
            <a:pPr marL="228600" lvl="0" indent="-228600" algn="just" rtl="0">
              <a:lnSpc>
                <a:spcPct val="100000"/>
              </a:lnSpc>
              <a:spcBef>
                <a:spcPts val="410"/>
              </a:spcBef>
              <a:spcAft>
                <a:spcPts val="0"/>
              </a:spcAft>
              <a:buSzPts val="1400"/>
              <a:buNone/>
            </a:pPr>
            <a:br>
              <a:rPr lang="en-US" b="0"/>
            </a:br>
            <a:r>
              <a:rPr lang="en-US" sz="1800" b="0" i="0" u="none" strike="noStrike">
                <a:solidFill>
                  <a:srgbClr val="000000"/>
                </a:solidFill>
                <a:latin typeface="Calibri"/>
                <a:ea typeface="Calibri"/>
                <a:cs typeface="Calibri"/>
                <a:sym typeface="Calibri"/>
              </a:rPr>
              <a:t>Балаңызга тамак берип жатканда ага камкордук көрүп, колдооңуз менен сүйүүңүздү көрсөтүү керек. Бул деген баланын билдирген белгилерине көңүл бөлүп, анын ачка же токтугун түшүнө билип, жооп кайтаруу. </a:t>
            </a:r>
            <a:endParaRPr b="0"/>
          </a:p>
          <a:p>
            <a:pPr marL="228600" marR="800735" lvl="0" indent="-228600" algn="just" rtl="0">
              <a:lnSpc>
                <a:spcPct val="100000"/>
              </a:lnSpc>
              <a:spcBef>
                <a:spcPts val="5"/>
              </a:spcBef>
              <a:spcAft>
                <a:spcPts val="0"/>
              </a:spcAft>
              <a:buSzPts val="1400"/>
              <a:buNone/>
            </a:pPr>
            <a:br>
              <a:rPr lang="en-US" b="0"/>
            </a:br>
            <a:r>
              <a:rPr lang="en-US" sz="1800" b="0" i="0" u="none" strike="noStrike">
                <a:solidFill>
                  <a:srgbClr val="000000"/>
                </a:solidFill>
                <a:latin typeface="Calibri"/>
                <a:ea typeface="Calibri"/>
                <a:cs typeface="Calibri"/>
                <a:sym typeface="Calibri"/>
              </a:rPr>
              <a:t>Тамак берип жатканда балага камкор мамиле  кылып, тамактануу процесин мээримге жана жаңы нерселерге үйрөнүүгө айландырса болот. Бул сиз менен баланын ортосундагы мамилени бекемдетип, тамактануу учурунда балаңызда жакшы адаттарды калыптандырууга жардам берет. </a:t>
            </a:r>
            <a:endParaRPr b="0"/>
          </a:p>
          <a:p>
            <a:pPr marL="457200" lvl="0" indent="-228600" algn="l" rtl="0">
              <a:lnSpc>
                <a:spcPct val="100000"/>
              </a:lnSpc>
              <a:spcBef>
                <a:spcPts val="0"/>
              </a:spcBef>
              <a:spcAft>
                <a:spcPts val="0"/>
              </a:spcAft>
              <a:buSzPts val="1400"/>
              <a:buNone/>
            </a:pPr>
            <a:br>
              <a:rPr lang="en-US" b="0"/>
            </a:br>
            <a:r>
              <a:rPr lang="en-US" sz="1800" b="0" i="0" u="sng">
                <a:solidFill>
                  <a:srgbClr val="000000"/>
                </a:solidFill>
                <a:latin typeface="Calibri"/>
                <a:ea typeface="Calibri"/>
                <a:cs typeface="Calibri"/>
                <a:sym typeface="Calibri"/>
              </a:rPr>
              <a:t>Бардык балдардын тамактануусунда</a:t>
            </a:r>
            <a:endParaRPr b="0"/>
          </a:p>
          <a:p>
            <a:pPr marL="457200" marR="499110" lvl="0" indent="-228600" algn="just" rtl="0">
              <a:lnSpc>
                <a:spcPct val="100000"/>
              </a:lnSpc>
              <a:spcBef>
                <a:spcPts val="385"/>
              </a:spcBef>
              <a:spcAft>
                <a:spcPts val="0"/>
              </a:spcAft>
              <a:buSzPts val="1400"/>
              <a:buFont typeface="Arial"/>
              <a:buChar char="•"/>
            </a:pPr>
            <a:br>
              <a:rPr lang="en-US" b="0"/>
            </a:br>
            <a:r>
              <a:rPr lang="en-US" sz="1800" b="0" i="0" u="none" strike="noStrike">
                <a:solidFill>
                  <a:srgbClr val="000000"/>
                </a:solidFill>
                <a:latin typeface="Calibri"/>
                <a:ea typeface="Calibri"/>
                <a:cs typeface="Calibri"/>
                <a:sym typeface="Calibri"/>
              </a:rPr>
              <a:t>Тамактануу учурунда баланы алаксыта турган нерселерди жок кылууга аракет кылыңыз. Балаңыздын маңдайына отуруп алсаңыз, балаңыздын көңүлү сизге жана тамакка гана бөлүнө тургандай болот.</a:t>
            </a:r>
            <a:endParaRPr/>
          </a:p>
          <a:p>
            <a:pPr marL="457200" marR="443230" lvl="0" indent="-228600" algn="just" rtl="0">
              <a:lnSpc>
                <a:spcPct val="100000"/>
              </a:lnSpc>
              <a:spcBef>
                <a:spcPts val="830"/>
              </a:spcBef>
              <a:spcAft>
                <a:spcPts val="0"/>
              </a:spcAft>
              <a:buSzPts val="1400"/>
              <a:buFont typeface="Arial"/>
              <a:buChar char="•"/>
            </a:pPr>
            <a:r>
              <a:rPr lang="en-US" sz="1800" b="0" i="0" u="none" strike="noStrike">
                <a:solidFill>
                  <a:srgbClr val="000000"/>
                </a:solidFill>
                <a:latin typeface="Calibri"/>
                <a:ea typeface="Calibri"/>
                <a:cs typeface="Calibri"/>
                <a:sym typeface="Calibri"/>
              </a:rPr>
              <a:t>Баланын ач же ток экендиги тууралуу белгилерин туура таанып билүү өтө зарыл, себеби бала ачка калбаш керек же өтө көп ашыкча тамак жебеш керек. Баланы тамак жегенге мажбурлабаңыз жана тамакты сыйлык же жаза катары да берип көндүрбөңүз. </a:t>
            </a:r>
            <a:br>
              <a:rPr lang="en-US" sz="1800" b="0" i="0" u="none" strike="noStrike">
                <a:solidFill>
                  <a:srgbClr val="000000"/>
                </a:solidFill>
                <a:latin typeface="Calibri"/>
                <a:ea typeface="Calibri"/>
                <a:cs typeface="Calibri"/>
                <a:sym typeface="Calibri"/>
              </a:rPr>
            </a:br>
            <a:endParaRPr sz="1800" b="0" i="0" u="none" strike="noStrike">
              <a:solidFill>
                <a:srgbClr val="000000"/>
              </a:solidFill>
              <a:latin typeface="Calibri"/>
              <a:ea typeface="Calibri"/>
              <a:cs typeface="Calibri"/>
              <a:sym typeface="Calibri"/>
            </a:endParaRPr>
          </a:p>
          <a:p>
            <a:pPr marL="457200" lvl="0" indent="-228600" algn="just" rtl="0">
              <a:lnSpc>
                <a:spcPct val="100000"/>
              </a:lnSpc>
              <a:spcBef>
                <a:spcPts val="215"/>
              </a:spcBef>
              <a:spcAft>
                <a:spcPts val="0"/>
              </a:spcAft>
              <a:buSzPts val="1400"/>
              <a:buFont typeface="Arial"/>
              <a:buChar char="•"/>
            </a:pPr>
            <a:r>
              <a:rPr lang="en-US" sz="1800" b="0" i="0" u="none" strike="noStrike">
                <a:solidFill>
                  <a:srgbClr val="000000"/>
                </a:solidFill>
                <a:latin typeface="Calibri"/>
                <a:ea typeface="Calibri"/>
                <a:cs typeface="Calibri"/>
                <a:sym typeface="Calibri"/>
              </a:rPr>
              <a:t>Баланын тамактануусуна шашпай, сабырдуулук менен мамиле кылып, жетиштүү убакыт бөлүү керек. Эгерде балаңыз тамак жегиси келбей, тойуп калган болсо, азыраак тамак берип баштаңыз же тамак берүүнү токтото туруңуз. Бир же эки мүнөт өткөрүп дагы бир кашык тамак берип көрүңүз. Эгерде балаңыз тойгонун билдирсе, анда тамак берүүнү токтотуңуз. </a:t>
            </a:r>
            <a:endParaRPr/>
          </a:p>
          <a:p>
            <a:pPr marL="0" lvl="0" indent="0" algn="l" rtl="0">
              <a:lnSpc>
                <a:spcPct val="100000"/>
              </a:lnSpc>
              <a:spcBef>
                <a:spcPts val="0"/>
              </a:spcBef>
              <a:spcAft>
                <a:spcPts val="0"/>
              </a:spcAft>
              <a:buSzPts val="1400"/>
              <a:buNone/>
            </a:pPr>
            <a:endParaRPr/>
          </a:p>
        </p:txBody>
      </p:sp>
      <p:sp>
        <p:nvSpPr>
          <p:cNvPr id="184" name="Google Shape;184;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1" i="0" u="none" strike="noStrike">
                <a:solidFill>
                  <a:srgbClr val="000000"/>
                </a:solidFill>
                <a:latin typeface="Calibri"/>
                <a:ea typeface="Calibri"/>
                <a:cs typeface="Calibri"/>
                <a:sym typeface="Calibri"/>
              </a:rPr>
              <a:t>Бала сиз менен байланышууну кааласа, кандай жооп кылуу керек? </a:t>
            </a:r>
            <a:endParaRPr b="0"/>
          </a:p>
          <a:p>
            <a:pPr marL="457200" lvl="0" indent="-228600" algn="l" rtl="0">
              <a:lnSpc>
                <a:spcPct val="100000"/>
              </a:lnSpc>
              <a:spcBef>
                <a:spcPts val="0"/>
              </a:spcBef>
              <a:spcAft>
                <a:spcPts val="0"/>
              </a:spcAft>
              <a:buSzPts val="1400"/>
              <a:buFont typeface="Arial"/>
              <a:buChar char="•"/>
            </a:pPr>
            <a:r>
              <a:rPr lang="en-US" sz="1200" b="0" i="0" u="none" strike="noStrike">
                <a:solidFill>
                  <a:srgbClr val="000000"/>
                </a:solidFill>
                <a:latin typeface="Calibri"/>
                <a:ea typeface="Calibri"/>
                <a:cs typeface="Calibri"/>
                <a:sym typeface="Calibri"/>
              </a:rPr>
              <a:t>Бала төрөлгөндөн баштап эле көрө алат, ошондуктан баланын көзүнө тике караганга аракет кылыңыз. Бул балага сиз менен байланыш түзүүгө жардам берет жана адамдардын бетиндеги эмоцияларды таанып билүүгө үйрөнөт. Бала сиздин көңүл бурганыңызды каалаганын кантип билдирет? Көзүн чоң ачканы, сиз же башка сүйлөп жаткан адам тарапты караганы, сергек болгону, бармагын же бир нерсени соргону, колун же буттарын кайчылаштырып алганы, сиздин колуңузду же бир нерсени кармаганы менен билдириши мүмкүн. </a:t>
            </a:r>
            <a:endParaRPr/>
          </a:p>
          <a:p>
            <a:pPr marL="228600" lvl="0" indent="-228600" algn="just" rtl="0">
              <a:lnSpc>
                <a:spcPct val="100000"/>
              </a:lnSpc>
              <a:spcBef>
                <a:spcPts val="410"/>
              </a:spcBef>
              <a:spcAft>
                <a:spcPts val="0"/>
              </a:spcAft>
              <a:buSzPts val="1400"/>
              <a:buNone/>
            </a:pPr>
            <a:br>
              <a:rPr lang="en-US" b="0"/>
            </a:br>
            <a:r>
              <a:rPr lang="en-US" sz="1200" b="0" i="0" u="none" strike="noStrike">
                <a:solidFill>
                  <a:srgbClr val="000000"/>
                </a:solidFill>
                <a:latin typeface="Calibri"/>
                <a:ea typeface="Calibri"/>
                <a:cs typeface="Calibri"/>
                <a:sym typeface="Calibri"/>
              </a:rPr>
              <a:t>Балаңызга тамак берип жатканда ага камкордук көрүп, колдооңуз менен сүйүүңүздү көрсөтүү керек. Бул деген баланын билдирген белгилерине көңүл бөлүп, анын ачка же токтугун түшүнө билип, жооп кайтаруу. </a:t>
            </a:r>
            <a:endParaRPr b="0"/>
          </a:p>
          <a:p>
            <a:pPr marL="228600" marR="800735" lvl="0" indent="-228600" algn="just" rtl="0">
              <a:lnSpc>
                <a:spcPct val="100000"/>
              </a:lnSpc>
              <a:spcBef>
                <a:spcPts val="5"/>
              </a:spcBef>
              <a:spcAft>
                <a:spcPts val="0"/>
              </a:spcAft>
              <a:buSzPts val="1400"/>
              <a:buNone/>
            </a:pPr>
            <a:br>
              <a:rPr lang="en-US" b="0"/>
            </a:br>
            <a:r>
              <a:rPr lang="en-US" sz="1200" b="0" i="0" u="none" strike="noStrike">
                <a:solidFill>
                  <a:srgbClr val="000000"/>
                </a:solidFill>
                <a:latin typeface="Calibri"/>
                <a:ea typeface="Calibri"/>
                <a:cs typeface="Calibri"/>
                <a:sym typeface="Calibri"/>
              </a:rPr>
              <a:t>Тамак берип жатканда балага камкор мамиле  кылып, тамактануу процесин мээримге жана жаңы нерселерге үйрөнүүгө айландырса болот. Бул сиз менен баланын ортосундагы мамилени бекемдетип, тамактануу учурунда балаңызда жакшы адаттарды калыптандырууга жардам берет. </a:t>
            </a:r>
            <a:endParaRPr b="0"/>
          </a:p>
          <a:p>
            <a:pPr marL="457200" lvl="0" indent="-228600" algn="l" rtl="0">
              <a:lnSpc>
                <a:spcPct val="100000"/>
              </a:lnSpc>
              <a:spcBef>
                <a:spcPts val="0"/>
              </a:spcBef>
              <a:spcAft>
                <a:spcPts val="0"/>
              </a:spcAft>
              <a:buSzPts val="1400"/>
              <a:buNone/>
            </a:pPr>
            <a:br>
              <a:rPr lang="en-US" b="0"/>
            </a:br>
            <a:r>
              <a:rPr lang="en-US" sz="1200" b="0" i="0" u="sng">
                <a:solidFill>
                  <a:srgbClr val="000000"/>
                </a:solidFill>
                <a:latin typeface="Calibri"/>
                <a:ea typeface="Calibri"/>
                <a:cs typeface="Calibri"/>
                <a:sym typeface="Calibri"/>
              </a:rPr>
              <a:t>Бардык балдардын тамактануусунда</a:t>
            </a:r>
            <a:endParaRPr b="0"/>
          </a:p>
          <a:p>
            <a:pPr marL="457200" marR="499110" lvl="0" indent="-228600" algn="just" rtl="0">
              <a:lnSpc>
                <a:spcPct val="100000"/>
              </a:lnSpc>
              <a:spcBef>
                <a:spcPts val="385"/>
              </a:spcBef>
              <a:spcAft>
                <a:spcPts val="0"/>
              </a:spcAft>
              <a:buSzPts val="1400"/>
              <a:buFont typeface="Arial"/>
              <a:buChar char="•"/>
            </a:pPr>
            <a:br>
              <a:rPr lang="en-US" b="0"/>
            </a:br>
            <a:r>
              <a:rPr lang="en-US" sz="1200" b="0" i="0" u="none" strike="noStrike">
                <a:solidFill>
                  <a:srgbClr val="000000"/>
                </a:solidFill>
                <a:latin typeface="Calibri"/>
                <a:ea typeface="Calibri"/>
                <a:cs typeface="Calibri"/>
                <a:sym typeface="Calibri"/>
              </a:rPr>
              <a:t>Тамактануу учурунда баланы алаксыта турган нерселерди жок кылууга аракет кылыңыз. Балаңыздын маңдайына отуруп алсаңыз, балаңыздын көңүлү сизге жана тамакка гана бөлүнө тургандай болот.</a:t>
            </a:r>
            <a:endParaRPr/>
          </a:p>
          <a:p>
            <a:pPr marL="457200" marR="443230" lvl="0" indent="-228600" algn="just" rtl="0">
              <a:lnSpc>
                <a:spcPct val="100000"/>
              </a:lnSpc>
              <a:spcBef>
                <a:spcPts val="830"/>
              </a:spcBef>
              <a:spcAft>
                <a:spcPts val="0"/>
              </a:spcAft>
              <a:buSzPts val="1400"/>
              <a:buFont typeface="Arial"/>
              <a:buChar char="•"/>
            </a:pPr>
            <a:r>
              <a:rPr lang="en-US" sz="1200" b="0" i="0" u="none" strike="noStrike">
                <a:solidFill>
                  <a:srgbClr val="000000"/>
                </a:solidFill>
                <a:latin typeface="Calibri"/>
                <a:ea typeface="Calibri"/>
                <a:cs typeface="Calibri"/>
                <a:sym typeface="Calibri"/>
              </a:rPr>
              <a:t>Баланын ач же ток экендиги тууралуу белгилерин туура таанып билүү өтө зарыл, себеби бала ачка калбаш керек же өтө көп ашыкча тамак жебеш керек. Баланы тамак жегенге мажбурлабаңыз жана тамакты сыйлык же жаза катары да берип көндүрбөңүз. </a:t>
            </a:r>
            <a:br>
              <a:rPr lang="en-US" sz="1200" b="0" i="0" u="none" strike="noStrike">
                <a:solidFill>
                  <a:srgbClr val="000000"/>
                </a:solidFill>
                <a:latin typeface="Calibri"/>
                <a:ea typeface="Calibri"/>
                <a:cs typeface="Calibri"/>
                <a:sym typeface="Calibri"/>
              </a:rPr>
            </a:br>
            <a:endParaRPr sz="1200" b="0" i="0" u="none" strike="noStrike">
              <a:solidFill>
                <a:srgbClr val="000000"/>
              </a:solidFill>
              <a:latin typeface="Calibri"/>
              <a:ea typeface="Calibri"/>
              <a:cs typeface="Calibri"/>
              <a:sym typeface="Calibri"/>
            </a:endParaRPr>
          </a:p>
          <a:p>
            <a:pPr marL="457200" lvl="0" indent="-228600" algn="just" rtl="0">
              <a:lnSpc>
                <a:spcPct val="100000"/>
              </a:lnSpc>
              <a:spcBef>
                <a:spcPts val="215"/>
              </a:spcBef>
              <a:spcAft>
                <a:spcPts val="0"/>
              </a:spcAft>
              <a:buSzPts val="1400"/>
              <a:buFont typeface="Arial"/>
              <a:buChar char="•"/>
            </a:pPr>
            <a:r>
              <a:rPr lang="en-US" sz="1200" b="0" i="0" u="none" strike="noStrike">
                <a:solidFill>
                  <a:srgbClr val="000000"/>
                </a:solidFill>
                <a:latin typeface="Calibri"/>
                <a:ea typeface="Calibri"/>
                <a:cs typeface="Calibri"/>
                <a:sym typeface="Calibri"/>
              </a:rPr>
              <a:t>Баланын тамактануусуна шашпай, сабырдуулук менен мамиле кылып, жетиштүү убакыт бөлүү керек. Эгерде балаңыз тамак жегиси келбей, тойуп калган болсо, азыраак тамак берип баштаңыз же тамак берүүнү токтото туруңуз. Бир же эки мүнөт өткөрүп дагы бир кашык тамак берип көрүңүз. Эгерде балаңыз тойгонун билдирсе, анда тамак берүүнү токтотуңуз. </a:t>
            </a:r>
            <a:endParaRPr/>
          </a:p>
          <a:p>
            <a:pPr marL="0" lvl="0" indent="0" algn="l" rtl="0">
              <a:lnSpc>
                <a:spcPct val="100000"/>
              </a:lnSpc>
              <a:spcBef>
                <a:spcPts val="0"/>
              </a:spcBef>
              <a:spcAft>
                <a:spcPts val="0"/>
              </a:spcAft>
              <a:buSzPts val="1400"/>
              <a:buNone/>
            </a:pPr>
            <a:endParaRPr/>
          </a:p>
        </p:txBody>
      </p:sp>
      <p:sp>
        <p:nvSpPr>
          <p:cNvPr id="190" name="Google Shape;190;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CAT</a:t>
            </a:r>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Урматтуу</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активисттер</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өткөнкү</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тренинг</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боюнча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дагы</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эскертип</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кетсек</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Кыргыз</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Республикасында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Мыкты</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азыктануу</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долбоорудун</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негизги</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максаты</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төрөт</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курактагы</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аялдар</a:t>
            </a:r>
            <a:r>
              <a:rPr lang="en-US">
                <a:solidFill>
                  <a:schemeClr val="dk1"/>
                </a:solidFill>
                <a:latin typeface="Gill Sans"/>
                <a:ea typeface="Gill Sans"/>
                <a:cs typeface="Gill Sans"/>
                <a:sym typeface="Gill Sans"/>
              </a:rPr>
              <a:t> (15-49) </a:t>
            </a:r>
            <a:r>
              <a:rPr lang="en-US">
                <a:solidFill>
                  <a:schemeClr val="dk1"/>
                </a:solidFill>
                <a:latin typeface="Calibri"/>
                <a:ea typeface="Calibri"/>
                <a:cs typeface="Calibri"/>
                <a:sym typeface="Calibri"/>
              </a:rPr>
              <a:t>жана</a:t>
            </a:r>
            <a:r>
              <a:rPr lang="en-US">
                <a:solidFill>
                  <a:schemeClr val="dk1"/>
                </a:solidFill>
                <a:latin typeface="Gill Sans"/>
                <a:ea typeface="Gill Sans"/>
                <a:cs typeface="Gill Sans"/>
                <a:sym typeface="Gill Sans"/>
              </a:rPr>
              <a:t> 5 </a:t>
            </a:r>
            <a:r>
              <a:rPr lang="en-US">
                <a:solidFill>
                  <a:schemeClr val="dk1"/>
                </a:solidFill>
                <a:latin typeface="Calibri"/>
                <a:ea typeface="Calibri"/>
                <a:cs typeface="Calibri"/>
                <a:sym typeface="Calibri"/>
              </a:rPr>
              <a:t>жашка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чейинки</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балдардын</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тамактануу</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абалын</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жакшыртуу</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жана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өзгөчө</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басымды</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алгачкы</a:t>
            </a:r>
            <a:r>
              <a:rPr lang="en-US">
                <a:solidFill>
                  <a:schemeClr val="dk1"/>
                </a:solidFill>
                <a:latin typeface="Gill Sans"/>
                <a:ea typeface="Gill Sans"/>
                <a:cs typeface="Gill Sans"/>
                <a:sym typeface="Gill Sans"/>
              </a:rPr>
              <a:t> 1000-</a:t>
            </a:r>
            <a:r>
              <a:rPr lang="en-US">
                <a:solidFill>
                  <a:schemeClr val="dk1"/>
                </a:solidFill>
                <a:latin typeface="Calibri"/>
                <a:ea typeface="Calibri"/>
                <a:cs typeface="Calibri"/>
                <a:sym typeface="Calibri"/>
              </a:rPr>
              <a:t>кундук</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Мүмкүнчүлүк</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терезеси</a:t>
            </a:r>
            <a:r>
              <a:rPr lang="en-US">
                <a:solidFill>
                  <a:schemeClr val="dk1"/>
                </a:solidFill>
                <a:latin typeface="Gill Sans"/>
                <a:ea typeface="Gill Sans"/>
                <a:cs typeface="Gill Sans"/>
                <a:sym typeface="Gill Sans"/>
              </a:rPr>
              <a:t>” - </a:t>
            </a:r>
            <a:r>
              <a:rPr lang="en-US">
                <a:solidFill>
                  <a:schemeClr val="dk1"/>
                </a:solidFill>
                <a:latin typeface="Calibri"/>
                <a:ea typeface="Calibri"/>
                <a:cs typeface="Calibri"/>
                <a:sym typeface="Calibri"/>
              </a:rPr>
              <a:t>түйүлдүк</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кезинен</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эки</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жашка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чейинки</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мезгилге</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өзгөчө</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иш</a:t>
            </a:r>
            <a:r>
              <a:rPr lang="en-US">
                <a:solidFill>
                  <a:schemeClr val="dk1"/>
                </a:solidFill>
                <a:latin typeface="Gill Sans"/>
                <a:ea typeface="Gill Sans"/>
                <a:cs typeface="Gill Sans"/>
                <a:sym typeface="Gill Sans"/>
              </a:rPr>
              <a:t>-</a:t>
            </a:r>
            <a:r>
              <a:rPr lang="en-US">
                <a:solidFill>
                  <a:schemeClr val="dk1"/>
                </a:solidFill>
                <a:latin typeface="Calibri"/>
                <a:ea typeface="Calibri"/>
                <a:cs typeface="Calibri"/>
                <a:sym typeface="Calibri"/>
              </a:rPr>
              <a:t>аракеттерине</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кам</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көрүү</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Долбоорудун</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максаты</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эненин</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жана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баланын</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тамактануусун</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жакшыртуу</a:t>
            </a:r>
            <a:r>
              <a:rPr lang="en-US">
                <a:solidFill>
                  <a:schemeClr val="dk1"/>
                </a:solidFill>
                <a:latin typeface="Gill Sans"/>
                <a:ea typeface="Gill Sans"/>
                <a:cs typeface="Gill Sans"/>
                <a:sym typeface="Gill Sans"/>
              </a:rPr>
              <a:t>)</a:t>
            </a:r>
            <a:endParaRPr sz="1200">
              <a:solidFill>
                <a:schemeClr val="dk1"/>
              </a:solidFill>
              <a:latin typeface="Gill Sans"/>
              <a:ea typeface="Gill Sans"/>
              <a:cs typeface="Gill Sans"/>
              <a:sym typeface="Gill Sans"/>
            </a:endParaRPr>
          </a:p>
          <a:p>
            <a:pPr marL="0" lvl="0" indent="0" algn="l" rtl="0">
              <a:lnSpc>
                <a:spcPct val="100000"/>
              </a:lnSpc>
              <a:spcBef>
                <a:spcPts val="800"/>
              </a:spcBef>
              <a:spcAft>
                <a:spcPts val="0"/>
              </a:spcAft>
              <a:buClr>
                <a:schemeClr val="dk1"/>
              </a:buClr>
              <a:buSzPts val="1100"/>
              <a:buFont typeface="Arial"/>
              <a:buNone/>
            </a:pPr>
            <a:r>
              <a:rPr lang="en-US">
                <a:solidFill>
                  <a:schemeClr val="dk1"/>
                </a:solidFill>
                <a:latin typeface="Gill Sans"/>
                <a:ea typeface="Gill Sans"/>
                <a:cs typeface="Gill Sans"/>
                <a:sym typeface="Gill Sans"/>
              </a:rPr>
              <a:t>USAID «</a:t>
            </a:r>
            <a:r>
              <a:rPr lang="en-US">
                <a:solidFill>
                  <a:schemeClr val="dk1"/>
                </a:solidFill>
                <a:latin typeface="Calibri"/>
                <a:ea typeface="Calibri"/>
                <a:cs typeface="Calibri"/>
                <a:sym typeface="Calibri"/>
              </a:rPr>
              <a:t>Мыкты</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азыктануу</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долбоору</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өнөктөштөр</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менен</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бирге</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жамааттарда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тамактанууга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сууга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тазалыкка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болгон</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адаттарды</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жана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көз</a:t>
            </a:r>
            <a:r>
              <a:rPr lang="en-US">
                <a:solidFill>
                  <a:schemeClr val="dk1"/>
                </a:solidFill>
                <a:latin typeface="Gill Sans"/>
                <a:ea typeface="Gill Sans"/>
                <a:cs typeface="Gill Sans"/>
                <a:sym typeface="Gill Sans"/>
              </a:rPr>
              <a:t>-</a:t>
            </a:r>
            <a:r>
              <a:rPr lang="en-US">
                <a:solidFill>
                  <a:schemeClr val="dk1"/>
                </a:solidFill>
                <a:latin typeface="Calibri"/>
                <a:ea typeface="Calibri"/>
                <a:cs typeface="Calibri"/>
                <a:sym typeface="Calibri"/>
              </a:rPr>
              <a:t>караштарды</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ден</a:t>
            </a:r>
            <a:r>
              <a:rPr lang="en-US">
                <a:solidFill>
                  <a:schemeClr val="dk1"/>
                </a:solidFill>
                <a:latin typeface="Gill Sans"/>
                <a:ea typeface="Gill Sans"/>
                <a:cs typeface="Gill Sans"/>
                <a:sym typeface="Gill Sans"/>
              </a:rPr>
              <a:t>-</a:t>
            </a:r>
            <a:r>
              <a:rPr lang="en-US">
                <a:solidFill>
                  <a:schemeClr val="dk1"/>
                </a:solidFill>
                <a:latin typeface="Calibri"/>
                <a:ea typeface="Calibri"/>
                <a:cs typeface="Calibri"/>
                <a:sym typeface="Calibri"/>
              </a:rPr>
              <a:t>соолукту</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колдоочу</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жүрүм</a:t>
            </a:r>
            <a:r>
              <a:rPr lang="en-US">
                <a:solidFill>
                  <a:schemeClr val="dk1"/>
                </a:solidFill>
                <a:latin typeface="Gill Sans"/>
                <a:ea typeface="Gill Sans"/>
                <a:cs typeface="Gill Sans"/>
                <a:sym typeface="Gill Sans"/>
              </a:rPr>
              <a:t>-</a:t>
            </a:r>
            <a:r>
              <a:rPr lang="en-US">
                <a:solidFill>
                  <a:schemeClr val="dk1"/>
                </a:solidFill>
                <a:latin typeface="Calibri"/>
                <a:ea typeface="Calibri"/>
                <a:cs typeface="Calibri"/>
                <a:sym typeface="Calibri"/>
              </a:rPr>
              <a:t>турумдарды</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сунуштайт</a:t>
            </a:r>
            <a:r>
              <a:rPr lang="en-US">
                <a:solidFill>
                  <a:schemeClr val="dk1"/>
                </a:solidFill>
                <a:latin typeface="Gill Sans"/>
                <a:ea typeface="Gill Sans"/>
                <a:cs typeface="Gill Sans"/>
                <a:sym typeface="Gill Sans"/>
              </a:rPr>
              <a:t>. </a:t>
            </a:r>
            <a:endParaRPr sz="1200">
              <a:solidFill>
                <a:schemeClr val="dk1"/>
              </a:solidFill>
              <a:latin typeface="Gill Sans"/>
              <a:ea typeface="Gill Sans"/>
              <a:cs typeface="Gill Sans"/>
              <a:sym typeface="Gill Sans"/>
            </a:endParaRPr>
          </a:p>
          <a:p>
            <a:pPr marL="0" lvl="0" indent="0" algn="l" rtl="0">
              <a:lnSpc>
                <a:spcPct val="100000"/>
              </a:lnSpc>
              <a:spcBef>
                <a:spcPts val="800"/>
              </a:spcBef>
              <a:spcAft>
                <a:spcPts val="0"/>
              </a:spcAft>
              <a:buClr>
                <a:schemeClr val="dk1"/>
              </a:buClr>
              <a:buSzPts val="1400"/>
              <a:buFont typeface="Calibri"/>
              <a:buNone/>
            </a:pPr>
            <a:endParaRPr/>
          </a:p>
        </p:txBody>
      </p:sp>
      <p:sp>
        <p:nvSpPr>
          <p:cNvPr id="99" name="Google Shape;9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rgbClr val="757070"/>
                </a:solidFill>
                <a:latin typeface="Gill Sans"/>
                <a:ea typeface="Gill Sans"/>
                <a:cs typeface="Gill Sans"/>
                <a:sym typeface="Gill Sans"/>
              </a:rPr>
              <a:t>USAID "Мыкты азыктануу" долбоору КР ССМ менен бирге тыгыз иш алып барат. Долбоор жергиликтүү активисттер менен Бүткүл Дүйнөлүк Ден-Соолук Уюмумунун жана ССМ тамактануунун жана гигиена эрежелеринин эң мыкты практикаларын сунуштап Сиздер менен иш барууга абдан ыраазы. </a:t>
            </a:r>
            <a:endParaRPr>
              <a:solidFill>
                <a:srgbClr val="757070"/>
              </a:solidFill>
              <a:latin typeface="Gill Sans"/>
              <a:ea typeface="Gill Sans"/>
              <a:cs typeface="Gill Sans"/>
              <a:sym typeface="Gill Sans"/>
            </a:endParaRPr>
          </a:p>
          <a:p>
            <a:pPr marL="0" lvl="0" indent="0" algn="l" rtl="0">
              <a:lnSpc>
                <a:spcPct val="90000"/>
              </a:lnSpc>
              <a:spcBef>
                <a:spcPts val="1000"/>
              </a:spcBef>
              <a:spcAft>
                <a:spcPts val="0"/>
              </a:spcAft>
              <a:buClr>
                <a:schemeClr val="dk1"/>
              </a:buClr>
              <a:buSzPts val="1100"/>
              <a:buFont typeface="Arial"/>
              <a:buNone/>
            </a:pPr>
            <a:r>
              <a:rPr lang="en-US">
                <a:solidFill>
                  <a:srgbClr val="757070"/>
                </a:solidFill>
                <a:latin typeface="Gill Sans"/>
                <a:ea typeface="Gill Sans"/>
                <a:cs typeface="Gill Sans"/>
                <a:sym typeface="Gill Sans"/>
              </a:rPr>
              <a:t>Келгиле, мурунку модулдардын билдирүүлөрүн чогуу эстейли</a:t>
            </a:r>
            <a:endParaRPr>
              <a:solidFill>
                <a:srgbClr val="757070"/>
              </a:solidFill>
              <a:latin typeface="Gill Sans"/>
              <a:ea typeface="Gill Sans"/>
              <a:cs typeface="Gill Sans"/>
              <a:sym typeface="Gill San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800"/>
              </a:spcBef>
              <a:spcAft>
                <a:spcPts val="0"/>
              </a:spcAft>
              <a:buClr>
                <a:schemeClr val="dk1"/>
              </a:buClr>
              <a:buSzPts val="1100"/>
              <a:buFont typeface="Arial"/>
              <a:buNone/>
            </a:pPr>
            <a:r>
              <a:rPr lang="en-US">
                <a:solidFill>
                  <a:schemeClr val="dk1"/>
                </a:solidFill>
                <a:latin typeface="Calibri"/>
                <a:ea typeface="Calibri"/>
                <a:cs typeface="Calibri"/>
                <a:sym typeface="Calibri"/>
              </a:rPr>
              <a:t>Өтүлгөн</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тема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боюнча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сүйлөшө</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кетсек</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Берилген</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мааламат</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кандай</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тарады</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жана</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өздөштүрүлдү</a:t>
            </a:r>
            <a:r>
              <a:rPr lang="en-US">
                <a:solidFill>
                  <a:schemeClr val="dk1"/>
                </a:solidFill>
                <a:latin typeface="Gill Sans"/>
                <a:ea typeface="Gill Sans"/>
                <a:cs typeface="Gill Sans"/>
                <a:sym typeface="Gill Sans"/>
              </a:rPr>
              <a:t>.</a:t>
            </a:r>
            <a:endParaRPr sz="1200">
              <a:solidFill>
                <a:schemeClr val="dk1"/>
              </a:solidFill>
              <a:latin typeface="Gill Sans"/>
              <a:ea typeface="Gill Sans"/>
              <a:cs typeface="Gill Sans"/>
              <a:sym typeface="Gill Sans"/>
            </a:endParaRPr>
          </a:p>
          <a:p>
            <a:pPr marL="0" lvl="0" indent="0" algn="l" rtl="0">
              <a:lnSpc>
                <a:spcPct val="100000"/>
              </a:lnSpc>
              <a:spcBef>
                <a:spcPts val="800"/>
              </a:spcBef>
              <a:spcAft>
                <a:spcPts val="0"/>
              </a:spcAft>
              <a:buClr>
                <a:schemeClr val="dk1"/>
              </a:buClr>
              <a:buSzPts val="1100"/>
              <a:buFont typeface="Arial"/>
              <a:buNone/>
            </a:pPr>
            <a:r>
              <a:rPr lang="en-US">
                <a:solidFill>
                  <a:schemeClr val="dk1"/>
                </a:solidFill>
                <a:latin typeface="Calibri"/>
                <a:ea typeface="Calibri"/>
                <a:cs typeface="Calibri"/>
                <a:sym typeface="Calibri"/>
              </a:rPr>
              <a:t>Кандай</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маалымат</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эсиңерде</a:t>
            </a:r>
            <a:r>
              <a:rPr lang="en-US">
                <a:solidFill>
                  <a:schemeClr val="dk1"/>
                </a:solidFill>
                <a:latin typeface="Gill Sans"/>
                <a:ea typeface="Gill Sans"/>
                <a:cs typeface="Gill Sans"/>
                <a:sym typeface="Gill Sans"/>
              </a:rPr>
              <a:t> </a:t>
            </a:r>
            <a:r>
              <a:rPr lang="en-US">
                <a:solidFill>
                  <a:schemeClr val="dk1"/>
                </a:solidFill>
                <a:latin typeface="Calibri"/>
                <a:ea typeface="Calibri"/>
                <a:cs typeface="Calibri"/>
                <a:sym typeface="Calibri"/>
              </a:rPr>
              <a:t>калды</a:t>
            </a:r>
            <a:r>
              <a:rPr lang="en-US">
                <a:solidFill>
                  <a:schemeClr val="dk1"/>
                </a:solidFill>
                <a:latin typeface="Gill Sans"/>
                <a:ea typeface="Gill Sans"/>
                <a:cs typeface="Gill Sans"/>
                <a:sym typeface="Gill Sans"/>
              </a:rPr>
              <a:t>.</a:t>
            </a:r>
            <a:endParaRPr>
              <a:solidFill>
                <a:schemeClr val="dk1"/>
              </a:solidFill>
              <a:latin typeface="Gill Sans"/>
              <a:ea typeface="Gill Sans"/>
              <a:cs typeface="Gill Sans"/>
              <a:sym typeface="Gill Sans"/>
            </a:endParaRPr>
          </a:p>
          <a:p>
            <a:pPr marL="0" lvl="0" indent="0" algn="l" rtl="0">
              <a:lnSpc>
                <a:spcPct val="100000"/>
              </a:lnSpc>
              <a:spcBef>
                <a:spcPts val="800"/>
              </a:spcBef>
              <a:spcAft>
                <a:spcPts val="0"/>
              </a:spcAft>
              <a:buClr>
                <a:schemeClr val="dk1"/>
              </a:buClr>
              <a:buSzPts val="1400"/>
              <a:buFont typeface="Calibri"/>
              <a:buNone/>
            </a:pPr>
            <a:endParaRPr/>
          </a:p>
        </p:txBody>
      </p:sp>
      <p:sp>
        <p:nvSpPr>
          <p:cNvPr id="114" name="Google Shape;114;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Бүгүн биз сиздерге жаңы сабак-модуль тартуулайбыз. Бул сабак эрте жаштагы баланын өсүп-өнүгүүсү тууралу болот. Баланын эрте жашында өсүп</a:t>
            </a:r>
            <a:endParaRPr/>
          </a:p>
          <a:p>
            <a:pPr marL="457200" lvl="0" indent="-228600" algn="l" rtl="0">
              <a:lnSpc>
                <a:spcPct val="100000"/>
              </a:lnSpc>
              <a:spcBef>
                <a:spcPts val="800"/>
              </a:spcBef>
              <a:spcAft>
                <a:spcPts val="0"/>
              </a:spcAft>
              <a:buSzPts val="1400"/>
              <a:buNone/>
            </a:pPr>
            <a:r>
              <a:rPr lang="en-US" sz="1800" b="0" i="0" u="none" strike="noStrike">
                <a:solidFill>
                  <a:srgbClr val="000000"/>
                </a:solidFill>
                <a:latin typeface="Calibri"/>
                <a:ea typeface="Calibri"/>
                <a:cs typeface="Calibri"/>
                <a:sym typeface="Calibri"/>
              </a:rPr>
              <a:t>өнүгүүсү деген эмне жана эмне үчүн биз модулдарыбызга баланын эрте жаш курагындагы өсүп-өнүгүүсүн кошуп жаткандыгыбыз жөнүндө</a:t>
            </a:r>
            <a:endParaRPr/>
          </a:p>
          <a:p>
            <a:pPr marL="457200" lvl="0" indent="-228600" algn="l" rtl="0">
              <a:lnSpc>
                <a:spcPct val="100000"/>
              </a:lnSpc>
              <a:spcBef>
                <a:spcPts val="800"/>
              </a:spcBef>
              <a:spcAft>
                <a:spcPts val="0"/>
              </a:spcAft>
              <a:buSzPts val="1400"/>
              <a:buNone/>
            </a:pPr>
            <a:r>
              <a:rPr lang="en-US" sz="1800" b="0" i="0" u="none" strike="noStrike">
                <a:solidFill>
                  <a:srgbClr val="000000"/>
                </a:solidFill>
                <a:latin typeface="Calibri"/>
                <a:ea typeface="Calibri"/>
                <a:cs typeface="Calibri"/>
                <a:sym typeface="Calibri"/>
              </a:rPr>
              <a:t>талкуулайбыз.  </a:t>
            </a:r>
            <a:endParaRPr b="0"/>
          </a:p>
          <a:p>
            <a:pPr marL="457200" lvl="0" indent="-228600" algn="l" rtl="0">
              <a:lnSpc>
                <a:spcPct val="100000"/>
              </a:lnSpc>
              <a:spcBef>
                <a:spcPts val="800"/>
              </a:spcBef>
              <a:spcAft>
                <a:spcPts val="0"/>
              </a:spcAft>
              <a:buSzPts val="1400"/>
              <a:buNone/>
            </a:pPr>
            <a:r>
              <a:rPr lang="en-US" sz="1800" b="0" i="0" u="none" strike="noStrike">
                <a:solidFill>
                  <a:srgbClr val="000000"/>
                </a:solidFill>
                <a:latin typeface="Calibri"/>
                <a:ea typeface="Calibri"/>
                <a:cs typeface="Calibri"/>
                <a:sym typeface="Calibri"/>
              </a:rPr>
              <a:t>USAIDдин “Мыкты азыктануу” долбоору баланын эрте жаштагы өсүп-өнүгүүсүн жогорулатууда, баланын ар тараптуу, мисалы когнитивдик (үйрөнүү, </a:t>
            </a:r>
            <a:endParaRPr/>
          </a:p>
          <a:p>
            <a:pPr marL="457200" lvl="0" indent="-228600" algn="l" rtl="0">
              <a:lnSpc>
                <a:spcPct val="100000"/>
              </a:lnSpc>
              <a:spcBef>
                <a:spcPts val="800"/>
              </a:spcBef>
              <a:spcAft>
                <a:spcPts val="0"/>
              </a:spcAft>
              <a:buSzPts val="1400"/>
              <a:buNone/>
            </a:pPr>
            <a:r>
              <a:rPr lang="en-US" sz="1800" b="0" i="0" u="none" strike="noStrike">
                <a:solidFill>
                  <a:srgbClr val="000000"/>
                </a:solidFill>
                <a:latin typeface="Calibri"/>
                <a:ea typeface="Calibri"/>
                <a:cs typeface="Calibri"/>
                <a:sym typeface="Calibri"/>
              </a:rPr>
              <a:t>таануу), физикалык (денесинин өсүшү), социалдык жана эмоционалдык (баарлашуу, эмоционалдык каршылык ж.б.) өнүгүү мүмкүнчүлүктөрүн </a:t>
            </a:r>
            <a:endParaRPr/>
          </a:p>
          <a:p>
            <a:pPr marL="457200" lvl="0" indent="-228600" algn="l" rtl="0">
              <a:lnSpc>
                <a:spcPct val="100000"/>
              </a:lnSpc>
              <a:spcBef>
                <a:spcPts val="800"/>
              </a:spcBef>
              <a:spcAft>
                <a:spcPts val="0"/>
              </a:spcAft>
              <a:buSzPts val="1400"/>
              <a:buNone/>
            </a:pPr>
            <a:r>
              <a:rPr lang="en-US" sz="1800" b="0" i="0" u="none" strike="noStrike">
                <a:solidFill>
                  <a:srgbClr val="000000"/>
                </a:solidFill>
                <a:latin typeface="Calibri"/>
                <a:ea typeface="Calibri"/>
                <a:cs typeface="Calibri"/>
                <a:sym typeface="Calibri"/>
              </a:rPr>
              <a:t>кеңейтүүдө, бир гана далилдерге негизделген сунуштарды жана тажрыйбаларды колдонот.   </a:t>
            </a:r>
            <a:endParaRPr b="0"/>
          </a:p>
          <a:p>
            <a:pPr marL="457200" lvl="0" indent="-228600" algn="l" rtl="0">
              <a:lnSpc>
                <a:spcPct val="100000"/>
              </a:lnSpc>
              <a:spcBef>
                <a:spcPts val="800"/>
              </a:spcBef>
              <a:spcAft>
                <a:spcPts val="0"/>
              </a:spcAft>
              <a:buSzPts val="1400"/>
              <a:buNone/>
            </a:pPr>
            <a:r>
              <a:rPr lang="en-US" sz="1800" b="0" i="0" u="none" strike="noStrike">
                <a:solidFill>
                  <a:srgbClr val="000000"/>
                </a:solidFill>
                <a:latin typeface="Calibri"/>
                <a:ea typeface="Calibri"/>
                <a:cs typeface="Calibri"/>
                <a:sym typeface="Calibri"/>
              </a:rPr>
              <a:t>Балага алгач төрөлгөн мезгилден баштап 3кө чейинки курагындагы тарбия, кам көрүү баланын өсүүсүнө жана өнүгүүсүнө өтө маанилүү болуп </a:t>
            </a:r>
            <a:endParaRPr/>
          </a:p>
          <a:p>
            <a:pPr marL="457200" lvl="0" indent="-228600" algn="l" rtl="0">
              <a:lnSpc>
                <a:spcPct val="100000"/>
              </a:lnSpc>
              <a:spcBef>
                <a:spcPts val="800"/>
              </a:spcBef>
              <a:spcAft>
                <a:spcPts val="0"/>
              </a:spcAft>
              <a:buSzPts val="1400"/>
              <a:buNone/>
            </a:pPr>
            <a:r>
              <a:rPr lang="en-US" sz="1800" b="0" i="0" u="none" strike="noStrike">
                <a:solidFill>
                  <a:srgbClr val="000000"/>
                </a:solidFill>
                <a:latin typeface="Calibri"/>
                <a:ea typeface="Calibri"/>
                <a:cs typeface="Calibri"/>
                <a:sym typeface="Calibri"/>
              </a:rPr>
              <a:t>эсептелинет, себеби бул куракта бала баарын өтө тез кабыл алат да, тез өсүп-өнүгөт жана баланын өмүр бою ден соолугуна жана бакубаттуулугуна </a:t>
            </a:r>
            <a:endParaRPr/>
          </a:p>
          <a:p>
            <a:pPr marL="457200" lvl="0" indent="-228600" algn="l" rtl="0">
              <a:lnSpc>
                <a:spcPct val="100000"/>
              </a:lnSpc>
              <a:spcBef>
                <a:spcPts val="800"/>
              </a:spcBef>
              <a:spcAft>
                <a:spcPts val="0"/>
              </a:spcAft>
              <a:buSzPts val="1400"/>
              <a:buNone/>
            </a:pPr>
            <a:r>
              <a:rPr lang="en-US" sz="1800" b="0" i="0" u="none" strike="noStrike">
                <a:solidFill>
                  <a:srgbClr val="000000"/>
                </a:solidFill>
                <a:latin typeface="Calibri"/>
                <a:ea typeface="Calibri"/>
                <a:cs typeface="Calibri"/>
                <a:sym typeface="Calibri"/>
              </a:rPr>
              <a:t>пайдубалын түзөт. Бүгүн, бул сабакта биз тарбия жана кам көрүү жөнүндө көбүрөөк үйрөнөбүз. </a:t>
            </a:r>
            <a:endParaRPr b="0"/>
          </a:p>
          <a:p>
            <a:pPr marL="457200" marR="0" lvl="0" indent="-228600" algn="l" rtl="0">
              <a:lnSpc>
                <a:spcPct val="100000"/>
              </a:lnSpc>
              <a:spcBef>
                <a:spcPts val="800"/>
              </a:spcBef>
              <a:spcAft>
                <a:spcPts val="0"/>
              </a:spcAft>
              <a:buClr>
                <a:srgbClr val="000000"/>
              </a:buClr>
              <a:buSzPts val="1400"/>
              <a:buFont typeface="Arial"/>
              <a:buNone/>
            </a:pPr>
            <a:br>
              <a:rPr lang="en-US"/>
            </a:br>
            <a:endParaRPr/>
          </a:p>
        </p:txBody>
      </p:sp>
      <p:sp>
        <p:nvSpPr>
          <p:cNvPr id="121" name="Google Shape;12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Урматтуу активисттер, биз Сиздер баланы тарбиялоо тууралуу сүйлөшөбүз. Келгиле “тарбиялоо” деген эмне аныктап алабыз. “</a:t>
            </a:r>
            <a:r>
              <a:rPr lang="en-US" sz="1800">
                <a:solidFill>
                  <a:srgbClr val="000000"/>
                </a:solidFill>
              </a:rPr>
              <a:t>Наристенин</a:t>
            </a:r>
            <a:r>
              <a:rPr lang="en-US" sz="1800" b="0" i="0" u="none" strike="noStrike">
                <a:solidFill>
                  <a:srgbClr val="000000"/>
                </a:solidFill>
                <a:latin typeface="Calibri"/>
                <a:ea typeface="Calibri"/>
                <a:cs typeface="Calibri"/>
                <a:sym typeface="Calibri"/>
              </a:rPr>
              <a:t> жаш</a:t>
            </a:r>
            <a:r>
              <a:rPr lang="en-US" sz="1800">
                <a:solidFill>
                  <a:srgbClr val="000000"/>
                </a:solidFill>
              </a:rPr>
              <a:t>оосуна</a:t>
            </a:r>
            <a:r>
              <a:rPr lang="en-US" sz="1800" b="0" i="0" u="none" strike="noStrike">
                <a:solidFill>
                  <a:srgbClr val="000000"/>
                </a:solidFill>
                <a:latin typeface="Calibri"/>
                <a:ea typeface="Calibri"/>
                <a:cs typeface="Calibri"/>
                <a:sym typeface="Calibri"/>
              </a:rPr>
              <a:t>, өсүп-өнүгүү</a:t>
            </a:r>
            <a:r>
              <a:rPr lang="en-US" sz="1800">
                <a:solidFill>
                  <a:srgbClr val="000000"/>
                </a:solidFill>
              </a:rPr>
              <a:t>сү</a:t>
            </a:r>
            <a:r>
              <a:rPr lang="en-US" sz="1800" b="0" i="0" u="none" strike="noStrike">
                <a:solidFill>
                  <a:srgbClr val="000000"/>
                </a:solidFill>
                <a:latin typeface="Calibri"/>
                <a:ea typeface="Calibri"/>
                <a:cs typeface="Calibri"/>
                <a:sym typeface="Calibri"/>
              </a:rPr>
              <a:t>нө</a:t>
            </a:r>
            <a:r>
              <a:rPr lang="en-US" sz="1800">
                <a:solidFill>
                  <a:srgbClr val="000000"/>
                </a:solidFill>
              </a:rPr>
              <a:t>, бекем </a:t>
            </a:r>
            <a:r>
              <a:rPr lang="en-US" sz="1800" b="0" i="0" u="none" strike="noStrike">
                <a:solidFill>
                  <a:srgbClr val="000000"/>
                </a:solidFill>
                <a:latin typeface="Calibri"/>
                <a:ea typeface="Calibri"/>
                <a:cs typeface="Calibri"/>
                <a:sym typeface="Calibri"/>
              </a:rPr>
              <a:t>саламаттыкта чоңо</a:t>
            </a:r>
            <a:r>
              <a:rPr lang="en-US" sz="1800">
                <a:solidFill>
                  <a:srgbClr val="000000"/>
                </a:solidFill>
              </a:rPr>
              <a:t>юусун</a:t>
            </a:r>
            <a:r>
              <a:rPr lang="en-US" sz="1800" b="0" i="0" u="none" strike="noStrike">
                <a:solidFill>
                  <a:srgbClr val="000000"/>
                </a:solidFill>
                <a:latin typeface="Calibri"/>
                <a:ea typeface="Calibri"/>
                <a:cs typeface="Calibri"/>
                <a:sym typeface="Calibri"/>
              </a:rPr>
              <a:t>а жана и</a:t>
            </a:r>
            <a:r>
              <a:rPr lang="en-US" sz="1800">
                <a:solidFill>
                  <a:srgbClr val="000000"/>
                </a:solidFill>
              </a:rPr>
              <a:t>нсандык </a:t>
            </a:r>
            <a:r>
              <a:rPr lang="en-US" sz="1800" b="0" i="0" u="none" strike="noStrike">
                <a:solidFill>
                  <a:srgbClr val="000000"/>
                </a:solidFill>
                <a:latin typeface="Calibri"/>
                <a:ea typeface="Calibri"/>
                <a:cs typeface="Calibri"/>
                <a:sym typeface="Calibri"/>
              </a:rPr>
              <a:t>өнү</a:t>
            </a:r>
            <a:r>
              <a:rPr lang="en-US" sz="1800">
                <a:solidFill>
                  <a:srgbClr val="000000"/>
                </a:solidFill>
              </a:rPr>
              <a:t>гүү үчүн </a:t>
            </a:r>
            <a:r>
              <a:rPr lang="en-US" sz="1800" b="0" i="0" u="none" strike="noStrike">
                <a:solidFill>
                  <a:srgbClr val="000000"/>
                </a:solidFill>
                <a:latin typeface="Calibri"/>
                <a:ea typeface="Calibri"/>
                <a:cs typeface="Calibri"/>
                <a:sym typeface="Calibri"/>
              </a:rPr>
              <a:t>эмне керек экендигине багыт берүү - үйрөтүү бул тарбиялоо деп</a:t>
            </a:r>
            <a:r>
              <a:rPr lang="en-US" sz="1800">
                <a:solidFill>
                  <a:srgbClr val="000000"/>
                </a:solidFill>
              </a:rPr>
              <a:t> аталат</a:t>
            </a:r>
            <a:r>
              <a:rPr lang="en-US" sz="1800" b="0" i="0" u="none" strike="noStrike">
                <a:solidFill>
                  <a:srgbClr val="000000"/>
                </a:solidFill>
                <a:latin typeface="Calibri"/>
                <a:ea typeface="Calibri"/>
                <a:cs typeface="Calibri"/>
                <a:sym typeface="Calibri"/>
              </a:rPr>
              <a:t>. Ал эми </a:t>
            </a:r>
            <a:r>
              <a:rPr lang="en-US" sz="1800">
                <a:solidFill>
                  <a:srgbClr val="000000"/>
                </a:solidFill>
              </a:rPr>
              <a:t>т</a:t>
            </a:r>
            <a:r>
              <a:rPr lang="en-US" sz="1800" b="0" i="0" u="none" strike="noStrike">
                <a:solidFill>
                  <a:srgbClr val="000000"/>
                </a:solidFill>
                <a:latin typeface="Calibri"/>
                <a:ea typeface="Calibri"/>
                <a:cs typeface="Calibri"/>
                <a:sym typeface="Calibri"/>
              </a:rPr>
              <a:t>арбиялоо баланы туура жана жакшы өнүгүүсүнө алып келет</a:t>
            </a:r>
            <a:r>
              <a:rPr lang="en-US" sz="1800">
                <a:solidFill>
                  <a:srgbClr val="000000"/>
                </a:solidFill>
              </a:rPr>
              <a:t>. Ошондой эле</a:t>
            </a:r>
            <a:r>
              <a:rPr lang="en-US" sz="1800" b="0" i="0" u="none" strike="noStrike">
                <a:solidFill>
                  <a:srgbClr val="000000"/>
                </a:solidFill>
                <a:latin typeface="Calibri"/>
                <a:ea typeface="Calibri"/>
                <a:cs typeface="Calibri"/>
                <a:sym typeface="Calibri"/>
              </a:rPr>
              <a:t> баланы ар кандай стресстик абалдардан жана мүмкүн болгон коркунучтардан сактап калат. Тарбиялоо баланын ийгиликтүү </a:t>
            </a:r>
            <a:r>
              <a:rPr lang="en-US" sz="1800">
                <a:solidFill>
                  <a:srgbClr val="000000"/>
                </a:solidFill>
              </a:rPr>
              <a:t>жашоого кадам таштоого</a:t>
            </a:r>
            <a:r>
              <a:rPr lang="en-US" sz="1800" b="0" i="0" u="none" strike="noStrike">
                <a:solidFill>
                  <a:srgbClr val="000000"/>
                </a:solidFill>
                <a:latin typeface="Calibri"/>
                <a:ea typeface="Calibri"/>
                <a:cs typeface="Calibri"/>
                <a:sym typeface="Calibri"/>
              </a:rPr>
              <a:t> өбөлгө түзгөн, бири-бирине байланышы</a:t>
            </a:r>
            <a:r>
              <a:rPr lang="en-US" sz="1800">
                <a:solidFill>
                  <a:srgbClr val="000000"/>
                </a:solidFill>
              </a:rPr>
              <a:t> тыгыз</a:t>
            </a:r>
            <a:r>
              <a:rPr lang="en-US" sz="1800" b="0" i="0" u="none" strike="noStrike">
                <a:solidFill>
                  <a:srgbClr val="000000"/>
                </a:solidFill>
                <a:latin typeface="Calibri"/>
                <a:ea typeface="Calibri"/>
                <a:cs typeface="Calibri"/>
                <a:sym typeface="Calibri"/>
              </a:rPr>
              <a:t> жана бөлүп караганга мүмкүн эмес болгон 5 компонеттен турат: “ Бул бекем ден соолук, толук баалуу  тамактануу, коопсуздук жана коргоо, эрте жашында үйрөнүү мүмкүнчүлүгү жана </a:t>
            </a:r>
            <a:r>
              <a:rPr lang="en-US" sz="1800">
                <a:solidFill>
                  <a:srgbClr val="000000"/>
                </a:solidFill>
              </a:rPr>
              <a:t>баланы</a:t>
            </a:r>
            <a:r>
              <a:rPr lang="en-US" sz="1800" b="0" i="0" u="none" strike="noStrike">
                <a:solidFill>
                  <a:srgbClr val="000000"/>
                </a:solidFill>
                <a:latin typeface="Calibri"/>
                <a:ea typeface="Calibri"/>
                <a:cs typeface="Calibri"/>
                <a:sym typeface="Calibri"/>
              </a:rPr>
              <a:t> камкордук менен багуу.”</a:t>
            </a:r>
            <a:endParaRPr/>
          </a:p>
        </p:txBody>
      </p:sp>
      <p:sp>
        <p:nvSpPr>
          <p:cNvPr id="127" name="Google Shape;12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200"/>
              </a:spcBef>
              <a:spcAft>
                <a:spcPts val="0"/>
              </a:spcAft>
              <a:buSzPts val="1400"/>
              <a:buNone/>
            </a:pPr>
            <a:r>
              <a:rPr lang="en-US" sz="1800" b="0" i="0" u="none" strike="noStrike">
                <a:solidFill>
                  <a:srgbClr val="000000"/>
                </a:solidFill>
                <a:latin typeface="Calibri"/>
                <a:ea typeface="Calibri"/>
                <a:cs typeface="Calibri"/>
                <a:sym typeface="Calibri"/>
              </a:rPr>
              <a:t>Тренер алдын ала даярдалган материалдарды колдонот. Материалдар: флипчартка тартылган “А Ымыркайдын мээси” жана “Б ымыркайдын мээси”  сүрөттөрдү, “оң жана терс таасири бар тажрыйбалар карточкалары” салынган 2 контейнер же коробка А Ымыркайга жана Б Ымыркайга деп жазылып белгиленген, жылмайып турган беттин сүрөтүн жана кейип турган беттин сүрөтүн даярдоо керек. Тренер  “Баланын берген белгилерине жооп берүү” материалын “А Ымыркайга” деген кутучада кармашы керек (кандай кармалат төмөндө көрсөтүлөт).  </a:t>
            </a:r>
            <a:endParaRPr b="0"/>
          </a:p>
          <a:p>
            <a:pPr marL="457200" lvl="0" indent="-228600" algn="l" rtl="0">
              <a:lnSpc>
                <a:spcPct val="100000"/>
              </a:lnSpc>
              <a:spcBef>
                <a:spcPts val="2400"/>
              </a:spcBef>
              <a:spcAft>
                <a:spcPts val="0"/>
              </a:spcAft>
              <a:buSzPts val="1400"/>
              <a:buNone/>
            </a:pPr>
            <a:r>
              <a:rPr lang="en-US" sz="1800" b="0" i="0" u="none" strike="noStrike">
                <a:solidFill>
                  <a:srgbClr val="000000"/>
                </a:solidFill>
                <a:latin typeface="Calibri"/>
                <a:ea typeface="Calibri"/>
                <a:cs typeface="Calibri"/>
                <a:sym typeface="Calibri"/>
              </a:rPr>
              <a:t>Бул сүрөттөгү мээлер бир жамаатта, бир күндө жана бир убакытта төрөлгөн эки башка, бирок эгиз эмес жана туугандык байланышы жок балдардыкы экендигин түшүндүрүңүз. Контейнерлерде карточкалар бар. Ал карточкаларда алгачкы 1000 күндүктө бала дуушар боло ала турган оң же терс тажрыйбалар жазылган.   </a:t>
            </a:r>
            <a:endParaRPr b="0"/>
          </a:p>
          <a:p>
            <a:pPr marL="457200" lvl="0" indent="-228600" algn="l" rtl="0">
              <a:lnSpc>
                <a:spcPct val="100000"/>
              </a:lnSpc>
              <a:spcBef>
                <a:spcPts val="2400"/>
              </a:spcBef>
              <a:spcAft>
                <a:spcPts val="0"/>
              </a:spcAft>
              <a:buSzPts val="1400"/>
              <a:buNone/>
            </a:pPr>
            <a:r>
              <a:rPr lang="en-US" sz="1800" b="0" i="0" u="none" strike="noStrike">
                <a:solidFill>
                  <a:srgbClr val="000000"/>
                </a:solidFill>
                <a:latin typeface="Calibri"/>
                <a:ea typeface="Calibri"/>
                <a:cs typeface="Calibri"/>
                <a:sym typeface="Calibri"/>
              </a:rPr>
              <a:t>Тренер: “Мисалы, биз балабыз менен көп сүйлөшөбүз жана бала биздин үнүбүздү таанып, өзүн коопсуз сезет”, деп баштайт . Анан Оң таасир берген тажрыйба карточкасындагы сүрөттү А Ымыркай коробкасынан алып чыгып көрсөтөт, А Ымыркайдын мээсине чаптайт жана ага кошуп, жылмайган беттин сүрөтүн чаптайт.  </a:t>
            </a:r>
            <a:endParaRPr b="0"/>
          </a:p>
          <a:p>
            <a:pPr marL="457200" lvl="0" indent="-228600" algn="l" rtl="0">
              <a:lnSpc>
                <a:spcPct val="100000"/>
              </a:lnSpc>
              <a:spcBef>
                <a:spcPts val="2400"/>
              </a:spcBef>
              <a:spcAft>
                <a:spcPts val="0"/>
              </a:spcAft>
              <a:buSzPts val="1400"/>
              <a:buNone/>
            </a:pPr>
            <a:r>
              <a:rPr lang="en-US" sz="1800" b="0" i="0" u="none" strike="noStrike">
                <a:solidFill>
                  <a:srgbClr val="000000"/>
                </a:solidFill>
                <a:latin typeface="Calibri"/>
                <a:ea typeface="Calibri"/>
                <a:cs typeface="Calibri"/>
                <a:sym typeface="Calibri"/>
              </a:rPr>
              <a:t>Эми катышуучулардан Б ымыркайдын контейнеринен карточканы алып чыгууну сураныңыз, карточканы окутуңуз, Катышуучу бул тажрыйба оңбу же терспи айтыш керек жана жыйлмайган же кейиген беттин сүрөтүнө чапташ керек экендигин чечиш керек жана чаптайт. Эгерде бул карточка Оң таасирди билдирсе Б Ымыркай сүрөтүнө чаптайт, эгерде Терс таасир берген тажрыйба болсо, жамаат жетекчисине бериши керек. </a:t>
            </a:r>
            <a:endParaRPr b="0"/>
          </a:p>
          <a:p>
            <a:pPr marL="457200" lvl="0" indent="-228600" algn="l" rtl="0">
              <a:lnSpc>
                <a:spcPct val="100000"/>
              </a:lnSpc>
              <a:spcBef>
                <a:spcPts val="2400"/>
              </a:spcBef>
              <a:spcAft>
                <a:spcPts val="0"/>
              </a:spcAft>
              <a:buSzPts val="1400"/>
              <a:buNone/>
            </a:pPr>
            <a:r>
              <a:rPr lang="en-US" sz="1800" b="0" i="0" u="none" strike="noStrike">
                <a:solidFill>
                  <a:srgbClr val="000000"/>
                </a:solidFill>
                <a:latin typeface="Calibri"/>
                <a:ea typeface="Calibri"/>
                <a:cs typeface="Calibri"/>
                <a:sym typeface="Calibri"/>
              </a:rPr>
              <a:t>Эми карточканы А контейнеринен алуу кезеги кийинки катышуучуда. Бул катышуучу да тажрыйба оң же терс экендигин аныктайт жана бул жолу жылмайган же кейиген беттин сүрөтү А сүрөтүнө чапталат. Эгерде бул оң таасир берүүчү тажрыйба деп табылса, А сүрөтүнө чапталат, эгерде терс таасир берүүчү тажрыйба деп табылса, жамаат жеткечисине берилет. Мына ушундай жол менен бардык катышуучулар карточкаларды алып, аныкташат жана бөлүштүрүшөт.  </a:t>
            </a:r>
            <a:endParaRPr b="0"/>
          </a:p>
          <a:p>
            <a:pPr marL="457200" lvl="0" indent="-228600" algn="l" rtl="0">
              <a:lnSpc>
                <a:spcPct val="100000"/>
              </a:lnSpc>
              <a:spcBef>
                <a:spcPts val="2400"/>
              </a:spcBef>
              <a:spcAft>
                <a:spcPts val="0"/>
              </a:spcAft>
              <a:buSzPts val="1400"/>
              <a:buNone/>
            </a:pPr>
            <a:r>
              <a:rPr lang="en-US" sz="1800" b="0" i="0" u="none" strike="noStrike">
                <a:solidFill>
                  <a:srgbClr val="000000"/>
                </a:solidFill>
                <a:latin typeface="Calibri"/>
                <a:ea typeface="Calibri"/>
                <a:cs typeface="Calibri"/>
                <a:sym typeface="Calibri"/>
              </a:rPr>
              <a:t>Тренер төмөндөгү сүйлөмдөрдү катуу үн чыгарып окуйт жана жылмайган беттин сүрөтү менен байланыштыруу керек. Бул байланыш мээге кандай байланышат экендигин ойлонуу керек. Жамаат жетекчи бул көнүгүүнү төмөндөгү коментарийлерди айтып жыйынтыктайт: </a:t>
            </a:r>
            <a:r>
              <a:rPr lang="en-US" sz="1800" b="1" i="0" u="none" strike="noStrike">
                <a:solidFill>
                  <a:srgbClr val="000000"/>
                </a:solidFill>
                <a:latin typeface="Calibri"/>
                <a:ea typeface="Calibri"/>
                <a:cs typeface="Calibri"/>
                <a:sym typeface="Calibri"/>
              </a:rPr>
              <a:t>“Бул балдар бир жерде, бир убакытта төрөлүшкөн. Бирок алардын жашоо тажрыйбасы ар башка. Качан бала айлана чөйрөнү оюн аркылуу үйрөнүү, жаңы нерселерди таанып билүү, көрүү, угуу мүмкүнчүлүгүнө ээ болсо, анын мээсине көптөгөн маалымат берилсе, мээсине байланыш пайда болот. Баланын мээси губкага окшош болуп, көптөгөн маалыматты тез кабыл ала алат. Башкалар менен өз ара аралашып ал мээсинде байланыштарды түзөт. Эгерде бала чоңдор менен болгон байланышы, өз ара аракеттенүүсү азыраак болсо, анда анын өсүп-өнүгүүсү да жайыраак болот. Баланын муктаждыктарына жооп берүү анын жөндөмдөрүнүн ачылышына колдоо көрсөтөт”. </a:t>
            </a:r>
            <a:r>
              <a:rPr lang="en-US" sz="1800" b="0" i="0" u="none" strike="noStrike">
                <a:solidFill>
                  <a:srgbClr val="000000"/>
                </a:solidFill>
                <a:latin typeface="Calibri"/>
                <a:ea typeface="Calibri"/>
                <a:cs typeface="Calibri"/>
                <a:sym typeface="Calibri"/>
              </a:rPr>
              <a:t>(Тренерге Фасилитатордун колдонмосунан 2.2.2 сүрөттөр жана 2.2.3 сүрөттөр керек болот. Бул сүрөттө көнүгүүнүн аягында кандай сүрөт пайда болушу көрсөтүлөт)</a:t>
            </a:r>
            <a:r>
              <a:rPr lang="en-US" sz="1800" b="1" i="0" u="none" strike="noStrike">
                <a:solidFill>
                  <a:srgbClr val="000000"/>
                </a:solidFill>
                <a:latin typeface="Calibri"/>
                <a:ea typeface="Calibri"/>
                <a:cs typeface="Calibri"/>
                <a:sym typeface="Calibri"/>
              </a:rPr>
              <a:t>. Биз балдардын берген белгилерине жооп беришибиз керек жана алардын мээсин өөрчүтүш үчүн аны менен көп-көп сүйлөшүбүз керек. Баланын алгачкы жаштарындагы өнүгүүсү анын келечектеги ийгиликтүү окуусуна таасирин тийгизет. Бекем пайдубалды куруу өтө маанилүү</a:t>
            </a:r>
            <a:r>
              <a:rPr lang="en-US" sz="1800" b="0" i="0" u="none" strike="noStrike">
                <a:solidFill>
                  <a:srgbClr val="000000"/>
                </a:solidFill>
                <a:latin typeface="Calibri"/>
                <a:ea typeface="Calibri"/>
                <a:cs typeface="Calibri"/>
                <a:sym typeface="Calibri"/>
              </a:rPr>
              <a:t>. ”</a:t>
            </a:r>
            <a:endParaRPr b="0"/>
          </a:p>
          <a:p>
            <a:pPr marL="457200" lvl="0" indent="-228600" algn="l" rtl="0">
              <a:lnSpc>
                <a:spcPct val="100000"/>
              </a:lnSpc>
              <a:spcBef>
                <a:spcPts val="2400"/>
              </a:spcBef>
              <a:spcAft>
                <a:spcPts val="0"/>
              </a:spcAft>
              <a:buSzPts val="1400"/>
              <a:buNone/>
            </a:pPr>
            <a:r>
              <a:rPr lang="en-US" sz="1800" b="0" i="0" u="none" strike="noStrike">
                <a:solidFill>
                  <a:srgbClr val="000000"/>
                </a:solidFill>
                <a:latin typeface="Calibri"/>
                <a:ea typeface="Calibri"/>
                <a:cs typeface="Calibri"/>
                <a:sym typeface="Calibri"/>
              </a:rPr>
              <a:t>Ктышуучулардан А жана Б ымыркайлардын мээсинде эмнени байкашты сураңыз. Кандай айрымаларды көрүп жатасыз? деп сураңыз. А ымыркайдын мээсинде көптөгөн байланыштыргычтардын болгондугу учүн ал абдан ар түстүү, оң таасирге бай жана Б ымыркайдын мээсинин сүрөтү көп түстүү байланыштыргычы жок, агыш жана терс таасирге көбүрөөк ээ экендигин байкайбыз. “Демек, бул сүрөттө көрсөтүлгөндөй зомбулук, көп маани бербөөчүлүк, же баланы ачка кармоо анын мээсинин өөрчүшүнө тоскоолдук жаратат” деп айтыңыз. Дээрлик баардык балдар кандайдыр бир терс таасирге дуушар болушат, себеби ар бир үй-бүлөдө өз кыйынчылыктары болот. Бирок ошондой болсо да баланы караган адам менен жакшы оң таасир берген мамиле түзүү бул сыяктуу стресстик абалдан баланы куткарат жана баланын мээсине болгон терс таасирди азайтат.”</a:t>
            </a:r>
            <a:endParaRPr b="0"/>
          </a:p>
          <a:p>
            <a:pPr marL="457200" marR="0" lvl="0" indent="-228600" algn="l" rtl="0">
              <a:lnSpc>
                <a:spcPct val="100000"/>
              </a:lnSpc>
              <a:spcBef>
                <a:spcPts val="1200"/>
              </a:spcBef>
              <a:spcAft>
                <a:spcPts val="0"/>
              </a:spcAft>
              <a:buClr>
                <a:srgbClr val="000000"/>
              </a:buClr>
              <a:buSzPts val="1400"/>
              <a:buFont typeface="Arial"/>
              <a:buNone/>
            </a:pPr>
            <a:r>
              <a:rPr lang="en-US" sz="1800" b="0" i="0" u="none" strike="noStrike">
                <a:solidFill>
                  <a:srgbClr val="000000"/>
                </a:solidFill>
                <a:latin typeface="Calibri"/>
                <a:ea typeface="Calibri"/>
                <a:cs typeface="Calibri"/>
                <a:sym typeface="Calibri"/>
              </a:rPr>
              <a:t>Сабакты төмөнкү сөздөр менен аяктаңыз: “Жамааттын активисти катары сиздерге бул маалыматты билүү абдан маанилүү, себеби сиздер баланы баккан адамдарга туура кам көрүү жана баланын эрте жашта үйрөнүүсү маанилүү экендигин үйрөтөсүздөр. </a:t>
            </a:r>
            <a:r>
              <a:rPr lang="en-US" sz="1800" b="1" i="0" u="none" strike="noStrike">
                <a:solidFill>
                  <a:srgbClr val="000000"/>
                </a:solidFill>
                <a:latin typeface="Calibri"/>
                <a:ea typeface="Calibri"/>
                <a:cs typeface="Calibri"/>
                <a:sym typeface="Calibri"/>
              </a:rPr>
              <a:t>Баланын алгачкы 3 жашы анын мээсинин өөрчүшү үчүн жана аны терс тажрыйбалардан коргоо үчүн жашоосундагы эң маанилүү мезгил. Мээни жакшы өөрчүтүш үчүн чоңдор менен баланын ортосунда ар дайым туура байланыш болушу керек. </a:t>
            </a:r>
            <a:r>
              <a:rPr lang="en-US" sz="1800" b="0" i="0" u="none" strike="noStrike">
                <a:solidFill>
                  <a:srgbClr val="000000"/>
                </a:solidFill>
                <a:latin typeface="Calibri"/>
                <a:ea typeface="Calibri"/>
                <a:cs typeface="Calibri"/>
                <a:sym typeface="Calibri"/>
              </a:rPr>
              <a:t>Биз сиздерден бул көнүгүүнү бала баккан адамдар менен аткаргыла деп өтүнбөйбүз, бирок тарбиянын маанилүүлүгүн элге жеткирүүдө эң пайдалуу жолу деп ойлойбуз.” </a:t>
            </a:r>
            <a:endParaRPr/>
          </a:p>
        </p:txBody>
      </p:sp>
      <p:sp>
        <p:nvSpPr>
          <p:cNvPr id="140" name="Google Shape;140;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Тренер мээ чабуулдан баштап, слайдагы суроолорду берет, ар бир суроолорго жоопторду топтоп кийинки слайд менен бышыктайт. </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33"/>
          <p:cNvSpPr/>
          <p:nvPr/>
        </p:nvSpPr>
        <p:spPr>
          <a:xfrm>
            <a:off x="0" y="6361713"/>
            <a:ext cx="9144000" cy="496287"/>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 name="Google Shape;14;p33"/>
          <p:cNvPicPr preferRelativeResize="0"/>
          <p:nvPr/>
        </p:nvPicPr>
        <p:blipFill rotWithShape="1">
          <a:blip r:embed="rId2">
            <a:alphaModFix/>
          </a:blip>
          <a:srcRect/>
          <a:stretch/>
        </p:blipFill>
        <p:spPr>
          <a:xfrm>
            <a:off x="639416" y="307510"/>
            <a:ext cx="1813366" cy="536918"/>
          </a:xfrm>
          <a:prstGeom prst="rect">
            <a:avLst/>
          </a:prstGeom>
          <a:noFill/>
          <a:ln>
            <a:noFill/>
          </a:ln>
        </p:spPr>
      </p:pic>
      <p:sp>
        <p:nvSpPr>
          <p:cNvPr id="15" name="Google Shape;15;p33"/>
          <p:cNvSpPr/>
          <p:nvPr/>
        </p:nvSpPr>
        <p:spPr>
          <a:xfrm>
            <a:off x="639416" y="6508042"/>
            <a:ext cx="4156364" cy="21544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USAID</a:t>
            </a:r>
            <a:r>
              <a:rPr lang="en-US" sz="1400" b="0" i="0" u="none" strike="noStrike" cap="none">
                <a:solidFill>
                  <a:schemeClr val="lt1"/>
                </a:solidFill>
                <a:latin typeface="Arial"/>
                <a:ea typeface="Arial"/>
                <a:cs typeface="Arial"/>
                <a:sym typeface="Arial"/>
              </a:rPr>
              <a:t> </a:t>
            </a:r>
            <a:r>
              <a:rPr lang="en-US"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sp>
        <p:nvSpPr>
          <p:cNvPr id="16" name="Google Shape;16;p33"/>
          <p:cNvSpPr txBox="1">
            <a:spLocks noGrp="1"/>
          </p:cNvSpPr>
          <p:nvPr>
            <p:ph type="ctrTitle"/>
          </p:nvPr>
        </p:nvSpPr>
        <p:spPr>
          <a:xfrm>
            <a:off x="666959" y="1135243"/>
            <a:ext cx="3763662" cy="1505526"/>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6C6463"/>
              </a:buClr>
              <a:buSzPts val="2400"/>
              <a:buFont typeface="Gill Sans"/>
              <a:buNone/>
              <a:defRPr sz="2400" b="1"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33"/>
          <p:cNvSpPr txBox="1">
            <a:spLocks noGrp="1"/>
          </p:cNvSpPr>
          <p:nvPr>
            <p:ph type="subTitle" idx="1"/>
          </p:nvPr>
        </p:nvSpPr>
        <p:spPr>
          <a:xfrm>
            <a:off x="666958" y="2910365"/>
            <a:ext cx="3763662" cy="955053"/>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600"/>
              <a:buFont typeface="Arial"/>
              <a:buNone/>
              <a:defRPr sz="1600" b="0" i="0" u="none" strike="noStrike" cap="none">
                <a:solidFill>
                  <a:srgbClr val="6C6463"/>
                </a:solidFill>
                <a:latin typeface="Gill Sans"/>
                <a:ea typeface="Gill Sans"/>
                <a:cs typeface="Gill Sans"/>
                <a:sym typeface="Gill Sans"/>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18" name="Google Shape;18;p33"/>
          <p:cNvSpPr txBox="1">
            <a:spLocks noGrp="1"/>
          </p:cNvSpPr>
          <p:nvPr>
            <p:ph type="body" idx="2"/>
          </p:nvPr>
        </p:nvSpPr>
        <p:spPr>
          <a:xfrm>
            <a:off x="666957" y="4098332"/>
            <a:ext cx="3287125" cy="28736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1400"/>
              <a:buFont typeface="Arial"/>
              <a:buNone/>
              <a:defRPr sz="1400" b="0" i="0" u="none" strike="noStrike" cap="none">
                <a:solidFill>
                  <a:srgbClr val="6C6463"/>
                </a:solidFill>
                <a:latin typeface="Gill Sans"/>
                <a:ea typeface="Gill Sans"/>
                <a:cs typeface="Gill Sans"/>
                <a:sym typeface="Gill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 name="Google Shape;19;p33"/>
          <p:cNvPicPr preferRelativeResize="0"/>
          <p:nvPr/>
        </p:nvPicPr>
        <p:blipFill rotWithShape="1">
          <a:blip r:embed="rId3">
            <a:alphaModFix/>
          </a:blip>
          <a:srcRect/>
          <a:stretch/>
        </p:blipFill>
        <p:spPr>
          <a:xfrm>
            <a:off x="3383280" y="2909644"/>
            <a:ext cx="5395449" cy="312224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4"/>
        <p:cNvGrpSpPr/>
        <p:nvPr/>
      </p:nvGrpSpPr>
      <p:grpSpPr>
        <a:xfrm>
          <a:off x="0" y="0"/>
          <a:ext cx="0" cy="0"/>
          <a:chOff x="0" y="0"/>
          <a:chExt cx="0" cy="0"/>
        </a:xfrm>
      </p:grpSpPr>
      <p:sp>
        <p:nvSpPr>
          <p:cNvPr id="65" name="Google Shape;65;p42"/>
          <p:cNvSpPr/>
          <p:nvPr/>
        </p:nvSpPr>
        <p:spPr>
          <a:xfrm>
            <a:off x="0" y="-1"/>
            <a:ext cx="9144000" cy="6226629"/>
          </a:xfrm>
          <a:prstGeom prst="rect">
            <a:avLst/>
          </a:prstGeom>
          <a:solidFill>
            <a:srgbClr val="CFCDC9">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42"/>
          <p:cNvSpPr/>
          <p:nvPr/>
        </p:nvSpPr>
        <p:spPr>
          <a:xfrm>
            <a:off x="0" y="6361713"/>
            <a:ext cx="9144000" cy="496287"/>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42"/>
          <p:cNvSpPr/>
          <p:nvPr/>
        </p:nvSpPr>
        <p:spPr>
          <a:xfrm>
            <a:off x="639416" y="6508042"/>
            <a:ext cx="4156364" cy="21544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USAID</a:t>
            </a:r>
            <a:r>
              <a:rPr lang="en-US" sz="1400" b="0" i="0" u="none" strike="noStrike" cap="none">
                <a:solidFill>
                  <a:schemeClr val="lt1"/>
                </a:solidFill>
                <a:latin typeface="Arial"/>
                <a:ea typeface="Arial"/>
                <a:cs typeface="Arial"/>
                <a:sym typeface="Arial"/>
              </a:rPr>
              <a:t> </a:t>
            </a:r>
            <a:r>
              <a:rPr lang="en-US"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pic>
        <p:nvPicPr>
          <p:cNvPr id="68" name="Google Shape;68;p42"/>
          <p:cNvPicPr preferRelativeResize="0"/>
          <p:nvPr/>
        </p:nvPicPr>
        <p:blipFill rotWithShape="1">
          <a:blip r:embed="rId2">
            <a:alphaModFix/>
          </a:blip>
          <a:srcRect/>
          <a:stretch/>
        </p:blipFill>
        <p:spPr>
          <a:xfrm>
            <a:off x="639416" y="307510"/>
            <a:ext cx="1813366" cy="536918"/>
          </a:xfrm>
          <a:prstGeom prst="rect">
            <a:avLst/>
          </a:prstGeom>
          <a:noFill/>
          <a:ln>
            <a:noFill/>
          </a:ln>
        </p:spPr>
      </p:pic>
      <p:pic>
        <p:nvPicPr>
          <p:cNvPr id="69" name="Google Shape;69;p42"/>
          <p:cNvPicPr preferRelativeResize="0"/>
          <p:nvPr/>
        </p:nvPicPr>
        <p:blipFill rotWithShape="1">
          <a:blip r:embed="rId3">
            <a:alphaModFix/>
          </a:blip>
          <a:srcRect/>
          <a:stretch/>
        </p:blipFill>
        <p:spPr>
          <a:xfrm>
            <a:off x="4650304" y="1152852"/>
            <a:ext cx="4156364" cy="4905048"/>
          </a:xfrm>
          <a:prstGeom prst="rect">
            <a:avLst/>
          </a:prstGeom>
          <a:noFill/>
          <a:ln>
            <a:noFill/>
          </a:ln>
        </p:spPr>
      </p:pic>
      <p:sp>
        <p:nvSpPr>
          <p:cNvPr id="70" name="Google Shape;70;p42"/>
          <p:cNvSpPr txBox="1">
            <a:spLocks noGrp="1"/>
          </p:cNvSpPr>
          <p:nvPr>
            <p:ph type="ctrTitle"/>
          </p:nvPr>
        </p:nvSpPr>
        <p:spPr>
          <a:xfrm>
            <a:off x="666959" y="1135243"/>
            <a:ext cx="3763662" cy="1505526"/>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6C6463"/>
              </a:buClr>
              <a:buSzPts val="2400"/>
              <a:buFont typeface="Gill Sans"/>
              <a:buNone/>
              <a:defRPr sz="2400" b="1"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42"/>
          <p:cNvSpPr txBox="1">
            <a:spLocks noGrp="1"/>
          </p:cNvSpPr>
          <p:nvPr>
            <p:ph type="subTitle" idx="1"/>
          </p:nvPr>
        </p:nvSpPr>
        <p:spPr>
          <a:xfrm>
            <a:off x="666958" y="2910365"/>
            <a:ext cx="3763662" cy="955053"/>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600"/>
              <a:buFont typeface="Arial"/>
              <a:buNone/>
              <a:defRPr sz="1600" b="0" i="0" u="none" strike="noStrike" cap="none">
                <a:solidFill>
                  <a:srgbClr val="6C6463"/>
                </a:solidFill>
                <a:latin typeface="Gill Sans"/>
                <a:ea typeface="Gill Sans"/>
                <a:cs typeface="Gill Sans"/>
                <a:sym typeface="Gill Sans"/>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72" name="Google Shape;72;p42"/>
          <p:cNvSpPr txBox="1">
            <a:spLocks noGrp="1"/>
          </p:cNvSpPr>
          <p:nvPr>
            <p:ph type="body" idx="2"/>
          </p:nvPr>
        </p:nvSpPr>
        <p:spPr>
          <a:xfrm>
            <a:off x="666957" y="4098332"/>
            <a:ext cx="3287125" cy="28736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1400"/>
              <a:buFont typeface="Arial"/>
              <a:buNone/>
              <a:defRPr sz="1400" b="0" i="0" u="none" strike="noStrike" cap="none">
                <a:solidFill>
                  <a:srgbClr val="6C6463"/>
                </a:solidFill>
                <a:latin typeface="Gill Sans"/>
                <a:ea typeface="Gill Sans"/>
                <a:cs typeface="Gill Sans"/>
                <a:sym typeface="Gill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3"/>
        <p:cNvGrpSpPr/>
        <p:nvPr/>
      </p:nvGrpSpPr>
      <p:grpSpPr>
        <a:xfrm>
          <a:off x="0" y="0"/>
          <a:ext cx="0" cy="0"/>
          <a:chOff x="0" y="0"/>
          <a:chExt cx="0" cy="0"/>
        </a:xfrm>
      </p:grpSpPr>
      <p:sp>
        <p:nvSpPr>
          <p:cNvPr id="74" name="Google Shape;74;p43"/>
          <p:cNvSpPr/>
          <p:nvPr/>
        </p:nvSpPr>
        <p:spPr>
          <a:xfrm>
            <a:off x="0" y="-1"/>
            <a:ext cx="9144000" cy="6226629"/>
          </a:xfrm>
          <a:prstGeom prst="rect">
            <a:avLst/>
          </a:prstGeom>
          <a:solidFill>
            <a:srgbClr val="CFCDC9">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43"/>
          <p:cNvSpPr/>
          <p:nvPr/>
        </p:nvSpPr>
        <p:spPr>
          <a:xfrm>
            <a:off x="0" y="6361713"/>
            <a:ext cx="9144000" cy="496287"/>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 name="Google Shape;76;p43"/>
          <p:cNvSpPr/>
          <p:nvPr/>
        </p:nvSpPr>
        <p:spPr>
          <a:xfrm>
            <a:off x="639416" y="6508042"/>
            <a:ext cx="4156364" cy="21544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USAID</a:t>
            </a:r>
            <a:r>
              <a:rPr lang="en-US" sz="1400" b="0" i="0" u="none" strike="noStrike" cap="none">
                <a:solidFill>
                  <a:schemeClr val="lt1"/>
                </a:solidFill>
                <a:latin typeface="Arial"/>
                <a:ea typeface="Arial"/>
                <a:cs typeface="Arial"/>
                <a:sym typeface="Arial"/>
              </a:rPr>
              <a:t> </a:t>
            </a:r>
            <a:r>
              <a:rPr lang="en-US"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pic>
        <p:nvPicPr>
          <p:cNvPr id="77" name="Google Shape;77;p43"/>
          <p:cNvPicPr preferRelativeResize="0"/>
          <p:nvPr/>
        </p:nvPicPr>
        <p:blipFill rotWithShape="1">
          <a:blip r:embed="rId2">
            <a:alphaModFix/>
          </a:blip>
          <a:srcRect/>
          <a:stretch/>
        </p:blipFill>
        <p:spPr>
          <a:xfrm>
            <a:off x="639416" y="307510"/>
            <a:ext cx="1813366" cy="536918"/>
          </a:xfrm>
          <a:prstGeom prst="rect">
            <a:avLst/>
          </a:prstGeom>
          <a:noFill/>
          <a:ln>
            <a:noFill/>
          </a:ln>
        </p:spPr>
      </p:pic>
      <p:sp>
        <p:nvSpPr>
          <p:cNvPr id="78" name="Google Shape;78;p43"/>
          <p:cNvSpPr txBox="1">
            <a:spLocks noGrp="1"/>
          </p:cNvSpPr>
          <p:nvPr>
            <p:ph type="ctrTitle"/>
          </p:nvPr>
        </p:nvSpPr>
        <p:spPr>
          <a:xfrm>
            <a:off x="639416" y="1608224"/>
            <a:ext cx="8024360" cy="1237978"/>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BA0C2F"/>
              </a:buClr>
              <a:buSzPts val="2400"/>
              <a:buFont typeface="Gill Sans"/>
              <a:buNone/>
              <a:defRPr sz="2400" b="1" i="0" u="none" strike="noStrike" cap="none">
                <a:solidFill>
                  <a:srgbClr val="BA0C2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 name="Google Shape;79;p43"/>
          <p:cNvSpPr txBox="1">
            <a:spLocks noGrp="1"/>
          </p:cNvSpPr>
          <p:nvPr>
            <p:ph type="subTitle" idx="1"/>
          </p:nvPr>
        </p:nvSpPr>
        <p:spPr>
          <a:xfrm>
            <a:off x="639416" y="2983924"/>
            <a:ext cx="8024360" cy="1213105"/>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600"/>
              <a:buFont typeface="Arial"/>
              <a:buNone/>
              <a:defRPr sz="1600" b="0" i="0" u="none" strike="noStrike" cap="none">
                <a:solidFill>
                  <a:srgbClr val="6C6463"/>
                </a:solidFill>
                <a:latin typeface="Gill Sans"/>
                <a:ea typeface="Gill Sans"/>
                <a:cs typeface="Gill Sans"/>
                <a:sym typeface="Gill Sans"/>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80" name="Google Shape;80;p43"/>
          <p:cNvSpPr txBox="1">
            <a:spLocks noGrp="1"/>
          </p:cNvSpPr>
          <p:nvPr>
            <p:ph type="body" idx="2"/>
          </p:nvPr>
        </p:nvSpPr>
        <p:spPr>
          <a:xfrm>
            <a:off x="639416" y="4897668"/>
            <a:ext cx="8024360" cy="709312"/>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1400"/>
              <a:buFont typeface="Arial"/>
              <a:buNone/>
              <a:defRPr sz="1400" b="0" i="0" u="none" strike="noStrike" cap="none">
                <a:solidFill>
                  <a:srgbClr val="6C6463"/>
                </a:solidFill>
                <a:latin typeface="Gill Sans"/>
                <a:ea typeface="Gill Sans"/>
                <a:cs typeface="Gill Sans"/>
                <a:sym typeface="Gill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1"/>
        <p:cNvGrpSpPr/>
        <p:nvPr/>
      </p:nvGrpSpPr>
      <p:grpSpPr>
        <a:xfrm>
          <a:off x="0" y="0"/>
          <a:ext cx="0" cy="0"/>
          <a:chOff x="0" y="0"/>
          <a:chExt cx="0" cy="0"/>
        </a:xfrm>
      </p:grpSpPr>
      <p:sp>
        <p:nvSpPr>
          <p:cNvPr id="82" name="Google Shape;82;p44"/>
          <p:cNvSpPr txBox="1">
            <a:spLocks noGrp="1"/>
          </p:cNvSpPr>
          <p:nvPr>
            <p:ph type="body" idx="1"/>
          </p:nvPr>
        </p:nvSpPr>
        <p:spPr>
          <a:xfrm>
            <a:off x="477982" y="532114"/>
            <a:ext cx="8177645" cy="4499264"/>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rgbClr val="0067B9"/>
              </a:buClr>
              <a:buSzPts val="2800"/>
              <a:buFont typeface="Arial"/>
              <a:buChar char="•"/>
              <a:defRPr sz="2800" b="1" i="0" u="none" strike="noStrike" cap="none">
                <a:solidFill>
                  <a:srgbClr val="0067B9"/>
                </a:solidFill>
                <a:latin typeface="Gill Sans"/>
                <a:ea typeface="Gill Sans"/>
                <a:cs typeface="Gill Sans"/>
                <a:sym typeface="Gill Sans"/>
              </a:defRPr>
            </a:lvl1pPr>
            <a:lvl2pPr marL="914400" marR="0" lvl="1" indent="-381000" algn="l" rtl="0">
              <a:lnSpc>
                <a:spcPct val="90000"/>
              </a:lnSpc>
              <a:spcBef>
                <a:spcPts val="500"/>
              </a:spcBef>
              <a:spcAft>
                <a:spcPts val="0"/>
              </a:spcAft>
              <a:buClr>
                <a:srgbClr val="6C6463"/>
              </a:buClr>
              <a:buSzPts val="2400"/>
              <a:buFont typeface="NTR"/>
              <a:buChar char="—"/>
              <a:defRPr sz="2400" b="0" i="0" u="none" strike="noStrike" cap="none">
                <a:solidFill>
                  <a:srgbClr val="6C6463"/>
                </a:solidFill>
                <a:latin typeface="Gill Sans"/>
                <a:ea typeface="Gill Sans"/>
                <a:cs typeface="Gill Sans"/>
                <a:sym typeface="Gill Sans"/>
              </a:defRPr>
            </a:lvl2pPr>
            <a:lvl3pPr marL="1371600" marR="0" lvl="2" indent="-355600" algn="l" rtl="0">
              <a:lnSpc>
                <a:spcPct val="90000"/>
              </a:lnSpc>
              <a:spcBef>
                <a:spcPts val="500"/>
              </a:spcBef>
              <a:spcAft>
                <a:spcPts val="0"/>
              </a:spcAft>
              <a:buClr>
                <a:srgbClr val="6C6463"/>
              </a:buClr>
              <a:buSzPts val="2000"/>
              <a:buFont typeface="Arial"/>
              <a:buChar char="•"/>
              <a:defRPr sz="2000" b="0" i="0" u="none" strike="noStrike" cap="none">
                <a:solidFill>
                  <a:srgbClr val="6C6463"/>
                </a:solidFill>
                <a:latin typeface="Gill Sans"/>
                <a:ea typeface="Gill Sans"/>
                <a:cs typeface="Gill Sans"/>
                <a:sym typeface="Gill Sans"/>
              </a:defRPr>
            </a:lvl3pPr>
            <a:lvl4pPr marL="1828800" marR="0" lvl="3" indent="-342900" algn="l" rtl="0">
              <a:lnSpc>
                <a:spcPct val="90000"/>
              </a:lnSpc>
              <a:spcBef>
                <a:spcPts val="5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4pPr>
            <a:lvl5pPr marL="2286000" marR="0" lvl="4" indent="-342900" algn="l" rtl="0">
              <a:lnSpc>
                <a:spcPct val="90000"/>
              </a:lnSpc>
              <a:spcBef>
                <a:spcPts val="5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34"/>
          <p:cNvSpPr/>
          <p:nvPr/>
        </p:nvSpPr>
        <p:spPr>
          <a:xfrm>
            <a:off x="0" y="-1"/>
            <a:ext cx="9144000" cy="6226629"/>
          </a:xfrm>
          <a:prstGeom prst="rect">
            <a:avLst/>
          </a:prstGeom>
          <a:solidFill>
            <a:srgbClr val="BA0C2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 name="Google Shape;22;p34"/>
          <p:cNvSpPr txBox="1">
            <a:spLocks noGrp="1"/>
          </p:cNvSpPr>
          <p:nvPr>
            <p:ph type="ctrTitle"/>
          </p:nvPr>
        </p:nvSpPr>
        <p:spPr>
          <a:xfrm>
            <a:off x="639416" y="2133600"/>
            <a:ext cx="7128164" cy="1600200"/>
          </a:xfrm>
          <a:prstGeom prst="rect">
            <a:avLst/>
          </a:prstGeom>
          <a:noFill/>
          <a:ln>
            <a:noFill/>
          </a:ln>
          <a:effectLst>
            <a:outerShdw blurRad="254000" algn="tl" rotWithShape="0">
              <a:srgbClr val="000000">
                <a:alpha val="20000"/>
              </a:srgbClr>
            </a:outerShdw>
          </a:effectLst>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 name="Google Shape;23;p34"/>
          <p:cNvPicPr preferRelativeResize="0"/>
          <p:nvPr/>
        </p:nvPicPr>
        <p:blipFill rotWithShape="1">
          <a:blip r:embed="rId2">
            <a:alphaModFix/>
          </a:blip>
          <a:srcRect/>
          <a:stretch/>
        </p:blipFill>
        <p:spPr>
          <a:xfrm>
            <a:off x="639416" y="303967"/>
            <a:ext cx="1813366" cy="54401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4"/>
        <p:cNvGrpSpPr/>
        <p:nvPr/>
      </p:nvGrpSpPr>
      <p:grpSpPr>
        <a:xfrm>
          <a:off x="0" y="0"/>
          <a:ext cx="0" cy="0"/>
          <a:chOff x="0" y="0"/>
          <a:chExt cx="0" cy="0"/>
        </a:xfrm>
      </p:grpSpPr>
      <p:sp>
        <p:nvSpPr>
          <p:cNvPr id="25" name="Google Shape;25;p46"/>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 name="Google Shape;26;p46"/>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4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30"/>
        <p:cNvGrpSpPr/>
        <p:nvPr/>
      </p:nvGrpSpPr>
      <p:grpSpPr>
        <a:xfrm>
          <a:off x="0" y="0"/>
          <a:ext cx="0" cy="0"/>
          <a:chOff x="0" y="0"/>
          <a:chExt cx="0" cy="0"/>
        </a:xfrm>
      </p:grpSpPr>
      <p:sp>
        <p:nvSpPr>
          <p:cNvPr id="31" name="Google Shape;31;p36"/>
          <p:cNvSpPr txBox="1">
            <a:spLocks noGrp="1"/>
          </p:cNvSpPr>
          <p:nvPr>
            <p:ph type="title"/>
          </p:nvPr>
        </p:nvSpPr>
        <p:spPr>
          <a:xfrm>
            <a:off x="587085" y="528421"/>
            <a:ext cx="7964700" cy="8289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67B9"/>
              </a:buClr>
              <a:buSzPts val="2800"/>
              <a:buFont typeface="Gill Sans"/>
              <a:buNone/>
              <a:defRPr sz="2800" b="1" i="0" u="none" strike="noStrike" cap="none">
                <a:solidFill>
                  <a:srgbClr val="0067B9"/>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36"/>
          <p:cNvSpPr txBox="1">
            <a:spLocks noGrp="1"/>
          </p:cNvSpPr>
          <p:nvPr>
            <p:ph type="body" idx="1"/>
          </p:nvPr>
        </p:nvSpPr>
        <p:spPr>
          <a:xfrm>
            <a:off x="571500" y="1499727"/>
            <a:ext cx="7980217" cy="2390198"/>
          </a:xfrm>
          <a:prstGeom prst="rect">
            <a:avLst/>
          </a:prstGeom>
          <a:noFill/>
          <a:ln>
            <a:noFill/>
          </a:ln>
        </p:spPr>
        <p:txBody>
          <a:bodyPr spcFirstLastPara="1" wrap="square" lIns="0" tIns="0" rIns="0" bIns="0" anchor="t" anchorCtr="0">
            <a:noAutofit/>
          </a:bodyPr>
          <a:lstStyle>
            <a:lvl1pPr marL="457200" marR="0" lvl="0" indent="-368300" algn="l" rtl="0">
              <a:lnSpc>
                <a:spcPct val="90000"/>
              </a:lnSpc>
              <a:spcBef>
                <a:spcPts val="1000"/>
              </a:spcBef>
              <a:spcAft>
                <a:spcPts val="0"/>
              </a:spcAft>
              <a:buClr>
                <a:srgbClr val="6C6463"/>
              </a:buClr>
              <a:buSzPts val="2200"/>
              <a:buFont typeface="Arial"/>
              <a:buChar char="•"/>
              <a:defRPr sz="2200" b="0" i="0" u="none" strike="noStrike" cap="none">
                <a:solidFill>
                  <a:srgbClr val="6C6463"/>
                </a:solidFill>
                <a:latin typeface="Gill Sans"/>
                <a:ea typeface="Gill Sans"/>
                <a:cs typeface="Gill Sans"/>
                <a:sym typeface="Gill Sans"/>
              </a:defRPr>
            </a:lvl1pPr>
            <a:lvl2pPr marL="914400" marR="0" lvl="1" indent="-355600" algn="l" rtl="0">
              <a:lnSpc>
                <a:spcPct val="90000"/>
              </a:lnSpc>
              <a:spcBef>
                <a:spcPts val="500"/>
              </a:spcBef>
              <a:spcAft>
                <a:spcPts val="0"/>
              </a:spcAft>
              <a:buClr>
                <a:srgbClr val="6C6463"/>
              </a:buClr>
              <a:buSzPts val="2000"/>
              <a:buFont typeface="NTR"/>
              <a:buChar char="—"/>
              <a:defRPr sz="2000" b="0" i="0" u="none" strike="noStrike" cap="none">
                <a:solidFill>
                  <a:srgbClr val="6C6463"/>
                </a:solidFill>
                <a:latin typeface="Gill Sans"/>
                <a:ea typeface="Gill Sans"/>
                <a:cs typeface="Gill Sans"/>
                <a:sym typeface="Gill Sans"/>
              </a:defRPr>
            </a:lvl2pPr>
            <a:lvl3pPr marL="1371600" marR="0" lvl="2" indent="-342900" algn="l" rtl="0">
              <a:lnSpc>
                <a:spcPct val="90000"/>
              </a:lnSpc>
              <a:spcBef>
                <a:spcPts val="5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17500" algn="l" rtl="0">
              <a:lnSpc>
                <a:spcPct val="90000"/>
              </a:lnSpc>
              <a:spcBef>
                <a:spcPts val="5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4pPr>
            <a:lvl5pPr marL="2286000" marR="0" lvl="4" indent="-304800" algn="l" rtl="0">
              <a:lnSpc>
                <a:spcPct val="90000"/>
              </a:lnSpc>
              <a:spcBef>
                <a:spcPts val="500"/>
              </a:spcBef>
              <a:spcAft>
                <a:spcPts val="0"/>
              </a:spcAft>
              <a:buClr>
                <a:srgbClr val="6C6463"/>
              </a:buClr>
              <a:buSzPts val="1200"/>
              <a:buFont typeface="Arial"/>
              <a:buChar char="•"/>
              <a:defRPr sz="1200" b="0" i="0" u="none" strike="noStrike" cap="none">
                <a:solidFill>
                  <a:srgbClr val="6C6463"/>
                </a:solidFill>
                <a:latin typeface="Gill Sans"/>
                <a:ea typeface="Gill Sans"/>
                <a:cs typeface="Gill Sans"/>
                <a:sym typeface="Gill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4"/>
        <p:cNvGrpSpPr/>
        <p:nvPr/>
      </p:nvGrpSpPr>
      <p:grpSpPr>
        <a:xfrm>
          <a:off x="0" y="0"/>
          <a:ext cx="0" cy="0"/>
          <a:chOff x="0" y="0"/>
          <a:chExt cx="0" cy="0"/>
        </a:xfrm>
      </p:grpSpPr>
      <p:sp>
        <p:nvSpPr>
          <p:cNvPr id="35" name="Google Shape;35;p38"/>
          <p:cNvSpPr/>
          <p:nvPr/>
        </p:nvSpPr>
        <p:spPr>
          <a:xfrm>
            <a:off x="0" y="-1"/>
            <a:ext cx="9144000" cy="6226629"/>
          </a:xfrm>
          <a:prstGeom prst="rect">
            <a:avLst/>
          </a:prstGeom>
          <a:solidFill>
            <a:srgbClr val="0067B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38"/>
          <p:cNvSpPr txBox="1"/>
          <p:nvPr/>
        </p:nvSpPr>
        <p:spPr>
          <a:xfrm>
            <a:off x="639415" y="3105382"/>
            <a:ext cx="3570119" cy="253687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Gill Sans"/>
                <a:ea typeface="Gill Sans"/>
                <a:cs typeface="Gill Sans"/>
                <a:sym typeface="Gill Sans"/>
              </a:rPr>
              <a:t>USAID</a:t>
            </a:r>
            <a:r>
              <a:rPr lang="en-US" sz="1400" b="0" i="0" u="none" strike="noStrike" cap="none">
                <a:solidFill>
                  <a:srgbClr val="FFFFFF"/>
                </a:solidFill>
                <a:latin typeface="Gill Sans"/>
                <a:ea typeface="Gill Sans"/>
                <a:cs typeface="Gill Sans"/>
                <a:sym typeface="Gill Sans"/>
              </a:rPr>
              <a:t> </a:t>
            </a:r>
            <a:r>
              <a:rPr lang="en-US" sz="1400" b="1" i="0" u="none" strike="noStrike" cap="none">
                <a:solidFill>
                  <a:srgbClr val="FFFFFF"/>
                </a:solidFill>
                <a:latin typeface="Gill Sans"/>
                <a:ea typeface="Gill Sans"/>
                <a:cs typeface="Gill Sans"/>
                <a:sym typeface="Gill Sans"/>
              </a:rPr>
              <a:t>ADVANCING NUTRITION</a:t>
            </a:r>
            <a:endParaRPr sz="14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600"/>
              </a:spcBef>
              <a:spcAft>
                <a:spcPts val="0"/>
              </a:spcAft>
              <a:buClr>
                <a:srgbClr val="000000"/>
              </a:buClr>
              <a:buSzPts val="1000"/>
              <a:buFont typeface="Arial"/>
              <a:buNone/>
            </a:pPr>
            <a:r>
              <a:rPr lang="en-US" sz="1000" b="0" i="0" u="none" strike="noStrike" cap="none">
                <a:solidFill>
                  <a:srgbClr val="FFFFFF"/>
                </a:solidFill>
                <a:latin typeface="Gill Sans"/>
                <a:ea typeface="Gill Sans"/>
                <a:cs typeface="Gill Sans"/>
                <a:sym typeface="Gill Sans"/>
              </a:rPr>
              <a:t>IMPLEMENTED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Gill Sans"/>
                <a:ea typeface="Gill Sans"/>
                <a:cs typeface="Gill Sans"/>
                <a:sym typeface="Gill Sans"/>
              </a:rPr>
              <a:t>JSI Research &amp; Training Institute, Inc.</a:t>
            </a:r>
            <a:endParaRPr sz="14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Gill Sans"/>
                <a:ea typeface="Gill Sans"/>
                <a:cs typeface="Gill Sans"/>
                <a:sym typeface="Gill Sans"/>
              </a:rPr>
              <a:t>2733 Crystal Drive</a:t>
            </a:r>
            <a:endParaRPr sz="14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Gill Sans"/>
                <a:ea typeface="Gill Sans"/>
                <a:cs typeface="Gill Sans"/>
                <a:sym typeface="Gill Sans"/>
              </a:rPr>
              <a:t>4th Floor</a:t>
            </a:r>
            <a:endParaRPr sz="14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Gill Sans"/>
                <a:ea typeface="Gill Sans"/>
                <a:cs typeface="Gill Sans"/>
                <a:sym typeface="Gill Sans"/>
              </a:rPr>
              <a:t>Arlington, VA 22202</a:t>
            </a:r>
            <a:endParaRPr sz="14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Gill Sans"/>
                <a:ea typeface="Gill Sans"/>
                <a:cs typeface="Gill Sans"/>
                <a:sym typeface="Gill Sans"/>
              </a:rPr>
              <a:t> </a:t>
            </a:r>
            <a:endParaRPr sz="14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600"/>
              </a:spcBef>
              <a:spcAft>
                <a:spcPts val="0"/>
              </a:spcAft>
              <a:buClr>
                <a:srgbClr val="000000"/>
              </a:buClr>
              <a:buSzPts val="1400"/>
              <a:buFont typeface="Arial"/>
              <a:buNone/>
            </a:pPr>
            <a:r>
              <a:rPr lang="en-US" sz="1400" b="0" i="0" u="none" strike="noStrike" cap="none">
                <a:solidFill>
                  <a:srgbClr val="FFFFFF"/>
                </a:solidFill>
                <a:latin typeface="Gill Sans"/>
                <a:ea typeface="Gill Sans"/>
                <a:cs typeface="Gill Sans"/>
                <a:sym typeface="Gill Sans"/>
              </a:rPr>
              <a:t>Phone: 703–528–7474</a:t>
            </a:r>
            <a:endParaRPr sz="14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Gill Sans"/>
                <a:ea typeface="Gill Sans"/>
                <a:cs typeface="Gill Sans"/>
                <a:sym typeface="Gill Sans"/>
              </a:rPr>
              <a:t>Email: info@advancingnutrition.org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Gill Sans"/>
                <a:ea typeface="Gill Sans"/>
                <a:cs typeface="Gill Sans"/>
                <a:sym typeface="Gill Sans"/>
              </a:rPr>
              <a:t>Internet: advancingnutrition.org</a:t>
            </a:r>
            <a:endParaRPr sz="1400" b="0" i="0" u="none" strike="noStrike" cap="none">
              <a:solidFill>
                <a:schemeClr val="dk1"/>
              </a:solidFill>
              <a:latin typeface="Gill Sans"/>
              <a:ea typeface="Gill Sans"/>
              <a:cs typeface="Gill Sans"/>
              <a:sym typeface="Gill Sans"/>
            </a:endParaRPr>
          </a:p>
        </p:txBody>
      </p:sp>
      <p:sp>
        <p:nvSpPr>
          <p:cNvPr id="37" name="Google Shape;37;p38"/>
          <p:cNvSpPr txBox="1"/>
          <p:nvPr/>
        </p:nvSpPr>
        <p:spPr>
          <a:xfrm>
            <a:off x="4672647" y="3092682"/>
            <a:ext cx="3775162" cy="10948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Gill Sans"/>
                <a:ea typeface="Gill Sans"/>
                <a:cs typeface="Gill Sans"/>
                <a:sym typeface="Gill Sans"/>
              </a:rPr>
              <a:t>USAID Advancing Nutrition is the Agency's flagship multi-sectoral nutrition project, addressing the root causes of malnutrition to save lives and enhance long-term health and development.</a:t>
            </a:r>
            <a:endParaRPr sz="1400" b="0" i="0" u="none" strike="noStrike" cap="none">
              <a:solidFill>
                <a:srgbClr val="000000"/>
              </a:solidFill>
              <a:latin typeface="Arial"/>
              <a:ea typeface="Arial"/>
              <a:cs typeface="Arial"/>
              <a:sym typeface="Arial"/>
            </a:endParaRPr>
          </a:p>
        </p:txBody>
      </p:sp>
      <p:sp>
        <p:nvSpPr>
          <p:cNvPr id="38" name="Google Shape;38;p38"/>
          <p:cNvSpPr txBox="1"/>
          <p:nvPr/>
        </p:nvSpPr>
        <p:spPr>
          <a:xfrm>
            <a:off x="4672646" y="4727404"/>
            <a:ext cx="3858289" cy="84212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rgbClr val="FFFFFF"/>
                </a:solidFill>
                <a:latin typeface="Gill Sans"/>
                <a:ea typeface="Gill Sans"/>
                <a:cs typeface="Gill Sans"/>
                <a:sym typeface="Gill Sans"/>
              </a:rPr>
              <a:t>This presentation was produced for the U. S. Agency for International Development. It was prepared under the terms of contract 7200AA18C00070 awarded to JSI Research &amp; Training Institute, Inc. The contents are the responsibility of JSI and do not necessarily reflect the views of USAID or the U.S. Government.</a:t>
            </a:r>
            <a:endParaRPr sz="1000" b="0" i="0" u="none" strike="noStrike" cap="none">
              <a:solidFill>
                <a:schemeClr val="dk1"/>
              </a:solidFill>
              <a:latin typeface="Gill Sans"/>
              <a:ea typeface="Gill Sans"/>
              <a:cs typeface="Gill Sans"/>
              <a:sym typeface="Gill Sans"/>
            </a:endParaRPr>
          </a:p>
        </p:txBody>
      </p:sp>
      <p:pic>
        <p:nvPicPr>
          <p:cNvPr id="39" name="Google Shape;39;p38"/>
          <p:cNvPicPr preferRelativeResize="0"/>
          <p:nvPr/>
        </p:nvPicPr>
        <p:blipFill rotWithShape="1">
          <a:blip r:embed="rId2">
            <a:alphaModFix/>
          </a:blip>
          <a:srcRect/>
          <a:stretch/>
        </p:blipFill>
        <p:spPr>
          <a:xfrm>
            <a:off x="639416" y="685800"/>
            <a:ext cx="1813366" cy="54401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0"/>
        <p:cNvGrpSpPr/>
        <p:nvPr/>
      </p:nvGrpSpPr>
      <p:grpSpPr>
        <a:xfrm>
          <a:off x="0" y="0"/>
          <a:ext cx="0" cy="0"/>
          <a:chOff x="0" y="0"/>
          <a:chExt cx="0" cy="0"/>
        </a:xfrm>
      </p:grpSpPr>
      <p:pic>
        <p:nvPicPr>
          <p:cNvPr id="41" name="Google Shape;41;p39"/>
          <p:cNvPicPr preferRelativeResize="0"/>
          <p:nvPr/>
        </p:nvPicPr>
        <p:blipFill rotWithShape="1">
          <a:blip r:embed="rId2">
            <a:alphaModFix/>
          </a:blip>
          <a:srcRect/>
          <a:stretch/>
        </p:blipFill>
        <p:spPr>
          <a:xfrm>
            <a:off x="608243" y="1173634"/>
            <a:ext cx="4156364" cy="4905048"/>
          </a:xfrm>
          <a:prstGeom prst="rect">
            <a:avLst/>
          </a:prstGeom>
          <a:noFill/>
          <a:ln>
            <a:noFill/>
          </a:ln>
        </p:spPr>
      </p:pic>
      <p:sp>
        <p:nvSpPr>
          <p:cNvPr id="42" name="Google Shape;42;p39"/>
          <p:cNvSpPr/>
          <p:nvPr/>
        </p:nvSpPr>
        <p:spPr>
          <a:xfrm>
            <a:off x="0" y="6361713"/>
            <a:ext cx="9144000" cy="496287"/>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 name="Google Shape;43;p39"/>
          <p:cNvPicPr preferRelativeResize="0"/>
          <p:nvPr/>
        </p:nvPicPr>
        <p:blipFill rotWithShape="1">
          <a:blip r:embed="rId3">
            <a:alphaModFix/>
          </a:blip>
          <a:srcRect/>
          <a:stretch/>
        </p:blipFill>
        <p:spPr>
          <a:xfrm>
            <a:off x="639416" y="307510"/>
            <a:ext cx="1813366" cy="536918"/>
          </a:xfrm>
          <a:prstGeom prst="rect">
            <a:avLst/>
          </a:prstGeom>
          <a:noFill/>
          <a:ln>
            <a:noFill/>
          </a:ln>
        </p:spPr>
      </p:pic>
      <p:sp>
        <p:nvSpPr>
          <p:cNvPr id="44" name="Google Shape;44;p39"/>
          <p:cNvSpPr/>
          <p:nvPr/>
        </p:nvSpPr>
        <p:spPr>
          <a:xfrm>
            <a:off x="639416" y="6508042"/>
            <a:ext cx="4156364" cy="21544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USAID</a:t>
            </a:r>
            <a:r>
              <a:rPr lang="en-US" sz="1400" b="0" i="0" u="none" strike="noStrike" cap="none">
                <a:solidFill>
                  <a:schemeClr val="lt1"/>
                </a:solidFill>
                <a:latin typeface="Arial"/>
                <a:ea typeface="Arial"/>
                <a:cs typeface="Arial"/>
                <a:sym typeface="Arial"/>
              </a:rPr>
              <a:t> </a:t>
            </a:r>
            <a:r>
              <a:rPr lang="en-US"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sp>
        <p:nvSpPr>
          <p:cNvPr id="45" name="Google Shape;45;p39"/>
          <p:cNvSpPr txBox="1">
            <a:spLocks noGrp="1"/>
          </p:cNvSpPr>
          <p:nvPr>
            <p:ph type="ctrTitle"/>
          </p:nvPr>
        </p:nvSpPr>
        <p:spPr>
          <a:xfrm>
            <a:off x="5093486" y="1135243"/>
            <a:ext cx="3763662" cy="1505526"/>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6C6463"/>
              </a:buClr>
              <a:buSzPts val="2400"/>
              <a:buFont typeface="Gill Sans"/>
              <a:buNone/>
              <a:defRPr sz="2400" b="1"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 name="Google Shape;46;p39"/>
          <p:cNvSpPr txBox="1">
            <a:spLocks noGrp="1"/>
          </p:cNvSpPr>
          <p:nvPr>
            <p:ph type="subTitle" idx="1"/>
          </p:nvPr>
        </p:nvSpPr>
        <p:spPr>
          <a:xfrm>
            <a:off x="5093485" y="2910365"/>
            <a:ext cx="3763662" cy="955053"/>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600"/>
              <a:buFont typeface="Arial"/>
              <a:buNone/>
              <a:defRPr sz="1600" b="0" i="0" u="none" strike="noStrike" cap="none">
                <a:solidFill>
                  <a:srgbClr val="6C6463"/>
                </a:solidFill>
                <a:latin typeface="Gill Sans"/>
                <a:ea typeface="Gill Sans"/>
                <a:cs typeface="Gill Sans"/>
                <a:sym typeface="Gill Sans"/>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47" name="Google Shape;47;p39"/>
          <p:cNvSpPr txBox="1">
            <a:spLocks noGrp="1"/>
          </p:cNvSpPr>
          <p:nvPr>
            <p:ph type="body" idx="2"/>
          </p:nvPr>
        </p:nvSpPr>
        <p:spPr>
          <a:xfrm>
            <a:off x="5093484" y="4098332"/>
            <a:ext cx="3287125" cy="28736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1400"/>
              <a:buFont typeface="Arial"/>
              <a:buNone/>
              <a:defRPr sz="1400" b="0" i="0" u="none" strike="noStrike" cap="none">
                <a:solidFill>
                  <a:srgbClr val="6C6463"/>
                </a:solidFill>
                <a:latin typeface="Gill Sans"/>
                <a:ea typeface="Gill Sans"/>
                <a:cs typeface="Gill Sans"/>
                <a:sym typeface="Gill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48"/>
        <p:cNvGrpSpPr/>
        <p:nvPr/>
      </p:nvGrpSpPr>
      <p:grpSpPr>
        <a:xfrm>
          <a:off x="0" y="0"/>
          <a:ext cx="0" cy="0"/>
          <a:chOff x="0" y="0"/>
          <a:chExt cx="0" cy="0"/>
        </a:xfrm>
      </p:grpSpPr>
      <p:pic>
        <p:nvPicPr>
          <p:cNvPr id="49" name="Google Shape;49;p40"/>
          <p:cNvPicPr preferRelativeResize="0"/>
          <p:nvPr/>
        </p:nvPicPr>
        <p:blipFill rotWithShape="1">
          <a:blip r:embed="rId2">
            <a:alphaModFix/>
          </a:blip>
          <a:srcRect/>
          <a:stretch/>
        </p:blipFill>
        <p:spPr>
          <a:xfrm>
            <a:off x="639415" y="2506007"/>
            <a:ext cx="7563289" cy="3354468"/>
          </a:xfrm>
          <a:prstGeom prst="rect">
            <a:avLst/>
          </a:prstGeom>
          <a:noFill/>
          <a:ln>
            <a:noFill/>
          </a:ln>
        </p:spPr>
      </p:pic>
      <p:sp>
        <p:nvSpPr>
          <p:cNvPr id="50" name="Google Shape;50;p40"/>
          <p:cNvSpPr txBox="1">
            <a:spLocks noGrp="1"/>
          </p:cNvSpPr>
          <p:nvPr>
            <p:ph type="ctrTitle"/>
          </p:nvPr>
        </p:nvSpPr>
        <p:spPr>
          <a:xfrm>
            <a:off x="639416" y="1196010"/>
            <a:ext cx="7563290" cy="66314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6C6463"/>
              </a:buClr>
              <a:buSzPts val="2400"/>
              <a:buFont typeface="Gill Sans"/>
              <a:buNone/>
              <a:defRPr sz="2400" b="1"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p40"/>
          <p:cNvSpPr txBox="1">
            <a:spLocks noGrp="1"/>
          </p:cNvSpPr>
          <p:nvPr>
            <p:ph type="subTitle" idx="1"/>
          </p:nvPr>
        </p:nvSpPr>
        <p:spPr>
          <a:xfrm>
            <a:off x="639416" y="2003105"/>
            <a:ext cx="7563290" cy="450092"/>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600"/>
              <a:buFont typeface="Arial"/>
              <a:buNone/>
              <a:defRPr sz="1600" b="0" i="0" u="none" strike="noStrike" cap="none">
                <a:solidFill>
                  <a:srgbClr val="6C6463"/>
                </a:solidFill>
                <a:latin typeface="Gill Sans"/>
                <a:ea typeface="Gill Sans"/>
                <a:cs typeface="Gill Sans"/>
                <a:sym typeface="Gill Sans"/>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52" name="Google Shape;52;p40"/>
          <p:cNvSpPr/>
          <p:nvPr/>
        </p:nvSpPr>
        <p:spPr>
          <a:xfrm>
            <a:off x="0" y="6361713"/>
            <a:ext cx="9144000" cy="496287"/>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40"/>
          <p:cNvSpPr txBox="1">
            <a:spLocks noGrp="1"/>
          </p:cNvSpPr>
          <p:nvPr>
            <p:ph type="body" idx="2"/>
          </p:nvPr>
        </p:nvSpPr>
        <p:spPr>
          <a:xfrm>
            <a:off x="639416" y="6003838"/>
            <a:ext cx="3287125" cy="28736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1400"/>
              <a:buFont typeface="Arial"/>
              <a:buNone/>
              <a:defRPr sz="1400" b="0" i="0" u="none" strike="noStrike" cap="none">
                <a:solidFill>
                  <a:srgbClr val="6C6463"/>
                </a:solidFill>
                <a:latin typeface="Gill Sans"/>
                <a:ea typeface="Gill Sans"/>
                <a:cs typeface="Gill Sans"/>
                <a:sym typeface="Gill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4" name="Google Shape;54;p40"/>
          <p:cNvPicPr preferRelativeResize="0"/>
          <p:nvPr/>
        </p:nvPicPr>
        <p:blipFill rotWithShape="1">
          <a:blip r:embed="rId3">
            <a:alphaModFix/>
          </a:blip>
          <a:srcRect/>
          <a:stretch/>
        </p:blipFill>
        <p:spPr>
          <a:xfrm>
            <a:off x="639416" y="307510"/>
            <a:ext cx="1813366" cy="536918"/>
          </a:xfrm>
          <a:prstGeom prst="rect">
            <a:avLst/>
          </a:prstGeom>
          <a:noFill/>
          <a:ln>
            <a:noFill/>
          </a:ln>
        </p:spPr>
      </p:pic>
      <p:sp>
        <p:nvSpPr>
          <p:cNvPr id="55" name="Google Shape;55;p40"/>
          <p:cNvSpPr/>
          <p:nvPr/>
        </p:nvSpPr>
        <p:spPr>
          <a:xfrm>
            <a:off x="639416" y="6508042"/>
            <a:ext cx="4156364" cy="21544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USAID</a:t>
            </a:r>
            <a:r>
              <a:rPr lang="en-US" sz="1400" b="0" i="0" u="none" strike="noStrike" cap="none">
                <a:solidFill>
                  <a:schemeClr val="lt1"/>
                </a:solidFill>
                <a:latin typeface="Arial"/>
                <a:ea typeface="Arial"/>
                <a:cs typeface="Arial"/>
                <a:sym typeface="Arial"/>
              </a:rPr>
              <a:t> </a:t>
            </a:r>
            <a:r>
              <a:rPr lang="en-US"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6"/>
        <p:cNvGrpSpPr/>
        <p:nvPr/>
      </p:nvGrpSpPr>
      <p:grpSpPr>
        <a:xfrm>
          <a:off x="0" y="0"/>
          <a:ext cx="0" cy="0"/>
          <a:chOff x="0" y="0"/>
          <a:chExt cx="0" cy="0"/>
        </a:xfrm>
      </p:grpSpPr>
      <p:sp>
        <p:nvSpPr>
          <p:cNvPr id="57" name="Google Shape;57;p41"/>
          <p:cNvSpPr txBox="1"/>
          <p:nvPr/>
        </p:nvSpPr>
        <p:spPr>
          <a:xfrm>
            <a:off x="3145969" y="6551851"/>
            <a:ext cx="2895600" cy="184666"/>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635C5B"/>
              </a:buClr>
              <a:buSzPts val="600"/>
              <a:buFont typeface="Gill Sans"/>
              <a:buNone/>
            </a:pPr>
            <a:r>
              <a:rPr lang="en-US" sz="600" b="0" i="0" u="none" strike="noStrike" cap="none">
                <a:solidFill>
                  <a:srgbClr val="635C5B"/>
                </a:solidFill>
                <a:latin typeface="Gill Sans"/>
                <a:ea typeface="Gill Sans"/>
                <a:cs typeface="Gill Sans"/>
                <a:sym typeface="Gill Sans"/>
              </a:rPr>
              <a:t>FOOTER GOES HERE</a:t>
            </a:r>
            <a:endParaRPr sz="1400" b="0" i="0" u="none" strike="noStrike" cap="none">
              <a:solidFill>
                <a:srgbClr val="000000"/>
              </a:solidFill>
              <a:latin typeface="Arial"/>
              <a:ea typeface="Arial"/>
              <a:cs typeface="Arial"/>
              <a:sym typeface="Arial"/>
            </a:endParaRPr>
          </a:p>
        </p:txBody>
      </p:sp>
      <p:sp>
        <p:nvSpPr>
          <p:cNvPr id="58" name="Google Shape;58;p41"/>
          <p:cNvSpPr/>
          <p:nvPr/>
        </p:nvSpPr>
        <p:spPr>
          <a:xfrm>
            <a:off x="0" y="6361713"/>
            <a:ext cx="9144000" cy="496287"/>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41"/>
          <p:cNvSpPr txBox="1">
            <a:spLocks noGrp="1"/>
          </p:cNvSpPr>
          <p:nvPr>
            <p:ph type="ctrTitle"/>
          </p:nvPr>
        </p:nvSpPr>
        <p:spPr>
          <a:xfrm>
            <a:off x="639416" y="1608224"/>
            <a:ext cx="8024360" cy="1237978"/>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BA0C2F"/>
              </a:buClr>
              <a:buSzPts val="2400"/>
              <a:buFont typeface="Gill Sans"/>
              <a:buNone/>
              <a:defRPr sz="2400" b="1" i="0" u="none" strike="noStrike" cap="none">
                <a:solidFill>
                  <a:srgbClr val="BA0C2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41"/>
          <p:cNvSpPr txBox="1">
            <a:spLocks noGrp="1"/>
          </p:cNvSpPr>
          <p:nvPr>
            <p:ph type="subTitle" idx="1"/>
          </p:nvPr>
        </p:nvSpPr>
        <p:spPr>
          <a:xfrm>
            <a:off x="639416" y="2983924"/>
            <a:ext cx="8024360" cy="1213105"/>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C6463"/>
              </a:buClr>
              <a:buSzPts val="1600"/>
              <a:buFont typeface="Arial"/>
              <a:buNone/>
              <a:defRPr sz="1600" b="0" i="0" u="none" strike="noStrike" cap="none">
                <a:solidFill>
                  <a:srgbClr val="6C6463"/>
                </a:solidFill>
                <a:latin typeface="Gill Sans"/>
                <a:ea typeface="Gill Sans"/>
                <a:cs typeface="Gill Sans"/>
                <a:sym typeface="Gill Sans"/>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61" name="Google Shape;61;p41"/>
          <p:cNvSpPr txBox="1">
            <a:spLocks noGrp="1"/>
          </p:cNvSpPr>
          <p:nvPr>
            <p:ph type="body" idx="2"/>
          </p:nvPr>
        </p:nvSpPr>
        <p:spPr>
          <a:xfrm>
            <a:off x="639416" y="4897668"/>
            <a:ext cx="8024360" cy="709312"/>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6C6463"/>
              </a:buClr>
              <a:buSzPts val="1400"/>
              <a:buFont typeface="Arial"/>
              <a:buNone/>
              <a:defRPr sz="1400" b="0" i="0" u="none" strike="noStrike" cap="none">
                <a:solidFill>
                  <a:srgbClr val="6C6463"/>
                </a:solidFill>
                <a:latin typeface="Gill Sans"/>
                <a:ea typeface="Gill Sans"/>
                <a:cs typeface="Gill Sans"/>
                <a:sym typeface="Gill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41"/>
          <p:cNvSpPr/>
          <p:nvPr/>
        </p:nvSpPr>
        <p:spPr>
          <a:xfrm>
            <a:off x="639416" y="6508042"/>
            <a:ext cx="4156364" cy="21544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USAID</a:t>
            </a:r>
            <a:r>
              <a:rPr lang="en-US" sz="1400" b="0" i="0" u="none" strike="noStrike" cap="none">
                <a:solidFill>
                  <a:schemeClr val="lt1"/>
                </a:solidFill>
                <a:latin typeface="Arial"/>
                <a:ea typeface="Arial"/>
                <a:cs typeface="Arial"/>
                <a:sym typeface="Arial"/>
              </a:rPr>
              <a:t> </a:t>
            </a:r>
            <a:r>
              <a:rPr lang="en-US" sz="1400" b="1" i="0" u="none" strike="noStrike" cap="none">
                <a:solidFill>
                  <a:schemeClr val="lt1"/>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pic>
        <p:nvPicPr>
          <p:cNvPr id="63" name="Google Shape;63;p41"/>
          <p:cNvPicPr preferRelativeResize="0"/>
          <p:nvPr/>
        </p:nvPicPr>
        <p:blipFill rotWithShape="1">
          <a:blip r:embed="rId2">
            <a:alphaModFix/>
          </a:blip>
          <a:srcRect/>
          <a:stretch/>
        </p:blipFill>
        <p:spPr>
          <a:xfrm>
            <a:off x="639416" y="307510"/>
            <a:ext cx="1813366" cy="53691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p:nvPr/>
        </p:nvSpPr>
        <p:spPr>
          <a:xfrm>
            <a:off x="0" y="6359235"/>
            <a:ext cx="9144000" cy="498765"/>
          </a:xfrm>
          <a:prstGeom prst="rect">
            <a:avLst/>
          </a:prstGeom>
          <a:solidFill>
            <a:srgbClr val="CFCD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32"/>
          <p:cNvSpPr/>
          <p:nvPr/>
        </p:nvSpPr>
        <p:spPr>
          <a:xfrm>
            <a:off x="639416" y="6508042"/>
            <a:ext cx="4156364" cy="21544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BA0C2F"/>
                </a:solidFill>
                <a:latin typeface="Arial"/>
                <a:ea typeface="Arial"/>
                <a:cs typeface="Arial"/>
                <a:sym typeface="Arial"/>
              </a:rPr>
              <a:t>USAID</a:t>
            </a:r>
            <a:r>
              <a:rPr lang="en-US" sz="1400" b="0" i="0" u="none" strike="noStrike" cap="none">
                <a:solidFill>
                  <a:srgbClr val="BA0C2F"/>
                </a:solidFill>
                <a:latin typeface="Arial"/>
                <a:ea typeface="Arial"/>
                <a:cs typeface="Arial"/>
                <a:sym typeface="Arial"/>
              </a:rPr>
              <a:t> </a:t>
            </a:r>
            <a:r>
              <a:rPr lang="en-US" sz="1400" b="1" i="0" u="none" strike="noStrike" cap="none">
                <a:solidFill>
                  <a:srgbClr val="BA0C2F"/>
                </a:solidFill>
                <a:latin typeface="Arial"/>
                <a:ea typeface="Arial"/>
                <a:cs typeface="Arial"/>
                <a:sym typeface="Arial"/>
              </a:rPr>
              <a:t>ADVANCING NUTRITION</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666950" y="1443124"/>
            <a:ext cx="7897800" cy="1197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6C6463"/>
              </a:buClr>
              <a:buSzPts val="3600"/>
              <a:buFont typeface="Gill Sans"/>
              <a:buNone/>
            </a:pPr>
            <a:r>
              <a:rPr lang="en-US" sz="2800" dirty="0" err="1">
                <a:latin typeface="Gill Sans"/>
                <a:ea typeface="Gill Sans"/>
                <a:cs typeface="Gill Sans"/>
                <a:sym typeface="Gill Sans"/>
              </a:rPr>
              <a:t>Камкордук</a:t>
            </a:r>
            <a:r>
              <a:rPr lang="en-US" sz="2800" dirty="0">
                <a:latin typeface="Gill Sans"/>
                <a:ea typeface="Gill Sans"/>
                <a:cs typeface="Gill Sans"/>
                <a:sym typeface="Gill Sans"/>
              </a:rPr>
              <a:t> </a:t>
            </a:r>
            <a:r>
              <a:rPr lang="en-US" sz="2800" dirty="0" err="1">
                <a:latin typeface="Gill Sans"/>
                <a:ea typeface="Gill Sans"/>
                <a:cs typeface="Gill Sans"/>
                <a:sym typeface="Gill Sans"/>
              </a:rPr>
              <a:t>менен</a:t>
            </a:r>
            <a:r>
              <a:rPr lang="en-US" sz="2800" dirty="0">
                <a:latin typeface="Gill Sans"/>
                <a:ea typeface="Gill Sans"/>
                <a:cs typeface="Gill Sans"/>
                <a:sym typeface="Gill Sans"/>
              </a:rPr>
              <a:t> </a:t>
            </a:r>
            <a:r>
              <a:rPr lang="en-US" sz="2800" dirty="0" err="1">
                <a:latin typeface="Gill Sans"/>
                <a:ea typeface="Gill Sans"/>
                <a:cs typeface="Gill Sans"/>
                <a:sym typeface="Gill Sans"/>
              </a:rPr>
              <a:t>багуу</a:t>
            </a:r>
            <a:r>
              <a:rPr lang="en-US" sz="2800" dirty="0">
                <a:latin typeface="Gill Sans"/>
                <a:ea typeface="Gill Sans"/>
                <a:cs typeface="Gill Sans"/>
                <a:sym typeface="Gill Sans"/>
              </a:rPr>
              <a:t> </a:t>
            </a:r>
            <a:r>
              <a:rPr lang="en-US" sz="2800" dirty="0" err="1">
                <a:latin typeface="Gill Sans"/>
                <a:ea typeface="Gill Sans"/>
                <a:cs typeface="Gill Sans"/>
                <a:sym typeface="Gill Sans"/>
              </a:rPr>
              <a:t>жана</a:t>
            </a:r>
            <a:r>
              <a:rPr lang="en-US" sz="2800" dirty="0">
                <a:latin typeface="Gill Sans"/>
                <a:ea typeface="Gill Sans"/>
                <a:cs typeface="Gill Sans"/>
                <a:sym typeface="Gill Sans"/>
              </a:rPr>
              <a:t> </a:t>
            </a:r>
            <a:r>
              <a:rPr lang="en-US" sz="2800" dirty="0" err="1">
                <a:latin typeface="Gill Sans"/>
                <a:ea typeface="Gill Sans"/>
                <a:cs typeface="Gill Sans"/>
                <a:sym typeface="Gill Sans"/>
              </a:rPr>
              <a:t>толук</a:t>
            </a:r>
            <a:r>
              <a:rPr lang="en-US" sz="2800" dirty="0">
                <a:latin typeface="Gill Sans"/>
                <a:ea typeface="Gill Sans"/>
                <a:cs typeface="Gill Sans"/>
                <a:sym typeface="Gill Sans"/>
              </a:rPr>
              <a:t> </a:t>
            </a:r>
            <a:r>
              <a:rPr lang="en-US" sz="2800" dirty="0" err="1">
                <a:latin typeface="Gill Sans"/>
                <a:ea typeface="Gill Sans"/>
                <a:cs typeface="Gill Sans"/>
                <a:sym typeface="Gill Sans"/>
              </a:rPr>
              <a:t>баалуу</a:t>
            </a:r>
            <a:r>
              <a:rPr lang="en-US" sz="2800" dirty="0">
                <a:latin typeface="Gill Sans"/>
                <a:ea typeface="Gill Sans"/>
                <a:cs typeface="Gill Sans"/>
                <a:sym typeface="Gill Sans"/>
              </a:rPr>
              <a:t> </a:t>
            </a:r>
            <a:r>
              <a:rPr lang="en-US" sz="2800" dirty="0" err="1">
                <a:latin typeface="Gill Sans"/>
                <a:ea typeface="Gill Sans"/>
                <a:cs typeface="Gill Sans"/>
                <a:sym typeface="Gill Sans"/>
              </a:rPr>
              <a:t>тамактандыруу</a:t>
            </a:r>
            <a:r>
              <a:rPr lang="en-US" sz="2800" dirty="0">
                <a:latin typeface="Gill Sans"/>
                <a:ea typeface="Gill Sans"/>
                <a:cs typeface="Gill Sans"/>
                <a:sym typeface="Gill Sans"/>
              </a:rPr>
              <a:t> </a:t>
            </a:r>
            <a:endParaRPr sz="1800" dirty="0">
              <a:latin typeface="Gill Sans"/>
              <a:ea typeface="Gill Sans"/>
              <a:cs typeface="Gill Sans"/>
              <a:sym typeface="Gill Sans"/>
            </a:endParaRPr>
          </a:p>
        </p:txBody>
      </p:sp>
      <p:sp>
        <p:nvSpPr>
          <p:cNvPr id="89" name="Google Shape;89;p1">
            <a:extLst>
              <a:ext uri="{C183D7F6-B498-43B3-948B-1728B52AA6E4}">
                <adec:decorative xmlns:adec="http://schemas.microsoft.com/office/drawing/2017/decorative" val="1"/>
              </a:ext>
            </a:extLst>
          </p:cNvPr>
          <p:cNvSpPr txBox="1">
            <a:spLocks noGrp="1"/>
          </p:cNvSpPr>
          <p:nvPr>
            <p:ph type="subTitle" idx="1"/>
          </p:nvPr>
        </p:nvSpPr>
        <p:spPr>
          <a:xfrm>
            <a:off x="666958" y="3826933"/>
            <a:ext cx="2143975" cy="1828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C6463"/>
              </a:buClr>
              <a:buSzPts val="1800"/>
              <a:buFont typeface="Arial"/>
              <a:buNone/>
            </a:pPr>
            <a:endParaRPr sz="1800"/>
          </a:p>
          <a:p>
            <a:pPr marL="0" marR="0" lvl="0" indent="0" algn="l" rtl="0">
              <a:lnSpc>
                <a:spcPct val="90000"/>
              </a:lnSpc>
              <a:spcBef>
                <a:spcPts val="0"/>
              </a:spcBef>
              <a:spcAft>
                <a:spcPts val="0"/>
              </a:spcAft>
              <a:buClr>
                <a:srgbClr val="6C6463"/>
              </a:buClr>
              <a:buSzPts val="1800"/>
              <a:buFont typeface="Arial"/>
              <a:buNone/>
            </a:pPr>
            <a:endParaRPr sz="1800"/>
          </a:p>
          <a:p>
            <a:pPr marL="0" marR="0" lvl="0" indent="0" algn="l" rtl="0">
              <a:lnSpc>
                <a:spcPct val="90000"/>
              </a:lnSpc>
              <a:spcBef>
                <a:spcPts val="0"/>
              </a:spcBef>
              <a:spcAft>
                <a:spcPts val="0"/>
              </a:spcAft>
              <a:buClr>
                <a:srgbClr val="6C6463"/>
              </a:buClr>
              <a:buSzPts val="1800"/>
              <a:buFont typeface="Arial"/>
              <a:buNone/>
            </a:pPr>
            <a:endParaRPr sz="1800"/>
          </a:p>
          <a:p>
            <a:pPr marL="0" marR="0" lvl="0" indent="0" algn="l" rtl="0">
              <a:lnSpc>
                <a:spcPct val="90000"/>
              </a:lnSpc>
              <a:spcBef>
                <a:spcPts val="0"/>
              </a:spcBef>
              <a:spcAft>
                <a:spcPts val="0"/>
              </a:spcAft>
              <a:buClr>
                <a:srgbClr val="6C6463"/>
              </a:buClr>
              <a:buSzPts val="1800"/>
              <a:buFont typeface="Arial"/>
              <a:buNone/>
            </a:pPr>
            <a:endParaRPr sz="1800"/>
          </a:p>
          <a:p>
            <a:pPr marL="0" marR="0" lvl="0" indent="0" algn="l" rtl="0">
              <a:lnSpc>
                <a:spcPct val="90000"/>
              </a:lnSpc>
              <a:spcBef>
                <a:spcPts val="0"/>
              </a:spcBef>
              <a:spcAft>
                <a:spcPts val="0"/>
              </a:spcAft>
              <a:buClr>
                <a:srgbClr val="6C6463"/>
              </a:buClr>
              <a:buSzPts val="1800"/>
              <a:buFont typeface="Arial"/>
              <a:buNone/>
            </a:pPr>
            <a:endParaRPr sz="1800"/>
          </a:p>
          <a:p>
            <a:pPr marL="0" marR="0" lvl="0" indent="0" algn="l" rtl="0">
              <a:lnSpc>
                <a:spcPct val="90000"/>
              </a:lnSpc>
              <a:spcBef>
                <a:spcPts val="0"/>
              </a:spcBef>
              <a:spcAft>
                <a:spcPts val="0"/>
              </a:spcAft>
              <a:buClr>
                <a:srgbClr val="6C6463"/>
              </a:buClr>
              <a:buSzPts val="1800"/>
              <a:buFont typeface="Arial"/>
              <a:buNone/>
            </a:pPr>
            <a:endParaRPr/>
          </a:p>
          <a:p>
            <a:pPr marL="0" marR="0" lvl="0" indent="0" algn="l" rtl="0">
              <a:lnSpc>
                <a:spcPct val="90000"/>
              </a:lnSpc>
              <a:spcBef>
                <a:spcPts val="1000"/>
              </a:spcBef>
              <a:spcAft>
                <a:spcPts val="0"/>
              </a:spcAft>
              <a:buClr>
                <a:srgbClr val="6C6463"/>
              </a:buClr>
              <a:buSzPts val="1800"/>
              <a:buFont typeface="Arial"/>
              <a:buNone/>
            </a:pPr>
            <a:endParaRPr sz="1800"/>
          </a:p>
          <a:p>
            <a:pPr marL="0" marR="0" lvl="0" indent="0" algn="l" rtl="0">
              <a:lnSpc>
                <a:spcPct val="90000"/>
              </a:lnSpc>
              <a:spcBef>
                <a:spcPts val="1000"/>
              </a:spcBef>
              <a:spcAft>
                <a:spcPts val="0"/>
              </a:spcAft>
              <a:buClr>
                <a:srgbClr val="6C6463"/>
              </a:buClr>
              <a:buSzPts val="1800"/>
              <a:buFont typeface="Arial"/>
              <a:buNone/>
            </a:pPr>
            <a:endParaRPr sz="1800"/>
          </a:p>
          <a:p>
            <a:pPr marL="0" marR="0" lvl="0" indent="0" algn="l" rtl="0">
              <a:lnSpc>
                <a:spcPct val="90000"/>
              </a:lnSpc>
              <a:spcBef>
                <a:spcPts val="1000"/>
              </a:spcBef>
              <a:spcAft>
                <a:spcPts val="0"/>
              </a:spcAft>
              <a:buClr>
                <a:srgbClr val="6C6463"/>
              </a:buClr>
              <a:buSzPts val="1800"/>
              <a:buFont typeface="Arial"/>
              <a:buNone/>
            </a:pPr>
            <a:endParaRPr sz="1800" b="1"/>
          </a:p>
        </p:txBody>
      </p:sp>
      <p:pic>
        <p:nvPicPr>
          <p:cNvPr id="90" name="Google Shape;90;p1" descr="Жоолукчан жана караңгы аял көйнөк жана свитер кийген баланы кармап турат."/>
          <p:cNvPicPr preferRelativeResize="0"/>
          <p:nvPr/>
        </p:nvPicPr>
        <p:blipFill rotWithShape="1">
          <a:blip r:embed="rId3">
            <a:alphaModFix/>
          </a:blip>
          <a:srcRect/>
          <a:stretch/>
        </p:blipFill>
        <p:spPr>
          <a:xfrm>
            <a:off x="3369275" y="2640775"/>
            <a:ext cx="5436201" cy="36232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1"/>
          <p:cNvSpPr txBox="1">
            <a:spLocks noGrp="1"/>
          </p:cNvSpPr>
          <p:nvPr>
            <p:ph type="title"/>
          </p:nvPr>
        </p:nvSpPr>
        <p:spPr>
          <a:xfrm>
            <a:off x="587085" y="528421"/>
            <a:ext cx="7964700" cy="8289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3600" dirty="0">
                <a:solidFill>
                  <a:srgbClr val="C00000"/>
                </a:solidFill>
              </a:rPr>
              <a:t>МААНИЛҮҮ БИЛДИРГИЧТЕР</a:t>
            </a:r>
            <a:endParaRPr sz="3600" dirty="0">
              <a:solidFill>
                <a:srgbClr val="C00000"/>
              </a:solidFill>
            </a:endParaRPr>
          </a:p>
          <a:p>
            <a:pPr marL="0" marR="0" lvl="0" indent="0" algn="l" rtl="0">
              <a:lnSpc>
                <a:spcPct val="90000"/>
              </a:lnSpc>
              <a:spcBef>
                <a:spcPts val="1200"/>
              </a:spcBef>
              <a:spcAft>
                <a:spcPts val="0"/>
              </a:spcAft>
              <a:buClr>
                <a:srgbClr val="0067B9"/>
              </a:buClr>
              <a:buSzPts val="2800"/>
              <a:buFont typeface="Gill Sans"/>
              <a:buNone/>
            </a:pPr>
            <a:br>
              <a:rPr lang="en-US" dirty="0">
                <a:solidFill>
                  <a:schemeClr val="accent1"/>
                </a:solidFill>
              </a:rPr>
            </a:br>
            <a:br>
              <a:rPr lang="en-US" dirty="0"/>
            </a:br>
            <a:endParaRPr dirty="0"/>
          </a:p>
        </p:txBody>
      </p:sp>
      <p:sp>
        <p:nvSpPr>
          <p:cNvPr id="160" name="Google Shape;160;p31"/>
          <p:cNvSpPr txBox="1">
            <a:spLocks noGrp="1"/>
          </p:cNvSpPr>
          <p:nvPr>
            <p:ph type="body" idx="1"/>
          </p:nvPr>
        </p:nvSpPr>
        <p:spPr>
          <a:xfrm>
            <a:off x="571500" y="1499725"/>
            <a:ext cx="4633800" cy="1706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1000"/>
              </a:spcBef>
              <a:spcAft>
                <a:spcPts val="0"/>
              </a:spcAft>
              <a:buSzPts val="2200"/>
              <a:buNone/>
            </a:pPr>
            <a:r>
              <a:rPr lang="en-US" sz="3200"/>
              <a:t>Эне сүтүн эмизүүнү 2 жашка чейин улантуу</a:t>
            </a:r>
            <a:endParaRPr sz="3200"/>
          </a:p>
          <a:p>
            <a:pPr marL="0" lvl="0" indent="0" algn="l" rtl="0">
              <a:lnSpc>
                <a:spcPct val="90000"/>
              </a:lnSpc>
              <a:spcBef>
                <a:spcPts val="1000"/>
              </a:spcBef>
              <a:spcAft>
                <a:spcPts val="0"/>
              </a:spcAft>
              <a:buSzPts val="2200"/>
              <a:buNone/>
            </a:pPr>
            <a:endParaRPr sz="3200"/>
          </a:p>
          <a:p>
            <a:pPr marL="0" lvl="0" indent="0" algn="l" rtl="0">
              <a:lnSpc>
                <a:spcPct val="90000"/>
              </a:lnSpc>
              <a:spcBef>
                <a:spcPts val="1000"/>
              </a:spcBef>
              <a:spcAft>
                <a:spcPts val="0"/>
              </a:spcAft>
              <a:buSzPts val="2200"/>
              <a:buNone/>
            </a:pPr>
            <a:endParaRPr sz="3200"/>
          </a:p>
          <a:p>
            <a:pPr marL="0" lvl="0" indent="0" algn="l" rtl="0">
              <a:lnSpc>
                <a:spcPct val="90000"/>
              </a:lnSpc>
              <a:spcBef>
                <a:spcPts val="1000"/>
              </a:spcBef>
              <a:spcAft>
                <a:spcPts val="0"/>
              </a:spcAft>
              <a:buSzPts val="2200"/>
              <a:buNone/>
            </a:pPr>
            <a:endParaRPr sz="3200"/>
          </a:p>
          <a:p>
            <a:pPr marL="88900" lvl="0" indent="0" algn="l" rtl="0">
              <a:lnSpc>
                <a:spcPct val="90000"/>
              </a:lnSpc>
              <a:spcBef>
                <a:spcPts val="1000"/>
              </a:spcBef>
              <a:spcAft>
                <a:spcPts val="0"/>
              </a:spcAft>
              <a:buSzPts val="2200"/>
              <a:buNone/>
            </a:pPr>
            <a:endParaRPr sz="3200"/>
          </a:p>
        </p:txBody>
      </p:sp>
      <p:sp>
        <p:nvSpPr>
          <p:cNvPr id="161" name="Google Shape;161;p31"/>
          <p:cNvSpPr txBox="1">
            <a:spLocks noGrp="1"/>
          </p:cNvSpPr>
          <p:nvPr>
            <p:ph type="body" idx="1"/>
          </p:nvPr>
        </p:nvSpPr>
        <p:spPr>
          <a:xfrm>
            <a:off x="587075" y="3205825"/>
            <a:ext cx="3863100" cy="2901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1000"/>
              </a:spcBef>
              <a:spcAft>
                <a:spcPts val="0"/>
              </a:spcAft>
              <a:buSzPts val="2200"/>
              <a:buNone/>
            </a:pPr>
            <a:r>
              <a:rPr lang="en-US" sz="3200"/>
              <a:t>Кошумча тамактандыруу</a:t>
            </a:r>
            <a:endParaRPr sz="3200"/>
          </a:p>
          <a:p>
            <a:pPr marL="0" lvl="0" indent="0" algn="l" rtl="0">
              <a:lnSpc>
                <a:spcPct val="90000"/>
              </a:lnSpc>
              <a:spcBef>
                <a:spcPts val="1000"/>
              </a:spcBef>
              <a:spcAft>
                <a:spcPts val="0"/>
              </a:spcAft>
              <a:buSzPts val="2200"/>
              <a:buNone/>
            </a:pPr>
            <a:endParaRPr sz="3200"/>
          </a:p>
          <a:p>
            <a:pPr marL="0" lvl="0" indent="0" algn="l" rtl="0">
              <a:lnSpc>
                <a:spcPct val="90000"/>
              </a:lnSpc>
              <a:spcBef>
                <a:spcPts val="1000"/>
              </a:spcBef>
              <a:spcAft>
                <a:spcPts val="0"/>
              </a:spcAft>
              <a:buSzPts val="2200"/>
              <a:buNone/>
            </a:pPr>
            <a:r>
              <a:rPr lang="en-US" sz="3200"/>
              <a:t>Сабырдуулук жана мээримдүүлүк менен тамактандыруу</a:t>
            </a:r>
            <a:endParaRPr sz="3200">
              <a:latin typeface="Gill Sans"/>
              <a:ea typeface="Gill Sans"/>
              <a:cs typeface="Gill Sans"/>
              <a:sym typeface="Gill Sans"/>
            </a:endParaRPr>
          </a:p>
          <a:p>
            <a:pPr marL="88900" lvl="0" indent="0" algn="l" rtl="0">
              <a:lnSpc>
                <a:spcPct val="90000"/>
              </a:lnSpc>
              <a:spcBef>
                <a:spcPts val="1000"/>
              </a:spcBef>
              <a:spcAft>
                <a:spcPts val="0"/>
              </a:spcAft>
              <a:buSzPts val="2200"/>
              <a:buNone/>
            </a:pPr>
            <a:endParaRPr sz="1800">
              <a:latin typeface="Calibri"/>
              <a:ea typeface="Calibri"/>
              <a:cs typeface="Calibri"/>
              <a:sym typeface="Calibri"/>
            </a:endParaRPr>
          </a:p>
          <a:p>
            <a:pPr marL="88900" lvl="0" indent="0" algn="l" rtl="0">
              <a:lnSpc>
                <a:spcPct val="90000"/>
              </a:lnSpc>
              <a:spcBef>
                <a:spcPts val="1000"/>
              </a:spcBef>
              <a:spcAft>
                <a:spcPts val="0"/>
              </a:spcAft>
              <a:buSzPts val="2200"/>
              <a:buNone/>
            </a:pPr>
            <a:endParaRPr sz="3200"/>
          </a:p>
        </p:txBody>
      </p:sp>
      <p:pic>
        <p:nvPicPr>
          <p:cNvPr id="162" name="Google Shape;162;p31" descr="Баласын эмизген эненин иллюстративдик плакаты."/>
          <p:cNvPicPr preferRelativeResize="0"/>
          <p:nvPr/>
        </p:nvPicPr>
        <p:blipFill rotWithShape="1">
          <a:blip r:embed="rId3">
            <a:alphaModFix/>
          </a:blip>
          <a:srcRect/>
          <a:stretch/>
        </p:blipFill>
        <p:spPr>
          <a:xfrm>
            <a:off x="6234925" y="1357325"/>
            <a:ext cx="2623000" cy="2572700"/>
          </a:xfrm>
          <a:prstGeom prst="rect">
            <a:avLst/>
          </a:prstGeom>
          <a:noFill/>
          <a:ln>
            <a:noFill/>
          </a:ln>
        </p:spPr>
      </p:pic>
      <p:pic>
        <p:nvPicPr>
          <p:cNvPr id="163" name="Google Shape;163;p31" descr="Үстөлдө отурган жана табактан баласын тамактандырып жаткан эненин иллюстративдик плакаты."/>
          <p:cNvPicPr preferRelativeResize="0"/>
          <p:nvPr/>
        </p:nvPicPr>
        <p:blipFill rotWithShape="1">
          <a:blip r:embed="rId4">
            <a:alphaModFix/>
          </a:blip>
          <a:srcRect/>
          <a:stretch/>
        </p:blipFill>
        <p:spPr>
          <a:xfrm>
            <a:off x="4572000" y="3735450"/>
            <a:ext cx="2127366" cy="2623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5"/>
          <p:cNvSpPr txBox="1">
            <a:spLocks noGrp="1"/>
          </p:cNvSpPr>
          <p:nvPr>
            <p:ph type="title"/>
          </p:nvPr>
        </p:nvSpPr>
        <p:spPr>
          <a:xfrm>
            <a:off x="587085" y="528421"/>
            <a:ext cx="7964631" cy="44693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67B9"/>
              </a:buClr>
              <a:buSzPts val="2800"/>
              <a:buFont typeface="Gill Sans"/>
              <a:buNone/>
            </a:pPr>
            <a:r>
              <a:rPr lang="en-US" sz="3600" dirty="0">
                <a:solidFill>
                  <a:srgbClr val="C00000"/>
                </a:solidFill>
              </a:rPr>
              <a:t>МААНИЛҮҮ БИЛДИРГИЧТЕР</a:t>
            </a:r>
            <a:endParaRPr dirty="0"/>
          </a:p>
        </p:txBody>
      </p:sp>
      <p:sp>
        <p:nvSpPr>
          <p:cNvPr id="169" name="Google Shape;169;p35"/>
          <p:cNvSpPr txBox="1">
            <a:spLocks noGrp="1"/>
          </p:cNvSpPr>
          <p:nvPr>
            <p:ph type="body" idx="1"/>
          </p:nvPr>
        </p:nvSpPr>
        <p:spPr>
          <a:xfrm>
            <a:off x="456150" y="1532150"/>
            <a:ext cx="3687900" cy="714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1000"/>
              </a:spcBef>
              <a:spcAft>
                <a:spcPts val="0"/>
              </a:spcAft>
              <a:buSzPts val="2200"/>
              <a:buNone/>
            </a:pPr>
            <a:r>
              <a:rPr lang="en-US" sz="3200"/>
              <a:t>Убактысы менен</a:t>
            </a:r>
            <a:endParaRPr sz="3200"/>
          </a:p>
          <a:p>
            <a:pPr marL="0" lvl="0" indent="0" algn="l" rtl="0">
              <a:lnSpc>
                <a:spcPct val="90000"/>
              </a:lnSpc>
              <a:spcBef>
                <a:spcPts val="1000"/>
              </a:spcBef>
              <a:spcAft>
                <a:spcPts val="0"/>
              </a:spcAft>
              <a:buSzPts val="2200"/>
              <a:buNone/>
            </a:pPr>
            <a:endParaRPr sz="3200"/>
          </a:p>
          <a:p>
            <a:pPr marL="0" lvl="0" indent="0" algn="l" rtl="0">
              <a:lnSpc>
                <a:spcPct val="90000"/>
              </a:lnSpc>
              <a:spcBef>
                <a:spcPts val="1000"/>
              </a:spcBef>
              <a:spcAft>
                <a:spcPts val="0"/>
              </a:spcAft>
              <a:buSzPts val="2200"/>
              <a:buNone/>
            </a:pPr>
            <a:endParaRPr sz="3200"/>
          </a:p>
        </p:txBody>
      </p:sp>
      <p:pic>
        <p:nvPicPr>
          <p:cNvPr id="170" name="Google Shape;170;p35" descr="Күндүн ар кандай позициясында жайгашкан үйдүн жанындагы бир катар сүрөттөрдү камтыган инфографика, анын ичинде йогурт жана банан куюлган чөйчөктөр, күндүн ар кандай убагында сунушталган тамактарды символдоштурган."/>
          <p:cNvPicPr preferRelativeResize="0"/>
          <p:nvPr/>
        </p:nvPicPr>
        <p:blipFill rotWithShape="1">
          <a:blip r:embed="rId3">
            <a:alphaModFix/>
          </a:blip>
          <a:srcRect/>
          <a:stretch/>
        </p:blipFill>
        <p:spPr>
          <a:xfrm>
            <a:off x="456150" y="2019310"/>
            <a:ext cx="1485900" cy="2819400"/>
          </a:xfrm>
          <a:prstGeom prst="rect">
            <a:avLst/>
          </a:prstGeom>
          <a:noFill/>
          <a:ln>
            <a:noFill/>
          </a:ln>
        </p:spPr>
      </p:pic>
      <p:sp>
        <p:nvSpPr>
          <p:cNvPr id="171" name="Google Shape;171;p35"/>
          <p:cNvSpPr txBox="1">
            <a:spLocks noGrp="1"/>
          </p:cNvSpPr>
          <p:nvPr>
            <p:ph type="body" idx="1"/>
          </p:nvPr>
        </p:nvSpPr>
        <p:spPr>
          <a:xfrm>
            <a:off x="4966900" y="1532150"/>
            <a:ext cx="3687900" cy="81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1000"/>
              </a:spcBef>
              <a:spcAft>
                <a:spcPts val="0"/>
              </a:spcAft>
              <a:buSzPts val="2200"/>
              <a:buNone/>
            </a:pPr>
            <a:r>
              <a:rPr lang="en-US" sz="3200"/>
              <a:t>Тамактын коюулугу</a:t>
            </a:r>
            <a:endParaRPr sz="3200"/>
          </a:p>
          <a:p>
            <a:pPr marL="0" lvl="0" indent="0" algn="l" rtl="0">
              <a:lnSpc>
                <a:spcPct val="90000"/>
              </a:lnSpc>
              <a:spcBef>
                <a:spcPts val="1000"/>
              </a:spcBef>
              <a:spcAft>
                <a:spcPts val="0"/>
              </a:spcAft>
              <a:buSzPts val="2200"/>
              <a:buNone/>
            </a:pPr>
            <a:endParaRPr sz="3200"/>
          </a:p>
        </p:txBody>
      </p:sp>
      <p:pic>
        <p:nvPicPr>
          <p:cNvPr id="173" name="Google Shape;173;p35" descr="Эки кашык тамак камтылган инфографика. Андан тамак төгүлгөн кашык кайчылаш белгиси бар тегеректин ичинде. Үстүнө тыкан тең салмакталган тамак салынган кашык жөнөкөй тегерекчеде."/>
          <p:cNvPicPr preferRelativeResize="0"/>
          <p:nvPr/>
        </p:nvPicPr>
        <p:blipFill rotWithShape="1">
          <a:blip r:embed="rId4">
            <a:alphaModFix/>
          </a:blip>
          <a:srcRect/>
          <a:stretch/>
        </p:blipFill>
        <p:spPr>
          <a:xfrm>
            <a:off x="4966900" y="2164748"/>
            <a:ext cx="2429869" cy="1480525"/>
          </a:xfrm>
          <a:prstGeom prst="rect">
            <a:avLst/>
          </a:prstGeom>
          <a:noFill/>
          <a:ln>
            <a:noFill/>
          </a:ln>
        </p:spPr>
      </p:pic>
      <p:sp>
        <p:nvSpPr>
          <p:cNvPr id="172" name="Google Shape;172;p35"/>
          <p:cNvSpPr txBox="1">
            <a:spLocks noGrp="1"/>
          </p:cNvSpPr>
          <p:nvPr>
            <p:ph type="body" idx="1"/>
          </p:nvPr>
        </p:nvSpPr>
        <p:spPr>
          <a:xfrm>
            <a:off x="2455050" y="4061725"/>
            <a:ext cx="3687900" cy="714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1000"/>
              </a:spcBef>
              <a:spcAft>
                <a:spcPts val="0"/>
              </a:spcAft>
              <a:buSzPts val="2200"/>
              <a:buNone/>
            </a:pPr>
            <a:r>
              <a:rPr lang="en-US" sz="3200"/>
              <a:t>Көп түрдүү/Ныктуу</a:t>
            </a:r>
            <a:endParaRPr sz="3200"/>
          </a:p>
        </p:txBody>
      </p:sp>
      <p:pic>
        <p:nvPicPr>
          <p:cNvPr id="174" name="Google Shape;174;p35" descr="Сүт азыктарынын, эттин, жемиштердин, жашылчалардын, майлардын жана майлардын иллюстрацияларын камтыган инфографика."/>
          <p:cNvPicPr preferRelativeResize="0"/>
          <p:nvPr/>
        </p:nvPicPr>
        <p:blipFill rotWithShape="1">
          <a:blip r:embed="rId5">
            <a:alphaModFix/>
          </a:blip>
          <a:srcRect/>
          <a:stretch/>
        </p:blipFill>
        <p:spPr>
          <a:xfrm>
            <a:off x="2287525" y="4832297"/>
            <a:ext cx="6754950" cy="1294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7"/>
          <p:cNvSpPr txBox="1">
            <a:spLocks noGrp="1"/>
          </p:cNvSpPr>
          <p:nvPr>
            <p:ph type="title"/>
          </p:nvPr>
        </p:nvSpPr>
        <p:spPr>
          <a:xfrm>
            <a:off x="587085" y="528421"/>
            <a:ext cx="7964631" cy="8290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67B9"/>
              </a:buClr>
              <a:buSzPts val="2800"/>
              <a:buFont typeface="Gill Sans"/>
              <a:buNone/>
            </a:pPr>
            <a:r>
              <a:rPr lang="en-US" sz="3600" dirty="0">
                <a:solidFill>
                  <a:srgbClr val="C00000"/>
                </a:solidFill>
              </a:rPr>
              <a:t>МААНИЛҮҮ БИЛДИРГИЧТЕР </a:t>
            </a:r>
            <a:endParaRPr dirty="0"/>
          </a:p>
        </p:txBody>
      </p:sp>
      <p:sp>
        <p:nvSpPr>
          <p:cNvPr id="180" name="Google Shape;180;p47"/>
          <p:cNvSpPr txBox="1">
            <a:spLocks noGrp="1"/>
          </p:cNvSpPr>
          <p:nvPr>
            <p:ph type="body" idx="1"/>
          </p:nvPr>
        </p:nvSpPr>
        <p:spPr>
          <a:xfrm>
            <a:off x="587075" y="1164751"/>
            <a:ext cx="7980300" cy="4794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1000"/>
              </a:spcBef>
              <a:spcAft>
                <a:spcPts val="0"/>
              </a:spcAft>
              <a:buSzPts val="2200"/>
              <a:buNone/>
            </a:pPr>
            <a:r>
              <a:rPr lang="en-US" sz="3200"/>
              <a:t>Медициналык даарыгердин көзөмөлүндө болуу</a:t>
            </a:r>
            <a:endParaRPr sz="3200"/>
          </a:p>
          <a:p>
            <a:pPr marL="88900" lvl="0" indent="0" algn="l" rtl="0">
              <a:lnSpc>
                <a:spcPct val="90000"/>
              </a:lnSpc>
              <a:spcBef>
                <a:spcPts val="1000"/>
              </a:spcBef>
              <a:spcAft>
                <a:spcPts val="0"/>
              </a:spcAft>
              <a:buSzPts val="2200"/>
              <a:buNone/>
            </a:pPr>
            <a:endParaRPr sz="3200"/>
          </a:p>
          <a:p>
            <a:pPr marL="88900" lvl="0" indent="0" algn="l" rtl="0">
              <a:lnSpc>
                <a:spcPct val="90000"/>
              </a:lnSpc>
              <a:spcBef>
                <a:spcPts val="1000"/>
              </a:spcBef>
              <a:spcAft>
                <a:spcPts val="0"/>
              </a:spcAft>
              <a:buSzPts val="2200"/>
              <a:buNone/>
            </a:pPr>
            <a:endParaRPr sz="3200"/>
          </a:p>
          <a:p>
            <a:pPr marL="88900" lvl="0" indent="0" algn="l" rtl="0">
              <a:lnSpc>
                <a:spcPct val="90000"/>
              </a:lnSpc>
              <a:spcBef>
                <a:spcPts val="1000"/>
              </a:spcBef>
              <a:spcAft>
                <a:spcPts val="0"/>
              </a:spcAft>
              <a:buSzPts val="2200"/>
              <a:buNone/>
            </a:pPr>
            <a:endParaRPr sz="3200"/>
          </a:p>
          <a:p>
            <a:pPr marL="88900" lvl="0" indent="0" algn="l" rtl="0">
              <a:lnSpc>
                <a:spcPct val="90000"/>
              </a:lnSpc>
              <a:spcBef>
                <a:spcPts val="1000"/>
              </a:spcBef>
              <a:spcAft>
                <a:spcPts val="0"/>
              </a:spcAft>
              <a:buSzPts val="2200"/>
              <a:buNone/>
            </a:pPr>
            <a:endParaRPr sz="3200"/>
          </a:p>
          <a:p>
            <a:pPr marL="88900" lvl="0" indent="0" algn="l" rtl="0">
              <a:lnSpc>
                <a:spcPct val="90000"/>
              </a:lnSpc>
              <a:spcBef>
                <a:spcPts val="1000"/>
              </a:spcBef>
              <a:spcAft>
                <a:spcPts val="0"/>
              </a:spcAft>
              <a:buSzPts val="2200"/>
              <a:buNone/>
            </a:pPr>
            <a:endParaRPr sz="3200"/>
          </a:p>
          <a:p>
            <a:pPr marL="0" marR="0" lvl="0" indent="0" algn="l" rtl="0">
              <a:lnSpc>
                <a:spcPct val="90000"/>
              </a:lnSpc>
              <a:spcBef>
                <a:spcPts val="1000"/>
              </a:spcBef>
              <a:spcAft>
                <a:spcPts val="0"/>
              </a:spcAft>
              <a:buSzPts val="2200"/>
              <a:buNone/>
            </a:pPr>
            <a:endParaRPr/>
          </a:p>
        </p:txBody>
      </p:sp>
      <p:pic>
        <p:nvPicPr>
          <p:cNvPr id="181" name="Google Shape;181;p47" descr="Эки иллюстративдик плакат. Биринде баланын боюн өлчөөчү лотокто ченеп жаткан медайым, экинчисинде таразада баланын боюн өлчөп жаткан медайым тартылган."/>
          <p:cNvPicPr preferRelativeResize="0"/>
          <p:nvPr/>
        </p:nvPicPr>
        <p:blipFill rotWithShape="1">
          <a:blip r:embed="rId3">
            <a:alphaModFix/>
          </a:blip>
          <a:srcRect/>
          <a:stretch/>
        </p:blipFill>
        <p:spPr>
          <a:xfrm>
            <a:off x="1136500" y="2083225"/>
            <a:ext cx="6766226" cy="42658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5"/>
          <p:cNvSpPr txBox="1">
            <a:spLocks noGrp="1"/>
          </p:cNvSpPr>
          <p:nvPr>
            <p:ph type="title"/>
          </p:nvPr>
        </p:nvSpPr>
        <p:spPr>
          <a:xfrm>
            <a:off x="587085" y="528421"/>
            <a:ext cx="7964700" cy="828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67B9"/>
              </a:buClr>
              <a:buSzPts val="2800"/>
              <a:buFont typeface="Gill Sans"/>
              <a:buNone/>
            </a:pPr>
            <a:r>
              <a:rPr lang="en-US" dirty="0" err="1"/>
              <a:t>Камкордук</a:t>
            </a:r>
            <a:r>
              <a:rPr lang="en-US" dirty="0"/>
              <a:t> </a:t>
            </a:r>
            <a:r>
              <a:rPr lang="en-US" dirty="0" err="1"/>
              <a:t>менен</a:t>
            </a:r>
            <a:r>
              <a:rPr lang="en-US" dirty="0"/>
              <a:t> </a:t>
            </a:r>
            <a:r>
              <a:rPr lang="en-US" dirty="0" err="1"/>
              <a:t>багуу</a:t>
            </a:r>
            <a:r>
              <a:rPr lang="en-US" dirty="0"/>
              <a:t> </a:t>
            </a:r>
            <a:endParaRPr dirty="0"/>
          </a:p>
        </p:txBody>
      </p:sp>
      <p:pic>
        <p:nvPicPr>
          <p:cNvPr id="187" name="Google Shape;187;p15" descr="Бир нече панели бар окуу иллюстрациясы. Алардын биринде ымыркайды кармап турган адам, экинчисинде эркек менен аял баланы ваннага жуунтуп жатканы, үчүнчүсүндө ыйлап жаткан баланы тынчтандыруучу кадамдар, алар баланы эмизүү, баланын жалаягын алмаштыруу жана баланы уктатыңыз."/>
          <p:cNvPicPr preferRelativeResize="0"/>
          <p:nvPr/>
        </p:nvPicPr>
        <p:blipFill rotWithShape="1">
          <a:blip r:embed="rId3">
            <a:alphaModFix/>
          </a:blip>
          <a:srcRect/>
          <a:stretch/>
        </p:blipFill>
        <p:spPr>
          <a:xfrm>
            <a:off x="1011032" y="1357444"/>
            <a:ext cx="7116735" cy="480549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6"/>
          <p:cNvSpPr txBox="1">
            <a:spLocks noGrp="1"/>
          </p:cNvSpPr>
          <p:nvPr>
            <p:ph type="title"/>
          </p:nvPr>
        </p:nvSpPr>
        <p:spPr>
          <a:xfrm>
            <a:off x="587085" y="528421"/>
            <a:ext cx="7964700" cy="828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67B9"/>
              </a:buClr>
              <a:buSzPts val="2800"/>
              <a:buFont typeface="Gill Sans"/>
              <a:buNone/>
            </a:pPr>
            <a:r>
              <a:rPr lang="en-US" dirty="0" err="1"/>
              <a:t>Сабырдуулук</a:t>
            </a:r>
            <a:r>
              <a:rPr lang="en-US" dirty="0"/>
              <a:t> </a:t>
            </a:r>
            <a:r>
              <a:rPr lang="en-US" dirty="0" err="1"/>
              <a:t>жана</a:t>
            </a:r>
            <a:r>
              <a:rPr lang="en-US" dirty="0"/>
              <a:t> </a:t>
            </a:r>
            <a:r>
              <a:rPr lang="en-US" dirty="0" err="1"/>
              <a:t>мээримдүүлүк</a:t>
            </a:r>
            <a:r>
              <a:rPr lang="en-US" dirty="0"/>
              <a:t> </a:t>
            </a:r>
            <a:r>
              <a:rPr lang="en-US" dirty="0" err="1"/>
              <a:t>менен</a:t>
            </a:r>
            <a:r>
              <a:rPr lang="en-US" dirty="0"/>
              <a:t> </a:t>
            </a:r>
            <a:r>
              <a:rPr lang="en-US" dirty="0" err="1"/>
              <a:t>тамактандыруу</a:t>
            </a:r>
            <a:endParaRPr dirty="0"/>
          </a:p>
        </p:txBody>
      </p:sp>
      <p:pic>
        <p:nvPicPr>
          <p:cNvPr id="193" name="Google Shape;193;p16" descr="Баланы тамактандыруунун ар кандай жолдору боюнча беш иллюстративдик плакат жана баланын колун жууган бир иллюстрация."/>
          <p:cNvPicPr preferRelativeResize="0"/>
          <p:nvPr/>
        </p:nvPicPr>
        <p:blipFill rotWithShape="1">
          <a:blip r:embed="rId3">
            <a:alphaModFix/>
          </a:blip>
          <a:srcRect/>
          <a:stretch/>
        </p:blipFill>
        <p:spPr>
          <a:xfrm>
            <a:off x="1011032" y="1357444"/>
            <a:ext cx="7116735" cy="480549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2"/>
          <p:cNvSpPr txBox="1">
            <a:spLocks noGrp="1"/>
          </p:cNvSpPr>
          <p:nvPr>
            <p:ph type="ctrTitle"/>
          </p:nvPr>
        </p:nvSpPr>
        <p:spPr>
          <a:xfrm>
            <a:off x="639416" y="2133600"/>
            <a:ext cx="7128164" cy="1600200"/>
          </a:xfrm>
          <a:prstGeom prst="rect">
            <a:avLst/>
          </a:prstGeom>
          <a:noFill/>
          <a:ln>
            <a:noFill/>
          </a:ln>
          <a:effectLst>
            <a:outerShdw blurRad="254000" algn="tl" rotWithShape="0">
              <a:srgbClr val="000000">
                <a:alpha val="20000"/>
              </a:srgbClr>
            </a:outerShdw>
          </a:effectLst>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600"/>
              <a:buFont typeface="Gill Sans"/>
              <a:buNone/>
            </a:pPr>
            <a:r>
              <a:rPr lang="en-US" sz="3600" b="1">
                <a:latin typeface="Gill Sans"/>
                <a:ea typeface="Gill Sans"/>
                <a:cs typeface="Gill Sans"/>
                <a:sym typeface="Gill Sans"/>
              </a:rPr>
              <a:t>Суроо/жооптор </a:t>
            </a:r>
            <a:endParaRPr sz="3600" b="1">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ctrTitle"/>
          </p:nvPr>
        </p:nvSpPr>
        <p:spPr>
          <a:xfrm>
            <a:off x="696574" y="956310"/>
            <a:ext cx="8241685" cy="4914900"/>
          </a:xfrm>
          <a:prstGeom prst="rect">
            <a:avLst/>
          </a:prstGeom>
          <a:noFill/>
          <a:ln>
            <a:noFill/>
          </a:ln>
          <a:effectLst>
            <a:outerShdw blurRad="254000" algn="tl" rotWithShape="0">
              <a:srgbClr val="000000">
                <a:alpha val="20000"/>
              </a:srgbClr>
            </a:outerShdw>
          </a:effectLst>
        </p:spPr>
        <p:txBody>
          <a:bodyPr spcFirstLastPara="1" wrap="square" lIns="0" tIns="0" rIns="0" bIns="0" anchor="t" anchorCtr="0">
            <a:noAutofit/>
          </a:bodyPr>
          <a:lstStyle/>
          <a:p>
            <a:pPr marL="0" lvl="0" indent="0" algn="l" rtl="0">
              <a:lnSpc>
                <a:spcPct val="90000"/>
              </a:lnSpc>
              <a:spcBef>
                <a:spcPts val="1200"/>
              </a:spcBef>
              <a:spcAft>
                <a:spcPts val="1200"/>
              </a:spcAft>
              <a:buSzPts val="2400"/>
              <a:buNone/>
            </a:pPr>
            <a:r>
              <a:rPr lang="en-US" sz="3200" b="1" dirty="0" err="1">
                <a:latin typeface="Gill Sans"/>
                <a:ea typeface="Gill Sans"/>
                <a:cs typeface="Gill Sans"/>
                <a:sym typeface="Gill Sans"/>
              </a:rPr>
              <a:t>Сабактын</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максаты</a:t>
            </a:r>
            <a:r>
              <a:rPr lang="en-US" sz="3200" b="1" dirty="0">
                <a:latin typeface="Gill Sans"/>
                <a:ea typeface="Gill Sans"/>
                <a:cs typeface="Gill Sans"/>
                <a:sym typeface="Gill Sans"/>
              </a:rPr>
              <a:t>:</a:t>
            </a:r>
            <a:br>
              <a:rPr lang="en-US" sz="3200" b="1" dirty="0">
                <a:latin typeface="Gill Sans"/>
                <a:ea typeface="Gill Sans"/>
                <a:cs typeface="Gill Sans"/>
                <a:sym typeface="Gill Sans"/>
              </a:rPr>
            </a:br>
            <a:br>
              <a:rPr lang="en-US" sz="3200" b="1" dirty="0">
                <a:latin typeface="Gill Sans"/>
                <a:ea typeface="Gill Sans"/>
                <a:cs typeface="Gill Sans"/>
                <a:sym typeface="Gill Sans"/>
              </a:rPr>
            </a:br>
            <a:r>
              <a:rPr lang="en-US" sz="3200" b="1" dirty="0" err="1">
                <a:latin typeface="Gill Sans"/>
                <a:ea typeface="Gill Sans"/>
                <a:cs typeface="Gill Sans"/>
                <a:sym typeface="Gill Sans"/>
              </a:rPr>
              <a:t>Алгачкы</a:t>
            </a:r>
            <a:r>
              <a:rPr lang="en-US" sz="3200" b="1" dirty="0">
                <a:latin typeface="Gill Sans"/>
                <a:ea typeface="Gill Sans"/>
                <a:cs typeface="Gill Sans"/>
                <a:sym typeface="Gill Sans"/>
              </a:rPr>
              <a:t> 1000 </a:t>
            </a:r>
            <a:r>
              <a:rPr lang="en-US" sz="3200" b="1" dirty="0" err="1">
                <a:latin typeface="Gill Sans"/>
                <a:ea typeface="Gill Sans"/>
                <a:cs typeface="Gill Sans"/>
                <a:sym typeface="Gill Sans"/>
              </a:rPr>
              <a:t>күндүктөгү</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жашоосундагы</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баланын</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өсүп</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өнүгүүсү</a:t>
            </a:r>
            <a:br>
              <a:rPr lang="en-US" sz="3200" b="1" dirty="0">
                <a:latin typeface="Gill Sans"/>
                <a:ea typeface="Gill Sans"/>
                <a:cs typeface="Gill Sans"/>
                <a:sym typeface="Gill Sans"/>
              </a:rPr>
            </a:br>
            <a:br>
              <a:rPr lang="en-US" sz="3200" b="1" dirty="0">
                <a:latin typeface="Gill Sans"/>
                <a:ea typeface="Gill Sans"/>
                <a:cs typeface="Gill Sans"/>
                <a:sym typeface="Gill Sans"/>
              </a:rPr>
            </a:br>
            <a:r>
              <a:rPr lang="en-US" sz="3200" b="1" dirty="0" err="1">
                <a:latin typeface="Gill Sans"/>
                <a:ea typeface="Gill Sans"/>
                <a:cs typeface="Gill Sans"/>
                <a:sym typeface="Gill Sans"/>
              </a:rPr>
              <a:t>Баланын</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алгачкы</a:t>
            </a:r>
            <a:r>
              <a:rPr lang="en-US" sz="3200" b="1" dirty="0">
                <a:latin typeface="Gill Sans"/>
                <a:ea typeface="Gill Sans"/>
                <a:cs typeface="Gill Sans"/>
                <a:sym typeface="Gill Sans"/>
              </a:rPr>
              <a:t> 2 </a:t>
            </a:r>
            <a:r>
              <a:rPr lang="en-US" sz="3200" b="1" dirty="0" err="1">
                <a:latin typeface="Gill Sans"/>
                <a:ea typeface="Gill Sans"/>
                <a:cs typeface="Gill Sans"/>
                <a:sym typeface="Gill Sans"/>
              </a:rPr>
              <a:t>жашында</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ага</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болгон</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камкордук</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менен</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багуу</a:t>
            </a:r>
            <a:r>
              <a:rPr lang="en-US" sz="3200" b="1" dirty="0">
                <a:latin typeface="Gill Sans"/>
                <a:ea typeface="Gill Sans"/>
                <a:cs typeface="Gill Sans"/>
                <a:sym typeface="Gill Sans"/>
              </a:rPr>
              <a:t> </a:t>
            </a:r>
            <a:br>
              <a:rPr lang="en-US" sz="3200" b="1" dirty="0">
                <a:latin typeface="Gill Sans"/>
                <a:ea typeface="Gill Sans"/>
                <a:cs typeface="Gill Sans"/>
                <a:sym typeface="Gill Sans"/>
              </a:rPr>
            </a:br>
            <a:br>
              <a:rPr lang="en-US" sz="3200" b="1" dirty="0">
                <a:latin typeface="Gill Sans"/>
                <a:ea typeface="Gill Sans"/>
                <a:cs typeface="Gill Sans"/>
                <a:sym typeface="Gill Sans"/>
              </a:rPr>
            </a:br>
            <a:r>
              <a:rPr lang="en-US" sz="3200" b="1" dirty="0" err="1">
                <a:latin typeface="Gill Sans"/>
                <a:ea typeface="Gill Sans"/>
                <a:cs typeface="Gill Sans"/>
                <a:sym typeface="Gill Sans"/>
              </a:rPr>
              <a:t>Кошумча</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тамактандыруу</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модулдун</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маанилүү</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билдиргичтерин</a:t>
            </a:r>
            <a:r>
              <a:rPr lang="en-US" sz="3200" b="1" dirty="0">
                <a:latin typeface="Gill Sans"/>
                <a:ea typeface="Gill Sans"/>
                <a:cs typeface="Gill Sans"/>
                <a:sym typeface="Gill Sans"/>
              </a:rPr>
              <a:t> </a:t>
            </a:r>
            <a:r>
              <a:rPr lang="en-US" sz="3200" b="1" dirty="0" err="1">
                <a:latin typeface="Gill Sans"/>
                <a:ea typeface="Gill Sans"/>
                <a:cs typeface="Gill Sans"/>
                <a:sym typeface="Gill Sans"/>
              </a:rPr>
              <a:t>эскерүү</a:t>
            </a:r>
            <a:r>
              <a:rPr lang="en-US" sz="3200" b="1" dirty="0">
                <a:latin typeface="Gill Sans"/>
                <a:ea typeface="Gill Sans"/>
                <a:cs typeface="Gill Sans"/>
                <a:sym typeface="Gill Sans"/>
              </a:rPr>
              <a:t> </a:t>
            </a:r>
            <a:br>
              <a:rPr lang="en-US" sz="3200" b="1" dirty="0">
                <a:latin typeface="Gill Sans"/>
                <a:ea typeface="Gill Sans"/>
                <a:cs typeface="Gill Sans"/>
                <a:sym typeface="Gill Sans"/>
              </a:rPr>
            </a:br>
            <a:br>
              <a:rPr lang="en-US" sz="3200" b="1" dirty="0">
                <a:latin typeface="Gill Sans"/>
                <a:ea typeface="Gill Sans"/>
                <a:cs typeface="Gill Sans"/>
                <a:sym typeface="Gill Sans"/>
              </a:rPr>
            </a:br>
            <a:br>
              <a:rPr lang="en-US" sz="1800" b="0" i="0" u="none" strike="noStrike" dirty="0">
                <a:solidFill>
                  <a:srgbClr val="000000"/>
                </a:solidFill>
                <a:latin typeface="Calibri"/>
                <a:ea typeface="Calibri"/>
                <a:cs typeface="Calibri"/>
                <a:sym typeface="Calibri"/>
              </a:rPr>
            </a:br>
            <a:br>
              <a:rPr lang="en-US" sz="3200" dirty="0">
                <a:latin typeface="Gill Sans"/>
                <a:ea typeface="Gill Sans"/>
                <a:cs typeface="Gill Sans"/>
                <a:sym typeface="Gill Sans"/>
              </a:rPr>
            </a:br>
            <a:endParaRPr sz="3200" dirty="0">
              <a:latin typeface="Gill Sans"/>
              <a:ea typeface="Gill Sans"/>
              <a:cs typeface="Gill Sans"/>
              <a:sym typeface="Gill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449624" y="628849"/>
            <a:ext cx="8229600" cy="857400"/>
          </a:xfrm>
          <a:prstGeom prst="rect">
            <a:avLst/>
          </a:prstGeom>
          <a:solidFill>
            <a:schemeClr val="lt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2800" b="1" dirty="0">
                <a:solidFill>
                  <a:srgbClr val="C00000"/>
                </a:solidFill>
                <a:latin typeface="Arial"/>
                <a:ea typeface="Arial"/>
                <a:cs typeface="Arial"/>
                <a:sym typeface="Arial"/>
              </a:rPr>
              <a:t>ДОЛБООРДУН МАКСАТЫ</a:t>
            </a:r>
            <a:endParaRPr sz="3600" b="1" dirty="0">
              <a:solidFill>
                <a:srgbClr val="C00000"/>
              </a:solidFill>
              <a:latin typeface="Gill Sans"/>
              <a:ea typeface="Gill Sans"/>
              <a:cs typeface="Gill Sans"/>
              <a:sym typeface="Gill Sans"/>
            </a:endParaRPr>
          </a:p>
        </p:txBody>
      </p:sp>
      <p:sp>
        <p:nvSpPr>
          <p:cNvPr id="102" name="Google Shape;102;p3"/>
          <p:cNvSpPr txBox="1">
            <a:spLocks noGrp="1"/>
          </p:cNvSpPr>
          <p:nvPr>
            <p:ph type="body" idx="1"/>
          </p:nvPr>
        </p:nvSpPr>
        <p:spPr>
          <a:xfrm>
            <a:off x="449618" y="1382239"/>
            <a:ext cx="8229600" cy="3394500"/>
          </a:xfrm>
          <a:prstGeom prst="rect">
            <a:avLst/>
          </a:prstGeom>
          <a:noFill/>
          <a:ln>
            <a:noFill/>
          </a:ln>
        </p:spPr>
        <p:txBody>
          <a:bodyPr spcFirstLastPara="1" wrap="square" lIns="91425" tIns="45700" rIns="91425" bIns="45700" anchor="t" anchorCtr="0">
            <a:noAutofit/>
          </a:bodyPr>
          <a:lstStyle/>
          <a:p>
            <a:pPr marL="64294" lvl="0" indent="0" algn="ctr" rtl="0">
              <a:lnSpc>
                <a:spcPct val="90000"/>
              </a:lnSpc>
              <a:spcBef>
                <a:spcPts val="203"/>
              </a:spcBef>
              <a:spcAft>
                <a:spcPts val="0"/>
              </a:spcAft>
              <a:buSzPts val="1800"/>
              <a:buNone/>
            </a:pPr>
            <a:r>
              <a:rPr lang="en-US" sz="2000" b="1">
                <a:solidFill>
                  <a:srgbClr val="0070C0"/>
                </a:solidFill>
                <a:latin typeface="Gill Sans"/>
                <a:ea typeface="Gill Sans"/>
                <a:cs typeface="Gill Sans"/>
                <a:sym typeface="Gill Sans"/>
              </a:rPr>
              <a:t>Төрөт курактагы (15-49 жаштагы) аялдардын жана 5 жашка чейинки балдардын тамактануу абалын жакшыртуу, өзгөчө басымды алгачкы 1000-кундук “Мүмкүнчүлүк терезеси” мезгилге жасоо менен иш алып барат</a:t>
            </a:r>
            <a:endParaRPr sz="2000">
              <a:solidFill>
                <a:srgbClr val="0070C0"/>
              </a:solidFill>
              <a:latin typeface="Gill Sans"/>
              <a:ea typeface="Gill Sans"/>
              <a:cs typeface="Gill Sans"/>
              <a:sym typeface="Gill Sans"/>
            </a:endParaRPr>
          </a:p>
          <a:p>
            <a:pPr marL="64294" lvl="0" indent="0" algn="l" rtl="0">
              <a:lnSpc>
                <a:spcPct val="90000"/>
              </a:lnSpc>
              <a:spcBef>
                <a:spcPts val="203"/>
              </a:spcBef>
              <a:spcAft>
                <a:spcPts val="0"/>
              </a:spcAft>
              <a:buSzPts val="1800"/>
              <a:buNone/>
            </a:pPr>
            <a:endParaRPr sz="2000">
              <a:solidFill>
                <a:srgbClr val="6C6463"/>
              </a:solidFill>
              <a:latin typeface="Gill Sans"/>
              <a:ea typeface="Gill Sans"/>
              <a:cs typeface="Gill Sans"/>
              <a:sym typeface="Gill Sans"/>
            </a:endParaRPr>
          </a:p>
        </p:txBody>
      </p:sp>
      <p:grpSp>
        <p:nvGrpSpPr>
          <p:cNvPr id="103" name="Google Shape;103;p3">
            <a:extLst>
              <a:ext uri="{C183D7F6-B498-43B3-948B-1728B52AA6E4}">
                <adec:decorative xmlns:adec="http://schemas.microsoft.com/office/drawing/2017/decorative" val="1"/>
              </a:ext>
            </a:extLst>
          </p:cNvPr>
          <p:cNvGrpSpPr/>
          <p:nvPr/>
        </p:nvGrpSpPr>
        <p:grpSpPr>
          <a:xfrm>
            <a:off x="708250" y="2751801"/>
            <a:ext cx="7712374" cy="3010835"/>
            <a:chOff x="715801" y="1216075"/>
            <a:chExt cx="7712374" cy="3010835"/>
          </a:xfrm>
        </p:grpSpPr>
        <p:grpSp>
          <p:nvGrpSpPr>
            <p:cNvPr id="104" name="Google Shape;104;p3"/>
            <p:cNvGrpSpPr/>
            <p:nvPr/>
          </p:nvGrpSpPr>
          <p:grpSpPr>
            <a:xfrm>
              <a:off x="715801" y="1216075"/>
              <a:ext cx="7712374" cy="3010835"/>
              <a:chOff x="1334464" y="2"/>
              <a:chExt cx="7712374" cy="4115411"/>
            </a:xfrm>
          </p:grpSpPr>
          <p:cxnSp>
            <p:nvCxnSpPr>
              <p:cNvPr id="105" name="Google Shape;105;p3"/>
              <p:cNvCxnSpPr>
                <a:stCxn id="106" idx="0"/>
              </p:cNvCxnSpPr>
              <p:nvPr/>
            </p:nvCxnSpPr>
            <p:spPr>
              <a:xfrm rot="10800000">
                <a:off x="7186688" y="1430113"/>
                <a:ext cx="0" cy="423600"/>
              </a:xfrm>
              <a:prstGeom prst="straightConnector1">
                <a:avLst/>
              </a:prstGeom>
              <a:noFill/>
              <a:ln w="38100" cap="flat" cmpd="sng">
                <a:solidFill>
                  <a:srgbClr val="002F6C"/>
                </a:solidFill>
                <a:prstDash val="solid"/>
                <a:round/>
                <a:headEnd type="none" w="sm" len="sm"/>
                <a:tailEnd type="none" w="sm" len="sm"/>
              </a:ln>
            </p:spPr>
          </p:cxnSp>
          <p:cxnSp>
            <p:nvCxnSpPr>
              <p:cNvPr id="107" name="Google Shape;107;p3"/>
              <p:cNvCxnSpPr/>
              <p:nvPr/>
            </p:nvCxnSpPr>
            <p:spPr>
              <a:xfrm rot="10800000" flipH="1">
                <a:off x="3174775" y="1409363"/>
                <a:ext cx="4016700" cy="24900"/>
              </a:xfrm>
              <a:prstGeom prst="straightConnector1">
                <a:avLst/>
              </a:prstGeom>
              <a:noFill/>
              <a:ln w="38100" cap="flat" cmpd="sng">
                <a:solidFill>
                  <a:srgbClr val="002F6C"/>
                </a:solidFill>
                <a:prstDash val="solid"/>
                <a:round/>
                <a:headEnd type="none" w="sm" len="sm"/>
                <a:tailEnd type="none" w="sm" len="sm"/>
              </a:ln>
            </p:spPr>
          </p:cxnSp>
          <p:sp>
            <p:nvSpPr>
              <p:cNvPr id="108" name="Google Shape;108;p3"/>
              <p:cNvSpPr/>
              <p:nvPr/>
            </p:nvSpPr>
            <p:spPr>
              <a:xfrm>
                <a:off x="1337088" y="2"/>
                <a:ext cx="7709700" cy="1012200"/>
              </a:xfrm>
              <a:prstGeom prst="rect">
                <a:avLst/>
              </a:prstGeom>
              <a:solidFill>
                <a:srgbClr val="BA0C2F"/>
              </a:solidFill>
              <a:ln w="25400" cap="flat" cmpd="sng">
                <a:solidFill>
                  <a:srgbClr val="8708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2000"/>
                  <a:buFont typeface="Arial"/>
                  <a:buNone/>
                </a:pPr>
                <a:r>
                  <a:rPr lang="en-US" sz="1800" b="1" i="0" u="none" strike="noStrike" cap="none">
                    <a:solidFill>
                      <a:srgbClr val="FFFFFF"/>
                    </a:solidFill>
                    <a:latin typeface="Gill Sans"/>
                    <a:ea typeface="Gill Sans"/>
                    <a:cs typeface="Gill Sans"/>
                    <a:sym typeface="Gill Sans"/>
                  </a:rPr>
                  <a:t>Илимий жактан тастыкталгын 11 практикаларын жайылтуу </a:t>
                </a:r>
                <a:endParaRPr sz="1800" b="1" i="0" u="none" strike="noStrike" cap="none">
                  <a:solidFill>
                    <a:srgbClr val="FFFFFF"/>
                  </a:solidFill>
                  <a:latin typeface="Gill Sans"/>
                  <a:ea typeface="Gill Sans"/>
                  <a:cs typeface="Gill Sans"/>
                  <a:sym typeface="Gill Sans"/>
                </a:endParaRPr>
              </a:p>
            </p:txBody>
          </p:sp>
          <p:sp>
            <p:nvSpPr>
              <p:cNvPr id="106" name="Google Shape;106;p3"/>
              <p:cNvSpPr/>
              <p:nvPr/>
            </p:nvSpPr>
            <p:spPr>
              <a:xfrm>
                <a:off x="5326538" y="1853713"/>
                <a:ext cx="3720300" cy="2261700"/>
              </a:xfrm>
              <a:prstGeom prst="rect">
                <a:avLst/>
              </a:prstGeom>
              <a:solidFill>
                <a:srgbClr val="F3F3F3"/>
              </a:solidFill>
              <a:ln w="25400" cap="flat" cmpd="sng">
                <a:solidFill>
                  <a:srgbClr val="7990A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rgbClr val="000000"/>
                  </a:buClr>
                  <a:buSzPts val="1800"/>
                  <a:buFont typeface="Arial"/>
                  <a:buNone/>
                </a:pPr>
                <a:r>
                  <a:rPr lang="en-US" sz="1800" b="1" i="0" u="none" strike="noStrike" cap="none">
                    <a:solidFill>
                      <a:srgbClr val="C00000"/>
                    </a:solidFill>
                    <a:latin typeface="Gill Sans"/>
                    <a:ea typeface="Gill Sans"/>
                    <a:cs typeface="Gill Sans"/>
                    <a:sym typeface="Gill Sans"/>
                  </a:rPr>
                  <a:t>Тапшырма  2:</a:t>
                </a:r>
                <a:r>
                  <a:rPr lang="en-US" sz="1800" b="0" i="0" u="none" strike="noStrike" cap="none">
                    <a:solidFill>
                      <a:srgbClr val="C00000"/>
                    </a:solidFill>
                    <a:latin typeface="Gill Sans"/>
                    <a:ea typeface="Gill Sans"/>
                    <a:cs typeface="Gill Sans"/>
                    <a:sym typeface="Gill Sans"/>
                  </a:rPr>
                  <a:t> </a:t>
                </a:r>
                <a:endParaRPr sz="1800" b="0" i="0" u="none" strike="noStrike" cap="none">
                  <a:solidFill>
                    <a:srgbClr val="C00000"/>
                  </a:solidFill>
                  <a:latin typeface="Gill Sans"/>
                  <a:ea typeface="Gill Sans"/>
                  <a:cs typeface="Gill Sans"/>
                  <a:sym typeface="Gill Sans"/>
                </a:endParaRPr>
              </a:p>
              <a:p>
                <a:pPr marL="0" marR="0" lvl="0" indent="0" algn="ctr" rtl="0">
                  <a:lnSpc>
                    <a:spcPct val="115000"/>
                  </a:lnSpc>
                  <a:spcBef>
                    <a:spcPts val="0"/>
                  </a:spcBef>
                  <a:spcAft>
                    <a:spcPts val="0"/>
                  </a:spcAft>
                  <a:buClr>
                    <a:schemeClr val="dk1"/>
                  </a:buClr>
                  <a:buSzPts val="1100"/>
                  <a:buFont typeface="Arial"/>
                  <a:buNone/>
                </a:pPr>
                <a:r>
                  <a:rPr lang="en-US" sz="1800" b="0" i="0" u="none" strike="noStrike" cap="none">
                    <a:solidFill>
                      <a:srgbClr val="6C6463"/>
                    </a:solidFill>
                    <a:latin typeface="Gill Sans"/>
                    <a:ea typeface="Gill Sans"/>
                    <a:cs typeface="Gill Sans"/>
                    <a:sym typeface="Gill Sans"/>
                  </a:rPr>
                  <a:t>Саламаттыкты сактоо системасындагы тамактануу кызматтардын сапатын жакшыртуу. </a:t>
                </a:r>
                <a:endParaRPr sz="1800" b="0" i="0" u="none" strike="noStrike" cap="none">
                  <a:solidFill>
                    <a:srgbClr val="6C6463"/>
                  </a:solidFill>
                  <a:latin typeface="Gill Sans"/>
                  <a:ea typeface="Gill Sans"/>
                  <a:cs typeface="Gill Sans"/>
                  <a:sym typeface="Gill Sans"/>
                </a:endParaRPr>
              </a:p>
              <a:p>
                <a:pPr marL="0" marR="0" lvl="0" indent="0" algn="ctr" rtl="0">
                  <a:lnSpc>
                    <a:spcPct val="107000"/>
                  </a:lnSpc>
                  <a:spcBef>
                    <a:spcPts val="0"/>
                  </a:spcBef>
                  <a:spcAft>
                    <a:spcPts val="0"/>
                  </a:spcAft>
                  <a:buClr>
                    <a:schemeClr val="dk1"/>
                  </a:buClr>
                  <a:buSzPts val="1100"/>
                  <a:buFont typeface="Arial"/>
                  <a:buNone/>
                </a:pPr>
                <a:endParaRPr sz="1800" b="0" i="0" u="none" strike="noStrike" cap="none">
                  <a:solidFill>
                    <a:srgbClr val="000000"/>
                  </a:solidFill>
                  <a:latin typeface="Gill Sans"/>
                  <a:ea typeface="Gill Sans"/>
                  <a:cs typeface="Gill Sans"/>
                  <a:sym typeface="Gill Sans"/>
                </a:endParaRPr>
              </a:p>
              <a:p>
                <a:pPr marL="0" marR="0" lvl="0" indent="0" algn="ctr" rtl="0">
                  <a:lnSpc>
                    <a:spcPct val="107000"/>
                  </a:lnSpc>
                  <a:spcBef>
                    <a:spcPts val="0"/>
                  </a:spcBef>
                  <a:spcAft>
                    <a:spcPts val="0"/>
                  </a:spcAft>
                  <a:buClr>
                    <a:srgbClr val="000000"/>
                  </a:buClr>
                  <a:buSzPts val="1800"/>
                  <a:buFont typeface="Arial"/>
                  <a:buNone/>
                </a:pPr>
                <a:r>
                  <a:rPr lang="en-US" sz="1800" b="0" i="0" u="none" strike="noStrike" cap="none">
                    <a:solidFill>
                      <a:srgbClr val="000000"/>
                    </a:solidFill>
                    <a:latin typeface="Gill Sans"/>
                    <a:ea typeface="Gill Sans"/>
                    <a:cs typeface="Gill Sans"/>
                    <a:sym typeface="Gill Sans"/>
                  </a:rPr>
                  <a:t>   </a:t>
                </a:r>
                <a:endParaRPr sz="1800" b="0" i="0" u="none" strike="noStrike" cap="none">
                  <a:solidFill>
                    <a:srgbClr val="000000"/>
                  </a:solidFill>
                  <a:latin typeface="Gill Sans"/>
                  <a:ea typeface="Gill Sans"/>
                  <a:cs typeface="Gill Sans"/>
                  <a:sym typeface="Gill Sans"/>
                </a:endParaRPr>
              </a:p>
            </p:txBody>
          </p:sp>
          <p:sp>
            <p:nvSpPr>
              <p:cNvPr id="109" name="Google Shape;109;p3"/>
              <p:cNvSpPr/>
              <p:nvPr/>
            </p:nvSpPr>
            <p:spPr>
              <a:xfrm>
                <a:off x="1334464" y="1853062"/>
                <a:ext cx="3863700" cy="2261700"/>
              </a:xfrm>
              <a:prstGeom prst="rect">
                <a:avLst/>
              </a:prstGeom>
              <a:solidFill>
                <a:srgbClr val="F3F3F3"/>
              </a:solidFill>
              <a:ln w="25400" cap="flat" cmpd="sng">
                <a:solidFill>
                  <a:srgbClr val="7990A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rgbClr val="000000"/>
                  </a:buClr>
                  <a:buSzPts val="1800"/>
                  <a:buFont typeface="Arial"/>
                  <a:buNone/>
                </a:pPr>
                <a:r>
                  <a:rPr lang="en-US" sz="1800" b="1" i="0" u="none" strike="noStrike" cap="none">
                    <a:solidFill>
                      <a:srgbClr val="C00000"/>
                    </a:solidFill>
                    <a:latin typeface="Gill Sans"/>
                    <a:ea typeface="Gill Sans"/>
                    <a:cs typeface="Gill Sans"/>
                    <a:sym typeface="Gill Sans"/>
                  </a:rPr>
                  <a:t>Тапшырма  1:</a:t>
                </a:r>
                <a:r>
                  <a:rPr lang="en-US" sz="1800" b="0" i="0" u="none" strike="noStrike" cap="none">
                    <a:solidFill>
                      <a:srgbClr val="C00000"/>
                    </a:solidFill>
                    <a:latin typeface="Gill Sans"/>
                    <a:ea typeface="Gill Sans"/>
                    <a:cs typeface="Gill Sans"/>
                    <a:sym typeface="Gill Sans"/>
                  </a:rPr>
                  <a:t> </a:t>
                </a:r>
                <a:endParaRPr sz="1800" b="0" i="0" u="none" strike="noStrike" cap="none">
                  <a:solidFill>
                    <a:srgbClr val="C00000"/>
                  </a:solidFill>
                  <a:latin typeface="Gill Sans"/>
                  <a:ea typeface="Gill Sans"/>
                  <a:cs typeface="Gill Sans"/>
                  <a:sym typeface="Gill Sans"/>
                </a:endParaRPr>
              </a:p>
              <a:p>
                <a:pPr marL="0" marR="0" lvl="0" indent="0" algn="ctr" rtl="0">
                  <a:lnSpc>
                    <a:spcPct val="115000"/>
                  </a:lnSpc>
                  <a:spcBef>
                    <a:spcPts val="0"/>
                  </a:spcBef>
                  <a:spcAft>
                    <a:spcPts val="0"/>
                  </a:spcAft>
                  <a:buClr>
                    <a:schemeClr val="dk1"/>
                  </a:buClr>
                  <a:buSzPts val="1100"/>
                  <a:buFont typeface="Arial"/>
                  <a:buNone/>
                </a:pPr>
                <a:r>
                  <a:rPr lang="en-US" sz="1800" b="0" i="0" u="none" strike="noStrike" cap="none">
                    <a:solidFill>
                      <a:srgbClr val="6C6463"/>
                    </a:solidFill>
                    <a:latin typeface="Gill Sans"/>
                    <a:ea typeface="Gill Sans"/>
                    <a:cs typeface="Gill Sans"/>
                    <a:sym typeface="Gill Sans"/>
                  </a:rPr>
                  <a:t>Жеке адамдардын, үй чарбаларынын жана калктын деңгээлиндеги тамактанууга байланышкан практикаларын өркүндөтүү</a:t>
                </a:r>
                <a:endParaRPr sz="1800" b="0" i="0" u="none" strike="noStrike" cap="none">
                  <a:solidFill>
                    <a:srgbClr val="6C6463"/>
                  </a:solidFill>
                  <a:latin typeface="Gill Sans"/>
                  <a:ea typeface="Gill Sans"/>
                  <a:cs typeface="Gill Sans"/>
                  <a:sym typeface="Gill Sans"/>
                </a:endParaRPr>
              </a:p>
              <a:p>
                <a:pPr marL="0" marR="0" lvl="0" indent="0" algn="ctr" rtl="0">
                  <a:lnSpc>
                    <a:spcPct val="107000"/>
                  </a:lnSpc>
                  <a:spcBef>
                    <a:spcPts val="0"/>
                  </a:spcBef>
                  <a:spcAft>
                    <a:spcPts val="0"/>
                  </a:spcAft>
                  <a:buClr>
                    <a:srgbClr val="000000"/>
                  </a:buClr>
                  <a:buSzPts val="1800"/>
                  <a:buFont typeface="Arial"/>
                  <a:buNone/>
                </a:pPr>
                <a:endParaRPr sz="1800" b="0" i="0" u="none" strike="noStrike" cap="none">
                  <a:solidFill>
                    <a:srgbClr val="000000"/>
                  </a:solidFill>
                  <a:latin typeface="Gill Sans"/>
                  <a:ea typeface="Gill Sans"/>
                  <a:cs typeface="Gill Sans"/>
                  <a:sym typeface="Gill Sans"/>
                </a:endParaRPr>
              </a:p>
            </p:txBody>
          </p:sp>
        </p:grpSp>
        <p:cxnSp>
          <p:nvCxnSpPr>
            <p:cNvPr id="110" name="Google Shape;110;p3"/>
            <p:cNvCxnSpPr>
              <a:endCxn id="108" idx="2"/>
            </p:cNvCxnSpPr>
            <p:nvPr/>
          </p:nvCxnSpPr>
          <p:spPr>
            <a:xfrm rot="10800000" flipH="1">
              <a:off x="4572075" y="1956601"/>
              <a:ext cx="1200" cy="294300"/>
            </a:xfrm>
            <a:prstGeom prst="straightConnector1">
              <a:avLst/>
            </a:prstGeom>
            <a:noFill/>
            <a:ln w="38100" cap="flat" cmpd="sng">
              <a:solidFill>
                <a:srgbClr val="002F6C"/>
              </a:solidFill>
              <a:prstDash val="solid"/>
              <a:round/>
              <a:headEnd type="none" w="sm" len="sm"/>
              <a:tailEnd type="none" w="sm" len="sm"/>
            </a:ln>
          </p:spPr>
        </p:cxnSp>
        <p:cxnSp>
          <p:nvCxnSpPr>
            <p:cNvPr id="111" name="Google Shape;111;p3"/>
            <p:cNvCxnSpPr/>
            <p:nvPr/>
          </p:nvCxnSpPr>
          <p:spPr>
            <a:xfrm rot="10800000">
              <a:off x="2539900" y="2250900"/>
              <a:ext cx="0" cy="309900"/>
            </a:xfrm>
            <a:prstGeom prst="straightConnector1">
              <a:avLst/>
            </a:prstGeom>
            <a:noFill/>
            <a:ln w="38100" cap="flat" cmpd="sng">
              <a:solidFill>
                <a:srgbClr val="002F6C"/>
              </a:solidFill>
              <a:prstDash val="solid"/>
              <a:round/>
              <a:headEnd type="none" w="sm" len="sm"/>
              <a:tailEnd type="none" w="sm" len="sm"/>
            </a:ln>
          </p:spPr>
        </p:cxn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7"/>
          <p:cNvSpPr txBox="1">
            <a:spLocks noGrp="1"/>
          </p:cNvSpPr>
          <p:nvPr>
            <p:ph type="title"/>
          </p:nvPr>
        </p:nvSpPr>
        <p:spPr>
          <a:xfrm>
            <a:off x="359465" y="276630"/>
            <a:ext cx="7964700" cy="8289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67B9"/>
              </a:buClr>
              <a:buSzPts val="2800"/>
              <a:buFont typeface="Gill Sans"/>
              <a:buNone/>
            </a:pPr>
            <a:r>
              <a:rPr lang="en-US" sz="3600" dirty="0" err="1">
                <a:solidFill>
                  <a:srgbClr val="C00000"/>
                </a:solidFill>
              </a:rPr>
              <a:t>Өтүлгөн</a:t>
            </a:r>
            <a:r>
              <a:rPr lang="en-US" sz="3600" dirty="0">
                <a:solidFill>
                  <a:srgbClr val="C00000"/>
                </a:solidFill>
              </a:rPr>
              <a:t> </a:t>
            </a:r>
            <a:r>
              <a:rPr lang="en-US" sz="3600" dirty="0" err="1">
                <a:solidFill>
                  <a:srgbClr val="C00000"/>
                </a:solidFill>
              </a:rPr>
              <a:t>модулдун</a:t>
            </a:r>
            <a:r>
              <a:rPr lang="en-US" sz="3600" dirty="0">
                <a:solidFill>
                  <a:srgbClr val="C00000"/>
                </a:solidFill>
              </a:rPr>
              <a:t> </a:t>
            </a:r>
            <a:r>
              <a:rPr lang="en-US" sz="3600" dirty="0" err="1">
                <a:solidFill>
                  <a:srgbClr val="C00000"/>
                </a:solidFill>
              </a:rPr>
              <a:t>ийгиликтери</a:t>
            </a:r>
            <a:r>
              <a:rPr lang="en-US" sz="3600" dirty="0">
                <a:solidFill>
                  <a:srgbClr val="C00000"/>
                </a:solidFill>
              </a:rPr>
              <a:t> </a:t>
            </a:r>
            <a:r>
              <a:rPr lang="en-US" sz="3600" dirty="0" err="1">
                <a:solidFill>
                  <a:srgbClr val="C00000"/>
                </a:solidFill>
              </a:rPr>
              <a:t>жана</a:t>
            </a:r>
            <a:r>
              <a:rPr lang="en-US" sz="3600" dirty="0">
                <a:solidFill>
                  <a:srgbClr val="C00000"/>
                </a:solidFill>
              </a:rPr>
              <a:t> </a:t>
            </a:r>
            <a:r>
              <a:rPr lang="en-US" sz="3600" dirty="0" err="1">
                <a:solidFill>
                  <a:srgbClr val="C00000"/>
                </a:solidFill>
              </a:rPr>
              <a:t>кыйынчылыктары</a:t>
            </a:r>
            <a:r>
              <a:rPr lang="en-US" sz="3600" dirty="0">
                <a:solidFill>
                  <a:srgbClr val="C00000"/>
                </a:solidFill>
              </a:rPr>
              <a:t> </a:t>
            </a:r>
            <a:br>
              <a:rPr lang="en-US" dirty="0">
                <a:latin typeface="Calibri"/>
                <a:ea typeface="Calibri"/>
                <a:cs typeface="Calibri"/>
                <a:sym typeface="Calibri"/>
              </a:rPr>
            </a:br>
            <a:endParaRPr dirty="0"/>
          </a:p>
        </p:txBody>
      </p:sp>
      <p:sp>
        <p:nvSpPr>
          <p:cNvPr id="117" name="Google Shape;117;p27"/>
          <p:cNvSpPr txBox="1">
            <a:spLocks noGrp="1"/>
          </p:cNvSpPr>
          <p:nvPr>
            <p:ph type="body" idx="1"/>
          </p:nvPr>
        </p:nvSpPr>
        <p:spPr>
          <a:xfrm>
            <a:off x="359465" y="1499727"/>
            <a:ext cx="7980300" cy="48298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US" sz="2800">
                <a:solidFill>
                  <a:srgbClr val="757070"/>
                </a:solidFill>
              </a:rPr>
              <a:t>Долбоор жергиликтүү активисттер менен Бүткүл Дүйнөлүк Ден-Соолук Уюмумунун жана ССМ тамактануунун жана гигиена эрежелеринин эң мыкты практикаларын сунуштап Сиздер менен иш алыпбарууга абдан ыраазы.  </a:t>
            </a:r>
            <a:endParaRPr sz="2800">
              <a:solidFill>
                <a:srgbClr val="757070"/>
              </a:solidFill>
            </a:endParaRPr>
          </a:p>
          <a:p>
            <a:pPr marL="0" lvl="0" indent="0" algn="l" rtl="0">
              <a:lnSpc>
                <a:spcPct val="100000"/>
              </a:lnSpc>
              <a:spcBef>
                <a:spcPts val="800"/>
              </a:spcBef>
              <a:spcAft>
                <a:spcPts val="0"/>
              </a:spcAft>
              <a:buClr>
                <a:schemeClr val="dk1"/>
              </a:buClr>
              <a:buSzPts val="1100"/>
              <a:buFont typeface="Arial"/>
              <a:buNone/>
            </a:pPr>
            <a:endParaRPr sz="2800">
              <a:solidFill>
                <a:srgbClr val="757070"/>
              </a:solidFill>
            </a:endParaRPr>
          </a:p>
          <a:p>
            <a:pPr marL="0" marR="0" lvl="0" indent="0" algn="l" rtl="0">
              <a:lnSpc>
                <a:spcPct val="90000"/>
              </a:lnSpc>
              <a:spcBef>
                <a:spcPts val="1000"/>
              </a:spcBef>
              <a:spcAft>
                <a:spcPts val="0"/>
              </a:spcAft>
              <a:buClr>
                <a:schemeClr val="dk1"/>
              </a:buClr>
              <a:buSzPts val="1100"/>
              <a:buFont typeface="Arial"/>
              <a:buNone/>
            </a:pPr>
            <a:r>
              <a:rPr lang="en-US" sz="2800">
                <a:solidFill>
                  <a:srgbClr val="757070"/>
                </a:solidFill>
              </a:rPr>
              <a:t>Урматтуу активисттер! Келгиле, өткөн айдын темасы жөнүндө сүйлөшөлү, кандай жайылтылды  жана кабыл алынган.</a:t>
            </a:r>
            <a:endParaRPr sz="2800">
              <a:solidFill>
                <a:srgbClr val="757070"/>
              </a:solidFill>
            </a:endParaRPr>
          </a:p>
          <a:p>
            <a:pPr marL="0" marR="0" lvl="0" indent="0" algn="l" rtl="0">
              <a:lnSpc>
                <a:spcPct val="90000"/>
              </a:lnSpc>
              <a:spcBef>
                <a:spcPts val="1000"/>
              </a:spcBef>
              <a:spcAft>
                <a:spcPts val="0"/>
              </a:spcAft>
              <a:buClr>
                <a:schemeClr val="dk1"/>
              </a:buClr>
              <a:buSzPts val="1100"/>
              <a:buFont typeface="Arial"/>
              <a:buNone/>
            </a:pPr>
            <a:endParaRPr sz="2800">
              <a:solidFill>
                <a:srgbClr val="757070"/>
              </a:solidFill>
            </a:endParaRPr>
          </a:p>
          <a:p>
            <a:pPr marL="0" marR="0" lvl="0" indent="0" algn="l" rtl="0">
              <a:lnSpc>
                <a:spcPct val="90000"/>
              </a:lnSpc>
              <a:spcBef>
                <a:spcPts val="1000"/>
              </a:spcBef>
              <a:spcAft>
                <a:spcPts val="0"/>
              </a:spcAft>
              <a:buSzPts val="2200"/>
              <a:buNone/>
            </a:pPr>
            <a:endParaRPr sz="2800">
              <a:solidFill>
                <a:srgbClr val="757070"/>
              </a:solidFill>
            </a:endParaRPr>
          </a:p>
          <a:p>
            <a:pPr marL="457200" lvl="0" indent="-228600" algn="l" rtl="0">
              <a:lnSpc>
                <a:spcPct val="107000"/>
              </a:lnSpc>
              <a:spcBef>
                <a:spcPts val="1800"/>
              </a:spcBef>
              <a:spcAft>
                <a:spcPts val="0"/>
              </a:spcAft>
              <a:buSzPts val="2200"/>
              <a:buFont typeface="Arial"/>
              <a:buNone/>
            </a:pPr>
            <a:endParaRPr>
              <a:solidFill>
                <a:schemeClr val="dk1"/>
              </a:solidFill>
              <a:latin typeface="Calibri"/>
              <a:ea typeface="Calibri"/>
              <a:cs typeface="Calibri"/>
              <a:sym typeface="Calibri"/>
            </a:endParaRPr>
          </a:p>
          <a:p>
            <a:pPr marL="0" lvl="0" indent="0" algn="l" rtl="0">
              <a:lnSpc>
                <a:spcPct val="90000"/>
              </a:lnSpc>
              <a:spcBef>
                <a:spcPts val="1000"/>
              </a:spcBef>
              <a:spcAft>
                <a:spcPts val="0"/>
              </a:spcAft>
              <a:buSzPts val="2200"/>
              <a:buNone/>
            </a:pPr>
            <a:r>
              <a:rPr lang="en-US"/>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2" name="Title 1">
            <a:extLst>
              <a:ext uri="{FF2B5EF4-FFF2-40B4-BE49-F238E27FC236}">
                <a16:creationId xmlns:a16="http://schemas.microsoft.com/office/drawing/2014/main" id="{F54FCE07-D208-4C76-9CBE-0D1CF802B371}"/>
              </a:ext>
            </a:extLst>
          </p:cNvPr>
          <p:cNvSpPr>
            <a:spLocks noGrp="1"/>
          </p:cNvSpPr>
          <p:nvPr>
            <p:ph type="title" idx="4294967295"/>
          </p:nvPr>
        </p:nvSpPr>
        <p:spPr>
          <a:xfrm>
            <a:off x="628650" y="-1325563"/>
            <a:ext cx="7886700" cy="1325563"/>
          </a:xfrm>
          <a:prstGeom prst="rect">
            <a:avLst/>
          </a:prstGeom>
        </p:spPr>
        <p:txBody>
          <a:bodyPr anchor="b"/>
          <a:lstStyle/>
          <a:p>
            <a:r>
              <a:rPr lang="en-US" dirty="0" err="1">
                <a:solidFill>
                  <a:srgbClr val="C00000"/>
                </a:solidFill>
              </a:rPr>
              <a:t>Өтүлгөн</a:t>
            </a:r>
            <a:r>
              <a:rPr lang="en-US" dirty="0">
                <a:solidFill>
                  <a:srgbClr val="C00000"/>
                </a:solidFill>
              </a:rPr>
              <a:t> </a:t>
            </a:r>
            <a:r>
              <a:rPr lang="en-US" dirty="0" err="1">
                <a:solidFill>
                  <a:srgbClr val="C00000"/>
                </a:solidFill>
              </a:rPr>
              <a:t>модулдун</a:t>
            </a:r>
            <a:r>
              <a:rPr lang="en-US" dirty="0">
                <a:solidFill>
                  <a:srgbClr val="C00000"/>
                </a:solidFill>
              </a:rPr>
              <a:t> </a:t>
            </a:r>
            <a:r>
              <a:rPr lang="en-US" dirty="0" err="1">
                <a:solidFill>
                  <a:srgbClr val="C00000"/>
                </a:solidFill>
              </a:rPr>
              <a:t>ийгиликтери</a:t>
            </a:r>
            <a:r>
              <a:rPr lang="en-US" dirty="0">
                <a:solidFill>
                  <a:srgbClr val="C00000"/>
                </a:solidFill>
              </a:rPr>
              <a:t> </a:t>
            </a:r>
            <a:r>
              <a:rPr lang="en-US" dirty="0" err="1">
                <a:solidFill>
                  <a:srgbClr val="C00000"/>
                </a:solidFill>
              </a:rPr>
              <a:t>жана</a:t>
            </a:r>
            <a:r>
              <a:rPr lang="en-US" dirty="0">
                <a:solidFill>
                  <a:srgbClr val="C00000"/>
                </a:solidFill>
              </a:rPr>
              <a:t> </a:t>
            </a:r>
            <a:r>
              <a:rPr lang="en-US" dirty="0" err="1">
                <a:solidFill>
                  <a:srgbClr val="C00000"/>
                </a:solidFill>
              </a:rPr>
              <a:t>кыйынчылыктары</a:t>
            </a:r>
            <a:r>
              <a:rPr lang="en-US" dirty="0">
                <a:solidFill>
                  <a:srgbClr val="C00000"/>
                </a:solidFill>
              </a:rPr>
              <a:t>  </a:t>
            </a:r>
            <a:endParaRPr lang="en-US" dirty="0"/>
          </a:p>
        </p:txBody>
      </p:sp>
      <p:pic>
        <p:nvPicPr>
          <p:cNvPr id="123" name="Google Shape;123;p28" descr="иллюстрацияланган плакат а&#10;салттуу кийим кийген аял&#10;ички шартта балага тамак-аш.&#10;Алардын артындагы дубалдагы сүрөт&#10;маданий жактан бай болууну сунуш кылат&#10;айлана-чөйрө. Алардын үстүндөгү текст окуйт, миң жыл бай маданий мурас."/>
          <p:cNvPicPr preferRelativeResize="0"/>
          <p:nvPr/>
        </p:nvPicPr>
        <p:blipFill rotWithShape="1">
          <a:blip r:embed="rId3">
            <a:alphaModFix/>
          </a:blip>
          <a:srcRect/>
          <a:stretch/>
        </p:blipFill>
        <p:spPr>
          <a:xfrm>
            <a:off x="1940561" y="325120"/>
            <a:ext cx="5476240" cy="59029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xfrm>
            <a:off x="576967" y="371877"/>
            <a:ext cx="7964700" cy="50746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67B9"/>
              </a:buClr>
              <a:buSzPts val="3200"/>
              <a:buFont typeface="Gill Sans"/>
              <a:buNone/>
            </a:pPr>
            <a:r>
              <a:rPr lang="en-US" sz="3200" dirty="0" err="1"/>
              <a:t>Өсүп</a:t>
            </a:r>
            <a:r>
              <a:rPr lang="en-US" sz="3200" dirty="0"/>
              <a:t> </a:t>
            </a:r>
            <a:r>
              <a:rPr lang="en-US" sz="3200" dirty="0" err="1"/>
              <a:t>өнүгүүгө</a:t>
            </a:r>
            <a:r>
              <a:rPr lang="en-US" sz="3200" dirty="0"/>
              <a:t> </a:t>
            </a:r>
            <a:r>
              <a:rPr lang="en-US" sz="3200" dirty="0" err="1"/>
              <a:t>стимул</a:t>
            </a:r>
            <a:r>
              <a:rPr lang="en-US" sz="3200" dirty="0"/>
              <a:t> </a:t>
            </a:r>
            <a:r>
              <a:rPr lang="en-US" sz="3200" dirty="0" err="1"/>
              <a:t>берүүчү</a:t>
            </a:r>
            <a:r>
              <a:rPr lang="en-US" sz="3200" dirty="0"/>
              <a:t>  </a:t>
            </a:r>
            <a:r>
              <a:rPr lang="en-US" sz="3200" dirty="0" err="1"/>
              <a:t>тарбия</a:t>
            </a:r>
            <a:r>
              <a:rPr lang="en-US" sz="3200" dirty="0"/>
              <a:t> </a:t>
            </a:r>
            <a:endParaRPr sz="3200" dirty="0"/>
          </a:p>
        </p:txBody>
      </p:sp>
      <p:grpSp>
        <p:nvGrpSpPr>
          <p:cNvPr id="130" name="Google Shape;130;p4" descr="тарбиялоочу кам көрүү компоненти, атап айтканда, жакшы ден соолук, адекваттуу тамактануу, эрте үчүн мүмкүнчүлүктөр&#10;окуу, коопсуздук жана коопсуздук, жана жооп кайтаруу.&#10;"/>
          <p:cNvGrpSpPr/>
          <p:nvPr/>
        </p:nvGrpSpPr>
        <p:grpSpPr>
          <a:xfrm>
            <a:off x="1577192" y="1305621"/>
            <a:ext cx="5124008" cy="4652009"/>
            <a:chOff x="95317" y="1357321"/>
            <a:chExt cx="5124008" cy="4652009"/>
          </a:xfrm>
        </p:grpSpPr>
        <p:pic>
          <p:nvPicPr>
            <p:cNvPr id="131" name="Google Shape;131;p4"/>
            <p:cNvPicPr preferRelativeResize="0"/>
            <p:nvPr/>
          </p:nvPicPr>
          <p:blipFill rotWithShape="1">
            <a:blip r:embed="rId3">
              <a:alphaModFix/>
            </a:blip>
            <a:srcRect/>
            <a:stretch/>
          </p:blipFill>
          <p:spPr>
            <a:xfrm>
              <a:off x="95317" y="1357321"/>
              <a:ext cx="5124008" cy="4652009"/>
            </a:xfrm>
            <a:prstGeom prst="rect">
              <a:avLst/>
            </a:prstGeom>
            <a:noFill/>
            <a:ln>
              <a:noFill/>
            </a:ln>
          </p:spPr>
        </p:pic>
        <p:sp>
          <p:nvSpPr>
            <p:cNvPr id="132" name="Google Shape;132;p4"/>
            <p:cNvSpPr txBox="1"/>
            <p:nvPr/>
          </p:nvSpPr>
          <p:spPr>
            <a:xfrm>
              <a:off x="2657321" y="2553796"/>
              <a:ext cx="1549200" cy="461700"/>
            </a:xfrm>
            <a:prstGeom prst="rect">
              <a:avLst/>
            </a:prstGeom>
            <a:solidFill>
              <a:srgbClr val="BBD6E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Камкордук менен багуу</a:t>
              </a:r>
              <a:endParaRPr sz="1200" b="1" i="0" u="none" strike="noStrike" cap="none">
                <a:solidFill>
                  <a:srgbClr val="000000"/>
                </a:solidFill>
                <a:latin typeface="Arial"/>
                <a:ea typeface="Arial"/>
                <a:cs typeface="Arial"/>
                <a:sym typeface="Arial"/>
              </a:endParaRPr>
            </a:p>
          </p:txBody>
        </p:sp>
        <p:sp>
          <p:nvSpPr>
            <p:cNvPr id="133" name="Google Shape;133;p4"/>
            <p:cNvSpPr txBox="1"/>
            <p:nvPr/>
          </p:nvSpPr>
          <p:spPr>
            <a:xfrm>
              <a:off x="3557251" y="4272950"/>
              <a:ext cx="1198500" cy="461700"/>
            </a:xfrm>
            <a:prstGeom prst="rect">
              <a:avLst/>
            </a:prstGeom>
            <a:solidFill>
              <a:srgbClr val="8DA9DB"/>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Камкордук менен багуу</a:t>
              </a:r>
              <a:endParaRPr sz="1200" b="1" i="0" u="none" strike="noStrike" cap="none">
                <a:solidFill>
                  <a:srgbClr val="000000"/>
                </a:solidFill>
                <a:latin typeface="Arial"/>
                <a:ea typeface="Arial"/>
                <a:cs typeface="Arial"/>
                <a:sym typeface="Arial"/>
              </a:endParaRPr>
            </a:p>
          </p:txBody>
        </p:sp>
        <p:sp>
          <p:nvSpPr>
            <p:cNvPr id="134" name="Google Shape;134;p4"/>
            <p:cNvSpPr txBox="1"/>
            <p:nvPr/>
          </p:nvSpPr>
          <p:spPr>
            <a:xfrm>
              <a:off x="1605224" y="5208291"/>
              <a:ext cx="1797900" cy="585000"/>
            </a:xfrm>
            <a:prstGeom prst="rect">
              <a:avLst/>
            </a:prstGeom>
            <a:solidFill>
              <a:srgbClr val="8DA9DB">
                <a:alpha val="77254"/>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dirty="0" err="1"/>
                <a:t>Коопсуздук</a:t>
              </a:r>
              <a:r>
                <a:rPr lang="en-US" sz="1600" b="1" dirty="0"/>
                <a:t> </a:t>
              </a:r>
              <a:r>
                <a:rPr lang="en-US" sz="1600" b="1" dirty="0" err="1"/>
                <a:t>жана</a:t>
              </a:r>
              <a:r>
                <a:rPr lang="en-US" sz="1600" b="1" dirty="0"/>
                <a:t> </a:t>
              </a:r>
              <a:r>
                <a:rPr lang="en-US" sz="1600" b="1" dirty="0" err="1"/>
                <a:t>коргоо</a:t>
              </a:r>
              <a:r>
                <a:rPr lang="en-US" sz="1600" b="1" dirty="0"/>
                <a:t> </a:t>
              </a:r>
              <a:endParaRPr sz="1600" b="1" i="0" u="none" strike="noStrike" cap="none" dirty="0">
                <a:solidFill>
                  <a:srgbClr val="000000"/>
                </a:solidFill>
                <a:latin typeface="Arial"/>
                <a:ea typeface="Arial"/>
                <a:cs typeface="Arial"/>
                <a:sym typeface="Arial"/>
              </a:endParaRPr>
            </a:p>
          </p:txBody>
        </p:sp>
        <p:sp>
          <p:nvSpPr>
            <p:cNvPr id="135" name="Google Shape;135;p4"/>
            <p:cNvSpPr txBox="1"/>
            <p:nvPr/>
          </p:nvSpPr>
          <p:spPr>
            <a:xfrm>
              <a:off x="587084" y="4272949"/>
              <a:ext cx="1012200" cy="523200"/>
            </a:xfrm>
            <a:prstGeom prst="rect">
              <a:avLst/>
            </a:prstGeom>
            <a:solidFill>
              <a:srgbClr val="1E4E7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err="1">
                  <a:solidFill>
                    <a:schemeClr val="bg1"/>
                  </a:solidFill>
                  <a:latin typeface="Arial"/>
                  <a:ea typeface="Arial"/>
                  <a:cs typeface="Arial"/>
                  <a:sym typeface="Arial"/>
                </a:rPr>
                <a:t>Эрте</a:t>
              </a:r>
              <a:r>
                <a:rPr lang="en-US" sz="1400" b="1" i="0" u="none" strike="noStrike" cap="none" dirty="0">
                  <a:solidFill>
                    <a:schemeClr val="bg1"/>
                  </a:solidFill>
                  <a:latin typeface="Arial"/>
                  <a:ea typeface="Arial"/>
                  <a:cs typeface="Arial"/>
                  <a:sym typeface="Arial"/>
                </a:rPr>
                <a:t> </a:t>
              </a:r>
              <a:r>
                <a:rPr lang="en-US" sz="1400" b="1" i="0" u="none" strike="noStrike" cap="none" dirty="0" err="1">
                  <a:solidFill>
                    <a:schemeClr val="bg1"/>
                  </a:solidFill>
                  <a:latin typeface="Gill Sans"/>
                  <a:ea typeface="Gill Sans"/>
                  <a:cs typeface="Gill Sans"/>
                  <a:sym typeface="Gill Sans"/>
                </a:rPr>
                <a:t>үйрнөүү</a:t>
              </a:r>
              <a:endParaRPr sz="1400" b="1" i="0" u="none" strike="noStrike" cap="none" dirty="0">
                <a:solidFill>
                  <a:schemeClr val="bg1"/>
                </a:solidFill>
                <a:sym typeface="Arial"/>
              </a:endParaRPr>
            </a:p>
          </p:txBody>
        </p:sp>
        <p:sp>
          <p:nvSpPr>
            <p:cNvPr id="136" name="Google Shape;136;p4"/>
            <p:cNvSpPr txBox="1"/>
            <p:nvPr/>
          </p:nvSpPr>
          <p:spPr>
            <a:xfrm>
              <a:off x="1090478" y="2574763"/>
              <a:ext cx="1290600" cy="523200"/>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Бекем ден соолук </a:t>
              </a:r>
              <a:endParaRPr sz="1400" b="1" i="0" u="none" strike="noStrike" cap="none">
                <a:solidFill>
                  <a:srgbClr val="000000"/>
                </a:solidFill>
                <a:latin typeface="Arial"/>
                <a:ea typeface="Arial"/>
                <a:cs typeface="Arial"/>
                <a:sym typeface="Arial"/>
              </a:endParaRPr>
            </a:p>
          </p:txBody>
        </p:sp>
        <p:sp>
          <p:nvSpPr>
            <p:cNvPr id="137" name="Google Shape;137;p4"/>
            <p:cNvSpPr txBox="1"/>
            <p:nvPr/>
          </p:nvSpPr>
          <p:spPr>
            <a:xfrm>
              <a:off x="2138020" y="3419379"/>
              <a:ext cx="879600" cy="585000"/>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5 багыт</a:t>
              </a:r>
              <a:endParaRPr sz="1600" b="1"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txBox="1">
            <a:spLocks noGrp="1"/>
          </p:cNvSpPr>
          <p:nvPr>
            <p:ph type="title"/>
          </p:nvPr>
        </p:nvSpPr>
        <p:spPr>
          <a:xfrm>
            <a:off x="587085" y="528421"/>
            <a:ext cx="7964700" cy="828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67B9"/>
              </a:buClr>
              <a:buSzPts val="2800"/>
              <a:buFont typeface="Gill Sans"/>
              <a:buNone/>
            </a:pPr>
            <a:r>
              <a:rPr lang="en-US" dirty="0" err="1"/>
              <a:t>Оюн</a:t>
            </a:r>
            <a:r>
              <a:rPr lang="en-US" dirty="0"/>
              <a:t> «</a:t>
            </a:r>
            <a:r>
              <a:rPr lang="en-US" dirty="0" err="1"/>
              <a:t>Мээнин</a:t>
            </a:r>
            <a:r>
              <a:rPr lang="en-US" dirty="0"/>
              <a:t> </a:t>
            </a:r>
            <a:r>
              <a:rPr lang="en-US" dirty="0" err="1"/>
              <a:t>өрч</a:t>
            </a:r>
            <a:r>
              <a:rPr lang="en-US" sz="2800" dirty="0" err="1"/>
              <a:t>ү</a:t>
            </a:r>
            <a:r>
              <a:rPr lang="en-US" dirty="0" err="1"/>
              <a:t>ш</a:t>
            </a:r>
            <a:r>
              <a:rPr lang="en-US" sz="2800" dirty="0" err="1"/>
              <a:t>ү</a:t>
            </a:r>
            <a:r>
              <a:rPr lang="en-US" dirty="0" err="1"/>
              <a:t>нө</a:t>
            </a:r>
            <a:r>
              <a:rPr lang="en-US" dirty="0"/>
              <a:t> </a:t>
            </a:r>
            <a:r>
              <a:rPr lang="en-US" dirty="0" err="1"/>
              <a:t>байкоо</a:t>
            </a:r>
            <a:r>
              <a:rPr lang="en-US" dirty="0"/>
              <a:t> </a:t>
            </a:r>
            <a:r>
              <a:rPr lang="en-US" dirty="0" err="1"/>
              <a:t>жүргузүү</a:t>
            </a:r>
            <a:r>
              <a:rPr lang="en-US" dirty="0"/>
              <a:t>» </a:t>
            </a:r>
            <a:endParaRPr dirty="0"/>
          </a:p>
        </p:txBody>
      </p:sp>
      <p:pic>
        <p:nvPicPr>
          <p:cNvPr id="143" name="Google Shape;143;p5" descr="Адамдын башындагы мээнин сүрөтү."/>
          <p:cNvPicPr preferRelativeResize="0"/>
          <p:nvPr/>
        </p:nvPicPr>
        <p:blipFill rotWithShape="1">
          <a:blip r:embed="rId3">
            <a:alphaModFix/>
          </a:blip>
          <a:srcRect/>
          <a:stretch/>
        </p:blipFill>
        <p:spPr>
          <a:xfrm>
            <a:off x="2254825" y="1097825"/>
            <a:ext cx="4391251" cy="4689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29"/>
          <p:cNvSpPr txBox="1">
            <a:spLocks noGrp="1"/>
          </p:cNvSpPr>
          <p:nvPr>
            <p:ph type="title"/>
          </p:nvPr>
        </p:nvSpPr>
        <p:spPr>
          <a:xfrm>
            <a:off x="147698" y="-285008"/>
            <a:ext cx="8818172" cy="2268188"/>
          </a:xfrm>
          <a:prstGeom prst="rect">
            <a:avLst/>
          </a:prstGeom>
          <a:noFill/>
          <a:ln>
            <a:noFill/>
          </a:ln>
        </p:spPr>
        <p:txBody>
          <a:bodyPr spcFirstLastPara="1" wrap="square" lIns="0" tIns="0" rIns="0" bIns="0" anchor="t" anchorCtr="0">
            <a:noAutofit/>
          </a:bodyPr>
          <a:lstStyle/>
          <a:p>
            <a:pPr marL="0" lvl="0" indent="0" algn="just" rtl="0">
              <a:lnSpc>
                <a:spcPct val="90000"/>
              </a:lnSpc>
              <a:spcBef>
                <a:spcPts val="1200"/>
              </a:spcBef>
              <a:spcAft>
                <a:spcPts val="1200"/>
              </a:spcAft>
              <a:buSzPts val="2800"/>
              <a:buNone/>
            </a:pPr>
            <a:br>
              <a:rPr lang="en-US" b="0">
                <a:solidFill>
                  <a:schemeClr val="lt1"/>
                </a:solidFill>
                <a:latin typeface="Calibri"/>
                <a:ea typeface="Calibri"/>
                <a:cs typeface="Calibri"/>
                <a:sym typeface="Calibri"/>
              </a:rPr>
            </a:br>
            <a:r>
              <a:rPr lang="en-US">
                <a:solidFill>
                  <a:schemeClr val="lt1"/>
                </a:solidFill>
                <a:latin typeface="Calibri"/>
                <a:ea typeface="Calibri"/>
                <a:cs typeface="Calibri"/>
                <a:sym typeface="Calibri"/>
              </a:rPr>
              <a:t>Баланын чоңоюп, өсүп-өнүгүү учурундагы тарбиялоого атасынын, чоң  апасынын, чоң  атасынын жана бир туугандарынын аралашканы, баланын тарбиясына өз салымын кошот. Андыктан, ар бир бала жалпы үй-бүлө мүчөлөрүнүн колдоосуна, тарбиясына муктаж </a:t>
            </a:r>
            <a:br>
              <a:rPr lang="en-US"/>
            </a:br>
            <a:br>
              <a:rPr lang="en-US" b="0">
                <a:solidFill>
                  <a:schemeClr val="lt1"/>
                </a:solidFill>
                <a:latin typeface="Calibri"/>
                <a:ea typeface="Calibri"/>
                <a:cs typeface="Calibri"/>
                <a:sym typeface="Calibri"/>
              </a:rPr>
            </a:b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0"/>
          <p:cNvSpPr txBox="1">
            <a:spLocks noGrp="1"/>
          </p:cNvSpPr>
          <p:nvPr>
            <p:ph type="title"/>
          </p:nvPr>
        </p:nvSpPr>
        <p:spPr>
          <a:xfrm>
            <a:off x="254000" y="443345"/>
            <a:ext cx="8130195" cy="74814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67B9"/>
              </a:buClr>
              <a:buSzPts val="2800"/>
              <a:buFont typeface="Gill Sans"/>
              <a:buNone/>
            </a:pPr>
            <a:r>
              <a:rPr lang="en-US" sz="3600"/>
              <a:t>Кошумча тамактандыруу деген эмне?</a:t>
            </a:r>
            <a:br>
              <a:rPr lang="en-US"/>
            </a:br>
            <a:endParaRPr/>
          </a:p>
        </p:txBody>
      </p:sp>
      <p:sp>
        <p:nvSpPr>
          <p:cNvPr id="154" name="Google Shape;154;p30"/>
          <p:cNvSpPr txBox="1">
            <a:spLocks noGrp="1"/>
          </p:cNvSpPr>
          <p:nvPr>
            <p:ph type="body" idx="1"/>
          </p:nvPr>
        </p:nvSpPr>
        <p:spPr>
          <a:xfrm>
            <a:off x="254000" y="1039092"/>
            <a:ext cx="8798560" cy="5375563"/>
          </a:xfrm>
          <a:prstGeom prst="rect">
            <a:avLst/>
          </a:prstGeom>
          <a:noFill/>
          <a:ln>
            <a:noFill/>
          </a:ln>
        </p:spPr>
        <p:txBody>
          <a:bodyPr spcFirstLastPara="1" wrap="square" lIns="0" tIns="0" rIns="0" bIns="0" anchor="t" anchorCtr="0">
            <a:noAutofit/>
          </a:bodyPr>
          <a:lstStyle/>
          <a:p>
            <a:pPr marL="88900" lvl="0" indent="0" algn="l" rtl="0">
              <a:lnSpc>
                <a:spcPct val="90000"/>
              </a:lnSpc>
              <a:spcBef>
                <a:spcPts val="1000"/>
              </a:spcBef>
              <a:spcAft>
                <a:spcPts val="0"/>
              </a:spcAft>
              <a:buSzPts val="2200"/>
              <a:buNone/>
            </a:pPr>
            <a:endParaRPr/>
          </a:p>
          <a:p>
            <a:pPr marL="88900" lvl="0" indent="0" algn="l" rtl="0">
              <a:lnSpc>
                <a:spcPct val="90000"/>
              </a:lnSpc>
              <a:spcBef>
                <a:spcPts val="1000"/>
              </a:spcBef>
              <a:spcAft>
                <a:spcPts val="0"/>
              </a:spcAft>
              <a:buSzPts val="2200"/>
              <a:buNone/>
            </a:pPr>
            <a:r>
              <a:rPr lang="en-US" sz="3600" b="1">
                <a:solidFill>
                  <a:srgbClr val="0067B9"/>
                </a:solidFill>
              </a:rPr>
              <a:t>Кайсы убакыттан баштап наристеге кошумча тамак бериш керек, эмчек сүтүнө кошумча?</a:t>
            </a:r>
            <a:endParaRPr sz="3600" b="1">
              <a:solidFill>
                <a:srgbClr val="0067B9"/>
              </a:solidFill>
            </a:endParaRPr>
          </a:p>
          <a:p>
            <a:pPr marL="88900" lvl="0" indent="0" algn="l" rtl="0">
              <a:lnSpc>
                <a:spcPct val="90000"/>
              </a:lnSpc>
              <a:spcBef>
                <a:spcPts val="1000"/>
              </a:spcBef>
              <a:spcAft>
                <a:spcPts val="0"/>
              </a:spcAft>
              <a:buSzPts val="2200"/>
              <a:buNone/>
            </a:pPr>
            <a:endParaRPr sz="3600" b="1">
              <a:solidFill>
                <a:srgbClr val="0067B9"/>
              </a:solidFill>
            </a:endParaRPr>
          </a:p>
          <a:p>
            <a:pPr marL="88900" lvl="0" indent="0" algn="l" rtl="0">
              <a:lnSpc>
                <a:spcPct val="90000"/>
              </a:lnSpc>
              <a:spcBef>
                <a:spcPts val="1000"/>
              </a:spcBef>
              <a:spcAft>
                <a:spcPts val="0"/>
              </a:spcAft>
              <a:buSzPts val="2200"/>
              <a:buNone/>
            </a:pPr>
            <a:r>
              <a:rPr lang="en-US" sz="3600" b="1">
                <a:solidFill>
                  <a:srgbClr val="0067B9"/>
                </a:solidFill>
              </a:rPr>
              <a:t>Кандай жаңы азыктарды балдарга бере баштадыңар – биринчи кошумча тамагы? </a:t>
            </a:r>
            <a:endParaRPr sz="3600" b="1">
              <a:solidFill>
                <a:srgbClr val="0067B9"/>
              </a:solidFill>
            </a:endParaRPr>
          </a:p>
          <a:p>
            <a:pPr marL="88900" lvl="0" indent="0" algn="l" rtl="0">
              <a:lnSpc>
                <a:spcPct val="90000"/>
              </a:lnSpc>
              <a:spcBef>
                <a:spcPts val="1000"/>
              </a:spcBef>
              <a:spcAft>
                <a:spcPts val="0"/>
              </a:spcAft>
              <a:buSzPts val="2200"/>
              <a:buNone/>
            </a:pPr>
            <a:endParaRPr sz="3600" b="1">
              <a:solidFill>
                <a:srgbClr val="0067B9"/>
              </a:solidFill>
            </a:endParaRPr>
          </a:p>
          <a:p>
            <a:pPr marL="88900" lvl="0" indent="0" algn="l" rtl="0">
              <a:lnSpc>
                <a:spcPct val="90000"/>
              </a:lnSpc>
              <a:spcBef>
                <a:spcPts val="1000"/>
              </a:spcBef>
              <a:spcAft>
                <a:spcPts val="0"/>
              </a:spcAft>
              <a:buSzPts val="2200"/>
              <a:buNone/>
            </a:pPr>
            <a:endParaRPr sz="3600" b="1">
              <a:solidFill>
                <a:srgbClr val="0067B9"/>
              </a:solidFill>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TotalTime>
  <Words>2585</Words>
  <Application>Microsoft Office PowerPoint</Application>
  <PresentationFormat>On-screen Show (4:3)</PresentationFormat>
  <Paragraphs>126</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NTR</vt:lpstr>
      <vt:lpstr>Arial</vt:lpstr>
      <vt:lpstr>Calibri</vt:lpstr>
      <vt:lpstr>Gill Sans</vt:lpstr>
      <vt:lpstr>Office Theme</vt:lpstr>
      <vt:lpstr>Камкордук менен багуу жана толук баалуу тамактандыруу </vt:lpstr>
      <vt:lpstr>Сабактын максаты:  Алгачкы 1000 күндүктөгү жашоосундагы баланын өсүп өнүгүүсү  Баланын алгачкы 2 жашында ага болгон камкордук менен багуу   Кошумча тамактандыруу модулдун маанилүү билдиргичтерин эскерүү     </vt:lpstr>
      <vt:lpstr>ДОЛБООРДУН МАКСАТЫ</vt:lpstr>
      <vt:lpstr>Өтүлгөн модулдун ийгиликтери жана кыйынчылыктары  </vt:lpstr>
      <vt:lpstr>Өтүлгөн модулдун ийгиликтери жана кыйынчылыктары  </vt:lpstr>
      <vt:lpstr>Өсүп өнүгүүгө стимул берүүчү  тарбия </vt:lpstr>
      <vt:lpstr>Оюн «Мээнин өрчүшүнө байкоо жүргузүү» </vt:lpstr>
      <vt:lpstr> Баланын чоңоюп, өсүп-өнүгүү учурундагы тарбиялоого атасынын, чоң  апасынын, чоң  атасынын жана бир туугандарынын аралашканы, баланын тарбиясына өз салымын кошот. Андыктан, ар бир бала жалпы үй-бүлө мүчөлөрүнүн колдоосуна, тарбиясына муктаж   </vt:lpstr>
      <vt:lpstr>Кошумча тамактандыруу деген эмне? </vt:lpstr>
      <vt:lpstr>МААНИЛҮҮ БИЛДИРГИЧТЕР   </vt:lpstr>
      <vt:lpstr>МААНИЛҮҮ БИЛДИРГИЧТЕР</vt:lpstr>
      <vt:lpstr>МААНИЛҮҮ БИЛДИРГИЧТЕР </vt:lpstr>
      <vt:lpstr>Камкордук менен багуу </vt:lpstr>
      <vt:lpstr>Сабырдуулук жана мээримдүүлүк менен тамактандыруу</vt:lpstr>
      <vt:lpstr>Суроо/жооптор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Камкордук менен багуу жана толук баалуу тамактандыруу </dc:title>
  <dc:subject>4. ECD_RCRF_ppt</dc:subject>
  <dc:creator>USAID</dc:creator>
  <cp:lastModifiedBy>Nalini C</cp:lastModifiedBy>
  <cp:revision>5</cp:revision>
  <dcterms:created xsi:type="dcterms:W3CDTF">2020-09-29T01:45:17Z</dcterms:created>
  <dcterms:modified xsi:type="dcterms:W3CDTF">2024-01-18T14:23:45Z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Kyrgyz</vt:lpwstr>
  </property>
</Properties>
</file>