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20"/>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embeddedFontLst>
    <p:embeddedFont>
      <p:font typeface="Arim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ill Sans" panose="020B0604020202020204" charset="0"/>
      <p:regular r:id="rId29"/>
      <p:bold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aF50RJYhhFhK6ZnuIbFSB01ND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249" autoAdjust="0"/>
  </p:normalViewPr>
  <p:slideViewPr>
    <p:cSldViewPr snapToGrid="0">
      <p:cViewPr varScale="1">
        <p:scale>
          <a:sx n="68" d="100"/>
          <a:sy n="68" d="100"/>
        </p:scale>
        <p:origin x="792" y="60"/>
      </p:cViewPr>
      <p:guideLst/>
    </p:cSldViewPr>
  </p:slideViewPr>
  <p:outlineViewPr>
    <p:cViewPr>
      <p:scale>
        <a:sx n="33" d="100"/>
        <a:sy n="33" d="100"/>
      </p:scale>
      <p:origin x="0" y="-100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6be84161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c6be84161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ru-RU" sz="1100" b="0" i="0" u="none" strike="noStrike">
                <a:solidFill>
                  <a:srgbClr val="000000"/>
                </a:solidFill>
                <a:latin typeface="Calibri"/>
                <a:ea typeface="Calibri"/>
                <a:cs typeface="Calibri"/>
                <a:sym typeface="Calibri"/>
              </a:rPr>
              <a:t>Семинардын аягында катышуучулар төмөндөгүлөрдү түшүндүрүп бере алышат:  </a:t>
            </a:r>
            <a:endParaRPr sz="1100" b="0"/>
          </a:p>
          <a:p>
            <a:pPr marL="457200" marR="0" lvl="0" indent="-228600" algn="l" rtl="0">
              <a:lnSpc>
                <a:spcPct val="100000"/>
              </a:lnSpc>
              <a:spcBef>
                <a:spcPts val="0"/>
              </a:spcBef>
              <a:spcAft>
                <a:spcPts val="0"/>
              </a:spcAft>
              <a:buSzPts val="1400"/>
              <a:buNone/>
            </a:pPr>
            <a:r>
              <a:rPr lang="ru-RU"/>
              <a:t>Можете сказать выше и перечислить цели урока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800" b="0" i="0" u="none" strike="noStrike">
                <a:solidFill>
                  <a:srgbClr val="000000"/>
                </a:solidFill>
                <a:latin typeface="Gill Sans"/>
                <a:ea typeface="Gill Sans"/>
                <a:cs typeface="Gill Sans"/>
                <a:sym typeface="Gill Sans"/>
              </a:rPr>
              <a:t>3. </a:t>
            </a:r>
            <a:r>
              <a:rPr lang="ru-RU" sz="1800" b="0" i="0" u="none" strike="noStrike">
                <a:solidFill>
                  <a:srgbClr val="000000"/>
                </a:solidFill>
                <a:latin typeface="Calibri"/>
                <a:ea typeface="Calibri"/>
                <a:cs typeface="Calibri"/>
                <a:sym typeface="Calibri"/>
              </a:rPr>
              <a:t>Бактериялар кир кол жана дааратканалар аркылуу жугат:</a:t>
            </a:r>
            <a:endParaRPr b="0"/>
          </a:p>
          <a:p>
            <a:pPr marL="0" lvl="0" indent="0" algn="l" rtl="0">
              <a:lnSpc>
                <a:spcPct val="100000"/>
              </a:lnSpc>
              <a:spcBef>
                <a:spcPts val="80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көзгө</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көрүнбөгөн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өтө</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кичине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организмдер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Кээ</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бир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ден</a:t>
            </a:r>
            <a:r>
              <a:rPr lang="ru-RU" sz="1800" b="0" i="0" u="none" strike="noStrike">
                <a:solidFill>
                  <a:srgbClr val="000000"/>
                </a:solidFill>
                <a:latin typeface="Gill Sans"/>
                <a:ea typeface="Gill Sans"/>
                <a:cs typeface="Gill Sans"/>
                <a:sym typeface="Gill Sans"/>
              </a:rPr>
              <a:t>-</a:t>
            </a:r>
            <a:r>
              <a:rPr lang="ru-RU" sz="1800" b="0" i="0" u="none" strike="noStrike">
                <a:solidFill>
                  <a:srgbClr val="000000"/>
                </a:solidFill>
                <a:latin typeface="Calibri"/>
                <a:ea typeface="Calibri"/>
                <a:cs typeface="Calibri"/>
                <a:sym typeface="Calibri"/>
              </a:rPr>
              <a:t>соолук</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пайдалуу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бирок көбүнчөсү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ооруларды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дагы козгойт</a:t>
            </a:r>
            <a:r>
              <a:rPr lang="ru-RU" sz="1800" b="0" i="0" u="none" strike="noStrike">
                <a:solidFill>
                  <a:srgbClr val="000000"/>
                </a:solidFill>
                <a:latin typeface="Gill Sans"/>
                <a:ea typeface="Gill Sans"/>
                <a:cs typeface="Gill Sans"/>
                <a:sym typeface="Gill Sans"/>
              </a:rPr>
              <a:t>.</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козгогон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ич</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өткөк</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тамак</a:t>
            </a:r>
            <a:r>
              <a:rPr lang="ru-RU" sz="1800" b="0" i="0" u="none" strike="noStrike">
                <a:solidFill>
                  <a:srgbClr val="000000"/>
                </a:solidFill>
                <a:latin typeface="Gill Sans"/>
                <a:ea typeface="Gill Sans"/>
                <a:cs typeface="Gill Sans"/>
                <a:sym typeface="Gill Sans"/>
              </a:rPr>
              <a:t>-</a:t>
            </a:r>
            <a:r>
              <a:rPr lang="ru-RU" sz="1800" b="0" i="0" u="none" strike="noStrike">
                <a:solidFill>
                  <a:srgbClr val="000000"/>
                </a:solidFill>
                <a:latin typeface="Calibri"/>
                <a:ea typeface="Calibri"/>
                <a:cs typeface="Calibri"/>
                <a:sym typeface="Calibri"/>
              </a:rPr>
              <a:t>аштан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уулануу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пневмониянын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кээ</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бир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түрлөрү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кулактын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инфекциясы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туберкулез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тери</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оорулары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оорулары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башкалар</a:t>
            </a:r>
            <a:r>
              <a:rPr lang="ru-RU" sz="1800" b="0" i="0" u="none" strike="noStrike">
                <a:solidFill>
                  <a:srgbClr val="000000"/>
                </a:solidFill>
                <a:latin typeface="Gill Sans"/>
                <a:ea typeface="Gill Sans"/>
                <a:cs typeface="Gill Sans"/>
                <a:sym typeface="Gill Sans"/>
              </a:rPr>
              <a:t>. </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Биз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күнүгө</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чогулган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нерселерди</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кармайбыз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булганыч</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менен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контакт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болгон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адамдын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жаныбарлардын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булганган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жерде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сууда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азыктардын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үстүнкү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катмарында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көбөйөт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Адамдар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жогорудагы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аталган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нерселер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менен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байланыш</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болуп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колду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жуубаган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учурда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бактерияларды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ар</a:t>
            </a:r>
            <a:r>
              <a:rPr lang="ru-RU" sz="1800" b="0" i="0" u="none" strike="noStrike">
                <a:solidFill>
                  <a:srgbClr val="000000"/>
                </a:solidFill>
                <a:latin typeface="Gill Sans"/>
                <a:ea typeface="Gill Sans"/>
                <a:cs typeface="Gill Sans"/>
                <a:sym typeface="Gill Sans"/>
              </a:rPr>
              <a:t>-</a:t>
            </a:r>
            <a:r>
              <a:rPr lang="ru-RU" sz="1800" b="0" i="0" u="none" strike="noStrike">
                <a:solidFill>
                  <a:srgbClr val="000000"/>
                </a:solidFill>
                <a:latin typeface="Calibri"/>
                <a:ea typeface="Calibri"/>
                <a:cs typeface="Calibri"/>
                <a:sym typeface="Calibri"/>
              </a:rPr>
              <a:t>нерселерге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адамдарга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таратат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Балдардын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булганган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очогу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болуп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саналат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үй</a:t>
            </a:r>
            <a:r>
              <a:rPr lang="ru-RU" sz="1800" b="0" i="0" u="none" strike="noStrike">
                <a:solidFill>
                  <a:srgbClr val="000000"/>
                </a:solidFill>
                <a:latin typeface="Gill Sans"/>
                <a:ea typeface="Gill Sans"/>
                <a:cs typeface="Gill Sans"/>
                <a:sym typeface="Gill Sans"/>
              </a:rPr>
              <a:t>-</a:t>
            </a:r>
            <a:r>
              <a:rPr lang="ru-RU" sz="1800" b="0" i="0" u="none" strike="noStrike">
                <a:solidFill>
                  <a:srgbClr val="000000"/>
                </a:solidFill>
                <a:latin typeface="Calibri"/>
                <a:ea typeface="Calibri"/>
                <a:cs typeface="Calibri"/>
                <a:sym typeface="Calibri"/>
              </a:rPr>
              <a:t>бүлөнү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ооруга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чалдыктырышы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мүмкүн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Балдардын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кездешет</a:t>
            </a:r>
            <a:r>
              <a:rPr lang="ru-RU" sz="1800" b="0" i="0" u="none" strike="noStrike">
                <a:solidFill>
                  <a:srgbClr val="000000"/>
                </a:solidFill>
                <a:latin typeface="Gill Sans"/>
                <a:ea typeface="Gill Sans"/>
                <a:cs typeface="Gill Sans"/>
                <a:sym typeface="Gill Sans"/>
              </a:rPr>
              <a:t>.</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Бактериялардын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биздин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организмге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кирүү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жолу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жуулбаган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аркылуу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көзүбүздү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ушалаганда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мурдубузду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оозубузду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кармаганда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тамак</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жеген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учурда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эмес</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колдо</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бар</a:t>
            </a:r>
            <a:r>
              <a:rPr lang="ru-RU" sz="1800" b="0" i="0" u="none" strike="noStrike">
                <a:solidFill>
                  <a:srgbClr val="000000"/>
                </a:solidFill>
                <a:latin typeface="Gill Sans"/>
                <a:ea typeface="Gill Sans"/>
                <a:cs typeface="Gill Sans"/>
                <a:sym typeface="Gill Sans"/>
              </a:rPr>
              <a:t>. </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Оору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чакыруучу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бактерияларды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организмге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кирбеш</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баттан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жакшылап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колду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самын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менен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жууш</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керек</a:t>
            </a:r>
            <a:r>
              <a:rPr lang="ru-RU" sz="1800" b="0" i="0" u="none" strike="noStrike">
                <a:solidFill>
                  <a:srgbClr val="000000"/>
                </a:solidFill>
                <a:latin typeface="Gill Sans"/>
                <a:ea typeface="Gill Sans"/>
                <a:cs typeface="Gill Sans"/>
                <a:sym typeface="Gill Sans"/>
              </a:rPr>
              <a:t>. </a:t>
            </a:r>
            <a:endParaRPr/>
          </a:p>
          <a:p>
            <a:pPr marL="228600" lvl="0" indent="0" algn="l" rtl="0">
              <a:lnSpc>
                <a:spcPct val="100000"/>
              </a:lnSpc>
              <a:spcBef>
                <a:spcPts val="800"/>
              </a:spcBef>
              <a:spcAft>
                <a:spcPts val="0"/>
              </a:spcAft>
              <a:buSzPts val="1400"/>
              <a:buNone/>
            </a:pPr>
            <a:r>
              <a:rPr lang="ru-RU" sz="1800" b="0" i="0" u="none" strike="noStrike">
                <a:solidFill>
                  <a:srgbClr val="000000"/>
                </a:solidFill>
                <a:latin typeface="Calibri"/>
                <a:ea typeface="Calibri"/>
                <a:cs typeface="Calibri"/>
                <a:sym typeface="Calibri"/>
              </a:rPr>
              <a:t>Эмне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себептен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баланын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жерге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төкпөй</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дааратканага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төгүшүбүз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керек</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Эмне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таза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болушу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керек</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Бир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нече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жооп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уккандан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кийин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таза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даараткананын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сүрөтү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чагылдырылган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баракчаны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көрсөтүп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түшүндүрүп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бериңиз</a:t>
            </a:r>
            <a:r>
              <a:rPr lang="ru-RU" sz="1800" b="0" i="0" u="none" strike="noStrike">
                <a:solidFill>
                  <a:srgbClr val="000000"/>
                </a:solidFill>
                <a:latin typeface="Gill Sans"/>
                <a:ea typeface="Gill Sans"/>
                <a:cs typeface="Gill Sans"/>
                <a:sym typeface="Gill Sans"/>
              </a:rPr>
              <a:t>: </a:t>
            </a:r>
            <a:endParaRPr b="0"/>
          </a:p>
          <a:p>
            <a:pPr marL="0" lvl="0" indent="0" algn="l" rtl="0">
              <a:lnSpc>
                <a:spcPct val="100000"/>
              </a:lnSpc>
              <a:spcBef>
                <a:spcPts val="80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Кенже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курактагы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баланын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дагы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чоң</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адамдардыкындай</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эле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чакырат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Ошондуктан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дайым</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баланын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дааратканага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төгүү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керек</a:t>
            </a:r>
            <a:r>
              <a:rPr lang="ru-RU" sz="1800" b="0" i="0" u="none" strike="noStrike">
                <a:solidFill>
                  <a:srgbClr val="000000"/>
                </a:solidFill>
                <a:latin typeface="Gill Sans"/>
                <a:ea typeface="Gill Sans"/>
                <a:cs typeface="Gill Sans"/>
                <a:sym typeface="Gill Sans"/>
              </a:rPr>
              <a:t>. </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Качан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таза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эмес</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менен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колдонгондо</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адамдар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кийими</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менен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кийимдеринде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чакыруучу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бактерияларды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ала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келишет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өтө</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маанилүү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баарыбыз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анткени</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баарыбыз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колдонобуз</a:t>
            </a:r>
            <a:r>
              <a:rPr lang="ru-RU" sz="1800" b="0" i="0" u="none" strike="noStrike">
                <a:solidFill>
                  <a:srgbClr val="000000"/>
                </a:solidFill>
                <a:latin typeface="Gill Sans"/>
                <a:ea typeface="Gill Sans"/>
                <a:cs typeface="Gill Sans"/>
                <a:sym typeface="Gill Sans"/>
              </a:rPr>
              <a:t>. </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Ичүүчү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сууну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таза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кармоо</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сууга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кирбеш</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даараткананы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суу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булагынан</a:t>
            </a:r>
            <a:r>
              <a:rPr lang="ru-RU" sz="1800" b="0" i="0" u="none" strike="noStrike">
                <a:solidFill>
                  <a:srgbClr val="000000"/>
                </a:solidFill>
                <a:latin typeface="Gill Sans"/>
                <a:ea typeface="Gill Sans"/>
                <a:cs typeface="Gill Sans"/>
                <a:sym typeface="Gill Sans"/>
              </a:rPr>
              <a:t> 25 </a:t>
            </a:r>
            <a:r>
              <a:rPr lang="ru-RU" sz="1800" b="0" i="0" u="none" strike="noStrike">
                <a:solidFill>
                  <a:srgbClr val="000000"/>
                </a:solidFill>
                <a:latin typeface="Calibri"/>
                <a:ea typeface="Calibri"/>
                <a:cs typeface="Calibri"/>
                <a:sym typeface="Calibri"/>
              </a:rPr>
              <a:t>метр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алыстыкта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салуу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керек</a:t>
            </a:r>
            <a:r>
              <a:rPr lang="ru-RU" sz="1800" b="0" i="0" u="none" strike="noStrike">
                <a:solidFill>
                  <a:srgbClr val="000000"/>
                </a:solidFill>
                <a:latin typeface="Gill Sans"/>
                <a:ea typeface="Gill Sans"/>
                <a:cs typeface="Gill Sans"/>
                <a:sym typeface="Gill Sans"/>
              </a:rPr>
              <a:t>. </a:t>
            </a:r>
            <a:endParaRPr/>
          </a:p>
          <a:p>
            <a:pPr marL="0" lvl="0" indent="0" algn="l" rtl="0">
              <a:lnSpc>
                <a:spcPct val="100000"/>
              </a:lnSpc>
              <a:spcBef>
                <a:spcPts val="800"/>
              </a:spcBef>
              <a:spcAft>
                <a:spcPts val="0"/>
              </a:spcAft>
              <a:buSzPts val="1400"/>
              <a:buNone/>
            </a:pPr>
            <a:endParaRPr/>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t>Эмне учун таза дааратканал манилуу. Бардык уй-було мучололору бир даараткана менен колдонот </a:t>
            </a:r>
            <a:endParaRPr/>
          </a:p>
          <a:p>
            <a:pPr marL="0" lvl="0" indent="0" algn="l" rtl="0">
              <a:lnSpc>
                <a:spcPct val="100000"/>
              </a:lnSpc>
              <a:spcBef>
                <a:spcPts val="0"/>
              </a:spcBef>
              <a:spcAft>
                <a:spcPts val="0"/>
              </a:spcAft>
              <a:buSzPts val="1400"/>
              <a:buNone/>
            </a:pPr>
            <a:r>
              <a:rPr lang="ru-RU"/>
              <a:t>Тазалаштын кажети барбы? </a:t>
            </a:r>
            <a:endParaRPr/>
          </a:p>
        </p:txBody>
      </p:sp>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f58de953b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9f58de953b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800" b="0" i="0" u="none" strike="noStrike">
                <a:solidFill>
                  <a:srgbClr val="000000"/>
                </a:solidFill>
                <a:latin typeface="Gill Sans"/>
                <a:ea typeface="Gill Sans"/>
                <a:cs typeface="Gill Sans"/>
                <a:sym typeface="Gill Sans"/>
              </a:rPr>
              <a:t>3. </a:t>
            </a:r>
            <a:r>
              <a:rPr lang="ru-RU" sz="1800" b="0" i="0" u="none" strike="noStrike">
                <a:solidFill>
                  <a:srgbClr val="000000"/>
                </a:solidFill>
                <a:latin typeface="Calibri"/>
                <a:ea typeface="Calibri"/>
                <a:cs typeface="Calibri"/>
                <a:sym typeface="Calibri"/>
              </a:rPr>
              <a:t>Бактериялар кир кол жана дааратканалар аркылуу жугат:</a:t>
            </a:r>
            <a:endParaRPr b="0"/>
          </a:p>
          <a:p>
            <a:pPr marL="0" lvl="0" indent="0" algn="l" rtl="0">
              <a:lnSpc>
                <a:spcPct val="100000"/>
              </a:lnSpc>
              <a:spcBef>
                <a:spcPts val="80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көзгө</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көрүнбөгөн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өтө</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кичине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организмдер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Кээ</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бир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ден</a:t>
            </a:r>
            <a:r>
              <a:rPr lang="ru-RU" sz="1800" b="0" i="0" u="none" strike="noStrike">
                <a:solidFill>
                  <a:srgbClr val="000000"/>
                </a:solidFill>
                <a:latin typeface="Gill Sans"/>
                <a:ea typeface="Gill Sans"/>
                <a:cs typeface="Gill Sans"/>
                <a:sym typeface="Gill Sans"/>
              </a:rPr>
              <a:t>-</a:t>
            </a:r>
            <a:r>
              <a:rPr lang="ru-RU" sz="1800" b="0" i="0" u="none" strike="noStrike">
                <a:solidFill>
                  <a:srgbClr val="000000"/>
                </a:solidFill>
                <a:latin typeface="Calibri"/>
                <a:ea typeface="Calibri"/>
                <a:cs typeface="Calibri"/>
                <a:sym typeface="Calibri"/>
              </a:rPr>
              <a:t>соолук</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пайдалуу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бирок көбүнчөсү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ооруларды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дагы козгойт</a:t>
            </a:r>
            <a:r>
              <a:rPr lang="ru-RU" sz="1800" b="0" i="0" u="none" strike="noStrike">
                <a:solidFill>
                  <a:srgbClr val="000000"/>
                </a:solidFill>
                <a:latin typeface="Gill Sans"/>
                <a:ea typeface="Gill Sans"/>
                <a:cs typeface="Gill Sans"/>
                <a:sym typeface="Gill Sans"/>
              </a:rPr>
              <a:t>.</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козгогон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ич</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өткөк</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тамак</a:t>
            </a:r>
            <a:r>
              <a:rPr lang="ru-RU" sz="1800" b="0" i="0" u="none" strike="noStrike">
                <a:solidFill>
                  <a:srgbClr val="000000"/>
                </a:solidFill>
                <a:latin typeface="Gill Sans"/>
                <a:ea typeface="Gill Sans"/>
                <a:cs typeface="Gill Sans"/>
                <a:sym typeface="Gill Sans"/>
              </a:rPr>
              <a:t>-</a:t>
            </a:r>
            <a:r>
              <a:rPr lang="ru-RU" sz="1800" b="0" i="0" u="none" strike="noStrike">
                <a:solidFill>
                  <a:srgbClr val="000000"/>
                </a:solidFill>
                <a:latin typeface="Calibri"/>
                <a:ea typeface="Calibri"/>
                <a:cs typeface="Calibri"/>
                <a:sym typeface="Calibri"/>
              </a:rPr>
              <a:t>аштан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уулануу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пневмониянын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кээ</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бир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түрлөрү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кулактын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инфекциясы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туберкулез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тери</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оорулары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оорулары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башкалар</a:t>
            </a:r>
            <a:r>
              <a:rPr lang="ru-RU" sz="1800" b="0" i="0" u="none" strike="noStrike">
                <a:solidFill>
                  <a:srgbClr val="000000"/>
                </a:solidFill>
                <a:latin typeface="Gill Sans"/>
                <a:ea typeface="Gill Sans"/>
                <a:cs typeface="Gill Sans"/>
                <a:sym typeface="Gill Sans"/>
              </a:rPr>
              <a:t>. </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Биз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күнүгө</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чогулган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нерселерди</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кармайбыз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булганыч</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менен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контакт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болгон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адамдын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жаныбарлардын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булганган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жерде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сууда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азыктардын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үстүнкү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катмарында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көбөйөт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Адамдар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жогорудагы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аталган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нерселер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менен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байланыш</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болуп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колду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жуубаган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учурда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бактерияларды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ар</a:t>
            </a:r>
            <a:r>
              <a:rPr lang="ru-RU" sz="1800" b="0" i="0" u="none" strike="noStrike">
                <a:solidFill>
                  <a:srgbClr val="000000"/>
                </a:solidFill>
                <a:latin typeface="Gill Sans"/>
                <a:ea typeface="Gill Sans"/>
                <a:cs typeface="Gill Sans"/>
                <a:sym typeface="Gill Sans"/>
              </a:rPr>
              <a:t>-</a:t>
            </a:r>
            <a:r>
              <a:rPr lang="ru-RU" sz="1800" b="0" i="0" u="none" strike="noStrike">
                <a:solidFill>
                  <a:srgbClr val="000000"/>
                </a:solidFill>
                <a:latin typeface="Calibri"/>
                <a:ea typeface="Calibri"/>
                <a:cs typeface="Calibri"/>
                <a:sym typeface="Calibri"/>
              </a:rPr>
              <a:t>нерселерге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адамдарга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таратат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Балдардын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булганган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очогу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болуп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саналат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үй</a:t>
            </a:r>
            <a:r>
              <a:rPr lang="ru-RU" sz="1800" b="0" i="0" u="none" strike="noStrike">
                <a:solidFill>
                  <a:srgbClr val="000000"/>
                </a:solidFill>
                <a:latin typeface="Gill Sans"/>
                <a:ea typeface="Gill Sans"/>
                <a:cs typeface="Gill Sans"/>
                <a:sym typeface="Gill Sans"/>
              </a:rPr>
              <a:t>-</a:t>
            </a:r>
            <a:r>
              <a:rPr lang="ru-RU" sz="1800" b="0" i="0" u="none" strike="noStrike">
                <a:solidFill>
                  <a:srgbClr val="000000"/>
                </a:solidFill>
                <a:latin typeface="Calibri"/>
                <a:ea typeface="Calibri"/>
                <a:cs typeface="Calibri"/>
                <a:sym typeface="Calibri"/>
              </a:rPr>
              <a:t>бүлөнү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ооруга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чалдыктырышы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мүмкүн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Балдардын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кездешет</a:t>
            </a:r>
            <a:r>
              <a:rPr lang="ru-RU" sz="1800" b="0" i="0" u="none" strike="noStrike">
                <a:solidFill>
                  <a:srgbClr val="000000"/>
                </a:solidFill>
                <a:latin typeface="Gill Sans"/>
                <a:ea typeface="Gill Sans"/>
                <a:cs typeface="Gill Sans"/>
                <a:sym typeface="Gill Sans"/>
              </a:rPr>
              <a:t>.</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Бактериялардын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биздин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организмге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кирүү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жолу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жуулбаган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аркылуу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көзүбүздү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ушалаганда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мурдубузду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оозубузду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кармаганда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тамак</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жеген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учурда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эмес</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колдо</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бар</a:t>
            </a:r>
            <a:r>
              <a:rPr lang="ru-RU" sz="1800" b="0" i="0" u="none" strike="noStrike">
                <a:solidFill>
                  <a:srgbClr val="000000"/>
                </a:solidFill>
                <a:latin typeface="Gill Sans"/>
                <a:ea typeface="Gill Sans"/>
                <a:cs typeface="Gill Sans"/>
                <a:sym typeface="Gill Sans"/>
              </a:rPr>
              <a:t>. </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Оору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чакыруучу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бактерияларды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организмге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кирбеш</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баттан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жакшылап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колду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самын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менен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жууш</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керек</a:t>
            </a:r>
            <a:r>
              <a:rPr lang="ru-RU" sz="1800" b="0" i="0" u="none" strike="noStrike">
                <a:solidFill>
                  <a:srgbClr val="000000"/>
                </a:solidFill>
                <a:latin typeface="Gill Sans"/>
                <a:ea typeface="Gill Sans"/>
                <a:cs typeface="Gill Sans"/>
                <a:sym typeface="Gill Sans"/>
              </a:rPr>
              <a:t>. </a:t>
            </a:r>
            <a:endParaRPr/>
          </a:p>
          <a:p>
            <a:pPr marL="228600" lvl="0" indent="0" algn="l" rtl="0">
              <a:lnSpc>
                <a:spcPct val="100000"/>
              </a:lnSpc>
              <a:spcBef>
                <a:spcPts val="800"/>
              </a:spcBef>
              <a:spcAft>
                <a:spcPts val="0"/>
              </a:spcAft>
              <a:buSzPts val="1400"/>
              <a:buNone/>
            </a:pPr>
            <a:r>
              <a:rPr lang="ru-RU" sz="1800" b="0" i="0" u="none" strike="noStrike">
                <a:solidFill>
                  <a:srgbClr val="000000"/>
                </a:solidFill>
                <a:latin typeface="Calibri"/>
                <a:ea typeface="Calibri"/>
                <a:cs typeface="Calibri"/>
                <a:sym typeface="Calibri"/>
              </a:rPr>
              <a:t>Эмне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себептен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баланын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жерге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төкпөй</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дааратканага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төгүшүбүз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керек</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Эмне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таза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болушу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керек</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Бир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нече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жооп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уккандан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кийин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таза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даараткананын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сүрөтү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чагылдырылган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баракчаны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көрсөтүп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түшүндүрүп</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бериңиз</a:t>
            </a:r>
            <a:r>
              <a:rPr lang="ru-RU" sz="1800" b="0" i="0" u="none" strike="noStrike">
                <a:solidFill>
                  <a:srgbClr val="000000"/>
                </a:solidFill>
                <a:latin typeface="Gill Sans"/>
                <a:ea typeface="Gill Sans"/>
                <a:cs typeface="Gill Sans"/>
                <a:sym typeface="Gill Sans"/>
              </a:rPr>
              <a:t>: </a:t>
            </a:r>
            <a:endParaRPr b="0"/>
          </a:p>
          <a:p>
            <a:pPr marL="0" lvl="0" indent="0" algn="l" rtl="0">
              <a:lnSpc>
                <a:spcPct val="100000"/>
              </a:lnSpc>
              <a:spcBef>
                <a:spcPts val="80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Кенже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курактагы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баланын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заңында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дагы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чоң</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адамдардыкындай</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эле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жана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чакырат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Ошондуктан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дайым</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баланын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заңын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дааратканага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төгүү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керек</a:t>
            </a:r>
            <a:r>
              <a:rPr lang="ru-RU" sz="1800" b="0" i="0" u="none" strike="noStrike">
                <a:solidFill>
                  <a:srgbClr val="000000"/>
                </a:solidFill>
                <a:latin typeface="Gill Sans"/>
                <a:ea typeface="Gill Sans"/>
                <a:cs typeface="Gill Sans"/>
                <a:sym typeface="Gill Sans"/>
              </a:rPr>
              <a:t>. </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Качан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таза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эмес</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менен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колдонгондо</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адамдар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кийими</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менен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кийимдеринде</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оору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чакыруучу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бактерияларды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ала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келишет</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өтө</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маанилүү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баарыбыз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анткени</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баарыбыз</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колдонобуз</a:t>
            </a:r>
            <a:r>
              <a:rPr lang="ru-RU" sz="1800" b="0" i="0" u="none" strike="noStrike">
                <a:solidFill>
                  <a:srgbClr val="000000"/>
                </a:solidFill>
                <a:latin typeface="Gill Sans"/>
                <a:ea typeface="Gill Sans"/>
                <a:cs typeface="Gill Sans"/>
                <a:sym typeface="Gill Sans"/>
              </a:rPr>
              <a:t>. </a:t>
            </a:r>
            <a:endParaRPr/>
          </a:p>
          <a:p>
            <a:pPr marL="0" lvl="0" indent="0" algn="l" rtl="0">
              <a:lnSpc>
                <a:spcPct val="100000"/>
              </a:lnSpc>
              <a:spcBef>
                <a:spcPts val="0"/>
              </a:spcBef>
              <a:spcAft>
                <a:spcPts val="0"/>
              </a:spcAft>
              <a:buClr>
                <a:srgbClr val="000000"/>
              </a:buClr>
              <a:buSzPts val="1800"/>
              <a:buFont typeface="Arial"/>
              <a:buChar char="•"/>
            </a:pPr>
            <a:r>
              <a:rPr lang="ru-RU" sz="1800" b="0" i="0" u="none" strike="noStrike">
                <a:solidFill>
                  <a:srgbClr val="000000"/>
                </a:solidFill>
                <a:latin typeface="Calibri"/>
                <a:ea typeface="Calibri"/>
                <a:cs typeface="Calibri"/>
                <a:sym typeface="Calibri"/>
              </a:rPr>
              <a:t>Ичүүчү</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сууну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таза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кармоо</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сууга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бактериялар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кирбеш</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үчүн</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даараткананы</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суу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булагынан</a:t>
            </a:r>
            <a:r>
              <a:rPr lang="ru-RU" sz="1800" b="0" i="0" u="none" strike="noStrike">
                <a:solidFill>
                  <a:srgbClr val="000000"/>
                </a:solidFill>
                <a:latin typeface="Gill Sans"/>
                <a:ea typeface="Gill Sans"/>
                <a:cs typeface="Gill Sans"/>
                <a:sym typeface="Gill Sans"/>
              </a:rPr>
              <a:t> 25 </a:t>
            </a:r>
            <a:r>
              <a:rPr lang="ru-RU" sz="1800" b="0" i="0" u="none" strike="noStrike">
                <a:solidFill>
                  <a:srgbClr val="000000"/>
                </a:solidFill>
                <a:latin typeface="Calibri"/>
                <a:ea typeface="Calibri"/>
                <a:cs typeface="Calibri"/>
                <a:sym typeface="Calibri"/>
              </a:rPr>
              <a:t>метр</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алыстыкта</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салуу</a:t>
            </a:r>
            <a:r>
              <a:rPr lang="ru-RU" sz="1800" b="0" i="0" u="none" strike="noStrike">
                <a:solidFill>
                  <a:srgbClr val="000000"/>
                </a:solidFill>
                <a:latin typeface="Gill Sans"/>
                <a:ea typeface="Gill Sans"/>
                <a:cs typeface="Gill Sans"/>
                <a:sym typeface="Gill Sans"/>
              </a:rPr>
              <a:t> </a:t>
            </a:r>
            <a:r>
              <a:rPr lang="ru-RU" sz="1800" b="0" i="0" u="none" strike="noStrike">
                <a:solidFill>
                  <a:srgbClr val="000000"/>
                </a:solidFill>
                <a:latin typeface="Calibri"/>
                <a:ea typeface="Calibri"/>
                <a:cs typeface="Calibri"/>
                <a:sym typeface="Calibri"/>
              </a:rPr>
              <a:t>керек</a:t>
            </a:r>
            <a:r>
              <a:rPr lang="ru-RU" sz="1800" b="0" i="0" u="none" strike="noStrike">
                <a:solidFill>
                  <a:srgbClr val="000000"/>
                </a:solidFill>
                <a:latin typeface="Gill Sans"/>
                <a:ea typeface="Gill Sans"/>
                <a:cs typeface="Gill Sans"/>
                <a:sym typeface="Gill Sans"/>
              </a:rPr>
              <a:t>. </a:t>
            </a:r>
            <a:endParaRPr/>
          </a:p>
          <a:p>
            <a:pPr marL="0" lvl="0" indent="0" algn="l" rtl="0">
              <a:lnSpc>
                <a:spcPct val="100000"/>
              </a:lnSpc>
              <a:spcBef>
                <a:spcPts val="800"/>
              </a:spcBef>
              <a:spcAft>
                <a:spcPts val="0"/>
              </a:spcAft>
              <a:buSzPts val="1400"/>
              <a:buNone/>
            </a:pPr>
            <a:endParaRPr/>
          </a:p>
        </p:txBody>
      </p:sp>
      <p:sp>
        <p:nvSpPr>
          <p:cNvPr id="157" name="Google Shape;157;g9f58de953b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f58de953b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9f58de953b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9f58de953b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hyperlink" Target="https://nutrition.jsi.com/media/photos"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hyperlink" Target="https://nutrition.jsi.com/media/photos"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nutrition.jsi.com/media/photos" TargetMode="Externa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1"/>
          <p:cNvSpPr txBox="1"/>
          <p:nvPr/>
        </p:nvSpPr>
        <p:spPr>
          <a:xfrm>
            <a:off x="4194625" y="6551851"/>
            <a:ext cx="3860800" cy="18466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FOOTER GOES HERE</a:t>
            </a:r>
            <a:endParaRPr sz="1400" b="0" i="0" u="none" strike="noStrike" cap="none">
              <a:solidFill>
                <a:srgbClr val="000000"/>
              </a:solidFill>
              <a:latin typeface="Arial"/>
              <a:ea typeface="Arial"/>
              <a:cs typeface="Arial"/>
              <a:sym typeface="Arial"/>
            </a:endParaRPr>
          </a:p>
        </p:txBody>
      </p:sp>
      <p:sp>
        <p:nvSpPr>
          <p:cNvPr id="17" name="Google Shape;17;p21"/>
          <p:cNvSpPr/>
          <p:nvPr/>
        </p:nvSpPr>
        <p:spPr>
          <a:xfrm>
            <a:off x="0" y="6361714"/>
            <a:ext cx="12192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1"/>
          <p:cNvSpPr txBox="1">
            <a:spLocks noGrp="1"/>
          </p:cNvSpPr>
          <p:nvPr>
            <p:ph type="ctrTitle"/>
          </p:nvPr>
        </p:nvSpPr>
        <p:spPr>
          <a:xfrm>
            <a:off x="852555" y="1608224"/>
            <a:ext cx="10699147" cy="123797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BA0C2F"/>
              </a:buClr>
              <a:buSzPts val="2400"/>
              <a:buFont typeface="Gill Sans"/>
              <a:buNone/>
              <a:defRPr sz="2400" b="1" i="0">
                <a:solidFill>
                  <a:srgbClr val="BA0C2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852555" y="2983925"/>
            <a:ext cx="10699147" cy="1213105"/>
          </a:xfrm>
          <a:prstGeom prst="rect">
            <a:avLst/>
          </a:prstGeom>
          <a:noFill/>
          <a:ln>
            <a:noFill/>
          </a:ln>
        </p:spPr>
        <p:txBody>
          <a:bodyPr spcFirstLastPara="1" wrap="square" lIns="0" tIns="0" rIns="0" bIns="0" anchor="t" anchorCtr="0">
            <a:noAutofit/>
          </a:bodyPr>
          <a:lstStyle>
            <a:lvl1pPr marR="0" lvl="0" algn="l">
              <a:lnSpc>
                <a:spcPct val="90000"/>
              </a:lnSpc>
              <a:spcBef>
                <a:spcPts val="1000"/>
              </a:spcBef>
              <a:spcAft>
                <a:spcPts val="0"/>
              </a:spcAft>
              <a:buClr>
                <a:srgbClr val="6C6463"/>
              </a:buClr>
              <a:buSzPts val="1600"/>
              <a:buFont typeface="Arial"/>
              <a:buNone/>
              <a:defRPr sz="1600" b="0" i="0">
                <a:solidFill>
                  <a:srgbClr val="6C6463"/>
                </a:solidFill>
                <a:latin typeface="Gill Sans"/>
                <a:ea typeface="Gill Sans"/>
                <a:cs typeface="Gill Sans"/>
                <a:sym typeface="Gill San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20" name="Google Shape;20;p21"/>
          <p:cNvSpPr txBox="1">
            <a:spLocks noGrp="1"/>
          </p:cNvSpPr>
          <p:nvPr>
            <p:ph type="body" idx="2"/>
          </p:nvPr>
        </p:nvSpPr>
        <p:spPr>
          <a:xfrm>
            <a:off x="852555" y="4897668"/>
            <a:ext cx="10699147" cy="709312"/>
          </a:xfrm>
          <a:prstGeom prst="rect">
            <a:avLst/>
          </a:prstGeom>
          <a:noFill/>
          <a:ln>
            <a:noFill/>
          </a:ln>
        </p:spPr>
        <p:txBody>
          <a:bodyPr spcFirstLastPara="1" wrap="square" lIns="0" tIns="0" rIns="0" bIns="0" anchor="t" anchorCtr="0">
            <a:normAutofit/>
          </a:bodyPr>
          <a:lstStyle>
            <a:lvl1pPr marL="457200" marR="0" lvl="0" indent="-228600" algn="l">
              <a:lnSpc>
                <a:spcPct val="90000"/>
              </a:lnSpc>
              <a:spcBef>
                <a:spcPts val="1000"/>
              </a:spcBef>
              <a:spcAft>
                <a:spcPts val="0"/>
              </a:spcAft>
              <a:buClr>
                <a:srgbClr val="6C6463"/>
              </a:buClr>
              <a:buSzPts val="1400"/>
              <a:buFont typeface="Arial"/>
              <a:buNone/>
              <a:defRPr sz="1400">
                <a:solidFill>
                  <a:srgbClr val="6C6463"/>
                </a:solidFill>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1"/>
          <p:cNvSpPr/>
          <p:nvPr/>
        </p:nvSpPr>
        <p:spPr>
          <a:xfrm>
            <a:off x="852555" y="6508042"/>
            <a:ext cx="5541819" cy="21544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Arial"/>
                <a:ea typeface="Arial"/>
                <a:cs typeface="Arial"/>
                <a:sym typeface="Arial"/>
              </a:rPr>
              <a:t>USAID</a:t>
            </a:r>
            <a:r>
              <a:rPr lang="ru-RU" sz="1400" b="0" i="0" u="none" strike="noStrike" cap="none">
                <a:solidFill>
                  <a:schemeClr val="lt1"/>
                </a:solidFill>
                <a:latin typeface="Arial"/>
                <a:ea typeface="Arial"/>
                <a:cs typeface="Arial"/>
                <a:sym typeface="Arial"/>
              </a:rPr>
              <a:t> </a:t>
            </a:r>
            <a:r>
              <a:rPr lang="ru-RU" sz="1400" b="1" i="0" u="none" strike="noStrike" cap="none">
                <a:solidFill>
                  <a:schemeClr val="lt1"/>
                </a:solidFill>
                <a:latin typeface="Arial"/>
                <a:ea typeface="Arial"/>
                <a:cs typeface="Arial"/>
                <a:sym typeface="Arial"/>
              </a:rPr>
              <a:t>ADVANCING NUTRITION</a:t>
            </a:r>
            <a:endParaRPr sz="1400" b="0" i="0" u="none" strike="noStrike" cap="none">
              <a:solidFill>
                <a:srgbClr val="000000"/>
              </a:solidFill>
              <a:latin typeface="Arial"/>
              <a:ea typeface="Arial"/>
              <a:cs typeface="Arial"/>
              <a:sym typeface="Arial"/>
            </a:endParaRPr>
          </a:p>
        </p:txBody>
      </p:sp>
      <p:pic>
        <p:nvPicPr>
          <p:cNvPr id="22" name="Google Shape;22;p21"/>
          <p:cNvPicPr preferRelativeResize="0"/>
          <p:nvPr/>
        </p:nvPicPr>
        <p:blipFill rotWithShape="1">
          <a:blip r:embed="rId2">
            <a:alphaModFix/>
          </a:blip>
          <a:srcRect/>
          <a:stretch/>
        </p:blipFill>
        <p:spPr>
          <a:xfrm>
            <a:off x="852555" y="307510"/>
            <a:ext cx="2417821" cy="53691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9"/>
        <p:cNvGrpSpPr/>
        <p:nvPr/>
      </p:nvGrpSpPr>
      <p:grpSpPr>
        <a:xfrm>
          <a:off x="0" y="0"/>
          <a:ext cx="0" cy="0"/>
          <a:chOff x="0" y="0"/>
          <a:chExt cx="0" cy="0"/>
        </a:xfrm>
      </p:grpSpPr>
      <p:sp>
        <p:nvSpPr>
          <p:cNvPr id="90" name="Google Shape;9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95"/>
        <p:cNvGrpSpPr/>
        <p:nvPr/>
      </p:nvGrpSpPr>
      <p:grpSpPr>
        <a:xfrm>
          <a:off x="0" y="0"/>
          <a:ext cx="0" cy="0"/>
          <a:chOff x="0" y="0"/>
          <a:chExt cx="0" cy="0"/>
        </a:xfrm>
      </p:grpSpPr>
      <p:sp>
        <p:nvSpPr>
          <p:cNvPr id="96" name="Google Shape;96;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
        <p:cNvGrpSpPr/>
        <p:nvPr/>
      </p:nvGrpSpPr>
      <p:grpSpPr>
        <a:xfrm>
          <a:off x="0" y="0"/>
          <a:ext cx="0" cy="0"/>
          <a:chOff x="0" y="0"/>
          <a:chExt cx="0" cy="0"/>
        </a:xfrm>
      </p:grpSpPr>
      <p:sp>
        <p:nvSpPr>
          <p:cNvPr id="9" name="Google Shape;9;p29"/>
          <p:cNvSpPr txBox="1"/>
          <p:nvPr/>
        </p:nvSpPr>
        <p:spPr>
          <a:xfrm>
            <a:off x="4194625" y="6551851"/>
            <a:ext cx="3860800" cy="18466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635C5B"/>
              </a:buClr>
              <a:buSzPts val="600"/>
              <a:buFont typeface="Gill Sans"/>
              <a:buNone/>
              <a:tabLst/>
              <a:defRPr/>
            </a:pPr>
            <a:r>
              <a:rPr kumimoji="0" lang="ru-RU" sz="600" b="0" i="0" u="none" strike="noStrike" kern="0" cap="none" spc="0" normalizeH="0" baseline="0" noProof="0">
                <a:ln>
                  <a:noFill/>
                </a:ln>
                <a:solidFill>
                  <a:srgbClr val="635C5B"/>
                </a:solidFill>
                <a:effectLst/>
                <a:uLnTx/>
                <a:uFillTx/>
                <a:latin typeface="Gill Sans"/>
                <a:ea typeface="Gill Sans"/>
                <a:cs typeface="Gill Sans"/>
                <a:sym typeface="Gill Sans"/>
              </a:rPr>
              <a:t>FOOTER GOES HERE</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0;p29"/>
          <p:cNvSpPr/>
          <p:nvPr/>
        </p:nvSpPr>
        <p:spPr>
          <a:xfrm>
            <a:off x="0" y="6361714"/>
            <a:ext cx="12192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1;p29"/>
          <p:cNvSpPr txBox="1">
            <a:spLocks noGrp="1"/>
          </p:cNvSpPr>
          <p:nvPr>
            <p:ph type="ctrTitle"/>
          </p:nvPr>
        </p:nvSpPr>
        <p:spPr>
          <a:xfrm>
            <a:off x="852555" y="1608224"/>
            <a:ext cx="10699147" cy="123797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BA0C2F"/>
              </a:buClr>
              <a:buSzPts val="2400"/>
              <a:buFont typeface="Gill Sans"/>
              <a:buNone/>
              <a:defRPr sz="2400" b="1"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subTitle" idx="1"/>
          </p:nvPr>
        </p:nvSpPr>
        <p:spPr>
          <a:xfrm>
            <a:off x="852555" y="2983925"/>
            <a:ext cx="10699147" cy="1213105"/>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13" name="Google Shape;13;p29"/>
          <p:cNvSpPr txBox="1">
            <a:spLocks noGrp="1"/>
          </p:cNvSpPr>
          <p:nvPr>
            <p:ph type="body" idx="2"/>
          </p:nvPr>
        </p:nvSpPr>
        <p:spPr>
          <a:xfrm>
            <a:off x="852555" y="4897668"/>
            <a:ext cx="10699147" cy="70931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p:nvPr/>
        </p:nvSpPr>
        <p:spPr>
          <a:xfrm>
            <a:off x="852555" y="6508042"/>
            <a:ext cx="5541819" cy="215444"/>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1" i="0" u="none" strike="noStrike" kern="0" cap="none" spc="0" normalizeH="0" baseline="0" noProof="0">
                <a:ln>
                  <a:noFill/>
                </a:ln>
                <a:solidFill>
                  <a:srgbClr val="FFFFFF"/>
                </a:solidFill>
                <a:effectLst/>
                <a:uLnTx/>
                <a:uFillTx/>
                <a:latin typeface="Calibri"/>
                <a:ea typeface="Calibri"/>
                <a:cs typeface="Calibri"/>
                <a:sym typeface="Calibri"/>
              </a:rPr>
              <a:t>USAID</a:t>
            </a:r>
            <a:r>
              <a:rPr kumimoji="0" lang="ru-RU" sz="1400" b="0" i="0" u="none" strike="noStrike" kern="0" cap="none" spc="0" normalizeH="0" baseline="0" noProof="0">
                <a:ln>
                  <a:noFill/>
                </a:ln>
                <a:solidFill>
                  <a:srgbClr val="FFFFFF"/>
                </a:solidFill>
                <a:effectLst/>
                <a:uLnTx/>
                <a:uFillTx/>
                <a:latin typeface="Calibri"/>
                <a:ea typeface="Calibri"/>
                <a:cs typeface="Calibri"/>
                <a:sym typeface="Calibri"/>
              </a:rPr>
              <a:t> </a:t>
            </a:r>
            <a:r>
              <a:rPr kumimoji="0" lang="ru-RU" sz="1400" b="1" i="0" u="none" strike="noStrike" kern="0" cap="none" spc="0" normalizeH="0" baseline="0" noProof="0">
                <a:ln>
                  <a:noFill/>
                </a:ln>
                <a:solidFill>
                  <a:srgbClr val="FFFFFF"/>
                </a:solidFill>
                <a:effectLst/>
                <a:uLnTx/>
                <a:uFillTx/>
                <a:latin typeface="Calibri"/>
                <a:ea typeface="Calibri"/>
                <a:cs typeface="Calibri"/>
                <a:sym typeface="Calibri"/>
              </a:rPr>
              <a:t>ADVANCING NUTRITION</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5" name="Google Shape;15;p29"/>
          <p:cNvPicPr preferRelativeResize="0"/>
          <p:nvPr/>
        </p:nvPicPr>
        <p:blipFill rotWithShape="1">
          <a:blip r:embed="rId2">
            <a:alphaModFix/>
          </a:blip>
          <a:srcRect/>
          <a:stretch/>
        </p:blipFill>
        <p:spPr>
          <a:xfrm>
            <a:off x="852555" y="307510"/>
            <a:ext cx="2417821" cy="536918"/>
          </a:xfrm>
          <a:prstGeom prst="rect">
            <a:avLst/>
          </a:prstGeom>
          <a:noFill/>
          <a:ln>
            <a:noFill/>
          </a:ln>
        </p:spPr>
      </p:pic>
    </p:spTree>
    <p:extLst>
      <p:ext uri="{BB962C8B-B14F-4D97-AF65-F5344CB8AC3E}">
        <p14:creationId xmlns:p14="http://schemas.microsoft.com/office/powerpoint/2010/main" val="1807215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6"/>
        <p:cNvGrpSpPr/>
        <p:nvPr/>
      </p:nvGrpSpPr>
      <p:grpSpPr>
        <a:xfrm>
          <a:off x="0" y="0"/>
          <a:ext cx="0" cy="0"/>
          <a:chOff x="0" y="0"/>
          <a:chExt cx="0" cy="0"/>
        </a:xfrm>
      </p:grpSpPr>
      <p:sp>
        <p:nvSpPr>
          <p:cNvPr id="17" name="Google Shape;17;p30"/>
          <p:cNvSpPr txBox="1">
            <a:spLocks noGrp="1"/>
          </p:cNvSpPr>
          <p:nvPr>
            <p:ph type="title"/>
          </p:nvPr>
        </p:nvSpPr>
        <p:spPr>
          <a:xfrm>
            <a:off x="782781" y="528422"/>
            <a:ext cx="10619508" cy="82902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67B9"/>
              </a:buClr>
              <a:buSzPts val="2800"/>
              <a:buFont typeface="Gill Sans"/>
              <a:buNone/>
              <a:defRPr sz="2800" b="1" i="0" u="none" strike="noStrike" cap="none">
                <a:solidFill>
                  <a:srgbClr val="0067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0"/>
          <p:cNvSpPr txBox="1">
            <a:spLocks noGrp="1"/>
          </p:cNvSpPr>
          <p:nvPr>
            <p:ph type="body" idx="1"/>
          </p:nvPr>
        </p:nvSpPr>
        <p:spPr>
          <a:xfrm>
            <a:off x="762001" y="1499727"/>
            <a:ext cx="10640289" cy="2390198"/>
          </a:xfrm>
          <a:prstGeom prst="rect">
            <a:avLst/>
          </a:prstGeom>
          <a:noFill/>
          <a:ln>
            <a:noFill/>
          </a:ln>
        </p:spPr>
        <p:txBody>
          <a:bodyPr spcFirstLastPara="1" wrap="square" lIns="0" tIns="0" rIns="0" bIns="0" anchor="t" anchorCtr="0">
            <a:noAutofit/>
          </a:bodyPr>
          <a:lstStyle>
            <a:lvl1pPr marL="457200" marR="0" lvl="0" indent="-368300" algn="l" rtl="0">
              <a:lnSpc>
                <a:spcPct val="90000"/>
              </a:lnSpc>
              <a:spcBef>
                <a:spcPts val="1000"/>
              </a:spcBef>
              <a:spcAft>
                <a:spcPts val="0"/>
              </a:spcAft>
              <a:buClr>
                <a:srgbClr val="6C6463"/>
              </a:buClr>
              <a:buSzPts val="2200"/>
              <a:buFont typeface="Arial"/>
              <a:buChar char="•"/>
              <a:defRPr sz="2200" b="0" i="0" u="none" strike="noStrike" cap="none">
                <a:solidFill>
                  <a:srgbClr val="6C6463"/>
                </a:solidFill>
                <a:latin typeface="Gill Sans"/>
                <a:ea typeface="Gill Sans"/>
                <a:cs typeface="Gill Sans"/>
                <a:sym typeface="Gill Sans"/>
              </a:defRPr>
            </a:lvl1pPr>
            <a:lvl2pPr marL="914400" marR="0" lvl="1" indent="-355600" algn="l" rtl="0">
              <a:lnSpc>
                <a:spcPct val="90000"/>
              </a:lnSpc>
              <a:spcBef>
                <a:spcPts val="500"/>
              </a:spcBef>
              <a:spcAft>
                <a:spcPts val="0"/>
              </a:spcAft>
              <a:buClr>
                <a:srgbClr val="6C6463"/>
              </a:buClr>
              <a:buSzPts val="2000"/>
              <a:buFont typeface="NTR"/>
              <a:buChar char="—"/>
              <a:defRPr sz="2000" b="0" i="0" u="none" strike="noStrike" cap="none">
                <a:solidFill>
                  <a:srgbClr val="6C6463"/>
                </a:solidFill>
                <a:latin typeface="Gill Sans"/>
                <a:ea typeface="Gill Sans"/>
                <a:cs typeface="Gill Sans"/>
                <a:sym typeface="Gill Sans"/>
              </a:defRPr>
            </a:lvl2pPr>
            <a:lvl3pPr marL="1371600" marR="0" lvl="2"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17500" algn="l" rtl="0">
              <a:lnSpc>
                <a:spcPct val="90000"/>
              </a:lnSpc>
              <a:spcBef>
                <a:spcPts val="50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4pPr>
            <a:lvl5pPr marL="2286000" marR="0" lvl="4" indent="-304800" algn="l" rtl="0">
              <a:lnSpc>
                <a:spcPct val="90000"/>
              </a:lnSpc>
              <a:spcBef>
                <a:spcPts val="500"/>
              </a:spcBef>
              <a:spcAft>
                <a:spcPts val="0"/>
              </a:spcAft>
              <a:buClr>
                <a:srgbClr val="6C6463"/>
              </a:buClr>
              <a:buSzPts val="1200"/>
              <a:buFont typeface="Arial"/>
              <a:buChar char="•"/>
              <a:defRPr sz="1200" b="0" i="0" u="none" strike="noStrike" cap="none">
                <a:solidFill>
                  <a:srgbClr val="6C6463"/>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36501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ontent">
  <p:cSld name="2_Conten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782781" y="528422"/>
            <a:ext cx="10619508" cy="829023"/>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rgbClr val="0067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13"/>
          <p:cNvSpPr txBox="1">
            <a:spLocks noGrp="1"/>
          </p:cNvSpPr>
          <p:nvPr>
            <p:ph type="body" idx="1"/>
          </p:nvPr>
        </p:nvSpPr>
        <p:spPr>
          <a:xfrm>
            <a:off x="762001" y="1499727"/>
            <a:ext cx="10640289" cy="239019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rgbClr val="6C6463"/>
                </a:solidFill>
                <a:latin typeface="Gill Sans"/>
                <a:ea typeface="Gill Sans"/>
                <a:cs typeface="Gill Sans"/>
                <a:sym typeface="Gill Sans"/>
              </a:defRPr>
            </a:lvl1pPr>
            <a:lvl2pPr marL="914400" marR="0" lvl="1" indent="-355600" algn="l" rtl="0">
              <a:lnSpc>
                <a:spcPct val="100000"/>
              </a:lnSpc>
              <a:spcBef>
                <a:spcPts val="0"/>
              </a:spcBef>
              <a:spcAft>
                <a:spcPts val="0"/>
              </a:spcAft>
              <a:buClr>
                <a:srgbClr val="000000"/>
              </a:buClr>
              <a:buSzPts val="2000"/>
              <a:buFont typeface="NTR"/>
              <a:buChar char="—"/>
              <a:defRPr sz="2000" b="0" i="0" u="none" strike="noStrike" cap="none">
                <a:solidFill>
                  <a:srgbClr val="6C6463"/>
                </a:solidFill>
                <a:latin typeface="Gill Sans"/>
                <a:ea typeface="Gill Sans"/>
                <a:cs typeface="Gill Sans"/>
                <a:sym typeface="Gill Sans"/>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6C6463"/>
                </a:solidFill>
                <a:latin typeface="Gill Sans"/>
                <a:ea typeface="Gill Sans"/>
                <a:cs typeface="Gill Sans"/>
                <a:sym typeface="Gill Sans"/>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6C6463"/>
                </a:solidFill>
                <a:latin typeface="Gill Sans"/>
                <a:ea typeface="Gill Sans"/>
                <a:cs typeface="Gill Sans"/>
                <a:sym typeface="Gill Sans"/>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51078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1"/>
          <p:cNvSpPr/>
          <p:nvPr/>
        </p:nvSpPr>
        <p:spPr>
          <a:xfrm>
            <a:off x="0" y="-1"/>
            <a:ext cx="12192000" cy="6226629"/>
          </a:xfrm>
          <a:prstGeom prst="rect">
            <a:avLst/>
          </a:prstGeom>
          <a:solidFill>
            <a:srgbClr val="BA0C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24;p31"/>
          <p:cNvSpPr txBox="1">
            <a:spLocks noGrp="1"/>
          </p:cNvSpPr>
          <p:nvPr>
            <p:ph type="ctrTitle"/>
          </p:nvPr>
        </p:nvSpPr>
        <p:spPr>
          <a:xfrm>
            <a:off x="852555" y="2133600"/>
            <a:ext cx="9504219" cy="1600200"/>
          </a:xfrm>
          <a:prstGeom prst="rect">
            <a:avLst/>
          </a:prstGeom>
          <a:noFill/>
          <a:ln>
            <a:noFill/>
          </a:ln>
          <a:effectLst>
            <a:outerShdw blurRad="254000" algn="tl" rotWithShape="0">
              <a:srgbClr val="000000">
                <a:alpha val="20000"/>
              </a:srgbClr>
            </a:outerShdw>
          </a:effectLst>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5" name="Google Shape;25;p31"/>
          <p:cNvPicPr preferRelativeResize="0"/>
          <p:nvPr/>
        </p:nvPicPr>
        <p:blipFill rotWithShape="1">
          <a:blip r:embed="rId2">
            <a:alphaModFix/>
          </a:blip>
          <a:srcRect/>
          <a:stretch/>
        </p:blipFill>
        <p:spPr>
          <a:xfrm>
            <a:off x="852555" y="303967"/>
            <a:ext cx="2417821" cy="544010"/>
          </a:xfrm>
          <a:prstGeom prst="rect">
            <a:avLst/>
          </a:prstGeom>
          <a:noFill/>
          <a:ln>
            <a:noFill/>
          </a:ln>
        </p:spPr>
      </p:pic>
    </p:spTree>
    <p:extLst>
      <p:ext uri="{BB962C8B-B14F-4D97-AF65-F5344CB8AC3E}">
        <p14:creationId xmlns:p14="http://schemas.microsoft.com/office/powerpoint/2010/main" val="1553253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
        <p:cNvGrpSpPr/>
        <p:nvPr/>
      </p:nvGrpSpPr>
      <p:grpSpPr>
        <a:xfrm>
          <a:off x="0" y="0"/>
          <a:ext cx="0" cy="0"/>
          <a:chOff x="0" y="0"/>
          <a:chExt cx="0" cy="0"/>
        </a:xfrm>
      </p:grpSpPr>
      <p:sp>
        <p:nvSpPr>
          <p:cNvPr id="27" name="Google Shape;27;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4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350"/>
              <a:buFont typeface="Arial"/>
              <a:buNone/>
              <a:defRPr sz="135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9" name="Google Shape;29;p12"/>
          <p:cNvSpPr txBox="1">
            <a:spLocks noGrp="1"/>
          </p:cNvSpPr>
          <p:nvPr>
            <p:ph type="dt" idx="10"/>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ru-RU"/>
          </a:p>
        </p:txBody>
      </p:sp>
      <p:sp>
        <p:nvSpPr>
          <p:cNvPr id="30" name="Google Shape;30;p12"/>
          <p:cNvSpPr txBox="1">
            <a:spLocks noGrp="1"/>
          </p:cNvSpPr>
          <p:nvPr>
            <p:ph type="ftr" idx="11"/>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ru-RU"/>
          </a:p>
        </p:txBody>
      </p:sp>
      <p:sp>
        <p:nvSpPr>
          <p:cNvPr id="31" name="Google Shape;31;p12"/>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296434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3"/>
        <p:cNvGrpSpPr/>
        <p:nvPr/>
      </p:nvGrpSpPr>
      <p:grpSpPr>
        <a:xfrm>
          <a:off x="0" y="0"/>
          <a:ext cx="0" cy="0"/>
          <a:chOff x="0" y="0"/>
          <a:chExt cx="0" cy="0"/>
        </a:xfrm>
      </p:grpSpPr>
      <p:sp>
        <p:nvSpPr>
          <p:cNvPr id="24" name="Google Shape;24;p28"/>
          <p:cNvSpPr/>
          <p:nvPr/>
        </p:nvSpPr>
        <p:spPr>
          <a:xfrm>
            <a:off x="0" y="-1"/>
            <a:ext cx="12192000" cy="6226629"/>
          </a:xfrm>
          <a:prstGeom prst="rect">
            <a:avLst/>
          </a:prstGeom>
          <a:solidFill>
            <a:srgbClr val="0067B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28"/>
          <p:cNvSpPr txBox="1"/>
          <p:nvPr/>
        </p:nvSpPr>
        <p:spPr>
          <a:xfrm>
            <a:off x="852554" y="3105383"/>
            <a:ext cx="4760159" cy="25368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FFFFFF"/>
                </a:solidFill>
                <a:latin typeface="Gill Sans"/>
                <a:ea typeface="Gill Sans"/>
                <a:cs typeface="Gill Sans"/>
                <a:sym typeface="Gill Sans"/>
              </a:rPr>
              <a:t>USAID</a:t>
            </a:r>
            <a:r>
              <a:rPr lang="ru-RU" sz="1400" b="0" i="0" u="none" strike="noStrike" cap="none">
                <a:solidFill>
                  <a:srgbClr val="FFFFFF"/>
                </a:solidFill>
                <a:latin typeface="Gill Sans"/>
                <a:ea typeface="Gill Sans"/>
                <a:cs typeface="Gill Sans"/>
                <a:sym typeface="Gill Sans"/>
              </a:rPr>
              <a:t> </a:t>
            </a:r>
            <a:r>
              <a:rPr lang="ru-RU" sz="1400" b="1" i="0" u="none" strike="noStrike" cap="none">
                <a:solidFill>
                  <a:srgbClr val="FFFFFF"/>
                </a:solidFill>
                <a:latin typeface="Gill Sans"/>
                <a:ea typeface="Gill Sans"/>
                <a:cs typeface="Gill Sans"/>
                <a:sym typeface="Gill Sans"/>
              </a:rPr>
              <a:t>ADVANCING NUTRITION</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000"/>
              <a:buFont typeface="Arial"/>
              <a:buNone/>
            </a:pPr>
            <a:r>
              <a:rPr lang="ru-RU" sz="1000" b="0" i="0" u="none" strike="noStrike" cap="none">
                <a:solidFill>
                  <a:srgbClr val="FFFFFF"/>
                </a:solidFill>
                <a:latin typeface="Gill Sans"/>
                <a:ea typeface="Gill Sans"/>
                <a:cs typeface="Gill Sans"/>
                <a:sym typeface="Gill Sans"/>
              </a:rPr>
              <a:t>IMPLEMENTED BY: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JSI Research &amp; Training Institute, Inc.</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2733 Crystal Drive</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4th Floor</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Arlington, VA 22202</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 </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Phone: 703–528–7474</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Email: info@advancingnutrition.org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Internet: advancingnutrition.org</a:t>
            </a:r>
            <a:endParaRPr sz="1400" b="0" i="0" u="none" strike="noStrike" cap="none">
              <a:solidFill>
                <a:schemeClr val="dk1"/>
              </a:solidFill>
              <a:latin typeface="Gill Sans"/>
              <a:ea typeface="Gill Sans"/>
              <a:cs typeface="Gill Sans"/>
              <a:sym typeface="Gill Sans"/>
            </a:endParaRPr>
          </a:p>
        </p:txBody>
      </p:sp>
      <p:sp>
        <p:nvSpPr>
          <p:cNvPr id="26" name="Google Shape;26;p28"/>
          <p:cNvSpPr txBox="1"/>
          <p:nvPr/>
        </p:nvSpPr>
        <p:spPr>
          <a:xfrm>
            <a:off x="6230196" y="3092682"/>
            <a:ext cx="5033549" cy="10948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Gill Sans"/>
                <a:ea typeface="Gill Sans"/>
                <a:cs typeface="Gill Sans"/>
                <a:sym typeface="Gill Sans"/>
              </a:rPr>
              <a:t>USAID Advancing Nutrition is the Agency's flagship multi-sectoral nutrition project, addressing the root causes of malnutrition to save lives and enhance long-term health and development.</a:t>
            </a:r>
            <a:endParaRPr sz="1400" b="0" i="0" u="none" strike="noStrike" cap="none">
              <a:solidFill>
                <a:srgbClr val="000000"/>
              </a:solidFill>
              <a:latin typeface="Arial"/>
              <a:ea typeface="Arial"/>
              <a:cs typeface="Arial"/>
              <a:sym typeface="Arial"/>
            </a:endParaRPr>
          </a:p>
        </p:txBody>
      </p:sp>
      <p:sp>
        <p:nvSpPr>
          <p:cNvPr id="27" name="Google Shape;27;p28"/>
          <p:cNvSpPr txBox="1"/>
          <p:nvPr/>
        </p:nvSpPr>
        <p:spPr>
          <a:xfrm>
            <a:off x="6230196" y="4727405"/>
            <a:ext cx="5144385" cy="8421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0" i="0" u="none" strike="noStrike" cap="none">
                <a:solidFill>
                  <a:srgbClr val="FFFFFF"/>
                </a:solidFill>
                <a:latin typeface="Gill Sans"/>
                <a:ea typeface="Gill Sans"/>
                <a:cs typeface="Gill Sans"/>
                <a:sym typeface="Gill Sans"/>
              </a:rPr>
              <a:t>This presentation was produced for the U. S. Agency for International Development. It was prepared under the terms of contract 7200AA18C00070 awarded to JSI Research &amp; Training Institute, Inc. The contents are the responsibility of JSI and do not necessarily reflect the views of USAID or the U.S. Government.</a:t>
            </a:r>
            <a:endParaRPr sz="1000" b="0" i="0" u="none" strike="noStrike" cap="none">
              <a:solidFill>
                <a:schemeClr val="dk1"/>
              </a:solidFill>
              <a:latin typeface="Gill Sans"/>
              <a:ea typeface="Gill Sans"/>
              <a:cs typeface="Gill Sans"/>
              <a:sym typeface="Gill Sans"/>
            </a:endParaRPr>
          </a:p>
        </p:txBody>
      </p:sp>
      <p:pic>
        <p:nvPicPr>
          <p:cNvPr id="28" name="Google Shape;28;p28"/>
          <p:cNvPicPr preferRelativeResize="0"/>
          <p:nvPr/>
        </p:nvPicPr>
        <p:blipFill rotWithShape="1">
          <a:blip r:embed="rId2">
            <a:alphaModFix/>
          </a:blip>
          <a:srcRect/>
          <a:stretch/>
        </p:blipFill>
        <p:spPr>
          <a:xfrm>
            <a:off x="852555" y="685800"/>
            <a:ext cx="2417821" cy="54401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2"/>
        <p:cNvGrpSpPr/>
        <p:nvPr/>
      </p:nvGrpSpPr>
      <p:grpSpPr>
        <a:xfrm>
          <a:off x="0" y="0"/>
          <a:ext cx="0" cy="0"/>
          <a:chOff x="0" y="0"/>
          <a:chExt cx="0" cy="0"/>
        </a:xfrm>
      </p:grpSpPr>
      <p:sp>
        <p:nvSpPr>
          <p:cNvPr id="33" name="Google Shape;33;p33"/>
          <p:cNvSpPr/>
          <p:nvPr/>
        </p:nvSpPr>
        <p:spPr>
          <a:xfrm>
            <a:off x="0" y="-1"/>
            <a:ext cx="12192000" cy="6226629"/>
          </a:xfrm>
          <a:prstGeom prst="rect">
            <a:avLst/>
          </a:prstGeom>
          <a:solidFill>
            <a:srgbClr val="0067B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34;p33"/>
          <p:cNvSpPr txBox="1"/>
          <p:nvPr/>
        </p:nvSpPr>
        <p:spPr>
          <a:xfrm>
            <a:off x="852554" y="3105383"/>
            <a:ext cx="4760159" cy="2536879"/>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1" i="0" u="none" strike="noStrike" kern="0" cap="none" spc="0" normalizeH="0" baseline="0" noProof="0">
                <a:ln>
                  <a:noFill/>
                </a:ln>
                <a:solidFill>
                  <a:srgbClr val="FFFFFF"/>
                </a:solidFill>
                <a:effectLst/>
                <a:uLnTx/>
                <a:uFillTx/>
                <a:latin typeface="Gill Sans"/>
                <a:ea typeface="Gill Sans"/>
                <a:cs typeface="Gill Sans"/>
                <a:sym typeface="Gill Sans"/>
              </a:rPr>
              <a:t>USAID</a:t>
            </a:r>
            <a:r>
              <a:rPr kumimoji="0" lang="ru-RU" sz="1400" b="0" i="0" u="none" strike="noStrike" kern="0" cap="none" spc="0" normalizeH="0" baseline="0" noProof="0">
                <a:ln>
                  <a:noFill/>
                </a:ln>
                <a:solidFill>
                  <a:srgbClr val="FFFFFF"/>
                </a:solidFill>
                <a:effectLst/>
                <a:uLnTx/>
                <a:uFillTx/>
                <a:latin typeface="Gill Sans"/>
                <a:ea typeface="Gill Sans"/>
                <a:cs typeface="Gill Sans"/>
                <a:sym typeface="Gill Sans"/>
              </a:rPr>
              <a:t> </a:t>
            </a:r>
            <a:r>
              <a:rPr kumimoji="0" lang="ru-RU" sz="1400" b="1" i="0" u="none" strike="noStrike" kern="0" cap="none" spc="0" normalizeH="0" baseline="0" noProof="0">
                <a:ln>
                  <a:noFill/>
                </a:ln>
                <a:solidFill>
                  <a:srgbClr val="FFFFFF"/>
                </a:solidFill>
                <a:effectLst/>
                <a:uLnTx/>
                <a:uFillTx/>
                <a:latin typeface="Gill Sans"/>
                <a:ea typeface="Gill Sans"/>
                <a:cs typeface="Gill Sans"/>
                <a:sym typeface="Gill Sans"/>
              </a:rPr>
              <a:t>ADVANCING NUTRITION</a:t>
            </a:r>
            <a:endParaRPr kumimoji="0" sz="14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r>
              <a:rPr kumimoji="0" lang="ru-RU" sz="1000" b="0" i="0" u="none" strike="noStrike" kern="0" cap="none" spc="0" normalizeH="0" baseline="0" noProof="0">
                <a:ln>
                  <a:noFill/>
                </a:ln>
                <a:solidFill>
                  <a:srgbClr val="FFFFFF"/>
                </a:solidFill>
                <a:effectLst/>
                <a:uLnTx/>
                <a:uFillTx/>
                <a:latin typeface="Gill Sans"/>
                <a:ea typeface="Gill Sans"/>
                <a:cs typeface="Gill Sans"/>
                <a:sym typeface="Gill Sans"/>
              </a:rPr>
              <a:t>IMPLEMENTED BY:</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0" i="0" u="none" strike="noStrike" kern="0" cap="none" spc="0" normalizeH="0" baseline="0" noProof="0">
                <a:ln>
                  <a:noFill/>
                </a:ln>
                <a:solidFill>
                  <a:srgbClr val="FFFFFF"/>
                </a:solidFill>
                <a:effectLst/>
                <a:uLnTx/>
                <a:uFillTx/>
                <a:latin typeface="Gill Sans"/>
                <a:ea typeface="Gill Sans"/>
                <a:cs typeface="Gill Sans"/>
                <a:sym typeface="Gill Sans"/>
              </a:rPr>
              <a:t>JSI Research &amp; Training Institute, Inc.</a:t>
            </a:r>
            <a:endParaRPr kumimoji="0" sz="14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0" i="0" u="none" strike="noStrike" kern="0" cap="none" spc="0" normalizeH="0" baseline="0" noProof="0">
                <a:ln>
                  <a:noFill/>
                </a:ln>
                <a:solidFill>
                  <a:srgbClr val="FFFFFF"/>
                </a:solidFill>
                <a:effectLst/>
                <a:uLnTx/>
                <a:uFillTx/>
                <a:latin typeface="Gill Sans"/>
                <a:ea typeface="Gill Sans"/>
                <a:cs typeface="Gill Sans"/>
                <a:sym typeface="Gill Sans"/>
              </a:rPr>
              <a:t>2733 Crystal Drive</a:t>
            </a:r>
            <a:endParaRPr kumimoji="0" sz="14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0" i="0" u="none" strike="noStrike" kern="0" cap="none" spc="0" normalizeH="0" baseline="0" noProof="0">
                <a:ln>
                  <a:noFill/>
                </a:ln>
                <a:solidFill>
                  <a:srgbClr val="FFFFFF"/>
                </a:solidFill>
                <a:effectLst/>
                <a:uLnTx/>
                <a:uFillTx/>
                <a:latin typeface="Gill Sans"/>
                <a:ea typeface="Gill Sans"/>
                <a:cs typeface="Gill Sans"/>
                <a:sym typeface="Gill Sans"/>
              </a:rPr>
              <a:t>4th Floor</a:t>
            </a:r>
            <a:endParaRPr kumimoji="0" sz="14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0" i="0" u="none" strike="noStrike" kern="0" cap="none" spc="0" normalizeH="0" baseline="0" noProof="0">
                <a:ln>
                  <a:noFill/>
                </a:ln>
                <a:solidFill>
                  <a:srgbClr val="FFFFFF"/>
                </a:solidFill>
                <a:effectLst/>
                <a:uLnTx/>
                <a:uFillTx/>
                <a:latin typeface="Gill Sans"/>
                <a:ea typeface="Gill Sans"/>
                <a:cs typeface="Gill Sans"/>
                <a:sym typeface="Gill Sans"/>
              </a:rPr>
              <a:t>Arlington, VA 22202</a:t>
            </a:r>
            <a:endParaRPr kumimoji="0" sz="14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0" i="0" u="none" strike="noStrike" kern="0" cap="none" spc="0" normalizeH="0" baseline="0" noProof="0">
                <a:ln>
                  <a:noFill/>
                </a:ln>
                <a:solidFill>
                  <a:srgbClr val="FFFFFF"/>
                </a:solidFill>
                <a:effectLst/>
                <a:uLnTx/>
                <a:uFillTx/>
                <a:latin typeface="Gill Sans"/>
                <a:ea typeface="Gill Sans"/>
                <a:cs typeface="Gill Sans"/>
                <a:sym typeface="Gill Sans"/>
              </a:rPr>
              <a:t> </a:t>
            </a:r>
            <a:endParaRPr kumimoji="0" sz="14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ru-RU" sz="1400" b="0" i="0" u="none" strike="noStrike" kern="0" cap="none" spc="0" normalizeH="0" baseline="0" noProof="0">
                <a:ln>
                  <a:noFill/>
                </a:ln>
                <a:solidFill>
                  <a:srgbClr val="FFFFFF"/>
                </a:solidFill>
                <a:effectLst/>
                <a:uLnTx/>
                <a:uFillTx/>
                <a:latin typeface="Gill Sans"/>
                <a:ea typeface="Gill Sans"/>
                <a:cs typeface="Gill Sans"/>
                <a:sym typeface="Gill Sans"/>
              </a:rPr>
              <a:t>Phone: 703–528–7474</a:t>
            </a:r>
            <a:endParaRPr kumimoji="0" sz="14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0" i="0" u="none" strike="noStrike" kern="0" cap="none" spc="0" normalizeH="0" baseline="0" noProof="0">
                <a:ln>
                  <a:noFill/>
                </a:ln>
                <a:solidFill>
                  <a:srgbClr val="FFFFFF"/>
                </a:solidFill>
                <a:effectLst/>
                <a:uLnTx/>
                <a:uFillTx/>
                <a:latin typeface="Gill Sans"/>
                <a:ea typeface="Gill Sans"/>
                <a:cs typeface="Gill Sans"/>
                <a:sym typeface="Gill Sans"/>
              </a:rPr>
              <a:t>Email: info@advancingnutrition.org</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0" i="0" u="none" strike="noStrike" kern="0" cap="none" spc="0" normalizeH="0" baseline="0" noProof="0">
                <a:ln>
                  <a:noFill/>
                </a:ln>
                <a:solidFill>
                  <a:srgbClr val="FFFFFF"/>
                </a:solidFill>
                <a:effectLst/>
                <a:uLnTx/>
                <a:uFillTx/>
                <a:latin typeface="Gill Sans"/>
                <a:ea typeface="Gill Sans"/>
                <a:cs typeface="Gill Sans"/>
                <a:sym typeface="Gill Sans"/>
              </a:rPr>
              <a:t>Internet: advancingnutrition.org</a:t>
            </a:r>
            <a:endParaRPr kumimoji="0" sz="14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35" name="Google Shape;35;p33"/>
          <p:cNvSpPr txBox="1"/>
          <p:nvPr/>
        </p:nvSpPr>
        <p:spPr>
          <a:xfrm>
            <a:off x="6230196" y="3092682"/>
            <a:ext cx="5033549" cy="109485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0" i="0" u="none" strike="noStrike" kern="0" cap="none" spc="0" normalizeH="0" baseline="0" noProof="0">
                <a:ln>
                  <a:noFill/>
                </a:ln>
                <a:solidFill>
                  <a:srgbClr val="FFFFFF"/>
                </a:solidFill>
                <a:effectLst/>
                <a:uLnTx/>
                <a:uFillTx/>
                <a:latin typeface="Gill Sans"/>
                <a:ea typeface="Gill Sans"/>
                <a:cs typeface="Gill Sans"/>
                <a:sym typeface="Gill Sans"/>
              </a:rPr>
              <a:t>USAID Advancing Nutrition is the Agency's flagship multi-sectoral nutrition project, addressing the root causes of malnutrition to save lives and enhance long-term health and development.</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36;p33"/>
          <p:cNvSpPr txBox="1"/>
          <p:nvPr/>
        </p:nvSpPr>
        <p:spPr>
          <a:xfrm>
            <a:off x="6230196" y="4727405"/>
            <a:ext cx="5144385" cy="842123"/>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000"/>
              <a:buFont typeface="Arial"/>
              <a:buNone/>
              <a:tabLst/>
              <a:defRPr/>
            </a:pPr>
            <a:r>
              <a:rPr kumimoji="0" lang="ru-RU" sz="1000" b="0" i="0" u="none" strike="noStrike" kern="0" cap="none" spc="0" normalizeH="0" baseline="0" noProof="0">
                <a:ln>
                  <a:noFill/>
                </a:ln>
                <a:solidFill>
                  <a:srgbClr val="FFFFFF"/>
                </a:solidFill>
                <a:effectLst/>
                <a:uLnTx/>
                <a:uFillTx/>
                <a:latin typeface="Gill Sans"/>
                <a:ea typeface="Gill Sans"/>
                <a:cs typeface="Gill Sans"/>
                <a:sym typeface="Gill Sans"/>
              </a:rPr>
              <a:t>This presentation was produced for the U. S. Agency for International Development. It was prepared under the terms of contract 7200AA18C00070 awarded to JSI Research &amp; Training Institute, Inc. The contents are the responsibility of JSI and do not necessarily reflect the views of USAID or the U.S. Government.</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pic>
        <p:nvPicPr>
          <p:cNvPr id="37" name="Google Shape;37;p33"/>
          <p:cNvPicPr preferRelativeResize="0"/>
          <p:nvPr/>
        </p:nvPicPr>
        <p:blipFill rotWithShape="1">
          <a:blip r:embed="rId2">
            <a:alphaModFix/>
          </a:blip>
          <a:srcRect/>
          <a:stretch/>
        </p:blipFill>
        <p:spPr>
          <a:xfrm>
            <a:off x="852555" y="685800"/>
            <a:ext cx="2417821" cy="544010"/>
          </a:xfrm>
          <a:prstGeom prst="rect">
            <a:avLst/>
          </a:prstGeom>
          <a:noFill/>
          <a:ln>
            <a:noFill/>
          </a:ln>
        </p:spPr>
      </p:pic>
    </p:spTree>
    <p:extLst>
      <p:ext uri="{BB962C8B-B14F-4D97-AF65-F5344CB8AC3E}">
        <p14:creationId xmlns:p14="http://schemas.microsoft.com/office/powerpoint/2010/main" val="3511786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l="15965" t="455" r="22703" b="2925"/>
          <a:stretch/>
        </p:blipFill>
        <p:spPr>
          <a:xfrm>
            <a:off x="810991" y="1173634"/>
            <a:ext cx="5541819" cy="4905048"/>
          </a:xfrm>
          <a:prstGeom prst="rect">
            <a:avLst/>
          </a:prstGeom>
          <a:noFill/>
          <a:ln>
            <a:noFill/>
          </a:ln>
        </p:spPr>
      </p:pic>
      <p:sp>
        <p:nvSpPr>
          <p:cNvPr id="40" name="Google Shape;40;p34"/>
          <p:cNvSpPr/>
          <p:nvPr/>
        </p:nvSpPr>
        <p:spPr>
          <a:xfrm>
            <a:off x="0" y="6361714"/>
            <a:ext cx="12192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1" name="Google Shape;41;p34"/>
          <p:cNvPicPr preferRelativeResize="0"/>
          <p:nvPr/>
        </p:nvPicPr>
        <p:blipFill rotWithShape="1">
          <a:blip r:embed="rId3">
            <a:alphaModFix/>
          </a:blip>
          <a:srcRect/>
          <a:stretch/>
        </p:blipFill>
        <p:spPr>
          <a:xfrm>
            <a:off x="852555" y="307510"/>
            <a:ext cx="2417821" cy="536918"/>
          </a:xfrm>
          <a:prstGeom prst="rect">
            <a:avLst/>
          </a:prstGeom>
          <a:noFill/>
          <a:ln>
            <a:noFill/>
          </a:ln>
        </p:spPr>
      </p:pic>
      <p:sp>
        <p:nvSpPr>
          <p:cNvPr id="42" name="Google Shape;42;p34"/>
          <p:cNvSpPr/>
          <p:nvPr/>
        </p:nvSpPr>
        <p:spPr>
          <a:xfrm>
            <a:off x="852555" y="6508042"/>
            <a:ext cx="5541819" cy="215444"/>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1" i="0" u="none" strike="noStrike" kern="0" cap="none" spc="0" normalizeH="0" baseline="0" noProof="0">
                <a:ln>
                  <a:noFill/>
                </a:ln>
                <a:solidFill>
                  <a:srgbClr val="FFFFFF"/>
                </a:solidFill>
                <a:effectLst/>
                <a:uLnTx/>
                <a:uFillTx/>
                <a:latin typeface="Calibri"/>
                <a:ea typeface="Calibri"/>
                <a:cs typeface="Calibri"/>
                <a:sym typeface="Calibri"/>
              </a:rPr>
              <a:t>USAID</a:t>
            </a:r>
            <a:r>
              <a:rPr kumimoji="0" lang="ru-RU" sz="1400" b="0" i="0" u="none" strike="noStrike" kern="0" cap="none" spc="0" normalizeH="0" baseline="0" noProof="0">
                <a:ln>
                  <a:noFill/>
                </a:ln>
                <a:solidFill>
                  <a:srgbClr val="FFFFFF"/>
                </a:solidFill>
                <a:effectLst/>
                <a:uLnTx/>
                <a:uFillTx/>
                <a:latin typeface="Calibri"/>
                <a:ea typeface="Calibri"/>
                <a:cs typeface="Calibri"/>
                <a:sym typeface="Calibri"/>
              </a:rPr>
              <a:t> </a:t>
            </a:r>
            <a:r>
              <a:rPr kumimoji="0" lang="ru-RU" sz="1400" b="1" i="0" u="none" strike="noStrike" kern="0" cap="none" spc="0" normalizeH="0" baseline="0" noProof="0">
                <a:ln>
                  <a:noFill/>
                </a:ln>
                <a:solidFill>
                  <a:srgbClr val="FFFFFF"/>
                </a:solidFill>
                <a:effectLst/>
                <a:uLnTx/>
                <a:uFillTx/>
                <a:latin typeface="Calibri"/>
                <a:ea typeface="Calibri"/>
                <a:cs typeface="Calibri"/>
                <a:sym typeface="Calibri"/>
              </a:rPr>
              <a:t>ADVANCING NUTRITION</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43;p34"/>
          <p:cNvSpPr txBox="1">
            <a:spLocks noGrp="1"/>
          </p:cNvSpPr>
          <p:nvPr>
            <p:ph type="ctrTitle"/>
          </p:nvPr>
        </p:nvSpPr>
        <p:spPr>
          <a:xfrm>
            <a:off x="6791315" y="1135243"/>
            <a:ext cx="5018216" cy="150552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34"/>
          <p:cNvSpPr txBox="1">
            <a:spLocks noGrp="1"/>
          </p:cNvSpPr>
          <p:nvPr>
            <p:ph type="subTitle" idx="1"/>
          </p:nvPr>
        </p:nvSpPr>
        <p:spPr>
          <a:xfrm>
            <a:off x="6791313" y="2910366"/>
            <a:ext cx="5018216" cy="955053"/>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45" name="Google Shape;45;p34"/>
          <p:cNvSpPr txBox="1">
            <a:spLocks noGrp="1"/>
          </p:cNvSpPr>
          <p:nvPr>
            <p:ph type="body" idx="2"/>
          </p:nvPr>
        </p:nvSpPr>
        <p:spPr>
          <a:xfrm>
            <a:off x="6791313" y="4098332"/>
            <a:ext cx="4382833"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34"/>
          <p:cNvSpPr/>
          <p:nvPr/>
        </p:nvSpPr>
        <p:spPr>
          <a:xfrm>
            <a:off x="761999" y="4405744"/>
            <a:ext cx="4045527" cy="2102298"/>
          </a:xfrm>
          <a:prstGeom prst="rect">
            <a:avLst/>
          </a:prstGeom>
          <a:solidFill>
            <a:srgbClr val="FFFF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1000"/>
              <a:buFont typeface="Arial"/>
              <a:buNone/>
              <a:tabLst/>
              <a:defRPr/>
            </a:pP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TO CHANGE THIS PHOTO</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5000"/>
              </a:lnSpc>
              <a:spcBef>
                <a:spcPts val="400"/>
              </a:spcBef>
              <a:spcAft>
                <a:spcPts val="0"/>
              </a:spcAft>
              <a:buClr>
                <a:srgbClr val="000000"/>
              </a:buClr>
              <a:buSzPts val="1000"/>
              <a:buFont typeface="Arial"/>
              <a:buNone/>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Find a photo that relates to your topic and insert it here. Need a photo? Explore the project’s </a:t>
            </a:r>
            <a:r>
              <a:rPr kumimoji="0" lang="ru-RU" sz="1000" b="0" i="0" u="sng" strike="noStrike" kern="0" cap="none" spc="0" normalizeH="0" baseline="0" noProof="0">
                <a:ln>
                  <a:noFill/>
                </a:ln>
                <a:solidFill>
                  <a:srgbClr val="0563C1"/>
                </a:solidFill>
                <a:effectLst/>
                <a:uLnTx/>
                <a:uFillTx/>
                <a:latin typeface="Gill Sans"/>
                <a:ea typeface="Gill Sans"/>
                <a:cs typeface="Gill Sans"/>
                <a:sym typeface="Gill Sans"/>
                <a:hlinkClick r:id="rId4"/>
              </a:rPr>
              <a:t>intranet photo database</a:t>
            </a: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Go to </a:t>
            </a: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View</a:t>
            </a: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 in the top menu, then </a:t>
            </a: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Slide Master</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Right click on current photo</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Select “Change Picture”</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Browse to a related photo and choose “Insert”</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Adjust to fill the frame by clicking on the image, then clicking in a corner and dragging.</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Delete this box, then click on Home in the menu to add content to your presentation</a:t>
            </a: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 </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2479641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7"/>
        <p:cNvGrpSpPr/>
        <p:nvPr/>
      </p:nvGrpSpPr>
      <p:grpSpPr>
        <a:xfrm>
          <a:off x="0" y="0"/>
          <a:ext cx="0" cy="0"/>
          <a:chOff x="0" y="0"/>
          <a:chExt cx="0" cy="0"/>
        </a:xfrm>
      </p:grpSpPr>
      <p:pic>
        <p:nvPicPr>
          <p:cNvPr id="48" name="Google Shape;48;p35"/>
          <p:cNvPicPr preferRelativeResize="0"/>
          <p:nvPr/>
        </p:nvPicPr>
        <p:blipFill rotWithShape="1">
          <a:blip r:embed="rId2">
            <a:alphaModFix/>
          </a:blip>
          <a:srcRect l="3876" t="7145" r="2029" b="37144"/>
          <a:stretch/>
        </p:blipFill>
        <p:spPr>
          <a:xfrm>
            <a:off x="852554" y="2506007"/>
            <a:ext cx="10084385" cy="3354468"/>
          </a:xfrm>
          <a:prstGeom prst="rect">
            <a:avLst/>
          </a:prstGeom>
          <a:noFill/>
          <a:ln>
            <a:noFill/>
          </a:ln>
        </p:spPr>
      </p:pic>
      <p:sp>
        <p:nvSpPr>
          <p:cNvPr id="49" name="Google Shape;49;p35"/>
          <p:cNvSpPr txBox="1">
            <a:spLocks noGrp="1"/>
          </p:cNvSpPr>
          <p:nvPr>
            <p:ph type="ctrTitle"/>
          </p:nvPr>
        </p:nvSpPr>
        <p:spPr>
          <a:xfrm>
            <a:off x="852555" y="1196011"/>
            <a:ext cx="10084387" cy="6631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35"/>
          <p:cNvSpPr txBox="1">
            <a:spLocks noGrp="1"/>
          </p:cNvSpPr>
          <p:nvPr>
            <p:ph type="subTitle" idx="1"/>
          </p:nvPr>
        </p:nvSpPr>
        <p:spPr>
          <a:xfrm>
            <a:off x="852555" y="2003105"/>
            <a:ext cx="10084387" cy="450092"/>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51" name="Google Shape;51;p35"/>
          <p:cNvSpPr/>
          <p:nvPr/>
        </p:nvSpPr>
        <p:spPr>
          <a:xfrm>
            <a:off x="0" y="6361714"/>
            <a:ext cx="12192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Google Shape;52;p35"/>
          <p:cNvSpPr txBox="1">
            <a:spLocks noGrp="1"/>
          </p:cNvSpPr>
          <p:nvPr>
            <p:ph type="body" idx="2"/>
          </p:nvPr>
        </p:nvSpPr>
        <p:spPr>
          <a:xfrm>
            <a:off x="852556" y="6003838"/>
            <a:ext cx="4382833"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3" name="Google Shape;53;p35"/>
          <p:cNvPicPr preferRelativeResize="0"/>
          <p:nvPr/>
        </p:nvPicPr>
        <p:blipFill rotWithShape="1">
          <a:blip r:embed="rId3">
            <a:alphaModFix/>
          </a:blip>
          <a:srcRect/>
          <a:stretch/>
        </p:blipFill>
        <p:spPr>
          <a:xfrm>
            <a:off x="852555" y="307510"/>
            <a:ext cx="2417821" cy="536918"/>
          </a:xfrm>
          <a:prstGeom prst="rect">
            <a:avLst/>
          </a:prstGeom>
          <a:noFill/>
          <a:ln>
            <a:noFill/>
          </a:ln>
        </p:spPr>
      </p:pic>
      <p:sp>
        <p:nvSpPr>
          <p:cNvPr id="54" name="Google Shape;54;p35"/>
          <p:cNvSpPr/>
          <p:nvPr/>
        </p:nvSpPr>
        <p:spPr>
          <a:xfrm>
            <a:off x="852555" y="6508042"/>
            <a:ext cx="5541819" cy="215444"/>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1" i="0" u="none" strike="noStrike" kern="0" cap="none" spc="0" normalizeH="0" baseline="0" noProof="0">
                <a:ln>
                  <a:noFill/>
                </a:ln>
                <a:solidFill>
                  <a:srgbClr val="FFFFFF"/>
                </a:solidFill>
                <a:effectLst/>
                <a:uLnTx/>
                <a:uFillTx/>
                <a:latin typeface="Calibri"/>
                <a:ea typeface="Calibri"/>
                <a:cs typeface="Calibri"/>
                <a:sym typeface="Calibri"/>
              </a:rPr>
              <a:t>USAID</a:t>
            </a:r>
            <a:r>
              <a:rPr kumimoji="0" lang="ru-RU" sz="1400" b="0" i="0" u="none" strike="noStrike" kern="0" cap="none" spc="0" normalizeH="0" baseline="0" noProof="0">
                <a:ln>
                  <a:noFill/>
                </a:ln>
                <a:solidFill>
                  <a:srgbClr val="FFFFFF"/>
                </a:solidFill>
                <a:effectLst/>
                <a:uLnTx/>
                <a:uFillTx/>
                <a:latin typeface="Calibri"/>
                <a:ea typeface="Calibri"/>
                <a:cs typeface="Calibri"/>
                <a:sym typeface="Calibri"/>
              </a:rPr>
              <a:t> </a:t>
            </a:r>
            <a:r>
              <a:rPr kumimoji="0" lang="ru-RU" sz="1400" b="1" i="0" u="none" strike="noStrike" kern="0" cap="none" spc="0" normalizeH="0" baseline="0" noProof="0">
                <a:ln>
                  <a:noFill/>
                </a:ln>
                <a:solidFill>
                  <a:srgbClr val="FFFFFF"/>
                </a:solidFill>
                <a:effectLst/>
                <a:uLnTx/>
                <a:uFillTx/>
                <a:latin typeface="Calibri"/>
                <a:ea typeface="Calibri"/>
                <a:cs typeface="Calibri"/>
                <a:sym typeface="Calibri"/>
              </a:rPr>
              <a:t>ADVANCING NUTRITION</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55;p35"/>
          <p:cNvSpPr/>
          <p:nvPr/>
        </p:nvSpPr>
        <p:spPr>
          <a:xfrm>
            <a:off x="8146474" y="4405744"/>
            <a:ext cx="4045527" cy="2102298"/>
          </a:xfrm>
          <a:prstGeom prst="rect">
            <a:avLst/>
          </a:prstGeom>
          <a:solidFill>
            <a:srgbClr val="FFFF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1000"/>
              <a:buFont typeface="Arial"/>
              <a:buNone/>
              <a:tabLst/>
              <a:defRPr/>
            </a:pP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TO CHANGE THIS PHOTO</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5000"/>
              </a:lnSpc>
              <a:spcBef>
                <a:spcPts val="400"/>
              </a:spcBef>
              <a:spcAft>
                <a:spcPts val="0"/>
              </a:spcAft>
              <a:buClr>
                <a:srgbClr val="000000"/>
              </a:buClr>
              <a:buSzPts val="1000"/>
              <a:buFont typeface="Arial"/>
              <a:buNone/>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Find a photo that relates to your topic and insert it here. Need a photo? Explore the project’s </a:t>
            </a:r>
            <a:r>
              <a:rPr kumimoji="0" lang="ru-RU" sz="1000" b="0" i="0" u="sng" strike="noStrike" kern="0" cap="none" spc="0" normalizeH="0" baseline="0" noProof="0">
                <a:ln>
                  <a:noFill/>
                </a:ln>
                <a:solidFill>
                  <a:srgbClr val="0563C1"/>
                </a:solidFill>
                <a:effectLst/>
                <a:uLnTx/>
                <a:uFillTx/>
                <a:latin typeface="Gill Sans"/>
                <a:ea typeface="Gill Sans"/>
                <a:cs typeface="Gill Sans"/>
                <a:sym typeface="Gill Sans"/>
                <a:hlinkClick r:id="rId4"/>
              </a:rPr>
              <a:t>intranet photo database</a:t>
            </a: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Go to </a:t>
            </a: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View</a:t>
            </a: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 in the top menu, then </a:t>
            </a: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Slide Master</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Right click on current photo</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Select “Change Picture”</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Browse to a related photo and choose “Insert”</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Adjust to fill the frame by clicking on the image, then clicking in a corner and dragging.</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Delete this box, then click on Home in the menu to add content to your presentation</a:t>
            </a: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 </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3133008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36"/>
          <p:cNvSpPr/>
          <p:nvPr/>
        </p:nvSpPr>
        <p:spPr>
          <a:xfrm>
            <a:off x="0" y="-1"/>
            <a:ext cx="12192000" cy="6226629"/>
          </a:xfrm>
          <a:prstGeom prst="rect">
            <a:avLst/>
          </a:prstGeom>
          <a:solidFill>
            <a:srgbClr val="CFCDC9">
              <a:alpha val="48627"/>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 name="Google Shape;58;p36"/>
          <p:cNvSpPr/>
          <p:nvPr/>
        </p:nvSpPr>
        <p:spPr>
          <a:xfrm>
            <a:off x="0" y="6361714"/>
            <a:ext cx="12192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 name="Google Shape;59;p36"/>
          <p:cNvSpPr/>
          <p:nvPr/>
        </p:nvSpPr>
        <p:spPr>
          <a:xfrm>
            <a:off x="852555" y="6508042"/>
            <a:ext cx="5541819" cy="215444"/>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1" i="0" u="none" strike="noStrike" kern="0" cap="none" spc="0" normalizeH="0" baseline="0" noProof="0">
                <a:ln>
                  <a:noFill/>
                </a:ln>
                <a:solidFill>
                  <a:srgbClr val="FFFFFF"/>
                </a:solidFill>
                <a:effectLst/>
                <a:uLnTx/>
                <a:uFillTx/>
                <a:latin typeface="Calibri"/>
                <a:ea typeface="Calibri"/>
                <a:cs typeface="Calibri"/>
                <a:sym typeface="Calibri"/>
              </a:rPr>
              <a:t>USAID</a:t>
            </a:r>
            <a:r>
              <a:rPr kumimoji="0" lang="ru-RU" sz="1400" b="0" i="0" u="none" strike="noStrike" kern="0" cap="none" spc="0" normalizeH="0" baseline="0" noProof="0">
                <a:ln>
                  <a:noFill/>
                </a:ln>
                <a:solidFill>
                  <a:srgbClr val="FFFFFF"/>
                </a:solidFill>
                <a:effectLst/>
                <a:uLnTx/>
                <a:uFillTx/>
                <a:latin typeface="Calibri"/>
                <a:ea typeface="Calibri"/>
                <a:cs typeface="Calibri"/>
                <a:sym typeface="Calibri"/>
              </a:rPr>
              <a:t> </a:t>
            </a:r>
            <a:r>
              <a:rPr kumimoji="0" lang="ru-RU" sz="1400" b="1" i="0" u="none" strike="noStrike" kern="0" cap="none" spc="0" normalizeH="0" baseline="0" noProof="0">
                <a:ln>
                  <a:noFill/>
                </a:ln>
                <a:solidFill>
                  <a:srgbClr val="FFFFFF"/>
                </a:solidFill>
                <a:effectLst/>
                <a:uLnTx/>
                <a:uFillTx/>
                <a:latin typeface="Calibri"/>
                <a:ea typeface="Calibri"/>
                <a:cs typeface="Calibri"/>
                <a:sym typeface="Calibri"/>
              </a:rPr>
              <a:t>ADVANCING NUTRITION</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60" name="Google Shape;60;p36"/>
          <p:cNvPicPr preferRelativeResize="0"/>
          <p:nvPr/>
        </p:nvPicPr>
        <p:blipFill rotWithShape="1">
          <a:blip r:embed="rId2">
            <a:alphaModFix/>
          </a:blip>
          <a:srcRect/>
          <a:stretch/>
        </p:blipFill>
        <p:spPr>
          <a:xfrm>
            <a:off x="852555" y="307510"/>
            <a:ext cx="2417821" cy="536918"/>
          </a:xfrm>
          <a:prstGeom prst="rect">
            <a:avLst/>
          </a:prstGeom>
          <a:noFill/>
          <a:ln>
            <a:noFill/>
          </a:ln>
        </p:spPr>
      </p:pic>
      <p:pic>
        <p:nvPicPr>
          <p:cNvPr id="61" name="Google Shape;61;p36"/>
          <p:cNvPicPr preferRelativeResize="0"/>
          <p:nvPr/>
        </p:nvPicPr>
        <p:blipFill rotWithShape="1">
          <a:blip r:embed="rId3">
            <a:alphaModFix/>
          </a:blip>
          <a:srcRect l="15965" t="455" r="22703" b="2925"/>
          <a:stretch/>
        </p:blipFill>
        <p:spPr>
          <a:xfrm>
            <a:off x="6200405" y="1152852"/>
            <a:ext cx="5541819" cy="4905048"/>
          </a:xfrm>
          <a:prstGeom prst="rect">
            <a:avLst/>
          </a:prstGeom>
          <a:noFill/>
          <a:ln>
            <a:noFill/>
          </a:ln>
        </p:spPr>
      </p:pic>
      <p:sp>
        <p:nvSpPr>
          <p:cNvPr id="62" name="Google Shape;62;p36"/>
          <p:cNvSpPr txBox="1">
            <a:spLocks noGrp="1"/>
          </p:cNvSpPr>
          <p:nvPr>
            <p:ph type="ctrTitle"/>
          </p:nvPr>
        </p:nvSpPr>
        <p:spPr>
          <a:xfrm>
            <a:off x="889279" y="1135243"/>
            <a:ext cx="5018216" cy="150552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36"/>
          <p:cNvSpPr txBox="1">
            <a:spLocks noGrp="1"/>
          </p:cNvSpPr>
          <p:nvPr>
            <p:ph type="subTitle" idx="1"/>
          </p:nvPr>
        </p:nvSpPr>
        <p:spPr>
          <a:xfrm>
            <a:off x="889277" y="2910366"/>
            <a:ext cx="5018216" cy="955053"/>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64" name="Google Shape;64;p36"/>
          <p:cNvSpPr txBox="1">
            <a:spLocks noGrp="1"/>
          </p:cNvSpPr>
          <p:nvPr>
            <p:ph type="body" idx="2"/>
          </p:nvPr>
        </p:nvSpPr>
        <p:spPr>
          <a:xfrm>
            <a:off x="889277" y="4098332"/>
            <a:ext cx="4382833"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6"/>
          <p:cNvSpPr/>
          <p:nvPr/>
        </p:nvSpPr>
        <p:spPr>
          <a:xfrm>
            <a:off x="8146474" y="4405744"/>
            <a:ext cx="4045527" cy="2102298"/>
          </a:xfrm>
          <a:prstGeom prst="rect">
            <a:avLst/>
          </a:prstGeom>
          <a:solidFill>
            <a:srgbClr val="FFFF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1000"/>
              <a:buFont typeface="Arial"/>
              <a:buNone/>
              <a:tabLst/>
              <a:defRPr/>
            </a:pP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TO CHANGE THIS PHOTO</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85000"/>
              </a:lnSpc>
              <a:spcBef>
                <a:spcPts val="400"/>
              </a:spcBef>
              <a:spcAft>
                <a:spcPts val="0"/>
              </a:spcAft>
              <a:buClr>
                <a:srgbClr val="000000"/>
              </a:buClr>
              <a:buSzPts val="1000"/>
              <a:buFont typeface="Arial"/>
              <a:buNone/>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Find a photo that relates to your topic and insert it here. Need a photo? Explore the project’s </a:t>
            </a:r>
            <a:r>
              <a:rPr kumimoji="0" lang="ru-RU" sz="1000" b="0" i="0" u="sng" strike="noStrike" kern="0" cap="none" spc="0" normalizeH="0" baseline="0" noProof="0">
                <a:ln>
                  <a:noFill/>
                </a:ln>
                <a:solidFill>
                  <a:srgbClr val="0563C1"/>
                </a:solidFill>
                <a:effectLst/>
                <a:uLnTx/>
                <a:uFillTx/>
                <a:latin typeface="Gill Sans"/>
                <a:ea typeface="Gill Sans"/>
                <a:cs typeface="Gill Sans"/>
                <a:sym typeface="Gill Sans"/>
                <a:hlinkClick r:id="rId4"/>
              </a:rPr>
              <a:t>intranet photo database</a:t>
            </a: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Go to </a:t>
            </a: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View</a:t>
            </a: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 in the top menu, then </a:t>
            </a: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Slide Master</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Right click on current photo</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Select “Change Picture”</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Browse to a related photo and choose “Insert”</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Adjust to fill the frame by clicking on the image, then clicking in a corner and dragging.</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123825" marR="0" lvl="0" indent="-114300" algn="l" defTabSz="914400" rtl="0" eaLnBrk="1" fontAlgn="auto" latinLnBrk="0" hangingPunct="1">
              <a:lnSpc>
                <a:spcPct val="85000"/>
              </a:lnSpc>
              <a:spcBef>
                <a:spcPts val="400"/>
              </a:spcBef>
              <a:spcAft>
                <a:spcPts val="0"/>
              </a:spcAft>
              <a:buClr>
                <a:srgbClr val="000000"/>
              </a:buClr>
              <a:buSzPts val="1000"/>
              <a:buFont typeface="Calibri"/>
              <a:buAutoNum type="arabicPeriod"/>
              <a:tabLst/>
              <a:defRPr/>
            </a:pPr>
            <a:r>
              <a:rPr kumimoji="0" lang="ru-RU" sz="1000" b="0" i="0" u="none" strike="noStrike" kern="0" cap="none" spc="0" normalizeH="0" baseline="0" noProof="0">
                <a:ln>
                  <a:noFill/>
                </a:ln>
                <a:solidFill>
                  <a:srgbClr val="000000"/>
                </a:solidFill>
                <a:effectLst/>
                <a:uLnTx/>
                <a:uFillTx/>
                <a:latin typeface="Gill Sans"/>
                <a:ea typeface="Gill Sans"/>
                <a:cs typeface="Gill Sans"/>
                <a:sym typeface="Gill Sans"/>
              </a:rPr>
              <a:t>Delete this box, then click on Home in the menu to add content to your presentation</a:t>
            </a:r>
            <a:r>
              <a:rPr kumimoji="0" lang="ru-RU" sz="1000" b="1" i="0" u="none" strike="noStrike" kern="0" cap="none" spc="0" normalizeH="0" baseline="0" noProof="0">
                <a:ln>
                  <a:noFill/>
                </a:ln>
                <a:solidFill>
                  <a:srgbClr val="000000"/>
                </a:solidFill>
                <a:effectLst/>
                <a:uLnTx/>
                <a:uFillTx/>
                <a:latin typeface="Gill Sans"/>
                <a:ea typeface="Gill Sans"/>
                <a:cs typeface="Gill Sans"/>
                <a:sym typeface="Gill Sans"/>
              </a:rPr>
              <a:t> </a:t>
            </a:r>
            <a:endParaRPr kumimoji="0" sz="10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Tree>
    <p:extLst>
      <p:ext uri="{BB962C8B-B14F-4D97-AF65-F5344CB8AC3E}">
        <p14:creationId xmlns:p14="http://schemas.microsoft.com/office/powerpoint/2010/main" val="848301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66"/>
        <p:cNvGrpSpPr/>
        <p:nvPr/>
      </p:nvGrpSpPr>
      <p:grpSpPr>
        <a:xfrm>
          <a:off x="0" y="0"/>
          <a:ext cx="0" cy="0"/>
          <a:chOff x="0" y="0"/>
          <a:chExt cx="0" cy="0"/>
        </a:xfrm>
      </p:grpSpPr>
      <p:sp>
        <p:nvSpPr>
          <p:cNvPr id="67" name="Google Shape;67;p37"/>
          <p:cNvSpPr/>
          <p:nvPr/>
        </p:nvSpPr>
        <p:spPr>
          <a:xfrm>
            <a:off x="0" y="-1"/>
            <a:ext cx="12192000" cy="6226629"/>
          </a:xfrm>
          <a:prstGeom prst="rect">
            <a:avLst/>
          </a:prstGeom>
          <a:solidFill>
            <a:srgbClr val="CFCDC9">
              <a:alpha val="48627"/>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 name="Google Shape;68;p37"/>
          <p:cNvSpPr/>
          <p:nvPr/>
        </p:nvSpPr>
        <p:spPr>
          <a:xfrm>
            <a:off x="0" y="6361714"/>
            <a:ext cx="12192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9" name="Google Shape;69;p37"/>
          <p:cNvSpPr/>
          <p:nvPr/>
        </p:nvSpPr>
        <p:spPr>
          <a:xfrm>
            <a:off x="852555" y="6508042"/>
            <a:ext cx="5541819" cy="215444"/>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1" i="0" u="none" strike="noStrike" kern="0" cap="none" spc="0" normalizeH="0" baseline="0" noProof="0">
                <a:ln>
                  <a:noFill/>
                </a:ln>
                <a:solidFill>
                  <a:srgbClr val="FFFFFF"/>
                </a:solidFill>
                <a:effectLst/>
                <a:uLnTx/>
                <a:uFillTx/>
                <a:latin typeface="Calibri"/>
                <a:ea typeface="Calibri"/>
                <a:cs typeface="Calibri"/>
                <a:sym typeface="Calibri"/>
              </a:rPr>
              <a:t>USAID</a:t>
            </a:r>
            <a:r>
              <a:rPr kumimoji="0" lang="ru-RU" sz="1400" b="0" i="0" u="none" strike="noStrike" kern="0" cap="none" spc="0" normalizeH="0" baseline="0" noProof="0">
                <a:ln>
                  <a:noFill/>
                </a:ln>
                <a:solidFill>
                  <a:srgbClr val="FFFFFF"/>
                </a:solidFill>
                <a:effectLst/>
                <a:uLnTx/>
                <a:uFillTx/>
                <a:latin typeface="Calibri"/>
                <a:ea typeface="Calibri"/>
                <a:cs typeface="Calibri"/>
                <a:sym typeface="Calibri"/>
              </a:rPr>
              <a:t> </a:t>
            </a:r>
            <a:r>
              <a:rPr kumimoji="0" lang="ru-RU" sz="1400" b="1" i="0" u="none" strike="noStrike" kern="0" cap="none" spc="0" normalizeH="0" baseline="0" noProof="0">
                <a:ln>
                  <a:noFill/>
                </a:ln>
                <a:solidFill>
                  <a:srgbClr val="FFFFFF"/>
                </a:solidFill>
                <a:effectLst/>
                <a:uLnTx/>
                <a:uFillTx/>
                <a:latin typeface="Calibri"/>
                <a:ea typeface="Calibri"/>
                <a:cs typeface="Calibri"/>
                <a:sym typeface="Calibri"/>
              </a:rPr>
              <a:t>ADVANCING NUTRITION</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70" name="Google Shape;70;p37"/>
          <p:cNvPicPr preferRelativeResize="0"/>
          <p:nvPr/>
        </p:nvPicPr>
        <p:blipFill rotWithShape="1">
          <a:blip r:embed="rId2">
            <a:alphaModFix/>
          </a:blip>
          <a:srcRect/>
          <a:stretch/>
        </p:blipFill>
        <p:spPr>
          <a:xfrm>
            <a:off x="852555" y="307510"/>
            <a:ext cx="2417821" cy="536918"/>
          </a:xfrm>
          <a:prstGeom prst="rect">
            <a:avLst/>
          </a:prstGeom>
          <a:noFill/>
          <a:ln>
            <a:noFill/>
          </a:ln>
        </p:spPr>
      </p:pic>
      <p:sp>
        <p:nvSpPr>
          <p:cNvPr id="71" name="Google Shape;71;p37"/>
          <p:cNvSpPr txBox="1">
            <a:spLocks noGrp="1"/>
          </p:cNvSpPr>
          <p:nvPr>
            <p:ph type="ctrTitle"/>
          </p:nvPr>
        </p:nvSpPr>
        <p:spPr>
          <a:xfrm>
            <a:off x="852555" y="1608224"/>
            <a:ext cx="10699147" cy="123797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BA0C2F"/>
              </a:buClr>
              <a:buSzPts val="2400"/>
              <a:buFont typeface="Gill Sans"/>
              <a:buNone/>
              <a:defRPr sz="2400" b="1"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37"/>
          <p:cNvSpPr txBox="1">
            <a:spLocks noGrp="1"/>
          </p:cNvSpPr>
          <p:nvPr>
            <p:ph type="subTitle" idx="1"/>
          </p:nvPr>
        </p:nvSpPr>
        <p:spPr>
          <a:xfrm>
            <a:off x="852555" y="2983925"/>
            <a:ext cx="10699147" cy="1213105"/>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73" name="Google Shape;73;p37"/>
          <p:cNvSpPr txBox="1">
            <a:spLocks noGrp="1"/>
          </p:cNvSpPr>
          <p:nvPr>
            <p:ph type="body" idx="2"/>
          </p:nvPr>
        </p:nvSpPr>
        <p:spPr>
          <a:xfrm>
            <a:off x="852555" y="4897668"/>
            <a:ext cx="10699147" cy="70931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6720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4"/>
        <p:cNvGrpSpPr/>
        <p:nvPr/>
      </p:nvGrpSpPr>
      <p:grpSpPr>
        <a:xfrm>
          <a:off x="0" y="0"/>
          <a:ext cx="0" cy="0"/>
          <a:chOff x="0" y="0"/>
          <a:chExt cx="0" cy="0"/>
        </a:xfrm>
      </p:grpSpPr>
      <p:sp>
        <p:nvSpPr>
          <p:cNvPr id="75" name="Google Shape;75;p38"/>
          <p:cNvSpPr txBox="1">
            <a:spLocks noGrp="1"/>
          </p:cNvSpPr>
          <p:nvPr>
            <p:ph type="body" idx="1"/>
          </p:nvPr>
        </p:nvSpPr>
        <p:spPr>
          <a:xfrm>
            <a:off x="637310" y="532114"/>
            <a:ext cx="10903527" cy="4499264"/>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rgbClr val="0067B9"/>
              </a:buClr>
              <a:buSzPts val="2800"/>
              <a:buFont typeface="Arial"/>
              <a:buChar char="•"/>
              <a:defRPr sz="2800" b="1" i="0" u="none" strike="noStrike" cap="none">
                <a:solidFill>
                  <a:srgbClr val="0067B9"/>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6C6463"/>
              </a:buClr>
              <a:buSzPts val="2400"/>
              <a:buFont typeface="NTR"/>
              <a:buChar char="—"/>
              <a:defRPr sz="2400" b="0" i="0" u="none" strike="noStrike" cap="none">
                <a:solidFill>
                  <a:srgbClr val="6C6463"/>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6C6463"/>
              </a:buClr>
              <a:buSzPts val="2000"/>
              <a:buFont typeface="Arial"/>
              <a:buChar char="•"/>
              <a:defRPr sz="2000" b="0" i="0" u="none" strike="noStrike" cap="none">
                <a:solidFill>
                  <a:srgbClr val="6C6463"/>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12567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784611" y="537212"/>
            <a:ext cx="10515600" cy="860774"/>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67B9"/>
              </a:buClr>
              <a:buSzPts val="2800"/>
              <a:buFont typeface="Gill Sans"/>
              <a:buNone/>
              <a:defRPr sz="2800" b="1" i="0" u="none" strike="noStrike" cap="none">
                <a:solidFill>
                  <a:srgbClr val="0067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2965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782781" y="528422"/>
            <a:ext cx="10619508" cy="829023"/>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rgbClr val="0067B9"/>
              </a:buClr>
              <a:buSzPts val="2800"/>
              <a:buFont typeface="Gill Sans"/>
              <a:buNone/>
              <a:defRPr sz="2800" b="1" i="0" u="none" strike="noStrike" cap="none">
                <a:solidFill>
                  <a:srgbClr val="0067B9"/>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23"/>
          <p:cNvSpPr txBox="1">
            <a:spLocks noGrp="1"/>
          </p:cNvSpPr>
          <p:nvPr>
            <p:ph type="body" idx="1"/>
          </p:nvPr>
        </p:nvSpPr>
        <p:spPr>
          <a:xfrm>
            <a:off x="762001" y="1499727"/>
            <a:ext cx="10640289" cy="2390198"/>
          </a:xfrm>
          <a:prstGeom prst="rect">
            <a:avLst/>
          </a:prstGeom>
          <a:noFill/>
          <a:ln>
            <a:noFill/>
          </a:ln>
        </p:spPr>
        <p:txBody>
          <a:bodyPr spcFirstLastPara="1" wrap="square" lIns="0" tIns="0" rIns="0" bIns="0" anchor="t" anchorCtr="0">
            <a:noAutofit/>
          </a:bodyPr>
          <a:lstStyle>
            <a:lvl1pPr marL="457200" marR="0" lvl="0" indent="-368300" algn="l">
              <a:lnSpc>
                <a:spcPct val="90000"/>
              </a:lnSpc>
              <a:spcBef>
                <a:spcPts val="1000"/>
              </a:spcBef>
              <a:spcAft>
                <a:spcPts val="0"/>
              </a:spcAft>
              <a:buClr>
                <a:srgbClr val="6C6463"/>
              </a:buClr>
              <a:buSzPts val="2200"/>
              <a:buFont typeface="Arial"/>
              <a:buChar char="•"/>
              <a:defRPr sz="2200" b="0" i="0" u="none" strike="noStrike" cap="none">
                <a:solidFill>
                  <a:srgbClr val="6C6463"/>
                </a:solidFill>
                <a:latin typeface="Gill Sans"/>
                <a:ea typeface="Gill Sans"/>
                <a:cs typeface="Gill Sans"/>
                <a:sym typeface="Gill Sans"/>
              </a:defRPr>
            </a:lvl1pPr>
            <a:lvl2pPr marL="914400" marR="0" lvl="1" indent="-355600" algn="l">
              <a:lnSpc>
                <a:spcPct val="90000"/>
              </a:lnSpc>
              <a:spcBef>
                <a:spcPts val="500"/>
              </a:spcBef>
              <a:spcAft>
                <a:spcPts val="0"/>
              </a:spcAft>
              <a:buClr>
                <a:srgbClr val="6C6463"/>
              </a:buClr>
              <a:buSzPts val="2000"/>
              <a:buFont typeface="NTR"/>
              <a:buChar char="—"/>
              <a:defRPr sz="2000" b="0" i="0" u="none" strike="noStrike" cap="none">
                <a:solidFill>
                  <a:srgbClr val="6C6463"/>
                </a:solidFill>
                <a:latin typeface="Gill Sans"/>
                <a:ea typeface="Gill Sans"/>
                <a:cs typeface="Gill Sans"/>
                <a:sym typeface="Gill Sans"/>
              </a:defRPr>
            </a:lvl2pPr>
            <a:lvl3pPr marL="1371600" marR="0" lvl="2" indent="-342900" algn="l">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17500" algn="l">
              <a:lnSpc>
                <a:spcPct val="90000"/>
              </a:lnSpc>
              <a:spcBef>
                <a:spcPts val="50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4pPr>
            <a:lvl5pPr marL="2286000" marR="0" lvl="4" indent="-304800" algn="l">
              <a:lnSpc>
                <a:spcPct val="90000"/>
              </a:lnSpc>
              <a:spcBef>
                <a:spcPts val="500"/>
              </a:spcBef>
              <a:spcAft>
                <a:spcPts val="0"/>
              </a:spcAft>
              <a:buClr>
                <a:srgbClr val="6C6463"/>
              </a:buClr>
              <a:buSzPts val="1200"/>
              <a:buFont typeface="Arial"/>
              <a:buChar char="•"/>
              <a:defRPr sz="1200" b="0" i="0" u="none" strike="noStrike" cap="none">
                <a:solidFill>
                  <a:srgbClr val="6C6463"/>
                </a:solidFill>
                <a:latin typeface="Gill Sans"/>
                <a:ea typeface="Gill Sans"/>
                <a:cs typeface="Gill Sans"/>
                <a:sym typeface="Gill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49"/>
        <p:cNvGrpSpPr/>
        <p:nvPr/>
      </p:nvGrpSpPr>
      <p:grpSpPr>
        <a:xfrm>
          <a:off x="0" y="0"/>
          <a:ext cx="0" cy="0"/>
          <a:chOff x="0" y="0"/>
          <a:chExt cx="0" cy="0"/>
        </a:xfrm>
      </p:grpSpPr>
      <p:sp>
        <p:nvSpPr>
          <p:cNvPr id="50" name="Google Shape;5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53"/>
        <p:cNvGrpSpPr/>
        <p:nvPr/>
      </p:nvGrpSpPr>
      <p:grpSpPr>
        <a:xfrm>
          <a:off x="0" y="0"/>
          <a:ext cx="0" cy="0"/>
          <a:chOff x="0" y="0"/>
          <a:chExt cx="0" cy="0"/>
        </a:xfrm>
      </p:grpSpPr>
      <p:sp>
        <p:nvSpPr>
          <p:cNvPr id="54" name="Google Shape;54;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 name="Google Shape;5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p:nvPr/>
        </p:nvSpPr>
        <p:spPr>
          <a:xfrm>
            <a:off x="0" y="6359236"/>
            <a:ext cx="12192000" cy="498765"/>
          </a:xfrm>
          <a:prstGeom prst="rect">
            <a:avLst/>
          </a:prstGeom>
          <a:solidFill>
            <a:srgbClr val="CFCDC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Google Shape;7;p28"/>
          <p:cNvSpPr/>
          <p:nvPr/>
        </p:nvSpPr>
        <p:spPr>
          <a:xfrm>
            <a:off x="852555" y="6508042"/>
            <a:ext cx="5541819" cy="215444"/>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ru-RU" sz="1400" b="1" i="0" u="none" strike="noStrike" kern="0" cap="none" spc="0" normalizeH="0" baseline="0" noProof="0">
                <a:ln>
                  <a:noFill/>
                </a:ln>
                <a:solidFill>
                  <a:srgbClr val="BA0C2F"/>
                </a:solidFill>
                <a:effectLst/>
                <a:uLnTx/>
                <a:uFillTx/>
                <a:latin typeface="Calibri"/>
                <a:ea typeface="Calibri"/>
                <a:cs typeface="Calibri"/>
                <a:sym typeface="Calibri"/>
              </a:rPr>
              <a:t>USAID</a:t>
            </a:r>
            <a:r>
              <a:rPr kumimoji="0" lang="ru-RU" sz="1400" b="0" i="0" u="none" strike="noStrike" kern="0" cap="none" spc="0" normalizeH="0" baseline="0" noProof="0">
                <a:ln>
                  <a:noFill/>
                </a:ln>
                <a:solidFill>
                  <a:srgbClr val="BA0C2F"/>
                </a:solidFill>
                <a:effectLst/>
                <a:uLnTx/>
                <a:uFillTx/>
                <a:latin typeface="Calibri"/>
                <a:ea typeface="Calibri"/>
                <a:cs typeface="Calibri"/>
                <a:sym typeface="Calibri"/>
              </a:rPr>
              <a:t> </a:t>
            </a:r>
            <a:r>
              <a:rPr kumimoji="0" lang="ru-RU" sz="1400" b="1" i="0" u="none" strike="noStrike" kern="0" cap="none" spc="0" normalizeH="0" baseline="0" noProof="0">
                <a:ln>
                  <a:noFill/>
                </a:ln>
                <a:solidFill>
                  <a:srgbClr val="BA0C2F"/>
                </a:solidFill>
                <a:effectLst/>
                <a:uLnTx/>
                <a:uFillTx/>
                <a:latin typeface="Calibri"/>
                <a:ea typeface="Calibri"/>
                <a:cs typeface="Calibri"/>
                <a:sym typeface="Calibri"/>
              </a:rPr>
              <a:t>ADVANCING NUTRITION</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62669218"/>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777198" y="677333"/>
            <a:ext cx="10637604" cy="1825235"/>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BA0C2F"/>
              </a:buClr>
              <a:buSzPts val="3600"/>
              <a:buFont typeface="Gill Sans"/>
              <a:buNone/>
            </a:pPr>
            <a:br>
              <a:rPr lang="ru-RU" sz="3600" dirty="0"/>
            </a:br>
            <a:r>
              <a:rPr lang="ru-RU" sz="3600" b="0" dirty="0"/>
              <a:t>Жамааттагы санитария </a:t>
            </a:r>
            <a:r>
              <a:rPr lang="ru-RU" sz="4000" b="0" dirty="0">
                <a:solidFill>
                  <a:srgbClr val="C00000"/>
                </a:solidFill>
                <a:latin typeface="Calibri"/>
                <a:ea typeface="Calibri"/>
                <a:cs typeface="Calibri"/>
                <a:sym typeface="Calibri"/>
              </a:rPr>
              <a:t>жана</a:t>
            </a:r>
            <a:r>
              <a:rPr lang="ru-RU" sz="4000" b="0" dirty="0">
                <a:solidFill>
                  <a:srgbClr val="C00000"/>
                </a:solidFill>
              </a:rPr>
              <a:t> гигиена эрежелерин колдоо ыкмалары</a:t>
            </a:r>
            <a:br>
              <a:rPr lang="ru-RU" sz="4000" b="1" dirty="0">
                <a:solidFill>
                  <a:srgbClr val="C00000"/>
                </a:solidFill>
                <a:latin typeface="Calibri"/>
                <a:ea typeface="Calibri"/>
                <a:cs typeface="Calibri"/>
                <a:sym typeface="Calibri"/>
              </a:rPr>
            </a:br>
            <a:r>
              <a:rPr lang="ru-RU" sz="3200" b="1" u="sng" dirty="0">
                <a:solidFill>
                  <a:srgbClr val="002060"/>
                </a:solidFill>
                <a:latin typeface="Times New Roman"/>
                <a:ea typeface="Times New Roman"/>
                <a:cs typeface="Times New Roman"/>
                <a:sym typeface="Times New Roman"/>
              </a:rPr>
              <a:t>   </a:t>
            </a:r>
            <a:br>
              <a:rPr lang="ru-RU" sz="1800" dirty="0">
                <a:solidFill>
                  <a:srgbClr val="002060"/>
                </a:solidFill>
                <a:latin typeface="Calibri"/>
                <a:ea typeface="Calibri"/>
                <a:cs typeface="Calibri"/>
                <a:sym typeface="Calibri"/>
              </a:rPr>
            </a:br>
            <a:r>
              <a:rPr lang="ru-RU" sz="4000" b="1" dirty="0">
                <a:solidFill>
                  <a:srgbClr val="C00000"/>
                </a:solidFill>
                <a:latin typeface="Gill Sans"/>
                <a:ea typeface="Gill Sans"/>
                <a:cs typeface="Gill Sans"/>
                <a:sym typeface="Gill Sans"/>
              </a:rPr>
              <a:t> </a:t>
            </a:r>
            <a:br>
              <a:rPr lang="ru-RU" sz="3600" dirty="0"/>
            </a:br>
            <a:br>
              <a:rPr lang="ru-RU" dirty="0"/>
            </a:br>
            <a:endParaRPr dirty="0"/>
          </a:p>
        </p:txBody>
      </p:sp>
      <p:sp>
        <p:nvSpPr>
          <p:cNvPr id="106" name="Google Shape;106;p1"/>
          <p:cNvSpPr/>
          <p:nvPr/>
        </p:nvSpPr>
        <p:spPr>
          <a:xfrm>
            <a:off x="3854075" y="400530"/>
            <a:ext cx="491615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u-RU" sz="2400" b="1" i="0" u="none" strike="noStrike" cap="none">
                <a:solidFill>
                  <a:schemeClr val="dk1"/>
                </a:solidFill>
                <a:latin typeface="Calibri"/>
                <a:ea typeface="Calibri"/>
                <a:cs typeface="Calibri"/>
                <a:sym typeface="Calibri"/>
              </a:rPr>
              <a:t>Проект  USAID «Мыкты азыктануу»</a:t>
            </a:r>
            <a:endParaRPr sz="2400" b="1" i="0" u="none" strike="noStrike" cap="none">
              <a:solidFill>
                <a:schemeClr val="dk1"/>
              </a:solidFill>
              <a:latin typeface="Calibri"/>
              <a:ea typeface="Calibri"/>
              <a:cs typeface="Calibri"/>
              <a:sym typeface="Calibri"/>
            </a:endParaRPr>
          </a:p>
        </p:txBody>
      </p:sp>
      <p:pic>
        <p:nvPicPr>
          <p:cNvPr id="107" name="Google Shape;107;p1" descr="Колду самындап жууган иллюстративдик плакат."/>
          <p:cNvPicPr preferRelativeResize="0"/>
          <p:nvPr/>
        </p:nvPicPr>
        <p:blipFill rotWithShape="1">
          <a:blip r:embed="rId3">
            <a:alphaModFix/>
          </a:blip>
          <a:srcRect/>
          <a:stretch/>
        </p:blipFill>
        <p:spPr>
          <a:xfrm>
            <a:off x="4209672" y="2502568"/>
            <a:ext cx="3047767" cy="31055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ts val="3959"/>
              <a:buFont typeface="Calibri"/>
              <a:buNone/>
            </a:pPr>
            <a:r>
              <a:rPr lang="ru-RU" sz="3563">
                <a:solidFill>
                  <a:srgbClr val="C00000"/>
                </a:solidFill>
                <a:latin typeface="Calibri"/>
                <a:ea typeface="Calibri"/>
                <a:cs typeface="Calibri"/>
                <a:sym typeface="Calibri"/>
              </a:rPr>
              <a:t>Мите –курт ооруларын алдын алуу үчүн Кыргызстандагы ССМ төмөндөгүлөрдү сунуштайт: </a:t>
            </a:r>
            <a:br>
              <a:rPr lang="ru-RU" sz="3563"/>
            </a:br>
            <a:endParaRPr sz="3563"/>
          </a:p>
        </p:txBody>
      </p:sp>
      <p:sp>
        <p:nvSpPr>
          <p:cNvPr id="179" name="Google Shape;179;p11"/>
          <p:cNvSpPr txBox="1"/>
          <p:nvPr/>
        </p:nvSpPr>
        <p:spPr>
          <a:xfrm>
            <a:off x="782781" y="1614054"/>
            <a:ext cx="9525000" cy="36625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0" i="0" u="none" strike="noStrike" cap="none" dirty="0" err="1">
                <a:solidFill>
                  <a:srgbClr val="000000"/>
                </a:solidFill>
                <a:latin typeface="Calibri"/>
                <a:ea typeface="Calibri"/>
                <a:cs typeface="Calibri"/>
                <a:sym typeface="Calibri"/>
              </a:rPr>
              <a:t>Дарыгерлердин</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дайындоосу</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менен</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кооптуу</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жана</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эффективдүү</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дегельментизациялоо</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балдар</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жана</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бардык</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ү</a:t>
            </a:r>
            <a:r>
              <a:rPr lang="ru-RU" sz="3200" b="0" i="0" u="none" strike="noStrike" cap="none" dirty="0" err="1">
                <a:solidFill>
                  <a:schemeClr val="dk1"/>
                </a:solidFill>
                <a:latin typeface="Calibri"/>
                <a:ea typeface="Calibri"/>
                <a:cs typeface="Calibri"/>
                <a:sym typeface="Calibri"/>
              </a:rPr>
              <a:t>й-б</a:t>
            </a:r>
            <a:r>
              <a:rPr lang="ru-RU" sz="3200" b="0" i="0" u="none" strike="noStrike" cap="none" dirty="0" err="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ү</a:t>
            </a:r>
            <a:r>
              <a:rPr lang="ru-RU" sz="3200" b="0" i="0" u="none" strike="noStrike" cap="none" dirty="0" err="1">
                <a:solidFill>
                  <a:srgbClr val="000000"/>
                </a:solidFill>
                <a:latin typeface="Calibri"/>
                <a:ea typeface="Calibri"/>
                <a:cs typeface="Calibri"/>
                <a:sym typeface="Calibri"/>
              </a:rPr>
              <a:t>лө</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м</a:t>
            </a:r>
            <a:r>
              <a:rPr lang="ru-RU" sz="3200" b="0" i="0" u="none" strike="noStrike" cap="none" dirty="0" err="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ү</a:t>
            </a:r>
            <a:r>
              <a:rPr lang="ru-RU" sz="3200" b="0" i="0" u="none" strike="noStrike" cap="none" dirty="0" err="1">
                <a:solidFill>
                  <a:schemeClr val="dk1"/>
                </a:solidFill>
                <a:latin typeface="Calibri"/>
                <a:ea typeface="Calibri"/>
                <a:cs typeface="Calibri"/>
                <a:sym typeface="Calibri"/>
              </a:rPr>
              <a:t>члөр</a:t>
            </a:r>
            <a:r>
              <a:rPr lang="ru-RU" sz="3200" b="0" i="0" u="none" strike="noStrike" cap="none" dirty="0" err="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ү</a:t>
            </a:r>
            <a:r>
              <a:rPr lang="ru-RU" sz="3200" b="0" i="0" u="none" strike="noStrike" cap="none" dirty="0">
                <a:solidFill>
                  <a:schemeClr val="dk1"/>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үчүн</a:t>
            </a:r>
            <a:r>
              <a:rPr lang="ru-RU" sz="3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ru-RU" sz="3200" b="0" i="0" u="none" strike="noStrike" cap="none" dirty="0" err="1">
                <a:solidFill>
                  <a:srgbClr val="000000"/>
                </a:solidFill>
                <a:latin typeface="Calibri"/>
                <a:ea typeface="Calibri"/>
                <a:cs typeface="Calibri"/>
                <a:sym typeface="Calibri"/>
              </a:rPr>
              <a:t>Ошондой</a:t>
            </a:r>
            <a:r>
              <a:rPr lang="ru-RU" sz="3200" b="0" i="0" u="none" strike="noStrike" cap="none" dirty="0">
                <a:solidFill>
                  <a:srgbClr val="000000"/>
                </a:solidFill>
                <a:latin typeface="Calibri"/>
                <a:ea typeface="Calibri"/>
                <a:cs typeface="Calibri"/>
                <a:sym typeface="Calibri"/>
              </a:rPr>
              <a:t> эле, </a:t>
            </a:r>
            <a:r>
              <a:rPr lang="ru-RU" sz="3200" b="0" i="0" u="none" strike="noStrike" cap="none" dirty="0" err="1">
                <a:solidFill>
                  <a:srgbClr val="000000"/>
                </a:solidFill>
                <a:latin typeface="Calibri"/>
                <a:ea typeface="Calibri"/>
                <a:cs typeface="Calibri"/>
                <a:sym typeface="Calibri"/>
              </a:rPr>
              <a:t>текшерилип</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дарыланып</a:t>
            </a:r>
            <a:r>
              <a:rPr lang="ru-RU" sz="3200" b="0" i="0" u="none" strike="noStrike" cap="none" dirty="0">
                <a:solidFill>
                  <a:srgbClr val="000000"/>
                </a:solidFill>
                <a:latin typeface="Calibri"/>
                <a:ea typeface="Calibri"/>
                <a:cs typeface="Calibri"/>
                <a:sym typeface="Calibri"/>
              </a:rPr>
              <a:t> </a:t>
            </a:r>
            <a:r>
              <a:rPr lang="ru-RU" sz="3200" b="0" i="0" u="none" strike="noStrike" cap="none" dirty="0" err="1">
                <a:solidFill>
                  <a:srgbClr val="000000"/>
                </a:solidFill>
                <a:latin typeface="Calibri"/>
                <a:ea typeface="Calibri"/>
                <a:cs typeface="Calibri"/>
                <a:sym typeface="Calibri"/>
              </a:rPr>
              <a:t>туруу</a:t>
            </a:r>
            <a:r>
              <a:rPr lang="ru-RU" sz="3200" b="0" i="0" u="none" strike="noStrike" cap="none" dirty="0">
                <a:solidFill>
                  <a:srgbClr val="000000"/>
                </a:solidFill>
                <a:latin typeface="Calibri"/>
                <a:ea typeface="Calibri"/>
                <a:cs typeface="Calibri"/>
                <a:sym typeface="Calibri"/>
              </a:rPr>
              <a:t> зарыл.</a:t>
            </a: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2400"/>
              </a:spcBef>
              <a:spcAft>
                <a:spcPts val="0"/>
              </a:spcAft>
              <a:buClr>
                <a:srgbClr val="000000"/>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674394" y="138347"/>
            <a:ext cx="10619508" cy="8290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ts val="4400"/>
              <a:buFont typeface="Calibri"/>
              <a:buNone/>
            </a:pPr>
            <a:r>
              <a:rPr lang="ru-RU" b="1" dirty="0">
                <a:solidFill>
                  <a:srgbClr val="C00000"/>
                </a:solidFill>
                <a:latin typeface="Calibri"/>
                <a:ea typeface="Calibri"/>
                <a:cs typeface="Calibri"/>
                <a:sym typeface="Calibri"/>
              </a:rPr>
              <a:t>Мите-</a:t>
            </a:r>
            <a:r>
              <a:rPr lang="ru-RU" b="1" dirty="0" err="1">
                <a:solidFill>
                  <a:srgbClr val="C00000"/>
                </a:solidFill>
                <a:latin typeface="Calibri"/>
                <a:ea typeface="Calibri"/>
                <a:cs typeface="Calibri"/>
                <a:sym typeface="Calibri"/>
              </a:rPr>
              <a:t>курт</a:t>
            </a:r>
            <a:r>
              <a:rPr lang="ru-RU" b="1" dirty="0">
                <a:solidFill>
                  <a:srgbClr val="C00000"/>
                </a:solidFill>
                <a:latin typeface="Calibri"/>
                <a:ea typeface="Calibri"/>
                <a:cs typeface="Calibri"/>
                <a:sym typeface="Calibri"/>
              </a:rPr>
              <a:t> </a:t>
            </a:r>
            <a:r>
              <a:rPr lang="ru-RU" b="1" dirty="0" err="1">
                <a:solidFill>
                  <a:srgbClr val="C00000"/>
                </a:solidFill>
                <a:latin typeface="Calibri"/>
                <a:ea typeface="Calibri"/>
                <a:cs typeface="Calibri"/>
                <a:sym typeface="Calibri"/>
              </a:rPr>
              <a:t>алдын</a:t>
            </a:r>
            <a:r>
              <a:rPr lang="ru-RU" b="1" dirty="0">
                <a:solidFill>
                  <a:srgbClr val="C00000"/>
                </a:solidFill>
                <a:latin typeface="Calibri"/>
                <a:ea typeface="Calibri"/>
                <a:cs typeface="Calibri"/>
                <a:sym typeface="Calibri"/>
              </a:rPr>
              <a:t> </a:t>
            </a:r>
            <a:r>
              <a:rPr lang="ru-RU" b="1" dirty="0" err="1">
                <a:solidFill>
                  <a:srgbClr val="C00000"/>
                </a:solidFill>
                <a:latin typeface="Calibri"/>
                <a:ea typeface="Calibri"/>
                <a:cs typeface="Calibri"/>
                <a:sym typeface="Calibri"/>
              </a:rPr>
              <a:t>алуу</a:t>
            </a:r>
            <a:r>
              <a:rPr lang="ru-RU" b="1" dirty="0">
                <a:solidFill>
                  <a:srgbClr val="C00000"/>
                </a:solidFill>
                <a:latin typeface="Calibri"/>
                <a:ea typeface="Calibri"/>
                <a:cs typeface="Calibri"/>
                <a:sym typeface="Calibri"/>
              </a:rPr>
              <a:t> </a:t>
            </a:r>
            <a:r>
              <a:rPr lang="ru-RU" b="1" dirty="0" err="1">
                <a:solidFill>
                  <a:srgbClr val="C00000"/>
                </a:solidFill>
                <a:latin typeface="Calibri"/>
                <a:ea typeface="Calibri"/>
                <a:cs typeface="Calibri"/>
                <a:sym typeface="Calibri"/>
              </a:rPr>
              <a:t>үчүн</a:t>
            </a:r>
            <a:r>
              <a:rPr lang="ru-RU" b="1" dirty="0">
                <a:solidFill>
                  <a:srgbClr val="C00000"/>
                </a:solidFill>
                <a:latin typeface="Calibri"/>
                <a:ea typeface="Calibri"/>
                <a:cs typeface="Calibri"/>
                <a:sym typeface="Calibri"/>
              </a:rPr>
              <a:t> </a:t>
            </a:r>
            <a:r>
              <a:rPr lang="ru-RU" b="1" dirty="0" err="1">
                <a:solidFill>
                  <a:srgbClr val="C00000"/>
                </a:solidFill>
                <a:latin typeface="Calibri"/>
                <a:ea typeface="Calibri"/>
                <a:cs typeface="Calibri"/>
                <a:sym typeface="Calibri"/>
              </a:rPr>
              <a:t>маанилүү</a:t>
            </a:r>
            <a:r>
              <a:rPr lang="ru-RU" b="1" dirty="0">
                <a:solidFill>
                  <a:srgbClr val="C00000"/>
                </a:solidFill>
                <a:latin typeface="Calibri"/>
                <a:ea typeface="Calibri"/>
                <a:cs typeface="Calibri"/>
                <a:sym typeface="Calibri"/>
              </a:rPr>
              <a:t> </a:t>
            </a:r>
            <a:r>
              <a:rPr lang="ru-RU" b="1" dirty="0" err="1">
                <a:solidFill>
                  <a:srgbClr val="C00000"/>
                </a:solidFill>
                <a:latin typeface="Calibri"/>
                <a:ea typeface="Calibri"/>
                <a:cs typeface="Calibri"/>
                <a:sym typeface="Calibri"/>
              </a:rPr>
              <a:t>билдиргичтер</a:t>
            </a:r>
            <a:r>
              <a:rPr lang="ru-RU" b="1" dirty="0">
                <a:solidFill>
                  <a:srgbClr val="C00000"/>
                </a:solidFill>
                <a:latin typeface="Calibri"/>
                <a:ea typeface="Calibri"/>
                <a:cs typeface="Calibri"/>
                <a:sym typeface="Calibri"/>
              </a:rPr>
              <a:t>:</a:t>
            </a:r>
            <a:br>
              <a:rPr lang="ru-RU" dirty="0"/>
            </a:br>
            <a:endParaRPr dirty="0"/>
          </a:p>
        </p:txBody>
      </p:sp>
      <p:sp>
        <p:nvSpPr>
          <p:cNvPr id="185" name="Google Shape;185;p12"/>
          <p:cNvSpPr txBox="1"/>
          <p:nvPr/>
        </p:nvSpPr>
        <p:spPr>
          <a:xfrm>
            <a:off x="585665" y="967370"/>
            <a:ext cx="11155017" cy="486287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Calibri"/>
              <a:buAutoNum type="arabicPeriod"/>
            </a:pP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Жер-жемиштерди</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жана</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жашылчаларды</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аккан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сууга</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жууп</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кайнак</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суу</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менен</a:t>
            </a:r>
            <a:r>
              <a:rPr lang="ru-RU" sz="2400" b="0" i="0" u="none" strike="noStrike" cap="none" dirty="0">
                <a:solidFill>
                  <a:srgbClr val="000000"/>
                </a:solidFill>
                <a:latin typeface="Calibri"/>
                <a:ea typeface="Calibri"/>
                <a:cs typeface="Calibri"/>
                <a:sym typeface="Calibri"/>
              </a:rPr>
              <a:t> жаба </a:t>
            </a:r>
            <a:r>
              <a:rPr lang="ru-RU" sz="2400" b="0" i="0" u="none" strike="noStrike" cap="none" dirty="0" err="1">
                <a:solidFill>
                  <a:srgbClr val="000000"/>
                </a:solidFill>
                <a:latin typeface="Calibri"/>
                <a:ea typeface="Calibri"/>
                <a:cs typeface="Calibri"/>
                <a:sym typeface="Calibri"/>
              </a:rPr>
              <a:t>куюп</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колдонгула</a:t>
            </a:r>
            <a:r>
              <a:rPr lang="ru-RU" sz="2400" b="0" i="0" u="none" strike="noStrike" cap="none" dirty="0">
                <a:solidFill>
                  <a:srgbClr val="000000"/>
                </a:solidFill>
                <a:latin typeface="Calibri"/>
                <a:ea typeface="Calibri"/>
                <a:cs typeface="Calibri"/>
                <a:sym typeface="Calibri"/>
              </a:rPr>
              <a:t>. o </a:t>
            </a:r>
            <a:r>
              <a:rPr lang="ru-RU" sz="2400" b="0" i="0" u="none" strike="noStrike" cap="none" dirty="0" err="1">
                <a:solidFill>
                  <a:srgbClr val="000000"/>
                </a:solidFill>
                <a:latin typeface="Calibri"/>
                <a:ea typeface="Calibri"/>
                <a:cs typeface="Calibri"/>
                <a:sym typeface="Calibri"/>
              </a:rPr>
              <a:t>Кайнатылган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сууну</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гана</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ичүү</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керек</a:t>
            </a:r>
            <a:r>
              <a:rPr lang="ru-RU" sz="2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Calibri"/>
              <a:buAutoNum type="arabicPeriod"/>
            </a:pPr>
            <a:r>
              <a:rPr lang="ru-RU" sz="2400" b="0" i="0" u="none" strike="noStrike" cap="none" dirty="0" err="1">
                <a:solidFill>
                  <a:srgbClr val="000000"/>
                </a:solidFill>
                <a:latin typeface="Calibri"/>
                <a:ea typeface="Calibri"/>
                <a:cs typeface="Calibri"/>
                <a:sym typeface="Calibri"/>
              </a:rPr>
              <a:t>Эт</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жана</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балыкты</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жакшылап</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кууруп</a:t>
            </a:r>
            <a:r>
              <a:rPr lang="ru-RU" sz="2400" b="0" i="0" u="none" strike="noStrike" cap="none" dirty="0">
                <a:solidFill>
                  <a:srgbClr val="000000"/>
                </a:solidFill>
                <a:latin typeface="Calibri"/>
                <a:ea typeface="Calibri"/>
                <a:cs typeface="Calibri"/>
                <a:sym typeface="Calibri"/>
              </a:rPr>
              <a:t> же </a:t>
            </a:r>
            <a:r>
              <a:rPr lang="ru-RU" sz="2400" b="0" i="0" u="none" strike="noStrike" cap="none" dirty="0" err="1">
                <a:solidFill>
                  <a:srgbClr val="000000"/>
                </a:solidFill>
                <a:latin typeface="Calibri"/>
                <a:ea typeface="Calibri"/>
                <a:cs typeface="Calibri"/>
                <a:sym typeface="Calibri"/>
              </a:rPr>
              <a:t>бышырып</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колдонгула</a:t>
            </a:r>
            <a:r>
              <a:rPr lang="ru-RU" sz="2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Calibri"/>
              <a:buAutoNum type="arabicPeriod"/>
            </a:pP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Айлана-чөйрөнү</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булгабай</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даараткананы</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колдонула</a:t>
            </a:r>
            <a:r>
              <a:rPr lang="ru-RU" sz="2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Calibri"/>
              <a:buAutoNum type="arabicPeriod"/>
            </a:pP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Үй-бүлөлүк</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дарыгердин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дайындоосу</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менен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үй-бүлөнүң</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бардык</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мүчөлөрүн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мите-курт</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ооруларын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алдын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алуу</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максатында</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дарылоо</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дегелмиинтизациялоо</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жүргүзүү</a:t>
            </a:r>
            <a:r>
              <a:rPr lang="ru-RU" sz="2400" b="0" i="0" u="none" strike="noStrike" cap="none" dirty="0">
                <a:solidFill>
                  <a:srgbClr val="000000"/>
                </a:solidFill>
                <a:latin typeface="Calibri"/>
                <a:ea typeface="Calibri"/>
                <a:cs typeface="Calibri"/>
                <a:sym typeface="Calibri"/>
              </a:rPr>
              <a:t> зарыл.</a:t>
            </a:r>
            <a:endParaRPr sz="1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Calibri"/>
              <a:buAutoNum type="arabicPeriod"/>
            </a:pPr>
            <a:r>
              <a:rPr lang="ru-RU" sz="2400" b="0" i="0" u="none" strike="noStrike" cap="none" dirty="0" err="1">
                <a:solidFill>
                  <a:srgbClr val="000000"/>
                </a:solidFill>
                <a:latin typeface="Calibri"/>
                <a:ea typeface="Calibri"/>
                <a:cs typeface="Calibri"/>
                <a:sym typeface="Calibri"/>
              </a:rPr>
              <a:t>Үй</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жаныбарларын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мите-курттардан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арылтуу</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үчүн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жыл</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сайын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дарылоо</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дегельментизациялоо</a:t>
            </a:r>
            <a:r>
              <a:rPr lang="ru-RU" sz="2400" b="0" i="0" u="none" strike="noStrike" cap="none" dirty="0">
                <a:solidFill>
                  <a:srgbClr val="000000"/>
                </a:solidFill>
                <a:latin typeface="Calibri"/>
                <a:ea typeface="Calibri"/>
                <a:cs typeface="Calibri"/>
                <a:sym typeface="Calibri"/>
              </a:rPr>
              <a:t>) зарыл.</a:t>
            </a:r>
            <a:endParaRPr sz="1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Calibri"/>
              <a:buAutoNum type="arabicPeriod"/>
            </a:pPr>
            <a:r>
              <a:rPr lang="ru-RU" sz="2400" b="0" i="0" u="none" strike="noStrike" cap="none" dirty="0" err="1">
                <a:solidFill>
                  <a:srgbClr val="000000"/>
                </a:solidFill>
                <a:latin typeface="Calibri"/>
                <a:ea typeface="Calibri"/>
                <a:cs typeface="Calibri"/>
                <a:sym typeface="Calibri"/>
              </a:rPr>
              <a:t>Колуңарды</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самындап</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жуугула</a:t>
            </a:r>
            <a:r>
              <a:rPr lang="ru-RU" sz="2400" b="0" i="0" u="none" strike="noStrike" cap="none" dirty="0">
                <a:solidFill>
                  <a:srgbClr val="000000"/>
                </a:solidFill>
                <a:latin typeface="Calibri"/>
                <a:ea typeface="Calibri"/>
                <a:cs typeface="Calibri"/>
                <a:sym typeface="Calibri"/>
              </a:rPr>
              <a:t> – </a:t>
            </a:r>
            <a:r>
              <a:rPr lang="ru-RU" sz="2400" dirty="0">
                <a:latin typeface="Calibri"/>
                <a:ea typeface="Calibri"/>
                <a:cs typeface="Calibri"/>
                <a:sym typeface="Calibri"/>
              </a:rPr>
              <a:t>кол </a:t>
            </a:r>
            <a:r>
              <a:rPr lang="ru-RU" sz="2400" dirty="0" err="1">
                <a:latin typeface="Calibri"/>
                <a:ea typeface="Calibri"/>
                <a:cs typeface="Calibri"/>
                <a:sym typeface="Calibri"/>
              </a:rPr>
              <a:t>жуу</a:t>
            </a:r>
            <a:r>
              <a:rPr lang="ru-RU" sz="2400" dirty="0">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эрежелерди</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колдонуу</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аркылуу</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өзүңөрдү</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жана</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үйбүлөңөрдү</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мите-курттардан</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сактай</a:t>
            </a:r>
            <a:r>
              <a:rPr lang="ru-RU" sz="2400" b="0" i="0" u="none" strike="noStrike" cap="none" dirty="0">
                <a:solidFill>
                  <a:srgbClr val="000000"/>
                </a:solidFill>
                <a:latin typeface="Calibri"/>
                <a:ea typeface="Calibri"/>
                <a:cs typeface="Calibri"/>
                <a:sym typeface="Calibri"/>
              </a:rPr>
              <a:t> </a:t>
            </a:r>
            <a:r>
              <a:rPr lang="ru-RU" sz="2400" b="0" i="0" u="none" strike="noStrike" cap="none" dirty="0" err="1">
                <a:solidFill>
                  <a:srgbClr val="000000"/>
                </a:solidFill>
                <a:latin typeface="Calibri"/>
                <a:ea typeface="Calibri"/>
                <a:cs typeface="Calibri"/>
                <a:sym typeface="Calibri"/>
              </a:rPr>
              <a:t>аласыңар</a:t>
            </a:r>
            <a:r>
              <a:rPr lang="ru-RU" sz="2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br>
              <a:rPr lang="ru-RU" sz="1800" b="0" i="0" u="none" strike="noStrike" cap="none"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ru-RU" sz="4400" b="1" i="0" u="none" strike="noStrike">
                <a:solidFill>
                  <a:srgbClr val="C00000"/>
                </a:solidFill>
                <a:latin typeface="Calibri"/>
                <a:ea typeface="Calibri"/>
                <a:cs typeface="Calibri"/>
                <a:sym typeface="Calibri"/>
              </a:rPr>
              <a:t>Колду жуунун беш критикалык учуру:</a:t>
            </a:r>
            <a:endParaRPr>
              <a:solidFill>
                <a:srgbClr val="C00000"/>
              </a:solidFill>
            </a:endParaRPr>
          </a:p>
        </p:txBody>
      </p:sp>
      <p:sp>
        <p:nvSpPr>
          <p:cNvPr id="191" name="Google Shape;191;p13"/>
          <p:cNvSpPr txBox="1">
            <a:spLocks noGrp="1"/>
          </p:cNvSpPr>
          <p:nvPr>
            <p:ph type="body" idx="1"/>
          </p:nvPr>
        </p:nvSpPr>
        <p:spPr>
          <a:xfrm>
            <a:off x="762001" y="1499727"/>
            <a:ext cx="10640289" cy="3838836"/>
          </a:xfrm>
          <a:prstGeom prst="rect">
            <a:avLst/>
          </a:prstGeom>
          <a:noFill/>
          <a:ln>
            <a:noFill/>
          </a:ln>
        </p:spPr>
        <p:txBody>
          <a:bodyPr spcFirstLastPara="1" wrap="square" lIns="91425" tIns="45700" rIns="91425" bIns="45700" anchor="t" anchorCtr="0">
            <a:normAutofit fontScale="92500"/>
          </a:bodyPr>
          <a:lstStyle/>
          <a:p>
            <a:pPr marL="514350" lvl="0" indent="-514350" algn="l" rtl="0">
              <a:lnSpc>
                <a:spcPct val="80000"/>
              </a:lnSpc>
              <a:spcBef>
                <a:spcPts val="0"/>
              </a:spcBef>
              <a:spcAft>
                <a:spcPts val="0"/>
              </a:spcAft>
              <a:buClr>
                <a:srgbClr val="000000"/>
              </a:buClr>
              <a:buSzPts val="2800"/>
              <a:buFont typeface="Gill Sans"/>
              <a:buAutoNum type="arabicPeriod"/>
            </a:pPr>
            <a:r>
              <a:rPr lang="ru-RU" sz="2960" dirty="0" err="1"/>
              <a:t>Дааратканадан</a:t>
            </a:r>
            <a:r>
              <a:rPr lang="ru-RU" sz="2960" dirty="0"/>
              <a:t> </a:t>
            </a:r>
            <a:r>
              <a:rPr lang="ru-RU" sz="2960" dirty="0" err="1"/>
              <a:t>чыккандан</a:t>
            </a:r>
            <a:r>
              <a:rPr lang="ru-RU" sz="2960" dirty="0"/>
              <a:t> </a:t>
            </a:r>
            <a:r>
              <a:rPr lang="ru-RU" sz="2960" dirty="0" err="1"/>
              <a:t>кийин</a:t>
            </a:r>
            <a:r>
              <a:rPr lang="ru-RU" sz="2960" dirty="0"/>
              <a:t>;</a:t>
            </a:r>
            <a:endParaRPr sz="2960" dirty="0"/>
          </a:p>
          <a:p>
            <a:pPr marL="514350" lvl="0" indent="-514350" algn="l" rtl="0">
              <a:lnSpc>
                <a:spcPct val="80000"/>
              </a:lnSpc>
              <a:spcBef>
                <a:spcPts val="1000"/>
              </a:spcBef>
              <a:spcAft>
                <a:spcPts val="0"/>
              </a:spcAft>
              <a:buClr>
                <a:srgbClr val="000000"/>
              </a:buClr>
              <a:buSzPts val="2800"/>
              <a:buFont typeface="Gill Sans"/>
              <a:buAutoNum type="arabicPeriod"/>
            </a:pPr>
            <a:r>
              <a:rPr lang="ru-RU" sz="2960" dirty="0" err="1"/>
              <a:t>Баланын</a:t>
            </a:r>
            <a:r>
              <a:rPr lang="ru-RU" sz="2960" dirty="0"/>
              <a:t> </a:t>
            </a:r>
            <a:r>
              <a:rPr lang="ru-RU" sz="2960" dirty="0" err="1"/>
              <a:t>кийимдерин</a:t>
            </a:r>
            <a:r>
              <a:rPr lang="ru-RU" sz="2960" dirty="0"/>
              <a:t> </a:t>
            </a:r>
            <a:r>
              <a:rPr lang="ru-RU" sz="2960" dirty="0" err="1"/>
              <a:t>алмаштыргандан</a:t>
            </a:r>
            <a:r>
              <a:rPr lang="ru-RU" sz="2960" dirty="0"/>
              <a:t>, </a:t>
            </a:r>
            <a:r>
              <a:rPr lang="ru-RU" sz="2960" dirty="0" err="1"/>
              <a:t>заңдангандон</a:t>
            </a:r>
            <a:r>
              <a:rPr lang="ru-RU" sz="2960" dirty="0"/>
              <a:t> </a:t>
            </a:r>
            <a:r>
              <a:rPr lang="ru-RU" sz="2960" dirty="0" err="1"/>
              <a:t>соң</a:t>
            </a:r>
            <a:r>
              <a:rPr lang="ru-RU" sz="2960" dirty="0"/>
              <a:t> </a:t>
            </a:r>
            <a:r>
              <a:rPr lang="ru-RU" sz="2960" dirty="0" err="1"/>
              <a:t>жана</a:t>
            </a:r>
            <a:r>
              <a:rPr lang="ru-RU" sz="2960" dirty="0"/>
              <a:t> </a:t>
            </a:r>
            <a:r>
              <a:rPr lang="ru-RU" sz="2960" dirty="0" err="1"/>
              <a:t>даараткана</a:t>
            </a:r>
            <a:r>
              <a:rPr lang="ru-RU" sz="2960" dirty="0"/>
              <a:t> </a:t>
            </a:r>
            <a:r>
              <a:rPr lang="ru-RU" sz="2960" dirty="0" err="1"/>
              <a:t>идишин</a:t>
            </a:r>
            <a:r>
              <a:rPr lang="ru-RU" sz="2960" dirty="0"/>
              <a:t> </a:t>
            </a:r>
            <a:r>
              <a:rPr lang="ru-RU" sz="2960" dirty="0" err="1"/>
              <a:t>кармагандан</a:t>
            </a:r>
            <a:r>
              <a:rPr lang="ru-RU" sz="2960" dirty="0"/>
              <a:t> </a:t>
            </a:r>
            <a:r>
              <a:rPr lang="ru-RU" sz="2960" dirty="0" err="1"/>
              <a:t>кийин</a:t>
            </a:r>
            <a:r>
              <a:rPr lang="ru-RU" sz="2960" dirty="0"/>
              <a:t>;</a:t>
            </a:r>
            <a:endParaRPr sz="2960" dirty="0"/>
          </a:p>
          <a:p>
            <a:pPr marL="514350" lvl="0" indent="-514350" algn="l" rtl="0">
              <a:lnSpc>
                <a:spcPct val="80000"/>
              </a:lnSpc>
              <a:spcBef>
                <a:spcPts val="1000"/>
              </a:spcBef>
              <a:spcAft>
                <a:spcPts val="0"/>
              </a:spcAft>
              <a:buClr>
                <a:srgbClr val="000000"/>
              </a:buClr>
              <a:buSzPts val="2800"/>
              <a:buFont typeface="Gill Sans"/>
              <a:buAutoNum type="arabicPeriod"/>
            </a:pPr>
            <a:r>
              <a:rPr lang="ru-RU" sz="2960" dirty="0" err="1"/>
              <a:t>үй</a:t>
            </a:r>
            <a:r>
              <a:rPr lang="ru-RU" sz="2960" dirty="0"/>
              <a:t> </a:t>
            </a:r>
            <a:r>
              <a:rPr lang="ru-RU" sz="2960" dirty="0" err="1"/>
              <a:t>жаныбарларын</a:t>
            </a:r>
            <a:r>
              <a:rPr lang="ru-RU" sz="2960" dirty="0"/>
              <a:t> </a:t>
            </a:r>
            <a:r>
              <a:rPr lang="ru-RU" sz="2960" dirty="0" err="1"/>
              <a:t>жана</a:t>
            </a:r>
            <a:r>
              <a:rPr lang="ru-RU" sz="2960" dirty="0"/>
              <a:t> башка </a:t>
            </a:r>
            <a:r>
              <a:rPr lang="ru-RU" sz="2960" dirty="0" err="1"/>
              <a:t>жаныбарларды</a:t>
            </a:r>
            <a:r>
              <a:rPr lang="ru-RU" sz="2960" dirty="0"/>
              <a:t> </a:t>
            </a:r>
            <a:r>
              <a:rPr lang="ru-RU" sz="2960" dirty="0" err="1"/>
              <a:t>кармагандан</a:t>
            </a:r>
            <a:r>
              <a:rPr lang="ru-RU" sz="2960" dirty="0"/>
              <a:t> </a:t>
            </a:r>
            <a:r>
              <a:rPr lang="ru-RU" sz="2960" dirty="0" err="1"/>
              <a:t>кийин</a:t>
            </a:r>
            <a:endParaRPr sz="2960" dirty="0"/>
          </a:p>
          <a:p>
            <a:pPr marL="514350" lvl="0" indent="-514350" algn="l" rtl="0">
              <a:lnSpc>
                <a:spcPct val="80000"/>
              </a:lnSpc>
              <a:spcBef>
                <a:spcPts val="1000"/>
              </a:spcBef>
              <a:spcAft>
                <a:spcPts val="0"/>
              </a:spcAft>
              <a:buClr>
                <a:srgbClr val="000000"/>
              </a:buClr>
              <a:buSzPts val="2800"/>
              <a:buFont typeface="Gill Sans"/>
              <a:buAutoNum type="arabicPeriod"/>
            </a:pPr>
            <a:r>
              <a:rPr lang="ru-RU" sz="2960" dirty="0" err="1"/>
              <a:t>Тамакты</a:t>
            </a:r>
            <a:r>
              <a:rPr lang="ru-RU" sz="2960" dirty="0"/>
              <a:t> </a:t>
            </a:r>
            <a:r>
              <a:rPr lang="ru-RU" sz="2960" dirty="0" err="1"/>
              <a:t>даярдоо</a:t>
            </a:r>
            <a:r>
              <a:rPr lang="ru-RU" sz="2960" dirty="0"/>
              <a:t> </a:t>
            </a:r>
            <a:r>
              <a:rPr lang="ru-RU" sz="2960" dirty="0" err="1"/>
              <a:t>жана</a:t>
            </a:r>
            <a:r>
              <a:rPr lang="ru-RU" sz="2960" dirty="0"/>
              <a:t> </a:t>
            </a:r>
            <a:r>
              <a:rPr lang="ru-RU" sz="2960" dirty="0" err="1"/>
              <a:t>тамак</a:t>
            </a:r>
            <a:r>
              <a:rPr lang="ru-RU" sz="2960" dirty="0"/>
              <a:t> </a:t>
            </a:r>
            <a:r>
              <a:rPr lang="ru-RU" sz="2960" dirty="0" err="1"/>
              <a:t>ичээрдин</a:t>
            </a:r>
            <a:r>
              <a:rPr lang="ru-RU" sz="2960" dirty="0"/>
              <a:t> </a:t>
            </a:r>
            <a:r>
              <a:rPr lang="ru-RU" sz="2960" dirty="0" err="1"/>
              <a:t>алдында</a:t>
            </a:r>
            <a:endParaRPr sz="2960" dirty="0"/>
          </a:p>
          <a:p>
            <a:pPr marL="514350" lvl="0" indent="-514350" algn="l" rtl="0">
              <a:lnSpc>
                <a:spcPct val="80000"/>
              </a:lnSpc>
              <a:spcBef>
                <a:spcPts val="1000"/>
              </a:spcBef>
              <a:spcAft>
                <a:spcPts val="0"/>
              </a:spcAft>
              <a:buClr>
                <a:srgbClr val="000000"/>
              </a:buClr>
              <a:buSzPts val="2800"/>
              <a:buFont typeface="Gill Sans"/>
              <a:buAutoNum type="arabicPeriod"/>
            </a:pPr>
            <a:r>
              <a:rPr lang="ru-RU" sz="2960" dirty="0" err="1"/>
              <a:t>Тамак</a:t>
            </a:r>
            <a:r>
              <a:rPr lang="ru-RU" sz="2960" dirty="0"/>
              <a:t> </a:t>
            </a:r>
            <a:r>
              <a:rPr lang="ru-RU" sz="2960" dirty="0" err="1"/>
              <a:t>ичээрдин</a:t>
            </a:r>
            <a:r>
              <a:rPr lang="ru-RU" sz="2960" dirty="0"/>
              <a:t> </a:t>
            </a:r>
            <a:r>
              <a:rPr lang="ru-RU" sz="2960" dirty="0" err="1"/>
              <a:t>жана</a:t>
            </a:r>
            <a:r>
              <a:rPr lang="ru-RU" sz="2960" dirty="0"/>
              <a:t> </a:t>
            </a:r>
            <a:r>
              <a:rPr lang="ru-RU" sz="2960" dirty="0" err="1"/>
              <a:t>баланы</a:t>
            </a:r>
            <a:r>
              <a:rPr lang="ru-RU" sz="2960" dirty="0"/>
              <a:t> </a:t>
            </a:r>
            <a:r>
              <a:rPr lang="ru-RU" sz="2960" dirty="0" err="1"/>
              <a:t>тамактандыруу</a:t>
            </a:r>
            <a:r>
              <a:rPr lang="ru-RU" sz="2960" dirty="0"/>
              <a:t> </a:t>
            </a:r>
            <a:r>
              <a:rPr lang="ru-RU" sz="2960" dirty="0" err="1"/>
              <a:t>алдында</a:t>
            </a:r>
            <a:r>
              <a:rPr lang="ru-RU" sz="2960" dirty="0"/>
              <a:t> </a:t>
            </a:r>
            <a:endParaRPr sz="2960" dirty="0"/>
          </a:p>
          <a:p>
            <a:pPr marL="0" lvl="0" indent="0" algn="l" rtl="0">
              <a:lnSpc>
                <a:spcPct val="80000"/>
              </a:lnSpc>
              <a:spcBef>
                <a:spcPts val="0"/>
              </a:spcBef>
              <a:spcAft>
                <a:spcPts val="0"/>
              </a:spcAft>
              <a:buSzPts val="1400"/>
              <a:buNone/>
            </a:pPr>
            <a:endParaRPr sz="2860" b="1" u="sng" dirty="0">
              <a:solidFill>
                <a:srgbClr val="CC4125"/>
              </a:solidFill>
            </a:endParaRPr>
          </a:p>
          <a:p>
            <a:pPr marL="0" lvl="0" indent="0" algn="l" rtl="0">
              <a:lnSpc>
                <a:spcPct val="80000"/>
              </a:lnSpc>
              <a:spcBef>
                <a:spcPts val="0"/>
              </a:spcBef>
              <a:spcAft>
                <a:spcPts val="0"/>
              </a:spcAft>
              <a:buSzPts val="1400"/>
              <a:buNone/>
            </a:pPr>
            <a:r>
              <a:rPr lang="ru-RU" sz="2860" b="1" u="sng" dirty="0">
                <a:solidFill>
                  <a:srgbClr val="CC4125"/>
                </a:solidFill>
              </a:rPr>
              <a:t>Ковид-19 пандемия </a:t>
            </a:r>
            <a:r>
              <a:rPr lang="ru-RU" sz="2860" b="1" u="sng" dirty="0" err="1">
                <a:solidFill>
                  <a:srgbClr val="CC4125"/>
                </a:solidFill>
              </a:rPr>
              <a:t>учурунда</a:t>
            </a:r>
            <a:r>
              <a:rPr lang="ru-RU" sz="2860" b="1" u="sng" dirty="0">
                <a:solidFill>
                  <a:srgbClr val="CC4125"/>
                </a:solidFill>
              </a:rPr>
              <a:t>:</a:t>
            </a:r>
            <a:endParaRPr sz="1300" dirty="0"/>
          </a:p>
          <a:p>
            <a:pPr marL="0" lvl="0" indent="0" algn="l" rtl="0">
              <a:lnSpc>
                <a:spcPct val="80000"/>
              </a:lnSpc>
              <a:spcBef>
                <a:spcPts val="0"/>
              </a:spcBef>
              <a:spcAft>
                <a:spcPts val="0"/>
              </a:spcAft>
              <a:buSzPts val="1400"/>
              <a:buNone/>
            </a:pPr>
            <a:r>
              <a:rPr lang="ru-RU" sz="2960" dirty="0" err="1"/>
              <a:t>Кагаз</a:t>
            </a:r>
            <a:r>
              <a:rPr lang="ru-RU" sz="2960" dirty="0"/>
              <a:t> </a:t>
            </a:r>
            <a:r>
              <a:rPr lang="ru-RU" sz="2960" dirty="0" err="1"/>
              <a:t>салфеткага</a:t>
            </a:r>
            <a:r>
              <a:rPr lang="ru-RU" sz="2960" dirty="0"/>
              <a:t> </a:t>
            </a:r>
            <a:r>
              <a:rPr lang="ru-RU" sz="2960" dirty="0" err="1"/>
              <a:t>ж</a:t>
            </a:r>
            <a:r>
              <a:rPr lang="ru-RU" sz="2960" dirty="0" err="1">
                <a:solidFill>
                  <a:srgbClr val="6C6463"/>
                </a:solidFill>
              </a:rPr>
              <a:t>өтөл</a:t>
            </a:r>
            <a:r>
              <a:rPr lang="ru-RU" sz="2960" dirty="0" err="1"/>
              <a:t>үп</a:t>
            </a:r>
            <a:r>
              <a:rPr lang="ru-RU" sz="2960" dirty="0">
                <a:solidFill>
                  <a:srgbClr val="6C6463"/>
                </a:solidFill>
              </a:rPr>
              <a:t>, </a:t>
            </a:r>
            <a:r>
              <a:rPr lang="ru-RU" sz="2960" dirty="0" err="1">
                <a:solidFill>
                  <a:srgbClr val="6C6463"/>
                </a:solidFill>
              </a:rPr>
              <a:t>чүчкүр</a:t>
            </a:r>
            <a:r>
              <a:rPr lang="ru-RU" sz="2960" dirty="0" err="1"/>
              <a:t>үп</a:t>
            </a:r>
            <a:r>
              <a:rPr lang="ru-RU" sz="2960" dirty="0">
                <a:solidFill>
                  <a:srgbClr val="6C6463"/>
                </a:solidFill>
              </a:rPr>
              <a:t>, </a:t>
            </a:r>
            <a:r>
              <a:rPr lang="ru-RU" sz="2960" dirty="0" err="1">
                <a:solidFill>
                  <a:srgbClr val="6C6463"/>
                </a:solidFill>
              </a:rPr>
              <a:t>чимкирип</a:t>
            </a:r>
            <a:r>
              <a:rPr lang="ru-RU" sz="2960" dirty="0">
                <a:solidFill>
                  <a:srgbClr val="6C6463"/>
                </a:solidFill>
              </a:rPr>
              <a:t> </a:t>
            </a:r>
            <a:r>
              <a:rPr lang="ru-RU" sz="2960" dirty="0" err="1">
                <a:solidFill>
                  <a:srgbClr val="6C6463"/>
                </a:solidFill>
              </a:rPr>
              <a:t>таштагандан</a:t>
            </a:r>
            <a:r>
              <a:rPr lang="ru-RU" sz="2960" dirty="0">
                <a:solidFill>
                  <a:srgbClr val="6C6463"/>
                </a:solidFill>
              </a:rPr>
              <a:t>   </a:t>
            </a:r>
            <a:r>
              <a:rPr lang="ru-RU" sz="2960" dirty="0" err="1">
                <a:solidFill>
                  <a:srgbClr val="6C646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кийин</a:t>
            </a:r>
            <a:r>
              <a:rPr lang="ru-RU" sz="2960" dirty="0">
                <a:solidFill>
                  <a:srgbClr val="6C6463"/>
                </a:solidFill>
              </a:rPr>
              <a:t> </a:t>
            </a:r>
            <a:endParaRPr sz="1480" dirty="0">
              <a:solidFill>
                <a:srgbClr val="6C6463"/>
              </a:solidFill>
              <a:latin typeface="Gill Sans"/>
              <a:ea typeface="Gill Sans"/>
              <a:cs typeface="Gill Sans"/>
              <a:sym typeface="Gill Sans"/>
            </a:endParaRPr>
          </a:p>
          <a:p>
            <a:pPr marL="228600" lvl="0" indent="0" algn="l" rtl="0">
              <a:lnSpc>
                <a:spcPct val="90000"/>
              </a:lnSpc>
              <a:spcBef>
                <a:spcPts val="1800"/>
              </a:spcBef>
              <a:spcAft>
                <a:spcPts val="0"/>
              </a:spcAft>
              <a:buSzPts val="1400"/>
              <a:buNone/>
            </a:pPr>
            <a:endParaRPr sz="1295"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C00000"/>
              </a:buClr>
              <a:buSzPts val="3600"/>
              <a:buNone/>
            </a:pPr>
            <a:r>
              <a:rPr lang="ru-RU" sz="3600" u="sng" dirty="0">
                <a:solidFill>
                  <a:srgbClr val="C00000"/>
                </a:solidFill>
                <a:latin typeface="Calibri"/>
                <a:ea typeface="Calibri"/>
                <a:cs typeface="Calibri"/>
                <a:sym typeface="Calibri"/>
              </a:rPr>
              <a:t>Кантип туура колду жуу керек:</a:t>
            </a:r>
            <a:br>
              <a:rPr lang="ru-RU" sz="3600" dirty="0">
                <a:latin typeface="Calibri"/>
                <a:ea typeface="Calibri"/>
                <a:cs typeface="Calibri"/>
                <a:sym typeface="Calibri"/>
              </a:rPr>
            </a:br>
            <a:endParaRPr sz="3600" dirty="0"/>
          </a:p>
        </p:txBody>
      </p:sp>
      <p:sp>
        <p:nvSpPr>
          <p:cNvPr id="198" name="Google Shape;198;p15"/>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900" lvl="0" indent="-330200" algn="l" rtl="0">
              <a:lnSpc>
                <a:spcPct val="100000"/>
              </a:lnSpc>
              <a:spcBef>
                <a:spcPts val="0"/>
              </a:spcBef>
              <a:spcAft>
                <a:spcPts val="0"/>
              </a:spcAft>
              <a:buClr>
                <a:srgbClr val="002060"/>
              </a:buClr>
              <a:buSzPts val="2200"/>
              <a:buFont typeface="Calibri"/>
              <a:buAutoNum type="arabicPeriod"/>
            </a:pPr>
            <a:r>
              <a:rPr lang="ru-RU" sz="2200">
                <a:solidFill>
                  <a:srgbClr val="002060"/>
                </a:solidFill>
                <a:latin typeface="Calibri"/>
                <a:ea typeface="Calibri"/>
                <a:cs typeface="Calibri"/>
                <a:sym typeface="Calibri"/>
              </a:rPr>
              <a:t>Колуңузду таза жылуу суу менен суулап алып;</a:t>
            </a:r>
            <a:endParaRPr sz="1400"/>
          </a:p>
          <a:p>
            <a:pPr marL="342900" lvl="0" indent="-330200" algn="l" rtl="0">
              <a:lnSpc>
                <a:spcPct val="100000"/>
              </a:lnSpc>
              <a:spcBef>
                <a:spcPts val="1000"/>
              </a:spcBef>
              <a:spcAft>
                <a:spcPts val="0"/>
              </a:spcAft>
              <a:buClr>
                <a:srgbClr val="002060"/>
              </a:buClr>
              <a:buSzPts val="2200"/>
              <a:buFont typeface="Calibri"/>
              <a:buAutoNum type="arabicPeriod"/>
            </a:pPr>
            <a:r>
              <a:rPr lang="ru-RU" sz="2200">
                <a:solidFill>
                  <a:srgbClr val="002060"/>
                </a:solidFill>
                <a:latin typeface="Calibri"/>
                <a:ea typeface="Calibri"/>
                <a:cs typeface="Calibri"/>
                <a:sym typeface="Calibri"/>
              </a:rPr>
              <a:t>Анан самындаңыз; </a:t>
            </a:r>
            <a:endParaRPr sz="1400"/>
          </a:p>
          <a:p>
            <a:pPr marL="342900" lvl="0" indent="-330200" algn="l" rtl="0">
              <a:lnSpc>
                <a:spcPct val="100000"/>
              </a:lnSpc>
              <a:spcBef>
                <a:spcPts val="1000"/>
              </a:spcBef>
              <a:spcAft>
                <a:spcPts val="0"/>
              </a:spcAft>
              <a:buClr>
                <a:srgbClr val="002060"/>
              </a:buClr>
              <a:buSzPts val="2200"/>
              <a:buFont typeface="Calibri"/>
              <a:buAutoNum type="arabicPeriod"/>
            </a:pPr>
            <a:r>
              <a:rPr lang="ru-RU" sz="2200">
                <a:solidFill>
                  <a:srgbClr val="002060"/>
                </a:solidFill>
                <a:latin typeface="Calibri"/>
                <a:ea typeface="Calibri"/>
                <a:cs typeface="Calibri"/>
                <a:sym typeface="Calibri"/>
              </a:rPr>
              <a:t>Самынды көбүртүп;</a:t>
            </a:r>
            <a:endParaRPr sz="2200">
              <a:solidFill>
                <a:srgbClr val="002060"/>
              </a:solidFill>
              <a:latin typeface="Calibri"/>
              <a:ea typeface="Calibri"/>
              <a:cs typeface="Calibri"/>
              <a:sym typeface="Calibri"/>
            </a:endParaRPr>
          </a:p>
          <a:p>
            <a:pPr marL="342900" lvl="0" indent="-330200" algn="l" rtl="0">
              <a:lnSpc>
                <a:spcPct val="100000"/>
              </a:lnSpc>
              <a:spcBef>
                <a:spcPts val="1000"/>
              </a:spcBef>
              <a:spcAft>
                <a:spcPts val="0"/>
              </a:spcAft>
              <a:buClr>
                <a:srgbClr val="002060"/>
              </a:buClr>
              <a:buSzPts val="2200"/>
              <a:buFont typeface="Calibri"/>
              <a:buAutoNum type="arabicPeriod"/>
            </a:pPr>
            <a:r>
              <a:rPr lang="ru-RU" sz="2200">
                <a:solidFill>
                  <a:srgbClr val="002060"/>
                </a:solidFill>
                <a:latin typeface="Calibri"/>
                <a:ea typeface="Calibri"/>
                <a:cs typeface="Calibri"/>
                <a:sym typeface="Calibri"/>
              </a:rPr>
              <a:t>Колдун үстүн самындап;</a:t>
            </a:r>
            <a:endParaRPr sz="2200">
              <a:solidFill>
                <a:srgbClr val="002060"/>
              </a:solidFill>
              <a:latin typeface="Calibri"/>
              <a:ea typeface="Calibri"/>
              <a:cs typeface="Calibri"/>
              <a:sym typeface="Calibri"/>
            </a:endParaRPr>
          </a:p>
          <a:p>
            <a:pPr marL="342900" lvl="0" indent="-330200" algn="l" rtl="0">
              <a:lnSpc>
                <a:spcPct val="100000"/>
              </a:lnSpc>
              <a:spcBef>
                <a:spcPts val="1000"/>
              </a:spcBef>
              <a:spcAft>
                <a:spcPts val="0"/>
              </a:spcAft>
              <a:buClr>
                <a:srgbClr val="002060"/>
              </a:buClr>
              <a:buSzPts val="2200"/>
              <a:buFont typeface="Calibri"/>
              <a:buAutoNum type="arabicPeriod"/>
            </a:pPr>
            <a:r>
              <a:rPr lang="ru-RU" sz="2200">
                <a:solidFill>
                  <a:srgbClr val="002060"/>
                </a:solidFill>
                <a:latin typeface="Calibri"/>
                <a:ea typeface="Calibri"/>
                <a:cs typeface="Calibri"/>
                <a:sym typeface="Calibri"/>
              </a:rPr>
              <a:t>Манжалардын арасын самындап;</a:t>
            </a:r>
            <a:endParaRPr sz="2200">
              <a:solidFill>
                <a:srgbClr val="002060"/>
              </a:solidFill>
              <a:latin typeface="Calibri"/>
              <a:ea typeface="Calibri"/>
              <a:cs typeface="Calibri"/>
              <a:sym typeface="Calibri"/>
            </a:endParaRPr>
          </a:p>
          <a:p>
            <a:pPr marL="342900" lvl="0" indent="-330200" algn="l" rtl="0">
              <a:lnSpc>
                <a:spcPct val="100000"/>
              </a:lnSpc>
              <a:spcBef>
                <a:spcPts val="1000"/>
              </a:spcBef>
              <a:spcAft>
                <a:spcPts val="0"/>
              </a:spcAft>
              <a:buClr>
                <a:srgbClr val="002060"/>
              </a:buClr>
              <a:buSzPts val="2200"/>
              <a:buFont typeface="Calibri"/>
              <a:buAutoNum type="arabicPeriod"/>
            </a:pPr>
            <a:r>
              <a:rPr lang="ru-RU" sz="2200">
                <a:solidFill>
                  <a:srgbClr val="002060"/>
                </a:solidFill>
                <a:latin typeface="Calibri"/>
                <a:ea typeface="Calibri"/>
                <a:cs typeface="Calibri"/>
                <a:sym typeface="Calibri"/>
              </a:rPr>
              <a:t>Тырмактын алдына жеткиргенге аракет кылыңыз;</a:t>
            </a:r>
            <a:endParaRPr sz="2200">
              <a:solidFill>
                <a:srgbClr val="002060"/>
              </a:solidFill>
              <a:latin typeface="Calibri"/>
              <a:ea typeface="Calibri"/>
              <a:cs typeface="Calibri"/>
              <a:sym typeface="Calibri"/>
            </a:endParaRPr>
          </a:p>
          <a:p>
            <a:pPr marL="342900" lvl="0" indent="-330200" algn="l" rtl="0">
              <a:lnSpc>
                <a:spcPct val="100000"/>
              </a:lnSpc>
              <a:spcBef>
                <a:spcPts val="1000"/>
              </a:spcBef>
              <a:spcAft>
                <a:spcPts val="0"/>
              </a:spcAft>
              <a:buClr>
                <a:srgbClr val="002060"/>
              </a:buClr>
              <a:buSzPts val="2200"/>
              <a:buFont typeface="Calibri"/>
              <a:buAutoNum type="arabicPeriod"/>
            </a:pPr>
            <a:r>
              <a:rPr lang="ru-RU" sz="2200">
                <a:solidFill>
                  <a:srgbClr val="002060"/>
                </a:solidFill>
                <a:latin typeface="Calibri"/>
                <a:ea typeface="Calibri"/>
                <a:cs typeface="Calibri"/>
                <a:sym typeface="Calibri"/>
              </a:rPr>
              <a:t>Билериктериңерди кошо самындан жуугала; </a:t>
            </a:r>
            <a:endParaRPr sz="2200">
              <a:solidFill>
                <a:srgbClr val="002060"/>
              </a:solidFill>
              <a:latin typeface="Calibri"/>
              <a:ea typeface="Calibri"/>
              <a:cs typeface="Calibri"/>
              <a:sym typeface="Calibri"/>
            </a:endParaRPr>
          </a:p>
          <a:p>
            <a:pPr marL="342900" lvl="0" indent="-330200" algn="l" rtl="0">
              <a:lnSpc>
                <a:spcPct val="100000"/>
              </a:lnSpc>
              <a:spcBef>
                <a:spcPts val="1000"/>
              </a:spcBef>
              <a:spcAft>
                <a:spcPts val="0"/>
              </a:spcAft>
              <a:buClr>
                <a:srgbClr val="002060"/>
              </a:buClr>
              <a:buSzPts val="2200"/>
              <a:buFont typeface="Calibri"/>
              <a:buAutoNum type="arabicPeriod"/>
            </a:pPr>
            <a:r>
              <a:rPr lang="ru-RU" sz="2200">
                <a:solidFill>
                  <a:srgbClr val="002060"/>
                </a:solidFill>
                <a:latin typeface="Calibri"/>
                <a:ea typeface="Calibri"/>
                <a:cs typeface="Calibri"/>
                <a:sym typeface="Calibri"/>
              </a:rPr>
              <a:t>20 секунддан кем эмес жуулушуу керек;</a:t>
            </a:r>
            <a:endParaRPr sz="1400"/>
          </a:p>
          <a:p>
            <a:pPr marL="342900" lvl="0" indent="-330200" algn="l" rtl="0">
              <a:lnSpc>
                <a:spcPct val="100000"/>
              </a:lnSpc>
              <a:spcBef>
                <a:spcPts val="1000"/>
              </a:spcBef>
              <a:spcAft>
                <a:spcPts val="0"/>
              </a:spcAft>
              <a:buClr>
                <a:srgbClr val="002060"/>
              </a:buClr>
              <a:buSzPts val="2200"/>
              <a:buFont typeface="Calibri"/>
              <a:buAutoNum type="arabicPeriod"/>
            </a:pPr>
            <a:r>
              <a:rPr lang="ru-RU" sz="2200">
                <a:solidFill>
                  <a:srgbClr val="002060"/>
                </a:solidFill>
                <a:latin typeface="Calibri"/>
                <a:ea typeface="Calibri"/>
                <a:cs typeface="Calibri"/>
                <a:sym typeface="Calibri"/>
              </a:rPr>
              <a:t>Таза суу менен чайкап коюуңуз.</a:t>
            </a:r>
            <a:endParaRPr sz="1400"/>
          </a:p>
        </p:txBody>
      </p:sp>
      <p:pic>
        <p:nvPicPr>
          <p:cNvPr id="199" name="Google Shape;199;p15" descr="Көрсөтмө сүрөт колду туура жууунун 9 кадамын көрсөтөт."/>
          <p:cNvPicPr preferRelativeResize="0"/>
          <p:nvPr/>
        </p:nvPicPr>
        <p:blipFill rotWithShape="1">
          <a:blip r:embed="rId3">
            <a:alphaModFix/>
          </a:blip>
          <a:srcRect l="1105" t="3763" r="1105" b="10079"/>
          <a:stretch/>
        </p:blipFill>
        <p:spPr>
          <a:xfrm>
            <a:off x="6141225" y="1692800"/>
            <a:ext cx="5920200" cy="438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7" descr="Ар кандай ден соолук жана тамактануу протоколдорун чагылдырган 11 иконалар топтому."/>
          <p:cNvPicPr preferRelativeResize="0"/>
          <p:nvPr/>
        </p:nvPicPr>
        <p:blipFill rotWithShape="1">
          <a:blip r:embed="rId3">
            <a:alphaModFix/>
          </a:blip>
          <a:srcRect/>
          <a:stretch/>
        </p:blipFill>
        <p:spPr>
          <a:xfrm>
            <a:off x="4300870" y="-334003"/>
            <a:ext cx="3867036" cy="6858000"/>
          </a:xfrm>
          <a:prstGeom prst="rect">
            <a:avLst/>
          </a:prstGeom>
          <a:noFill/>
          <a:ln>
            <a:noFill/>
          </a:ln>
        </p:spPr>
      </p:pic>
      <p:sp>
        <p:nvSpPr>
          <p:cNvPr id="4" name="Title 3">
            <a:extLst>
              <a:ext uri="{FF2B5EF4-FFF2-40B4-BE49-F238E27FC236}">
                <a16:creationId xmlns:a16="http://schemas.microsoft.com/office/drawing/2014/main" id="{C96AE83B-92A4-4D08-8F79-6D5B1DA07494}"/>
              </a:ext>
            </a:extLst>
          </p:cNvPr>
          <p:cNvSpPr>
            <a:spLocks noGrp="1"/>
          </p:cNvSpPr>
          <p:nvPr>
            <p:ph type="title"/>
          </p:nvPr>
        </p:nvSpPr>
        <p:spPr>
          <a:xfrm>
            <a:off x="782781" y="-829023"/>
            <a:ext cx="10619508" cy="829023"/>
          </a:xfrm>
        </p:spPr>
        <p:txBody>
          <a:bodyPr spcFirstLastPara="1" wrap="square" lIns="0" tIns="0" rIns="0" bIns="0" anchor="b" anchorCtr="0">
            <a:noAutofit/>
          </a:bodyPr>
          <a:lstStyle/>
          <a:p>
            <a:r>
              <a:rPr lang="ru-RU" u="sng" dirty="0">
                <a:solidFill>
                  <a:srgbClr val="C00000"/>
                </a:solidFill>
                <a:latin typeface="Calibri"/>
                <a:ea typeface="Calibri"/>
                <a:cs typeface="Calibri"/>
                <a:sym typeface="Calibri"/>
              </a:rPr>
              <a:t>Кантип туура колду жуу керек:</a:t>
            </a:r>
            <a:r>
              <a:rPr lang="en-US" u="sng" dirty="0">
                <a:solidFill>
                  <a:srgbClr val="C00000"/>
                </a:solidFill>
                <a:latin typeface="Calibri"/>
                <a:ea typeface="Calibri"/>
                <a:cs typeface="Calibri"/>
                <a:sym typeface="Calibri"/>
              </a:rPr>
              <a:t> </a:t>
            </a:r>
            <a:br>
              <a:rPr lang="ru-RU" dirty="0">
                <a:latin typeface="Calibri"/>
                <a:ea typeface="Calibri"/>
                <a:cs typeface="Calibri"/>
                <a:sym typeface="Calibri"/>
              </a:rPr>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C00000"/>
              </a:buClr>
              <a:buSzPts val="4000"/>
              <a:buFont typeface="Gill Sans"/>
              <a:buNone/>
            </a:pPr>
            <a:r>
              <a:rPr lang="ru-RU" sz="4000" dirty="0">
                <a:solidFill>
                  <a:srgbClr val="C00000"/>
                </a:solidFill>
              </a:rPr>
              <a:t> </a:t>
            </a:r>
            <a:r>
              <a:rPr lang="ru-RU" sz="2000" dirty="0">
                <a:solidFill>
                  <a:srgbClr val="C00000"/>
                </a:solidFill>
              </a:rPr>
              <a:t>         Форманы өз убагында толтуруп беребиз. ЖЭЭ жана Баланы кошумча тамактандыруу сабактарынын формаларын бере электер, толтуруп жөнөтүңүздөр! </a:t>
            </a:r>
            <a:endParaRPr sz="2000" dirty="0"/>
          </a:p>
        </p:txBody>
      </p:sp>
      <p:pic>
        <p:nvPicPr>
          <p:cNvPr id="210" name="Google Shape;210;p18" descr="Жеке жана байланыш маалыматы үчүн ар кандай талааларды камтыган таблица формасы. Анын бир нече саптары жана мамычалары бар, ар бир уячада белгилүү бир маалыматты кайсы жерге киргизүү керектигин көрсөткөн ар кандай энбелгилер бар."/>
          <p:cNvPicPr preferRelativeResize="0"/>
          <p:nvPr/>
        </p:nvPicPr>
        <p:blipFill>
          <a:blip r:embed="rId3">
            <a:alphaModFix/>
          </a:blip>
          <a:stretch>
            <a:fillRect/>
          </a:stretch>
        </p:blipFill>
        <p:spPr>
          <a:xfrm>
            <a:off x="1666248" y="1357445"/>
            <a:ext cx="8407075" cy="4586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c6be841618_0_1"/>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C00000"/>
              </a:buClr>
              <a:buSzPts val="4000"/>
              <a:buFont typeface="Gill Sans"/>
              <a:buNone/>
            </a:pPr>
            <a:r>
              <a:rPr lang="ru-RU" sz="4000">
                <a:solidFill>
                  <a:srgbClr val="C00000"/>
                </a:solidFill>
              </a:rPr>
              <a:t>            </a:t>
            </a:r>
            <a:br>
              <a:rPr lang="ru-RU" sz="4000">
                <a:solidFill>
                  <a:srgbClr val="C00000"/>
                </a:solidFill>
              </a:rPr>
            </a:br>
            <a:r>
              <a:rPr lang="ru-RU" sz="4000" b="0">
                <a:solidFill>
                  <a:srgbClr val="C00000"/>
                </a:solidFill>
              </a:rPr>
              <a:t>Урматту активисттер формаларды тапшырууну унутпайпыз! </a:t>
            </a:r>
            <a:br>
              <a:rPr lang="ru-RU" sz="4000">
                <a:solidFill>
                  <a:srgbClr val="C00000"/>
                </a:solidFill>
              </a:rPr>
            </a:br>
            <a:br>
              <a:rPr lang="ru-RU" sz="4000" b="0">
                <a:solidFill>
                  <a:srgbClr val="C00000"/>
                </a:solidFill>
              </a:rPr>
            </a:br>
            <a:r>
              <a:rPr lang="ru-RU" sz="4000" b="0">
                <a:solidFill>
                  <a:srgbClr val="C00000"/>
                </a:solidFill>
              </a:rPr>
              <a:t>Таза колдор - ден-соолуктун булагы </a:t>
            </a:r>
            <a:endParaRPr sz="4000" b="0">
              <a:solidFill>
                <a:srgbClr val="C00000"/>
              </a:solidFill>
            </a:endParaRPr>
          </a:p>
          <a:p>
            <a:pPr marL="0" lvl="0" indent="0" algn="l" rtl="0">
              <a:lnSpc>
                <a:spcPct val="90000"/>
              </a:lnSpc>
              <a:spcBef>
                <a:spcPts val="0"/>
              </a:spcBef>
              <a:spcAft>
                <a:spcPts val="0"/>
              </a:spcAft>
              <a:buClr>
                <a:srgbClr val="C00000"/>
              </a:buClr>
              <a:buSzPts val="4000"/>
              <a:buFont typeface="Gill Sans"/>
              <a:buNone/>
            </a:pPr>
            <a:endParaRPr sz="4200" b="0">
              <a:solidFill>
                <a:srgbClr val="C00000"/>
              </a:solidFill>
            </a:endParaRPr>
          </a:p>
          <a:p>
            <a:pPr marL="0" lvl="0" indent="0" algn="l" rtl="0">
              <a:lnSpc>
                <a:spcPct val="90000"/>
              </a:lnSpc>
              <a:spcBef>
                <a:spcPts val="0"/>
              </a:spcBef>
              <a:spcAft>
                <a:spcPts val="0"/>
              </a:spcAft>
              <a:buClr>
                <a:srgbClr val="C00000"/>
              </a:buClr>
              <a:buSzPts val="4000"/>
              <a:buFont typeface="Gill Sans"/>
              <a:buNone/>
            </a:pPr>
            <a:r>
              <a:rPr lang="ru-RU" sz="4200" b="0">
                <a:solidFill>
                  <a:srgbClr val="C00000"/>
                </a:solidFill>
              </a:rPr>
              <a:t>К</a:t>
            </a:r>
            <a:r>
              <a:rPr lang="ru-RU" sz="4200" b="0">
                <a:solidFill>
                  <a:srgbClr val="C00000"/>
                </a:solidFill>
                <a:latin typeface="Calibri"/>
                <a:ea typeface="Calibri"/>
                <a:cs typeface="Calibri"/>
                <a:sym typeface="Calibri"/>
              </a:rPr>
              <a:t>ө</a:t>
            </a:r>
            <a:r>
              <a:rPr lang="ru-RU" sz="3400" b="0" i="0">
                <a:solidFill>
                  <a:srgbClr val="C00000"/>
                </a:solidFill>
                <a:latin typeface="Roboto"/>
                <a:ea typeface="Roboto"/>
                <a:cs typeface="Roboto"/>
                <a:sym typeface="Roboto"/>
              </a:rPr>
              <a:t>ң</a:t>
            </a:r>
            <a:r>
              <a:rPr lang="ru-RU" sz="4200" b="0">
                <a:solidFill>
                  <a:srgbClr val="C00000"/>
                </a:solidFill>
                <a:latin typeface="Calibri"/>
                <a:ea typeface="Calibri"/>
                <a:cs typeface="Calibri"/>
                <a:sym typeface="Calibri"/>
              </a:rPr>
              <a:t>ү</a:t>
            </a:r>
            <a:r>
              <a:rPr lang="ru-RU" sz="4200" b="0">
                <a:solidFill>
                  <a:srgbClr val="C00000"/>
                </a:solidFill>
              </a:rPr>
              <a:t>л бурганы</a:t>
            </a:r>
            <a:r>
              <a:rPr lang="ru-RU" sz="3400" b="0" i="0">
                <a:solidFill>
                  <a:srgbClr val="C00000"/>
                </a:solidFill>
                <a:latin typeface="Roboto"/>
                <a:ea typeface="Roboto"/>
                <a:cs typeface="Roboto"/>
                <a:sym typeface="Roboto"/>
              </a:rPr>
              <a:t>ң</a:t>
            </a:r>
            <a:r>
              <a:rPr lang="ru-RU" sz="4200" b="0">
                <a:solidFill>
                  <a:srgbClr val="C00000"/>
                </a:solidFill>
              </a:rPr>
              <a:t>арга чо</a:t>
            </a:r>
            <a:r>
              <a:rPr lang="ru-RU" sz="3400" b="0" i="0">
                <a:solidFill>
                  <a:srgbClr val="C00000"/>
                </a:solidFill>
                <a:latin typeface="Roboto"/>
                <a:ea typeface="Roboto"/>
                <a:cs typeface="Roboto"/>
                <a:sym typeface="Roboto"/>
              </a:rPr>
              <a:t>ң</a:t>
            </a:r>
            <a:r>
              <a:rPr lang="ru-RU" sz="4200" b="0">
                <a:solidFill>
                  <a:srgbClr val="C00000"/>
                </a:solidFill>
              </a:rPr>
              <a:t> рахмат!</a:t>
            </a:r>
            <a:endParaRPr sz="1800"/>
          </a:p>
        </p:txBody>
      </p:sp>
      <p:sp>
        <p:nvSpPr>
          <p:cNvPr id="2" name="Текст 1"/>
          <p:cNvSpPr>
            <a:spLocks noGrp="1"/>
          </p:cNvSpPr>
          <p:nvPr>
            <p:ph type="body" idx="1"/>
          </p:nvPr>
        </p:nvSpPr>
        <p:spPr/>
        <p:txBody>
          <a:bodyPr/>
          <a:lstStyle/>
          <a:p>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9"/>
          <p:cNvSpPr txBox="1">
            <a:spLocks noGrp="1"/>
          </p:cNvSpPr>
          <p:nvPr>
            <p:ph type="title"/>
          </p:nvPr>
        </p:nvSpPr>
        <p:spPr>
          <a:xfrm>
            <a:off x="410658" y="221797"/>
            <a:ext cx="11377983" cy="82902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BA0C2F"/>
              </a:buClr>
              <a:buSzPts val="2400"/>
              <a:buFont typeface="Gill Sans"/>
              <a:buNone/>
            </a:pPr>
            <a:r>
              <a:rPr lang="ru-RU" sz="3200" b="1" dirty="0" err="1">
                <a:solidFill>
                  <a:srgbClr val="C00000"/>
                </a:solidFill>
              </a:rPr>
              <a:t>Кыргыз</a:t>
            </a:r>
            <a:r>
              <a:rPr lang="ru-RU" sz="3200" b="1" dirty="0">
                <a:solidFill>
                  <a:srgbClr val="C00000"/>
                </a:solidFill>
              </a:rPr>
              <a:t> </a:t>
            </a:r>
            <a:r>
              <a:rPr lang="ru-RU" sz="3200" b="1" dirty="0" err="1">
                <a:solidFill>
                  <a:srgbClr val="C00000"/>
                </a:solidFill>
              </a:rPr>
              <a:t>Республикасында</a:t>
            </a:r>
            <a:r>
              <a:rPr lang="ru-RU" sz="3200" b="1" dirty="0">
                <a:solidFill>
                  <a:srgbClr val="C00000"/>
                </a:solidFill>
              </a:rPr>
              <a:t> </a:t>
            </a:r>
            <a:r>
              <a:rPr lang="ru-RU" sz="3200" b="1" dirty="0" err="1">
                <a:solidFill>
                  <a:srgbClr val="C00000"/>
                </a:solidFill>
              </a:rPr>
              <a:t>USAIDдин</a:t>
            </a:r>
            <a:r>
              <a:rPr lang="ru-RU" sz="3200" b="1" dirty="0">
                <a:solidFill>
                  <a:srgbClr val="C00000"/>
                </a:solidFill>
              </a:rPr>
              <a:t> «</a:t>
            </a:r>
            <a:r>
              <a:rPr lang="ru-RU" sz="3200" b="1" dirty="0" err="1">
                <a:solidFill>
                  <a:srgbClr val="C00000"/>
                </a:solidFill>
              </a:rPr>
              <a:t>Мыкты</a:t>
            </a:r>
            <a:r>
              <a:rPr lang="ru-RU" sz="3200" b="1" dirty="0">
                <a:solidFill>
                  <a:srgbClr val="C00000"/>
                </a:solidFill>
              </a:rPr>
              <a:t> </a:t>
            </a:r>
            <a:r>
              <a:rPr lang="ru-RU" sz="3200" b="1" dirty="0" err="1">
                <a:solidFill>
                  <a:srgbClr val="C00000"/>
                </a:solidFill>
              </a:rPr>
              <a:t>азыктануу</a:t>
            </a:r>
            <a:r>
              <a:rPr lang="ru-RU" sz="3200" b="1" dirty="0">
                <a:solidFill>
                  <a:srgbClr val="C00000"/>
                </a:solidFill>
              </a:rPr>
              <a:t>» </a:t>
            </a:r>
            <a:r>
              <a:rPr lang="ru-RU" sz="3200" b="1" dirty="0" err="1">
                <a:solidFill>
                  <a:srgbClr val="C00000"/>
                </a:solidFill>
              </a:rPr>
              <a:t>долбоору</a:t>
            </a:r>
            <a:endParaRPr sz="3200" dirty="0">
              <a:solidFill>
                <a:srgbClr val="C00000"/>
              </a:solidFill>
            </a:endParaRPr>
          </a:p>
        </p:txBody>
      </p:sp>
      <p:sp>
        <p:nvSpPr>
          <p:cNvPr id="113" name="Google Shape;113;p9"/>
          <p:cNvSpPr txBox="1">
            <a:spLocks noGrp="1"/>
          </p:cNvSpPr>
          <p:nvPr>
            <p:ph type="subTitle" idx="4294967295"/>
          </p:nvPr>
        </p:nvSpPr>
        <p:spPr>
          <a:xfrm>
            <a:off x="651370" y="1210074"/>
            <a:ext cx="9840104" cy="456105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1600"/>
              <a:buNone/>
            </a:pPr>
            <a:r>
              <a:rPr lang="ru-RU" sz="2400" b="1" dirty="0" err="1">
                <a:solidFill>
                  <a:schemeClr val="dk1"/>
                </a:solidFill>
                <a:latin typeface="Calibri"/>
                <a:ea typeface="Calibri"/>
                <a:cs typeface="Calibri"/>
                <a:sym typeface="Calibri"/>
              </a:rPr>
              <a:t>Максаты</a:t>
            </a:r>
            <a:r>
              <a:rPr lang="ru-RU" sz="2400" b="1" dirty="0">
                <a:solidFill>
                  <a:schemeClr val="dk1"/>
                </a:solidFill>
                <a:latin typeface="Calibri"/>
                <a:ea typeface="Calibri"/>
                <a:cs typeface="Calibri"/>
                <a:sym typeface="Calibri"/>
              </a:rPr>
              <a:t>:</a:t>
            </a:r>
            <a:endParaRPr sz="2400" dirty="0"/>
          </a:p>
          <a:p>
            <a:pPr indent="-228600">
              <a:buSzPts val="1400"/>
            </a:pPr>
            <a:r>
              <a:rPr lang="ru-RU" sz="2400" dirty="0" err="1">
                <a:solidFill>
                  <a:schemeClr val="bg1">
                    <a:lumMod val="50000"/>
                  </a:schemeClr>
                </a:solidFill>
                <a:highlight>
                  <a:srgbClr val="FFFFFF"/>
                </a:highlight>
                <a:latin typeface="Roboto"/>
                <a:ea typeface="Roboto"/>
                <a:cs typeface="Roboto"/>
                <a:sym typeface="Calibri"/>
              </a:rPr>
              <a:t>Төрөт</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курактагы</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аялдар</a:t>
            </a:r>
            <a:r>
              <a:rPr lang="ru-RU" sz="2400" dirty="0">
                <a:solidFill>
                  <a:schemeClr val="bg1">
                    <a:lumMod val="50000"/>
                  </a:schemeClr>
                </a:solidFill>
                <a:highlight>
                  <a:srgbClr val="FFFFFF"/>
                </a:highlight>
                <a:latin typeface="Roboto"/>
                <a:ea typeface="Roboto"/>
                <a:cs typeface="Roboto"/>
                <a:sym typeface="Calibri"/>
              </a:rPr>
              <a:t> (15-49) </a:t>
            </a:r>
            <a:r>
              <a:rPr lang="ru-RU" sz="2400" dirty="0" err="1">
                <a:solidFill>
                  <a:schemeClr val="bg1">
                    <a:lumMod val="50000"/>
                  </a:schemeClr>
                </a:solidFill>
                <a:highlight>
                  <a:srgbClr val="FFFFFF"/>
                </a:highlight>
                <a:latin typeface="Roboto"/>
                <a:ea typeface="Roboto"/>
                <a:cs typeface="Roboto"/>
                <a:sym typeface="Calibri"/>
              </a:rPr>
              <a:t>жана</a:t>
            </a:r>
            <a:r>
              <a:rPr lang="ru-RU" sz="2400" dirty="0">
                <a:solidFill>
                  <a:schemeClr val="bg1">
                    <a:lumMod val="50000"/>
                  </a:schemeClr>
                </a:solidFill>
                <a:highlight>
                  <a:srgbClr val="FFFFFF"/>
                </a:highlight>
                <a:latin typeface="Roboto"/>
                <a:ea typeface="Roboto"/>
                <a:cs typeface="Roboto"/>
                <a:sym typeface="Calibri"/>
              </a:rPr>
              <a:t> 5 </a:t>
            </a:r>
            <a:r>
              <a:rPr lang="ru-RU" sz="2400" dirty="0" err="1">
                <a:solidFill>
                  <a:schemeClr val="bg1">
                    <a:lumMod val="50000"/>
                  </a:schemeClr>
                </a:solidFill>
                <a:highlight>
                  <a:srgbClr val="FFFFFF"/>
                </a:highlight>
                <a:latin typeface="Roboto"/>
                <a:ea typeface="Roboto"/>
                <a:cs typeface="Roboto"/>
                <a:sym typeface="Calibri"/>
              </a:rPr>
              <a:t>жашка</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чейинки</a:t>
            </a:r>
            <a:endParaRPr lang="en-GB" sz="2400" dirty="0">
              <a:solidFill>
                <a:schemeClr val="bg1">
                  <a:lumMod val="50000"/>
                </a:schemeClr>
              </a:solidFill>
              <a:highlight>
                <a:srgbClr val="FFFFFF"/>
              </a:highlight>
              <a:latin typeface="Roboto"/>
              <a:ea typeface="Roboto"/>
              <a:cs typeface="Roboto"/>
              <a:sym typeface="Calibri"/>
            </a:endParaRPr>
          </a:p>
          <a:p>
            <a:pPr indent="-228600">
              <a:buSzPts val="1400"/>
            </a:pPr>
            <a:r>
              <a:rPr lang="ru-RU" sz="2400" dirty="0" err="1">
                <a:solidFill>
                  <a:schemeClr val="bg1">
                    <a:lumMod val="50000"/>
                  </a:schemeClr>
                </a:solidFill>
                <a:highlight>
                  <a:srgbClr val="FFFFFF"/>
                </a:highlight>
                <a:latin typeface="Roboto"/>
                <a:ea typeface="Roboto"/>
                <a:cs typeface="Roboto"/>
                <a:sym typeface="Calibri"/>
              </a:rPr>
              <a:t>балдардын</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тамактануу</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абалын</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маалыматуулугун</a:t>
            </a:r>
            <a:endParaRPr lang="en-GB" sz="2400" dirty="0">
              <a:solidFill>
                <a:schemeClr val="bg1">
                  <a:lumMod val="50000"/>
                </a:schemeClr>
              </a:solidFill>
              <a:highlight>
                <a:srgbClr val="FFFFFF"/>
              </a:highlight>
              <a:latin typeface="Roboto"/>
              <a:ea typeface="Roboto"/>
              <a:cs typeface="Roboto"/>
              <a:sym typeface="Calibri"/>
            </a:endParaRPr>
          </a:p>
          <a:p>
            <a:pPr indent="-228600">
              <a:buSzPts val="1400"/>
            </a:pPr>
            <a:r>
              <a:rPr lang="ru-RU" sz="2400" dirty="0" err="1">
                <a:solidFill>
                  <a:schemeClr val="bg1">
                    <a:lumMod val="50000"/>
                  </a:schemeClr>
                </a:solidFill>
                <a:highlight>
                  <a:srgbClr val="FFFFFF"/>
                </a:highlight>
                <a:latin typeface="Roboto"/>
                <a:ea typeface="Roboto"/>
                <a:cs typeface="Roboto"/>
                <a:sym typeface="Calibri"/>
              </a:rPr>
              <a:t>жогорулатуу</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аркылуу</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жакшыртуу</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Өзгөчө</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басымды</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алгачкы</a:t>
            </a:r>
            <a:endParaRPr lang="en-GB" sz="2400" dirty="0">
              <a:solidFill>
                <a:schemeClr val="bg1">
                  <a:lumMod val="50000"/>
                </a:schemeClr>
              </a:solidFill>
              <a:highlight>
                <a:srgbClr val="FFFFFF"/>
              </a:highlight>
              <a:latin typeface="Roboto"/>
              <a:ea typeface="Roboto"/>
              <a:cs typeface="Roboto"/>
              <a:sym typeface="Calibri"/>
            </a:endParaRPr>
          </a:p>
          <a:p>
            <a:pPr indent="-228600">
              <a:buSzPts val="1400"/>
            </a:pPr>
            <a:r>
              <a:rPr lang="ru-RU" sz="2400" dirty="0">
                <a:solidFill>
                  <a:schemeClr val="bg1">
                    <a:lumMod val="50000"/>
                  </a:schemeClr>
                </a:solidFill>
                <a:highlight>
                  <a:srgbClr val="FFFFFF"/>
                </a:highlight>
                <a:latin typeface="Roboto"/>
                <a:ea typeface="Roboto"/>
                <a:cs typeface="Roboto"/>
                <a:sym typeface="Calibri"/>
              </a:rPr>
              <a:t>1000-кундук “</a:t>
            </a:r>
            <a:r>
              <a:rPr lang="ru-RU" sz="2400" dirty="0" err="1">
                <a:solidFill>
                  <a:schemeClr val="bg1">
                    <a:lumMod val="50000"/>
                  </a:schemeClr>
                </a:solidFill>
                <a:highlight>
                  <a:srgbClr val="FFFFFF"/>
                </a:highlight>
                <a:latin typeface="Roboto"/>
                <a:ea typeface="Roboto"/>
                <a:cs typeface="Roboto"/>
                <a:sym typeface="Calibri"/>
              </a:rPr>
              <a:t>Мүмкүнчүлүк</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терезеси</a:t>
            </a:r>
            <a:r>
              <a:rPr lang="ru-RU" sz="2400" dirty="0">
                <a:solidFill>
                  <a:schemeClr val="bg1">
                    <a:lumMod val="50000"/>
                  </a:schemeClr>
                </a:solidFill>
                <a:highlight>
                  <a:srgbClr val="FFFFFF"/>
                </a:highlight>
                <a:latin typeface="Roboto"/>
                <a:ea typeface="Roboto"/>
                <a:cs typeface="Roboto"/>
                <a:sym typeface="Calibri"/>
              </a:rPr>
              <a:t>” - </a:t>
            </a:r>
            <a:r>
              <a:rPr lang="ru-RU" sz="2400" dirty="0" err="1">
                <a:solidFill>
                  <a:schemeClr val="bg1">
                    <a:lumMod val="50000"/>
                  </a:schemeClr>
                </a:solidFill>
                <a:highlight>
                  <a:srgbClr val="FFFFFF"/>
                </a:highlight>
                <a:latin typeface="Roboto"/>
                <a:ea typeface="Roboto"/>
                <a:cs typeface="Roboto"/>
                <a:sym typeface="Calibri"/>
              </a:rPr>
              <a:t>түйүлдүк</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кезинен</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эки</a:t>
            </a:r>
            <a:endParaRPr lang="en-GB" sz="2400" dirty="0">
              <a:solidFill>
                <a:schemeClr val="bg1">
                  <a:lumMod val="50000"/>
                </a:schemeClr>
              </a:solidFill>
              <a:highlight>
                <a:srgbClr val="FFFFFF"/>
              </a:highlight>
              <a:latin typeface="Roboto"/>
              <a:ea typeface="Roboto"/>
              <a:cs typeface="Roboto"/>
              <a:sym typeface="Calibri"/>
            </a:endParaRPr>
          </a:p>
          <a:p>
            <a:pPr indent="-228600">
              <a:buSzPts val="1400"/>
            </a:pPr>
            <a:r>
              <a:rPr lang="ru-RU" sz="2400" dirty="0" err="1">
                <a:solidFill>
                  <a:schemeClr val="bg1">
                    <a:lumMod val="50000"/>
                  </a:schemeClr>
                </a:solidFill>
                <a:highlight>
                  <a:srgbClr val="FFFFFF"/>
                </a:highlight>
                <a:latin typeface="Roboto"/>
                <a:ea typeface="Roboto"/>
                <a:cs typeface="Roboto"/>
                <a:sym typeface="Calibri"/>
              </a:rPr>
              <a:t>жашка</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чейинки</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мезгилге</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атайын</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таандык</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иш-аракеттерине</a:t>
            </a:r>
            <a:endParaRPr lang="en-GB" sz="2400" dirty="0">
              <a:solidFill>
                <a:schemeClr val="bg1">
                  <a:lumMod val="50000"/>
                </a:schemeClr>
              </a:solidFill>
              <a:highlight>
                <a:srgbClr val="FFFFFF"/>
              </a:highlight>
              <a:latin typeface="Roboto"/>
              <a:ea typeface="Roboto"/>
              <a:cs typeface="Roboto"/>
              <a:sym typeface="Calibri"/>
            </a:endParaRPr>
          </a:p>
          <a:p>
            <a:pPr indent="-228600">
              <a:buSzPts val="1400"/>
            </a:pPr>
            <a:r>
              <a:rPr lang="ru-RU" sz="2400" dirty="0" err="1">
                <a:solidFill>
                  <a:schemeClr val="bg1">
                    <a:lumMod val="50000"/>
                  </a:schemeClr>
                </a:solidFill>
                <a:highlight>
                  <a:srgbClr val="FFFFFF"/>
                </a:highlight>
                <a:latin typeface="Roboto"/>
                <a:ea typeface="Roboto"/>
                <a:cs typeface="Roboto"/>
                <a:sym typeface="Calibri"/>
              </a:rPr>
              <a:t>кам</a:t>
            </a:r>
            <a:r>
              <a:rPr lang="ru-RU" sz="2400" dirty="0">
                <a:solidFill>
                  <a:schemeClr val="bg1">
                    <a:lumMod val="50000"/>
                  </a:schemeClr>
                </a:solidFill>
                <a:highlight>
                  <a:srgbClr val="FFFFFF"/>
                </a:highlight>
                <a:latin typeface="Roboto"/>
                <a:ea typeface="Roboto"/>
                <a:cs typeface="Roboto"/>
                <a:sym typeface="Calibri"/>
              </a:rPr>
              <a:t> </a:t>
            </a:r>
            <a:r>
              <a:rPr lang="ru-RU" sz="2400" dirty="0" err="1">
                <a:solidFill>
                  <a:schemeClr val="bg1">
                    <a:lumMod val="50000"/>
                  </a:schemeClr>
                </a:solidFill>
                <a:highlight>
                  <a:srgbClr val="FFFFFF"/>
                </a:highlight>
                <a:latin typeface="Roboto"/>
                <a:ea typeface="Roboto"/>
                <a:cs typeface="Roboto"/>
                <a:sym typeface="Calibri"/>
              </a:rPr>
              <a:t>көрүү</a:t>
            </a:r>
            <a:r>
              <a:rPr lang="ru-RU" sz="2400" dirty="0">
                <a:solidFill>
                  <a:schemeClr val="bg1">
                    <a:lumMod val="50000"/>
                  </a:schemeClr>
                </a:solidFill>
                <a:highlight>
                  <a:srgbClr val="FFFFFF"/>
                </a:highlight>
                <a:latin typeface="Roboto"/>
                <a:ea typeface="Roboto"/>
                <a:cs typeface="Roboto"/>
                <a:sym typeface="Calibri"/>
              </a:rPr>
              <a:t>. </a:t>
            </a:r>
            <a:endParaRPr lang="en-GB" sz="2400" dirty="0">
              <a:solidFill>
                <a:schemeClr val="bg1">
                  <a:lumMod val="50000"/>
                </a:schemeClr>
              </a:solidFill>
              <a:highlight>
                <a:srgbClr val="FFFFFF"/>
              </a:highlight>
              <a:latin typeface="Roboto"/>
              <a:ea typeface="Roboto"/>
              <a:cs typeface="Roboto"/>
              <a:sym typeface="Calibri"/>
            </a:endParaRPr>
          </a:p>
          <a:p>
            <a:pPr indent="-228600">
              <a:buSzPts val="1400"/>
            </a:pPr>
            <a:endParaRPr lang="en-GB" sz="2400" dirty="0">
              <a:solidFill>
                <a:schemeClr val="bg1">
                  <a:lumMod val="50000"/>
                </a:schemeClr>
              </a:solidFill>
              <a:highlight>
                <a:srgbClr val="FFFFFF"/>
              </a:highlight>
              <a:latin typeface="Roboto"/>
              <a:ea typeface="Roboto"/>
              <a:cs typeface="Roboto"/>
              <a:sym typeface="Calibri"/>
            </a:endParaRPr>
          </a:p>
          <a:p>
            <a:pPr indent="-228600">
              <a:buSzPts val="1400"/>
            </a:pPr>
            <a:endParaRPr lang="en-GB" sz="2400" dirty="0">
              <a:solidFill>
                <a:schemeClr val="bg1">
                  <a:lumMod val="50000"/>
                </a:schemeClr>
              </a:solidFill>
              <a:highlight>
                <a:srgbClr val="FFFFFF"/>
              </a:highlight>
              <a:latin typeface="Roboto"/>
              <a:ea typeface="Roboto"/>
              <a:cs typeface="Roboto"/>
              <a:sym typeface="Calibri"/>
            </a:endParaRPr>
          </a:p>
          <a:p>
            <a:pPr lvl="0" indent="-228600">
              <a:buSzPts val="1400"/>
            </a:pPr>
            <a:r>
              <a:rPr lang="ru-RU" sz="2400" dirty="0">
                <a:solidFill>
                  <a:schemeClr val="bg1">
                    <a:lumMod val="50000"/>
                  </a:schemeClr>
                </a:solidFill>
                <a:highlight>
                  <a:srgbClr val="FFFFFF"/>
                </a:highlight>
                <a:latin typeface="Roboto"/>
                <a:ea typeface="Roboto"/>
                <a:cs typeface="Roboto"/>
                <a:sym typeface="Roboto"/>
              </a:rPr>
              <a:t>"</a:t>
            </a:r>
            <a:r>
              <a:rPr lang="ru-RU" sz="2400" dirty="0" err="1">
                <a:solidFill>
                  <a:schemeClr val="bg1">
                    <a:lumMod val="50000"/>
                  </a:schemeClr>
                </a:solidFill>
                <a:highlight>
                  <a:srgbClr val="FFFFFF"/>
                </a:highlight>
                <a:latin typeface="Calibri"/>
                <a:ea typeface="Calibri"/>
                <a:cs typeface="Calibri"/>
                <a:sym typeface="Calibri"/>
              </a:rPr>
              <a:t>Мыкты</a:t>
            </a:r>
            <a:r>
              <a:rPr lang="ru-RU" sz="2400" dirty="0">
                <a:solidFill>
                  <a:schemeClr val="bg1">
                    <a:lumMod val="50000"/>
                  </a:schemeClr>
                </a:solidFill>
                <a:highlight>
                  <a:srgbClr val="FFFFFF"/>
                </a:highlight>
                <a:latin typeface="Calibri"/>
                <a:ea typeface="Calibri"/>
                <a:cs typeface="Calibri"/>
                <a:sym typeface="Calibri"/>
              </a:rPr>
              <a:t> </a:t>
            </a:r>
            <a:r>
              <a:rPr lang="ru-RU" sz="2400" dirty="0" err="1">
                <a:solidFill>
                  <a:schemeClr val="bg1">
                    <a:lumMod val="50000"/>
                  </a:schemeClr>
                </a:solidFill>
                <a:highlight>
                  <a:srgbClr val="FFFFFF"/>
                </a:highlight>
                <a:latin typeface="Calibri"/>
                <a:ea typeface="Calibri"/>
                <a:cs typeface="Calibri"/>
                <a:sym typeface="Calibri"/>
              </a:rPr>
              <a:t>азыктануу</a:t>
            </a:r>
            <a:r>
              <a:rPr lang="ru-RU" sz="2400" dirty="0">
                <a:solidFill>
                  <a:schemeClr val="bg1">
                    <a:lumMod val="50000"/>
                  </a:schemeClr>
                </a:solidFill>
                <a:highlight>
                  <a:srgbClr val="FFFFFF"/>
                </a:highlight>
                <a:latin typeface="Calibri"/>
                <a:ea typeface="Calibri"/>
                <a:cs typeface="Calibri"/>
                <a:sym typeface="Calibri"/>
              </a:rPr>
              <a:t>" </a:t>
            </a:r>
            <a:r>
              <a:rPr lang="ru-RU" sz="2400" dirty="0" err="1">
                <a:solidFill>
                  <a:schemeClr val="bg1">
                    <a:lumMod val="50000"/>
                  </a:schemeClr>
                </a:solidFill>
                <a:highlight>
                  <a:srgbClr val="FFFFFF"/>
                </a:highlight>
                <a:latin typeface="Calibri"/>
                <a:ea typeface="Calibri"/>
                <a:cs typeface="Calibri"/>
                <a:sym typeface="Calibri"/>
              </a:rPr>
              <a:t>долбоору</a:t>
            </a:r>
            <a:r>
              <a:rPr lang="ru-RU" sz="2400" dirty="0">
                <a:solidFill>
                  <a:schemeClr val="bg1">
                    <a:lumMod val="50000"/>
                  </a:schemeClr>
                </a:solidFill>
                <a:highlight>
                  <a:srgbClr val="FFFFFF"/>
                </a:highlight>
                <a:latin typeface="Calibri"/>
                <a:ea typeface="Calibri"/>
                <a:cs typeface="Calibri"/>
                <a:sym typeface="Calibri"/>
              </a:rPr>
              <a:t> КР ССМ </a:t>
            </a:r>
            <a:r>
              <a:rPr lang="ru-RU" sz="2400" dirty="0" err="1">
                <a:solidFill>
                  <a:schemeClr val="bg1">
                    <a:lumMod val="50000"/>
                  </a:schemeClr>
                </a:solidFill>
                <a:highlight>
                  <a:srgbClr val="FFFFFF"/>
                </a:highlight>
                <a:latin typeface="Calibri"/>
                <a:ea typeface="Calibri"/>
                <a:cs typeface="Calibri"/>
                <a:sym typeface="Calibri"/>
              </a:rPr>
              <a:t>менен</a:t>
            </a:r>
            <a:r>
              <a:rPr lang="ru-RU" sz="2400" dirty="0">
                <a:solidFill>
                  <a:schemeClr val="bg1">
                    <a:lumMod val="50000"/>
                  </a:schemeClr>
                </a:solidFill>
                <a:highlight>
                  <a:srgbClr val="FFFFFF"/>
                </a:highlight>
                <a:latin typeface="Calibri"/>
                <a:ea typeface="Calibri"/>
                <a:cs typeface="Calibri"/>
                <a:sym typeface="Calibri"/>
              </a:rPr>
              <a:t> </a:t>
            </a:r>
            <a:r>
              <a:rPr lang="ru-RU" sz="2400" dirty="0" err="1">
                <a:solidFill>
                  <a:schemeClr val="bg1">
                    <a:lumMod val="50000"/>
                  </a:schemeClr>
                </a:solidFill>
                <a:highlight>
                  <a:srgbClr val="FFFFFF"/>
                </a:highlight>
                <a:latin typeface="Calibri"/>
                <a:ea typeface="Calibri"/>
                <a:cs typeface="Calibri"/>
                <a:sym typeface="Calibri"/>
              </a:rPr>
              <a:t>бирге</a:t>
            </a:r>
            <a:r>
              <a:rPr lang="ru-RU" sz="2400" dirty="0">
                <a:solidFill>
                  <a:schemeClr val="bg1">
                    <a:lumMod val="50000"/>
                  </a:schemeClr>
                </a:solidFill>
                <a:highlight>
                  <a:srgbClr val="FFFFFF"/>
                </a:highlight>
                <a:latin typeface="Calibri"/>
                <a:ea typeface="Calibri"/>
                <a:cs typeface="Calibri"/>
                <a:sym typeface="Calibri"/>
              </a:rPr>
              <a:t> </a:t>
            </a:r>
            <a:r>
              <a:rPr lang="ru-RU" sz="2400" dirty="0" err="1">
                <a:solidFill>
                  <a:schemeClr val="bg1">
                    <a:lumMod val="50000"/>
                  </a:schemeClr>
                </a:solidFill>
                <a:highlight>
                  <a:srgbClr val="FFFFFF"/>
                </a:highlight>
                <a:latin typeface="Calibri"/>
                <a:ea typeface="Calibri"/>
                <a:cs typeface="Calibri"/>
                <a:sym typeface="Calibri"/>
              </a:rPr>
              <a:t>иш</a:t>
            </a:r>
            <a:r>
              <a:rPr lang="ru-RU" sz="2400" dirty="0">
                <a:solidFill>
                  <a:schemeClr val="bg1">
                    <a:lumMod val="50000"/>
                  </a:schemeClr>
                </a:solidFill>
                <a:highlight>
                  <a:srgbClr val="FFFFFF"/>
                </a:highlight>
                <a:latin typeface="Calibri"/>
                <a:ea typeface="Calibri"/>
                <a:cs typeface="Calibri"/>
                <a:sym typeface="Calibri"/>
              </a:rPr>
              <a:t> </a:t>
            </a:r>
            <a:r>
              <a:rPr lang="ru-RU" sz="2400" dirty="0" err="1">
                <a:solidFill>
                  <a:schemeClr val="bg1">
                    <a:lumMod val="50000"/>
                  </a:schemeClr>
                </a:solidFill>
                <a:highlight>
                  <a:srgbClr val="FFFFFF"/>
                </a:highlight>
                <a:latin typeface="Calibri"/>
                <a:ea typeface="Calibri"/>
                <a:cs typeface="Calibri"/>
                <a:sym typeface="Calibri"/>
              </a:rPr>
              <a:t>алып</a:t>
            </a:r>
            <a:r>
              <a:rPr lang="ru-RU" sz="2400" dirty="0">
                <a:solidFill>
                  <a:schemeClr val="bg1">
                    <a:lumMod val="50000"/>
                  </a:schemeClr>
                </a:solidFill>
                <a:highlight>
                  <a:srgbClr val="FFFFFF"/>
                </a:highlight>
                <a:latin typeface="Calibri"/>
                <a:ea typeface="Calibri"/>
                <a:cs typeface="Calibri"/>
                <a:sym typeface="Calibri"/>
              </a:rPr>
              <a:t> </a:t>
            </a:r>
            <a:r>
              <a:rPr lang="ru-RU" sz="2400" dirty="0" err="1">
                <a:solidFill>
                  <a:schemeClr val="bg1">
                    <a:lumMod val="50000"/>
                  </a:schemeClr>
                </a:solidFill>
                <a:highlight>
                  <a:srgbClr val="FFFFFF"/>
                </a:highlight>
                <a:latin typeface="Calibri"/>
                <a:ea typeface="Calibri"/>
                <a:cs typeface="Calibri"/>
                <a:sym typeface="Calibri"/>
              </a:rPr>
              <a:t>барат</a:t>
            </a:r>
            <a:r>
              <a:rPr lang="ru-RU" sz="2400" dirty="0">
                <a:solidFill>
                  <a:schemeClr val="bg1">
                    <a:lumMod val="50000"/>
                  </a:schemeClr>
                </a:solidFill>
                <a:highlight>
                  <a:srgbClr val="FFFFFF"/>
                </a:highlight>
                <a:latin typeface="Calibri"/>
                <a:ea typeface="Calibri"/>
                <a:cs typeface="Calibri"/>
                <a:sym typeface="Calibri"/>
              </a:rPr>
              <a:t>. </a:t>
            </a:r>
            <a:endParaRPr lang="ru-RU" sz="2400" dirty="0">
              <a:solidFill>
                <a:schemeClr val="bg1">
                  <a:lumMod val="50000"/>
                </a:schemeClr>
              </a:solidFill>
              <a:latin typeface="Calibri"/>
              <a:ea typeface="Calibri"/>
              <a:cs typeface="Calibri"/>
              <a:sym typeface="Calibri"/>
            </a:endParaRPr>
          </a:p>
          <a:p>
            <a:pPr indent="-228600">
              <a:buSzPts val="1400"/>
            </a:pPr>
            <a:endParaRPr sz="2800" dirty="0">
              <a:solidFill>
                <a:schemeClr val="bg1">
                  <a:lumMod val="50000"/>
                </a:schemeClr>
              </a:solidFill>
              <a:highlight>
                <a:srgbClr val="FFFFFF"/>
              </a:highlight>
              <a:latin typeface="Roboto"/>
              <a:ea typeface="Roboto"/>
              <a:cs typeface="Roboto"/>
            </a:endParaRPr>
          </a:p>
          <a:p>
            <a:pPr marL="457200" marR="0" lvl="0" indent="-406400" algn="l" rtl="0">
              <a:lnSpc>
                <a:spcPct val="90000"/>
              </a:lnSpc>
              <a:spcBef>
                <a:spcPts val="1000"/>
              </a:spcBef>
              <a:spcAft>
                <a:spcPts val="0"/>
              </a:spcAft>
              <a:buClr>
                <a:srgbClr val="6C6463"/>
              </a:buClr>
              <a:buSzPts val="1600"/>
              <a:buFont typeface="Arial"/>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500"/>
              <a:buFont typeface="Arimo"/>
              <a:buNone/>
            </a:pPr>
            <a:br>
              <a:rPr lang="ru-RU" sz="3500" dirty="0">
                <a:solidFill>
                  <a:schemeClr val="bg1">
                    <a:lumMod val="50000"/>
                  </a:schemeClr>
                </a:solidFill>
                <a:latin typeface="Calibri"/>
                <a:ea typeface="Calibri"/>
                <a:cs typeface="Calibri"/>
                <a:sym typeface="Calibri"/>
              </a:rPr>
            </a:br>
            <a:r>
              <a:rPr lang="ru-RU" sz="3500" b="0" dirty="0" err="1">
                <a:solidFill>
                  <a:schemeClr val="bg1">
                    <a:lumMod val="50000"/>
                  </a:schemeClr>
                </a:solidFill>
                <a:latin typeface="Calibri"/>
                <a:ea typeface="Calibri"/>
                <a:cs typeface="Calibri"/>
                <a:sym typeface="Calibri"/>
              </a:rPr>
              <a:t>Колду</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жуунун</a:t>
            </a:r>
            <a:r>
              <a:rPr lang="ru-RU" sz="3500" b="0" dirty="0">
                <a:solidFill>
                  <a:schemeClr val="bg1">
                    <a:lumMod val="50000"/>
                  </a:schemeClr>
                </a:solidFill>
                <a:latin typeface="Calibri"/>
                <a:ea typeface="Calibri"/>
                <a:cs typeface="Calibri"/>
                <a:sym typeface="Calibri"/>
              </a:rPr>
              <a:t> ар </a:t>
            </a:r>
            <a:r>
              <a:rPr lang="ru-RU" sz="3500" b="0" dirty="0" err="1">
                <a:solidFill>
                  <a:schemeClr val="bg1">
                    <a:lumMod val="50000"/>
                  </a:schemeClr>
                </a:solidFill>
                <a:latin typeface="Calibri"/>
                <a:ea typeface="Calibri"/>
                <a:cs typeface="Calibri"/>
                <a:sym typeface="Calibri"/>
              </a:rPr>
              <a:t>кандай</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оорулардан</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сактоочу</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маанисин</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билүү</a:t>
            </a:r>
            <a:r>
              <a:rPr lang="ru-RU" sz="3500" b="0" dirty="0">
                <a:solidFill>
                  <a:schemeClr val="bg1">
                    <a:lumMod val="50000"/>
                  </a:schemeClr>
                </a:solidFill>
                <a:latin typeface="Calibri"/>
                <a:ea typeface="Calibri"/>
                <a:cs typeface="Calibri"/>
                <a:sym typeface="Calibri"/>
              </a:rPr>
              <a:t>;</a:t>
            </a:r>
            <a:br>
              <a:rPr lang="ru-RU" sz="3500" b="0" dirty="0">
                <a:solidFill>
                  <a:schemeClr val="bg1">
                    <a:lumMod val="50000"/>
                  </a:schemeClr>
                </a:solidFill>
                <a:latin typeface="Calibri"/>
                <a:ea typeface="Calibri"/>
                <a:cs typeface="Calibri"/>
                <a:sym typeface="Calibri"/>
              </a:rPr>
            </a:br>
            <a:br>
              <a:rPr lang="ru-RU" sz="3500" b="0" dirty="0">
                <a:solidFill>
                  <a:schemeClr val="bg1">
                    <a:lumMod val="50000"/>
                  </a:schemeClr>
                </a:solidFill>
                <a:latin typeface="Calibri"/>
                <a:ea typeface="Calibri"/>
                <a:cs typeface="Calibri"/>
                <a:sym typeface="Calibri"/>
              </a:rPr>
            </a:br>
            <a:r>
              <a:rPr lang="ru-RU" sz="3500" b="0" dirty="0" err="1">
                <a:solidFill>
                  <a:schemeClr val="bg1">
                    <a:lumMod val="50000"/>
                  </a:schemeClr>
                </a:solidFill>
                <a:latin typeface="Calibri"/>
                <a:ea typeface="Calibri"/>
                <a:cs typeface="Calibri"/>
                <a:sym typeface="Calibri"/>
              </a:rPr>
              <a:t>Даратканаалардын</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колдонушу</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жана</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тазалыгы,эмнеге</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маанилүү</a:t>
            </a:r>
            <a:r>
              <a:rPr lang="ru-RU" sz="3500" b="0" dirty="0">
                <a:solidFill>
                  <a:schemeClr val="bg1">
                    <a:lumMod val="50000"/>
                  </a:schemeClr>
                </a:solidFill>
                <a:latin typeface="Calibri"/>
                <a:ea typeface="Calibri"/>
                <a:cs typeface="Calibri"/>
                <a:sym typeface="Calibri"/>
              </a:rPr>
              <a:t>;</a:t>
            </a:r>
            <a:br>
              <a:rPr lang="ru-RU" sz="3500" b="0" dirty="0">
                <a:solidFill>
                  <a:schemeClr val="bg1">
                    <a:lumMod val="50000"/>
                  </a:schemeClr>
                </a:solidFill>
                <a:latin typeface="Calibri"/>
                <a:ea typeface="Calibri"/>
                <a:cs typeface="Calibri"/>
                <a:sym typeface="Calibri"/>
              </a:rPr>
            </a:br>
            <a:br>
              <a:rPr lang="ru-RU" sz="3500" b="0" dirty="0">
                <a:solidFill>
                  <a:schemeClr val="bg1">
                    <a:lumMod val="50000"/>
                  </a:schemeClr>
                </a:solidFill>
                <a:latin typeface="Calibri"/>
                <a:ea typeface="Calibri"/>
                <a:cs typeface="Calibri"/>
                <a:sym typeface="Calibri"/>
              </a:rPr>
            </a:br>
            <a:r>
              <a:rPr lang="ru-RU" sz="3500" b="0" dirty="0">
                <a:solidFill>
                  <a:schemeClr val="bg1">
                    <a:lumMod val="50000"/>
                  </a:schemeClr>
                </a:solidFill>
                <a:latin typeface="Calibri"/>
                <a:ea typeface="Calibri"/>
                <a:cs typeface="Calibri"/>
                <a:sym typeface="Calibri"/>
              </a:rPr>
              <a:t>Мите-</a:t>
            </a:r>
            <a:r>
              <a:rPr lang="ru-RU" sz="3500" b="0" dirty="0" err="1">
                <a:solidFill>
                  <a:schemeClr val="bg1">
                    <a:lumMod val="50000"/>
                  </a:schemeClr>
                </a:solidFill>
                <a:latin typeface="Calibri"/>
                <a:ea typeface="Calibri"/>
                <a:cs typeface="Calibri"/>
                <a:sym typeface="Calibri"/>
              </a:rPr>
              <a:t>курттар</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деген</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эмне</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кантип</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мите-курт</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ооруларын</a:t>
            </a:r>
            <a:r>
              <a:rPr lang="ru-RU" sz="3500" b="0" dirty="0">
                <a:solidFill>
                  <a:schemeClr val="bg1">
                    <a:lumMod val="50000"/>
                  </a:schemeClr>
                </a:solidFill>
                <a:latin typeface="Calibri"/>
                <a:ea typeface="Calibri"/>
                <a:cs typeface="Calibri"/>
                <a:sym typeface="Calibri"/>
              </a:rPr>
              <a:t> </a:t>
            </a:r>
            <a:r>
              <a:rPr lang="ru-RU" sz="3500" b="0" dirty="0" err="1">
                <a:solidFill>
                  <a:schemeClr val="bg1">
                    <a:lumMod val="50000"/>
                  </a:schemeClr>
                </a:solidFill>
                <a:latin typeface="Calibri"/>
                <a:ea typeface="Calibri"/>
                <a:cs typeface="Calibri"/>
                <a:sym typeface="Calibri"/>
              </a:rPr>
              <a:t>алдын</a:t>
            </a:r>
            <a:r>
              <a:rPr lang="ru-RU" sz="3500" b="0" dirty="0">
                <a:solidFill>
                  <a:schemeClr val="bg1">
                    <a:lumMod val="50000"/>
                  </a:schemeClr>
                </a:solidFill>
                <a:latin typeface="Calibri"/>
                <a:ea typeface="Calibri"/>
                <a:cs typeface="Calibri"/>
                <a:sym typeface="Calibri"/>
              </a:rPr>
              <a:t> ала </a:t>
            </a:r>
            <a:r>
              <a:rPr lang="ru-RU" sz="3500" b="0" dirty="0" err="1">
                <a:solidFill>
                  <a:schemeClr val="bg1">
                    <a:lumMod val="50000"/>
                  </a:schemeClr>
                </a:solidFill>
                <a:latin typeface="Calibri"/>
                <a:ea typeface="Calibri"/>
                <a:cs typeface="Calibri"/>
                <a:sym typeface="Calibri"/>
              </a:rPr>
              <a:t>алабыз</a:t>
            </a:r>
            <a:br>
              <a:rPr lang="ru-RU" sz="2800" b="0" dirty="0">
                <a:solidFill>
                  <a:schemeClr val="bg1">
                    <a:lumMod val="50000"/>
                  </a:schemeClr>
                </a:solidFill>
                <a:latin typeface="Calibri"/>
                <a:ea typeface="Calibri"/>
                <a:cs typeface="Calibri"/>
                <a:sym typeface="Calibri"/>
              </a:rPr>
            </a:br>
            <a:br>
              <a:rPr lang="ru-RU" sz="2800" b="0" dirty="0">
                <a:solidFill>
                  <a:srgbClr val="000000"/>
                </a:solidFill>
                <a:latin typeface="Arimo"/>
                <a:ea typeface="Arimo"/>
                <a:cs typeface="Arimo"/>
                <a:sym typeface="Arimo"/>
              </a:rPr>
            </a:br>
            <a:endParaRPr sz="2800" b="0" dirty="0"/>
          </a:p>
        </p:txBody>
      </p:sp>
      <p:sp>
        <p:nvSpPr>
          <p:cNvPr id="133" name="Google Shape;133;p5"/>
          <p:cNvSpPr txBox="1">
            <a:spLocks noGrp="1"/>
          </p:cNvSpPr>
          <p:nvPr>
            <p:ph type="body" idx="1"/>
          </p:nvPr>
        </p:nvSpPr>
        <p:spPr>
          <a:xfrm>
            <a:off x="592262" y="344407"/>
            <a:ext cx="10640289" cy="71783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C00000"/>
              </a:buClr>
              <a:buSzPts val="3600"/>
              <a:buFont typeface="Arial"/>
              <a:buNone/>
            </a:pPr>
            <a:r>
              <a:rPr lang="ru-RU" sz="3600" dirty="0" err="1">
                <a:solidFill>
                  <a:srgbClr val="C00000"/>
                </a:solidFill>
              </a:rPr>
              <a:t>Бүгүнкү</a:t>
            </a:r>
            <a:r>
              <a:rPr lang="ru-RU" sz="3600" dirty="0">
                <a:solidFill>
                  <a:srgbClr val="C00000"/>
                </a:solidFill>
              </a:rPr>
              <a:t> </a:t>
            </a:r>
            <a:r>
              <a:rPr lang="ru-RU" sz="3600" dirty="0" err="1">
                <a:solidFill>
                  <a:srgbClr val="C00000"/>
                </a:solidFill>
              </a:rPr>
              <a:t>сабактын</a:t>
            </a:r>
            <a:r>
              <a:rPr lang="ru-RU" sz="3600" dirty="0">
                <a:solidFill>
                  <a:srgbClr val="C00000"/>
                </a:solidFill>
              </a:rPr>
              <a:t> </a:t>
            </a:r>
            <a:r>
              <a:rPr lang="ru-RU" sz="3600" dirty="0" err="1">
                <a:solidFill>
                  <a:srgbClr val="C00000"/>
                </a:solidFill>
              </a:rPr>
              <a:t>максаттары</a:t>
            </a:r>
            <a:r>
              <a:rPr lang="ru-RU" sz="3600" dirty="0">
                <a:solidFill>
                  <a:srgbClr val="C00000"/>
                </a:solidFill>
              </a:rPr>
              <a:t>: </a:t>
            </a:r>
            <a:endParaRPr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3" name="Заголовок 2"/>
          <p:cNvSpPr>
            <a:spLocks noGrp="1"/>
          </p:cNvSpPr>
          <p:nvPr>
            <p:ph type="title"/>
          </p:nvPr>
        </p:nvSpPr>
        <p:spPr/>
        <p:txBody>
          <a:bodyPr/>
          <a:lstStyle/>
          <a:p>
            <a:pPr lvl="0"/>
            <a:r>
              <a:rPr lang="ru-RU" sz="3600" b="0" dirty="0" err="1">
                <a:solidFill>
                  <a:srgbClr val="C00000"/>
                </a:solidFill>
                <a:sym typeface="Calibri"/>
              </a:rPr>
              <a:t>Суроолор</a:t>
            </a:r>
            <a:r>
              <a:rPr lang="ru-RU" sz="3600" b="0" dirty="0">
                <a:solidFill>
                  <a:srgbClr val="C00000"/>
                </a:solidFill>
                <a:sym typeface="Calibri"/>
              </a:rPr>
              <a:t>:</a:t>
            </a:r>
            <a:br>
              <a:rPr lang="ru-RU" sz="3600" b="0" dirty="0">
                <a:solidFill>
                  <a:srgbClr val="C00000"/>
                </a:solidFill>
                <a:sym typeface="Calibri"/>
              </a:rPr>
            </a:br>
            <a:endParaRPr lang="ru-RU" sz="3600" b="0" dirty="0">
              <a:solidFill>
                <a:srgbClr val="C00000"/>
              </a:solidFill>
            </a:endParaRPr>
          </a:p>
        </p:txBody>
      </p:sp>
      <p:sp>
        <p:nvSpPr>
          <p:cNvPr id="139" name="Google Shape;139;p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50000"/>
              </a:lnSpc>
              <a:spcBef>
                <a:spcPts val="1800"/>
              </a:spcBef>
              <a:spcAft>
                <a:spcPts val="0"/>
              </a:spcAft>
              <a:buClr>
                <a:schemeClr val="dk1"/>
              </a:buClr>
              <a:buSzPts val="2800"/>
              <a:buNone/>
            </a:pPr>
            <a:r>
              <a:rPr lang="ru-RU" sz="2800" dirty="0" err="1">
                <a:solidFill>
                  <a:schemeClr val="bg1">
                    <a:lumMod val="50000"/>
                  </a:schemeClr>
                </a:solidFill>
                <a:latin typeface="Calibri"/>
                <a:ea typeface="Calibri"/>
                <a:cs typeface="Calibri"/>
                <a:sym typeface="Calibri"/>
              </a:rPr>
              <a:t>Бактериялар</a:t>
            </a:r>
            <a:r>
              <a:rPr lang="ru-RU" sz="2800" dirty="0">
                <a:solidFill>
                  <a:schemeClr val="bg1">
                    <a:lumMod val="50000"/>
                  </a:schemeClr>
                </a:solidFill>
                <a:latin typeface="Calibri"/>
                <a:ea typeface="Calibri"/>
                <a:cs typeface="Calibri"/>
                <a:sym typeface="Calibri"/>
              </a:rPr>
              <a:t> </a:t>
            </a:r>
            <a:r>
              <a:rPr lang="ru-RU" sz="2800" dirty="0" err="1">
                <a:solidFill>
                  <a:schemeClr val="bg1">
                    <a:lumMod val="50000"/>
                  </a:schemeClr>
                </a:solidFill>
                <a:latin typeface="Calibri"/>
                <a:ea typeface="Calibri"/>
                <a:cs typeface="Calibri"/>
                <a:sym typeface="Calibri"/>
              </a:rPr>
              <a:t>кантип</a:t>
            </a:r>
            <a:r>
              <a:rPr lang="ru-RU" sz="2800" dirty="0">
                <a:solidFill>
                  <a:schemeClr val="bg1">
                    <a:lumMod val="50000"/>
                  </a:schemeClr>
                </a:solidFill>
                <a:latin typeface="Calibri"/>
                <a:ea typeface="Calibri"/>
                <a:cs typeface="Calibri"/>
                <a:sym typeface="Calibri"/>
              </a:rPr>
              <a:t> </a:t>
            </a:r>
            <a:r>
              <a:rPr lang="ru-RU" sz="2800" dirty="0" err="1">
                <a:solidFill>
                  <a:schemeClr val="bg1">
                    <a:lumMod val="50000"/>
                  </a:schemeClr>
                </a:solidFill>
                <a:latin typeface="Calibri"/>
                <a:ea typeface="Calibri"/>
                <a:cs typeface="Calibri"/>
                <a:sym typeface="Calibri"/>
              </a:rPr>
              <a:t>жугат</a:t>
            </a:r>
            <a:r>
              <a:rPr lang="ru-RU" sz="2800" dirty="0">
                <a:solidFill>
                  <a:schemeClr val="bg1">
                    <a:lumMod val="50000"/>
                  </a:schemeClr>
                </a:solidFill>
                <a:latin typeface="Calibri"/>
                <a:ea typeface="Calibri"/>
                <a:cs typeface="Calibri"/>
                <a:sym typeface="Calibri"/>
              </a:rPr>
              <a:t>?</a:t>
            </a:r>
            <a:endParaRPr sz="2800" dirty="0">
              <a:solidFill>
                <a:schemeClr val="bg1">
                  <a:lumMod val="50000"/>
                </a:schemeClr>
              </a:solidFill>
              <a:latin typeface="Calibri"/>
              <a:ea typeface="Calibri"/>
              <a:cs typeface="Calibri"/>
              <a:sym typeface="Calibri"/>
            </a:endParaRPr>
          </a:p>
          <a:p>
            <a:pPr marL="0" lvl="0" indent="0" algn="l" rtl="0">
              <a:lnSpc>
                <a:spcPct val="150000"/>
              </a:lnSpc>
              <a:spcBef>
                <a:spcPts val="1800"/>
              </a:spcBef>
              <a:spcAft>
                <a:spcPts val="0"/>
              </a:spcAft>
              <a:buClr>
                <a:srgbClr val="000000"/>
              </a:buClr>
              <a:buSzPts val="2800"/>
              <a:buNone/>
            </a:pPr>
            <a:r>
              <a:rPr lang="ru-RU" sz="2800" b="0" i="0" u="none" strike="noStrike" dirty="0" err="1">
                <a:solidFill>
                  <a:schemeClr val="bg1">
                    <a:lumMod val="50000"/>
                  </a:schemeClr>
                </a:solidFill>
                <a:latin typeface="Calibri"/>
                <a:ea typeface="Calibri"/>
                <a:cs typeface="Calibri"/>
                <a:sym typeface="Calibri"/>
              </a:rPr>
              <a:t>Эмне</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себептен</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баланын</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заңын</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a:solidFill>
                  <a:schemeClr val="bg1">
                    <a:lumMod val="50000"/>
                  </a:schemeClr>
                </a:solidFill>
                <a:latin typeface="Calibri"/>
                <a:ea typeface="Calibri"/>
                <a:cs typeface="Calibri"/>
                <a:sym typeface="Calibri"/>
              </a:rPr>
              <a:t>ар</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жерге</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төкпөй</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дааратканага</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төгүшүбүз</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керек</a:t>
            </a:r>
            <a:r>
              <a:rPr lang="ru-RU" sz="2800" b="0" i="0" u="none" strike="noStrike" dirty="0">
                <a:solidFill>
                  <a:schemeClr val="bg1">
                    <a:lumMod val="50000"/>
                  </a:schemeClr>
                </a:solidFill>
                <a:sym typeface="Gill Sans"/>
              </a:rPr>
              <a:t>? </a:t>
            </a:r>
            <a:endParaRPr dirty="0">
              <a:solidFill>
                <a:schemeClr val="bg1">
                  <a:lumMod val="50000"/>
                </a:schemeClr>
              </a:solidFill>
            </a:endParaRPr>
          </a:p>
          <a:p>
            <a:pPr marL="0" lvl="0" indent="0" algn="l" rtl="0">
              <a:lnSpc>
                <a:spcPct val="150000"/>
              </a:lnSpc>
              <a:spcBef>
                <a:spcPts val="1800"/>
              </a:spcBef>
              <a:spcAft>
                <a:spcPts val="0"/>
              </a:spcAft>
              <a:buClr>
                <a:srgbClr val="000000"/>
              </a:buClr>
              <a:buSzPts val="2800"/>
              <a:buNone/>
            </a:pPr>
            <a:r>
              <a:rPr lang="ru-RU" sz="2800" b="0" i="0" u="none" strike="noStrike" dirty="0" err="1">
                <a:solidFill>
                  <a:schemeClr val="bg1">
                    <a:lumMod val="50000"/>
                  </a:schemeClr>
                </a:solidFill>
                <a:latin typeface="Calibri"/>
                <a:ea typeface="Calibri"/>
                <a:cs typeface="Calibri"/>
                <a:sym typeface="Calibri"/>
              </a:rPr>
              <a:t>Эмне</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үчүн</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даараткана</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a:solidFill>
                  <a:schemeClr val="bg1">
                    <a:lumMod val="50000"/>
                  </a:schemeClr>
                </a:solidFill>
                <a:latin typeface="Calibri"/>
                <a:ea typeface="Calibri"/>
                <a:cs typeface="Calibri"/>
                <a:sym typeface="Calibri"/>
              </a:rPr>
              <a:t>таза</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болушу</a:t>
            </a:r>
            <a:r>
              <a:rPr lang="ru-RU" sz="2800" b="0" i="0" u="none" strike="noStrike" dirty="0">
                <a:solidFill>
                  <a:schemeClr val="bg1">
                    <a:lumMod val="50000"/>
                  </a:schemeClr>
                </a:solidFill>
                <a:latin typeface="Gill Sans"/>
                <a:ea typeface="Gill Sans"/>
                <a:cs typeface="Gill Sans"/>
                <a:sym typeface="Gill Sans"/>
              </a:rPr>
              <a:t> </a:t>
            </a:r>
            <a:r>
              <a:rPr lang="ru-RU" sz="2800" b="0" i="0" u="none" strike="noStrike" dirty="0" err="1">
                <a:solidFill>
                  <a:schemeClr val="bg1">
                    <a:lumMod val="50000"/>
                  </a:schemeClr>
                </a:solidFill>
                <a:latin typeface="Calibri"/>
                <a:ea typeface="Calibri"/>
                <a:cs typeface="Calibri"/>
                <a:sym typeface="Calibri"/>
              </a:rPr>
              <a:t>керек</a:t>
            </a:r>
            <a:r>
              <a:rPr lang="ru-RU" sz="2800" b="0" i="0" u="none" strike="noStrike" dirty="0">
                <a:solidFill>
                  <a:schemeClr val="bg1">
                    <a:lumMod val="50000"/>
                  </a:schemeClr>
                </a:solidFill>
                <a:latin typeface="Calibri"/>
                <a:ea typeface="Calibri"/>
                <a:cs typeface="Calibri"/>
                <a:sym typeface="Calibri"/>
              </a:rPr>
              <a:t>?</a:t>
            </a:r>
            <a:endParaRPr dirty="0">
              <a:solidFill>
                <a:schemeClr val="bg1">
                  <a:lumMod val="50000"/>
                </a:schemeClr>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marR="0" lvl="0" indent="0" algn="l" rtl="0">
              <a:lnSpc>
                <a:spcPct val="90000"/>
              </a:lnSpc>
              <a:spcBef>
                <a:spcPts val="1800"/>
              </a:spcBef>
              <a:spcAft>
                <a:spcPts val="0"/>
              </a:spcAft>
              <a:buClr>
                <a:srgbClr val="6C6463"/>
              </a:buClr>
              <a:buSzPts val="6600"/>
              <a:buFont typeface="Arial"/>
              <a:buNone/>
            </a:pPr>
            <a:endParaRPr sz="6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ru-RU" sz="3100" dirty="0">
                <a:solidFill>
                  <a:srgbClr val="C00000"/>
                </a:solidFill>
              </a:rPr>
              <a:t>Таза дааратканалар</a:t>
            </a:r>
            <a:r>
              <a:rPr lang="ru-RU" dirty="0">
                <a:solidFill>
                  <a:srgbClr val="C00000"/>
                </a:solidFill>
              </a:rPr>
              <a:t> </a:t>
            </a:r>
            <a:endParaRPr dirty="0">
              <a:solidFill>
                <a:srgbClr val="C00000"/>
              </a:solidFill>
            </a:endParaRPr>
          </a:p>
        </p:txBody>
      </p:sp>
      <p:sp>
        <p:nvSpPr>
          <p:cNvPr id="146" name="Google Shape;146;p8"/>
          <p:cNvSpPr txBox="1">
            <a:spLocks noGrp="1"/>
          </p:cNvSpPr>
          <p:nvPr>
            <p:ph type="body" idx="1"/>
          </p:nvPr>
        </p:nvSpPr>
        <p:spPr>
          <a:xfrm>
            <a:off x="762002" y="1499727"/>
            <a:ext cx="4319216" cy="4616350"/>
          </a:xfrm>
          <a:prstGeom prst="rect">
            <a:avLst/>
          </a:prstGeom>
          <a:noFill/>
          <a:ln>
            <a:noFill/>
          </a:ln>
        </p:spPr>
        <p:txBody>
          <a:bodyPr spcFirstLastPara="1" wrap="square" lIns="0" tIns="0" rIns="0" bIns="0" anchor="t" anchorCtr="0">
            <a:noAutofit/>
          </a:bodyPr>
          <a:lstStyle/>
          <a:p>
            <a:pPr marL="457200" lvl="0" indent="-406400" algn="l" rtl="0">
              <a:lnSpc>
                <a:spcPct val="90000"/>
              </a:lnSpc>
              <a:spcBef>
                <a:spcPts val="1000"/>
              </a:spcBef>
              <a:spcAft>
                <a:spcPts val="0"/>
              </a:spcAft>
              <a:buSzPts val="1600"/>
              <a:buFont typeface="Noto Sans Symbols"/>
              <a:buChar char="✔"/>
            </a:pPr>
            <a:r>
              <a:rPr lang="ru-RU" sz="3200" dirty="0">
                <a:solidFill>
                  <a:schemeClr val="dk1"/>
                </a:solidFill>
              </a:rPr>
              <a:t>Таза </a:t>
            </a:r>
            <a:r>
              <a:rPr lang="ru-RU" sz="3200" dirty="0" err="1">
                <a:solidFill>
                  <a:schemeClr val="dk1"/>
                </a:solidFill>
              </a:rPr>
              <a:t>даараткана</a:t>
            </a:r>
            <a:r>
              <a:rPr lang="ru-RU" sz="3200" dirty="0">
                <a:solidFill>
                  <a:schemeClr val="dk1"/>
                </a:solidFill>
              </a:rPr>
              <a:t> </a:t>
            </a:r>
            <a:r>
              <a:rPr lang="ru-RU" sz="3200" dirty="0" err="1">
                <a:solidFill>
                  <a:schemeClr val="dk1"/>
                </a:solidFill>
              </a:rPr>
              <a:t>ден</a:t>
            </a:r>
            <a:r>
              <a:rPr lang="ru-RU" sz="3200" dirty="0">
                <a:solidFill>
                  <a:schemeClr val="dk1"/>
                </a:solidFill>
              </a:rPr>
              <a:t> </a:t>
            </a:r>
            <a:r>
              <a:rPr lang="ru-RU" sz="3200" dirty="0" err="1">
                <a:solidFill>
                  <a:schemeClr val="dk1"/>
                </a:solidFill>
              </a:rPr>
              <a:t>соолукка</a:t>
            </a:r>
            <a:r>
              <a:rPr lang="ru-RU" sz="3200" dirty="0">
                <a:solidFill>
                  <a:schemeClr val="dk1"/>
                </a:solidFill>
              </a:rPr>
              <a:t> </a:t>
            </a:r>
            <a:r>
              <a:rPr lang="ru-RU" sz="3200" b="0" i="0" u="none" strike="noStrike" dirty="0" err="1">
                <a:solidFill>
                  <a:schemeClr val="dk1"/>
                </a:solidFill>
                <a:latin typeface="Calibri"/>
                <a:ea typeface="Calibri"/>
                <a:cs typeface="Calibri"/>
                <a:sym typeface="Calibri"/>
              </a:rPr>
              <a:t>ө</a:t>
            </a:r>
            <a:r>
              <a:rPr lang="ru-RU" sz="3200" dirty="0" err="1">
                <a:solidFill>
                  <a:schemeClr val="dk1"/>
                </a:solidFill>
              </a:rPr>
              <a:t>б</a:t>
            </a:r>
            <a:r>
              <a:rPr lang="ru-RU" sz="3200" b="0" i="0" u="none" strike="noStrike" dirty="0" err="1">
                <a:solidFill>
                  <a:schemeClr val="dk1"/>
                </a:solidFill>
                <a:latin typeface="Calibri"/>
                <a:ea typeface="Calibri"/>
                <a:cs typeface="Calibri"/>
                <a:sym typeface="Calibri"/>
              </a:rPr>
              <a:t>ө</a:t>
            </a:r>
            <a:r>
              <a:rPr lang="ru-RU" sz="3200" dirty="0" err="1">
                <a:solidFill>
                  <a:schemeClr val="dk1"/>
                </a:solidFill>
              </a:rPr>
              <a:t>лг</a:t>
            </a:r>
            <a:r>
              <a:rPr lang="ru-RU" sz="3200" b="0" i="0" u="none" strike="noStrike" dirty="0" err="1">
                <a:solidFill>
                  <a:schemeClr val="dk1"/>
                </a:solidFill>
                <a:latin typeface="Calibri"/>
                <a:ea typeface="Calibri"/>
                <a:cs typeface="Calibri"/>
                <a:sym typeface="Calibri"/>
              </a:rPr>
              <a:t>ө</a:t>
            </a:r>
            <a:r>
              <a:rPr lang="ru-RU" sz="3200" b="0" i="0" u="none" strike="noStrike" dirty="0">
                <a:solidFill>
                  <a:schemeClr val="dk1"/>
                </a:solidFill>
                <a:latin typeface="Calibri"/>
                <a:ea typeface="Calibri"/>
                <a:cs typeface="Calibri"/>
                <a:sym typeface="Calibri"/>
              </a:rPr>
              <a:t>;</a:t>
            </a:r>
            <a:r>
              <a:rPr lang="ru-RU" sz="3200" dirty="0">
                <a:solidFill>
                  <a:schemeClr val="dk1"/>
                </a:solidFill>
              </a:rPr>
              <a:t> </a:t>
            </a:r>
            <a:endParaRPr dirty="0"/>
          </a:p>
          <a:p>
            <a:pPr marL="457200" lvl="0" indent="-406400" algn="l" rtl="0">
              <a:lnSpc>
                <a:spcPct val="90000"/>
              </a:lnSpc>
              <a:spcBef>
                <a:spcPts val="1000"/>
              </a:spcBef>
              <a:spcAft>
                <a:spcPts val="0"/>
              </a:spcAft>
              <a:buSzPts val="1600"/>
              <a:buFont typeface="Noto Sans Symbols"/>
              <a:buChar char="✔"/>
            </a:pPr>
            <a:r>
              <a:rPr lang="ru-RU" sz="3200" dirty="0" err="1">
                <a:solidFill>
                  <a:schemeClr val="dk1"/>
                </a:solidFill>
              </a:rPr>
              <a:t>Даараткананы</a:t>
            </a:r>
            <a:r>
              <a:rPr lang="ru-RU" sz="3200" dirty="0">
                <a:solidFill>
                  <a:schemeClr val="dk1"/>
                </a:solidFill>
              </a:rPr>
              <a:t> таза </a:t>
            </a:r>
            <a:r>
              <a:rPr lang="ru-RU" sz="3200" dirty="0" err="1">
                <a:solidFill>
                  <a:schemeClr val="dk1"/>
                </a:solidFill>
              </a:rPr>
              <a:t>колдонуу</a:t>
            </a:r>
            <a:r>
              <a:rPr lang="ru-RU" sz="3200" dirty="0">
                <a:solidFill>
                  <a:schemeClr val="dk1"/>
                </a:solidFill>
              </a:rPr>
              <a:t>, </a:t>
            </a:r>
            <a:r>
              <a:rPr lang="ru-RU" sz="3200" dirty="0" err="1">
                <a:solidFill>
                  <a:schemeClr val="dk1"/>
                </a:solidFill>
              </a:rPr>
              <a:t>ден</a:t>
            </a:r>
            <a:r>
              <a:rPr lang="ru-RU" sz="3200" dirty="0">
                <a:solidFill>
                  <a:schemeClr val="dk1"/>
                </a:solidFill>
              </a:rPr>
              <a:t> </a:t>
            </a:r>
            <a:r>
              <a:rPr lang="ru-RU" sz="3200" dirty="0" err="1">
                <a:solidFill>
                  <a:schemeClr val="dk1"/>
                </a:solidFill>
              </a:rPr>
              <a:t>соолукка</a:t>
            </a:r>
            <a:r>
              <a:rPr lang="ru-RU" sz="3200" dirty="0">
                <a:solidFill>
                  <a:schemeClr val="dk1"/>
                </a:solidFill>
              </a:rPr>
              <a:t> </a:t>
            </a:r>
            <a:r>
              <a:rPr lang="ru-RU" sz="3200" dirty="0" err="1">
                <a:solidFill>
                  <a:schemeClr val="dk1"/>
                </a:solidFill>
              </a:rPr>
              <a:t>кам</a:t>
            </a:r>
            <a:r>
              <a:rPr lang="ru-RU" sz="3200" dirty="0">
                <a:solidFill>
                  <a:schemeClr val="dk1"/>
                </a:solidFill>
              </a:rPr>
              <a:t> </a:t>
            </a:r>
            <a:r>
              <a:rPr lang="ru-RU" sz="3200" dirty="0" err="1">
                <a:solidFill>
                  <a:schemeClr val="dk1"/>
                </a:solidFill>
              </a:rPr>
              <a:t>к</a:t>
            </a:r>
            <a:r>
              <a:rPr lang="ru-RU" sz="3200" b="0" i="0" u="none" strike="noStrike" dirty="0" err="1">
                <a:solidFill>
                  <a:schemeClr val="dk1"/>
                </a:solidFill>
                <a:latin typeface="Calibri"/>
                <a:ea typeface="Calibri"/>
                <a:cs typeface="Calibri"/>
                <a:sym typeface="Calibri"/>
              </a:rPr>
              <a:t>ө</a:t>
            </a:r>
            <a:r>
              <a:rPr lang="ru-RU" sz="3200" dirty="0" err="1">
                <a:solidFill>
                  <a:schemeClr val="dk1"/>
                </a:solidFill>
              </a:rPr>
              <a:t>р</a:t>
            </a:r>
            <a:r>
              <a:rPr lang="ru-RU" sz="3200" b="0" i="0" u="none" strike="noStrike" dirty="0" err="1">
                <a:solidFill>
                  <a:schemeClr val="dk1"/>
                </a:solidFill>
                <a:latin typeface="Calibri"/>
                <a:ea typeface="Calibri"/>
                <a:cs typeface="Calibri"/>
                <a:sym typeface="Calibri"/>
              </a:rPr>
              <a:t>үү</a:t>
            </a:r>
            <a:r>
              <a:rPr lang="ru-RU" sz="3200" b="0" i="0" u="none" strike="noStrike" dirty="0">
                <a:solidFill>
                  <a:schemeClr val="dk1"/>
                </a:solidFill>
                <a:latin typeface="Calibri"/>
                <a:ea typeface="Calibri"/>
                <a:cs typeface="Calibri"/>
                <a:sym typeface="Calibri"/>
              </a:rPr>
              <a:t>; </a:t>
            </a:r>
            <a:endParaRPr sz="3200" dirty="0">
              <a:solidFill>
                <a:schemeClr val="dk1"/>
              </a:solidFill>
            </a:endParaRPr>
          </a:p>
          <a:p>
            <a:pPr marL="457200" lvl="0" indent="-406400" algn="l" rtl="0">
              <a:lnSpc>
                <a:spcPct val="90000"/>
              </a:lnSpc>
              <a:spcBef>
                <a:spcPts val="1000"/>
              </a:spcBef>
              <a:spcAft>
                <a:spcPts val="0"/>
              </a:spcAft>
              <a:buSzPts val="1600"/>
              <a:buFont typeface="Noto Sans Symbols"/>
              <a:buChar char="✔"/>
            </a:pPr>
            <a:r>
              <a:rPr lang="ru-RU" sz="3200" dirty="0">
                <a:solidFill>
                  <a:schemeClr val="dk1"/>
                </a:solidFill>
              </a:rPr>
              <a:t>Таза </a:t>
            </a:r>
            <a:r>
              <a:rPr lang="ru-RU" sz="3200" dirty="0" err="1">
                <a:solidFill>
                  <a:schemeClr val="dk1"/>
                </a:solidFill>
              </a:rPr>
              <a:t>дааратканалар</a:t>
            </a:r>
            <a:r>
              <a:rPr lang="ru-RU" sz="3200" dirty="0">
                <a:solidFill>
                  <a:schemeClr val="dk1"/>
                </a:solidFill>
              </a:rPr>
              <a:t> ар </a:t>
            </a:r>
            <a:r>
              <a:rPr lang="ru-RU" sz="3200" dirty="0" err="1">
                <a:solidFill>
                  <a:schemeClr val="dk1"/>
                </a:solidFill>
              </a:rPr>
              <a:t>кандай</a:t>
            </a:r>
            <a:r>
              <a:rPr lang="ru-RU" sz="3200" dirty="0">
                <a:solidFill>
                  <a:schemeClr val="dk1"/>
                </a:solidFill>
              </a:rPr>
              <a:t> </a:t>
            </a:r>
            <a:r>
              <a:rPr lang="ru-RU" sz="3200" dirty="0" err="1">
                <a:solidFill>
                  <a:schemeClr val="dk1"/>
                </a:solidFill>
              </a:rPr>
              <a:t>оорулардын</a:t>
            </a:r>
            <a:r>
              <a:rPr lang="ru-RU" sz="3200" dirty="0">
                <a:solidFill>
                  <a:schemeClr val="dk1"/>
                </a:solidFill>
              </a:rPr>
              <a:t> </a:t>
            </a:r>
            <a:r>
              <a:rPr lang="ru-RU" sz="3200" dirty="0" err="1">
                <a:solidFill>
                  <a:schemeClr val="dk1"/>
                </a:solidFill>
              </a:rPr>
              <a:t>алдын</a:t>
            </a:r>
            <a:r>
              <a:rPr lang="ru-RU" sz="3200" dirty="0">
                <a:solidFill>
                  <a:schemeClr val="dk1"/>
                </a:solidFill>
              </a:rPr>
              <a:t> </a:t>
            </a:r>
            <a:r>
              <a:rPr lang="ru-RU" sz="3200" dirty="0" err="1">
                <a:solidFill>
                  <a:schemeClr val="dk1"/>
                </a:solidFill>
              </a:rPr>
              <a:t>алат</a:t>
            </a:r>
            <a:r>
              <a:rPr lang="ru-RU" sz="3200" dirty="0">
                <a:solidFill>
                  <a:schemeClr val="dk1"/>
                </a:solidFill>
              </a:rPr>
              <a:t>. </a:t>
            </a:r>
            <a:endParaRPr sz="3200" dirty="0">
              <a:solidFill>
                <a:schemeClr val="dk1"/>
              </a:solidFill>
            </a:endParaRPr>
          </a:p>
        </p:txBody>
      </p:sp>
      <p:pic>
        <p:nvPicPr>
          <p:cNvPr id="147" name="Google Shape;147;p8" descr="Көрсөтмө иллюстрацияда ажаткана менен кол соргучтун ортосундагы аралык 25 метрден кем эмес болушу керектиги, балдардын жерге заңдашып кетишине жол берилбеши, балдарга горшогу же даараткана идиштери берилиши жана дааратканалар үзгүлтүксүз тазаланып турушу керектиги көрсөтүлгөн."/>
          <p:cNvPicPr preferRelativeResize="0"/>
          <p:nvPr/>
        </p:nvPicPr>
        <p:blipFill rotWithShape="1">
          <a:blip r:embed="rId3">
            <a:alphaModFix/>
          </a:blip>
          <a:srcRect/>
          <a:stretch/>
        </p:blipFill>
        <p:spPr>
          <a:xfrm>
            <a:off x="6626370" y="169738"/>
            <a:ext cx="4833745" cy="6110512"/>
          </a:xfrm>
          <a:prstGeom prst="rect">
            <a:avLst/>
          </a:prstGeom>
          <a:noFill/>
          <a:ln w="9525" cap="flat" cmpd="sng">
            <a:solidFill>
              <a:srgbClr val="1F3864"/>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ctrTitle"/>
          </p:nvPr>
        </p:nvSpPr>
        <p:spPr>
          <a:xfrm>
            <a:off x="1304982" y="394232"/>
            <a:ext cx="9144000" cy="1352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ru-RU" sz="3600" b="1" dirty="0" err="1">
                <a:solidFill>
                  <a:srgbClr val="C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Колду</a:t>
            </a:r>
            <a:r>
              <a:rPr lang="ru-RU" sz="3600" b="1" dirty="0">
                <a:solidFill>
                  <a:srgbClr val="C00000"/>
                </a:solidFill>
              </a:rPr>
              <a:t> </a:t>
            </a:r>
            <a:r>
              <a:rPr lang="ru-RU" sz="3600" b="1" dirty="0" err="1">
                <a:solidFill>
                  <a:srgbClr val="C00000"/>
                </a:solidFill>
              </a:rPr>
              <a:t>жуу</a:t>
            </a:r>
            <a:r>
              <a:rPr lang="ru-RU" sz="3600" b="1" dirty="0">
                <a:solidFill>
                  <a:srgbClr val="C00000"/>
                </a:solidFill>
              </a:rPr>
              <a:t>, таза </a:t>
            </a:r>
            <a:r>
              <a:rPr lang="ru-RU" sz="3600" b="1" dirty="0" err="1">
                <a:solidFill>
                  <a:srgbClr val="C00000"/>
                </a:solidFill>
              </a:rPr>
              <a:t>дааратканалар</a:t>
            </a:r>
            <a:r>
              <a:rPr lang="ru-RU" sz="3600" b="1" dirty="0">
                <a:solidFill>
                  <a:srgbClr val="C00000"/>
                </a:solidFill>
              </a:rPr>
              <a:t> </a:t>
            </a:r>
            <a:r>
              <a:rPr lang="ru-RU" sz="3600" b="1" dirty="0" err="1">
                <a:solidFill>
                  <a:srgbClr val="C00000"/>
                </a:solidFill>
              </a:rPr>
              <a:t>жана</a:t>
            </a:r>
            <a:r>
              <a:rPr lang="ru-RU" sz="3600" b="1" dirty="0">
                <a:solidFill>
                  <a:srgbClr val="C00000"/>
                </a:solidFill>
              </a:rPr>
              <a:t> </a:t>
            </a:r>
            <a:r>
              <a:rPr lang="ru-RU" sz="3600" b="1" dirty="0" err="1">
                <a:solidFill>
                  <a:srgbClr val="C00000"/>
                </a:solidFill>
              </a:rPr>
              <a:t>мите-курт</a:t>
            </a:r>
            <a:r>
              <a:rPr lang="ru-RU" sz="3600" b="1" dirty="0">
                <a:solidFill>
                  <a:srgbClr val="C00000"/>
                </a:solidFill>
              </a:rPr>
              <a:t> </a:t>
            </a:r>
            <a:r>
              <a:rPr lang="ru-RU" sz="3600" b="1" dirty="0" err="1">
                <a:solidFill>
                  <a:srgbClr val="C00000"/>
                </a:solidFill>
              </a:rPr>
              <a:t>ооруларын</a:t>
            </a:r>
            <a:r>
              <a:rPr lang="ru-RU" sz="3600" b="1" dirty="0">
                <a:solidFill>
                  <a:srgbClr val="C00000"/>
                </a:solidFill>
              </a:rPr>
              <a:t> </a:t>
            </a:r>
            <a:r>
              <a:rPr lang="ru-RU" sz="3600" b="1" dirty="0" err="1">
                <a:solidFill>
                  <a:srgbClr val="C00000"/>
                </a:solidFill>
              </a:rPr>
              <a:t>алдын</a:t>
            </a:r>
            <a:r>
              <a:rPr lang="ru-RU" sz="3600" b="1" dirty="0">
                <a:solidFill>
                  <a:srgbClr val="C00000"/>
                </a:solidFill>
              </a:rPr>
              <a:t> </a:t>
            </a:r>
            <a:r>
              <a:rPr lang="ru-RU" sz="3600" b="1" dirty="0" err="1">
                <a:solidFill>
                  <a:srgbClr val="C00000"/>
                </a:solidFill>
              </a:rPr>
              <a:t>алуу</a:t>
            </a:r>
            <a:r>
              <a:rPr lang="ru-RU" sz="3600" b="1" dirty="0">
                <a:solidFill>
                  <a:srgbClr val="C00000"/>
                </a:solidFill>
              </a:rPr>
              <a:t> </a:t>
            </a:r>
            <a:endParaRPr sz="3600" b="1" dirty="0">
              <a:solidFill>
                <a:srgbClr val="C00000"/>
              </a:solidFill>
            </a:endParaRPr>
          </a:p>
        </p:txBody>
      </p:sp>
      <p:sp>
        <p:nvSpPr>
          <p:cNvPr id="153" name="Google Shape;153;p6"/>
          <p:cNvSpPr txBox="1"/>
          <p:nvPr/>
        </p:nvSpPr>
        <p:spPr>
          <a:xfrm>
            <a:off x="1626208" y="1929927"/>
            <a:ext cx="9450626"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0" i="0" u="none" strike="noStrike" cap="none" dirty="0" err="1">
                <a:solidFill>
                  <a:srgbClr val="000000"/>
                </a:solidFill>
                <a:latin typeface="Calibri"/>
                <a:ea typeface="Calibri"/>
                <a:cs typeface="Calibri"/>
                <a:sym typeface="Calibri"/>
              </a:rPr>
              <a:t>Бактериялар</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аркылуу</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тараган</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оорулар</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жана</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толук</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баалуу</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тамактанууну</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бири</a:t>
            </a:r>
            <a:r>
              <a:rPr lang="ru-RU" sz="4000" b="0" i="0" u="none" strike="noStrike" cap="none" dirty="0" err="1">
                <a:solidFill>
                  <a:srgbClr val="000000"/>
                </a:solidFill>
                <a:latin typeface="Gill Sans"/>
                <a:ea typeface="Gill Sans"/>
                <a:cs typeface="Gill Sans"/>
                <a:sym typeface="Gill Sans"/>
              </a:rPr>
              <a:t>-</a:t>
            </a:r>
            <a:r>
              <a:rPr lang="ru-RU" sz="4000" b="0" i="0" u="none" strike="noStrike" cap="none" dirty="0" err="1">
                <a:solidFill>
                  <a:srgbClr val="000000"/>
                </a:solidFill>
                <a:latin typeface="Calibri"/>
                <a:ea typeface="Calibri"/>
                <a:cs typeface="Calibri"/>
                <a:sym typeface="Calibri"/>
              </a:rPr>
              <a:t>бири</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менен</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байланышы</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зор</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Оорулуу</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a:solidFill>
                  <a:srgbClr val="000000"/>
                </a:solidFill>
                <a:latin typeface="Calibri"/>
                <a:ea typeface="Calibri"/>
                <a:cs typeface="Calibri"/>
                <a:sym typeface="Calibri"/>
              </a:rPr>
              <a:t>организм</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a:solidFill>
                  <a:srgbClr val="000000"/>
                </a:solidFill>
                <a:latin typeface="Calibri"/>
                <a:ea typeface="Calibri"/>
                <a:cs typeface="Calibri"/>
                <a:sym typeface="Calibri"/>
              </a:rPr>
              <a:t>таза</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оорубаган</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организмге</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караганда</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тамакты</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сиңире</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албай</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турганын</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белгилеп</a:t>
            </a:r>
            <a:r>
              <a:rPr lang="ru-RU" sz="4000" b="0" i="0" u="none" strike="noStrike" cap="none" dirty="0">
                <a:solidFill>
                  <a:srgbClr val="000000"/>
                </a:solidFill>
                <a:latin typeface="Gill Sans"/>
                <a:ea typeface="Gill Sans"/>
                <a:cs typeface="Gill Sans"/>
                <a:sym typeface="Gill Sans"/>
              </a:rPr>
              <a:t> </a:t>
            </a:r>
            <a:r>
              <a:rPr lang="ru-RU" sz="4000" b="0" i="0" u="none" strike="noStrike" cap="none" dirty="0" err="1">
                <a:solidFill>
                  <a:srgbClr val="000000"/>
                </a:solidFill>
                <a:latin typeface="Calibri"/>
                <a:ea typeface="Calibri"/>
                <a:cs typeface="Calibri"/>
                <a:sym typeface="Calibri"/>
              </a:rPr>
              <a:t>өтүү</a:t>
            </a:r>
            <a:r>
              <a:rPr lang="ru-RU" sz="4000" b="0" i="0" u="none" strike="noStrike" cap="none" dirty="0">
                <a:solidFill>
                  <a:srgbClr val="000000"/>
                </a:solidFill>
                <a:latin typeface="Gill Sans"/>
                <a:ea typeface="Gill Sans"/>
                <a:cs typeface="Gill Sans"/>
                <a:sym typeface="Gill Sans"/>
              </a:rPr>
              <a:t>. </a:t>
            </a: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dirty="0">
                <a:solidFill>
                  <a:srgbClr val="CC0000"/>
                </a:solidFill>
                <a:latin typeface="Calibri"/>
                <a:ea typeface="Calibri"/>
                <a:cs typeface="Calibri"/>
                <a:sym typeface="Calibri"/>
              </a:rPr>
              <a:t>Мите-</a:t>
            </a:r>
            <a:r>
              <a:rPr lang="ru-RU" dirty="0" err="1">
                <a:solidFill>
                  <a:srgbClr val="CC0000"/>
                </a:solidFill>
                <a:latin typeface="Calibri"/>
                <a:ea typeface="Calibri"/>
                <a:cs typeface="Calibri"/>
                <a:sym typeface="Calibri"/>
              </a:rPr>
              <a:t>курт</a:t>
            </a:r>
            <a:r>
              <a:rPr lang="ru-RU" dirty="0">
                <a:solidFill>
                  <a:srgbClr val="CC0000"/>
                </a:solidFill>
                <a:latin typeface="Calibri"/>
                <a:ea typeface="Calibri"/>
                <a:cs typeface="Calibri"/>
                <a:sym typeface="Calibri"/>
              </a:rPr>
              <a:t> </a:t>
            </a:r>
            <a:r>
              <a:rPr lang="ru-RU" dirty="0" err="1">
                <a:solidFill>
                  <a:srgbClr val="CC0000"/>
                </a:solidFill>
                <a:latin typeface="Calibri"/>
                <a:ea typeface="Calibri"/>
                <a:cs typeface="Calibri"/>
                <a:sym typeface="Calibri"/>
              </a:rPr>
              <a:t>оорулары</a:t>
            </a:r>
            <a:r>
              <a:rPr lang="ru-RU" dirty="0">
                <a:solidFill>
                  <a:srgbClr val="CC0000"/>
                </a:solidFill>
                <a:latin typeface="Calibri"/>
                <a:ea typeface="Calibri"/>
                <a:cs typeface="Calibri"/>
                <a:sym typeface="Calibri"/>
              </a:rPr>
              <a:t> </a:t>
            </a:r>
            <a:r>
              <a:rPr lang="ru-RU" dirty="0" err="1">
                <a:solidFill>
                  <a:srgbClr val="CC0000"/>
                </a:solidFill>
                <a:latin typeface="Calibri"/>
                <a:ea typeface="Calibri"/>
                <a:cs typeface="Calibri"/>
                <a:sym typeface="Calibri"/>
              </a:rPr>
              <a:t>кандай</a:t>
            </a:r>
            <a:r>
              <a:rPr lang="ru-RU" dirty="0">
                <a:solidFill>
                  <a:srgbClr val="CC0000"/>
                </a:solidFill>
                <a:latin typeface="Calibri"/>
                <a:ea typeface="Calibri"/>
                <a:cs typeface="Calibri"/>
                <a:sym typeface="Calibri"/>
              </a:rPr>
              <a:t> </a:t>
            </a:r>
            <a:r>
              <a:rPr lang="ru-RU" dirty="0" err="1">
                <a:solidFill>
                  <a:srgbClr val="CC0000"/>
                </a:solidFill>
                <a:latin typeface="Calibri"/>
                <a:ea typeface="Calibri"/>
                <a:cs typeface="Calibri"/>
                <a:sym typeface="Calibri"/>
              </a:rPr>
              <a:t>жугат</a:t>
            </a:r>
            <a:r>
              <a:rPr lang="ru-RU" dirty="0">
                <a:solidFill>
                  <a:srgbClr val="CC0000"/>
                </a:solidFill>
                <a:latin typeface="Calibri"/>
                <a:ea typeface="Calibri"/>
                <a:cs typeface="Calibri"/>
                <a:sym typeface="Calibri"/>
              </a:rPr>
              <a:t>:</a:t>
            </a:r>
            <a:br>
              <a:rPr lang="ru-RU" dirty="0">
                <a:solidFill>
                  <a:srgbClr val="CC0000"/>
                </a:solidFill>
                <a:latin typeface="Calibri"/>
                <a:ea typeface="Calibri"/>
                <a:cs typeface="Calibri"/>
                <a:sym typeface="Calibri"/>
              </a:rPr>
            </a:br>
            <a:endParaRPr lang="ru-RU" dirty="0"/>
          </a:p>
        </p:txBody>
      </p:sp>
      <p:sp>
        <p:nvSpPr>
          <p:cNvPr id="159" name="Google Shape;159;g9f58de953b_0_5"/>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600"/>
              <a:buNone/>
            </a:pPr>
            <a:endParaRPr sz="4000" dirty="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4000"/>
              <a:buFont typeface="Calibri"/>
              <a:buNone/>
            </a:pPr>
            <a:r>
              <a:rPr lang="ru-RU" sz="4000" dirty="0" err="1">
                <a:solidFill>
                  <a:schemeClr val="dk1"/>
                </a:solidFill>
                <a:latin typeface="Calibri"/>
                <a:ea typeface="Calibri"/>
                <a:cs typeface="Calibri"/>
                <a:sym typeface="Calibri"/>
              </a:rPr>
              <a:t>топурак</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суу</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тамак-аш</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аркылуу</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жана</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гигиенаны</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сактабагандыктан</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өзгөчө</a:t>
            </a:r>
            <a:r>
              <a:rPr lang="ru-RU" sz="4000" dirty="0">
                <a:solidFill>
                  <a:schemeClr val="dk1"/>
                </a:solidFill>
                <a:latin typeface="Calibri"/>
                <a:ea typeface="Calibri"/>
                <a:cs typeface="Calibri"/>
                <a:sym typeface="Calibri"/>
              </a:rPr>
              <a:t> кол </a:t>
            </a:r>
            <a:r>
              <a:rPr lang="ru-RU" sz="4000" dirty="0" err="1">
                <a:solidFill>
                  <a:schemeClr val="dk1"/>
                </a:solidFill>
                <a:latin typeface="Calibri"/>
                <a:ea typeface="Calibri"/>
                <a:cs typeface="Calibri"/>
                <a:sym typeface="Calibri"/>
              </a:rPr>
              <a:t>жулбаган</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кезде</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жугат</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Бул</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оорулары</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менен</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өзгөчө</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балдар</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көп</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оорушат</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себеби</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топурак</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менен</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ойноп</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көптөгөн</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кир</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нерселерди</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ооздоруна</a:t>
            </a:r>
            <a:r>
              <a:rPr lang="ru-RU" sz="4000" dirty="0">
                <a:solidFill>
                  <a:schemeClr val="dk1"/>
                </a:solidFill>
                <a:latin typeface="Calibri"/>
                <a:ea typeface="Calibri"/>
                <a:cs typeface="Calibri"/>
                <a:sym typeface="Calibri"/>
              </a:rPr>
              <a:t> </a:t>
            </a:r>
            <a:r>
              <a:rPr lang="ru-RU" sz="4000" dirty="0" err="1">
                <a:solidFill>
                  <a:schemeClr val="dk1"/>
                </a:solidFill>
                <a:latin typeface="Calibri"/>
                <a:ea typeface="Calibri"/>
                <a:cs typeface="Calibri"/>
                <a:sym typeface="Calibri"/>
              </a:rPr>
              <a:t>алышат</a:t>
            </a:r>
            <a:r>
              <a:rPr lang="ru-RU" sz="4000" dirty="0">
                <a:solidFill>
                  <a:schemeClr val="dk1"/>
                </a:solidFill>
                <a:latin typeface="Calibri"/>
                <a:ea typeface="Calibri"/>
                <a:cs typeface="Calibri"/>
                <a:sym typeface="Calibri"/>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ts val="3240"/>
              <a:buFont typeface="Calibri"/>
              <a:buNone/>
            </a:pPr>
            <a:r>
              <a:rPr lang="ru-RU" sz="2826" b="1">
                <a:solidFill>
                  <a:srgbClr val="C00000"/>
                </a:solidFill>
              </a:rPr>
              <a:t>Гельминт оорулары үй-бүлөнүн бардык мүчөлөрүнүн ден соолугуна чоң залал алып келет, өзгөчө балдар менен кош бойлуу аялдар үчун өтө көп коркунуч </a:t>
            </a:r>
            <a:r>
              <a:rPr lang="ru-RU" sz="2826" b="1">
                <a:solidFill>
                  <a:srgbClr val="C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жаратат</a:t>
            </a:r>
            <a:r>
              <a:rPr lang="ru-RU" sz="2826" b="1">
                <a:solidFill>
                  <a:srgbClr val="C00000"/>
                </a:solidFill>
              </a:rPr>
              <a:t>.</a:t>
            </a:r>
            <a:br>
              <a:rPr lang="ru-RU" sz="3563">
                <a:solidFill>
                  <a:srgbClr val="C00000"/>
                </a:solidFill>
              </a:rPr>
            </a:br>
            <a:endParaRPr sz="3563">
              <a:solidFill>
                <a:srgbClr val="C00000"/>
              </a:solidFill>
            </a:endParaRPr>
          </a:p>
        </p:txBody>
      </p:sp>
      <p:sp>
        <p:nvSpPr>
          <p:cNvPr id="166" name="Google Shape;166;p10"/>
          <p:cNvSpPr txBox="1"/>
          <p:nvPr/>
        </p:nvSpPr>
        <p:spPr>
          <a:xfrm>
            <a:off x="897644" y="1619438"/>
            <a:ext cx="10019297" cy="3785611"/>
          </a:xfrm>
          <a:prstGeom prst="rect">
            <a:avLst/>
          </a:prstGeom>
          <a:noFill/>
          <a:ln>
            <a:noFill/>
          </a:ln>
        </p:spPr>
        <p:txBody>
          <a:bodyPr spcFirstLastPara="1" wrap="square" lIns="91425" tIns="45700" rIns="91425" bIns="45700" anchor="t" anchorCtr="0">
            <a:spAutoFit/>
          </a:bodyPr>
          <a:lstStyle/>
          <a:p>
            <a:pPr marL="914400" marR="0" lvl="0" indent="-457200" algn="l" rtl="0">
              <a:lnSpc>
                <a:spcPct val="100000"/>
              </a:lnSpc>
              <a:spcBef>
                <a:spcPts val="0"/>
              </a:spcBef>
              <a:spcAft>
                <a:spcPts val="0"/>
              </a:spcAft>
              <a:buClr>
                <a:srgbClr val="000000"/>
              </a:buClr>
              <a:buSzPts val="2800"/>
              <a:buFont typeface="Noto Sans Symbols"/>
              <a:buChar char="✔"/>
            </a:pPr>
            <a:r>
              <a:rPr lang="ru-RU" sz="2800" b="0" i="0" u="none" strike="noStrike" cap="none" dirty="0">
                <a:solidFill>
                  <a:srgbClr val="000000"/>
                </a:solidFill>
                <a:latin typeface="Calibri"/>
                <a:ea typeface="Calibri"/>
                <a:cs typeface="Calibri"/>
                <a:sym typeface="Calibri"/>
              </a:rPr>
              <a:t>Мите-</a:t>
            </a:r>
            <a:r>
              <a:rPr lang="ru-RU" sz="2800" b="0" i="0" u="none" strike="noStrike" cap="none" dirty="0" err="1">
                <a:solidFill>
                  <a:srgbClr val="000000"/>
                </a:solidFill>
                <a:latin typeface="Calibri"/>
                <a:ea typeface="Calibri"/>
                <a:cs typeface="Calibri"/>
                <a:sym typeface="Calibri"/>
              </a:rPr>
              <a:t>курттар</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организмдеги</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ткандарга</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зыян</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келтирип</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кандагы</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темирдин</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жана</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протеиндин</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азайышына</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алып</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келет</a:t>
            </a:r>
            <a:r>
              <a:rPr lang="ru-RU" sz="2800" b="0" i="0" u="none" strike="noStrike" cap="none" dirty="0">
                <a:solidFill>
                  <a:srgbClr val="000000"/>
                </a:solidFill>
                <a:latin typeface="Calibri"/>
                <a:ea typeface="Calibri"/>
                <a:cs typeface="Calibri"/>
                <a:sym typeface="Calibri"/>
              </a:rPr>
              <a:t>.</a:t>
            </a:r>
            <a:endParaRPr sz="2800" b="0" i="0" u="none" strike="noStrike" cap="none" dirty="0">
              <a:solidFill>
                <a:srgbClr val="000000"/>
              </a:solidFill>
              <a:latin typeface="Arial"/>
              <a:ea typeface="Arial"/>
              <a:cs typeface="Arial"/>
              <a:sym typeface="Arial"/>
            </a:endParaRPr>
          </a:p>
          <a:p>
            <a:pPr marL="914400" marR="0" lvl="0" indent="-457200" algn="l" rtl="0">
              <a:lnSpc>
                <a:spcPct val="100000"/>
              </a:lnSpc>
              <a:spcBef>
                <a:spcPts val="1200"/>
              </a:spcBef>
              <a:spcAft>
                <a:spcPts val="0"/>
              </a:spcAft>
              <a:buClr>
                <a:srgbClr val="000000"/>
              </a:buClr>
              <a:buSzPts val="2800"/>
              <a:buFont typeface="Noto Sans Symbols"/>
              <a:buChar char="✔"/>
            </a:pPr>
            <a:r>
              <a:rPr lang="ru-RU" sz="2800" b="0" i="0" u="none" strike="noStrike" cap="none" dirty="0">
                <a:solidFill>
                  <a:srgbClr val="000000"/>
                </a:solidFill>
                <a:latin typeface="Calibri"/>
                <a:ea typeface="Calibri"/>
                <a:cs typeface="Calibri"/>
                <a:sym typeface="Calibri"/>
              </a:rPr>
              <a:t>Мите-</a:t>
            </a:r>
            <a:r>
              <a:rPr lang="ru-RU" sz="2800" b="0" i="0" u="none" strike="noStrike" cap="none" dirty="0" err="1">
                <a:solidFill>
                  <a:srgbClr val="000000"/>
                </a:solidFill>
                <a:latin typeface="Calibri"/>
                <a:ea typeface="Calibri"/>
                <a:cs typeface="Calibri"/>
                <a:sym typeface="Calibri"/>
              </a:rPr>
              <a:t>курттар</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организмдеги</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азыктарды</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витаминдерди</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жана</a:t>
            </a:r>
            <a:r>
              <a:rPr lang="ru-RU" sz="2800" b="0" i="0" u="none" strike="noStrike" cap="none" dirty="0">
                <a:solidFill>
                  <a:srgbClr val="000000"/>
                </a:solidFill>
                <a:latin typeface="Calibri"/>
                <a:ea typeface="Calibri"/>
                <a:cs typeface="Calibri"/>
                <a:sym typeface="Calibri"/>
              </a:rPr>
              <a:t> бай </a:t>
            </a:r>
            <a:r>
              <a:rPr lang="ru-RU" sz="2800" b="0" i="0" u="none" strike="noStrike" cap="none" dirty="0" err="1">
                <a:solidFill>
                  <a:srgbClr val="000000"/>
                </a:solidFill>
                <a:latin typeface="Calibri"/>
                <a:ea typeface="Calibri"/>
                <a:cs typeface="Calibri"/>
                <a:sym typeface="Calibri"/>
              </a:rPr>
              <a:t>микроэлементтерди</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сиңирүүнү</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начарлатат</a:t>
            </a:r>
            <a:r>
              <a:rPr lang="ru-RU" sz="2800" b="0" i="0" u="none" strike="noStrike" cap="none" dirty="0">
                <a:solidFill>
                  <a:srgbClr val="000000"/>
                </a:solidFill>
                <a:latin typeface="Calibri"/>
                <a:ea typeface="Calibri"/>
                <a:cs typeface="Calibri"/>
                <a:sym typeface="Calibri"/>
              </a:rPr>
              <a:t>.</a:t>
            </a:r>
            <a:endParaRPr sz="2800" b="0" i="0" u="none" strike="noStrike" cap="none" dirty="0">
              <a:solidFill>
                <a:srgbClr val="000000"/>
              </a:solidFill>
              <a:latin typeface="Arial"/>
              <a:ea typeface="Arial"/>
              <a:cs typeface="Arial"/>
              <a:sym typeface="Arial"/>
            </a:endParaRPr>
          </a:p>
          <a:p>
            <a:pPr marL="914400" marR="0" lvl="0" indent="-457200" algn="l" rtl="0">
              <a:lnSpc>
                <a:spcPct val="100000"/>
              </a:lnSpc>
              <a:spcBef>
                <a:spcPts val="1200"/>
              </a:spcBef>
              <a:spcAft>
                <a:spcPts val="0"/>
              </a:spcAft>
              <a:buClr>
                <a:srgbClr val="000000"/>
              </a:buClr>
              <a:buSzPts val="2800"/>
              <a:buFont typeface="Noto Sans Symbols"/>
              <a:buChar char="✔"/>
            </a:pPr>
            <a:r>
              <a:rPr lang="ru-RU" sz="2800" b="0" i="0" u="none" strike="noStrike" cap="none" dirty="0">
                <a:solidFill>
                  <a:srgbClr val="000000"/>
                </a:solidFill>
                <a:latin typeface="Times New Roman"/>
                <a:ea typeface="Times New Roman"/>
                <a:cs typeface="Times New Roman"/>
                <a:sym typeface="Times New Roman"/>
              </a:rPr>
              <a:t> </a:t>
            </a:r>
            <a:r>
              <a:rPr lang="ru-RU" sz="2800" b="0" i="0" u="none" strike="noStrike" cap="none" dirty="0">
                <a:solidFill>
                  <a:srgbClr val="000000"/>
                </a:solidFill>
                <a:latin typeface="Calibri"/>
                <a:ea typeface="Calibri"/>
                <a:cs typeface="Calibri"/>
                <a:sym typeface="Calibri"/>
              </a:rPr>
              <a:t>Мите-</a:t>
            </a:r>
            <a:r>
              <a:rPr lang="ru-RU" sz="2800" b="0" i="0" u="none" strike="noStrike" cap="none" dirty="0" err="1">
                <a:solidFill>
                  <a:srgbClr val="000000"/>
                </a:solidFill>
                <a:latin typeface="Calibri"/>
                <a:ea typeface="Calibri"/>
                <a:cs typeface="Calibri"/>
                <a:sym typeface="Calibri"/>
              </a:rPr>
              <a:t>курттар</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ич</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өткөрүп</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табитти</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жоготуп</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баланын</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өсүшүн</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жана</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өнүгүшүн</a:t>
            </a:r>
            <a:r>
              <a:rPr lang="ru-RU" sz="2800" b="0" i="0" u="none" strike="noStrike" cap="none" dirty="0">
                <a:solidFill>
                  <a:srgbClr val="000000"/>
                </a:solidFill>
                <a:latin typeface="Calibri"/>
                <a:ea typeface="Calibri"/>
                <a:cs typeface="Calibri"/>
                <a:sym typeface="Calibri"/>
              </a:rPr>
              <a:t> </a:t>
            </a:r>
            <a:r>
              <a:rPr lang="ru-RU" sz="2800" b="0" i="0" u="none" strike="noStrike" cap="none" dirty="0" err="1">
                <a:solidFill>
                  <a:srgbClr val="000000"/>
                </a:solidFill>
                <a:latin typeface="Calibri"/>
                <a:ea typeface="Calibri"/>
                <a:cs typeface="Calibri"/>
                <a:sym typeface="Calibri"/>
              </a:rPr>
              <a:t>төмөндөтөт</a:t>
            </a:r>
            <a:r>
              <a:rPr lang="ru-RU" sz="2800" b="0"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Arial"/>
              <a:ea typeface="Arial"/>
              <a:cs typeface="Arial"/>
              <a:sym typeface="Arial"/>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9f58de953b_0_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ru-RU"/>
              <a:t>(уландысы)</a:t>
            </a:r>
            <a:endParaRPr/>
          </a:p>
        </p:txBody>
      </p:sp>
      <p:sp>
        <p:nvSpPr>
          <p:cNvPr id="173" name="Google Shape;173;g9f58de953b_0_29"/>
          <p:cNvSpPr txBox="1"/>
          <p:nvPr/>
        </p:nvSpPr>
        <p:spPr>
          <a:xfrm>
            <a:off x="489684" y="1211989"/>
            <a:ext cx="10811100" cy="4504500"/>
          </a:xfrm>
          <a:prstGeom prst="rect">
            <a:avLst/>
          </a:prstGeom>
          <a:noFill/>
          <a:ln>
            <a:noFill/>
          </a:ln>
        </p:spPr>
        <p:txBody>
          <a:bodyPr spcFirstLastPara="1" wrap="square" lIns="91425" tIns="91425" rIns="91425" bIns="91425" anchor="t" anchorCtr="0">
            <a:noAutofit/>
          </a:bodyPr>
          <a:lstStyle/>
          <a:p>
            <a:pPr marL="914400" marR="0" lvl="0" indent="-457200" algn="l" rtl="0">
              <a:lnSpc>
                <a:spcPct val="100000"/>
              </a:lnSpc>
              <a:spcBef>
                <a:spcPts val="1200"/>
              </a:spcBef>
              <a:spcAft>
                <a:spcPts val="0"/>
              </a:spcAft>
              <a:buClr>
                <a:srgbClr val="000000"/>
              </a:buClr>
              <a:buSzPts val="2700"/>
              <a:buFont typeface="Noto Sans Symbols"/>
              <a:buChar char="✔"/>
            </a:pPr>
            <a:r>
              <a:rPr lang="ru-RU" sz="2700" b="0" i="0" u="none" strike="noStrike" cap="none" dirty="0">
                <a:solidFill>
                  <a:schemeClr val="dk1"/>
                </a:solidFill>
                <a:latin typeface="Calibri"/>
                <a:ea typeface="Calibri"/>
                <a:cs typeface="Calibri"/>
                <a:sym typeface="Calibri"/>
              </a:rPr>
              <a:t>Мите </a:t>
            </a:r>
            <a:r>
              <a:rPr lang="ru-RU" sz="2700" b="0" i="0" u="none" strike="noStrike" cap="none" dirty="0" err="1">
                <a:solidFill>
                  <a:schemeClr val="dk1"/>
                </a:solidFill>
                <a:latin typeface="Calibri"/>
                <a:ea typeface="Calibri"/>
                <a:cs typeface="Calibri"/>
                <a:sym typeface="Calibri"/>
              </a:rPr>
              <a:t>курттар</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көбүнчө</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ичеги</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карын</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боордо</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ичке</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ичегинин</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ичинде</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өөрчүп</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ошол</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жерде</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байыр</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алышат</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жана</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органдардын</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жабыркашына</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алып</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келет</a:t>
            </a:r>
            <a:r>
              <a:rPr lang="ru-RU" sz="2700" b="0" i="0" u="none" strike="noStrike" cap="none" dirty="0">
                <a:solidFill>
                  <a:schemeClr val="dk1"/>
                </a:solidFill>
                <a:latin typeface="Calibri"/>
                <a:ea typeface="Calibri"/>
                <a:cs typeface="Calibri"/>
                <a:sym typeface="Calibri"/>
              </a:rPr>
              <a:t>. </a:t>
            </a:r>
            <a:endParaRPr sz="1900" b="0" i="0" u="none" strike="noStrike" cap="none" dirty="0">
              <a:solidFill>
                <a:schemeClr val="dk1"/>
              </a:solidFill>
              <a:latin typeface="Gill Sans"/>
              <a:ea typeface="Gill Sans"/>
              <a:cs typeface="Gill Sans"/>
              <a:sym typeface="Gill Sans"/>
            </a:endParaRPr>
          </a:p>
          <a:p>
            <a:pPr marL="914400" marR="0" lvl="0" indent="-457200" algn="l" rtl="0">
              <a:lnSpc>
                <a:spcPct val="100000"/>
              </a:lnSpc>
              <a:spcBef>
                <a:spcPts val="1200"/>
              </a:spcBef>
              <a:spcAft>
                <a:spcPts val="0"/>
              </a:spcAft>
              <a:buClr>
                <a:srgbClr val="000000"/>
              </a:buClr>
              <a:buSzPts val="2700"/>
              <a:buFont typeface="Noto Sans Symbols"/>
              <a:buChar char="✔"/>
            </a:pPr>
            <a:r>
              <a:rPr lang="ru-RU" sz="2700" b="0" i="0" u="none" strike="noStrike" cap="none" dirty="0" err="1">
                <a:solidFill>
                  <a:schemeClr val="dk1"/>
                </a:solidFill>
                <a:latin typeface="Calibri"/>
                <a:ea typeface="Calibri"/>
                <a:cs typeface="Calibri"/>
                <a:sym typeface="Calibri"/>
              </a:rPr>
              <a:t>Мисалы</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Кыргызстанда</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кеӊири</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тараган</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эхинокок</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мителери</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боор</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өпкө</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жана</a:t>
            </a:r>
            <a:r>
              <a:rPr lang="ru-RU" sz="2700" b="0" i="0" u="none" strike="noStrike" cap="none" dirty="0">
                <a:solidFill>
                  <a:schemeClr val="dk1"/>
                </a:solidFill>
                <a:latin typeface="Calibri"/>
                <a:ea typeface="Calibri"/>
                <a:cs typeface="Calibri"/>
                <a:sym typeface="Calibri"/>
              </a:rPr>
              <a:t> башка </a:t>
            </a:r>
            <a:r>
              <a:rPr lang="ru-RU" sz="2700" b="0" i="0" u="none" strike="noStrike" cap="none" dirty="0" err="1">
                <a:solidFill>
                  <a:schemeClr val="dk1"/>
                </a:solidFill>
                <a:latin typeface="Calibri"/>
                <a:ea typeface="Calibri"/>
                <a:cs typeface="Calibri"/>
                <a:sym typeface="Calibri"/>
              </a:rPr>
              <a:t>органдарда</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жайгашып</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кистага</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алып</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келет</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андан</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хирургиялык</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жол</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менен</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гана</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арылууга</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мүмкүн</a:t>
            </a:r>
            <a:r>
              <a:rPr lang="ru-RU" sz="2700" b="0" i="0" u="none" strike="noStrike" cap="none" dirty="0">
                <a:solidFill>
                  <a:schemeClr val="dk1"/>
                </a:solidFill>
                <a:latin typeface="Calibri"/>
                <a:ea typeface="Calibri"/>
                <a:cs typeface="Calibri"/>
                <a:sym typeface="Calibri"/>
              </a:rPr>
              <a:t> болот.</a:t>
            </a:r>
            <a:endParaRPr sz="2700" b="0" i="0" u="none" strike="noStrike" cap="none" dirty="0">
              <a:solidFill>
                <a:schemeClr val="dk1"/>
              </a:solidFill>
              <a:latin typeface="Gill Sans"/>
              <a:ea typeface="Gill Sans"/>
              <a:cs typeface="Gill Sans"/>
              <a:sym typeface="Gill Sans"/>
            </a:endParaRPr>
          </a:p>
          <a:p>
            <a:pPr marL="914400" marR="0" lvl="0" indent="-285750" algn="l" rtl="0">
              <a:lnSpc>
                <a:spcPct val="100000"/>
              </a:lnSpc>
              <a:spcBef>
                <a:spcPts val="1200"/>
              </a:spcBef>
              <a:spcAft>
                <a:spcPts val="0"/>
              </a:spcAft>
              <a:buClr>
                <a:srgbClr val="000000"/>
              </a:buClr>
              <a:buSzPts val="2700"/>
              <a:buFont typeface="Noto Sans Symbols"/>
              <a:buNone/>
            </a:pPr>
            <a:endParaRPr sz="2700" b="0" i="0" u="none" strike="noStrike" cap="none" dirty="0">
              <a:solidFill>
                <a:schemeClr val="dk1"/>
              </a:solidFill>
              <a:latin typeface="Gill Sans"/>
              <a:ea typeface="Gill Sans"/>
              <a:cs typeface="Gill Sans"/>
              <a:sym typeface="Gill Sans"/>
            </a:endParaRPr>
          </a:p>
          <a:p>
            <a:pPr marL="914400" marR="0" lvl="0" indent="-457200" algn="l" rtl="0">
              <a:lnSpc>
                <a:spcPct val="100000"/>
              </a:lnSpc>
              <a:spcBef>
                <a:spcPts val="1200"/>
              </a:spcBef>
              <a:spcAft>
                <a:spcPts val="0"/>
              </a:spcAft>
              <a:buClr>
                <a:srgbClr val="000000"/>
              </a:buClr>
              <a:buSzPts val="2700"/>
              <a:buFont typeface="Noto Sans Symbols"/>
              <a:buChar char="✔"/>
            </a:pPr>
            <a:r>
              <a:rPr lang="ru-RU" sz="2700" b="0" i="0" u="none" strike="noStrike" cap="none" dirty="0">
                <a:solidFill>
                  <a:schemeClr val="dk1"/>
                </a:solidFill>
                <a:latin typeface="Calibri"/>
                <a:ea typeface="Calibri"/>
                <a:cs typeface="Calibri"/>
                <a:sym typeface="Calibri"/>
              </a:rPr>
              <a:t>Гельминтоз </a:t>
            </a:r>
            <a:r>
              <a:rPr lang="ru-RU" sz="2700" b="0" i="0" u="none" strike="noStrike" cap="none" dirty="0" err="1">
                <a:solidFill>
                  <a:schemeClr val="dk1"/>
                </a:solidFill>
                <a:latin typeface="Calibri"/>
                <a:ea typeface="Calibri"/>
                <a:cs typeface="Calibri"/>
                <a:sym typeface="Calibri"/>
              </a:rPr>
              <a:t>оорусу</a:t>
            </a:r>
            <a:r>
              <a:rPr lang="ru-RU" sz="2700" b="0" i="0" u="none" strike="noStrike" cap="none" dirty="0">
                <a:solidFill>
                  <a:schemeClr val="dk1"/>
                </a:solidFill>
                <a:latin typeface="Calibri"/>
                <a:ea typeface="Calibri"/>
                <a:cs typeface="Calibri"/>
                <a:sym typeface="Calibri"/>
              </a:rPr>
              <a:t> анемия, аллергия, </a:t>
            </a:r>
            <a:r>
              <a:rPr lang="ru-RU" sz="2700" b="0" i="0" u="none" strike="noStrike" cap="none" dirty="0" err="1">
                <a:solidFill>
                  <a:schemeClr val="dk1"/>
                </a:solidFill>
                <a:latin typeface="Calibri"/>
                <a:ea typeface="Calibri"/>
                <a:cs typeface="Calibri"/>
                <a:sym typeface="Calibri"/>
              </a:rPr>
              <a:t>витаминдин</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жетишсиздиги</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жана</a:t>
            </a:r>
            <a:r>
              <a:rPr lang="ru-RU" sz="2700" b="0" i="0" u="none" strike="noStrike" cap="none" dirty="0">
                <a:solidFill>
                  <a:schemeClr val="dk1"/>
                </a:solidFill>
                <a:latin typeface="Calibri"/>
                <a:ea typeface="Calibri"/>
                <a:cs typeface="Calibri"/>
                <a:sym typeface="Calibri"/>
              </a:rPr>
              <a:t> башка </a:t>
            </a:r>
            <a:r>
              <a:rPr lang="ru-RU" sz="2700" b="0" i="0" u="none" strike="noStrike" cap="none" dirty="0" err="1">
                <a:solidFill>
                  <a:schemeClr val="dk1"/>
                </a:solidFill>
                <a:latin typeface="Calibri"/>
                <a:ea typeface="Calibri"/>
                <a:cs typeface="Calibri"/>
                <a:sym typeface="Calibri"/>
              </a:rPr>
              <a:t>ооруларга</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алып</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келип</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иммунитетти</a:t>
            </a:r>
            <a:r>
              <a:rPr lang="ru-RU" sz="2700" b="0" i="0" u="none" strike="noStrike" cap="none" dirty="0">
                <a:solidFill>
                  <a:schemeClr val="dk1"/>
                </a:solidFill>
                <a:latin typeface="Calibri"/>
                <a:ea typeface="Calibri"/>
                <a:cs typeface="Calibri"/>
                <a:sym typeface="Calibri"/>
              </a:rPr>
              <a:t> </a:t>
            </a:r>
            <a:r>
              <a:rPr lang="ru-RU" sz="2700" b="0" i="0" u="none" strike="noStrike" cap="none" dirty="0" err="1">
                <a:solidFill>
                  <a:schemeClr val="dk1"/>
                </a:solidFill>
                <a:latin typeface="Calibri"/>
                <a:ea typeface="Calibri"/>
                <a:cs typeface="Calibri"/>
                <a:sym typeface="Calibri"/>
              </a:rPr>
              <a:t>төмөндөтөт</a:t>
            </a:r>
            <a:r>
              <a:rPr lang="ru-RU" sz="2700" b="0" i="0" u="none" strike="noStrike" cap="none" dirty="0">
                <a:solidFill>
                  <a:schemeClr val="dk1"/>
                </a:solidFill>
                <a:latin typeface="Calibri"/>
                <a:ea typeface="Calibri"/>
                <a:cs typeface="Calibri"/>
                <a:sym typeface="Calibri"/>
              </a:rPr>
              <a:t>.</a:t>
            </a:r>
            <a:endParaRPr sz="1900" b="0" i="0" u="none" strike="noStrike" cap="none" dirty="0">
              <a:solidFill>
                <a:srgbClr val="000000"/>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1268</Words>
  <Application>Microsoft Office PowerPoint</Application>
  <PresentationFormat>Widescreen</PresentationFormat>
  <Paragraphs>103</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NTR</vt:lpstr>
      <vt:lpstr>Roboto</vt:lpstr>
      <vt:lpstr>Arimo</vt:lpstr>
      <vt:lpstr>Times New Roman</vt:lpstr>
      <vt:lpstr>Arial</vt:lpstr>
      <vt:lpstr>Gill Sans</vt:lpstr>
      <vt:lpstr>Noto Sans Symbols</vt:lpstr>
      <vt:lpstr>Calibri</vt:lpstr>
      <vt:lpstr>Тема Office</vt:lpstr>
      <vt:lpstr>Office Theme</vt:lpstr>
      <vt:lpstr> Жамааттагы санитария жана гигиена эрежелерин колдоо ыкмалары        </vt:lpstr>
      <vt:lpstr>Кыргыз Республикасында USAIDдин «Мыкты азыктануу» долбоору</vt:lpstr>
      <vt:lpstr> Колду  жуунун ар кандай оорулардан сактоочу маанисин билүү;  Даратканаалардын  колдонушу жана тазалыгы,эмнеге маанилүү;  Мите-курттар деген эмне, кантип мите-курт ооруларын алдын ала алабыз  </vt:lpstr>
      <vt:lpstr>Суроолор: </vt:lpstr>
      <vt:lpstr>Таза дааратканалар </vt:lpstr>
      <vt:lpstr>Колду жуу, таза дааратканалар жана мите-курт ооруларын алдын алуу </vt:lpstr>
      <vt:lpstr>Мите-курт оорулары кандай жугат: </vt:lpstr>
      <vt:lpstr>Гельминт оорулары үй-бүлөнүн бардык мүчөлөрүнүн ден соолугуна чоң залал алып келет, өзгөчө балдар менен кош бойлуу аялдар үчун өтө көп коркунуч жаратат. </vt:lpstr>
      <vt:lpstr>(уландысы)</vt:lpstr>
      <vt:lpstr>Мите –курт ооруларын алдын алуу үчүн Кыргызстандагы ССМ төмөндөгүлөрдү сунуштайт:  </vt:lpstr>
      <vt:lpstr>Мите-курт алдын алуу үчүн маанилүү билдиргичтер: </vt:lpstr>
      <vt:lpstr>Колду жуунун беш критикалык учуру:</vt:lpstr>
      <vt:lpstr>Кантип туура колду жуу керек: </vt:lpstr>
      <vt:lpstr>Кантип туура колду жуу керек:  </vt:lpstr>
      <vt:lpstr>          Форманы өз убагында толтуруп беребиз. ЖЭЭ жана Баланы кошумча тамактандыруу сабактарынын формаларын бере электер, толтуруп жөнөтүңүздөр! </vt:lpstr>
      <vt:lpstr>             Урматту активисттер формаларды тапшырууну унутпайпыз!   Таза колдор - ден-соолуктун булагы   Көңүл бурганыңарга чоң рахмат!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Жамааттагы санитария жана гигиена эрежелерин колдоо ыкмалары</dc:title>
  <dc:subject>6. Hygiene_Sanitation_Kyrg</dc:subject>
  <dc:creator>USAID</dc:creator>
  <cp:lastModifiedBy>Nalini C</cp:lastModifiedBy>
  <cp:revision>7</cp:revision>
  <dcterms:created xsi:type="dcterms:W3CDTF">2020-08-06T07:20:38Z</dcterms:created>
  <dcterms:modified xsi:type="dcterms:W3CDTF">2024-01-18T14:08:21Z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Kyrgyz</vt:lpwstr>
  </property>
</Properties>
</file>