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Gill Sans" panose="020B0604020202020204" charset="0"/>
      <p:regular r:id="rId40"/>
      <p:bold r:id="rId41"/>
    </p:embeddedFont>
    <p:embeddedFont>
      <p:font typeface="Raleway"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1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1lfv0iyhKhWlkQiP5+ba3LiOE8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CB4334-6300-40DC-8598-C8E1414446F4}">
  <a:tblStyle styleId="{F9CB4334-6300-40DC-8598-C8E1414446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249" autoAdjust="0"/>
  </p:normalViewPr>
  <p:slideViewPr>
    <p:cSldViewPr snapToGrid="0">
      <p:cViewPr varScale="1">
        <p:scale>
          <a:sx n="68" d="100"/>
          <a:sy n="68" d="100"/>
        </p:scale>
        <p:origin x="1440" y="234"/>
      </p:cViewPr>
      <p:guideLst>
        <p:guide orient="horz" pos="2160"/>
        <p:guide pos="2812"/>
      </p:guideLst>
    </p:cSldViewPr>
  </p:slideViewPr>
  <p:outlineViewPr>
    <p:cViewPr>
      <p:scale>
        <a:sx n="33" d="100"/>
        <a:sy n="33" d="100"/>
      </p:scale>
      <p:origin x="0" y="-204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a:t>Andrew will shine a spotlight on activities accomplished under objective 1, so this is just a high-level overview</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sz="800">
                <a:solidFill>
                  <a:schemeClr val="dk1"/>
                </a:solidFill>
              </a:rPr>
              <a:t>СИЗДИН КИРЕШЕ</a:t>
            </a:r>
            <a:r>
              <a:rPr lang="ru-RU" sz="900">
                <a:solidFill>
                  <a:schemeClr val="dk1"/>
                </a:solidFill>
              </a:rPr>
              <a:t>Ң</a:t>
            </a:r>
            <a:r>
              <a:rPr lang="ru-RU" sz="800">
                <a:solidFill>
                  <a:schemeClr val="dk1"/>
                </a:solidFill>
              </a:rPr>
              <a:t>ИЗ ҮЙ-БҮЛӨНҮН ПЛАНДАШТЫРЫЛГАН ЧЫГЫМДАРЫН ЖАБУУГА ЖЕТИШСИЗ БОЛГОНДО</a:t>
            </a:r>
            <a:endParaRPr sz="800">
              <a:solidFill>
                <a:schemeClr val="dk1"/>
              </a:solidFill>
            </a:endParaRPr>
          </a:p>
          <a:p>
            <a:pPr marL="0" lvl="0" indent="0" algn="l" rtl="0">
              <a:lnSpc>
                <a:spcPct val="100000"/>
              </a:lnSpc>
              <a:spcBef>
                <a:spcPts val="0"/>
              </a:spcBef>
              <a:spcAft>
                <a:spcPts val="0"/>
              </a:spcAft>
              <a:buSzPts val="1100"/>
              <a:buNone/>
            </a:pPr>
            <a:endParaRPr sz="800">
              <a:solidFill>
                <a:schemeClr val="dk1"/>
              </a:solidFill>
            </a:endParaRPr>
          </a:p>
          <a:p>
            <a:pPr marL="0" lvl="0" indent="0" algn="l" rtl="0">
              <a:lnSpc>
                <a:spcPct val="100000"/>
              </a:lnSpc>
              <a:spcBef>
                <a:spcPts val="0"/>
              </a:spcBef>
              <a:spcAft>
                <a:spcPts val="0"/>
              </a:spcAft>
              <a:buSzPts val="1100"/>
              <a:buNone/>
            </a:pPr>
            <a:r>
              <a:rPr lang="ru-RU" sz="800">
                <a:solidFill>
                  <a:schemeClr val="dk1"/>
                </a:solidFill>
              </a:rPr>
              <a:t>сделать голосования </a:t>
            </a:r>
            <a:endParaRPr sz="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RU"/>
              <a:t>Эми эки топко болунуп иштесек, эн негизгиси уномдогон каражт кайсы чыгашаларга королот </a:t>
            </a:r>
            <a:endParaRPr/>
          </a:p>
          <a:p>
            <a:pPr marL="0" lvl="0" indent="0" algn="l" rtl="0">
              <a:lnSpc>
                <a:spcPct val="100000"/>
              </a:lnSpc>
              <a:spcBef>
                <a:spcPts val="0"/>
              </a:spcBef>
              <a:spcAft>
                <a:spcPts val="0"/>
              </a:spcAft>
              <a:buNone/>
            </a:pPr>
            <a:r>
              <a:rPr lang="ru-RU"/>
              <a:t>The purpose of the case study is to understand of budget decisions. To realize the necessity of planning.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ru-RU"/>
              <a:t>Катышуучулар бирге бюжет тузуп, план жазып чыгышат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200">
                <a:solidFill>
                  <a:schemeClr val="dk1"/>
                </a:solidFill>
                <a:latin typeface="Gill Sans"/>
                <a:ea typeface="Gill Sans"/>
                <a:cs typeface="Gill Sans"/>
                <a:sym typeface="Gill Sans"/>
              </a:rPr>
              <a:t>These challenges can be scary, but in the long run, making a budget with all family members can help with family harmony</a:t>
            </a:r>
            <a:endParaRPr sz="1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ru-RU" sz="1200">
                <a:solidFill>
                  <a:schemeClr val="dk1"/>
                </a:solidFill>
                <a:latin typeface="Gill Sans"/>
                <a:ea typeface="Gill Sans"/>
                <a:cs typeface="Gill Sans"/>
                <a:sym typeface="Gill Sans"/>
              </a:rPr>
              <a:t>a. Couples show respect for each other by asking their opinions</a:t>
            </a:r>
            <a:endParaRPr sz="1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ru-RU" sz="1200">
                <a:solidFill>
                  <a:schemeClr val="dk1"/>
                </a:solidFill>
                <a:latin typeface="Gill Sans"/>
                <a:ea typeface="Gill Sans"/>
                <a:cs typeface="Gill Sans"/>
                <a:sym typeface="Gill Sans"/>
              </a:rPr>
              <a:t>b. Disagreements are lessened over time because everyone discusses and understands where money is spent</a:t>
            </a:r>
            <a:endParaRPr sz="1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ru-RU" sz="1200">
                <a:solidFill>
                  <a:schemeClr val="dk1"/>
                </a:solidFill>
                <a:latin typeface="Gill Sans"/>
                <a:ea typeface="Gill Sans"/>
                <a:cs typeface="Gill Sans"/>
                <a:sym typeface="Gill Sans"/>
              </a:rPr>
              <a:t>c. Husband feels relieved to share money responsibilities.</a:t>
            </a:r>
            <a:endParaRPr sz="1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ru-RU" sz="1200">
                <a:solidFill>
                  <a:schemeClr val="dk1"/>
                </a:solidFill>
                <a:latin typeface="Gill Sans"/>
                <a:ea typeface="Gill Sans"/>
                <a:cs typeface="Gill Sans"/>
                <a:sym typeface="Gill Sans"/>
              </a:rPr>
              <a:t>d. Wife feels important in the family </a:t>
            </a:r>
            <a:endParaRPr sz="1200">
              <a:solidFill>
                <a:schemeClr val="dk1"/>
              </a:solidFill>
              <a:latin typeface="Gill Sans"/>
              <a:ea typeface="Gill Sans"/>
              <a:cs typeface="Gill Sans"/>
              <a:sym typeface="Gill Sans"/>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ru-RU"/>
              <a:t>you have agreed all expenses, so there no f</a:t>
            </a:r>
            <a:endParaRPr/>
          </a:p>
        </p:txBody>
      </p:sp>
      <p:sp>
        <p:nvSpPr>
          <p:cNvPr id="223" name="Google Shape;22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24e939071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2224e93907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a:latin typeface="Gill Sans"/>
                <a:ea typeface="Gill Sans"/>
                <a:cs typeface="Gill Sans"/>
                <a:sym typeface="Gill Sans"/>
              </a:rPr>
              <a:t>Бюджет т</a:t>
            </a:r>
            <a:r>
              <a:rPr lang="ru-RU">
                <a:solidFill>
                  <a:schemeClr val="dk1"/>
                </a:solidFill>
                <a:latin typeface="Gill Sans"/>
                <a:ea typeface="Gill Sans"/>
                <a:cs typeface="Gill Sans"/>
                <a:sym typeface="Gill Sans"/>
              </a:rPr>
              <a:t>ү</a:t>
            </a:r>
            <a:r>
              <a:rPr lang="ru-RU">
                <a:latin typeface="Gill Sans"/>
                <a:ea typeface="Gill Sans"/>
                <a:cs typeface="Gill Sans"/>
                <a:sym typeface="Gill Sans"/>
              </a:rPr>
              <a:t>з</a:t>
            </a:r>
            <a:r>
              <a:rPr lang="ru-RU">
                <a:solidFill>
                  <a:schemeClr val="dk1"/>
                </a:solidFill>
                <a:latin typeface="Gill Sans"/>
                <a:ea typeface="Gill Sans"/>
                <a:cs typeface="Gill Sans"/>
                <a:sym typeface="Gill Sans"/>
              </a:rPr>
              <a:t>үү</a:t>
            </a:r>
            <a:r>
              <a:rPr lang="ru-RU">
                <a:latin typeface="Gill Sans"/>
                <a:ea typeface="Gill Sans"/>
                <a:cs typeface="Gill Sans"/>
                <a:sym typeface="Gill Sans"/>
              </a:rPr>
              <a:t> таблицасы, мисал негизинде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ru-RU">
                <a:latin typeface="Gill Sans"/>
                <a:ea typeface="Gill Sans"/>
                <a:cs typeface="Gill Sans"/>
                <a:sym typeface="Gill Sans"/>
              </a:rPr>
              <a:t>тамактануу чыгымдары мисал т</a:t>
            </a:r>
            <a:r>
              <a:rPr lang="ru-RU">
                <a:solidFill>
                  <a:schemeClr val="dk1"/>
                </a:solidFill>
                <a:latin typeface="Gill Sans"/>
                <a:ea typeface="Gill Sans"/>
                <a:cs typeface="Gill Sans"/>
                <a:sym typeface="Gill Sans"/>
              </a:rPr>
              <a:t>ү</a:t>
            </a:r>
            <a:r>
              <a:rPr lang="ru-RU">
                <a:latin typeface="Gill Sans"/>
                <a:ea typeface="Gill Sans"/>
                <a:cs typeface="Gill Sans"/>
                <a:sym typeface="Gill Sans"/>
              </a:rPr>
              <a:t>р</a:t>
            </a:r>
            <a:r>
              <a:rPr lang="ru-RU">
                <a:solidFill>
                  <a:schemeClr val="dk1"/>
                </a:solidFill>
                <a:latin typeface="Gill Sans"/>
                <a:ea typeface="Gill Sans"/>
                <a:cs typeface="Gill Sans"/>
                <a:sym typeface="Gill Sans"/>
              </a:rPr>
              <a:t>ү</a:t>
            </a:r>
            <a:r>
              <a:rPr lang="ru-RU">
                <a:latin typeface="Gill Sans"/>
                <a:ea typeface="Gill Sans"/>
                <a:cs typeface="Gill Sans"/>
                <a:sym typeface="Gill Sans"/>
              </a:rPr>
              <a:t>нд</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 6000 деп алынган - 2 киши, 2 кичинекей баласы, чон энеси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ru-RU">
                <a:latin typeface="Gill Sans"/>
                <a:ea typeface="Gill Sans"/>
                <a:cs typeface="Gill Sans"/>
                <a:sym typeface="Gill Sans"/>
              </a:rPr>
              <a:t>Айрымасын дагы аныктап чыгуу зарыл, бул кайсы айда </a:t>
            </a:r>
            <a:r>
              <a:rPr lang="ru-RU">
                <a:solidFill>
                  <a:schemeClr val="dk1"/>
                </a:solidFill>
                <a:latin typeface="Gill Sans"/>
                <a:ea typeface="Gill Sans"/>
                <a:cs typeface="Gill Sans"/>
                <a:sym typeface="Gill Sans"/>
              </a:rPr>
              <a:t>ү</a:t>
            </a:r>
            <a:r>
              <a:rPr lang="ru-RU">
                <a:latin typeface="Gill Sans"/>
                <a:ea typeface="Gill Sans"/>
                <a:cs typeface="Gill Sans"/>
                <a:sym typeface="Gill Sans"/>
              </a:rPr>
              <a:t>н</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мд</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п, кайсы айда чыгымдар ашыкча болошун к</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рс</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т</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т. Ошондой эле кайсы айларда кандай кандай киреше менен чыгашанын айрымасын к</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рс</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т</a:t>
            </a:r>
            <a:r>
              <a:rPr lang="ru-RU">
                <a:solidFill>
                  <a:schemeClr val="dk1"/>
                </a:solidFill>
                <a:latin typeface="Gill Sans"/>
                <a:ea typeface="Gill Sans"/>
                <a:cs typeface="Gill Sans"/>
                <a:sym typeface="Gill Sans"/>
              </a:rPr>
              <a:t>ө</a:t>
            </a:r>
            <a:r>
              <a:rPr lang="ru-RU">
                <a:latin typeface="Gill Sans"/>
                <a:ea typeface="Gill Sans"/>
                <a:cs typeface="Gill Sans"/>
                <a:sym typeface="Gill Sans"/>
              </a:rPr>
              <a:t>т.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p>
          <a:p>
            <a:pPr marL="0" lvl="0" indent="0" algn="l" rtl="0">
              <a:lnSpc>
                <a:spcPct val="30000"/>
              </a:lnSpc>
              <a:spcBef>
                <a:spcPts val="1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224e939071_1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224e939071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ru-RU"/>
              <a:t>Ушул баракчадагыдай бюжет тузсок, азыктарга болгон чыгым менен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ru-RU" sz="1100">
                <a:solidFill>
                  <a:schemeClr val="dk2"/>
                </a:solidFill>
                <a:latin typeface="Gill Sans"/>
                <a:ea typeface="Gill Sans"/>
                <a:cs typeface="Gill Sans"/>
                <a:sym typeface="Gill Sans"/>
              </a:rPr>
              <a:t>Бардык катышуучуга жазылганды окуп, таанышып чыкканга убакыт бериңиз.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ru-RU"/>
              <a:t>Сураңыз? </a:t>
            </a:r>
            <a:endParaRPr/>
          </a:p>
          <a:p>
            <a:pPr marL="457200" marR="0" lvl="0" indent="-298450" algn="l" rtl="0">
              <a:lnSpc>
                <a:spcPct val="100000"/>
              </a:lnSpc>
              <a:spcBef>
                <a:spcPts val="0"/>
              </a:spcBef>
              <a:spcAft>
                <a:spcPts val="0"/>
              </a:spcAft>
              <a:buClr>
                <a:srgbClr val="000000"/>
              </a:buClr>
              <a:buSzPts val="1100"/>
              <a:buFont typeface="Arial"/>
              <a:buChar char="●"/>
            </a:pPr>
            <a:r>
              <a:rPr lang="ru-RU"/>
              <a:t>Кайсыл мезгилдин менюсун түзүү кыйынчылык жаратты? </a:t>
            </a:r>
            <a:endParaRPr/>
          </a:p>
          <a:p>
            <a:pPr marL="457200" marR="0" lvl="0" indent="-298450" algn="l" rtl="0">
              <a:lnSpc>
                <a:spcPct val="100000"/>
              </a:lnSpc>
              <a:spcBef>
                <a:spcPts val="0"/>
              </a:spcBef>
              <a:spcAft>
                <a:spcPts val="0"/>
              </a:spcAft>
              <a:buClr>
                <a:srgbClr val="000000"/>
              </a:buClr>
              <a:buSzPts val="1100"/>
              <a:buFont typeface="Arial"/>
              <a:buChar char="●"/>
            </a:pPr>
            <a:r>
              <a:rPr lang="ru-RU"/>
              <a:t>Бул каржы көйгөйү бар үй-бүлө үчүн кыйынчылык жаратабы? (жок, ар бир үй-бүлө өзүнүн рационуна өзгөрүүлөрдү киргизсе болот. Бул ар бир үй-бүлө үчүн маанилүү, өзгөрүүлөрдүн маанилүүлүгүн түшүнүү жана колдоо керек).</a:t>
            </a:r>
            <a:endParaRPr/>
          </a:p>
          <a:p>
            <a:pPr marL="457200" marR="0" lvl="0" indent="-298450" algn="l" rtl="0">
              <a:lnSpc>
                <a:spcPct val="100000"/>
              </a:lnSpc>
              <a:spcBef>
                <a:spcPts val="0"/>
              </a:spcBef>
              <a:spcAft>
                <a:spcPts val="0"/>
              </a:spcAft>
              <a:buClr>
                <a:srgbClr val="000000"/>
              </a:buClr>
              <a:buSzPts val="1100"/>
              <a:buFont typeface="Arial"/>
              <a:buChar char="●"/>
            </a:pPr>
            <a:r>
              <a:rPr lang="ru-RU"/>
              <a:t>Биз жамааттагы адамдарга кандай кеңештерди бере алабыз, алар толук баалуу тамактануусу үчүн? (Соода кылууда пландоону колдонуңуз, бул каражатты да үнөмдөгөнгө себеп болот. Таттуу жана туздуу тамактарды сатып алууда аз каражат колдонуңуз, эң жакшысы каражаты пайдалуу тамакка жумшоо). Келээрки жылга жер -жемиш айдаганга аракет кылып, аны кышкы мезгилге сактап алганды пландаңыз.</a:t>
            </a:r>
            <a:endParaRPr/>
          </a:p>
          <a:p>
            <a:pPr marL="457200" marR="0" lvl="0" indent="-298450" algn="l" rtl="0">
              <a:lnSpc>
                <a:spcPct val="100000"/>
              </a:lnSpc>
              <a:spcBef>
                <a:spcPts val="0"/>
              </a:spcBef>
              <a:spcAft>
                <a:spcPts val="0"/>
              </a:spcAft>
              <a:buClr>
                <a:srgbClr val="000000"/>
              </a:buClr>
              <a:buSzPts val="1100"/>
              <a:buFont typeface="Arial"/>
              <a:buChar char="●"/>
            </a:pPr>
            <a:r>
              <a:rPr lang="ru-RU"/>
              <a:t>Уй було бюджетин пландоо -Тамактанууну пландоого да жардам берет.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24e93907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224e9390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a:latin typeface="Gill Sans"/>
                <a:ea typeface="Gill Sans"/>
                <a:cs typeface="Gill Sans"/>
                <a:sym typeface="Gill Sans"/>
              </a:rPr>
              <a:t>Сунушталган меню, кунуно жашлчалардын 400 гр болушун, Вит С - адам организими азыктардан алат ошого кундо Вит С камтыган азыктарын кабыл алуу зарыл- булар алма, балгар клемпири, кулпунай, цитрус осумдуктору, анар  жана белок камтыган азыктар менен камсыз. Колому жынысына, жашына жана физикалык активдуулугуно жараша.</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ru-RU">
                <a:latin typeface="Gill Sans"/>
                <a:ea typeface="Gill Sans"/>
                <a:cs typeface="Gill Sans"/>
                <a:sym typeface="Gill Sans"/>
              </a:rPr>
              <a:t>Сунушталган менюда такыр эле таттуу, туздуу азыктарды кыскартып салса - уй-булолук бюджетке дагы женилдик болот </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ru-RU">
                <a:latin typeface="Gill Sans"/>
                <a:ea typeface="Gill Sans"/>
                <a:cs typeface="Gill Sans"/>
                <a:sym typeface="Gill Sans"/>
              </a:rPr>
              <a:t>350-400 сом куноно толук баалуу тамактанууну колдосо болсо </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ru-RU">
                <a:latin typeface="Gill Sans"/>
                <a:ea typeface="Gill Sans"/>
                <a:cs typeface="Gill Sans"/>
                <a:sym typeface="Gill Sans"/>
              </a:rPr>
              <a:t>эзме курут - тузу аз, майы азыраак </a:t>
            </a:r>
            <a:endParaRPr>
              <a:latin typeface="Gill Sans"/>
              <a:ea typeface="Gill Sans"/>
              <a:cs typeface="Gill Sans"/>
              <a:sym typeface="Gill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73050" algn="l" rtl="0">
              <a:lnSpc>
                <a:spcPct val="90000"/>
              </a:lnSpc>
              <a:spcBef>
                <a:spcPts val="0"/>
              </a:spcBef>
              <a:spcAft>
                <a:spcPts val="0"/>
              </a:spcAft>
              <a:buClr>
                <a:srgbClr val="6C6463"/>
              </a:buClr>
              <a:buSzPts val="700"/>
              <a:buFont typeface="Noto Sans Symbols"/>
              <a:buChar char="⎯"/>
            </a:pPr>
            <a:r>
              <a:rPr lang="ru-RU" sz="900">
                <a:solidFill>
                  <a:srgbClr val="44546A"/>
                </a:solidFill>
                <a:latin typeface="Gill Sans"/>
                <a:ea typeface="Gill Sans"/>
                <a:cs typeface="Gill Sans"/>
                <a:sym typeface="Gill Sans"/>
              </a:rPr>
              <a:t>Өз муктаждык үчүн пайдаланган ресурстар</a:t>
            </a:r>
            <a:endParaRPr sz="900">
              <a:solidFill>
                <a:srgbClr val="44546A"/>
              </a:solidFill>
              <a:latin typeface="Gill Sans"/>
              <a:ea typeface="Gill Sans"/>
              <a:cs typeface="Gill Sans"/>
              <a:sym typeface="Gill Sans"/>
            </a:endParaRPr>
          </a:p>
          <a:p>
            <a:pPr marL="457200" lvl="0" indent="-273050" algn="l" rtl="0">
              <a:lnSpc>
                <a:spcPct val="90000"/>
              </a:lnSpc>
              <a:spcBef>
                <a:spcPts val="1200"/>
              </a:spcBef>
              <a:spcAft>
                <a:spcPts val="0"/>
              </a:spcAft>
              <a:buClr>
                <a:srgbClr val="6C6463"/>
              </a:buClr>
              <a:buSzPts val="700"/>
              <a:buFont typeface="Noto Sans Symbols"/>
              <a:buChar char="⎯"/>
            </a:pPr>
            <a:r>
              <a:rPr lang="ru-RU" sz="900">
                <a:solidFill>
                  <a:srgbClr val="44546A"/>
                </a:solidFill>
                <a:latin typeface="Gill Sans"/>
                <a:ea typeface="Gill Sans"/>
                <a:cs typeface="Gill Sans"/>
                <a:sym typeface="Gill Sans"/>
              </a:rPr>
              <a:t>Бир жылда тапкан киреше</a:t>
            </a:r>
            <a:endParaRPr sz="900">
              <a:solidFill>
                <a:srgbClr val="44546A"/>
              </a:solidFill>
              <a:latin typeface="Gill Sans"/>
              <a:ea typeface="Gill Sans"/>
              <a:cs typeface="Gill Sans"/>
              <a:sym typeface="Gill Sans"/>
            </a:endParaRPr>
          </a:p>
          <a:p>
            <a:pPr marL="457200" lvl="0" indent="-273050" algn="l" rtl="0">
              <a:lnSpc>
                <a:spcPct val="90000"/>
              </a:lnSpc>
              <a:spcBef>
                <a:spcPts val="1200"/>
              </a:spcBef>
              <a:spcAft>
                <a:spcPts val="0"/>
              </a:spcAft>
              <a:buClr>
                <a:srgbClr val="6C6463"/>
              </a:buClr>
              <a:buSzPts val="700"/>
              <a:buFont typeface="Noto Sans Symbols"/>
              <a:buChar char="⎯"/>
            </a:pPr>
            <a:r>
              <a:rPr lang="ru-RU" sz="900">
                <a:solidFill>
                  <a:srgbClr val="44546A"/>
                </a:solidFill>
                <a:latin typeface="Gill Sans"/>
                <a:ea typeface="Gill Sans"/>
                <a:cs typeface="Gill Sans"/>
                <a:sym typeface="Gill Sans"/>
              </a:rPr>
              <a:t>Каалаган буюм же кызмат сатып же колдонуу үчүн үнөмдөө</a:t>
            </a:r>
            <a:endParaRPr sz="700">
              <a:solidFill>
                <a:srgbClr val="6C6463"/>
              </a:solidFill>
              <a:latin typeface="Gill Sans"/>
              <a:ea typeface="Gill Sans"/>
              <a:cs typeface="Gill Sans"/>
              <a:sym typeface="Gill Sans"/>
            </a:endParaRPr>
          </a:p>
          <a:p>
            <a:pPr marL="457200" lvl="0" indent="-273050" algn="l" rtl="0">
              <a:lnSpc>
                <a:spcPct val="90000"/>
              </a:lnSpc>
              <a:spcBef>
                <a:spcPts val="1200"/>
              </a:spcBef>
              <a:spcAft>
                <a:spcPts val="0"/>
              </a:spcAft>
              <a:buClr>
                <a:srgbClr val="6C6463"/>
              </a:buClr>
              <a:buSzPts val="700"/>
              <a:buFont typeface="Noto Sans Symbols"/>
              <a:buChar char="⎯"/>
            </a:pPr>
            <a:r>
              <a:rPr lang="ru-RU" sz="900">
                <a:solidFill>
                  <a:srgbClr val="44546A"/>
                </a:solidFill>
                <a:latin typeface="Gill Sans"/>
                <a:ea typeface="Gill Sans"/>
                <a:cs typeface="Gill Sans"/>
                <a:sym typeface="Gill Sans"/>
              </a:rPr>
              <a:t>Белгиленген убакыттын ичинде болжолдонгон кирешени сарптоону  камтыган пландоо куралы</a:t>
            </a:r>
            <a:endParaRPr sz="900">
              <a:solidFill>
                <a:srgbClr val="44546A"/>
              </a:solidFill>
              <a:latin typeface="Gill Sans"/>
              <a:ea typeface="Gill Sans"/>
              <a:cs typeface="Gill Sans"/>
              <a:sym typeface="Gill San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7fbe409a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7fbe409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Статистикалык маалыматка таяна турган болсок, Кыргызстан элинин үчтөн бир бөлүгү өздөрүнүн чыгашалары менен кирешелеринин эсебин жүргүзбөйт, ал эми жарандарыбыздын 20% канча акча алгандарын жана канча каражат сарптагандарын таптакыр эле билишпейт десек болот.</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Үй-бүлө бюджетин түзүү жана аны жүргүзүү чыгашаларыңыз менен кирешелериңизди гана көзөмөлдөөгө мүмкүнчүлүк бербестен, үй-бүлөнүн капиталын көбөйтүп, пландаштырылган максатка жетүүгө мүмкүндүк берет. Бул үй-бүлөнүн ар бир мүчөсүнүн катышуусу маанилүү болгон биргелешкен иш. Үй-бүлө бюджетин түзүүгө балдарды үйрөтүү менен аларга өзүнүн жеке бюджетин башкарууга база түзүп бере аласыздар. Мында үй-бүлөнүн чыгашалары менен кирешелеринин эсебин жүргүзө турган үй-бүлөнүн бир мүчөсүн аныктоо зарыл, ал эми калгандары ага канча акча кайда жумшалгандыгы жөнүндө отчёт берип туруусу зарыл.  </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Үй-бүлө бюджетин түзүүнүн алдында сиздин учурдагы жагдайыңызды толук иликтеп чыгуу зарыл.</a:t>
            </a:r>
            <a:endParaRPr b="0" i="0">
              <a:solidFill>
                <a:srgbClr val="161323"/>
              </a:solidFill>
              <a:latin typeface="Raleway"/>
              <a:ea typeface="Raleway"/>
              <a:cs typeface="Raleway"/>
              <a:sym typeface="Raleway"/>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ru-RU"/>
              <a:t>Турмушта ар бир үй бүлө өзүнүн бюджетине ээ, жана ал ардайым өзгөрүп турат. Бюджетти тараза түрүндө да элестетүүгө болот. б.а «баланс» - тараза (француз тилинен). Экономикада теңдик деп каралат, б.а. кандайдыр бир кубулушта тараптардын бири бирине болгон теңдиги, б.а белгилүү убак</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Ал үчүн түшкөн бардык кирешелерди, ошондой эле үй-бүлөнүн мүчөлөрүнүн 1 сомго чейинки чыгашаларын бир ай бою белгилеп жазып чыгуу зарыл. Бул кийинки айга үй-бүлө бюджетинин планын түзүүгө, болжолдоо учурунда максималдуу так болууга мүмкүндүк берет.</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Эгерде сиздин чакан бизнесиңиз болсо, бизнес үй-бүлөнүн кирешесинин жалгыз булагы болуп саналган учурдан тышкары, бизнестин бюджети менен үй-бүлө бюджетин аралаштырбоо керек. Бизнес менен үй-бүлө бюджетин эки башка жүргүзүү зарыл, себеби үй-бүлө бюджетин бизнестен өзүнчө айкын кароого мүмкүн болот, ошондой эле  бизнестин бюджетин да өзүнчө кароого мүмкүнчүлүк түзүлөт. Мисалы, үй-бүлө бюджетинин киреше бөлүгүнө сиздин бизнесиңизден түшкөн кирешени кошууга, ал эми чыгаша бөлүгүнө – жабдуу сатып алууга кеткен сарптоону кошуунун кереги жок.</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Өзүңүздүн учурдагы чыгашаларыңыз менен кирешелериңизди даана көрө баштагандан кийин, акча баарына жетсин үчүн каражатты келечекте кандайча бөлүштүрүү керектиги даана түшүнүктүү боло баштайт. Бирок бюджетте эң башкысы – аны дайыма толтуруп туруу зарыл экендигин эстен чыгарбаңыз. Аны жөнөкөй дептерге жазуу менен, телефондогу атайын программанын жардамы же компьютердеги Excel таблицасы менен толтуруп турууга болот.</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Үй-бүлөнүн бюджетин бир айга, бир жылга жана бир нече жылга түзүү сунушталат.</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Үй-бүлө бюджетинин негизги элементтери болуп, киреше менен чыгаша эсептелет. Киреше – сиздин бюджетиңизге келип түшкөндөр. Бул үй-бүлөнүн бардык мүчөлөрүнүн эмгек акылары, акчалай белектер, кыймылсыз мүлктү ижарага берүүдөн түшкөн киреше жана башкалар болушу мүмкүн.</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Эгерде кааласаңыз, кирешелерди иштеп жаткан үй-бүлө мүчөлөрү же төмөнкү эки категория боюнча классификацияласаңыз болот:</a:t>
            </a:r>
            <a:endParaRPr/>
          </a:p>
          <a:p>
            <a:pPr marL="457200" lvl="0" indent="-298450" algn="l" rtl="0">
              <a:lnSpc>
                <a:spcPct val="100000"/>
              </a:lnSpc>
              <a:spcBef>
                <a:spcPts val="0"/>
              </a:spcBef>
              <a:spcAft>
                <a:spcPts val="0"/>
              </a:spcAft>
              <a:buSzPts val="1100"/>
              <a:buFont typeface="Arial"/>
              <a:buChar char="•"/>
            </a:pPr>
            <a:r>
              <a:rPr lang="ru-RU" b="0" i="0">
                <a:solidFill>
                  <a:srgbClr val="000000"/>
                </a:solidFill>
                <a:latin typeface="Raleway"/>
                <a:ea typeface="Raleway"/>
                <a:cs typeface="Raleway"/>
                <a:sym typeface="Raleway"/>
              </a:rPr>
              <a:t>туруктуу киреше – эмгек акы, кыймылсыз мүлктү ижарага берүүдөн түшкөн киреше.</a:t>
            </a:r>
            <a:endParaRPr/>
          </a:p>
          <a:p>
            <a:pPr marL="457200" lvl="0" indent="-298450" algn="l" rtl="0">
              <a:lnSpc>
                <a:spcPct val="100000"/>
              </a:lnSpc>
              <a:spcBef>
                <a:spcPts val="0"/>
              </a:spcBef>
              <a:spcAft>
                <a:spcPts val="0"/>
              </a:spcAft>
              <a:buSzPts val="1100"/>
              <a:buFont typeface="Arial"/>
              <a:buChar char="•"/>
            </a:pPr>
            <a:r>
              <a:rPr lang="ru-RU" b="0" i="0">
                <a:solidFill>
                  <a:srgbClr val="000000"/>
                </a:solidFill>
                <a:latin typeface="Raleway"/>
                <a:ea typeface="Raleway"/>
                <a:cs typeface="Raleway"/>
                <a:sym typeface="Raleway"/>
              </a:rPr>
              <a:t>туруктуу эмес киреше – бизнестен түшкөн киреше, кошумча эмгек акы, акчалай белек.</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Бюджетти түзүүчү экинчи бөлүгү чыгашалар, башкача айтканда, сиздин сарптоолоруңуз эсептелет. Чыгашалардын классификациясына көбүрөөк көңүл бөлүү керек, себеби бюджеттин чыгаша бөлүгү көп учурда  көптөгөн бөлүктөргө бөлүнүп кетет. Чыгашалардын статьялары канчалык так жазылса, финансылык сүрөт ошончолук даана тартылат.</a:t>
            </a:r>
            <a:endParaRPr/>
          </a:p>
          <a:p>
            <a:pPr marL="457200" lvl="0" indent="-298450" algn="l" rtl="0">
              <a:lnSpc>
                <a:spcPct val="100000"/>
              </a:lnSpc>
              <a:spcBef>
                <a:spcPts val="0"/>
              </a:spcBef>
              <a:spcAft>
                <a:spcPts val="0"/>
              </a:spcAft>
              <a:buSzPts val="1100"/>
              <a:buChar char="●"/>
            </a:pPr>
            <a:r>
              <a:rPr lang="ru-RU" b="0" i="0">
                <a:solidFill>
                  <a:srgbClr val="161323"/>
                </a:solidFill>
                <a:latin typeface="Raleway"/>
                <a:ea typeface="Raleway"/>
                <a:cs typeface="Raleway"/>
                <a:sym typeface="Raleway"/>
              </a:rPr>
              <a:t>Бул үй-бүлө бюджетинин планын болжолдуу түзүлүшү.</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hyperlink" Target="https://nutrition.jsi.com/media/photos"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hyperlink" Target="https://nutrition.jsi.com/media/photos"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hyperlink" Target="https://nutrition.jsi.com/media/photos"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6"/>
          <p:cNvPicPr preferRelativeResize="0"/>
          <p:nvPr/>
        </p:nvPicPr>
        <p:blipFill rotWithShape="1">
          <a:blip r:embed="rId2">
            <a:alphaModFix/>
          </a:blip>
          <a:srcRect/>
          <a:stretch/>
        </p:blipFill>
        <p:spPr>
          <a:xfrm>
            <a:off x="2053" y="0"/>
            <a:ext cx="9139894" cy="6244936"/>
          </a:xfrm>
          <a:prstGeom prst="rect">
            <a:avLst/>
          </a:prstGeom>
          <a:noFill/>
          <a:ln>
            <a:noFill/>
          </a:ln>
        </p:spPr>
      </p:pic>
      <p:sp>
        <p:nvSpPr>
          <p:cNvPr id="12" name="Google Shape;12;p26"/>
          <p:cNvSpPr txBox="1">
            <a:spLocks noGrp="1"/>
          </p:cNvSpPr>
          <p:nvPr>
            <p:ph type="ctrTitle"/>
          </p:nvPr>
        </p:nvSpPr>
        <p:spPr>
          <a:xfrm>
            <a:off x="639416" y="1709056"/>
            <a:ext cx="4291800" cy="19704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6"/>
          <p:cNvSpPr txBox="1">
            <a:spLocks noGrp="1"/>
          </p:cNvSpPr>
          <p:nvPr>
            <p:ph type="subTitle" idx="1"/>
          </p:nvPr>
        </p:nvSpPr>
        <p:spPr>
          <a:xfrm>
            <a:off x="639415" y="4060370"/>
            <a:ext cx="4343400" cy="8274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4" name="Google Shape;14;p26"/>
          <p:cNvSpPr/>
          <p:nvPr/>
        </p:nvSpPr>
        <p:spPr>
          <a:xfrm>
            <a:off x="617517" y="6383350"/>
            <a:ext cx="41565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USAID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sp>
        <p:nvSpPr>
          <p:cNvPr id="15" name="Google Shape;15;p26"/>
          <p:cNvSpPr txBox="1"/>
          <p:nvPr/>
        </p:nvSpPr>
        <p:spPr>
          <a:xfrm>
            <a:off x="174169" y="6551851"/>
            <a:ext cx="2133600" cy="1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5/3/2019</a:t>
            </a:r>
            <a:endParaRPr sz="600" b="0" i="0" u="none" strike="noStrike" cap="none">
              <a:solidFill>
                <a:srgbClr val="635C5B"/>
              </a:solidFill>
              <a:latin typeface="Gill Sans"/>
              <a:ea typeface="Gill Sans"/>
              <a:cs typeface="Gill Sans"/>
              <a:sym typeface="Gill Sans"/>
            </a:endParaRPr>
          </a:p>
        </p:txBody>
      </p:sp>
      <p:sp>
        <p:nvSpPr>
          <p:cNvPr id="16" name="Google Shape;16;p26"/>
          <p:cNvSpPr txBox="1"/>
          <p:nvPr/>
        </p:nvSpPr>
        <p:spPr>
          <a:xfrm>
            <a:off x="3145969" y="6551851"/>
            <a:ext cx="2895600" cy="18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FOOTER GOES HERE</a:t>
            </a:r>
            <a:endParaRPr sz="1400" b="0" i="0" u="none" strike="noStrike" cap="none">
              <a:solidFill>
                <a:srgbClr val="000000"/>
              </a:solidFill>
              <a:latin typeface="Arial"/>
              <a:ea typeface="Arial"/>
              <a:cs typeface="Arial"/>
              <a:sym typeface="Arial"/>
            </a:endParaRPr>
          </a:p>
        </p:txBody>
      </p:sp>
      <p:sp>
        <p:nvSpPr>
          <p:cNvPr id="17" name="Google Shape;17;p26"/>
          <p:cNvSpPr/>
          <p:nvPr/>
        </p:nvSpPr>
        <p:spPr>
          <a:xfrm>
            <a:off x="0" y="6361713"/>
            <a:ext cx="9144000" cy="496200"/>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6"/>
          <p:cNvSpPr/>
          <p:nvPr/>
        </p:nvSpPr>
        <p:spPr>
          <a:xfrm>
            <a:off x="639416" y="6508042"/>
            <a:ext cx="41565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 ADVANCING NUTRITION</a:t>
            </a:r>
            <a:endParaRPr sz="1400" b="0" i="0" u="none" strike="noStrike" cap="none">
              <a:solidFill>
                <a:srgbClr val="000000"/>
              </a:solidFill>
              <a:latin typeface="Arial"/>
              <a:ea typeface="Arial"/>
              <a:cs typeface="Arial"/>
              <a:sym typeface="Arial"/>
            </a:endParaRPr>
          </a:p>
        </p:txBody>
      </p:sp>
      <p:sp>
        <p:nvSpPr>
          <p:cNvPr id="19" name="Google Shape;19;p26"/>
          <p:cNvSpPr txBox="1">
            <a:spLocks noGrp="1"/>
          </p:cNvSpPr>
          <p:nvPr>
            <p:ph type="body" idx="2"/>
          </p:nvPr>
        </p:nvSpPr>
        <p:spPr>
          <a:xfrm>
            <a:off x="633413" y="5383213"/>
            <a:ext cx="5985000" cy="384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 name="Google Shape;20;p26"/>
          <p:cNvPicPr preferRelativeResize="0"/>
          <p:nvPr/>
        </p:nvPicPr>
        <p:blipFill rotWithShape="1">
          <a:blip r:embed="rId3">
            <a:alphaModFix/>
          </a:blip>
          <a:srcRect/>
          <a:stretch/>
        </p:blipFill>
        <p:spPr>
          <a:xfrm>
            <a:off x="639416" y="685800"/>
            <a:ext cx="1813364" cy="5440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67B9"/>
              </a:buClr>
              <a:buSzPts val="4400"/>
              <a:buFont typeface="Gill Sans"/>
              <a:buNone/>
              <a:defRPr sz="4400" b="0"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67B9"/>
              </a:buClr>
              <a:buSzPts val="2800"/>
              <a:buFont typeface="Gill Sans"/>
              <a:buNone/>
              <a:defRPr sz="2800" b="1"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29"/>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lvl1pPr marL="457200" marR="0" lvl="0" indent="-368300" algn="l" rtl="0">
              <a:lnSpc>
                <a:spcPct val="90000"/>
              </a:lnSpc>
              <a:spcBef>
                <a:spcPts val="1000"/>
              </a:spcBef>
              <a:spcAft>
                <a:spcPts val="0"/>
              </a:spcAft>
              <a:buClr>
                <a:srgbClr val="6C6463"/>
              </a:buClr>
              <a:buSzPts val="2200"/>
              <a:buFont typeface="Arial"/>
              <a:buChar char="•"/>
              <a:defRPr sz="2200" b="0" i="0" u="none" strike="noStrike" cap="none">
                <a:solidFill>
                  <a:srgbClr val="6C6463"/>
                </a:solidFill>
                <a:latin typeface="Gill Sans"/>
                <a:ea typeface="Gill Sans"/>
                <a:cs typeface="Gill Sans"/>
                <a:sym typeface="Gill Sans"/>
              </a:defRPr>
            </a:lvl1pPr>
            <a:lvl2pPr marL="914400" marR="0" lvl="1" indent="-355600" algn="l" rtl="0">
              <a:lnSpc>
                <a:spcPct val="90000"/>
              </a:lnSpc>
              <a:spcBef>
                <a:spcPts val="500"/>
              </a:spcBef>
              <a:spcAft>
                <a:spcPts val="0"/>
              </a:spcAft>
              <a:buClr>
                <a:srgbClr val="6C6463"/>
              </a:buClr>
              <a:buSzPts val="2000"/>
              <a:buFont typeface="NTR"/>
              <a:buChar char="—"/>
              <a:defRPr sz="2000" b="0" i="0" u="none" strike="noStrike" cap="none">
                <a:solidFill>
                  <a:srgbClr val="6C6463"/>
                </a:solidFill>
                <a:latin typeface="Gill Sans"/>
                <a:ea typeface="Gill Sans"/>
                <a:cs typeface="Gill Sans"/>
                <a:sym typeface="Gill Sans"/>
              </a:defRPr>
            </a:lvl2pPr>
            <a:lvl3pPr marL="1371600" marR="0" lvl="2"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17500" algn="l" rtl="0">
              <a:lnSpc>
                <a:spcPct val="90000"/>
              </a:lnSpc>
              <a:spcBef>
                <a:spcPts val="50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4pPr>
            <a:lvl5pPr marL="2286000" marR="0" lvl="4" indent="-304800" algn="l" rtl="0">
              <a:lnSpc>
                <a:spcPct val="90000"/>
              </a:lnSpc>
              <a:spcBef>
                <a:spcPts val="500"/>
              </a:spcBef>
              <a:spcAft>
                <a:spcPts val="0"/>
              </a:spcAft>
              <a:buClr>
                <a:srgbClr val="6C6463"/>
              </a:buClr>
              <a:buSzPts val="1200"/>
              <a:buFont typeface="Arial"/>
              <a:buChar char="•"/>
              <a:defRPr sz="12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2"/>
        <p:cNvGrpSpPr/>
        <p:nvPr/>
      </p:nvGrpSpPr>
      <p:grpSpPr>
        <a:xfrm>
          <a:off x="0" y="0"/>
          <a:ext cx="0" cy="0"/>
          <a:chOff x="0" y="0"/>
          <a:chExt cx="0" cy="0"/>
        </a:xfrm>
      </p:grpSpPr>
      <p:sp>
        <p:nvSpPr>
          <p:cNvPr id="73" name="Google Shape;73;p31"/>
          <p:cNvSpPr/>
          <p:nvPr/>
        </p:nvSpPr>
        <p:spPr>
          <a:xfrm>
            <a:off x="0" y="-1"/>
            <a:ext cx="9144000" cy="6226629"/>
          </a:xfrm>
          <a:prstGeom prst="rect">
            <a:avLst/>
          </a:prstGeom>
          <a:solidFill>
            <a:srgbClr val="BA0C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31"/>
          <p:cNvSpPr txBox="1">
            <a:spLocks noGrp="1"/>
          </p:cNvSpPr>
          <p:nvPr>
            <p:ph type="ctrTitle"/>
          </p:nvPr>
        </p:nvSpPr>
        <p:spPr>
          <a:xfrm>
            <a:off x="639416" y="2133600"/>
            <a:ext cx="7128164" cy="1600200"/>
          </a:xfrm>
          <a:prstGeom prst="rect">
            <a:avLst/>
          </a:prstGeom>
          <a:noFill/>
          <a:ln>
            <a:noFill/>
          </a:ln>
          <a:effectLst>
            <a:outerShdw blurRad="254000" algn="tl" rotWithShape="0">
              <a:srgbClr val="000000">
                <a:alpha val="20000"/>
              </a:srgbClr>
            </a:outerShdw>
          </a:effectLst>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 name="Google Shape;75;p31"/>
          <p:cNvPicPr preferRelativeResize="0"/>
          <p:nvPr/>
        </p:nvPicPr>
        <p:blipFill rotWithShape="1">
          <a:blip r:embed="rId2">
            <a:alphaModFix/>
          </a:blip>
          <a:srcRect/>
          <a:stretch/>
        </p:blipFill>
        <p:spPr>
          <a:xfrm>
            <a:off x="639416" y="303967"/>
            <a:ext cx="1813366" cy="54401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6"/>
        <p:cNvGrpSpPr/>
        <p:nvPr/>
      </p:nvGrpSpPr>
      <p:grpSpPr>
        <a:xfrm>
          <a:off x="0" y="0"/>
          <a:ext cx="0" cy="0"/>
          <a:chOff x="0" y="0"/>
          <a:chExt cx="0" cy="0"/>
        </a:xfrm>
      </p:grpSpPr>
      <p:sp>
        <p:nvSpPr>
          <p:cNvPr id="77" name="Google Shape;77;p32"/>
          <p:cNvSpPr/>
          <p:nvPr/>
        </p:nvSpPr>
        <p:spPr>
          <a:xfrm>
            <a:off x="0" y="-1"/>
            <a:ext cx="9144000" cy="6226629"/>
          </a:xfrm>
          <a:prstGeom prst="rect">
            <a:avLst/>
          </a:prstGeom>
          <a:solidFill>
            <a:srgbClr val="0067B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32"/>
          <p:cNvSpPr txBox="1"/>
          <p:nvPr/>
        </p:nvSpPr>
        <p:spPr>
          <a:xfrm>
            <a:off x="639415" y="3105382"/>
            <a:ext cx="3570119" cy="25368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FFFFFF"/>
                </a:solidFill>
                <a:latin typeface="Gill Sans"/>
                <a:ea typeface="Gill Sans"/>
                <a:cs typeface="Gill Sans"/>
                <a:sym typeface="Gill Sans"/>
              </a:rPr>
              <a:t>USAID</a:t>
            </a:r>
            <a:r>
              <a:rPr lang="ru-RU" sz="1400" b="0" i="0" u="none" strike="noStrike" cap="none">
                <a:solidFill>
                  <a:srgbClr val="FFFFFF"/>
                </a:solidFill>
                <a:latin typeface="Gill Sans"/>
                <a:ea typeface="Gill Sans"/>
                <a:cs typeface="Gill Sans"/>
                <a:sym typeface="Gill Sans"/>
              </a:rPr>
              <a:t> </a:t>
            </a:r>
            <a:r>
              <a:rPr lang="ru-RU" sz="1400" b="1" i="0" u="none" strike="noStrike" cap="none">
                <a:solidFill>
                  <a:srgbClr val="FFFFFF"/>
                </a:solidFill>
                <a:latin typeface="Gill Sans"/>
                <a:ea typeface="Gill Sans"/>
                <a:cs typeface="Gill Sans"/>
                <a:sym typeface="Gill Sans"/>
              </a:rPr>
              <a:t>ADVANCING NUTRITION</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000"/>
              <a:buFont typeface="Arial"/>
              <a:buNone/>
            </a:pPr>
            <a:r>
              <a:rPr lang="ru-RU" sz="1000" b="0" i="0" u="none" strike="noStrike" cap="none">
                <a:solidFill>
                  <a:srgbClr val="FFFFFF"/>
                </a:solidFill>
                <a:latin typeface="Gill Sans"/>
                <a:ea typeface="Gill Sans"/>
                <a:cs typeface="Gill Sans"/>
                <a:sym typeface="Gill Sans"/>
              </a:rPr>
              <a:t>IMPLEMENTED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JSI Research &amp; Training Institute, Inc.</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2733 Crystal Drive</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4th Floor</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Arlington, VA 22202</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 </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Phone: 703–528–7474</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Email: info@advancingnutrition.org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Internet: advancingnutrition.org</a:t>
            </a:r>
            <a:endParaRPr sz="1400" b="0" i="0" u="none" strike="noStrike" cap="none">
              <a:solidFill>
                <a:schemeClr val="dk1"/>
              </a:solidFill>
              <a:latin typeface="Gill Sans"/>
              <a:ea typeface="Gill Sans"/>
              <a:cs typeface="Gill Sans"/>
              <a:sym typeface="Gill Sans"/>
            </a:endParaRPr>
          </a:p>
        </p:txBody>
      </p:sp>
      <p:sp>
        <p:nvSpPr>
          <p:cNvPr id="79" name="Google Shape;79;p32"/>
          <p:cNvSpPr txBox="1"/>
          <p:nvPr/>
        </p:nvSpPr>
        <p:spPr>
          <a:xfrm>
            <a:off x="4672647" y="3092682"/>
            <a:ext cx="3775162" cy="10948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Gill Sans"/>
                <a:ea typeface="Gill Sans"/>
                <a:cs typeface="Gill Sans"/>
                <a:sym typeface="Gill Sans"/>
              </a:rPr>
              <a:t>USAID Advancing Nutrition is the Agency's flagship multi-sectoral nutrition project, addressing the root causes of malnutrition to save lives and enhance long-term health and development.</a:t>
            </a:r>
            <a:endParaRPr sz="1400" b="0" i="0" u="none" strike="noStrike" cap="none">
              <a:solidFill>
                <a:srgbClr val="000000"/>
              </a:solidFill>
              <a:latin typeface="Arial"/>
              <a:ea typeface="Arial"/>
              <a:cs typeface="Arial"/>
              <a:sym typeface="Arial"/>
            </a:endParaRPr>
          </a:p>
        </p:txBody>
      </p:sp>
      <p:sp>
        <p:nvSpPr>
          <p:cNvPr id="80" name="Google Shape;80;p32"/>
          <p:cNvSpPr txBox="1"/>
          <p:nvPr/>
        </p:nvSpPr>
        <p:spPr>
          <a:xfrm>
            <a:off x="4672646" y="4727404"/>
            <a:ext cx="3858289" cy="8421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0" i="0" u="none" strike="noStrike" cap="none">
                <a:solidFill>
                  <a:srgbClr val="FFFFFF"/>
                </a:solidFill>
                <a:latin typeface="Gill Sans"/>
                <a:ea typeface="Gill Sans"/>
                <a:cs typeface="Gill Sans"/>
                <a:sym typeface="Gill Sans"/>
              </a:rPr>
              <a:t>This presentation was produced for the U. 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sz="1000" b="0" i="0" u="none" strike="noStrike" cap="none">
              <a:solidFill>
                <a:schemeClr val="dk1"/>
              </a:solidFill>
              <a:latin typeface="Gill Sans"/>
              <a:ea typeface="Gill Sans"/>
              <a:cs typeface="Gill Sans"/>
              <a:sym typeface="Gill Sans"/>
            </a:endParaRPr>
          </a:p>
        </p:txBody>
      </p:sp>
      <p:pic>
        <p:nvPicPr>
          <p:cNvPr id="81" name="Google Shape;81;p32"/>
          <p:cNvPicPr preferRelativeResize="0"/>
          <p:nvPr/>
        </p:nvPicPr>
        <p:blipFill rotWithShape="1">
          <a:blip r:embed="rId2">
            <a:alphaModFix/>
          </a:blip>
          <a:srcRect/>
          <a:stretch/>
        </p:blipFill>
        <p:spPr>
          <a:xfrm>
            <a:off x="639416" y="685800"/>
            <a:ext cx="1813366" cy="54401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pic>
        <p:nvPicPr>
          <p:cNvPr id="83" name="Google Shape;83;p33"/>
          <p:cNvPicPr preferRelativeResize="0"/>
          <p:nvPr/>
        </p:nvPicPr>
        <p:blipFill rotWithShape="1">
          <a:blip r:embed="rId2">
            <a:alphaModFix/>
          </a:blip>
          <a:srcRect l="15964" t="453" r="22704" b="2927"/>
          <a:stretch/>
        </p:blipFill>
        <p:spPr>
          <a:xfrm>
            <a:off x="4650304" y="1152852"/>
            <a:ext cx="4156365" cy="4905048"/>
          </a:xfrm>
          <a:prstGeom prst="rect">
            <a:avLst/>
          </a:prstGeom>
          <a:noFill/>
          <a:ln>
            <a:noFill/>
          </a:ln>
        </p:spPr>
      </p:pic>
      <p:sp>
        <p:nvSpPr>
          <p:cNvPr id="84" name="Google Shape;84;p33"/>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5" name="Google Shape;85;p33"/>
          <p:cNvPicPr preferRelativeResize="0"/>
          <p:nvPr/>
        </p:nvPicPr>
        <p:blipFill rotWithShape="1">
          <a:blip r:embed="rId3">
            <a:alphaModFix/>
          </a:blip>
          <a:srcRect/>
          <a:stretch/>
        </p:blipFill>
        <p:spPr>
          <a:xfrm>
            <a:off x="639416" y="307510"/>
            <a:ext cx="1813366" cy="536918"/>
          </a:xfrm>
          <a:prstGeom prst="rect">
            <a:avLst/>
          </a:prstGeom>
          <a:noFill/>
          <a:ln>
            <a:noFill/>
          </a:ln>
        </p:spPr>
      </p:pic>
      <p:sp>
        <p:nvSpPr>
          <p:cNvPr id="86" name="Google Shape;86;p33"/>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a:t>
            </a:r>
            <a:r>
              <a:rPr lang="ru-RU" sz="1400" b="0" i="0" u="none" strike="noStrike" cap="none">
                <a:solidFill>
                  <a:schemeClr val="lt1"/>
                </a:solidFill>
                <a:latin typeface="Arial"/>
                <a:ea typeface="Arial"/>
                <a:cs typeface="Arial"/>
                <a:sym typeface="Arial"/>
              </a:rPr>
              <a:t>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sp>
        <p:nvSpPr>
          <p:cNvPr id="87" name="Google Shape;87;p33"/>
          <p:cNvSpPr txBox="1">
            <a:spLocks noGrp="1"/>
          </p:cNvSpPr>
          <p:nvPr>
            <p:ph type="ctrTitle"/>
          </p:nvPr>
        </p:nvSpPr>
        <p:spPr>
          <a:xfrm>
            <a:off x="666959" y="1135243"/>
            <a:ext cx="3763662"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33"/>
          <p:cNvSpPr txBox="1">
            <a:spLocks noGrp="1"/>
          </p:cNvSpPr>
          <p:nvPr>
            <p:ph type="subTitle" idx="1"/>
          </p:nvPr>
        </p:nvSpPr>
        <p:spPr>
          <a:xfrm>
            <a:off x="666958" y="2910365"/>
            <a:ext cx="3763662"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89" name="Google Shape;89;p33"/>
          <p:cNvSpPr txBox="1">
            <a:spLocks noGrp="1"/>
          </p:cNvSpPr>
          <p:nvPr>
            <p:ph type="body" idx="2"/>
          </p:nvPr>
        </p:nvSpPr>
        <p:spPr>
          <a:xfrm>
            <a:off x="666957" y="4098332"/>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3"/>
          <p:cNvSpPr/>
          <p:nvPr/>
        </p:nvSpPr>
        <p:spPr>
          <a:xfrm>
            <a:off x="6109855" y="4405744"/>
            <a:ext cx="3034145"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000"/>
              <a:buFont typeface="Arial"/>
              <a:buNone/>
            </a:pPr>
            <a:r>
              <a:rPr lang="ru-RU" sz="1000" b="1" i="0" u="none" strike="noStrike" cap="none">
                <a:solidFill>
                  <a:schemeClr val="dk1"/>
                </a:solidFill>
                <a:latin typeface="Gill Sans"/>
                <a:ea typeface="Gill Sans"/>
                <a:cs typeface="Gill Sans"/>
                <a:sym typeface="Gill Sans"/>
              </a:rPr>
              <a:t>TO CHANGE THIS PHOTO</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400"/>
              </a:spcBef>
              <a:spcAft>
                <a:spcPts val="0"/>
              </a:spcAft>
              <a:buClr>
                <a:srgbClr val="000000"/>
              </a:buClr>
              <a:buSzPts val="1000"/>
              <a:buFont typeface="Arial"/>
              <a:buNone/>
            </a:pPr>
            <a:r>
              <a:rPr lang="ru-RU" sz="1000" b="0" i="0" u="none" strike="noStrike" cap="none">
                <a:solidFill>
                  <a:schemeClr val="dk1"/>
                </a:solidFill>
                <a:latin typeface="Gill Sans"/>
                <a:ea typeface="Gill Sans"/>
                <a:cs typeface="Gill Sans"/>
                <a:sym typeface="Gill Sans"/>
              </a:rPr>
              <a:t>Find a photo that relates to your topic and insert it here. Need a photo? Explore the project’s </a:t>
            </a:r>
            <a:r>
              <a:rPr lang="ru-RU" sz="1000" b="0" i="0" u="sng" strike="noStrike" cap="none">
                <a:solidFill>
                  <a:schemeClr val="hlink"/>
                </a:solidFill>
                <a:latin typeface="Gill Sans"/>
                <a:ea typeface="Gill Sans"/>
                <a:cs typeface="Gill Sans"/>
                <a:sym typeface="Gill Sans"/>
                <a:hlinkClick r:id="rId4"/>
              </a:rPr>
              <a:t>intranet photo database</a:t>
            </a:r>
            <a:r>
              <a:rPr lang="ru-RU" sz="1000" b="0" i="0"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Go to </a:t>
            </a:r>
            <a:r>
              <a:rPr lang="ru-RU" sz="1000" b="1" i="0" u="none" strike="noStrike" cap="none">
                <a:solidFill>
                  <a:schemeClr val="dk1"/>
                </a:solidFill>
                <a:latin typeface="Gill Sans"/>
                <a:ea typeface="Gill Sans"/>
                <a:cs typeface="Gill Sans"/>
                <a:sym typeface="Gill Sans"/>
              </a:rPr>
              <a:t>View</a:t>
            </a:r>
            <a:r>
              <a:rPr lang="ru-RU" sz="1000" b="0" i="0" u="none" strike="noStrike" cap="none">
                <a:solidFill>
                  <a:schemeClr val="dk1"/>
                </a:solidFill>
                <a:latin typeface="Gill Sans"/>
                <a:ea typeface="Gill Sans"/>
                <a:cs typeface="Gill Sans"/>
                <a:sym typeface="Gill Sans"/>
              </a:rPr>
              <a:t> in the top menu, then </a:t>
            </a:r>
            <a:r>
              <a:rPr lang="ru-RU" sz="1000" b="1" i="0" u="none" strike="noStrike" cap="none">
                <a:solidFill>
                  <a:schemeClr val="dk1"/>
                </a:solidFill>
                <a:latin typeface="Gill Sans"/>
                <a:ea typeface="Gill Sans"/>
                <a:cs typeface="Gill Sans"/>
                <a:sym typeface="Gill Sans"/>
              </a:rPr>
              <a:t>Slide Master</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Right click on current photo</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Select “Change Picture”</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Browse to a related photo and choose “Insert”</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Adjust to fill the frame by clicking on the image, then clicking in a corner and dragging.</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Delete this box, then click on Home in the menu to add content to your presentation</a:t>
            </a:r>
            <a:r>
              <a:rPr lang="ru-RU" sz="1000" b="1" i="0" u="none" strike="noStrike" cap="none">
                <a:solidFill>
                  <a:schemeClr val="dk1"/>
                </a:solidFill>
                <a:latin typeface="Gill Sans"/>
                <a:ea typeface="Gill Sans"/>
                <a:cs typeface="Gill Sans"/>
                <a:sym typeface="Gill Sans"/>
              </a:rPr>
              <a:t> </a:t>
            </a:r>
            <a:endParaRPr sz="10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91"/>
        <p:cNvGrpSpPr/>
        <p:nvPr/>
      </p:nvGrpSpPr>
      <p:grpSpPr>
        <a:xfrm>
          <a:off x="0" y="0"/>
          <a:ext cx="0" cy="0"/>
          <a:chOff x="0" y="0"/>
          <a:chExt cx="0" cy="0"/>
        </a:xfrm>
      </p:grpSpPr>
      <p:pic>
        <p:nvPicPr>
          <p:cNvPr id="92" name="Google Shape;92;p34"/>
          <p:cNvPicPr preferRelativeResize="0"/>
          <p:nvPr/>
        </p:nvPicPr>
        <p:blipFill rotWithShape="1">
          <a:blip r:embed="rId2">
            <a:alphaModFix/>
          </a:blip>
          <a:srcRect l="15965" t="455" r="22703" b="2925"/>
          <a:stretch/>
        </p:blipFill>
        <p:spPr>
          <a:xfrm>
            <a:off x="608243" y="1173634"/>
            <a:ext cx="4156364" cy="4905048"/>
          </a:xfrm>
          <a:prstGeom prst="rect">
            <a:avLst/>
          </a:prstGeom>
          <a:noFill/>
          <a:ln>
            <a:noFill/>
          </a:ln>
        </p:spPr>
      </p:pic>
      <p:sp>
        <p:nvSpPr>
          <p:cNvPr id="93" name="Google Shape;93;p34"/>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34"/>
          <p:cNvPicPr preferRelativeResize="0"/>
          <p:nvPr/>
        </p:nvPicPr>
        <p:blipFill rotWithShape="1">
          <a:blip r:embed="rId3">
            <a:alphaModFix/>
          </a:blip>
          <a:srcRect/>
          <a:stretch/>
        </p:blipFill>
        <p:spPr>
          <a:xfrm>
            <a:off x="639416" y="307510"/>
            <a:ext cx="1813366" cy="536918"/>
          </a:xfrm>
          <a:prstGeom prst="rect">
            <a:avLst/>
          </a:prstGeom>
          <a:noFill/>
          <a:ln>
            <a:noFill/>
          </a:ln>
        </p:spPr>
      </p:pic>
      <p:sp>
        <p:nvSpPr>
          <p:cNvPr id="95" name="Google Shape;95;p34"/>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a:t>
            </a:r>
            <a:r>
              <a:rPr lang="ru-RU" sz="1400" b="0" i="0" u="none" strike="noStrike" cap="none">
                <a:solidFill>
                  <a:schemeClr val="lt1"/>
                </a:solidFill>
                <a:latin typeface="Arial"/>
                <a:ea typeface="Arial"/>
                <a:cs typeface="Arial"/>
                <a:sym typeface="Arial"/>
              </a:rPr>
              <a:t>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sp>
        <p:nvSpPr>
          <p:cNvPr id="96" name="Google Shape;96;p34"/>
          <p:cNvSpPr txBox="1">
            <a:spLocks noGrp="1"/>
          </p:cNvSpPr>
          <p:nvPr>
            <p:ph type="ctrTitle"/>
          </p:nvPr>
        </p:nvSpPr>
        <p:spPr>
          <a:xfrm>
            <a:off x="5093486" y="1135243"/>
            <a:ext cx="3763662"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34"/>
          <p:cNvSpPr txBox="1">
            <a:spLocks noGrp="1"/>
          </p:cNvSpPr>
          <p:nvPr>
            <p:ph type="subTitle" idx="1"/>
          </p:nvPr>
        </p:nvSpPr>
        <p:spPr>
          <a:xfrm>
            <a:off x="5093485" y="2910365"/>
            <a:ext cx="3763662"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98" name="Google Shape;98;p34"/>
          <p:cNvSpPr txBox="1">
            <a:spLocks noGrp="1"/>
          </p:cNvSpPr>
          <p:nvPr>
            <p:ph type="body" idx="2"/>
          </p:nvPr>
        </p:nvSpPr>
        <p:spPr>
          <a:xfrm>
            <a:off x="5093484" y="4098332"/>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4"/>
          <p:cNvSpPr/>
          <p:nvPr/>
        </p:nvSpPr>
        <p:spPr>
          <a:xfrm>
            <a:off x="571499" y="4405744"/>
            <a:ext cx="3034145"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000"/>
              <a:buFont typeface="Arial"/>
              <a:buNone/>
            </a:pPr>
            <a:r>
              <a:rPr lang="ru-RU" sz="1000" b="1" i="0" u="none" strike="noStrike" cap="none">
                <a:solidFill>
                  <a:schemeClr val="dk1"/>
                </a:solidFill>
                <a:latin typeface="Gill Sans"/>
                <a:ea typeface="Gill Sans"/>
                <a:cs typeface="Gill Sans"/>
                <a:sym typeface="Gill Sans"/>
              </a:rPr>
              <a:t>TO CHANGE THIS PHOTO</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400"/>
              </a:spcBef>
              <a:spcAft>
                <a:spcPts val="0"/>
              </a:spcAft>
              <a:buClr>
                <a:srgbClr val="000000"/>
              </a:buClr>
              <a:buSzPts val="1000"/>
              <a:buFont typeface="Arial"/>
              <a:buNone/>
            </a:pPr>
            <a:r>
              <a:rPr lang="ru-RU" sz="1000" b="0" i="0" u="none" strike="noStrike" cap="none">
                <a:solidFill>
                  <a:schemeClr val="dk1"/>
                </a:solidFill>
                <a:latin typeface="Gill Sans"/>
                <a:ea typeface="Gill Sans"/>
                <a:cs typeface="Gill Sans"/>
                <a:sym typeface="Gill Sans"/>
              </a:rPr>
              <a:t>Find a photo that relates to your topic and insert it here. Need a photo? Explore the project’s </a:t>
            </a:r>
            <a:r>
              <a:rPr lang="ru-RU" sz="1000" b="0" i="0" u="sng" strike="noStrike" cap="none">
                <a:solidFill>
                  <a:schemeClr val="hlink"/>
                </a:solidFill>
                <a:latin typeface="Gill Sans"/>
                <a:ea typeface="Gill Sans"/>
                <a:cs typeface="Gill Sans"/>
                <a:sym typeface="Gill Sans"/>
                <a:hlinkClick r:id="rId4"/>
              </a:rPr>
              <a:t>intranet photo database</a:t>
            </a:r>
            <a:r>
              <a:rPr lang="ru-RU" sz="1000" b="0" i="0"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Go to </a:t>
            </a:r>
            <a:r>
              <a:rPr lang="ru-RU" sz="1000" b="1" i="0" u="none" strike="noStrike" cap="none">
                <a:solidFill>
                  <a:schemeClr val="dk1"/>
                </a:solidFill>
                <a:latin typeface="Gill Sans"/>
                <a:ea typeface="Gill Sans"/>
                <a:cs typeface="Gill Sans"/>
                <a:sym typeface="Gill Sans"/>
              </a:rPr>
              <a:t>View</a:t>
            </a:r>
            <a:r>
              <a:rPr lang="ru-RU" sz="1000" b="0" i="0" u="none" strike="noStrike" cap="none">
                <a:solidFill>
                  <a:schemeClr val="dk1"/>
                </a:solidFill>
                <a:latin typeface="Gill Sans"/>
                <a:ea typeface="Gill Sans"/>
                <a:cs typeface="Gill Sans"/>
                <a:sym typeface="Gill Sans"/>
              </a:rPr>
              <a:t> in the top menu, then </a:t>
            </a:r>
            <a:r>
              <a:rPr lang="ru-RU" sz="1000" b="1" i="0" u="none" strike="noStrike" cap="none">
                <a:solidFill>
                  <a:schemeClr val="dk1"/>
                </a:solidFill>
                <a:latin typeface="Gill Sans"/>
                <a:ea typeface="Gill Sans"/>
                <a:cs typeface="Gill Sans"/>
                <a:sym typeface="Gill Sans"/>
              </a:rPr>
              <a:t>Slide Master</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Right click on current photo</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Select “Change Picture”</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Browse to a related photo and choose “Insert”</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Adjust to fill the frame by clicking on the image, then clicking in a corner and dragging.</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Delete this box, then click on Home in the menu to add content to your presentation</a:t>
            </a:r>
            <a:r>
              <a:rPr lang="ru-RU" sz="1000" b="1" i="0" u="none" strike="noStrike" cap="none">
                <a:solidFill>
                  <a:schemeClr val="dk1"/>
                </a:solidFill>
                <a:latin typeface="Gill Sans"/>
                <a:ea typeface="Gill Sans"/>
                <a:cs typeface="Gill Sans"/>
                <a:sym typeface="Gill Sans"/>
              </a:rPr>
              <a:t> </a:t>
            </a:r>
            <a:endParaRPr sz="10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00"/>
        <p:cNvGrpSpPr/>
        <p:nvPr/>
      </p:nvGrpSpPr>
      <p:grpSpPr>
        <a:xfrm>
          <a:off x="0" y="0"/>
          <a:ext cx="0" cy="0"/>
          <a:chOff x="0" y="0"/>
          <a:chExt cx="0" cy="0"/>
        </a:xfrm>
      </p:grpSpPr>
      <p:pic>
        <p:nvPicPr>
          <p:cNvPr id="101" name="Google Shape;101;p35"/>
          <p:cNvPicPr preferRelativeResize="0"/>
          <p:nvPr/>
        </p:nvPicPr>
        <p:blipFill rotWithShape="1">
          <a:blip r:embed="rId2">
            <a:alphaModFix/>
          </a:blip>
          <a:srcRect l="-12209" t="14588" r="3972"/>
          <a:stretch/>
        </p:blipFill>
        <p:spPr>
          <a:xfrm>
            <a:off x="858740" y="1925845"/>
            <a:ext cx="7563289" cy="3354469"/>
          </a:xfrm>
          <a:prstGeom prst="rect">
            <a:avLst/>
          </a:prstGeom>
          <a:noFill/>
          <a:ln>
            <a:noFill/>
          </a:ln>
        </p:spPr>
      </p:pic>
      <p:sp>
        <p:nvSpPr>
          <p:cNvPr id="102" name="Google Shape;102;p35"/>
          <p:cNvSpPr txBox="1">
            <a:spLocks noGrp="1"/>
          </p:cNvSpPr>
          <p:nvPr>
            <p:ph type="ctrTitle"/>
          </p:nvPr>
        </p:nvSpPr>
        <p:spPr>
          <a:xfrm>
            <a:off x="639416" y="1196010"/>
            <a:ext cx="7563290" cy="6631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35"/>
          <p:cNvSpPr txBox="1">
            <a:spLocks noGrp="1"/>
          </p:cNvSpPr>
          <p:nvPr>
            <p:ph type="subTitle" idx="1"/>
          </p:nvPr>
        </p:nvSpPr>
        <p:spPr>
          <a:xfrm>
            <a:off x="639416" y="2003105"/>
            <a:ext cx="7563290" cy="450092"/>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04" name="Google Shape;104;p35"/>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5"/>
          <p:cNvSpPr txBox="1">
            <a:spLocks noGrp="1"/>
          </p:cNvSpPr>
          <p:nvPr>
            <p:ph type="body" idx="2"/>
          </p:nvPr>
        </p:nvSpPr>
        <p:spPr>
          <a:xfrm>
            <a:off x="639416" y="6003838"/>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6" name="Google Shape;106;p35"/>
          <p:cNvPicPr preferRelativeResize="0"/>
          <p:nvPr/>
        </p:nvPicPr>
        <p:blipFill rotWithShape="1">
          <a:blip r:embed="rId3">
            <a:alphaModFix/>
          </a:blip>
          <a:srcRect/>
          <a:stretch/>
        </p:blipFill>
        <p:spPr>
          <a:xfrm>
            <a:off x="639416" y="307510"/>
            <a:ext cx="1813366" cy="536918"/>
          </a:xfrm>
          <a:prstGeom prst="rect">
            <a:avLst/>
          </a:prstGeom>
          <a:noFill/>
          <a:ln>
            <a:noFill/>
          </a:ln>
        </p:spPr>
      </p:pic>
      <p:sp>
        <p:nvSpPr>
          <p:cNvPr id="107" name="Google Shape;107;p35"/>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a:t>
            </a:r>
            <a:r>
              <a:rPr lang="ru-RU" sz="1400" b="0" i="0" u="none" strike="noStrike" cap="none">
                <a:solidFill>
                  <a:schemeClr val="lt1"/>
                </a:solidFill>
                <a:latin typeface="Arial"/>
                <a:ea typeface="Arial"/>
                <a:cs typeface="Arial"/>
                <a:sym typeface="Arial"/>
              </a:rPr>
              <a:t>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8"/>
        <p:cNvGrpSpPr/>
        <p:nvPr/>
      </p:nvGrpSpPr>
      <p:grpSpPr>
        <a:xfrm>
          <a:off x="0" y="0"/>
          <a:ext cx="0" cy="0"/>
          <a:chOff x="0" y="0"/>
          <a:chExt cx="0" cy="0"/>
        </a:xfrm>
      </p:grpSpPr>
      <p:sp>
        <p:nvSpPr>
          <p:cNvPr id="109" name="Google Shape;109;p36"/>
          <p:cNvSpPr/>
          <p:nvPr/>
        </p:nvSpPr>
        <p:spPr>
          <a:xfrm>
            <a:off x="0" y="-1"/>
            <a:ext cx="9144000" cy="6226629"/>
          </a:xfrm>
          <a:prstGeom prst="rect">
            <a:avLst/>
          </a:prstGeom>
          <a:solidFill>
            <a:srgbClr val="CFCDC9">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36"/>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36"/>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a:t>
            </a:r>
            <a:r>
              <a:rPr lang="ru-RU" sz="1400" b="0" i="0" u="none" strike="noStrike" cap="none">
                <a:solidFill>
                  <a:schemeClr val="lt1"/>
                </a:solidFill>
                <a:latin typeface="Arial"/>
                <a:ea typeface="Arial"/>
                <a:cs typeface="Arial"/>
                <a:sym typeface="Arial"/>
              </a:rPr>
              <a:t>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pic>
        <p:nvPicPr>
          <p:cNvPr id="112" name="Google Shape;112;p36"/>
          <p:cNvPicPr preferRelativeResize="0"/>
          <p:nvPr/>
        </p:nvPicPr>
        <p:blipFill rotWithShape="1">
          <a:blip r:embed="rId2">
            <a:alphaModFix/>
          </a:blip>
          <a:srcRect/>
          <a:stretch/>
        </p:blipFill>
        <p:spPr>
          <a:xfrm>
            <a:off x="639416" y="307510"/>
            <a:ext cx="1813366" cy="536918"/>
          </a:xfrm>
          <a:prstGeom prst="rect">
            <a:avLst/>
          </a:prstGeom>
          <a:noFill/>
          <a:ln>
            <a:noFill/>
          </a:ln>
        </p:spPr>
      </p:pic>
      <p:pic>
        <p:nvPicPr>
          <p:cNvPr id="113" name="Google Shape;113;p36"/>
          <p:cNvPicPr preferRelativeResize="0"/>
          <p:nvPr/>
        </p:nvPicPr>
        <p:blipFill rotWithShape="1">
          <a:blip r:embed="rId3">
            <a:alphaModFix/>
          </a:blip>
          <a:srcRect l="15965" t="455" r="22703" b="2925"/>
          <a:stretch/>
        </p:blipFill>
        <p:spPr>
          <a:xfrm>
            <a:off x="4650304" y="1152852"/>
            <a:ext cx="4156364" cy="4905048"/>
          </a:xfrm>
          <a:prstGeom prst="rect">
            <a:avLst/>
          </a:prstGeom>
          <a:noFill/>
          <a:ln>
            <a:noFill/>
          </a:ln>
        </p:spPr>
      </p:pic>
      <p:sp>
        <p:nvSpPr>
          <p:cNvPr id="114" name="Google Shape;114;p36"/>
          <p:cNvSpPr txBox="1">
            <a:spLocks noGrp="1"/>
          </p:cNvSpPr>
          <p:nvPr>
            <p:ph type="ctrTitle"/>
          </p:nvPr>
        </p:nvSpPr>
        <p:spPr>
          <a:xfrm>
            <a:off x="666959" y="1135243"/>
            <a:ext cx="3763662"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36"/>
          <p:cNvSpPr txBox="1">
            <a:spLocks noGrp="1"/>
          </p:cNvSpPr>
          <p:nvPr>
            <p:ph type="subTitle" idx="1"/>
          </p:nvPr>
        </p:nvSpPr>
        <p:spPr>
          <a:xfrm>
            <a:off x="666958" y="2910365"/>
            <a:ext cx="3763662"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16" name="Google Shape;116;p36"/>
          <p:cNvSpPr txBox="1">
            <a:spLocks noGrp="1"/>
          </p:cNvSpPr>
          <p:nvPr>
            <p:ph type="body" idx="2"/>
          </p:nvPr>
        </p:nvSpPr>
        <p:spPr>
          <a:xfrm>
            <a:off x="666957" y="4098332"/>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36"/>
          <p:cNvSpPr/>
          <p:nvPr/>
        </p:nvSpPr>
        <p:spPr>
          <a:xfrm>
            <a:off x="6109855" y="4405744"/>
            <a:ext cx="3034145"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000"/>
              <a:buFont typeface="Arial"/>
              <a:buNone/>
            </a:pPr>
            <a:r>
              <a:rPr lang="ru-RU" sz="1000" b="1" i="0" u="none" strike="noStrike" cap="none">
                <a:solidFill>
                  <a:schemeClr val="dk1"/>
                </a:solidFill>
                <a:latin typeface="Gill Sans"/>
                <a:ea typeface="Gill Sans"/>
                <a:cs typeface="Gill Sans"/>
                <a:sym typeface="Gill Sans"/>
              </a:rPr>
              <a:t>TO CHANGE THIS PHOTO</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400"/>
              </a:spcBef>
              <a:spcAft>
                <a:spcPts val="0"/>
              </a:spcAft>
              <a:buClr>
                <a:srgbClr val="000000"/>
              </a:buClr>
              <a:buSzPts val="1000"/>
              <a:buFont typeface="Arial"/>
              <a:buNone/>
            </a:pPr>
            <a:r>
              <a:rPr lang="ru-RU" sz="1000" b="0" i="0" u="none" strike="noStrike" cap="none">
                <a:solidFill>
                  <a:schemeClr val="dk1"/>
                </a:solidFill>
                <a:latin typeface="Gill Sans"/>
                <a:ea typeface="Gill Sans"/>
                <a:cs typeface="Gill Sans"/>
                <a:sym typeface="Gill Sans"/>
              </a:rPr>
              <a:t>Find a photo that relates to your topic and insert it here. Need a photo? Explore the project’s </a:t>
            </a:r>
            <a:r>
              <a:rPr lang="ru-RU" sz="1000" b="0" i="0" u="sng" strike="noStrike" cap="none">
                <a:solidFill>
                  <a:schemeClr val="hlink"/>
                </a:solidFill>
                <a:latin typeface="Gill Sans"/>
                <a:ea typeface="Gill Sans"/>
                <a:cs typeface="Gill Sans"/>
                <a:sym typeface="Gill Sans"/>
                <a:hlinkClick r:id="rId4"/>
              </a:rPr>
              <a:t>intranet photo database</a:t>
            </a:r>
            <a:r>
              <a:rPr lang="ru-RU" sz="1000" b="0" i="0"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Go to </a:t>
            </a:r>
            <a:r>
              <a:rPr lang="ru-RU" sz="1000" b="1" i="0" u="none" strike="noStrike" cap="none">
                <a:solidFill>
                  <a:schemeClr val="dk1"/>
                </a:solidFill>
                <a:latin typeface="Gill Sans"/>
                <a:ea typeface="Gill Sans"/>
                <a:cs typeface="Gill Sans"/>
                <a:sym typeface="Gill Sans"/>
              </a:rPr>
              <a:t>View</a:t>
            </a:r>
            <a:r>
              <a:rPr lang="ru-RU" sz="1000" b="0" i="0" u="none" strike="noStrike" cap="none">
                <a:solidFill>
                  <a:schemeClr val="dk1"/>
                </a:solidFill>
                <a:latin typeface="Gill Sans"/>
                <a:ea typeface="Gill Sans"/>
                <a:cs typeface="Gill Sans"/>
                <a:sym typeface="Gill Sans"/>
              </a:rPr>
              <a:t> in the top menu, then </a:t>
            </a:r>
            <a:r>
              <a:rPr lang="ru-RU" sz="1000" b="1" i="0" u="none" strike="noStrike" cap="none">
                <a:solidFill>
                  <a:schemeClr val="dk1"/>
                </a:solidFill>
                <a:latin typeface="Gill Sans"/>
                <a:ea typeface="Gill Sans"/>
                <a:cs typeface="Gill Sans"/>
                <a:sym typeface="Gill Sans"/>
              </a:rPr>
              <a:t>Slide Master</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Right click on current photo</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Select “Change Picture”</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Browse to a related photo and choose “Insert”</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Adjust to fill the frame by clicking on the image, then clicking in a corner and dragging.</a:t>
            </a:r>
            <a:endParaRPr sz="1400" b="0" i="0" u="none" strike="noStrike" cap="none">
              <a:solidFill>
                <a:srgbClr val="000000"/>
              </a:solidFill>
              <a:latin typeface="Arial"/>
              <a:ea typeface="Arial"/>
              <a:cs typeface="Arial"/>
              <a:sym typeface="Arial"/>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Delete this box, then click on Home in the menu to add content to your presentation</a:t>
            </a:r>
            <a:r>
              <a:rPr lang="ru-RU" sz="1000" b="1" i="0" u="none" strike="noStrike" cap="none">
                <a:solidFill>
                  <a:schemeClr val="dk1"/>
                </a:solidFill>
                <a:latin typeface="Gill Sans"/>
                <a:ea typeface="Gill Sans"/>
                <a:cs typeface="Gill Sans"/>
                <a:sym typeface="Gill Sans"/>
              </a:rPr>
              <a:t> </a:t>
            </a:r>
            <a:endParaRPr sz="10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8"/>
        <p:cNvGrpSpPr/>
        <p:nvPr/>
      </p:nvGrpSpPr>
      <p:grpSpPr>
        <a:xfrm>
          <a:off x="0" y="0"/>
          <a:ext cx="0" cy="0"/>
          <a:chOff x="0" y="0"/>
          <a:chExt cx="0" cy="0"/>
        </a:xfrm>
      </p:grpSpPr>
      <p:sp>
        <p:nvSpPr>
          <p:cNvPr id="119" name="Google Shape;119;p37"/>
          <p:cNvSpPr txBox="1"/>
          <p:nvPr/>
        </p:nvSpPr>
        <p:spPr>
          <a:xfrm>
            <a:off x="3145969" y="6551851"/>
            <a:ext cx="2895600" cy="1846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FOOTER GOES HERE</a:t>
            </a:r>
            <a:endParaRPr sz="1400" b="0" i="0" u="none" strike="noStrike" cap="none">
              <a:solidFill>
                <a:srgbClr val="000000"/>
              </a:solidFill>
              <a:latin typeface="Arial"/>
              <a:ea typeface="Arial"/>
              <a:cs typeface="Arial"/>
              <a:sym typeface="Arial"/>
            </a:endParaRPr>
          </a:p>
        </p:txBody>
      </p:sp>
      <p:sp>
        <p:nvSpPr>
          <p:cNvPr id="120" name="Google Shape;120;p37"/>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37"/>
          <p:cNvSpPr txBox="1">
            <a:spLocks noGrp="1"/>
          </p:cNvSpPr>
          <p:nvPr>
            <p:ph type="ctrTitle"/>
          </p:nvPr>
        </p:nvSpPr>
        <p:spPr>
          <a:xfrm>
            <a:off x="639416" y="1608224"/>
            <a:ext cx="8024360" cy="123797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BA0C2F"/>
              </a:buClr>
              <a:buSzPts val="2400"/>
              <a:buFont typeface="Gill Sans"/>
              <a:buNone/>
              <a:defRPr sz="2400" b="1"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37"/>
          <p:cNvSpPr txBox="1">
            <a:spLocks noGrp="1"/>
          </p:cNvSpPr>
          <p:nvPr>
            <p:ph type="subTitle" idx="1"/>
          </p:nvPr>
        </p:nvSpPr>
        <p:spPr>
          <a:xfrm>
            <a:off x="639416" y="2983924"/>
            <a:ext cx="8024360" cy="121310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23" name="Google Shape;123;p37"/>
          <p:cNvSpPr txBox="1">
            <a:spLocks noGrp="1"/>
          </p:cNvSpPr>
          <p:nvPr>
            <p:ph type="body" idx="2"/>
          </p:nvPr>
        </p:nvSpPr>
        <p:spPr>
          <a:xfrm>
            <a:off x="639416" y="4897668"/>
            <a:ext cx="8024360" cy="7093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37"/>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a:t>
            </a:r>
            <a:r>
              <a:rPr lang="ru-RU" sz="1400" b="0" i="0" u="none" strike="noStrike" cap="none">
                <a:solidFill>
                  <a:schemeClr val="lt1"/>
                </a:solidFill>
                <a:latin typeface="Arial"/>
                <a:ea typeface="Arial"/>
                <a:cs typeface="Arial"/>
                <a:sym typeface="Arial"/>
              </a:rPr>
              <a:t>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pic>
        <p:nvPicPr>
          <p:cNvPr id="125" name="Google Shape;125;p37"/>
          <p:cNvPicPr preferRelativeResize="0"/>
          <p:nvPr/>
        </p:nvPicPr>
        <p:blipFill rotWithShape="1">
          <a:blip r:embed="rId2">
            <a:alphaModFix/>
          </a:blip>
          <a:srcRect/>
          <a:stretch/>
        </p:blipFill>
        <p:spPr>
          <a:xfrm>
            <a:off x="639416" y="307510"/>
            <a:ext cx="1813366" cy="5369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587086" y="718420"/>
            <a:ext cx="7886700" cy="1325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67B9"/>
              </a:buClr>
              <a:buSzPts val="4400"/>
              <a:buFont typeface="Gill Sans"/>
              <a:buNone/>
              <a:defRPr sz="4400" b="0"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7"/>
          <p:cNvSpPr txBox="1">
            <a:spLocks noGrp="1"/>
          </p:cNvSpPr>
          <p:nvPr>
            <p:ph type="body" idx="1"/>
          </p:nvPr>
        </p:nvSpPr>
        <p:spPr>
          <a:xfrm>
            <a:off x="571500" y="2182089"/>
            <a:ext cx="7980300" cy="23901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6C6463"/>
              </a:buClr>
              <a:buSzPts val="2800"/>
              <a:buFont typeface="Arial"/>
              <a:buChar char="•"/>
              <a:defRPr sz="28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6C6463"/>
              </a:buClr>
              <a:buSzPts val="2400"/>
              <a:buFont typeface="NTR"/>
              <a:buChar char="—"/>
              <a:defRPr sz="2400" b="0" i="0" u="none" strike="noStrike" cap="none">
                <a:solidFill>
                  <a:srgbClr val="6C6463"/>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6C6463"/>
              </a:buClr>
              <a:buSzPts val="2000"/>
              <a:buFont typeface="Arial"/>
              <a:buChar char="•"/>
              <a:defRPr sz="2000" b="0" i="0" u="none" strike="noStrike" cap="none">
                <a:solidFill>
                  <a:srgbClr val="6C6463"/>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26"/>
        <p:cNvGrpSpPr/>
        <p:nvPr/>
      </p:nvGrpSpPr>
      <p:grpSpPr>
        <a:xfrm>
          <a:off x="0" y="0"/>
          <a:ext cx="0" cy="0"/>
          <a:chOff x="0" y="0"/>
          <a:chExt cx="0" cy="0"/>
        </a:xfrm>
      </p:grpSpPr>
      <p:sp>
        <p:nvSpPr>
          <p:cNvPr id="127" name="Google Shape;127;p38"/>
          <p:cNvSpPr/>
          <p:nvPr/>
        </p:nvSpPr>
        <p:spPr>
          <a:xfrm>
            <a:off x="0" y="-1"/>
            <a:ext cx="9144000" cy="6226629"/>
          </a:xfrm>
          <a:prstGeom prst="rect">
            <a:avLst/>
          </a:prstGeom>
          <a:solidFill>
            <a:srgbClr val="CFCDC9">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38"/>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38"/>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a:t>
            </a:r>
            <a:r>
              <a:rPr lang="ru-RU" sz="1400" b="0" i="0" u="none" strike="noStrike" cap="none">
                <a:solidFill>
                  <a:schemeClr val="lt1"/>
                </a:solidFill>
                <a:latin typeface="Arial"/>
                <a:ea typeface="Arial"/>
                <a:cs typeface="Arial"/>
                <a:sym typeface="Arial"/>
              </a:rPr>
              <a:t>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pic>
        <p:nvPicPr>
          <p:cNvPr id="130" name="Google Shape;130;p38"/>
          <p:cNvPicPr preferRelativeResize="0"/>
          <p:nvPr/>
        </p:nvPicPr>
        <p:blipFill rotWithShape="1">
          <a:blip r:embed="rId2">
            <a:alphaModFix/>
          </a:blip>
          <a:srcRect/>
          <a:stretch/>
        </p:blipFill>
        <p:spPr>
          <a:xfrm>
            <a:off x="639416" y="307510"/>
            <a:ext cx="1813366" cy="536918"/>
          </a:xfrm>
          <a:prstGeom prst="rect">
            <a:avLst/>
          </a:prstGeom>
          <a:noFill/>
          <a:ln>
            <a:noFill/>
          </a:ln>
        </p:spPr>
      </p:pic>
      <p:sp>
        <p:nvSpPr>
          <p:cNvPr id="131" name="Google Shape;131;p38"/>
          <p:cNvSpPr txBox="1">
            <a:spLocks noGrp="1"/>
          </p:cNvSpPr>
          <p:nvPr>
            <p:ph type="ctrTitle"/>
          </p:nvPr>
        </p:nvSpPr>
        <p:spPr>
          <a:xfrm>
            <a:off x="639416" y="1608224"/>
            <a:ext cx="8024360" cy="123797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BA0C2F"/>
              </a:buClr>
              <a:buSzPts val="2400"/>
              <a:buFont typeface="Gill Sans"/>
              <a:buNone/>
              <a:defRPr sz="2400" b="1"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 name="Google Shape;132;p38"/>
          <p:cNvSpPr txBox="1">
            <a:spLocks noGrp="1"/>
          </p:cNvSpPr>
          <p:nvPr>
            <p:ph type="subTitle" idx="1"/>
          </p:nvPr>
        </p:nvSpPr>
        <p:spPr>
          <a:xfrm>
            <a:off x="639416" y="2983924"/>
            <a:ext cx="8024360" cy="121310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33" name="Google Shape;133;p38"/>
          <p:cNvSpPr txBox="1">
            <a:spLocks noGrp="1"/>
          </p:cNvSpPr>
          <p:nvPr>
            <p:ph type="body" idx="2"/>
          </p:nvPr>
        </p:nvSpPr>
        <p:spPr>
          <a:xfrm>
            <a:off x="639416" y="4897668"/>
            <a:ext cx="8024360" cy="7093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4"/>
        <p:cNvGrpSpPr/>
        <p:nvPr/>
      </p:nvGrpSpPr>
      <p:grpSpPr>
        <a:xfrm>
          <a:off x="0" y="0"/>
          <a:ext cx="0" cy="0"/>
          <a:chOff x="0" y="0"/>
          <a:chExt cx="0" cy="0"/>
        </a:xfrm>
      </p:grpSpPr>
      <p:sp>
        <p:nvSpPr>
          <p:cNvPr id="135" name="Google Shape;135;p39"/>
          <p:cNvSpPr txBox="1">
            <a:spLocks noGrp="1"/>
          </p:cNvSpPr>
          <p:nvPr>
            <p:ph type="body" idx="1"/>
          </p:nvPr>
        </p:nvSpPr>
        <p:spPr>
          <a:xfrm>
            <a:off x="477982" y="532114"/>
            <a:ext cx="8177645" cy="4499264"/>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0067B9"/>
              </a:buClr>
              <a:buSzPts val="2800"/>
              <a:buFont typeface="Arial"/>
              <a:buChar char="•"/>
              <a:defRPr sz="2800" b="1" i="0" u="none" strike="noStrike" cap="none">
                <a:solidFill>
                  <a:srgbClr val="0067B9"/>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6C6463"/>
              </a:buClr>
              <a:buSzPts val="2400"/>
              <a:buFont typeface="NTR"/>
              <a:buChar char="—"/>
              <a:defRPr sz="2400" b="0" i="0" u="none" strike="noStrike" cap="none">
                <a:solidFill>
                  <a:srgbClr val="6C6463"/>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6C6463"/>
              </a:buClr>
              <a:buSzPts val="2000"/>
              <a:buFont typeface="Arial"/>
              <a:buChar char="•"/>
              <a:defRPr sz="2000" b="0" i="0" u="none" strike="noStrike" cap="none">
                <a:solidFill>
                  <a:srgbClr val="6C6463"/>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
        <p:cNvGrpSpPr/>
        <p:nvPr/>
      </p:nvGrpSpPr>
      <p:grpSpPr>
        <a:xfrm>
          <a:off x="0" y="0"/>
          <a:ext cx="0" cy="0"/>
          <a:chOff x="0" y="0"/>
          <a:chExt cx="0" cy="0"/>
        </a:xfrm>
      </p:grpSpPr>
      <p:sp>
        <p:nvSpPr>
          <p:cNvPr id="25" name="Google Shape;25;p40"/>
          <p:cNvSpPr/>
          <p:nvPr/>
        </p:nvSpPr>
        <p:spPr>
          <a:xfrm>
            <a:off x="0" y="-1"/>
            <a:ext cx="9144000" cy="6226500"/>
          </a:xfrm>
          <a:prstGeom prst="rect">
            <a:avLst/>
          </a:prstGeom>
          <a:solidFill>
            <a:srgbClr val="0067B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40"/>
          <p:cNvSpPr txBox="1"/>
          <p:nvPr/>
        </p:nvSpPr>
        <p:spPr>
          <a:xfrm>
            <a:off x="639416" y="3105382"/>
            <a:ext cx="3463200" cy="2536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USAID ADVANCING NUTRITION</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60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Implemented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JSI Research &amp; Training Institute, Inc.</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2733 Crystal Drive</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4th Floor</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Arlington, VA 22202</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 </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Phone: 703–528–7474</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Email: info@advancingnutrition.org</a:t>
            </a:r>
            <a:endParaRPr sz="1400" b="0" i="0" u="none" strike="noStrike" cap="none">
              <a:solidFill>
                <a:schemeClr val="dk1"/>
              </a:solidFill>
              <a:latin typeface="Cambria"/>
              <a:ea typeface="Cambria"/>
              <a:cs typeface="Cambria"/>
              <a:sym typeface="Cambria"/>
            </a:endParaRPr>
          </a:p>
        </p:txBody>
      </p:sp>
      <p:sp>
        <p:nvSpPr>
          <p:cNvPr id="27" name="Google Shape;27;p40"/>
          <p:cNvSpPr txBox="1"/>
          <p:nvPr/>
        </p:nvSpPr>
        <p:spPr>
          <a:xfrm>
            <a:off x="4672647" y="3092682"/>
            <a:ext cx="3775200" cy="109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Gill Sans"/>
                <a:ea typeface="Gill Sans"/>
                <a:cs typeface="Gill Sans"/>
                <a:sym typeface="Gill Sans"/>
              </a:rPr>
              <a:t>USAID Advancing Nutrition is the Agency's flagship multi-sectoral nutrition project, addressing the root causes of malnutrition to save lives and enhance long-term health and development.</a:t>
            </a:r>
            <a:endParaRPr sz="1400" b="0" i="0" u="none" strike="noStrike" cap="none">
              <a:solidFill>
                <a:srgbClr val="000000"/>
              </a:solidFill>
              <a:latin typeface="Arial"/>
              <a:ea typeface="Arial"/>
              <a:cs typeface="Arial"/>
              <a:sym typeface="Arial"/>
            </a:endParaRPr>
          </a:p>
        </p:txBody>
      </p:sp>
      <p:sp>
        <p:nvSpPr>
          <p:cNvPr id="28" name="Google Shape;28;p40"/>
          <p:cNvSpPr txBox="1"/>
          <p:nvPr/>
        </p:nvSpPr>
        <p:spPr>
          <a:xfrm>
            <a:off x="4672646" y="4727404"/>
            <a:ext cx="3858300" cy="84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0" i="0" u="none" strike="noStrike" cap="none">
                <a:solidFill>
                  <a:srgbClr val="FFFFFF"/>
                </a:solidFill>
                <a:latin typeface="Gill Sans"/>
                <a:ea typeface="Gill Sans"/>
                <a:cs typeface="Gill Sans"/>
                <a:sym typeface="Gill Sans"/>
              </a:rPr>
              <a:t>This document was produced for the U. 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sz="1000" b="0" i="0" u="none" strike="noStrike" cap="none">
              <a:solidFill>
                <a:schemeClr val="dk1"/>
              </a:solidFill>
              <a:latin typeface="Cambria"/>
              <a:ea typeface="Cambria"/>
              <a:cs typeface="Cambria"/>
              <a:sym typeface="Cambria"/>
            </a:endParaRPr>
          </a:p>
        </p:txBody>
      </p:sp>
      <p:pic>
        <p:nvPicPr>
          <p:cNvPr id="29" name="Google Shape;29;p40"/>
          <p:cNvPicPr preferRelativeResize="0"/>
          <p:nvPr/>
        </p:nvPicPr>
        <p:blipFill rotWithShape="1">
          <a:blip r:embed="rId2">
            <a:alphaModFix/>
          </a:blip>
          <a:srcRect/>
          <a:stretch/>
        </p:blipFill>
        <p:spPr>
          <a:xfrm>
            <a:off x="639416" y="685800"/>
            <a:ext cx="1813364" cy="54401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
        <p:cNvGrpSpPr/>
        <p:nvPr/>
      </p:nvGrpSpPr>
      <p:grpSpPr>
        <a:xfrm>
          <a:off x="0" y="0"/>
          <a:ext cx="0" cy="0"/>
          <a:chOff x="0" y="0"/>
          <a:chExt cx="0" cy="0"/>
        </a:xfrm>
      </p:grpSpPr>
      <p:sp>
        <p:nvSpPr>
          <p:cNvPr id="31" name="Google Shape;31;p41"/>
          <p:cNvSpPr txBox="1">
            <a:spLocks noGrp="1"/>
          </p:cNvSpPr>
          <p:nvPr>
            <p:ph type="ctrTitle"/>
          </p:nvPr>
        </p:nvSpPr>
        <p:spPr>
          <a:xfrm>
            <a:off x="639416" y="1709056"/>
            <a:ext cx="4291800" cy="19704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C6463"/>
              </a:buClr>
              <a:buSzPts val="2800"/>
              <a:buFont typeface="Arial"/>
              <a:buNone/>
              <a:defRPr sz="2800" b="1" i="0" u="none" strike="noStrike" cap="none">
                <a:solidFill>
                  <a:srgbClr val="6C646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41"/>
          <p:cNvSpPr txBox="1">
            <a:spLocks noGrp="1"/>
          </p:cNvSpPr>
          <p:nvPr>
            <p:ph type="subTitle" idx="1"/>
          </p:nvPr>
        </p:nvSpPr>
        <p:spPr>
          <a:xfrm>
            <a:off x="639415" y="4060370"/>
            <a:ext cx="4343400" cy="8274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800"/>
              <a:buFont typeface="Arial"/>
              <a:buNone/>
              <a:defRPr sz="1800" b="0" i="0" u="none" strike="noStrike" cap="none">
                <a:solidFill>
                  <a:srgbClr val="6C6463"/>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33" name="Google Shape;33;p41"/>
          <p:cNvPicPr preferRelativeResize="0"/>
          <p:nvPr/>
        </p:nvPicPr>
        <p:blipFill rotWithShape="1">
          <a:blip r:embed="rId2">
            <a:alphaModFix/>
          </a:blip>
          <a:srcRect/>
          <a:stretch/>
        </p:blipFill>
        <p:spPr>
          <a:xfrm>
            <a:off x="639416" y="685800"/>
            <a:ext cx="1813366" cy="544010"/>
          </a:xfrm>
          <a:prstGeom prst="rect">
            <a:avLst/>
          </a:prstGeom>
          <a:noFill/>
          <a:ln>
            <a:noFill/>
          </a:ln>
        </p:spPr>
      </p:pic>
      <p:sp>
        <p:nvSpPr>
          <p:cNvPr id="34" name="Google Shape;34;p41"/>
          <p:cNvSpPr/>
          <p:nvPr/>
        </p:nvSpPr>
        <p:spPr>
          <a:xfrm>
            <a:off x="617517" y="6383350"/>
            <a:ext cx="41565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USAID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sp>
        <p:nvSpPr>
          <p:cNvPr id="35" name="Google Shape;35;p41"/>
          <p:cNvSpPr txBox="1"/>
          <p:nvPr/>
        </p:nvSpPr>
        <p:spPr>
          <a:xfrm>
            <a:off x="174169" y="6551851"/>
            <a:ext cx="2133600" cy="1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5/3/2019</a:t>
            </a:r>
            <a:endParaRPr sz="600" b="0" i="0" u="none" strike="noStrike" cap="none">
              <a:solidFill>
                <a:srgbClr val="635C5B"/>
              </a:solidFill>
              <a:latin typeface="Gill Sans"/>
              <a:ea typeface="Gill Sans"/>
              <a:cs typeface="Gill Sans"/>
              <a:sym typeface="Gill Sans"/>
            </a:endParaRPr>
          </a:p>
        </p:txBody>
      </p:sp>
      <p:sp>
        <p:nvSpPr>
          <p:cNvPr id="36" name="Google Shape;36;p41"/>
          <p:cNvSpPr txBox="1"/>
          <p:nvPr/>
        </p:nvSpPr>
        <p:spPr>
          <a:xfrm>
            <a:off x="3145969" y="6551851"/>
            <a:ext cx="2895600" cy="18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FOOTER GOES HERE</a:t>
            </a:r>
            <a:endParaRPr sz="1400" b="0" i="0" u="none" strike="noStrike" cap="none">
              <a:solidFill>
                <a:srgbClr val="000000"/>
              </a:solidFill>
              <a:latin typeface="Arial"/>
              <a:ea typeface="Arial"/>
              <a:cs typeface="Arial"/>
              <a:sym typeface="Arial"/>
            </a:endParaRPr>
          </a:p>
        </p:txBody>
      </p:sp>
      <p:sp>
        <p:nvSpPr>
          <p:cNvPr id="37" name="Google Shape;37;p41"/>
          <p:cNvSpPr/>
          <p:nvPr/>
        </p:nvSpPr>
        <p:spPr>
          <a:xfrm>
            <a:off x="0" y="6361713"/>
            <a:ext cx="9144000" cy="496200"/>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41"/>
          <p:cNvSpPr/>
          <p:nvPr/>
        </p:nvSpPr>
        <p:spPr>
          <a:xfrm>
            <a:off x="639416" y="6508042"/>
            <a:ext cx="41565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 ADVANCING NUTRITION</a:t>
            </a:r>
            <a:endParaRPr sz="1400" b="0" i="0" u="none" strike="noStrike" cap="none">
              <a:solidFill>
                <a:srgbClr val="000000"/>
              </a:solidFill>
              <a:latin typeface="Arial"/>
              <a:ea typeface="Arial"/>
              <a:cs typeface="Arial"/>
              <a:sym typeface="Arial"/>
            </a:endParaRPr>
          </a:p>
        </p:txBody>
      </p:sp>
      <p:sp>
        <p:nvSpPr>
          <p:cNvPr id="39" name="Google Shape;39;p41"/>
          <p:cNvSpPr txBox="1">
            <a:spLocks noGrp="1"/>
          </p:cNvSpPr>
          <p:nvPr>
            <p:ph type="body" idx="2"/>
          </p:nvPr>
        </p:nvSpPr>
        <p:spPr>
          <a:xfrm>
            <a:off x="644381" y="5330825"/>
            <a:ext cx="5403000" cy="654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2000"/>
              <a:buFont typeface="Arial"/>
              <a:buNone/>
              <a:defRPr sz="2000" b="0" i="0" u="none" strike="noStrike" cap="none">
                <a:solidFill>
                  <a:srgbClr val="6C6463"/>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0"/>
        <p:cNvGrpSpPr/>
        <p:nvPr/>
      </p:nvGrpSpPr>
      <p:grpSpPr>
        <a:xfrm>
          <a:off x="0" y="0"/>
          <a:ext cx="0" cy="0"/>
          <a:chOff x="0" y="0"/>
          <a:chExt cx="0" cy="0"/>
        </a:xfrm>
      </p:grpSpPr>
      <p:sp>
        <p:nvSpPr>
          <p:cNvPr id="41" name="Google Shape;41;p42"/>
          <p:cNvSpPr/>
          <p:nvPr/>
        </p:nvSpPr>
        <p:spPr>
          <a:xfrm>
            <a:off x="0" y="-1"/>
            <a:ext cx="9144000" cy="6226500"/>
          </a:xfrm>
          <a:prstGeom prst="rect">
            <a:avLst/>
          </a:prstGeom>
          <a:solidFill>
            <a:srgbClr val="CFCDC9">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42"/>
          <p:cNvSpPr txBox="1">
            <a:spLocks noGrp="1"/>
          </p:cNvSpPr>
          <p:nvPr>
            <p:ph type="ctrTitle"/>
          </p:nvPr>
        </p:nvSpPr>
        <p:spPr>
          <a:xfrm>
            <a:off x="639416" y="1709056"/>
            <a:ext cx="4291800" cy="19704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C6463"/>
              </a:buClr>
              <a:buSzPts val="2800"/>
              <a:buFont typeface="Arial"/>
              <a:buNone/>
              <a:defRPr sz="2800" b="1" i="0" u="none" strike="noStrike" cap="none">
                <a:solidFill>
                  <a:srgbClr val="6C646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42"/>
          <p:cNvSpPr txBox="1">
            <a:spLocks noGrp="1"/>
          </p:cNvSpPr>
          <p:nvPr>
            <p:ph type="subTitle" idx="1"/>
          </p:nvPr>
        </p:nvSpPr>
        <p:spPr>
          <a:xfrm>
            <a:off x="639415" y="4060370"/>
            <a:ext cx="4343400" cy="8274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800"/>
              <a:buFont typeface="Arial"/>
              <a:buNone/>
              <a:defRPr sz="1800" b="0" i="0" u="none" strike="noStrike" cap="none">
                <a:solidFill>
                  <a:srgbClr val="6C6463"/>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44" name="Google Shape;44;p42"/>
          <p:cNvPicPr preferRelativeResize="0"/>
          <p:nvPr/>
        </p:nvPicPr>
        <p:blipFill rotWithShape="1">
          <a:blip r:embed="rId2">
            <a:alphaModFix/>
          </a:blip>
          <a:srcRect/>
          <a:stretch/>
        </p:blipFill>
        <p:spPr>
          <a:xfrm>
            <a:off x="639416" y="689346"/>
            <a:ext cx="1813366" cy="536918"/>
          </a:xfrm>
          <a:prstGeom prst="rect">
            <a:avLst/>
          </a:prstGeom>
          <a:noFill/>
          <a:ln>
            <a:noFill/>
          </a:ln>
        </p:spPr>
      </p:pic>
      <p:sp>
        <p:nvSpPr>
          <p:cNvPr id="45" name="Google Shape;45;p42"/>
          <p:cNvSpPr/>
          <p:nvPr/>
        </p:nvSpPr>
        <p:spPr>
          <a:xfrm>
            <a:off x="617517" y="6383350"/>
            <a:ext cx="41565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USAID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sp>
        <p:nvSpPr>
          <p:cNvPr id="46" name="Google Shape;46;p42"/>
          <p:cNvSpPr txBox="1"/>
          <p:nvPr/>
        </p:nvSpPr>
        <p:spPr>
          <a:xfrm>
            <a:off x="174169" y="6551851"/>
            <a:ext cx="2133600" cy="1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5/3/2019</a:t>
            </a:r>
            <a:endParaRPr sz="600" b="0" i="0" u="none" strike="noStrike" cap="none">
              <a:solidFill>
                <a:srgbClr val="635C5B"/>
              </a:solidFill>
              <a:latin typeface="Gill Sans"/>
              <a:ea typeface="Gill Sans"/>
              <a:cs typeface="Gill Sans"/>
              <a:sym typeface="Gill Sans"/>
            </a:endParaRPr>
          </a:p>
        </p:txBody>
      </p:sp>
      <p:sp>
        <p:nvSpPr>
          <p:cNvPr id="47" name="Google Shape;47;p42"/>
          <p:cNvSpPr txBox="1"/>
          <p:nvPr/>
        </p:nvSpPr>
        <p:spPr>
          <a:xfrm>
            <a:off x="3145969" y="6551851"/>
            <a:ext cx="2895600" cy="18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FOOTER GOES HERE</a:t>
            </a:r>
            <a:endParaRPr sz="1400" b="0" i="0" u="none" strike="noStrike" cap="none">
              <a:solidFill>
                <a:srgbClr val="000000"/>
              </a:solidFill>
              <a:latin typeface="Arial"/>
              <a:ea typeface="Arial"/>
              <a:cs typeface="Arial"/>
              <a:sym typeface="Arial"/>
            </a:endParaRPr>
          </a:p>
        </p:txBody>
      </p:sp>
      <p:sp>
        <p:nvSpPr>
          <p:cNvPr id="48" name="Google Shape;48;p42"/>
          <p:cNvSpPr/>
          <p:nvPr/>
        </p:nvSpPr>
        <p:spPr>
          <a:xfrm>
            <a:off x="0" y="6361713"/>
            <a:ext cx="9144000" cy="496200"/>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42"/>
          <p:cNvSpPr/>
          <p:nvPr/>
        </p:nvSpPr>
        <p:spPr>
          <a:xfrm>
            <a:off x="639416" y="6508042"/>
            <a:ext cx="41565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 ADVANCING NUTRITION</a:t>
            </a:r>
            <a:endParaRPr sz="1400" b="0" i="0" u="none" strike="noStrike" cap="none">
              <a:solidFill>
                <a:srgbClr val="000000"/>
              </a:solidFill>
              <a:latin typeface="Arial"/>
              <a:ea typeface="Arial"/>
              <a:cs typeface="Arial"/>
              <a:sym typeface="Arial"/>
            </a:endParaRPr>
          </a:p>
        </p:txBody>
      </p:sp>
      <p:sp>
        <p:nvSpPr>
          <p:cNvPr id="50" name="Google Shape;50;p42"/>
          <p:cNvSpPr txBox="1">
            <a:spLocks noGrp="1"/>
          </p:cNvSpPr>
          <p:nvPr>
            <p:ph type="body" idx="2"/>
          </p:nvPr>
        </p:nvSpPr>
        <p:spPr>
          <a:xfrm>
            <a:off x="644381" y="5330825"/>
            <a:ext cx="5403000" cy="654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2000"/>
              <a:buFont typeface="Arial"/>
              <a:buNone/>
              <a:defRPr sz="2000" b="0" i="0" u="none" strike="noStrike" cap="none">
                <a:solidFill>
                  <a:srgbClr val="6C6463"/>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ternative Title Slide">
  <p:cSld name="Alternative Title Slide">
    <p:spTree>
      <p:nvGrpSpPr>
        <p:cNvPr id="1" name="Shape 51"/>
        <p:cNvGrpSpPr/>
        <p:nvPr/>
      </p:nvGrpSpPr>
      <p:grpSpPr>
        <a:xfrm>
          <a:off x="0" y="0"/>
          <a:ext cx="0" cy="0"/>
          <a:chOff x="0" y="0"/>
          <a:chExt cx="0" cy="0"/>
        </a:xfrm>
      </p:grpSpPr>
      <p:sp>
        <p:nvSpPr>
          <p:cNvPr id="52" name="Google Shape;52;p43"/>
          <p:cNvSpPr txBox="1">
            <a:spLocks noGrp="1"/>
          </p:cNvSpPr>
          <p:nvPr>
            <p:ph type="subTitle" idx="1"/>
          </p:nvPr>
        </p:nvSpPr>
        <p:spPr>
          <a:xfrm>
            <a:off x="639416" y="4060370"/>
            <a:ext cx="6490200" cy="8274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800"/>
              <a:buFont typeface="Arial"/>
              <a:buNone/>
              <a:defRPr sz="1800" b="0" i="0" u="none" strike="noStrike" cap="none">
                <a:solidFill>
                  <a:srgbClr val="6C6463"/>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53" name="Google Shape;53;p43"/>
          <p:cNvPicPr preferRelativeResize="0"/>
          <p:nvPr/>
        </p:nvPicPr>
        <p:blipFill rotWithShape="1">
          <a:blip r:embed="rId2">
            <a:alphaModFix/>
          </a:blip>
          <a:srcRect/>
          <a:stretch/>
        </p:blipFill>
        <p:spPr>
          <a:xfrm>
            <a:off x="639416" y="689346"/>
            <a:ext cx="1813366" cy="536918"/>
          </a:xfrm>
          <a:prstGeom prst="rect">
            <a:avLst/>
          </a:prstGeom>
          <a:noFill/>
          <a:ln>
            <a:noFill/>
          </a:ln>
        </p:spPr>
      </p:pic>
      <p:sp>
        <p:nvSpPr>
          <p:cNvPr id="54" name="Google Shape;54;p43"/>
          <p:cNvSpPr txBox="1">
            <a:spLocks noGrp="1"/>
          </p:cNvSpPr>
          <p:nvPr>
            <p:ph type="ctrTitle"/>
          </p:nvPr>
        </p:nvSpPr>
        <p:spPr>
          <a:xfrm>
            <a:off x="639415" y="1709056"/>
            <a:ext cx="6477000" cy="19704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BA0C2F"/>
              </a:buClr>
              <a:buSzPts val="3200"/>
              <a:buFont typeface="Arial"/>
              <a:buNone/>
              <a:defRPr sz="3200" b="1" i="0" u="none" strike="noStrike" cap="none">
                <a:solidFill>
                  <a:srgbClr val="BA0C2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43"/>
          <p:cNvSpPr txBox="1">
            <a:spLocks noGrp="1"/>
          </p:cNvSpPr>
          <p:nvPr>
            <p:ph type="body" idx="2"/>
          </p:nvPr>
        </p:nvSpPr>
        <p:spPr>
          <a:xfrm>
            <a:off x="636588" y="5354638"/>
            <a:ext cx="6546900" cy="79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800"/>
              <a:buFont typeface="Arial"/>
              <a:buNone/>
              <a:defRPr sz="1800" b="0" i="0" u="none" strike="noStrike" cap="none">
                <a:solidFill>
                  <a:srgbClr val="6C6463"/>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44"/>
          <p:cNvSpPr/>
          <p:nvPr/>
        </p:nvSpPr>
        <p:spPr>
          <a:xfrm>
            <a:off x="0" y="-1"/>
            <a:ext cx="9144000" cy="6226500"/>
          </a:xfrm>
          <a:prstGeom prst="rect">
            <a:avLst/>
          </a:prstGeom>
          <a:solidFill>
            <a:srgbClr val="BA0C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44"/>
          <p:cNvSpPr txBox="1">
            <a:spLocks noGrp="1"/>
          </p:cNvSpPr>
          <p:nvPr>
            <p:ph type="ctrTitle"/>
          </p:nvPr>
        </p:nvSpPr>
        <p:spPr>
          <a:xfrm>
            <a:off x="639416" y="2133600"/>
            <a:ext cx="7128300" cy="1600200"/>
          </a:xfrm>
          <a:prstGeom prst="rect">
            <a:avLst/>
          </a:prstGeom>
          <a:noFill/>
          <a:ln>
            <a:noFill/>
          </a:ln>
          <a:effectLst>
            <a:outerShdw blurRad="254000" algn="tl" rotWithShape="0">
              <a:srgbClr val="000000">
                <a:alpha val="20000"/>
              </a:srgbClr>
            </a:outerShdw>
          </a:effectLst>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9" name="Google Shape;59;p44"/>
          <p:cNvPicPr preferRelativeResize="0"/>
          <p:nvPr/>
        </p:nvPicPr>
        <p:blipFill rotWithShape="1">
          <a:blip r:embed="rId2">
            <a:alphaModFix/>
          </a:blip>
          <a:srcRect/>
          <a:stretch/>
        </p:blipFill>
        <p:spPr>
          <a:xfrm>
            <a:off x="639416" y="685800"/>
            <a:ext cx="1813364" cy="54401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0"/>
        <p:cNvGrpSpPr/>
        <p:nvPr/>
      </p:nvGrpSpPr>
      <p:grpSpPr>
        <a:xfrm>
          <a:off x="0" y="0"/>
          <a:ext cx="0" cy="0"/>
          <a:chOff x="0" y="0"/>
          <a:chExt cx="0" cy="0"/>
        </a:xfrm>
      </p:grpSpPr>
      <p:sp>
        <p:nvSpPr>
          <p:cNvPr id="61" name="Google Shape;61;p45"/>
          <p:cNvSpPr txBox="1">
            <a:spLocks noGrp="1"/>
          </p:cNvSpPr>
          <p:nvPr>
            <p:ph type="body" idx="1"/>
          </p:nvPr>
        </p:nvSpPr>
        <p:spPr>
          <a:xfrm>
            <a:off x="477982" y="883227"/>
            <a:ext cx="8177700" cy="449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7B9"/>
              </a:buClr>
              <a:buSzPts val="2800"/>
              <a:buFont typeface="Arial"/>
              <a:buChar char="•"/>
              <a:defRPr sz="2800" b="0" i="0" u="none" strike="noStrike" cap="none">
                <a:solidFill>
                  <a:srgbClr val="0067B9"/>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6C6463"/>
              </a:buClr>
              <a:buSzPts val="2400"/>
              <a:buFont typeface="NTR"/>
              <a:buChar char="—"/>
              <a:defRPr sz="2400" b="0" i="0" u="none" strike="noStrike" cap="none">
                <a:solidFill>
                  <a:srgbClr val="6C6463"/>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6C6463"/>
              </a:buClr>
              <a:buSzPts val="2000"/>
              <a:buFont typeface="Arial"/>
              <a:buChar char="•"/>
              <a:defRPr sz="2000" b="0" i="0" u="none" strike="noStrike" cap="none">
                <a:solidFill>
                  <a:srgbClr val="6C6463"/>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25"/>
          <p:cNvSpPr txBox="1"/>
          <p:nvPr/>
        </p:nvSpPr>
        <p:spPr>
          <a:xfrm>
            <a:off x="152400" y="6530079"/>
            <a:ext cx="2133600" cy="1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5/3/2019</a:t>
            </a:r>
            <a:endParaRPr sz="600" b="0" i="0" u="none" strike="noStrike" cap="none">
              <a:solidFill>
                <a:srgbClr val="635C5B"/>
              </a:solidFill>
              <a:latin typeface="Gill Sans"/>
              <a:ea typeface="Gill Sans"/>
              <a:cs typeface="Gill Sans"/>
              <a:sym typeface="Gill Sans"/>
            </a:endParaRPr>
          </a:p>
        </p:txBody>
      </p:sp>
      <p:sp>
        <p:nvSpPr>
          <p:cNvPr id="7" name="Google Shape;7;p25"/>
          <p:cNvSpPr txBox="1"/>
          <p:nvPr/>
        </p:nvSpPr>
        <p:spPr>
          <a:xfrm>
            <a:off x="3124200" y="6530079"/>
            <a:ext cx="2895600" cy="18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FOOTER GOES HERE</a:t>
            </a:r>
            <a:endParaRPr sz="1400" b="0" i="0" u="none" strike="noStrike" cap="none">
              <a:solidFill>
                <a:srgbClr val="000000"/>
              </a:solidFill>
              <a:latin typeface="Arial"/>
              <a:ea typeface="Arial"/>
              <a:cs typeface="Arial"/>
              <a:sym typeface="Arial"/>
            </a:endParaRPr>
          </a:p>
        </p:txBody>
      </p:sp>
      <p:sp>
        <p:nvSpPr>
          <p:cNvPr id="8" name="Google Shape;8;p25"/>
          <p:cNvSpPr/>
          <p:nvPr/>
        </p:nvSpPr>
        <p:spPr>
          <a:xfrm>
            <a:off x="0" y="6359235"/>
            <a:ext cx="9144000" cy="498900"/>
          </a:xfrm>
          <a:prstGeom prst="rect">
            <a:avLst/>
          </a:prstGeom>
          <a:solidFill>
            <a:srgbClr val="CFCD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9;p25"/>
          <p:cNvSpPr/>
          <p:nvPr/>
        </p:nvSpPr>
        <p:spPr>
          <a:xfrm>
            <a:off x="639416" y="6508042"/>
            <a:ext cx="41565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BA0C2F"/>
                </a:solidFill>
                <a:latin typeface="Arial"/>
                <a:ea typeface="Arial"/>
                <a:cs typeface="Arial"/>
                <a:sym typeface="Arial"/>
              </a:rPr>
              <a:t>USAID ADVANCING NUTRITION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65"/>
        <p:cNvGrpSpPr/>
        <p:nvPr/>
      </p:nvGrpSpPr>
      <p:grpSpPr>
        <a:xfrm>
          <a:off x="0" y="0"/>
          <a:ext cx="0" cy="0"/>
          <a:chOff x="0" y="0"/>
          <a:chExt cx="0" cy="0"/>
        </a:xfrm>
      </p:grpSpPr>
      <p:sp>
        <p:nvSpPr>
          <p:cNvPr id="66" name="Google Shape;66;p28"/>
          <p:cNvSpPr/>
          <p:nvPr/>
        </p:nvSpPr>
        <p:spPr>
          <a:xfrm>
            <a:off x="0" y="6359235"/>
            <a:ext cx="9144000" cy="498765"/>
          </a:xfrm>
          <a:prstGeom prst="rect">
            <a:avLst/>
          </a:prstGeom>
          <a:solidFill>
            <a:srgbClr val="CFCD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28"/>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BA0C2F"/>
                </a:solidFill>
                <a:latin typeface="Arial"/>
                <a:ea typeface="Arial"/>
                <a:cs typeface="Arial"/>
                <a:sym typeface="Arial"/>
              </a:rPr>
              <a:t>USAID</a:t>
            </a:r>
            <a:r>
              <a:rPr lang="ru-RU" sz="1400" b="0" i="0" u="none" strike="noStrike" cap="none">
                <a:solidFill>
                  <a:srgbClr val="BA0C2F"/>
                </a:solidFill>
                <a:latin typeface="Arial"/>
                <a:ea typeface="Arial"/>
                <a:cs typeface="Arial"/>
                <a:sym typeface="Arial"/>
              </a:rPr>
              <a:t> </a:t>
            </a:r>
            <a:r>
              <a:rPr lang="ru-RU" sz="1400" b="1" i="0" u="none" strike="noStrike" cap="none">
                <a:solidFill>
                  <a:srgbClr val="BA0C2F"/>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itle 1">
            <a:extLst>
              <a:ext uri="{FF2B5EF4-FFF2-40B4-BE49-F238E27FC236}">
                <a16:creationId xmlns:a16="http://schemas.microsoft.com/office/drawing/2014/main" id="{A2AF8B2B-0FD0-4EBB-807B-5462710447E4}"/>
              </a:ext>
            </a:extLst>
          </p:cNvPr>
          <p:cNvSpPr>
            <a:spLocks noGrp="1"/>
          </p:cNvSpPr>
          <p:nvPr>
            <p:ph type="ctrTitle"/>
          </p:nvPr>
        </p:nvSpPr>
        <p:spPr>
          <a:xfrm>
            <a:off x="639416" y="-1970400"/>
            <a:ext cx="4291800" cy="1970400"/>
          </a:xfrm>
        </p:spPr>
        <p:txBody>
          <a:bodyPr spcFirstLastPara="1" wrap="square" lIns="0" tIns="0" rIns="0" bIns="0" anchor="b" anchorCtr="0">
            <a:noAutofit/>
          </a:bodyPr>
          <a:lstStyle/>
          <a:p>
            <a:r>
              <a:rPr lang="ru-RU" dirty="0">
                <a:solidFill>
                  <a:sysClr val="windowText" lastClr="000000"/>
                </a:solidFill>
                <a:latin typeface="Gill Sans"/>
                <a:ea typeface="Gill Sans"/>
                <a:cs typeface="Gill Sans"/>
                <a:sym typeface="Gill Sans"/>
              </a:rPr>
              <a:t>«Үй-бүлө бюджетин пландоо</a:t>
            </a:r>
            <a:r>
              <a:rPr lang="ru-RU" dirty="0">
                <a:solidFill>
                  <a:sysClr val="windowText" lastClr="000000"/>
                </a:solidFill>
              </a:rPr>
              <a:t>» </a:t>
            </a:r>
            <a:br>
              <a:rPr lang="ru-RU" dirty="0">
                <a:solidFill>
                  <a:sysClr val="windowText" lastClr="000000"/>
                </a:solidFill>
              </a:rPr>
            </a:br>
            <a:endParaRPr lang="en-US" dirty="0">
              <a:solidFill>
                <a:sysClr val="windowText" lastClr="000000"/>
              </a:solidFill>
            </a:endParaRPr>
          </a:p>
        </p:txBody>
      </p:sp>
      <p:sp>
        <p:nvSpPr>
          <p:cNvPr id="140" name="Google Shape;140;p1"/>
          <p:cNvSpPr txBox="1">
            <a:spLocks noGrp="1"/>
          </p:cNvSpPr>
          <p:nvPr>
            <p:ph type="subTitle" idx="1"/>
          </p:nvPr>
        </p:nvSpPr>
        <p:spPr>
          <a:xfrm>
            <a:off x="247333" y="5306763"/>
            <a:ext cx="4343400" cy="384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1000"/>
              </a:spcBef>
              <a:spcAft>
                <a:spcPts val="0"/>
              </a:spcAft>
              <a:buClr>
                <a:schemeClr val="lt1"/>
              </a:buClr>
              <a:buSzPts val="1800"/>
              <a:buFont typeface="Arial"/>
              <a:buNone/>
            </a:pPr>
            <a:r>
              <a:rPr lang="ru-RU" sz="1800" b="1" i="0" u="none" strike="noStrike" dirty="0">
                <a:solidFill>
                  <a:schemeClr val="lt1"/>
                </a:solidFill>
                <a:latin typeface="Gill Sans"/>
                <a:ea typeface="Gill Sans"/>
                <a:cs typeface="Gill Sans"/>
                <a:sym typeface="Gill Sans"/>
              </a:rPr>
              <a:t>«Үй-бүлө бюджетин пландоо</a:t>
            </a:r>
            <a:r>
              <a:rPr lang="ru-RU" b="1" dirty="0">
                <a:solidFill>
                  <a:schemeClr val="lt1"/>
                </a:solidFill>
                <a:latin typeface="Arial"/>
                <a:ea typeface="Arial"/>
                <a:cs typeface="Arial"/>
                <a:sym typeface="Arial"/>
              </a:rPr>
              <a:t>» </a:t>
            </a:r>
            <a:endParaRPr dirty="0">
              <a:solidFill>
                <a:schemeClr val="lt1"/>
              </a:solidFill>
            </a:endParaRPr>
          </a:p>
        </p:txBody>
      </p:sp>
      <p:sp>
        <p:nvSpPr>
          <p:cNvPr id="141" name="Google Shape;141;p1"/>
          <p:cNvSpPr txBox="1">
            <a:spLocks noGrp="1"/>
          </p:cNvSpPr>
          <p:nvPr>
            <p:ph type="body" idx="2"/>
          </p:nvPr>
        </p:nvSpPr>
        <p:spPr>
          <a:xfrm>
            <a:off x="247333" y="5767513"/>
            <a:ext cx="5985000" cy="384300"/>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chemeClr val="lt1"/>
              </a:buClr>
              <a:buSzPts val="1800"/>
              <a:buFont typeface="Arial"/>
              <a:buNone/>
            </a:pPr>
            <a:r>
              <a:rPr lang="ru-RU" dirty="0"/>
              <a:t>Аида Шамбетова </a:t>
            </a:r>
            <a:endParaRPr dirty="0"/>
          </a:p>
          <a:p>
            <a:pPr marL="457200" marR="0" lvl="0" indent="-228600" algn="l" rtl="0">
              <a:lnSpc>
                <a:spcPct val="90000"/>
              </a:lnSpc>
              <a:spcBef>
                <a:spcPts val="1000"/>
              </a:spcBef>
              <a:spcAft>
                <a:spcPts val="0"/>
              </a:spcAft>
              <a:buClr>
                <a:schemeClr val="lt1"/>
              </a:buClr>
              <a:buSzPts val="18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587085" y="528421"/>
            <a:ext cx="7964700" cy="186972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ru-RU">
                <a:solidFill>
                  <a:srgbClr val="C00000"/>
                </a:solidFill>
              </a:rPr>
              <a:t>БЮДЖЕТ ТҮЗҮҮДӨ КАНДАЙ МАКСАТТАРДЫ КӨЗДӨГӨНСҮЗ? ЖЕ СИЗДИН ЖАМААТТА ҮЙ-БҮЛӨЛҮК БЮДЖЕТ ҮЧҮН КАНДАЙ МАКСАТТАР МҮНӨЗДҮҮ</a:t>
            </a:r>
            <a:br>
              <a:rPr lang="ru-RU"/>
            </a:br>
            <a:br>
              <a:rPr lang="ru-RU"/>
            </a:br>
            <a:endParaRPr sz="2600" i="1"/>
          </a:p>
        </p:txBody>
      </p:sp>
      <p:sp>
        <p:nvSpPr>
          <p:cNvPr id="196" name="Google Shape;196;p8"/>
          <p:cNvSpPr txBox="1">
            <a:spLocks noGrp="1"/>
          </p:cNvSpPr>
          <p:nvPr>
            <p:ph type="body" idx="1"/>
          </p:nvPr>
        </p:nvSpPr>
        <p:spPr>
          <a:xfrm>
            <a:off x="403865" y="2398143"/>
            <a:ext cx="7980300" cy="3729630"/>
          </a:xfrm>
          <a:prstGeom prst="rect">
            <a:avLst/>
          </a:prstGeom>
          <a:noFill/>
          <a:ln>
            <a:noFill/>
          </a:ln>
        </p:spPr>
        <p:txBody>
          <a:bodyPr spcFirstLastPara="1" wrap="square" lIns="0" tIns="0" rIns="0" bIns="0" anchor="t" anchorCtr="0">
            <a:noAutofit/>
          </a:bodyPr>
          <a:lstStyle/>
          <a:p>
            <a:pPr marL="457200" lvl="1" indent="-368300" algn="l" rtl="0">
              <a:lnSpc>
                <a:spcPct val="90000"/>
              </a:lnSpc>
              <a:spcBef>
                <a:spcPts val="0"/>
              </a:spcBef>
              <a:spcAft>
                <a:spcPts val="0"/>
              </a:spcAft>
              <a:buSzPts val="2200"/>
              <a:buFont typeface="Noto Sans Symbols"/>
              <a:buChar char="⎯"/>
            </a:pPr>
            <a:r>
              <a:rPr lang="ru-RU" sz="2400">
                <a:solidFill>
                  <a:schemeClr val="dk2"/>
                </a:solidFill>
                <a:latin typeface="Gill Sans"/>
                <a:ea typeface="Gill Sans"/>
                <a:cs typeface="Gill Sans"/>
                <a:sym typeface="Gill Sans"/>
              </a:rPr>
              <a:t>Бизнеске инвестиция кылуу</a:t>
            </a:r>
            <a:endParaRPr sz="24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Жабдууларды сатып алуу</a:t>
            </a:r>
            <a:endParaRPr sz="24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Унаа, сыналгы, телефон сыяктуу башка кымбат буюмдарды сатып алуу</a:t>
            </a:r>
            <a:endParaRPr sz="24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Жакшы аш болумдуу тамак</a:t>
            </a:r>
            <a:endParaRPr sz="24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Карызды төлөө</a:t>
            </a:r>
            <a:endParaRPr sz="2400">
              <a:solidFill>
                <a:schemeClr val="dk2"/>
              </a:solidFill>
              <a:latin typeface="Gill Sans"/>
              <a:ea typeface="Gill Sans"/>
              <a:cs typeface="Gill Sans"/>
              <a:sym typeface="Gill Sans"/>
            </a:endParaRPr>
          </a:p>
          <a:p>
            <a:pPr marL="0" lvl="0" indent="0" algn="l" rtl="0">
              <a:lnSpc>
                <a:spcPct val="90000"/>
              </a:lnSpc>
              <a:spcBef>
                <a:spcPts val="2200"/>
              </a:spcBef>
              <a:spcAft>
                <a:spcPts val="0"/>
              </a:spcAft>
              <a:buClr>
                <a:schemeClr val="dk1"/>
              </a:buClr>
              <a:buSzPts val="1100"/>
              <a:buFont typeface="Arial"/>
              <a:buNone/>
            </a:pPr>
            <a:endParaRPr/>
          </a:p>
          <a:p>
            <a:pPr marL="0" lvl="0" indent="0" algn="l" rtl="0">
              <a:lnSpc>
                <a:spcPct val="90000"/>
              </a:lnSpc>
              <a:spcBef>
                <a:spcPts val="1000"/>
              </a:spcBef>
              <a:spcAft>
                <a:spcPts val="0"/>
              </a:spcAft>
              <a:buSzPts val="2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589650" y="320927"/>
            <a:ext cx="7964700" cy="1311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a:solidFill>
                  <a:srgbClr val="C00000"/>
                </a:solidFill>
              </a:rPr>
              <a:t>ҮЙ-БҮЛӨҢҮЗДҮН КИРЕШЕСИ ЖЕТПЕЙ ЖАТСА, ТӨМӨНДӨГҮ  ЧЫГЫМДАР КЫСКАРАБЫ?</a:t>
            </a:r>
            <a:br>
              <a:rPr lang="ru-RU">
                <a:solidFill>
                  <a:srgbClr val="C00000"/>
                </a:solidFill>
              </a:rPr>
            </a:br>
            <a:endParaRPr>
              <a:solidFill>
                <a:srgbClr val="C00000"/>
              </a:solidFill>
            </a:endParaRPr>
          </a:p>
        </p:txBody>
      </p:sp>
      <p:sp>
        <p:nvSpPr>
          <p:cNvPr id="202" name="Google Shape;202;p9"/>
          <p:cNvSpPr txBox="1">
            <a:spLocks noGrp="1"/>
          </p:cNvSpPr>
          <p:nvPr>
            <p:ph type="body" idx="1"/>
          </p:nvPr>
        </p:nvSpPr>
        <p:spPr>
          <a:xfrm>
            <a:off x="636350" y="1632525"/>
            <a:ext cx="7655400" cy="458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200"/>
              <a:buNone/>
            </a:pPr>
            <a:r>
              <a:rPr lang="ru-RU" sz="3600">
                <a:solidFill>
                  <a:srgbClr val="3F3F3F"/>
                </a:solidFill>
              </a:rPr>
              <a:t>Кымбат буюмдар - сулуулук буюмдары (зергер) </a:t>
            </a:r>
            <a:endParaRPr sz="3600">
              <a:solidFill>
                <a:srgbClr val="3F3F3F"/>
              </a:solidFill>
            </a:endParaRPr>
          </a:p>
          <a:p>
            <a:pPr marL="0" lvl="0" indent="0" algn="l" rtl="0">
              <a:lnSpc>
                <a:spcPct val="90000"/>
              </a:lnSpc>
              <a:spcBef>
                <a:spcPts val="1000"/>
              </a:spcBef>
              <a:spcAft>
                <a:spcPts val="0"/>
              </a:spcAft>
              <a:buSzPts val="2200"/>
              <a:buNone/>
            </a:pPr>
            <a:r>
              <a:rPr lang="ru-RU" sz="3600">
                <a:solidFill>
                  <a:srgbClr val="3F3F3F"/>
                </a:solidFill>
              </a:rPr>
              <a:t>Үнөмдөөнү кыскартуу </a:t>
            </a:r>
            <a:endParaRPr sz="3600">
              <a:solidFill>
                <a:srgbClr val="3F3F3F"/>
              </a:solidFill>
            </a:endParaRPr>
          </a:p>
          <a:p>
            <a:pPr marL="0" lvl="0" indent="0" algn="l" rtl="0">
              <a:lnSpc>
                <a:spcPct val="90000"/>
              </a:lnSpc>
              <a:spcBef>
                <a:spcPts val="1000"/>
              </a:spcBef>
              <a:spcAft>
                <a:spcPts val="0"/>
              </a:spcAft>
              <a:buSzPts val="2200"/>
              <a:buNone/>
            </a:pPr>
            <a:r>
              <a:rPr lang="ru-RU" sz="3600">
                <a:solidFill>
                  <a:srgbClr val="3F3F3F"/>
                </a:solidFill>
              </a:rPr>
              <a:t>Менин үй-бүлөмө сейрек сапарлар / каникулдар</a:t>
            </a:r>
            <a:endParaRPr sz="3600">
              <a:solidFill>
                <a:srgbClr val="3F3F3F"/>
              </a:solidFill>
            </a:endParaRPr>
          </a:p>
          <a:p>
            <a:pPr marL="0" lvl="0" indent="0" algn="l" rtl="0">
              <a:lnSpc>
                <a:spcPct val="90000"/>
              </a:lnSpc>
              <a:spcBef>
                <a:spcPts val="1000"/>
              </a:spcBef>
              <a:spcAft>
                <a:spcPts val="0"/>
              </a:spcAft>
              <a:buSzPts val="2200"/>
              <a:buNone/>
            </a:pPr>
            <a:r>
              <a:rPr lang="ru-RU" sz="3600">
                <a:solidFill>
                  <a:srgbClr val="3F3F3F"/>
                </a:solidFill>
              </a:rPr>
              <a:t>Башка максатка жетүү үчүн пландарымды кийинкиге калтырыңыз.</a:t>
            </a:r>
            <a:endParaRPr sz="3600">
              <a:solidFill>
                <a:srgbClr val="3F3F3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ru-RU">
                <a:solidFill>
                  <a:srgbClr val="C00000"/>
                </a:solidFill>
              </a:rPr>
              <a:t>ТУУРА БЮДЖЕТ ТҮЗҮҮ ҮЧҮН КАНДАЙ МААЛЫМАТ КЕРЕК?</a:t>
            </a:r>
            <a:endParaRPr>
              <a:solidFill>
                <a:srgbClr val="C00000"/>
              </a:solidFill>
            </a:endParaRPr>
          </a:p>
        </p:txBody>
      </p:sp>
      <p:sp>
        <p:nvSpPr>
          <p:cNvPr id="208" name="Google Shape;208;p10"/>
          <p:cNvSpPr txBox="1">
            <a:spLocks noGrp="1"/>
          </p:cNvSpPr>
          <p:nvPr>
            <p:ph type="body" idx="1"/>
          </p:nvPr>
        </p:nvSpPr>
        <p:spPr>
          <a:xfrm>
            <a:off x="571500" y="1499726"/>
            <a:ext cx="7980217" cy="4067953"/>
          </a:xfrm>
          <a:prstGeom prst="rect">
            <a:avLst/>
          </a:prstGeom>
          <a:noFill/>
          <a:ln>
            <a:noFill/>
          </a:ln>
        </p:spPr>
        <p:txBody>
          <a:bodyPr spcFirstLastPara="1" wrap="square" lIns="0" tIns="0" rIns="0" bIns="0" anchor="t" anchorCtr="0">
            <a:noAutofit/>
          </a:bodyPr>
          <a:lstStyle/>
          <a:p>
            <a:pPr marL="457200" lvl="1" indent="-381000" algn="l" rtl="0">
              <a:lnSpc>
                <a:spcPct val="90000"/>
              </a:lnSpc>
              <a:spcBef>
                <a:spcPts val="0"/>
              </a:spcBef>
              <a:spcAft>
                <a:spcPts val="0"/>
              </a:spcAft>
              <a:buClr>
                <a:srgbClr val="3F3F3F"/>
              </a:buClr>
              <a:buSzPts val="2400"/>
              <a:buFont typeface="Noto Sans Symbols"/>
              <a:buChar char="⎯"/>
            </a:pPr>
            <a:r>
              <a:rPr lang="ru-RU" sz="2600">
                <a:solidFill>
                  <a:srgbClr val="3F3F3F"/>
                </a:solidFill>
                <a:latin typeface="Gill Sans"/>
                <a:ea typeface="Gill Sans"/>
                <a:cs typeface="Gill Sans"/>
                <a:sym typeface="Gill Sans"/>
              </a:rPr>
              <a:t>Үй-бүлөнүн максаты - үй-бүлө үчүн эмне маанилүү</a:t>
            </a:r>
            <a:endParaRPr sz="2600">
              <a:solidFill>
                <a:srgbClr val="3F3F3F"/>
              </a:solidFill>
              <a:latin typeface="Gill Sans"/>
              <a:ea typeface="Gill Sans"/>
              <a:cs typeface="Gill Sans"/>
              <a:sym typeface="Gill Sans"/>
            </a:endParaRPr>
          </a:p>
          <a:p>
            <a:pPr marL="457200" lvl="1" indent="-381000" algn="l" rtl="0">
              <a:lnSpc>
                <a:spcPct val="90000"/>
              </a:lnSpc>
              <a:spcBef>
                <a:spcPts val="1200"/>
              </a:spcBef>
              <a:spcAft>
                <a:spcPts val="0"/>
              </a:spcAft>
              <a:buClr>
                <a:srgbClr val="3F3F3F"/>
              </a:buClr>
              <a:buSzPts val="2400"/>
              <a:buFont typeface="Noto Sans Symbols"/>
              <a:buChar char="⎯"/>
            </a:pPr>
            <a:r>
              <a:rPr lang="ru-RU" sz="2600">
                <a:solidFill>
                  <a:srgbClr val="3F3F3F"/>
                </a:solidFill>
                <a:latin typeface="Gill Sans"/>
                <a:ea typeface="Gill Sans"/>
                <a:cs typeface="Gill Sans"/>
                <a:sym typeface="Gill Sans"/>
              </a:rPr>
              <a:t>Бул максатка жетүү үчүн эмне керек - акчанын көлөмү, акыркы мөөнөт</a:t>
            </a:r>
            <a:endParaRPr sz="2600">
              <a:solidFill>
                <a:srgbClr val="3F3F3F"/>
              </a:solidFill>
              <a:latin typeface="Gill Sans"/>
              <a:ea typeface="Gill Sans"/>
              <a:cs typeface="Gill Sans"/>
              <a:sym typeface="Gill Sans"/>
            </a:endParaRPr>
          </a:p>
          <a:p>
            <a:pPr marL="457200" lvl="1" indent="-381000" algn="l" rtl="0">
              <a:lnSpc>
                <a:spcPct val="90000"/>
              </a:lnSpc>
              <a:spcBef>
                <a:spcPts val="1200"/>
              </a:spcBef>
              <a:spcAft>
                <a:spcPts val="0"/>
              </a:spcAft>
              <a:buClr>
                <a:srgbClr val="3F3F3F"/>
              </a:buClr>
              <a:buSzPts val="2400"/>
              <a:buFont typeface="Noto Sans Symbols"/>
              <a:buChar char="⎯"/>
            </a:pPr>
            <a:r>
              <a:rPr lang="ru-RU" sz="2600">
                <a:solidFill>
                  <a:srgbClr val="3F3F3F"/>
                </a:solidFill>
                <a:latin typeface="Gill Sans"/>
                <a:ea typeface="Gill Sans"/>
                <a:cs typeface="Gill Sans"/>
                <a:sym typeface="Gill Sans"/>
              </a:rPr>
              <a:t>Туруктуу чыгымдар - тамак-аш, ижара акысы / турак-жай, кийим-кече, трансортейтон, саламаттыкты сактоочу дары-дармектер</a:t>
            </a:r>
            <a:endParaRPr sz="2600">
              <a:solidFill>
                <a:srgbClr val="3F3F3F"/>
              </a:solidFill>
              <a:latin typeface="Gill Sans"/>
              <a:ea typeface="Gill Sans"/>
              <a:cs typeface="Gill Sans"/>
              <a:sym typeface="Gill Sans"/>
            </a:endParaRPr>
          </a:p>
          <a:p>
            <a:pPr marL="457200" lvl="1" indent="-381000" algn="l" rtl="0">
              <a:lnSpc>
                <a:spcPct val="90000"/>
              </a:lnSpc>
              <a:spcBef>
                <a:spcPts val="1200"/>
              </a:spcBef>
              <a:spcAft>
                <a:spcPts val="0"/>
              </a:spcAft>
              <a:buClr>
                <a:srgbClr val="3F3F3F"/>
              </a:buClr>
              <a:buSzPts val="2400"/>
              <a:buFont typeface="Noto Sans Symbols"/>
              <a:buChar char="⎯"/>
            </a:pPr>
            <a:r>
              <a:rPr lang="ru-RU" sz="2600">
                <a:solidFill>
                  <a:srgbClr val="3F3F3F"/>
                </a:solidFill>
                <a:latin typeface="Gill Sans"/>
                <a:ea typeface="Gill Sans"/>
                <a:cs typeface="Gill Sans"/>
                <a:sym typeface="Gill Sans"/>
              </a:rPr>
              <a:t>Мезгил чыгымдары - жылуулук транспорту, тамак-аш</a:t>
            </a:r>
            <a:endParaRPr sz="2600">
              <a:solidFill>
                <a:srgbClr val="3F3F3F"/>
              </a:solidFill>
              <a:latin typeface="Gill Sans"/>
              <a:ea typeface="Gill Sans"/>
              <a:cs typeface="Gill Sans"/>
              <a:sym typeface="Gill Sans"/>
            </a:endParaRPr>
          </a:p>
          <a:p>
            <a:pPr marL="457200" lvl="1" indent="-381000" algn="l" rtl="0">
              <a:lnSpc>
                <a:spcPct val="90000"/>
              </a:lnSpc>
              <a:spcBef>
                <a:spcPts val="1200"/>
              </a:spcBef>
              <a:spcAft>
                <a:spcPts val="1200"/>
              </a:spcAft>
              <a:buClr>
                <a:srgbClr val="3F3F3F"/>
              </a:buClr>
              <a:buSzPts val="2400"/>
              <a:buFont typeface="Noto Sans Symbols"/>
              <a:buChar char="⎯"/>
            </a:pPr>
            <a:r>
              <a:rPr lang="ru-RU" sz="2600">
                <a:solidFill>
                  <a:srgbClr val="3F3F3F"/>
                </a:solidFill>
                <a:latin typeface="Gill Sans"/>
                <a:ea typeface="Gill Sans"/>
                <a:cs typeface="Gill Sans"/>
                <a:sym typeface="Gill Sans"/>
              </a:rPr>
              <a:t>Кирешелер - үзгүлтүксүз эмгек акы, кээде түшүмдү сатуу сыяктуу мезгил-мезгили менен киреше болот.</a:t>
            </a:r>
            <a:endParaRPr sz="2600">
              <a:solidFill>
                <a:srgbClr val="3F3F3F"/>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589684" y="272235"/>
            <a:ext cx="7964700" cy="828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a:solidFill>
                  <a:srgbClr val="C00000"/>
                </a:solidFill>
              </a:rPr>
              <a:t>КЕЙС СТАДИ – ТОПТОРДО ИШТӨӨ </a:t>
            </a:r>
            <a:endParaRPr>
              <a:solidFill>
                <a:srgbClr val="C00000"/>
              </a:solidFill>
            </a:endParaRPr>
          </a:p>
        </p:txBody>
      </p:sp>
      <p:sp>
        <p:nvSpPr>
          <p:cNvPr id="214" name="Google Shape;214;p11"/>
          <p:cNvSpPr txBox="1">
            <a:spLocks noGrp="1"/>
          </p:cNvSpPr>
          <p:nvPr>
            <p:ph type="body" idx="1"/>
          </p:nvPr>
        </p:nvSpPr>
        <p:spPr>
          <a:xfrm>
            <a:off x="335675" y="799174"/>
            <a:ext cx="7980300" cy="4910100"/>
          </a:xfrm>
          <a:prstGeom prst="rect">
            <a:avLst/>
          </a:prstGeom>
          <a:noFill/>
          <a:ln>
            <a:noFill/>
          </a:ln>
        </p:spPr>
        <p:txBody>
          <a:bodyPr spcFirstLastPara="1" wrap="square" lIns="0" tIns="0" rIns="0" bIns="0" anchor="t" anchorCtr="0">
            <a:noAutofit/>
          </a:bodyPr>
          <a:lstStyle/>
          <a:p>
            <a:pPr marL="88900" lvl="0" indent="0" algn="l" rtl="0">
              <a:lnSpc>
                <a:spcPct val="90000"/>
              </a:lnSpc>
              <a:spcBef>
                <a:spcPts val="1000"/>
              </a:spcBef>
              <a:spcAft>
                <a:spcPts val="0"/>
              </a:spcAft>
              <a:buSzPts val="2200"/>
              <a:buNone/>
            </a:pPr>
            <a:r>
              <a:rPr lang="ru-RU" sz="2000"/>
              <a:t>Чолпон жана анын жолдошу Чыңгыз Баткен районунда эки баласы жана Чыңгыздын апасы менен жашашат. Чыңгыз үй-бүлөнү багат, көп кыйынчылыктар бар. Чолпон бакча короодо жер-жемиштерди өстүрүп үй-бүлөнү бакканга жардам берет. Ошондой эле анын чакан короосу бар жана үрөндөрдү бир аз ашыкча акчага сатат. Дыйканчылык үчүн жаңы үрөндөрдү жана шаймандарды сатып алуу менен, Чыңгыз ошондой эле үйүнө жаңы калай барактын чатырын төшөйм деп үмүттөнөт. Жаан-чачын мезгилинде үйгө суу агып кирет, анткени азыркы тапта плитканын чатыры суу өткөрбөйт. </a:t>
            </a:r>
            <a:endParaRPr/>
          </a:p>
          <a:p>
            <a:pPr marL="88900" lvl="0" indent="0" algn="l" rtl="0">
              <a:lnSpc>
                <a:spcPct val="90000"/>
              </a:lnSpc>
              <a:spcBef>
                <a:spcPts val="1000"/>
              </a:spcBef>
              <a:spcAft>
                <a:spcPts val="0"/>
              </a:spcAft>
              <a:buSzPts val="2200"/>
              <a:buNone/>
            </a:pPr>
            <a:r>
              <a:rPr lang="ru-RU" sz="2000"/>
              <a:t>Чолпон түшүмүн базарга сатып, 30 000 сом таба алды. </a:t>
            </a:r>
            <a:endParaRPr/>
          </a:p>
          <a:p>
            <a:pPr marL="88900" lvl="0" indent="0" algn="l" rtl="0">
              <a:lnSpc>
                <a:spcPct val="90000"/>
              </a:lnSpc>
              <a:spcBef>
                <a:spcPts val="1000"/>
              </a:spcBef>
              <a:spcAft>
                <a:spcPts val="0"/>
              </a:spcAft>
              <a:buSzPts val="2200"/>
              <a:buNone/>
            </a:pPr>
            <a:r>
              <a:rPr lang="ru-RU" sz="2000"/>
              <a:t>Бул үй-бүлө муктаж болгон чыгымдар үчүн жетиштүү жана кийинчерээк үчүн бир аз топтоого да жарайт. </a:t>
            </a:r>
            <a:endParaRPr/>
          </a:p>
          <a:p>
            <a:pPr marL="88900" lvl="0" indent="0" algn="l" rtl="0">
              <a:lnSpc>
                <a:spcPct val="90000"/>
              </a:lnSpc>
              <a:spcBef>
                <a:spcPts val="1000"/>
              </a:spcBef>
              <a:spcAft>
                <a:spcPts val="0"/>
              </a:spcAft>
              <a:buSzPts val="2200"/>
              <a:buNone/>
            </a:pPr>
            <a:r>
              <a:rPr lang="ru-RU" sz="2000"/>
              <a:t>Бюджет: 30 000 сом.</a:t>
            </a:r>
            <a:endParaRPr/>
          </a:p>
          <a:p>
            <a:pPr marL="88900" lvl="0" indent="0" algn="l" rtl="0">
              <a:lnSpc>
                <a:spcPct val="90000"/>
              </a:lnSpc>
              <a:spcBef>
                <a:spcPts val="1000"/>
              </a:spcBef>
              <a:spcAft>
                <a:spcPts val="0"/>
              </a:spcAft>
              <a:buSzPts val="2200"/>
              <a:buNone/>
            </a:pPr>
            <a:r>
              <a:rPr lang="ru-RU" sz="2000"/>
              <a:t>Чыгымдар:</a:t>
            </a:r>
            <a:endParaRPr/>
          </a:p>
          <a:p>
            <a:pPr marL="88900" lvl="0" indent="0" algn="l" rtl="0">
              <a:lnSpc>
                <a:spcPct val="90000"/>
              </a:lnSpc>
              <a:spcBef>
                <a:spcPts val="1000"/>
              </a:spcBef>
              <a:spcAft>
                <a:spcPts val="0"/>
              </a:spcAft>
              <a:buSzPts val="2200"/>
              <a:buNone/>
            </a:pPr>
            <a:r>
              <a:rPr lang="ru-RU" sz="2000"/>
              <a:t>Тамак-аш - 3600 сом. Сиздин шаймандарыңызды жана дыйканчылыктын сугат тутумун жаңыртуу - 8000 сом. Дарыгерге медициналык жардам көрсөтүү - 3600 сом. Үйүңүз үчүн жаңы калай чатыры - 10000 сом  </a:t>
            </a:r>
            <a:r>
              <a:rPr lang="ru-RU" sz="2000" b="1"/>
              <a:t>Үнөмдөө: 4800 сом</a:t>
            </a:r>
            <a:endParaRPr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a:solidFill>
                  <a:srgbClr val="C00000"/>
                </a:solidFill>
              </a:rPr>
              <a:t>ТОПТОРДОГУ ИШ - ТАЛКУЛОО </a:t>
            </a:r>
            <a:endParaRPr>
              <a:solidFill>
                <a:srgbClr val="C00000"/>
              </a:solidFill>
            </a:endParaRPr>
          </a:p>
        </p:txBody>
      </p:sp>
      <p:sp>
        <p:nvSpPr>
          <p:cNvPr id="220" name="Google Shape;220;p12"/>
          <p:cNvSpPr txBox="1">
            <a:spLocks noGrp="1"/>
          </p:cNvSpPr>
          <p:nvPr>
            <p:ph type="body" idx="1"/>
          </p:nvPr>
        </p:nvSpPr>
        <p:spPr>
          <a:xfrm>
            <a:off x="408940" y="1038802"/>
            <a:ext cx="7980217" cy="5128318"/>
          </a:xfrm>
          <a:prstGeom prst="rect">
            <a:avLst/>
          </a:prstGeom>
          <a:noFill/>
          <a:ln>
            <a:noFill/>
          </a:ln>
        </p:spPr>
        <p:txBody>
          <a:bodyPr spcFirstLastPara="1" wrap="square" lIns="0" tIns="0" rIns="0" bIns="0" anchor="t" anchorCtr="0">
            <a:noAutofit/>
          </a:bodyPr>
          <a:lstStyle/>
          <a:p>
            <a:pPr marL="88900" lvl="0" indent="0" algn="l" rtl="0">
              <a:lnSpc>
                <a:spcPct val="90000"/>
              </a:lnSpc>
              <a:spcBef>
                <a:spcPts val="1000"/>
              </a:spcBef>
              <a:spcAft>
                <a:spcPts val="0"/>
              </a:spcAft>
              <a:buSzPts val="2200"/>
              <a:buNone/>
            </a:pPr>
            <a:r>
              <a:rPr lang="ru-RU"/>
              <a:t>Узак кыш болгон үчүн жана вегетация мезгили өтө кыска болду. Түшүмдүн начардыгынан азык-түлүк баалары 30% га көтөрүлүп, товарлар жана кызматтар кымбаттап жатат. Уруктарынын түшүмү сизге 22000 сом гана алып келди. Бул өсүп жаткан чыгымдарды жабуу үчүн жетишсиз.Чыңгыз көбүнчө акча маселеси боюнча чечимдерди кабыл алат, бирок бул кыйын  кырдаал учурда. Чыңгыз үй-бүлөнүн көп муктаждарын билбеши мүмкүн. Бул жерде кандай чечимдер кабыл алынышы керек?</a:t>
            </a:r>
            <a:endParaRPr/>
          </a:p>
          <a:p>
            <a:pPr marL="88900" lvl="0" indent="0" algn="l" rtl="0">
              <a:lnSpc>
                <a:spcPct val="90000"/>
              </a:lnSpc>
              <a:spcBef>
                <a:spcPts val="1000"/>
              </a:spcBef>
              <a:spcAft>
                <a:spcPts val="0"/>
              </a:spcAft>
              <a:buSzPts val="2200"/>
              <a:buNone/>
            </a:pPr>
            <a:r>
              <a:rPr lang="ru-RU"/>
              <a:t>Бюджет: 22000 сом.</a:t>
            </a:r>
            <a:endParaRPr/>
          </a:p>
          <a:p>
            <a:pPr marL="88900" lvl="0" indent="0" algn="l" rtl="0">
              <a:lnSpc>
                <a:spcPct val="90000"/>
              </a:lnSpc>
              <a:spcBef>
                <a:spcPts val="1000"/>
              </a:spcBef>
              <a:spcAft>
                <a:spcPts val="0"/>
              </a:spcAft>
              <a:buSzPts val="2200"/>
              <a:buNone/>
            </a:pPr>
            <a:r>
              <a:rPr lang="ru-RU"/>
              <a:t>Чыгымдар: Тамак-аш 4800 сом. Сиздин шаймандарыңызды жана дыйканчылыктын сугат тутумун жаңыртуу 9000 сом. Дарыгерге медициналык жардам көрсөтүү 3600 сом. Үйүңүз үчүн жаңы калай чатыры 10000 сом.  </a:t>
            </a:r>
            <a:endParaRPr/>
          </a:p>
          <a:p>
            <a:pPr marL="88900" lvl="0" indent="0" algn="l" rtl="0">
              <a:lnSpc>
                <a:spcPct val="90000"/>
              </a:lnSpc>
              <a:spcBef>
                <a:spcPts val="1000"/>
              </a:spcBef>
              <a:spcAft>
                <a:spcPts val="0"/>
              </a:spcAft>
              <a:buSzPts val="2200"/>
              <a:buNone/>
            </a:pPr>
            <a:r>
              <a:rPr lang="ru-RU"/>
              <a:t>Бюджеттин тартыштыгы: 5400 сом</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a:solidFill>
                  <a:srgbClr val="C00000"/>
                </a:solidFill>
              </a:rPr>
              <a:t>КАНДАЙ КЫЙЫНЧЫЛЫКТАР БАР?</a:t>
            </a:r>
            <a:endParaRPr>
              <a:solidFill>
                <a:srgbClr val="C00000"/>
              </a:solidFill>
            </a:endParaRPr>
          </a:p>
        </p:txBody>
      </p:sp>
      <p:sp>
        <p:nvSpPr>
          <p:cNvPr id="226" name="Google Shape;226;p14"/>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p>
            <a:pPr marL="457200" lvl="1" indent="-368300" algn="l" rtl="0">
              <a:lnSpc>
                <a:spcPct val="90000"/>
              </a:lnSpc>
              <a:spcBef>
                <a:spcPts val="0"/>
              </a:spcBef>
              <a:spcAft>
                <a:spcPts val="0"/>
              </a:spcAft>
              <a:buSzPts val="2200"/>
              <a:buFont typeface="Noto Sans Symbols"/>
              <a:buChar char="⎯"/>
            </a:pPr>
            <a:r>
              <a:rPr lang="ru-RU" sz="2400">
                <a:solidFill>
                  <a:schemeClr val="dk2"/>
                </a:solidFill>
                <a:latin typeface="Gill Sans"/>
                <a:ea typeface="Gill Sans"/>
                <a:cs typeface="Gill Sans"/>
                <a:sym typeface="Gill Sans"/>
              </a:rPr>
              <a:t>Үй-бүлө келининин муктаждыгын укпашы мүмкүн.</a:t>
            </a:r>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Пикир келишпестиктерди жаратышы мүмкүн</a:t>
            </a:r>
            <a:endParaRPr sz="24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Акчаны башкаруу аялдын ролу эмес - бул эркектин гана милдети</a:t>
            </a:r>
            <a:endParaRPr sz="24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1200"/>
              </a:spcAft>
              <a:buSzPts val="2200"/>
              <a:buFont typeface="Noto Sans Symbols"/>
              <a:buChar char="⎯"/>
            </a:pPr>
            <a:r>
              <a:rPr lang="ru-RU" sz="2400">
                <a:solidFill>
                  <a:schemeClr val="dk2"/>
                </a:solidFill>
                <a:latin typeface="Gill Sans"/>
                <a:ea typeface="Gill Sans"/>
                <a:cs typeface="Gill Sans"/>
                <a:sym typeface="Gill Sans"/>
              </a:rPr>
              <a:t>Үй-бүлөдөгү айрым мүчөлөрү үйдө жашашпайт</a:t>
            </a:r>
            <a:endParaRPr sz="2400">
              <a:solidFill>
                <a:schemeClr val="dk2"/>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587075" y="528425"/>
            <a:ext cx="8250000" cy="1576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a:solidFill>
                  <a:srgbClr val="C00000"/>
                </a:solidFill>
              </a:rPr>
              <a:t>ҮЙ-БҮЛӨ МҮЧӨЛӨРҮ МЕНЕН БЮДЖЕТТИ ЖАНА АКЧА ЧЕЧИМДЕРИН ТАЛКУУЛООНУН КАНДАЙ АРТЫКЧЫЛЫКТАРЫ БАР?</a:t>
            </a:r>
            <a:br>
              <a:rPr lang="ru-RU">
                <a:solidFill>
                  <a:srgbClr val="C00000"/>
                </a:solidFill>
              </a:rPr>
            </a:br>
            <a:endParaRPr>
              <a:solidFill>
                <a:srgbClr val="C00000"/>
              </a:solidFill>
            </a:endParaRPr>
          </a:p>
        </p:txBody>
      </p:sp>
      <p:sp>
        <p:nvSpPr>
          <p:cNvPr id="232" name="Google Shape;232;p13"/>
          <p:cNvSpPr txBox="1">
            <a:spLocks noGrp="1"/>
          </p:cNvSpPr>
          <p:nvPr>
            <p:ph type="body" idx="1"/>
          </p:nvPr>
        </p:nvSpPr>
        <p:spPr>
          <a:xfrm>
            <a:off x="571500" y="2104844"/>
            <a:ext cx="7980217" cy="3916393"/>
          </a:xfrm>
          <a:prstGeom prst="rect">
            <a:avLst/>
          </a:prstGeom>
          <a:noFill/>
          <a:ln>
            <a:noFill/>
          </a:ln>
        </p:spPr>
        <p:txBody>
          <a:bodyPr spcFirstLastPara="1" wrap="square" lIns="0" tIns="0" rIns="0" bIns="0" anchor="t" anchorCtr="0">
            <a:noAutofit/>
          </a:bodyPr>
          <a:lstStyle/>
          <a:p>
            <a:pPr marL="457200" lvl="1" indent="-368300" algn="l" rtl="0">
              <a:lnSpc>
                <a:spcPct val="90000"/>
              </a:lnSpc>
              <a:spcBef>
                <a:spcPts val="0"/>
              </a:spcBef>
              <a:spcAft>
                <a:spcPts val="0"/>
              </a:spcAft>
              <a:buSzPts val="2200"/>
              <a:buFont typeface="Noto Sans Symbols"/>
              <a:buChar char="⎯"/>
            </a:pPr>
            <a:r>
              <a:rPr lang="ru-RU" sz="2400">
                <a:solidFill>
                  <a:schemeClr val="dk2"/>
                </a:solidFill>
                <a:latin typeface="Gill Sans"/>
                <a:ea typeface="Gill Sans"/>
                <a:cs typeface="Gill Sans"/>
                <a:sym typeface="Gill Sans"/>
              </a:rPr>
              <a:t>Үй-бүлөнүн башка мүчөлөрүнүн чыгымдары жөнүндө билип алыңыз. Балким, аларга көбүрөөк каражат керек. </a:t>
            </a:r>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Жоопкерчиликти көбүрөөк адамдар бөлүшөт</a:t>
            </a:r>
            <a:endParaRPr sz="24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Ар кандай көз караштар ар кандай баалуулуктарды түзөт.</a:t>
            </a:r>
            <a:endParaRPr/>
          </a:p>
          <a:p>
            <a:pPr marL="457200" lvl="1" indent="-368300" algn="l" rtl="0">
              <a:lnSpc>
                <a:spcPct val="90000"/>
              </a:lnSpc>
              <a:spcBef>
                <a:spcPts val="1200"/>
              </a:spcBef>
              <a:spcAft>
                <a:spcPts val="1200"/>
              </a:spcAft>
              <a:buSzPts val="2200"/>
              <a:buFont typeface="Noto Sans Symbols"/>
              <a:buChar char="⎯"/>
            </a:pPr>
            <a:r>
              <a:rPr lang="ru-RU" sz="2400">
                <a:solidFill>
                  <a:schemeClr val="dk2"/>
                </a:solidFill>
                <a:latin typeface="Gill Sans"/>
                <a:ea typeface="Gill Sans"/>
                <a:cs typeface="Gill Sans"/>
                <a:sym typeface="Gill Sans"/>
              </a:rPr>
              <a:t>Баардыгы акча чечимдерине макул болгондо, үй-бүлөлүк гармония.</a:t>
            </a:r>
            <a:endParaRPr sz="2400">
              <a:solidFill>
                <a:schemeClr val="dk2"/>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224e939071_1_5"/>
          <p:cNvSpPr txBox="1">
            <a:spLocks noGrp="1"/>
          </p:cNvSpPr>
          <p:nvPr>
            <p:ph type="title"/>
          </p:nvPr>
        </p:nvSpPr>
        <p:spPr>
          <a:xfrm>
            <a:off x="516210" y="140546"/>
            <a:ext cx="7964700" cy="82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67B9"/>
              </a:buClr>
              <a:buSzPts val="2800"/>
              <a:buFont typeface="Gill Sans"/>
              <a:buNone/>
            </a:pPr>
            <a:r>
              <a:rPr lang="ru-RU" sz="2500" dirty="0">
                <a:solidFill>
                  <a:srgbClr val="C00000"/>
                </a:solidFill>
              </a:rPr>
              <a:t>БЮДЖЕТ ТҮЗҮҮ (ЖЕТИ АЙГА)  </a:t>
            </a:r>
            <a:endParaRPr sz="2500" dirty="0"/>
          </a:p>
        </p:txBody>
      </p:sp>
      <p:pic>
        <p:nvPicPr>
          <p:cNvPr id="238" name="Google Shape;238;g2224e939071_1_5" descr="Таблицада үй-бүлөнүн 7 айдагы киреше чыгашалары эсептелет. Кирешелер эмгек акы жана пенсия сыяктуу топторго бөлүнөт. Чыгымдар тамактануу, билим алуу, салтанат, дары-дармек, эркелетүү ж.б.у.с. топторго бөлүнөт."/>
          <p:cNvPicPr preferRelativeResize="0"/>
          <p:nvPr/>
        </p:nvPicPr>
        <p:blipFill>
          <a:blip r:embed="rId3">
            <a:alphaModFix/>
          </a:blip>
          <a:stretch>
            <a:fillRect/>
          </a:stretch>
        </p:blipFill>
        <p:spPr>
          <a:xfrm>
            <a:off x="427063" y="637121"/>
            <a:ext cx="8142975" cy="55837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224e939071_1_81"/>
          <p:cNvSpPr txBox="1">
            <a:spLocks noGrp="1"/>
          </p:cNvSpPr>
          <p:nvPr>
            <p:ph type="title"/>
          </p:nvPr>
        </p:nvSpPr>
        <p:spPr>
          <a:xfrm>
            <a:off x="481700" y="186475"/>
            <a:ext cx="8377500" cy="16500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ru-RU">
                <a:solidFill>
                  <a:srgbClr val="C00000"/>
                </a:solidFill>
              </a:rPr>
              <a:t>ҮЙ БЮДЖЕТИН ТҮЗҮҮДӨ БАРДЫК ҮЙ-БҮЛӨ МҮЧӨЛӨРҮН КОШУУ ҮЧҮН НЕГИЗГИ БИЛДИРҮҮЛӨР</a:t>
            </a:r>
            <a:endParaRPr>
              <a:solidFill>
                <a:srgbClr val="C00000"/>
              </a:solidFill>
              <a:latin typeface="Arial"/>
              <a:ea typeface="Arial"/>
              <a:cs typeface="Arial"/>
              <a:sym typeface="Arial"/>
            </a:endParaRPr>
          </a:p>
          <a:p>
            <a:pPr marL="0" lvl="0" indent="0" algn="l" rtl="0">
              <a:spcBef>
                <a:spcPts val="1200"/>
              </a:spcBef>
              <a:spcAft>
                <a:spcPts val="0"/>
              </a:spcAft>
              <a:buNone/>
            </a:pPr>
            <a:endParaRPr>
              <a:solidFill>
                <a:srgbClr val="C00000"/>
              </a:solidFill>
            </a:endParaRPr>
          </a:p>
        </p:txBody>
      </p:sp>
      <p:sp>
        <p:nvSpPr>
          <p:cNvPr id="244" name="Google Shape;244;g2224e939071_1_81"/>
          <p:cNvSpPr txBox="1">
            <a:spLocks noGrp="1"/>
          </p:cNvSpPr>
          <p:nvPr>
            <p:ph type="body" idx="1"/>
          </p:nvPr>
        </p:nvSpPr>
        <p:spPr>
          <a:xfrm>
            <a:off x="571500" y="1499725"/>
            <a:ext cx="7980300" cy="4383000"/>
          </a:xfrm>
          <a:prstGeom prst="rect">
            <a:avLst/>
          </a:prstGeom>
        </p:spPr>
        <p:txBody>
          <a:bodyPr spcFirstLastPara="1" wrap="square" lIns="0" tIns="0" rIns="0" bIns="0" anchor="t" anchorCtr="0">
            <a:noAutofit/>
          </a:bodyPr>
          <a:lstStyle/>
          <a:p>
            <a:pPr marL="914400" marR="190500" lvl="0" indent="0" algn="l" rtl="0">
              <a:lnSpc>
                <a:spcPct val="115000"/>
              </a:lnSpc>
              <a:spcBef>
                <a:spcPts val="0"/>
              </a:spcBef>
              <a:spcAft>
                <a:spcPts val="0"/>
              </a:spcAft>
              <a:buNone/>
            </a:pPr>
            <a:endParaRPr sz="1800">
              <a:solidFill>
                <a:srgbClr val="5F6368"/>
              </a:solidFill>
              <a:highlight>
                <a:srgbClr val="F5F5F5"/>
              </a:highlight>
              <a:latin typeface="Roboto"/>
              <a:ea typeface="Roboto"/>
              <a:cs typeface="Roboto"/>
              <a:sym typeface="Roboto"/>
            </a:endParaRPr>
          </a:p>
          <a:p>
            <a:pPr marL="457200" marR="0" lvl="1" indent="-368300" algn="l" rtl="0">
              <a:lnSpc>
                <a:spcPct val="90000"/>
              </a:lnSpc>
              <a:spcBef>
                <a:spcPts val="0"/>
              </a:spcBef>
              <a:spcAft>
                <a:spcPts val="0"/>
              </a:spcAft>
              <a:buSzPts val="2200"/>
              <a:buFont typeface="Noto Sans Symbols"/>
              <a:buChar char="⎯"/>
            </a:pPr>
            <a:r>
              <a:rPr lang="ru-RU" sz="2400">
                <a:solidFill>
                  <a:schemeClr val="dk2"/>
                </a:solidFill>
              </a:rPr>
              <a:t>Бюджетти түзүү чоң жоопкерчилик, аны үй-бүлөдө чогуу бюджет пландоону  бөлүшүү мыкты жетишкендик. </a:t>
            </a:r>
            <a:endParaRPr sz="2400">
              <a:solidFill>
                <a:schemeClr val="dk2"/>
              </a:solidFill>
            </a:endParaRPr>
          </a:p>
          <a:p>
            <a:pPr marL="457200" marR="0" lvl="1" indent="-368300" algn="l" rtl="0">
              <a:lnSpc>
                <a:spcPct val="90000"/>
              </a:lnSpc>
              <a:spcBef>
                <a:spcPts val="0"/>
              </a:spcBef>
              <a:spcAft>
                <a:spcPts val="0"/>
              </a:spcAft>
              <a:buSzPts val="2200"/>
              <a:buFont typeface="Noto Sans Symbols"/>
              <a:buChar char="⎯"/>
            </a:pPr>
            <a:r>
              <a:rPr lang="ru-RU" sz="2400">
                <a:solidFill>
                  <a:schemeClr val="dk2"/>
                </a:solidFill>
              </a:rPr>
              <a:t>Аялдар менен күйөөлөр акча табууда, үй-бүлөнү багууда жана үй-бүлөнү башкарууда ойногон ролу ар башка болгондуктан, үй-бүлө приоритеттерине карата ар кандай көз карашта болушу мүмкүн. Бул бюджет боюнча эки адам тең сүйлөп, болгон ойлорун жана муктаждарын тең угушу керек дегенди билдирет.</a:t>
            </a:r>
            <a:endParaRPr sz="2400">
              <a:solidFill>
                <a:schemeClr val="dk2"/>
              </a:solidFill>
            </a:endParaRPr>
          </a:p>
          <a:p>
            <a:pPr marL="457200" marR="0" lvl="1" indent="-368300" algn="l" rtl="0">
              <a:lnSpc>
                <a:spcPct val="90000"/>
              </a:lnSpc>
              <a:spcBef>
                <a:spcPts val="0"/>
              </a:spcBef>
              <a:spcAft>
                <a:spcPts val="0"/>
              </a:spcAft>
              <a:buSzPts val="2200"/>
              <a:buFont typeface="Noto Sans Symbols"/>
              <a:buChar char="⎯"/>
            </a:pPr>
            <a:r>
              <a:rPr lang="ru-RU" sz="2400">
                <a:solidFill>
                  <a:schemeClr val="dk2"/>
                </a:solidFill>
              </a:rPr>
              <a:t>Акча каражаттары чогуу чечилген үй-бүлөөлөрдө  үй-бүлөнүн ден соолугуна жана бакубат жашоого шарт түзөт. </a:t>
            </a:r>
            <a:endParaRPr sz="24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ctrTitle"/>
          </p:nvPr>
        </p:nvSpPr>
        <p:spPr>
          <a:xfrm>
            <a:off x="639416" y="2133600"/>
            <a:ext cx="7128164" cy="1600200"/>
          </a:xfrm>
          <a:prstGeom prst="rect">
            <a:avLst/>
          </a:prstGeom>
          <a:noFill/>
          <a:ln>
            <a:noFill/>
          </a:ln>
          <a:effectLst>
            <a:outerShdw blurRad="254000" algn="tl" rotWithShape="0">
              <a:srgbClr val="000000">
                <a:alpha val="2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ru-RU"/>
              <a:t>ТАМАКТАНУУГА САРПТАЛУУЧУ КАРАЖАТТАР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587086" y="718420"/>
            <a:ext cx="7886700" cy="1325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4400"/>
              <a:buFont typeface="Gill Sans"/>
              <a:buNone/>
            </a:pPr>
            <a:r>
              <a:rPr lang="ru-RU" sz="3000" dirty="0">
                <a:solidFill>
                  <a:srgbClr val="C00000"/>
                </a:solidFill>
              </a:rPr>
              <a:t>МАЗМУНУ: </a:t>
            </a:r>
            <a:endParaRPr sz="3000" dirty="0">
              <a:solidFill>
                <a:srgbClr val="C00000"/>
              </a:solidFill>
            </a:endParaRPr>
          </a:p>
        </p:txBody>
      </p:sp>
      <p:sp>
        <p:nvSpPr>
          <p:cNvPr id="147" name="Google Shape;147;p3"/>
          <p:cNvSpPr txBox="1">
            <a:spLocks noGrp="1"/>
          </p:cNvSpPr>
          <p:nvPr>
            <p:ph type="body" idx="1"/>
          </p:nvPr>
        </p:nvSpPr>
        <p:spPr>
          <a:xfrm>
            <a:off x="670736" y="2044126"/>
            <a:ext cx="7980300" cy="2855700"/>
          </a:xfrm>
          <a:prstGeom prst="rect">
            <a:avLst/>
          </a:prstGeom>
          <a:noFill/>
          <a:ln>
            <a:noFill/>
          </a:ln>
        </p:spPr>
        <p:txBody>
          <a:bodyPr spcFirstLastPara="1" wrap="square" lIns="0" tIns="0" rIns="0" bIns="0" anchor="t" anchorCtr="0">
            <a:noAutofit/>
          </a:bodyPr>
          <a:lstStyle/>
          <a:p>
            <a:pPr marL="457200" lvl="0" indent="-406400" algn="l" rtl="0">
              <a:lnSpc>
                <a:spcPct val="90000"/>
              </a:lnSpc>
              <a:spcBef>
                <a:spcPts val="0"/>
              </a:spcBef>
              <a:spcAft>
                <a:spcPts val="0"/>
              </a:spcAft>
              <a:buSzPts val="2800"/>
              <a:buFont typeface="Noto Sans Symbols"/>
              <a:buChar char="⎯"/>
            </a:pPr>
            <a:r>
              <a:rPr lang="ru-RU">
                <a:solidFill>
                  <a:schemeClr val="dk2"/>
                </a:solidFill>
                <a:latin typeface="Gill Sans"/>
                <a:ea typeface="Gill Sans"/>
                <a:cs typeface="Gill Sans"/>
                <a:sym typeface="Gill Sans"/>
              </a:rPr>
              <a:t>Бюджет жөнүндө т</a:t>
            </a:r>
            <a:r>
              <a:rPr lang="ru-RU" sz="2800" b="0" i="0" u="none" strike="noStrike">
                <a:solidFill>
                  <a:schemeClr val="dk2"/>
                </a:solidFill>
                <a:latin typeface="Gill Sans"/>
                <a:ea typeface="Gill Sans"/>
                <a:cs typeface="Gill Sans"/>
                <a:sym typeface="Gill Sans"/>
              </a:rPr>
              <a:t>үшүндүрм</a:t>
            </a:r>
            <a:r>
              <a:rPr lang="ru-RU">
                <a:solidFill>
                  <a:schemeClr val="dk2"/>
                </a:solidFill>
                <a:latin typeface="Gill Sans"/>
                <a:ea typeface="Gill Sans"/>
                <a:cs typeface="Gill Sans"/>
                <a:sym typeface="Gill Sans"/>
              </a:rPr>
              <a:t>ө жана аныктама </a:t>
            </a:r>
            <a:endParaRPr/>
          </a:p>
          <a:p>
            <a:pPr marL="457200" lvl="0" indent="-406400" algn="l" rtl="0">
              <a:lnSpc>
                <a:spcPct val="90000"/>
              </a:lnSpc>
              <a:spcBef>
                <a:spcPts val="1200"/>
              </a:spcBef>
              <a:spcAft>
                <a:spcPts val="0"/>
              </a:spcAft>
              <a:buSzPts val="2800"/>
              <a:buFont typeface="Noto Sans Symbols"/>
              <a:buChar char="⎯"/>
            </a:pPr>
            <a:r>
              <a:rPr lang="ru-RU">
                <a:solidFill>
                  <a:schemeClr val="dk2"/>
                </a:solidFill>
                <a:latin typeface="Gill Sans"/>
                <a:ea typeface="Gill Sans"/>
                <a:cs typeface="Gill Sans"/>
                <a:sym typeface="Gill Sans"/>
              </a:rPr>
              <a:t>Бюджет түзүүнүн куралдары </a:t>
            </a:r>
            <a:endParaRPr/>
          </a:p>
          <a:p>
            <a:pPr marL="457200" lvl="0" indent="-406400" algn="l" rtl="0">
              <a:lnSpc>
                <a:spcPct val="90000"/>
              </a:lnSpc>
              <a:spcBef>
                <a:spcPts val="1200"/>
              </a:spcBef>
              <a:spcAft>
                <a:spcPts val="0"/>
              </a:spcAft>
              <a:buSzPts val="2800"/>
              <a:buFont typeface="Noto Sans Symbols"/>
              <a:buChar char="⎯"/>
            </a:pPr>
            <a:r>
              <a:rPr lang="ru-RU">
                <a:solidFill>
                  <a:schemeClr val="dk2"/>
                </a:solidFill>
                <a:latin typeface="Gill Sans"/>
                <a:ea typeface="Gill Sans"/>
                <a:cs typeface="Gill Sans"/>
                <a:sym typeface="Gill Sans"/>
              </a:rPr>
              <a:t>Үй-бүлө бюджетин түзүүдө приоритеттер</a:t>
            </a:r>
            <a:endParaRPr/>
          </a:p>
          <a:p>
            <a:pPr marL="457200" lvl="0" indent="-406400" algn="l" rtl="0">
              <a:lnSpc>
                <a:spcPct val="90000"/>
              </a:lnSpc>
              <a:spcBef>
                <a:spcPts val="1200"/>
              </a:spcBef>
              <a:spcAft>
                <a:spcPts val="1200"/>
              </a:spcAft>
              <a:buSzPts val="2800"/>
              <a:buFont typeface="Noto Sans Symbols"/>
              <a:buChar char="⎯"/>
            </a:pPr>
            <a:r>
              <a:rPr lang="ru-RU">
                <a:solidFill>
                  <a:schemeClr val="dk2"/>
                </a:solidFill>
                <a:latin typeface="Gill Sans"/>
                <a:ea typeface="Gill Sans"/>
                <a:cs typeface="Gill Sans"/>
                <a:sym typeface="Gill Sans"/>
              </a:rPr>
              <a:t>Үй-бүлө менюсин ар жыл мезгилине түзүү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sz="3200" dirty="0">
                <a:solidFill>
                  <a:srgbClr val="C00000"/>
                </a:solidFill>
              </a:rPr>
              <a:t>ВИДЕОРОЛИК КӨРҮҮ ЖАНА ТАЛКУЛОО </a:t>
            </a:r>
            <a:endParaRPr sz="3200" dirty="0">
              <a:solidFill>
                <a:srgbClr val="C00000"/>
              </a:solidFill>
            </a:endParaRPr>
          </a:p>
        </p:txBody>
      </p:sp>
      <p:sp>
        <p:nvSpPr>
          <p:cNvPr id="255" name="Google Shape;255;p17"/>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6C6463"/>
              </a:buClr>
              <a:buSzPts val="2200"/>
              <a:buFont typeface="Arial"/>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456A4A33-7E6D-4F85-8190-12A5D7A1D2CE}"/>
              </a:ext>
            </a:extLst>
          </p:cNvPr>
          <p:cNvSpPr>
            <a:spLocks noGrp="1"/>
          </p:cNvSpPr>
          <p:nvPr>
            <p:ph type="title"/>
          </p:nvPr>
        </p:nvSpPr>
        <p:spPr>
          <a:xfrm>
            <a:off x="587085" y="-829023"/>
            <a:ext cx="7964631" cy="829023"/>
          </a:xfrm>
        </p:spPr>
        <p:txBody>
          <a:bodyPr spcFirstLastPara="1" wrap="square" lIns="0" tIns="0" rIns="0" bIns="0" anchor="b" anchorCtr="0">
            <a:noAutofit/>
          </a:bodyPr>
          <a:lstStyle/>
          <a:p>
            <a:r>
              <a:rPr lang="ru-RU" dirty="0">
                <a:solidFill>
                  <a:srgbClr val="C00000"/>
                </a:solidFill>
              </a:rPr>
              <a:t>ВИДЕОРОЛИК КӨРҮҮ ЖАНА ТАЛКУЛОО </a:t>
            </a:r>
            <a:r>
              <a:rPr lang="en-US" dirty="0">
                <a:solidFill>
                  <a:srgbClr val="C00000"/>
                </a:solidFill>
              </a:rPr>
              <a:t>  </a:t>
            </a:r>
            <a:endParaRPr lang="en-US" dirty="0"/>
          </a:p>
        </p:txBody>
      </p:sp>
      <p:sp>
        <p:nvSpPr>
          <p:cNvPr id="261" name="Google Shape;261;p18"/>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6C6463"/>
              </a:buClr>
              <a:buSzPts val="2200"/>
              <a:buFont typeface="Arial"/>
              <a:buNone/>
            </a:pPr>
            <a:endParaRPr/>
          </a:p>
        </p:txBody>
      </p:sp>
      <p:pic>
        <p:nvPicPr>
          <p:cNvPr id="262" name="Google Shape;262;p18" descr="Тамак-аш пирамидасында тамак-аштын түрлөрү порциялардын санына жараша тизмеленген, алар төмөндөгүдөй. Өтө аз өлчөмдө майлар жана майлар, 2-3 порция сүт азыктары, 3-5 порция жашылча жана 2-4 порция жемиш, 6-11 порция нан, дан жана өсүмдүк азыктары."/>
          <p:cNvPicPr preferRelativeResize="0"/>
          <p:nvPr/>
        </p:nvPicPr>
        <p:blipFill rotWithShape="1">
          <a:blip r:embed="rId3">
            <a:alphaModFix/>
          </a:blip>
          <a:srcRect/>
          <a:stretch/>
        </p:blipFill>
        <p:spPr>
          <a:xfrm>
            <a:off x="448574" y="196717"/>
            <a:ext cx="8103142" cy="5997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itle 1">
            <a:extLst>
              <a:ext uri="{FF2B5EF4-FFF2-40B4-BE49-F238E27FC236}">
                <a16:creationId xmlns:a16="http://schemas.microsoft.com/office/drawing/2014/main" id="{69D6EFD2-8CCF-4F15-9B40-1880536664A9}"/>
              </a:ext>
            </a:extLst>
          </p:cNvPr>
          <p:cNvSpPr>
            <a:spLocks noGrp="1"/>
          </p:cNvSpPr>
          <p:nvPr>
            <p:ph type="title"/>
          </p:nvPr>
        </p:nvSpPr>
        <p:spPr>
          <a:xfrm>
            <a:off x="587085" y="-829023"/>
            <a:ext cx="7964631" cy="829023"/>
          </a:xfrm>
        </p:spPr>
        <p:txBody>
          <a:bodyPr spcFirstLastPara="1" wrap="square" lIns="0" tIns="0" rIns="0" bIns="0" anchor="b" anchorCtr="0">
            <a:noAutofit/>
          </a:bodyPr>
          <a:lstStyle/>
          <a:p>
            <a:r>
              <a:rPr lang="ru-RU" dirty="0">
                <a:solidFill>
                  <a:srgbClr val="C00000"/>
                </a:solidFill>
              </a:rPr>
              <a:t>ВИДЕОРОЛИК КӨРҮҮ ЖАНА ТАЛКУЛОО</a:t>
            </a:r>
            <a:endParaRPr lang="en-US" dirty="0"/>
          </a:p>
        </p:txBody>
      </p:sp>
      <p:pic>
        <p:nvPicPr>
          <p:cNvPr id="269" name="Google Shape;269;p19" descr="Таблица ар кандай азыктарды, алардын функцияларын, жетишсиздиктин белгилерин жана тамак-аш булактарын категорияларга бөлөт. Таблицада үч мамыча жана тогуз сап бар."/>
          <p:cNvPicPr preferRelativeResize="0"/>
          <p:nvPr/>
        </p:nvPicPr>
        <p:blipFill rotWithShape="1">
          <a:blip r:embed="rId3">
            <a:alphaModFix/>
          </a:blip>
          <a:srcRect/>
          <a:stretch/>
        </p:blipFill>
        <p:spPr>
          <a:xfrm>
            <a:off x="208701" y="212113"/>
            <a:ext cx="7980217" cy="61174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sz="2400" dirty="0">
                <a:solidFill>
                  <a:srgbClr val="C00000"/>
                </a:solidFill>
              </a:rPr>
              <a:t>БЮДЖЕТ ТҮЗҮҮ</a:t>
            </a:r>
            <a:endParaRPr sz="2400" dirty="0">
              <a:solidFill>
                <a:srgbClr val="C00000"/>
              </a:solidFill>
            </a:endParaRPr>
          </a:p>
        </p:txBody>
      </p:sp>
      <p:sp>
        <p:nvSpPr>
          <p:cNvPr id="275" name="Google Shape;275;p20"/>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6C6463"/>
              </a:buClr>
              <a:buSzPts val="2200"/>
              <a:buFont typeface="Arial"/>
              <a:buNone/>
            </a:pPr>
            <a:endParaRPr/>
          </a:p>
        </p:txBody>
      </p:sp>
      <p:pic>
        <p:nvPicPr>
          <p:cNvPr id="276" name="Google Shape;276;p20" descr="Жылдын ар бир айы үчүн 12 тилкеден жана ар кандай чыгашалар жана кирешелер үчүн 24 саптан турган Бюджеттик пландоо деп белгиленген бюджеттик таблица."/>
          <p:cNvPicPr preferRelativeResize="0"/>
          <p:nvPr/>
        </p:nvPicPr>
        <p:blipFill rotWithShape="1">
          <a:blip r:embed="rId3">
            <a:alphaModFix/>
          </a:blip>
          <a:srcRect/>
          <a:stretch/>
        </p:blipFill>
        <p:spPr>
          <a:xfrm>
            <a:off x="172528" y="1292965"/>
            <a:ext cx="8643668" cy="46864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sz="2400">
                <a:solidFill>
                  <a:srgbClr val="C00000"/>
                </a:solidFill>
              </a:rPr>
              <a:t>МЕНЮ ТҮЗҮҮ</a:t>
            </a:r>
            <a:endParaRPr/>
          </a:p>
        </p:txBody>
      </p:sp>
      <p:sp>
        <p:nvSpPr>
          <p:cNvPr id="282" name="Google Shape;282;p21"/>
          <p:cNvSpPr txBox="1">
            <a:spLocks noGrp="1"/>
          </p:cNvSpPr>
          <p:nvPr>
            <p:ph type="body" idx="1"/>
          </p:nvPr>
        </p:nvSpPr>
        <p:spPr>
          <a:xfrm>
            <a:off x="571500" y="1190446"/>
            <a:ext cx="7980217" cy="6003984"/>
          </a:xfrm>
          <a:prstGeom prst="rect">
            <a:avLst/>
          </a:prstGeom>
          <a:noFill/>
          <a:ln>
            <a:noFill/>
          </a:ln>
        </p:spPr>
        <p:txBody>
          <a:bodyPr spcFirstLastPara="1" wrap="square" lIns="0" tIns="0" rIns="0" bIns="0" anchor="t" anchorCtr="0">
            <a:noAutofit/>
          </a:bodyPr>
          <a:lstStyle/>
          <a:p>
            <a:pPr marL="457200" lvl="1" indent="-368300" algn="l" rtl="0">
              <a:lnSpc>
                <a:spcPct val="90000"/>
              </a:lnSpc>
              <a:spcBef>
                <a:spcPts val="0"/>
              </a:spcBef>
              <a:spcAft>
                <a:spcPts val="0"/>
              </a:spcAft>
              <a:buSzPts val="2200"/>
              <a:buFont typeface="Noto Sans Symbols"/>
              <a:buChar char="⎯"/>
            </a:pPr>
            <a:r>
              <a:rPr lang="ru-RU" sz="3200">
                <a:solidFill>
                  <a:schemeClr val="dk2"/>
                </a:solidFill>
                <a:latin typeface="Gill Sans"/>
                <a:ea typeface="Gill Sans"/>
                <a:cs typeface="Gill Sans"/>
                <a:sym typeface="Gill Sans"/>
              </a:rPr>
              <a:t>Топтордун бир бөлүгү август айынын менюсун, </a:t>
            </a:r>
            <a:endParaRPr/>
          </a:p>
          <a:p>
            <a:pPr marL="457200" lvl="1" indent="-368300" algn="l" rtl="0">
              <a:lnSpc>
                <a:spcPct val="90000"/>
              </a:lnSpc>
              <a:spcBef>
                <a:spcPts val="1200"/>
              </a:spcBef>
              <a:spcAft>
                <a:spcPts val="0"/>
              </a:spcAft>
              <a:buSzPts val="2200"/>
              <a:buFont typeface="Noto Sans Symbols"/>
              <a:buChar char="⎯"/>
            </a:pPr>
            <a:r>
              <a:rPr lang="ru-RU" sz="3200">
                <a:solidFill>
                  <a:schemeClr val="dk2"/>
                </a:solidFill>
                <a:latin typeface="Gill Sans"/>
                <a:ea typeface="Gill Sans"/>
                <a:cs typeface="Gill Sans"/>
                <a:sym typeface="Gill Sans"/>
              </a:rPr>
              <a:t>Калган топ декабрь айынын менюсун түзүшөт. </a:t>
            </a:r>
            <a:endParaRPr/>
          </a:p>
          <a:p>
            <a:pPr marL="457200" lvl="1" indent="-368300" algn="l" rtl="0">
              <a:lnSpc>
                <a:spcPct val="90000"/>
              </a:lnSpc>
              <a:spcBef>
                <a:spcPts val="1200"/>
              </a:spcBef>
              <a:spcAft>
                <a:spcPts val="1200"/>
              </a:spcAft>
              <a:buSzPts val="2200"/>
              <a:buFont typeface="Noto Sans Symbols"/>
              <a:buChar char="⎯"/>
            </a:pPr>
            <a:r>
              <a:rPr lang="ru-RU" sz="3200">
                <a:solidFill>
                  <a:schemeClr val="dk2"/>
                </a:solidFill>
                <a:latin typeface="Gill Sans"/>
                <a:ea typeface="Gill Sans"/>
                <a:cs typeface="Gill Sans"/>
                <a:sym typeface="Gill Sans"/>
              </a:rPr>
              <a:t>Ар бир топ жыйынтыгын тааныштарат.</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224e939071_0_0"/>
          <p:cNvSpPr txBox="1">
            <a:spLocks noGrp="1"/>
          </p:cNvSpPr>
          <p:nvPr>
            <p:ph type="title"/>
          </p:nvPr>
        </p:nvSpPr>
        <p:spPr>
          <a:xfrm>
            <a:off x="587085" y="528421"/>
            <a:ext cx="7964700" cy="82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u-RU" dirty="0">
                <a:solidFill>
                  <a:srgbClr val="980000"/>
                </a:solidFill>
              </a:rPr>
              <a:t>СУНУШТАЛГАН МЕНЮ (Кыш айы) </a:t>
            </a:r>
            <a:r>
              <a:rPr lang="ru-RU" dirty="0"/>
              <a:t> </a:t>
            </a:r>
            <a:endParaRPr dirty="0"/>
          </a:p>
        </p:txBody>
      </p:sp>
      <p:graphicFrame>
        <p:nvGraphicFramePr>
          <p:cNvPr id="288" name="Google Shape;288;g2224e939071_0_0"/>
          <p:cNvGraphicFramePr/>
          <p:nvPr>
            <p:extLst>
              <p:ext uri="{D42A27DB-BD31-4B8C-83A1-F6EECF244321}">
                <p14:modId xmlns:p14="http://schemas.microsoft.com/office/powerpoint/2010/main" val="3040142298"/>
              </p:ext>
            </p:extLst>
          </p:nvPr>
        </p:nvGraphicFramePr>
        <p:xfrm>
          <a:off x="167925" y="1216913"/>
          <a:ext cx="8645275" cy="5181445"/>
        </p:xfrm>
        <a:graphic>
          <a:graphicData uri="http://schemas.openxmlformats.org/drawingml/2006/table">
            <a:tbl>
              <a:tblPr firstRow="1">
                <a:noFill/>
                <a:tableStyleId>{F9CB4334-6300-40DC-8598-C8E1414446F4}</a:tableStyleId>
              </a:tblPr>
              <a:tblGrid>
                <a:gridCol w="1184500">
                  <a:extLst>
                    <a:ext uri="{9D8B030D-6E8A-4147-A177-3AD203B41FA5}">
                      <a16:colId xmlns:a16="http://schemas.microsoft.com/office/drawing/2014/main" val="20000"/>
                    </a:ext>
                  </a:extLst>
                </a:gridCol>
                <a:gridCol w="1078450">
                  <a:extLst>
                    <a:ext uri="{9D8B030D-6E8A-4147-A177-3AD203B41FA5}">
                      <a16:colId xmlns:a16="http://schemas.microsoft.com/office/drawing/2014/main" val="20001"/>
                    </a:ext>
                  </a:extLst>
                </a:gridCol>
                <a:gridCol w="1237525">
                  <a:extLst>
                    <a:ext uri="{9D8B030D-6E8A-4147-A177-3AD203B41FA5}">
                      <a16:colId xmlns:a16="http://schemas.microsoft.com/office/drawing/2014/main" val="20002"/>
                    </a:ext>
                  </a:extLst>
                </a:gridCol>
                <a:gridCol w="1184500">
                  <a:extLst>
                    <a:ext uri="{9D8B030D-6E8A-4147-A177-3AD203B41FA5}">
                      <a16:colId xmlns:a16="http://schemas.microsoft.com/office/drawing/2014/main" val="20003"/>
                    </a:ext>
                  </a:extLst>
                </a:gridCol>
                <a:gridCol w="1096125">
                  <a:extLst>
                    <a:ext uri="{9D8B030D-6E8A-4147-A177-3AD203B41FA5}">
                      <a16:colId xmlns:a16="http://schemas.microsoft.com/office/drawing/2014/main" val="20004"/>
                    </a:ext>
                  </a:extLst>
                </a:gridCol>
                <a:gridCol w="848675">
                  <a:extLst>
                    <a:ext uri="{9D8B030D-6E8A-4147-A177-3AD203B41FA5}">
                      <a16:colId xmlns:a16="http://schemas.microsoft.com/office/drawing/2014/main" val="20005"/>
                    </a:ext>
                  </a:extLst>
                </a:gridCol>
                <a:gridCol w="884025">
                  <a:extLst>
                    <a:ext uri="{9D8B030D-6E8A-4147-A177-3AD203B41FA5}">
                      <a16:colId xmlns:a16="http://schemas.microsoft.com/office/drawing/2014/main" val="20006"/>
                    </a:ext>
                  </a:extLst>
                </a:gridCol>
                <a:gridCol w="1131475">
                  <a:extLst>
                    <a:ext uri="{9D8B030D-6E8A-4147-A177-3AD203B41FA5}">
                      <a16:colId xmlns:a16="http://schemas.microsoft.com/office/drawing/2014/main" val="20007"/>
                    </a:ext>
                  </a:extLst>
                </a:gridCol>
              </a:tblGrid>
              <a:tr h="8229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ru-RU">
                          <a:solidFill>
                            <a:srgbClr val="0067B9"/>
                          </a:solidFill>
                        </a:rPr>
                        <a:t>Дүйшөмбү</a:t>
                      </a:r>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ru-RU">
                          <a:solidFill>
                            <a:srgbClr val="0067B9"/>
                          </a:solidFill>
                        </a:rPr>
                        <a:t>Шейшемби</a:t>
                      </a:r>
                      <a:endParaRPr>
                        <a:solidFill>
                          <a:srgbClr val="0067B9"/>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ru-RU">
                          <a:solidFill>
                            <a:srgbClr val="0067B9"/>
                          </a:solidFill>
                        </a:rPr>
                        <a:t>Шаршемби</a:t>
                      </a:r>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ru-RU">
                          <a:solidFill>
                            <a:srgbClr val="0067B9"/>
                          </a:solidFill>
                        </a:rPr>
                        <a:t>Бейшемби </a:t>
                      </a:r>
                      <a:endParaRPr>
                        <a:solidFill>
                          <a:srgbClr val="0067B9"/>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ru-RU">
                          <a:solidFill>
                            <a:srgbClr val="0067B9"/>
                          </a:solidFill>
                        </a:rPr>
                        <a:t>Жума</a:t>
                      </a:r>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ru-RU">
                          <a:solidFill>
                            <a:srgbClr val="0067B9"/>
                          </a:solidFill>
                        </a:rPr>
                        <a:t>Ишемби</a:t>
                      </a:r>
                      <a:endParaRPr>
                        <a:solidFill>
                          <a:srgbClr val="0067B9"/>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ru-RU">
                          <a:solidFill>
                            <a:srgbClr val="0067B9"/>
                          </a:solidFill>
                        </a:rPr>
                        <a:t>Жекшемби</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400"/>
                        <a:buFont typeface="Arial"/>
                        <a:buNone/>
                      </a:pPr>
                      <a:r>
                        <a:rPr lang="ru-RU" b="1">
                          <a:solidFill>
                            <a:schemeClr val="dk1"/>
                          </a:solidFill>
                        </a:rPr>
                        <a:t>Эрте мененки тамак </a:t>
                      </a:r>
                      <a:endParaRPr/>
                    </a:p>
                  </a:txBody>
                  <a:tcPr marL="91425" marR="91425" marT="91425" marB="91425"/>
                </a:tc>
                <a:tc>
                  <a:txBody>
                    <a:bodyPr/>
                    <a:lstStyle/>
                    <a:p>
                      <a:pPr marL="0" lvl="0" indent="0" algn="l" rtl="0">
                        <a:spcBef>
                          <a:spcPts val="0"/>
                        </a:spcBef>
                        <a:spcAft>
                          <a:spcPts val="0"/>
                        </a:spcAft>
                        <a:buNone/>
                      </a:pPr>
                      <a:r>
                        <a:rPr lang="ru-RU"/>
                        <a:t>жумуртка , нан, май </a:t>
                      </a:r>
                      <a:endParaRPr/>
                    </a:p>
                  </a:txBody>
                  <a:tcPr marL="91425" marR="91425" marT="91425" marB="91425"/>
                </a:tc>
                <a:tc>
                  <a:txBody>
                    <a:bodyPr/>
                    <a:lstStyle/>
                    <a:p>
                      <a:pPr marL="0" lvl="0" indent="0" algn="l" rtl="0">
                        <a:spcBef>
                          <a:spcPts val="0"/>
                        </a:spcBef>
                        <a:spcAft>
                          <a:spcPts val="0"/>
                        </a:spcAft>
                        <a:buNone/>
                      </a:pPr>
                      <a:r>
                        <a:rPr lang="ru-RU"/>
                        <a:t>ботко, нан, май </a:t>
                      </a:r>
                      <a:endParaRPr/>
                    </a:p>
                  </a:txBody>
                  <a:tcPr marL="91425" marR="91425" marT="91425" marB="91425"/>
                </a:tc>
                <a:tc>
                  <a:txBody>
                    <a:bodyPr/>
                    <a:lstStyle/>
                    <a:p>
                      <a:pPr marL="0" lvl="0" indent="0" algn="l" rtl="0">
                        <a:spcBef>
                          <a:spcPts val="0"/>
                        </a:spcBef>
                        <a:spcAft>
                          <a:spcPts val="0"/>
                        </a:spcAft>
                        <a:buNone/>
                      </a:pPr>
                      <a:r>
                        <a:rPr lang="ru-RU"/>
                        <a:t>жылытма тамак </a:t>
                      </a:r>
                      <a:endParaRPr/>
                    </a:p>
                  </a:txBody>
                  <a:tcPr marL="91425" marR="91425" marT="91425" marB="91425"/>
                </a:tc>
                <a:tc>
                  <a:txBody>
                    <a:bodyPr/>
                    <a:lstStyle/>
                    <a:p>
                      <a:pPr marL="0" lvl="0" indent="0" algn="l" rtl="0">
                        <a:spcBef>
                          <a:spcPts val="0"/>
                        </a:spcBef>
                        <a:spcAft>
                          <a:spcPts val="0"/>
                        </a:spcAft>
                        <a:buNone/>
                      </a:pPr>
                      <a:r>
                        <a:rPr lang="ru-RU"/>
                        <a:t>нан, май  ботко </a:t>
                      </a:r>
                      <a:endParaRPr/>
                    </a:p>
                  </a:txBody>
                  <a:tcPr marL="91425" marR="91425" marT="91425" marB="91425"/>
                </a:tc>
                <a:tc>
                  <a:txBody>
                    <a:bodyPr/>
                    <a:lstStyle/>
                    <a:p>
                      <a:pPr marL="0" lvl="0" indent="0" algn="l" rtl="0">
                        <a:spcBef>
                          <a:spcPts val="0"/>
                        </a:spcBef>
                        <a:spcAft>
                          <a:spcPts val="0"/>
                        </a:spcAft>
                        <a:buNone/>
                      </a:pPr>
                      <a:r>
                        <a:rPr lang="ru-RU"/>
                        <a:t>жумартка, нан, май  </a:t>
                      </a:r>
                      <a:endParaRPr/>
                    </a:p>
                  </a:txBody>
                  <a:tcPr marL="91425" marR="91425" marT="91425" marB="91425"/>
                </a:tc>
                <a:tc>
                  <a:txBody>
                    <a:bodyPr/>
                    <a:lstStyle/>
                    <a:p>
                      <a:pPr marL="0" lvl="0" indent="0" algn="l" rtl="0">
                        <a:spcBef>
                          <a:spcPts val="0"/>
                        </a:spcBef>
                        <a:spcAft>
                          <a:spcPts val="0"/>
                        </a:spcAft>
                        <a:buNone/>
                      </a:pPr>
                      <a:r>
                        <a:rPr lang="ru-RU"/>
                        <a:t>эзме курут нан, май </a:t>
                      </a:r>
                      <a:endParaRPr/>
                    </a:p>
                  </a:txBody>
                  <a:tcPr marL="91425" marR="91425" marT="91425" marB="91425"/>
                </a:tc>
                <a:tc>
                  <a:txBody>
                    <a:bodyPr/>
                    <a:lstStyle/>
                    <a:p>
                      <a:pPr marL="0" lvl="0" indent="0" algn="l" rtl="0">
                        <a:spcBef>
                          <a:spcPts val="0"/>
                        </a:spcBef>
                        <a:spcAft>
                          <a:spcPts val="0"/>
                        </a:spcAft>
                        <a:buNone/>
                      </a:pPr>
                      <a:r>
                        <a:rPr lang="ru-RU"/>
                        <a:t>жумуртка, нан, май </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ru-RU" b="1">
                          <a:solidFill>
                            <a:schemeClr val="dk1"/>
                          </a:solidFill>
                        </a:rPr>
                        <a:t>Шам-шум </a:t>
                      </a:r>
                      <a:endParaRPr b="1">
                        <a:solidFill>
                          <a:schemeClr val="dk1"/>
                        </a:solidFill>
                      </a:endParaRPr>
                    </a:p>
                  </a:txBody>
                  <a:tcPr marL="91425" marR="91425" marT="91425" marB="91425"/>
                </a:tc>
                <a:tc>
                  <a:txBody>
                    <a:bodyPr/>
                    <a:lstStyle/>
                    <a:p>
                      <a:pPr marL="0" lvl="0" indent="0" algn="l" rtl="0">
                        <a:spcBef>
                          <a:spcPts val="0"/>
                        </a:spcBef>
                        <a:spcAft>
                          <a:spcPts val="0"/>
                        </a:spcAft>
                        <a:buNone/>
                      </a:pPr>
                      <a:r>
                        <a:rPr lang="ru-RU"/>
                        <a:t>чай, нан,</a:t>
                      </a:r>
                      <a:endParaRPr/>
                    </a:p>
                    <a:p>
                      <a:pPr marL="0" lvl="0" indent="0" algn="l" rtl="0">
                        <a:spcBef>
                          <a:spcPts val="0"/>
                        </a:spcBef>
                        <a:spcAft>
                          <a:spcPts val="0"/>
                        </a:spcAft>
                        <a:buNone/>
                      </a:pPr>
                      <a:r>
                        <a:rPr lang="ru-RU"/>
                        <a:t>орук  </a:t>
                      </a:r>
                      <a:endParaRPr/>
                    </a:p>
                  </a:txBody>
                  <a:tcPr marL="91425" marR="91425" marT="91425" marB="91425"/>
                </a:tc>
                <a:tc>
                  <a:txBody>
                    <a:bodyPr/>
                    <a:lstStyle/>
                    <a:p>
                      <a:pPr marL="0" lvl="0" indent="0" algn="l" rtl="0">
                        <a:spcBef>
                          <a:spcPts val="0"/>
                        </a:spcBef>
                        <a:spcAft>
                          <a:spcPts val="0"/>
                        </a:spcAft>
                        <a:buNone/>
                      </a:pPr>
                      <a:r>
                        <a:rPr lang="ru-RU"/>
                        <a:t>алма, жангак </a:t>
                      </a:r>
                      <a:endParaRPr/>
                    </a:p>
                  </a:txBody>
                  <a:tcPr marL="91425" marR="91425" marT="91425" marB="91425"/>
                </a:tc>
                <a:tc>
                  <a:txBody>
                    <a:bodyPr/>
                    <a:lstStyle/>
                    <a:p>
                      <a:pPr marL="0" lvl="0" indent="0" algn="l" rtl="0">
                        <a:spcBef>
                          <a:spcPts val="0"/>
                        </a:spcBef>
                        <a:spcAft>
                          <a:spcPts val="0"/>
                        </a:spcAft>
                        <a:buNone/>
                      </a:pPr>
                      <a:r>
                        <a:rPr lang="ru-RU"/>
                        <a:t>компот, алма </a:t>
                      </a:r>
                      <a:endParaRPr/>
                    </a:p>
                  </a:txBody>
                  <a:tcPr marL="91425" marR="91425" marT="91425" marB="91425"/>
                </a:tc>
                <a:tc>
                  <a:txBody>
                    <a:bodyPr/>
                    <a:lstStyle/>
                    <a:p>
                      <a:pPr marL="0" lvl="0" indent="0" algn="l" rtl="0">
                        <a:spcBef>
                          <a:spcPts val="0"/>
                        </a:spcBef>
                        <a:spcAft>
                          <a:spcPts val="0"/>
                        </a:spcAft>
                        <a:buNone/>
                      </a:pPr>
                      <a:r>
                        <a:rPr lang="ru-RU"/>
                        <a:t>айран, </a:t>
                      </a:r>
                      <a:endParaRPr/>
                    </a:p>
                    <a:p>
                      <a:pPr marL="0" lvl="0" indent="0" algn="l" rtl="0">
                        <a:spcBef>
                          <a:spcPts val="0"/>
                        </a:spcBef>
                        <a:spcAft>
                          <a:spcPts val="0"/>
                        </a:spcAft>
                        <a:buNone/>
                      </a:pPr>
                      <a:r>
                        <a:rPr lang="ru-RU"/>
                        <a:t>алма </a:t>
                      </a:r>
                      <a:endParaRPr/>
                    </a:p>
                  </a:txBody>
                  <a:tcPr marL="91425" marR="91425" marT="91425" marB="91425"/>
                </a:tc>
                <a:tc>
                  <a:txBody>
                    <a:bodyPr/>
                    <a:lstStyle/>
                    <a:p>
                      <a:pPr marL="0" lvl="0" indent="0" algn="l" rtl="0">
                        <a:spcBef>
                          <a:spcPts val="0"/>
                        </a:spcBef>
                        <a:spcAft>
                          <a:spcPts val="0"/>
                        </a:spcAft>
                        <a:buNone/>
                      </a:pPr>
                      <a:r>
                        <a:rPr lang="ru-RU"/>
                        <a:t>быштак </a:t>
                      </a:r>
                      <a:endParaRPr/>
                    </a:p>
                    <a:p>
                      <a:pPr marL="0" lvl="0" indent="0" algn="l" rtl="0">
                        <a:spcBef>
                          <a:spcPts val="0"/>
                        </a:spcBef>
                        <a:spcAft>
                          <a:spcPts val="0"/>
                        </a:spcAft>
                        <a:buNone/>
                      </a:pPr>
                      <a:r>
                        <a:rPr lang="ru-RU"/>
                        <a:t>кургатылган кара орук </a:t>
                      </a:r>
                      <a:endParaRPr/>
                    </a:p>
                  </a:txBody>
                  <a:tcPr marL="91425" marR="91425" marT="91425" marB="91425"/>
                </a:tc>
                <a:tc>
                  <a:txBody>
                    <a:bodyPr/>
                    <a:lstStyle/>
                    <a:p>
                      <a:pPr marL="0" lvl="0" indent="0" algn="l" rtl="0">
                        <a:spcBef>
                          <a:spcPts val="0"/>
                        </a:spcBef>
                        <a:spcAft>
                          <a:spcPts val="0"/>
                        </a:spcAft>
                        <a:buNone/>
                      </a:pPr>
                      <a:r>
                        <a:rPr lang="ru-RU"/>
                        <a:t>айран </a:t>
                      </a:r>
                      <a:endParaRPr/>
                    </a:p>
                    <a:p>
                      <a:pPr marL="0" lvl="0" indent="0" algn="l" rtl="0">
                        <a:spcBef>
                          <a:spcPts val="0"/>
                        </a:spcBef>
                        <a:spcAft>
                          <a:spcPts val="0"/>
                        </a:spcAft>
                        <a:buNone/>
                      </a:pPr>
                      <a:r>
                        <a:rPr lang="ru-RU"/>
                        <a:t>алма</a:t>
                      </a:r>
                      <a:endParaRPr/>
                    </a:p>
                  </a:txBody>
                  <a:tcPr marL="91425" marR="91425" marT="91425" marB="91425"/>
                </a:tc>
                <a:tc>
                  <a:txBody>
                    <a:bodyPr/>
                    <a:lstStyle/>
                    <a:p>
                      <a:pPr marL="0" lvl="0" indent="0" algn="l" rtl="0">
                        <a:spcBef>
                          <a:spcPts val="0"/>
                        </a:spcBef>
                        <a:spcAft>
                          <a:spcPts val="0"/>
                        </a:spcAft>
                        <a:buNone/>
                      </a:pPr>
                      <a:r>
                        <a:rPr lang="ru-RU"/>
                        <a:t>алма, жангак </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400"/>
                        <a:buFont typeface="Arial"/>
                        <a:buNone/>
                      </a:pPr>
                      <a:r>
                        <a:rPr lang="ru-RU" b="1">
                          <a:solidFill>
                            <a:schemeClr val="dk1"/>
                          </a:solidFill>
                        </a:rPr>
                        <a:t>Т</a:t>
                      </a:r>
                      <a:r>
                        <a:rPr lang="ru-RU" sz="1100" b="1">
                          <a:solidFill>
                            <a:srgbClr val="3F3F3F"/>
                          </a:solidFill>
                          <a:latin typeface="Gill Sans"/>
                          <a:ea typeface="Gill Sans"/>
                          <a:cs typeface="Gill Sans"/>
                          <a:sym typeface="Gill Sans"/>
                        </a:rPr>
                        <a:t>үшкү тамак </a:t>
                      </a:r>
                      <a:endParaRPr b="1">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ru-RU"/>
                        <a:t>дымдама </a:t>
                      </a:r>
                      <a:endParaRPr/>
                    </a:p>
                  </a:txBody>
                  <a:tcPr marL="91425" marR="91425" marT="91425" marB="91425"/>
                </a:tc>
                <a:tc>
                  <a:txBody>
                    <a:bodyPr/>
                    <a:lstStyle/>
                    <a:p>
                      <a:pPr marL="0" lvl="0" indent="0" algn="l" rtl="0">
                        <a:spcBef>
                          <a:spcPts val="0"/>
                        </a:spcBef>
                        <a:spcAft>
                          <a:spcPts val="0"/>
                        </a:spcAft>
                        <a:buNone/>
                      </a:pPr>
                      <a:r>
                        <a:rPr lang="ru-RU"/>
                        <a:t>куурулган макарон </a:t>
                      </a:r>
                      <a:endParaRPr/>
                    </a:p>
                    <a:p>
                      <a:pPr marL="0" lvl="0" indent="0" algn="l" rtl="0">
                        <a:spcBef>
                          <a:spcPts val="0"/>
                        </a:spcBef>
                        <a:spcAft>
                          <a:spcPts val="0"/>
                        </a:spcAft>
                        <a:buNone/>
                      </a:pPr>
                      <a:r>
                        <a:rPr lang="ru-RU"/>
                        <a:t>Салат </a:t>
                      </a:r>
                      <a:endParaRPr/>
                    </a:p>
                  </a:txBody>
                  <a:tcPr marL="91425" marR="91425" marT="91425" marB="91425"/>
                </a:tc>
                <a:tc>
                  <a:txBody>
                    <a:bodyPr/>
                    <a:lstStyle/>
                    <a:p>
                      <a:pPr marL="0" lvl="0" indent="0" algn="l" rtl="0">
                        <a:spcBef>
                          <a:spcPts val="0"/>
                        </a:spcBef>
                        <a:spcAft>
                          <a:spcPts val="0"/>
                        </a:spcAft>
                        <a:buNone/>
                      </a:pPr>
                      <a:r>
                        <a:rPr lang="ru-RU"/>
                        <a:t>бышкан картошка </a:t>
                      </a:r>
                      <a:endParaRPr/>
                    </a:p>
                    <a:p>
                      <a:pPr marL="0" lvl="0" indent="0" algn="l" rtl="0">
                        <a:spcBef>
                          <a:spcPts val="0"/>
                        </a:spcBef>
                        <a:spcAft>
                          <a:spcPts val="0"/>
                        </a:spcAft>
                        <a:buNone/>
                      </a:pPr>
                      <a:r>
                        <a:rPr lang="ru-RU"/>
                        <a:t>кызылча салат жангак м\н</a:t>
                      </a:r>
                      <a:endParaRPr/>
                    </a:p>
                  </a:txBody>
                  <a:tcPr marL="91425" marR="91425" marT="91425" marB="91425"/>
                </a:tc>
                <a:tc>
                  <a:txBody>
                    <a:bodyPr/>
                    <a:lstStyle/>
                    <a:p>
                      <a:pPr marL="0" lvl="0" indent="0" algn="l" rtl="0">
                        <a:spcBef>
                          <a:spcPts val="0"/>
                        </a:spcBef>
                        <a:spcAft>
                          <a:spcPts val="0"/>
                        </a:spcAft>
                        <a:buNone/>
                      </a:pPr>
                      <a:r>
                        <a:rPr lang="ru-RU"/>
                        <a:t>фасоль салат, кара куруч м\н </a:t>
                      </a:r>
                      <a:endParaRPr/>
                    </a:p>
                  </a:txBody>
                  <a:tcPr marL="91425" marR="91425" marT="91425" marB="91425"/>
                </a:tc>
                <a:tc>
                  <a:txBody>
                    <a:bodyPr/>
                    <a:lstStyle/>
                    <a:p>
                      <a:pPr marL="0" lvl="0" indent="0" algn="l" rtl="0">
                        <a:spcBef>
                          <a:spcPts val="0"/>
                        </a:spcBef>
                        <a:spcAft>
                          <a:spcPts val="0"/>
                        </a:spcAft>
                        <a:buNone/>
                      </a:pPr>
                      <a:r>
                        <a:rPr lang="ru-RU"/>
                        <a:t>самсы салат м\н</a:t>
                      </a:r>
                      <a:endParaRPr/>
                    </a:p>
                    <a:p>
                      <a:pPr marL="0" lvl="0" indent="0" algn="l" rtl="0">
                        <a:spcBef>
                          <a:spcPts val="0"/>
                        </a:spcBef>
                        <a:spcAft>
                          <a:spcPts val="0"/>
                        </a:spcAft>
                        <a:buNone/>
                      </a:pPr>
                      <a:r>
                        <a:rPr lang="ru-RU"/>
                        <a:t>капуста</a:t>
                      </a:r>
                      <a:endParaRPr/>
                    </a:p>
                    <a:p>
                      <a:pPr marL="0" lvl="0" indent="0" algn="l" rtl="0">
                        <a:spcBef>
                          <a:spcPts val="0"/>
                        </a:spcBef>
                        <a:spcAft>
                          <a:spcPts val="0"/>
                        </a:spcAft>
                        <a:buNone/>
                      </a:pPr>
                      <a:r>
                        <a:rPr lang="ru-RU"/>
                        <a:t> </a:t>
                      </a:r>
                      <a:endParaRPr/>
                    </a:p>
                  </a:txBody>
                  <a:tcPr marL="91425" marR="91425" marT="91425" marB="91425"/>
                </a:tc>
                <a:tc>
                  <a:txBody>
                    <a:bodyPr/>
                    <a:lstStyle/>
                    <a:p>
                      <a:pPr marL="0" lvl="0" indent="0" algn="l" rtl="0">
                        <a:spcBef>
                          <a:spcPts val="0"/>
                        </a:spcBef>
                        <a:spcAft>
                          <a:spcPts val="0"/>
                        </a:spcAft>
                        <a:buNone/>
                      </a:pPr>
                      <a:r>
                        <a:rPr lang="ru-RU"/>
                        <a:t>жашылчалар даярдалган </a:t>
                      </a:r>
                      <a:endParaRPr/>
                    </a:p>
                  </a:txBody>
                  <a:tcPr marL="91425" marR="91425" marT="91425" marB="91425"/>
                </a:tc>
                <a:tc>
                  <a:txBody>
                    <a:bodyPr/>
                    <a:lstStyle/>
                    <a:p>
                      <a:pPr marL="0" lvl="0" indent="0" algn="l" rtl="0">
                        <a:spcBef>
                          <a:spcPts val="0"/>
                        </a:spcBef>
                        <a:spcAft>
                          <a:spcPts val="0"/>
                        </a:spcAft>
                        <a:buNone/>
                      </a:pPr>
                      <a:r>
                        <a:rPr lang="ru-RU"/>
                        <a:t>Беш бармак </a:t>
                      </a:r>
                      <a:endParaRPr/>
                    </a:p>
                    <a:p>
                      <a:pPr marL="0" lvl="0" indent="0" algn="l" rtl="0">
                        <a:spcBef>
                          <a:spcPts val="0"/>
                        </a:spcBef>
                        <a:spcAft>
                          <a:spcPts val="0"/>
                        </a:spcAft>
                        <a:buNone/>
                      </a:pPr>
                      <a:r>
                        <a:rPr lang="ru-RU"/>
                        <a:t>Салат </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400"/>
                        <a:buFont typeface="Arial"/>
                        <a:buNone/>
                      </a:pPr>
                      <a:r>
                        <a:rPr lang="ru-RU" b="1">
                          <a:solidFill>
                            <a:schemeClr val="dk1"/>
                          </a:solidFill>
                        </a:rPr>
                        <a:t>Кечки тамак</a:t>
                      </a:r>
                      <a:endParaRPr/>
                    </a:p>
                  </a:txBody>
                  <a:tcPr marL="91425" marR="91425" marT="91425" marB="91425"/>
                </a:tc>
                <a:tc>
                  <a:txBody>
                    <a:bodyPr/>
                    <a:lstStyle/>
                    <a:p>
                      <a:pPr marL="0" lvl="0" indent="0" algn="l" rtl="0">
                        <a:spcBef>
                          <a:spcPts val="0"/>
                        </a:spcBef>
                        <a:spcAft>
                          <a:spcPts val="0"/>
                        </a:spcAft>
                        <a:buNone/>
                      </a:pPr>
                      <a:r>
                        <a:rPr lang="ru-RU"/>
                        <a:t>аш  </a:t>
                      </a:r>
                      <a:endParaRPr/>
                    </a:p>
                    <a:p>
                      <a:pPr marL="0" lvl="0" indent="0" algn="l" rtl="0">
                        <a:spcBef>
                          <a:spcPts val="0"/>
                        </a:spcBef>
                        <a:spcAft>
                          <a:spcPts val="0"/>
                        </a:spcAft>
                        <a:buNone/>
                      </a:pPr>
                      <a:r>
                        <a:rPr lang="ru-RU"/>
                        <a:t>Салат </a:t>
                      </a:r>
                      <a:endParaRPr/>
                    </a:p>
                  </a:txBody>
                  <a:tcPr marL="91425" marR="91425" marT="91425" marB="91425"/>
                </a:tc>
                <a:tc>
                  <a:txBody>
                    <a:bodyPr/>
                    <a:lstStyle/>
                    <a:p>
                      <a:pPr marL="0" lvl="0" indent="0" algn="l" rtl="0">
                        <a:spcBef>
                          <a:spcPts val="0"/>
                        </a:spcBef>
                        <a:spcAft>
                          <a:spcPts val="0"/>
                        </a:spcAft>
                        <a:buNone/>
                      </a:pPr>
                      <a:r>
                        <a:rPr lang="ru-RU"/>
                        <a:t>шорпо </a:t>
                      </a:r>
                      <a:endParaRPr/>
                    </a:p>
                  </a:txBody>
                  <a:tcPr marL="91425" marR="91425" marT="91425" marB="91425"/>
                </a:tc>
                <a:tc>
                  <a:txBody>
                    <a:bodyPr/>
                    <a:lstStyle/>
                    <a:p>
                      <a:pPr marL="0" lvl="0" indent="0" algn="l" rtl="0">
                        <a:spcBef>
                          <a:spcPts val="0"/>
                        </a:spcBef>
                        <a:spcAft>
                          <a:spcPts val="0"/>
                        </a:spcAft>
                        <a:buNone/>
                      </a:pPr>
                      <a:r>
                        <a:rPr lang="ru-RU"/>
                        <a:t>мастава </a:t>
                      </a:r>
                      <a:endParaRPr/>
                    </a:p>
                  </a:txBody>
                  <a:tcPr marL="91425" marR="91425" marT="91425" marB="91425"/>
                </a:tc>
                <a:tc>
                  <a:txBody>
                    <a:bodyPr/>
                    <a:lstStyle/>
                    <a:p>
                      <a:pPr marL="0" lvl="0" indent="0" algn="l" rtl="0">
                        <a:spcBef>
                          <a:spcPts val="0"/>
                        </a:spcBef>
                        <a:spcAft>
                          <a:spcPts val="0"/>
                        </a:spcAft>
                        <a:buNone/>
                      </a:pPr>
                      <a:r>
                        <a:rPr lang="ru-RU"/>
                        <a:t>борщ </a:t>
                      </a:r>
                      <a:endParaRPr/>
                    </a:p>
                  </a:txBody>
                  <a:tcPr marL="91425" marR="91425" marT="91425" marB="91425"/>
                </a:tc>
                <a:tc>
                  <a:txBody>
                    <a:bodyPr/>
                    <a:lstStyle/>
                    <a:p>
                      <a:pPr marL="0" lvl="0" indent="0" algn="l" rtl="0">
                        <a:spcBef>
                          <a:spcPts val="0"/>
                        </a:spcBef>
                        <a:spcAft>
                          <a:spcPts val="0"/>
                        </a:spcAft>
                        <a:buNone/>
                      </a:pPr>
                      <a:r>
                        <a:rPr lang="ru-RU"/>
                        <a:t>шорпо  </a:t>
                      </a:r>
                      <a:endParaRPr/>
                    </a:p>
                  </a:txBody>
                  <a:tcPr marL="91425" marR="91425" marT="91425" marB="91425"/>
                </a:tc>
                <a:tc>
                  <a:txBody>
                    <a:bodyPr/>
                    <a:lstStyle/>
                    <a:p>
                      <a:pPr marL="0" lvl="0" indent="0" algn="l" rtl="0">
                        <a:spcBef>
                          <a:spcPts val="0"/>
                        </a:spcBef>
                        <a:spcAft>
                          <a:spcPts val="0"/>
                        </a:spcAft>
                        <a:buNone/>
                      </a:pPr>
                      <a:r>
                        <a:rPr lang="ru-RU"/>
                        <a:t>мастава </a:t>
                      </a:r>
                      <a:endParaRPr/>
                    </a:p>
                  </a:txBody>
                  <a:tcPr marL="91425" marR="91425" marT="91425" marB="91425"/>
                </a:tc>
                <a:tc>
                  <a:txBody>
                    <a:bodyPr/>
                    <a:lstStyle/>
                    <a:p>
                      <a:pPr marL="0" lvl="0" indent="0" algn="l" rtl="0">
                        <a:spcBef>
                          <a:spcPts val="0"/>
                        </a:spcBef>
                        <a:spcAft>
                          <a:spcPts val="0"/>
                        </a:spcAft>
                        <a:buNone/>
                      </a:pPr>
                      <a:r>
                        <a:rPr lang="ru-RU" dirty="0"/>
                        <a:t>фасоль Салат </a:t>
                      </a:r>
                      <a:endParaRPr dirty="0"/>
                    </a:p>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a:extLst>
              <a:ext uri="{FF2B5EF4-FFF2-40B4-BE49-F238E27FC236}">
                <a16:creationId xmlns:a16="http://schemas.microsoft.com/office/drawing/2014/main" id="{92B222F8-4D8A-4E66-86FE-26D924EFB5CC}"/>
              </a:ext>
            </a:extLst>
          </p:cNvPr>
          <p:cNvSpPr>
            <a:spLocks noGrp="1"/>
          </p:cNvSpPr>
          <p:nvPr>
            <p:ph type="title" idx="4294967295"/>
          </p:nvPr>
        </p:nvSpPr>
        <p:spPr>
          <a:xfrm>
            <a:off x="628650" y="-1325563"/>
            <a:ext cx="7886700" cy="1325563"/>
          </a:xfrm>
          <a:prstGeom prst="rect">
            <a:avLst/>
          </a:prstGeom>
        </p:spPr>
        <p:txBody>
          <a:bodyPr anchor="b"/>
          <a:lstStyle/>
          <a:p>
            <a:r>
              <a:rPr lang="ru-RU" dirty="0">
                <a:solidFill>
                  <a:srgbClr val="980000"/>
                </a:solidFill>
              </a:rPr>
              <a:t>СУНУШТАЛГАН МЕНЮ (Кыш айы)</a:t>
            </a:r>
            <a:endParaRPr lang="en-US" dirty="0"/>
          </a:p>
        </p:txBody>
      </p:sp>
      <p:pic>
        <p:nvPicPr>
          <p:cNvPr id="293" name="Google Shape;293;p22" descr="Текст төмөнкүдөй окулат. Киреше менен чыгашаларды&#10;туура бөлүштүрүү түрдүү&#10;азыктар менен тамактанып,&#10;үй бүлөнүн саламаттыгын&#10;сактоого сакташөт.&#10;"/>
          <p:cNvPicPr preferRelativeResize="0"/>
          <p:nvPr/>
        </p:nvPicPr>
        <p:blipFill rotWithShape="1">
          <a:blip r:embed="rId3">
            <a:alphaModFix/>
          </a:blip>
          <a:srcRect/>
          <a:stretch/>
        </p:blipFill>
        <p:spPr>
          <a:xfrm>
            <a:off x="499156" y="1253926"/>
            <a:ext cx="8126181" cy="35596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ctrTitle"/>
          </p:nvPr>
        </p:nvSpPr>
        <p:spPr>
          <a:xfrm>
            <a:off x="639416" y="2133600"/>
            <a:ext cx="7128164" cy="1600200"/>
          </a:xfrm>
          <a:prstGeom prst="rect">
            <a:avLst/>
          </a:prstGeom>
          <a:noFill/>
          <a:ln>
            <a:noFill/>
          </a:ln>
          <a:effectLst>
            <a:outerShdw blurRad="254000" algn="tl" rotWithShape="0">
              <a:srgbClr val="000000">
                <a:alpha val="2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ru-RU"/>
              <a:t>Суроолор?</a:t>
            </a:r>
            <a:br>
              <a:rPr lang="ru-RU"/>
            </a:b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
          <p:cNvSpPr txBox="1">
            <a:spLocks noGrp="1"/>
          </p:cNvSpPr>
          <p:nvPr>
            <p:ph type="title"/>
          </p:nvPr>
        </p:nvSpPr>
        <p:spPr>
          <a:xfrm>
            <a:off x="571500" y="441325"/>
            <a:ext cx="8244600" cy="956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4400"/>
              <a:buFont typeface="Gill Sans"/>
              <a:buNone/>
            </a:pPr>
            <a:r>
              <a:rPr lang="ru-RU" sz="2800" b="1" dirty="0">
                <a:solidFill>
                  <a:srgbClr val="C00000"/>
                </a:solidFill>
                <a:latin typeface="Gill Sans"/>
                <a:ea typeface="Gill Sans"/>
                <a:cs typeface="Gill Sans"/>
                <a:sym typeface="Gill Sans"/>
              </a:rPr>
              <a:t>МОДУЛЬ: ҮЙ-БҮЛӨ </a:t>
            </a:r>
            <a:r>
              <a:rPr lang="ru-RU" sz="2800" b="1" i="0" u="none" strike="noStrike" dirty="0">
                <a:solidFill>
                  <a:srgbClr val="C00000"/>
                </a:solidFill>
                <a:latin typeface="Gill Sans"/>
                <a:ea typeface="Gill Sans"/>
                <a:cs typeface="Gill Sans"/>
                <a:sym typeface="Gill Sans"/>
              </a:rPr>
              <a:t>БЮДЖЕТИН ПЛАНДОО</a:t>
            </a:r>
            <a:r>
              <a:rPr lang="ru-RU" sz="2800" b="1" i="0" u="none" strike="noStrike" dirty="0">
                <a:solidFill>
                  <a:srgbClr val="C00000"/>
                </a:solidFill>
                <a:latin typeface="Arial"/>
                <a:ea typeface="Arial"/>
                <a:cs typeface="Arial"/>
                <a:sym typeface="Arial"/>
              </a:rPr>
              <a:t> </a:t>
            </a:r>
            <a:endParaRPr sz="2800" dirty="0">
              <a:solidFill>
                <a:srgbClr val="C00000"/>
              </a:solidFill>
            </a:endParaRPr>
          </a:p>
        </p:txBody>
      </p:sp>
      <p:sp>
        <p:nvSpPr>
          <p:cNvPr id="153" name="Google Shape;153;p2"/>
          <p:cNvSpPr txBox="1">
            <a:spLocks noGrp="1"/>
          </p:cNvSpPr>
          <p:nvPr>
            <p:ph type="body" idx="1"/>
          </p:nvPr>
        </p:nvSpPr>
        <p:spPr>
          <a:xfrm>
            <a:off x="571500" y="1017917"/>
            <a:ext cx="7980300" cy="3554272"/>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0"/>
              </a:spcBef>
              <a:spcAft>
                <a:spcPts val="0"/>
              </a:spcAft>
              <a:buSzPts val="2800"/>
              <a:buNone/>
            </a:pPr>
            <a:r>
              <a:rPr lang="ru-RU" b="1" i="0" u="none" strike="noStrike">
                <a:solidFill>
                  <a:srgbClr val="0000FF"/>
                </a:solidFill>
                <a:latin typeface="Gill Sans"/>
                <a:ea typeface="Gill Sans"/>
                <a:cs typeface="Gill Sans"/>
                <a:sym typeface="Gill Sans"/>
              </a:rPr>
              <a:t>Модулдун тапшырмалары:</a:t>
            </a:r>
            <a:endParaRPr b="1" i="0" u="none" strike="noStrike">
              <a:solidFill>
                <a:srgbClr val="0000FF"/>
              </a:solidFill>
              <a:latin typeface="Gill Sans"/>
              <a:ea typeface="Gill Sans"/>
              <a:cs typeface="Gill Sans"/>
              <a:sym typeface="Gill Sans"/>
            </a:endParaRPr>
          </a:p>
          <a:p>
            <a:pPr marL="50800" lvl="0" indent="0" algn="l" rtl="0">
              <a:lnSpc>
                <a:spcPct val="90000"/>
              </a:lnSpc>
              <a:spcBef>
                <a:spcPts val="0"/>
              </a:spcBef>
              <a:spcAft>
                <a:spcPts val="0"/>
              </a:spcAft>
              <a:buSzPts val="2800"/>
              <a:buNone/>
            </a:pPr>
            <a:endParaRPr b="0">
              <a:latin typeface="Gill Sans"/>
              <a:ea typeface="Gill Sans"/>
              <a:cs typeface="Gill Sans"/>
              <a:sym typeface="Gill Sans"/>
            </a:endParaRPr>
          </a:p>
          <a:p>
            <a:pPr marL="457200" lvl="0" indent="-368300" algn="l" rtl="0">
              <a:lnSpc>
                <a:spcPct val="90000"/>
              </a:lnSpc>
              <a:spcBef>
                <a:spcPts val="0"/>
              </a:spcBef>
              <a:spcAft>
                <a:spcPts val="0"/>
              </a:spcAft>
              <a:buSzPts val="2200"/>
              <a:buFont typeface="Noto Sans Symbols"/>
              <a:buChar char="⎯"/>
            </a:pPr>
            <a:r>
              <a:rPr lang="ru-RU" sz="2400">
                <a:solidFill>
                  <a:schemeClr val="dk2"/>
                </a:solidFill>
                <a:latin typeface="Gill Sans"/>
                <a:ea typeface="Gill Sans"/>
                <a:cs typeface="Gill Sans"/>
                <a:sym typeface="Gill Sans"/>
              </a:rPr>
              <a:t>Үй-бүлө бюджетин пландоону түшүнүү жана маанилүүгүн билүү</a:t>
            </a:r>
            <a:endParaRPr/>
          </a:p>
          <a:p>
            <a:pPr marL="457200" lvl="0"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Акча каражатын сарпташ</a:t>
            </a:r>
            <a:r>
              <a:rPr lang="ru-RU" sz="2400">
                <a:solidFill>
                  <a:schemeClr val="dk2"/>
                </a:solidFill>
              </a:rPr>
              <a:t>уу</a:t>
            </a:r>
            <a:endParaRPr/>
          </a:p>
          <a:p>
            <a:pPr marL="457200" lvl="0"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Үй-бүлөнүн бардык мүчөлөрү менен  үй-бүлө бюджетин пландоо</a:t>
            </a:r>
            <a:endParaRPr sz="2400">
              <a:solidFill>
                <a:schemeClr val="dk2"/>
              </a:solidFill>
            </a:endParaRPr>
          </a:p>
          <a:p>
            <a:pPr marL="457200" lvl="0" indent="-368300" algn="l" rtl="0">
              <a:lnSpc>
                <a:spcPct val="90000"/>
              </a:lnSpc>
              <a:spcBef>
                <a:spcPts val="1200"/>
              </a:spcBef>
              <a:spcAft>
                <a:spcPts val="0"/>
              </a:spcAft>
              <a:buSzPts val="2200"/>
              <a:buFont typeface="Noto Sans Symbols"/>
              <a:buChar char="⎯"/>
            </a:pPr>
            <a:r>
              <a:rPr lang="ru-RU" sz="2400">
                <a:solidFill>
                  <a:schemeClr val="dk2"/>
                </a:solidFill>
                <a:latin typeface="Gill Sans"/>
                <a:ea typeface="Gill Sans"/>
                <a:cs typeface="Gill Sans"/>
                <a:sym typeface="Gill Sans"/>
              </a:rPr>
              <a:t> Үй-бүлө бюджетин пландоо жөндөмдөрүн жакшыртуу </a:t>
            </a:r>
            <a:endParaRPr/>
          </a:p>
          <a:p>
            <a:pPr marL="457200" marR="0" lvl="0" indent="-228600" algn="l" rtl="0">
              <a:lnSpc>
                <a:spcPct val="90000"/>
              </a:lnSpc>
              <a:spcBef>
                <a:spcPts val="2200"/>
              </a:spcBef>
              <a:spcAft>
                <a:spcPts val="0"/>
              </a:spcAft>
              <a:buClr>
                <a:srgbClr val="6C6463"/>
              </a:buClr>
              <a:buSzPts val="28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a:extLst>
              <a:ext uri="{C183D7F6-B498-43B3-948B-1728B52AA6E4}">
                <adec:decorative xmlns:adec="http://schemas.microsoft.com/office/drawing/2017/decorative" val="1"/>
              </a:ext>
            </a:extLst>
          </p:cNvPr>
          <p:cNvSpPr txBox="1">
            <a:spLocks noGrp="1"/>
          </p:cNvSpPr>
          <p:nvPr>
            <p:ph type="body" idx="1"/>
          </p:nvPr>
        </p:nvSpPr>
        <p:spPr>
          <a:xfrm>
            <a:off x="396625" y="1157475"/>
            <a:ext cx="8198700" cy="476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200"/>
              <a:buNone/>
            </a:pPr>
            <a:endParaRPr sz="2400" b="1">
              <a:solidFill>
                <a:schemeClr val="dk2"/>
              </a:solidFill>
              <a:latin typeface="Gill Sans"/>
              <a:ea typeface="Gill Sans"/>
              <a:cs typeface="Gill Sans"/>
              <a:sym typeface="Gill Sans"/>
            </a:endParaRPr>
          </a:p>
          <a:p>
            <a:pPr marL="88900" lvl="0" indent="0" algn="l" rtl="0">
              <a:lnSpc>
                <a:spcPct val="90000"/>
              </a:lnSpc>
              <a:spcBef>
                <a:spcPts val="2200"/>
              </a:spcBef>
              <a:spcAft>
                <a:spcPts val="0"/>
              </a:spcAft>
              <a:buSzPts val="2200"/>
              <a:buNone/>
            </a:pPr>
            <a:br>
              <a:rPr lang="ru-RU"/>
            </a:br>
            <a:endParaRPr/>
          </a:p>
        </p:txBody>
      </p:sp>
      <p:sp>
        <p:nvSpPr>
          <p:cNvPr id="159" name="Google Shape;159;p4"/>
          <p:cNvSpPr txBox="1">
            <a:spLocks noGrp="1"/>
          </p:cNvSpPr>
          <p:nvPr>
            <p:ph type="title"/>
          </p:nvPr>
        </p:nvSpPr>
        <p:spPr>
          <a:xfrm>
            <a:off x="481710" y="772246"/>
            <a:ext cx="7964700" cy="82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ru-RU" dirty="0">
                <a:solidFill>
                  <a:srgbClr val="C00000"/>
                </a:solidFill>
              </a:rPr>
              <a:t>Бюджет деген эмне?</a:t>
            </a:r>
            <a:endParaRPr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d7fbe409a9_0_0"/>
          <p:cNvSpPr txBox="1">
            <a:spLocks noGrp="1"/>
          </p:cNvSpPr>
          <p:nvPr>
            <p:ph type="title"/>
          </p:nvPr>
        </p:nvSpPr>
        <p:spPr>
          <a:xfrm>
            <a:off x="587085" y="528421"/>
            <a:ext cx="7964700" cy="82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u-RU" dirty="0">
                <a:solidFill>
                  <a:srgbClr val="C00000"/>
                </a:solidFill>
              </a:rPr>
              <a:t>БЮДЖЕТ АНЫКТАМАСЫ </a:t>
            </a:r>
            <a:endParaRPr dirty="0">
              <a:solidFill>
                <a:srgbClr val="C00000"/>
              </a:solidFill>
            </a:endParaRPr>
          </a:p>
        </p:txBody>
      </p:sp>
      <p:sp>
        <p:nvSpPr>
          <p:cNvPr id="165" name="Google Shape;165;gd7fbe409a9_0_0"/>
          <p:cNvSpPr txBox="1">
            <a:spLocks noGrp="1"/>
          </p:cNvSpPr>
          <p:nvPr>
            <p:ph type="body" idx="1"/>
          </p:nvPr>
        </p:nvSpPr>
        <p:spPr>
          <a:xfrm>
            <a:off x="571500" y="1499725"/>
            <a:ext cx="7980300" cy="4721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ru-RU" sz="2800">
                <a:solidFill>
                  <a:srgbClr val="161323"/>
                </a:solidFill>
                <a:latin typeface="Raleway"/>
                <a:ea typeface="Raleway"/>
                <a:cs typeface="Raleway"/>
                <a:sym typeface="Raleway"/>
              </a:rPr>
              <a:t>Бюджет – бул сиздин кирешелериңиз менен чыгашаларыңыздын планы</a:t>
            </a:r>
            <a:endParaRPr sz="2800">
              <a:solidFill>
                <a:srgbClr val="161323"/>
              </a:solidFill>
              <a:latin typeface="Raleway"/>
              <a:ea typeface="Raleway"/>
              <a:cs typeface="Raleway"/>
              <a:sym typeface="Raleway"/>
            </a:endParaRPr>
          </a:p>
          <a:p>
            <a:pPr marL="0" lvl="0" indent="0" algn="l" rtl="0">
              <a:lnSpc>
                <a:spcPct val="100000"/>
              </a:lnSpc>
              <a:spcBef>
                <a:spcPts val="0"/>
              </a:spcBef>
              <a:spcAft>
                <a:spcPts val="0"/>
              </a:spcAft>
              <a:buNone/>
            </a:pPr>
            <a:endParaRPr sz="2800">
              <a:solidFill>
                <a:srgbClr val="161323"/>
              </a:solidFill>
              <a:latin typeface="Raleway"/>
              <a:ea typeface="Raleway"/>
              <a:cs typeface="Raleway"/>
              <a:sym typeface="Raleway"/>
            </a:endParaRPr>
          </a:p>
          <a:p>
            <a:pPr marL="0" lvl="0" indent="0" algn="l" rtl="0">
              <a:lnSpc>
                <a:spcPct val="100000"/>
              </a:lnSpc>
              <a:spcBef>
                <a:spcPts val="0"/>
              </a:spcBef>
              <a:spcAft>
                <a:spcPts val="0"/>
              </a:spcAft>
              <a:buNone/>
            </a:pPr>
            <a:r>
              <a:rPr lang="ru-RU" sz="2800">
                <a:solidFill>
                  <a:srgbClr val="161323"/>
                </a:solidFill>
                <a:latin typeface="Raleway"/>
                <a:ea typeface="Raleway"/>
                <a:cs typeface="Raleway"/>
                <a:sym typeface="Raleway"/>
              </a:rPr>
              <a:t>Туура түзүлгөн  финансылык ийгиликтин жарымы .</a:t>
            </a:r>
            <a:endParaRPr sz="2800">
              <a:solidFill>
                <a:srgbClr val="161323"/>
              </a:solidFill>
              <a:latin typeface="Raleway"/>
              <a:ea typeface="Raleway"/>
              <a:cs typeface="Raleway"/>
              <a:sym typeface="Raleway"/>
            </a:endParaRPr>
          </a:p>
          <a:p>
            <a:pPr marL="0" lvl="0" indent="0" algn="l" rtl="0">
              <a:lnSpc>
                <a:spcPct val="100000"/>
              </a:lnSpc>
              <a:spcBef>
                <a:spcPts val="0"/>
              </a:spcBef>
              <a:spcAft>
                <a:spcPts val="0"/>
              </a:spcAft>
              <a:buNone/>
            </a:pPr>
            <a:endParaRPr sz="2800">
              <a:solidFill>
                <a:srgbClr val="161323"/>
              </a:solidFill>
              <a:latin typeface="Raleway"/>
              <a:ea typeface="Raleway"/>
              <a:cs typeface="Raleway"/>
              <a:sym typeface="Raleway"/>
            </a:endParaRPr>
          </a:p>
          <a:p>
            <a:pPr marL="0" lvl="0" indent="0" algn="l" rtl="0">
              <a:lnSpc>
                <a:spcPct val="100000"/>
              </a:lnSpc>
              <a:spcBef>
                <a:spcPts val="0"/>
              </a:spcBef>
              <a:spcAft>
                <a:spcPts val="0"/>
              </a:spcAft>
              <a:buClr>
                <a:schemeClr val="dk1"/>
              </a:buClr>
              <a:buFont typeface="Arial"/>
              <a:buNone/>
            </a:pPr>
            <a:r>
              <a:rPr lang="ru-RU" sz="2800">
                <a:solidFill>
                  <a:srgbClr val="161323"/>
                </a:solidFill>
                <a:latin typeface="Raleway"/>
                <a:ea typeface="Raleway"/>
                <a:cs typeface="Raleway"/>
                <a:sym typeface="Raleway"/>
              </a:rPr>
              <a:t> Ийгиликтин калган бөлүгү сиздин эркиңиздин күчтүү болушуна жараша болот.  Бул жөн гана бюджет түзүп койбостон, аны эч бир четтөөлөрсүз так аткаруу дегенди билдирет.</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a:extLst>
              <a:ext uri="{FF2B5EF4-FFF2-40B4-BE49-F238E27FC236}">
                <a16:creationId xmlns:a16="http://schemas.microsoft.com/office/drawing/2014/main" id="{43366581-48E3-40D3-A1DB-2AD16AA644E8}"/>
              </a:ext>
            </a:extLst>
          </p:cNvPr>
          <p:cNvSpPr>
            <a:spLocks noGrp="1"/>
          </p:cNvSpPr>
          <p:nvPr>
            <p:ph type="title" idx="4294967295"/>
          </p:nvPr>
        </p:nvSpPr>
        <p:spPr>
          <a:xfrm>
            <a:off x="628650" y="-1325563"/>
            <a:ext cx="7886700" cy="1325563"/>
          </a:xfrm>
          <a:prstGeom prst="rect">
            <a:avLst/>
          </a:prstGeom>
        </p:spPr>
        <p:txBody>
          <a:bodyPr anchor="b"/>
          <a:lstStyle/>
          <a:p>
            <a:r>
              <a:rPr lang="ru-RU" dirty="0">
                <a:solidFill>
                  <a:srgbClr val="C00000"/>
                </a:solidFill>
              </a:rPr>
              <a:t>БЮДЖЕТ АНЫКТАМАСЫ</a:t>
            </a:r>
            <a:endParaRPr lang="en-US" dirty="0"/>
          </a:p>
        </p:txBody>
      </p:sp>
      <p:sp>
        <p:nvSpPr>
          <p:cNvPr id="170" name="Google Shape;170;p5"/>
          <p:cNvSpPr txBox="1">
            <a:spLocks noGrp="1"/>
          </p:cNvSpPr>
          <p:nvPr>
            <p:ph type="body" idx="1"/>
          </p:nvPr>
        </p:nvSpPr>
        <p:spPr>
          <a:xfrm>
            <a:off x="822960" y="713804"/>
            <a:ext cx="7980363" cy="39130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ru-RU" sz="2800" b="0" i="0" u="none" strike="noStrike" cap="none">
                <a:solidFill>
                  <a:srgbClr val="161323"/>
                </a:solidFill>
                <a:latin typeface="Raleway"/>
                <a:ea typeface="Raleway"/>
                <a:cs typeface="Raleway"/>
                <a:sym typeface="Raleway"/>
              </a:rPr>
              <a:t>Бюджет – бул сиздин кирешелериңиз менен чыгашаларыңыздын планы. Планды канчалык туура түзсөңүз, финансылык ийгиликтин жарымына жеттим десеңиз болот. Ийгиликтин калган бөлүгү сиздин эркиңиздин күчтүү болушуна жараша болот.  Бул жөн гана бюджет түзүп койбостон, аны эч бир четтөөлөрсүз так аткаруу дегенди билдирет.</a:t>
            </a:r>
            <a:endParaRPr sz="2800" b="0" i="0" u="none" strike="noStrike" cap="none">
              <a:solidFill>
                <a:srgbClr val="161323"/>
              </a:solidFill>
              <a:latin typeface="Raleway"/>
              <a:ea typeface="Raleway"/>
              <a:cs typeface="Raleway"/>
              <a:sym typeface="Raleway"/>
            </a:endParaRPr>
          </a:p>
          <a:p>
            <a:pPr marL="0" marR="0" lvl="0" indent="0" algn="l" rtl="0">
              <a:lnSpc>
                <a:spcPct val="100000"/>
              </a:lnSpc>
              <a:spcBef>
                <a:spcPts val="0"/>
              </a:spcBef>
              <a:spcAft>
                <a:spcPts val="0"/>
              </a:spcAft>
              <a:buNone/>
            </a:pPr>
            <a:endParaRPr sz="2800" b="0" i="0" u="none" strike="noStrike" cap="none">
              <a:solidFill>
                <a:srgbClr val="161323"/>
              </a:solidFill>
              <a:latin typeface="Raleway"/>
              <a:ea typeface="Raleway"/>
              <a:cs typeface="Raleway"/>
              <a:sym typeface="Raleway"/>
            </a:endParaRPr>
          </a:p>
          <a:p>
            <a:pPr marL="0" marR="0" lvl="0" indent="0" algn="l" rtl="0">
              <a:lnSpc>
                <a:spcPct val="100000"/>
              </a:lnSpc>
              <a:spcBef>
                <a:spcPts val="0"/>
              </a:spcBef>
              <a:spcAft>
                <a:spcPts val="0"/>
              </a:spcAft>
              <a:buNone/>
            </a:pPr>
            <a:endParaRPr sz="2800" b="0" i="0" u="none" strike="noStrike" cap="none">
              <a:solidFill>
                <a:srgbClr val="161323"/>
              </a:solidFill>
              <a:latin typeface="Raleway"/>
              <a:ea typeface="Raleway"/>
              <a:cs typeface="Raleway"/>
              <a:sym typeface="Raleway"/>
            </a:endParaRPr>
          </a:p>
          <a:p>
            <a:pPr marL="0" marR="0" lvl="0" indent="0" algn="l" rtl="0">
              <a:lnSpc>
                <a:spcPct val="100000"/>
              </a:lnSpc>
              <a:spcBef>
                <a:spcPts val="0"/>
              </a:spcBef>
              <a:spcAft>
                <a:spcPts val="0"/>
              </a:spcAft>
              <a:buNone/>
            </a:pPr>
            <a:endParaRPr sz="2800" b="0" i="0" u="none" strike="noStrike" cap="none">
              <a:solidFill>
                <a:srgbClr val="161323"/>
              </a:solidFill>
              <a:latin typeface="Raleway"/>
              <a:ea typeface="Raleway"/>
              <a:cs typeface="Raleway"/>
              <a:sym typeface="Raleway"/>
            </a:endParaRPr>
          </a:p>
          <a:p>
            <a:pPr marL="0" marR="0" lvl="0" indent="0" algn="l" rtl="0">
              <a:lnSpc>
                <a:spcPct val="100000"/>
              </a:lnSpc>
              <a:spcBef>
                <a:spcPts val="0"/>
              </a:spcBef>
              <a:spcAft>
                <a:spcPts val="0"/>
              </a:spcAft>
              <a:buNone/>
            </a:pPr>
            <a:endParaRPr sz="2800" b="0" i="0" u="none" strike="noStrike" cap="none">
              <a:solidFill>
                <a:srgbClr val="161323"/>
              </a:solidFill>
              <a:latin typeface="Raleway"/>
              <a:ea typeface="Raleway"/>
              <a:cs typeface="Raleway"/>
              <a:sym typeface="Raleway"/>
            </a:endParaRPr>
          </a:p>
          <a:p>
            <a:pPr marL="0" marR="0" lvl="0" indent="0" algn="l" rtl="0">
              <a:lnSpc>
                <a:spcPct val="100000"/>
              </a:lnSpc>
              <a:spcBef>
                <a:spcPts val="0"/>
              </a:spcBef>
              <a:spcAft>
                <a:spcPts val="0"/>
              </a:spcAft>
              <a:buNone/>
            </a:pPr>
            <a:r>
              <a:rPr lang="ru-RU" sz="1200" b="0" i="0" u="none" strike="noStrike" cap="none">
                <a:solidFill>
                  <a:srgbClr val="161323"/>
                </a:solidFill>
                <a:latin typeface="Raleway"/>
                <a:ea typeface="Raleway"/>
                <a:cs typeface="Raleway"/>
                <a:sym typeface="Raleway"/>
              </a:rPr>
              <a:t>Шилтеме:https://www.finsabat.kg/ky/family-budget/family-budget-articles/78 </a:t>
            </a:r>
            <a:endParaRPr sz="1200" b="0" i="0" u="none" strike="noStrike" cap="none">
              <a:solidFill>
                <a:srgbClr val="000000"/>
              </a:solidFill>
              <a:latin typeface="Arial"/>
              <a:ea typeface="Arial"/>
              <a:cs typeface="Arial"/>
              <a:sym typeface="Arial"/>
            </a:endParaRPr>
          </a:p>
        </p:txBody>
      </p:sp>
      <p:pic>
        <p:nvPicPr>
          <p:cNvPr id="171" name="Google Shape;171;p5" descr="Копилканын сөлөкөтү."/>
          <p:cNvPicPr preferRelativeResize="0"/>
          <p:nvPr/>
        </p:nvPicPr>
        <p:blipFill rotWithShape="1">
          <a:blip r:embed="rId3">
            <a:alphaModFix/>
          </a:blip>
          <a:srcRect/>
          <a:stretch/>
        </p:blipFill>
        <p:spPr>
          <a:xfrm>
            <a:off x="6620256" y="4361688"/>
            <a:ext cx="1938527" cy="19385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495299" y="406505"/>
            <a:ext cx="8551800" cy="82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ru-RU">
                <a:solidFill>
                  <a:srgbClr val="C00000"/>
                </a:solidFill>
              </a:rPr>
              <a:t>БЮДЖЕТТИ ТҮЗҮҮ ЭМНЕ ҮЧҮН МААНИЛҮҮ?</a:t>
            </a:r>
            <a:endParaRPr/>
          </a:p>
        </p:txBody>
      </p:sp>
      <p:sp>
        <p:nvSpPr>
          <p:cNvPr id="177" name="Google Shape;177;p7"/>
          <p:cNvSpPr txBox="1">
            <a:spLocks noGrp="1"/>
          </p:cNvSpPr>
          <p:nvPr>
            <p:ph type="body" idx="1"/>
          </p:nvPr>
        </p:nvSpPr>
        <p:spPr>
          <a:xfrm>
            <a:off x="495300" y="1038900"/>
            <a:ext cx="7443300" cy="45128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200"/>
              <a:buNone/>
            </a:pPr>
            <a:r>
              <a:rPr lang="ru-RU"/>
              <a:t>Чыгымдарды билүү жана келечектеги артыкчылыктарын алдын-ала билүү мүмкүнчүлүгү.</a:t>
            </a:r>
            <a:endParaRPr/>
          </a:p>
          <a:p>
            <a:pPr marL="0" lvl="0" indent="0" algn="l" rtl="0">
              <a:lnSpc>
                <a:spcPct val="90000"/>
              </a:lnSpc>
              <a:spcBef>
                <a:spcPts val="1000"/>
              </a:spcBef>
              <a:spcAft>
                <a:spcPts val="0"/>
              </a:spcAft>
              <a:buSzPts val="2200"/>
              <a:buNone/>
            </a:pPr>
            <a:r>
              <a:rPr lang="ru-RU"/>
              <a:t>Ири сатып алуулар үчүн акчаны бөлүп коюуга (акчаны үнөмдөөгө) жардам берет.</a:t>
            </a:r>
            <a:endParaRPr/>
          </a:p>
          <a:p>
            <a:pPr marL="0" lvl="0" indent="0" algn="l" rtl="0">
              <a:lnSpc>
                <a:spcPct val="90000"/>
              </a:lnSpc>
              <a:spcBef>
                <a:spcPts val="1000"/>
              </a:spcBef>
              <a:spcAft>
                <a:spcPts val="0"/>
              </a:spcAft>
              <a:buSzPts val="2200"/>
              <a:buNone/>
            </a:pPr>
            <a:r>
              <a:rPr lang="ru-RU"/>
              <a:t>Үй-бүлө акчаны үй-бүлөгө керектүү жана баалаган нерсеге ылдамдатат деп кепилдик берет.</a:t>
            </a:r>
            <a:endParaRPr/>
          </a:p>
          <a:p>
            <a:pPr marL="0" lvl="0" indent="0" algn="l" rtl="0">
              <a:lnSpc>
                <a:spcPct val="90000"/>
              </a:lnSpc>
              <a:spcBef>
                <a:spcPts val="1000"/>
              </a:spcBef>
              <a:spcAft>
                <a:spcPts val="0"/>
              </a:spcAft>
              <a:buSzPts val="2200"/>
              <a:buNone/>
            </a:pPr>
            <a:endParaRPr/>
          </a:p>
          <a:p>
            <a:pPr marL="0" lvl="0" indent="0" algn="l" rtl="0">
              <a:lnSpc>
                <a:spcPct val="90000"/>
              </a:lnSpc>
              <a:spcBef>
                <a:spcPts val="1000"/>
              </a:spcBef>
              <a:spcAft>
                <a:spcPts val="0"/>
              </a:spcAft>
              <a:buSzPts val="2200"/>
              <a:buNone/>
            </a:pPr>
            <a:r>
              <a:rPr lang="ru-RU"/>
              <a:t>Үй-бүлө өзгөчө кырдаалдардан коопсузураак болууга жардам берет (COVID-19 сыяктуу).</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587085" y="528421"/>
            <a:ext cx="7964631" cy="9713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a:solidFill>
                  <a:srgbClr val="C00000"/>
                </a:solidFill>
              </a:rPr>
              <a:t>БЮДЖЕТ ТҮЗҮҮНҮН  ПАЙДАСЫ </a:t>
            </a:r>
            <a:endParaRPr>
              <a:solidFill>
                <a:srgbClr val="C00000"/>
              </a:solidFill>
            </a:endParaRPr>
          </a:p>
        </p:txBody>
      </p:sp>
      <p:sp>
        <p:nvSpPr>
          <p:cNvPr id="183" name="Google Shape;183;p15"/>
          <p:cNvSpPr txBox="1">
            <a:spLocks noGrp="1"/>
          </p:cNvSpPr>
          <p:nvPr>
            <p:ph type="body" idx="1"/>
          </p:nvPr>
        </p:nvSpPr>
        <p:spPr>
          <a:xfrm>
            <a:off x="571499" y="1089291"/>
            <a:ext cx="7980217" cy="5000958"/>
          </a:xfrm>
          <a:prstGeom prst="rect">
            <a:avLst/>
          </a:prstGeom>
          <a:noFill/>
          <a:ln>
            <a:noFill/>
          </a:ln>
        </p:spPr>
        <p:txBody>
          <a:bodyPr spcFirstLastPara="1" wrap="square" lIns="0" tIns="0" rIns="0" bIns="0" anchor="t" anchorCtr="0">
            <a:noAutofit/>
          </a:bodyPr>
          <a:lstStyle/>
          <a:p>
            <a:pPr marL="457200" lvl="1" indent="-368300" algn="l" rtl="0">
              <a:lnSpc>
                <a:spcPct val="90000"/>
              </a:lnSpc>
              <a:spcBef>
                <a:spcPts val="0"/>
              </a:spcBef>
              <a:spcAft>
                <a:spcPts val="0"/>
              </a:spcAft>
              <a:buSzPts val="2200"/>
              <a:buFont typeface="Noto Sans Symbols"/>
              <a:buChar char="⎯"/>
            </a:pPr>
            <a:r>
              <a:rPr lang="ru-RU" sz="2800">
                <a:solidFill>
                  <a:schemeClr val="dk2"/>
                </a:solidFill>
                <a:latin typeface="Gill Sans"/>
                <a:ea typeface="Gill Sans"/>
                <a:cs typeface="Gill Sans"/>
                <a:sym typeface="Gill Sans"/>
              </a:rPr>
              <a:t>Кирешени чыгымдардын ар кандай түрлөрү боюнча бөлүштүрүүнү шарттайт </a:t>
            </a:r>
            <a:endParaRPr/>
          </a:p>
          <a:p>
            <a:pPr marL="457200" lvl="1" indent="-368300" algn="l" rtl="0">
              <a:lnSpc>
                <a:spcPct val="90000"/>
              </a:lnSpc>
              <a:spcBef>
                <a:spcPts val="1200"/>
              </a:spcBef>
              <a:spcAft>
                <a:spcPts val="0"/>
              </a:spcAft>
              <a:buSzPts val="2200"/>
              <a:buFont typeface="Noto Sans Symbols"/>
              <a:buChar char="⎯"/>
            </a:pPr>
            <a:r>
              <a:rPr lang="ru-RU" sz="2800">
                <a:solidFill>
                  <a:schemeClr val="dk2"/>
                </a:solidFill>
                <a:latin typeface="Gill Sans"/>
                <a:ea typeface="Gill Sans"/>
                <a:cs typeface="Gill Sans"/>
                <a:sym typeface="Gill Sans"/>
              </a:rPr>
              <a:t>Чыгымдар жана үнөмдөө жөнүндө чечим кабыл алууга жардам берет </a:t>
            </a:r>
            <a:endParaRPr/>
          </a:p>
          <a:p>
            <a:pPr marL="457200" lvl="1" indent="-368300" algn="l" rtl="0">
              <a:lnSpc>
                <a:spcPct val="90000"/>
              </a:lnSpc>
              <a:spcBef>
                <a:spcPts val="1200"/>
              </a:spcBef>
              <a:spcAft>
                <a:spcPts val="0"/>
              </a:spcAft>
              <a:buSzPts val="2200"/>
              <a:buFont typeface="Noto Sans Symbols"/>
              <a:buChar char="⎯"/>
            </a:pPr>
            <a:r>
              <a:rPr lang="ru-RU" sz="2800">
                <a:solidFill>
                  <a:schemeClr val="dk2"/>
                </a:solidFill>
                <a:latin typeface="Gill Sans"/>
                <a:ea typeface="Gill Sans"/>
                <a:cs typeface="Gill Sans"/>
                <a:sym typeface="Gill Sans"/>
              </a:rPr>
              <a:t>Акчаны кылдат жана иреттүү сарптоого шарт түзөт </a:t>
            </a:r>
            <a:endParaRPr/>
          </a:p>
          <a:p>
            <a:pPr marL="457200" lvl="1" indent="-368300" algn="l" rtl="0">
              <a:lnSpc>
                <a:spcPct val="90000"/>
              </a:lnSpc>
              <a:spcBef>
                <a:spcPts val="1200"/>
              </a:spcBef>
              <a:spcAft>
                <a:spcPts val="0"/>
              </a:spcAft>
              <a:buSzPts val="2200"/>
              <a:buFont typeface="Noto Sans Symbols"/>
              <a:buChar char="⎯"/>
            </a:pPr>
            <a:r>
              <a:rPr lang="ru-RU" sz="2800">
                <a:solidFill>
                  <a:schemeClr val="dk2"/>
                </a:solidFill>
                <a:latin typeface="Gill Sans"/>
                <a:ea typeface="Gill Sans"/>
                <a:cs typeface="Gill Sans"/>
                <a:sym typeface="Gill Sans"/>
              </a:rPr>
              <a:t>Финансылык абалын көзөмөлгө алууну шарттайт</a:t>
            </a:r>
            <a:endParaRPr sz="2800">
              <a:solidFill>
                <a:schemeClr val="dk2"/>
              </a:solidFill>
              <a:latin typeface="Gill Sans"/>
              <a:ea typeface="Gill Sans"/>
              <a:cs typeface="Gill Sans"/>
              <a:sym typeface="Gill Sans"/>
            </a:endParaRPr>
          </a:p>
          <a:p>
            <a:pPr marL="457200" lvl="1" indent="-368300" algn="l" rtl="0">
              <a:lnSpc>
                <a:spcPct val="90000"/>
              </a:lnSpc>
              <a:spcBef>
                <a:spcPts val="1200"/>
              </a:spcBef>
              <a:spcAft>
                <a:spcPts val="0"/>
              </a:spcAft>
              <a:buSzPts val="2200"/>
              <a:buFont typeface="Noto Sans Symbols"/>
              <a:buChar char="⎯"/>
            </a:pPr>
            <a:r>
              <a:rPr lang="ru-RU" sz="2800">
                <a:solidFill>
                  <a:schemeClr val="dk2"/>
                </a:solidFill>
                <a:latin typeface="Gill Sans"/>
                <a:ea typeface="Gill Sans"/>
                <a:cs typeface="Gill Sans"/>
                <a:sym typeface="Gill Sans"/>
              </a:rPr>
              <a:t>Акчаны уюштурууга жана натыйжалуу башкарууга жардам берет </a:t>
            </a:r>
            <a:endParaRPr/>
          </a:p>
          <a:p>
            <a:pPr marL="457200" lvl="1" indent="-368300" algn="l" rtl="0">
              <a:lnSpc>
                <a:spcPct val="90000"/>
              </a:lnSpc>
              <a:spcBef>
                <a:spcPts val="1200"/>
              </a:spcBef>
              <a:spcAft>
                <a:spcPts val="1200"/>
              </a:spcAft>
              <a:buSzPts val="2200"/>
              <a:buFont typeface="Noto Sans Symbols"/>
              <a:buChar char="⎯"/>
            </a:pPr>
            <a:r>
              <a:rPr lang="ru-RU" sz="2800">
                <a:solidFill>
                  <a:schemeClr val="dk2"/>
                </a:solidFill>
                <a:latin typeface="Gill Sans"/>
                <a:ea typeface="Gill Sans"/>
                <a:cs typeface="Gill Sans"/>
                <a:sym typeface="Gill Sans"/>
              </a:rPr>
              <a:t>Келечектеги планга жана финансылык максаттарга жетүүгө жардам берет </a:t>
            </a:r>
            <a:endParaRPr sz="2800">
              <a:solidFill>
                <a:schemeClr val="dk2"/>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dirty="0">
                <a:solidFill>
                  <a:srgbClr val="C00000"/>
                </a:solidFill>
              </a:rPr>
              <a:t>Бир ай ичинде канча киреше жана анын канча бөлүгү чыгашага кетет </a:t>
            </a:r>
            <a:endParaRPr dirty="0">
              <a:solidFill>
                <a:srgbClr val="C00000"/>
              </a:solidFill>
            </a:endParaRPr>
          </a:p>
        </p:txBody>
      </p:sp>
      <p:sp>
        <p:nvSpPr>
          <p:cNvPr id="189" name="Google Shape;189;p6"/>
          <p:cNvSpPr txBox="1">
            <a:spLocks noGrp="1"/>
          </p:cNvSpPr>
          <p:nvPr>
            <p:ph type="body" idx="1"/>
          </p:nvPr>
        </p:nvSpPr>
        <p:spPr>
          <a:xfrm>
            <a:off x="571500" y="2066543"/>
            <a:ext cx="7980217" cy="3456433"/>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6C6463"/>
              </a:buClr>
              <a:buSzPts val="2200"/>
              <a:buFont typeface="Arial"/>
              <a:buNone/>
            </a:pPr>
            <a:endParaRPr/>
          </a:p>
        </p:txBody>
      </p:sp>
      <p:pic>
        <p:nvPicPr>
          <p:cNvPr id="190" name="Google Shape;190;p6" descr="Кирешелердин жана чыгашалардын ар кандай сценарийлерин тең салмактаган үч таразаны тартуу. Таразалар бирдей, киреше чыгашадан көп, чыгаша кирешеден көп деп белгиленет."/>
          <p:cNvPicPr preferRelativeResize="0"/>
          <p:nvPr/>
        </p:nvPicPr>
        <p:blipFill rotWithShape="1">
          <a:blip r:embed="rId3">
            <a:alphaModFix/>
          </a:blip>
          <a:srcRect/>
          <a:stretch/>
        </p:blipFill>
        <p:spPr>
          <a:xfrm>
            <a:off x="587085" y="2066543"/>
            <a:ext cx="7811735" cy="2706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1992</Words>
  <Application>Microsoft Office PowerPoint</Application>
  <PresentationFormat>On-screen Show (4:3)</PresentationFormat>
  <Paragraphs>204</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Gill Sans</vt:lpstr>
      <vt:lpstr>Arial</vt:lpstr>
      <vt:lpstr>Noto Sans Symbols</vt:lpstr>
      <vt:lpstr>Calibri</vt:lpstr>
      <vt:lpstr>Roboto</vt:lpstr>
      <vt:lpstr>Raleway</vt:lpstr>
      <vt:lpstr>NTR</vt:lpstr>
      <vt:lpstr>Cambria</vt:lpstr>
      <vt:lpstr>Office Theme</vt:lpstr>
      <vt:lpstr>Office Theme</vt:lpstr>
      <vt:lpstr>«Үй-бүлө бюджетин пландоо»  </vt:lpstr>
      <vt:lpstr>МАЗМУНУ: </vt:lpstr>
      <vt:lpstr>МОДУЛЬ: ҮЙ-БҮЛӨ БЮДЖЕТИН ПЛАНДОО </vt:lpstr>
      <vt:lpstr>Бюджет деген эмне?</vt:lpstr>
      <vt:lpstr>БЮДЖЕТ АНЫКТАМАСЫ </vt:lpstr>
      <vt:lpstr>БЮДЖЕТ АНЫКТАМАСЫ</vt:lpstr>
      <vt:lpstr>БЮДЖЕТТИ ТҮЗҮҮ ЭМНЕ ҮЧҮН МААНИЛҮҮ?</vt:lpstr>
      <vt:lpstr>БЮДЖЕТ ТҮЗҮҮНҮН  ПАЙДАСЫ </vt:lpstr>
      <vt:lpstr>Бир ай ичинде канча киреше жана анын канча бөлүгү чыгашага кетет </vt:lpstr>
      <vt:lpstr>БЮДЖЕТ ТҮЗҮҮДӨ КАНДАЙ МАКСАТТАРДЫ КӨЗДӨГӨНСҮЗ? ЖЕ СИЗДИН ЖАМААТТА ҮЙ-БҮЛӨЛҮК БЮДЖЕТ ҮЧҮН КАНДАЙ МАКСАТТАР МҮНӨЗДҮҮ  </vt:lpstr>
      <vt:lpstr>ҮЙ-БҮЛӨҢҮЗДҮН КИРЕШЕСИ ЖЕТПЕЙ ЖАТСА, ТӨМӨНДӨГҮ  ЧЫГЫМДАР КЫСКАРАБЫ? </vt:lpstr>
      <vt:lpstr>ТУУРА БЮДЖЕТ ТҮЗҮҮ ҮЧҮН КАНДАЙ МААЛЫМАТ КЕРЕК?</vt:lpstr>
      <vt:lpstr>КЕЙС СТАДИ – ТОПТОРДО ИШТӨӨ </vt:lpstr>
      <vt:lpstr>ТОПТОРДОГУ ИШ - ТАЛКУЛОО </vt:lpstr>
      <vt:lpstr>КАНДАЙ КЫЙЫНЧЫЛЫКТАР БАР?</vt:lpstr>
      <vt:lpstr>ҮЙ-БҮЛӨ МҮЧӨЛӨРҮ МЕНЕН БЮДЖЕТТИ ЖАНА АКЧА ЧЕЧИМДЕРИН ТАЛКУУЛООНУН КАНДАЙ АРТЫКЧЫЛЫКТАРЫ БАР? </vt:lpstr>
      <vt:lpstr>БЮДЖЕТ ТҮЗҮҮ (ЖЕТИ АЙГА)  </vt:lpstr>
      <vt:lpstr>ҮЙ БЮДЖЕТИН ТҮЗҮҮДӨ БАРДЫК ҮЙ-БҮЛӨ МҮЧӨЛӨРҮН КОШУУ ҮЧҮН НЕГИЗГИ БИЛДИРҮҮЛӨР </vt:lpstr>
      <vt:lpstr>ТАМАКТАНУУГА САРПТАЛУУЧУ КАРАЖАТТАР </vt:lpstr>
      <vt:lpstr>ВИДЕОРОЛИК КӨРҮҮ ЖАНА ТАЛКУЛОО </vt:lpstr>
      <vt:lpstr>ВИДЕОРОЛИК КӨРҮҮ ЖАНА ТАЛКУЛОО   </vt:lpstr>
      <vt:lpstr>ВИДЕОРОЛИК КӨРҮҮ ЖАНА ТАЛКУЛОО</vt:lpstr>
      <vt:lpstr>БЮДЖЕТ ТҮЗҮҮ</vt:lpstr>
      <vt:lpstr>МЕНЮ ТҮЗҮҮ</vt:lpstr>
      <vt:lpstr>СУНУШТАЛГАН МЕНЮ (Кыш айы)  </vt:lpstr>
      <vt:lpstr>СУНУШТАЛГАН МЕНЮ (Кыш айы)</vt:lpstr>
      <vt:lpstr>Суроолор?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«Үй-бүлө бюджетин пландоо»</dc:title>
  <dc:subject>9. Training of trainers_PFB</dc:subject>
  <dc:creator>USAID</dc:creator>
  <cp:lastModifiedBy>Nalini C</cp:lastModifiedBy>
  <cp:revision>3</cp:revision>
  <dcterms:modified xsi:type="dcterms:W3CDTF">2024-01-18T14:18:08Z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Kyrgyz</vt:lpwstr>
  </property>
</Properties>
</file>