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62" r:id="rId2"/>
    <p:sldId id="256" r:id="rId3"/>
    <p:sldId id="257" r:id="rId4"/>
    <p:sldId id="258" r:id="rId5"/>
    <p:sldId id="259" r:id="rId6"/>
    <p:sldId id="260" r:id="rId7"/>
    <p:sldId id="261" r:id="rId8"/>
    <p:sldId id="263" r:id="rId9"/>
  </p:sldIdLst>
  <p:sldSz cx="9906000" cy="6858000" type="A4"/>
  <p:notesSz cx="6858000" cy="9144000"/>
  <p:embeddedFontLst>
    <p:embeddedFont>
      <p:font typeface="Calibri" panose="020F0502020204030204" pitchFamily="34" charset="0"/>
      <p:regular r:id="rId11"/>
      <p:bold r:id="rId12"/>
      <p:italic r:id="rId13"/>
      <p:boldItalic r:id="rId14"/>
    </p:embeddedFont>
    <p:embeddedFont>
      <p:font typeface="Gill Sans" panose="020B0502020104020203" pitchFamily="34" charset="-79"/>
      <p:regular r:id="rId15"/>
      <p:bold r:id="rId16"/>
    </p:embeddedFont>
    <p:embeddedFont>
      <p:font typeface="Gill Sans MT" panose="020B0502020104020203" pitchFamily="34" charset="77"/>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KIcsTaLyM7o9dO6Mghjx+R2ako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1517B-D8E5-6287-01BD-0C5F85915155}" name="Jessica Scully" initials="JS" userId="Jessica Scull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9"/>
    <a:srgbClr val="BA0C2F"/>
    <a:srgbClr val="6C6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8"/>
  </p:normalViewPr>
  <p:slideViewPr>
    <p:cSldViewPr snapToGrid="0">
      <p:cViewPr varScale="1">
        <p:scale>
          <a:sx n="119" d="100"/>
          <a:sy n="119" d="100"/>
        </p:scale>
        <p:origin x="116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customschemas.google.com/relationships/presentationmetadata" Target="metadata"/><Relationship Id="rId28" Type="http://schemas.microsoft.com/office/2018/10/relationships/authors" Target="author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8"/>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2777332" y="-270668"/>
            <a:ext cx="4351338" cy="854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5251054" y="2203054"/>
            <a:ext cx="5811838" cy="2135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917179" y="128984"/>
            <a:ext cx="5811838" cy="6284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9"/>
          <p:cNvSpPr txBox="1">
            <a:spLocks noGrp="1"/>
          </p:cNvSpPr>
          <p:nvPr>
            <p:ph type="ctrTitle"/>
          </p:nvPr>
        </p:nvSpPr>
        <p:spPr>
          <a:xfrm>
            <a:off x="742950" y="1122363"/>
            <a:ext cx="84201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8232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82329" y="1681163"/>
            <a:ext cx="41907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682329" y="2505075"/>
            <a:ext cx="4190702"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4211340" y="987427"/>
            <a:ext cx="5014913"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4211340" y="987427"/>
            <a:ext cx="5014913" cy="4873625"/>
          </a:xfrm>
          <a:prstGeom prst="rect">
            <a:avLst/>
          </a:prstGeom>
          <a:noFill/>
          <a:ln>
            <a:noFill/>
          </a:ln>
        </p:spPr>
      </p:sp>
      <p:sp>
        <p:nvSpPr>
          <p:cNvPr id="64" name="Google Shape;64;p16"/>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5.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image" Target="../media/image20.png"/><Relationship Id="rId5" Type="http://schemas.openxmlformats.org/officeDocument/2006/relationships/image" Target="../media/image10.jp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advancingnutrition.org/" TargetMode="External"/><Relationship Id="rId2" Type="http://schemas.openxmlformats.org/officeDocument/2006/relationships/hyperlink" Target="mailto:iinnfo@advancingnutrition.or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uppléments nutritionnels à base de lipides en petites quantités :&#10;Ce qu'il faut communiquer aux participants du programme">
            <a:extLst>
              <a:ext uri="{FF2B5EF4-FFF2-40B4-BE49-F238E27FC236}">
                <a16:creationId xmlns:a16="http://schemas.microsoft.com/office/drawing/2014/main" id="{E5918622-6BBF-417B-AA22-E3A2B37DFAF5}"/>
              </a:ext>
            </a:extLst>
          </p:cNvPr>
          <p:cNvSpPr>
            <a:spLocks noGrp="1"/>
          </p:cNvSpPr>
          <p:nvPr>
            <p:ph type="ctrTitle"/>
          </p:nvPr>
        </p:nvSpPr>
        <p:spPr>
          <a:xfrm>
            <a:off x="642256" y="2234296"/>
            <a:ext cx="4531683" cy="1325675"/>
          </a:xfrm>
        </p:spPr>
        <p:txBody>
          <a:bodyPr>
            <a:normAutofit fontScale="90000"/>
          </a:bodyPr>
          <a:lstStyle/>
          <a:p>
            <a:pPr algn="l"/>
            <a:r>
              <a:rPr lang="fr-FR" sz="2800" b="1" dirty="0">
                <a:solidFill>
                  <a:srgbClr val="6C6463"/>
                </a:solidFill>
                <a:latin typeface="Gill Sans MT" panose="020B0502020104020203" pitchFamily="34" charset="0"/>
              </a:rPr>
              <a:t>Suppléments nutritionnels à base de lipides en petites quantités :</a:t>
            </a:r>
            <a:br>
              <a:rPr lang="fr-FR" sz="2800" b="1" dirty="0">
                <a:solidFill>
                  <a:srgbClr val="6C6463"/>
                </a:solidFill>
                <a:latin typeface="Gill Sans MT" panose="020B0502020104020203" pitchFamily="34" charset="0"/>
              </a:rPr>
            </a:br>
            <a:r>
              <a:rPr lang="fr-FR" sz="2800" b="1" dirty="0">
                <a:solidFill>
                  <a:srgbClr val="6C6463"/>
                </a:solidFill>
                <a:latin typeface="Gill Sans MT" panose="020B0502020104020203" pitchFamily="34" charset="0"/>
              </a:rPr>
              <a:t>Ce qu'il faut communiquer aux participants du programme</a:t>
            </a:r>
            <a:endParaRPr lang="en-US" sz="2800" b="1" dirty="0">
              <a:solidFill>
                <a:srgbClr val="6C6463"/>
              </a:solidFill>
              <a:latin typeface="Gill Sans MT" panose="020B0502020104020203" pitchFamily="34" charset="0"/>
            </a:endParaRPr>
          </a:p>
        </p:txBody>
      </p:sp>
      <p:sp>
        <p:nvSpPr>
          <p:cNvPr id="3" name="Subtitle 2" descr="Annexe I. Cartes conseil à adapter&#10;">
            <a:extLst>
              <a:ext uri="{FF2B5EF4-FFF2-40B4-BE49-F238E27FC236}">
                <a16:creationId xmlns:a16="http://schemas.microsoft.com/office/drawing/2014/main" id="{796D1902-1BCB-4D23-9B85-6FF9E4C34F3D}"/>
              </a:ext>
            </a:extLst>
          </p:cNvPr>
          <p:cNvSpPr>
            <a:spLocks noGrp="1"/>
          </p:cNvSpPr>
          <p:nvPr>
            <p:ph type="subTitle" idx="1"/>
          </p:nvPr>
        </p:nvSpPr>
        <p:spPr>
          <a:xfrm>
            <a:off x="665389" y="3743081"/>
            <a:ext cx="4297136" cy="1655762"/>
          </a:xfrm>
        </p:spPr>
        <p:txBody>
          <a:bodyPr/>
          <a:lstStyle/>
          <a:p>
            <a:pPr marL="0" indent="0" algn="l"/>
            <a:r>
              <a:rPr lang="en-US" dirty="0" err="1">
                <a:solidFill>
                  <a:srgbClr val="6C6463"/>
                </a:solidFill>
                <a:latin typeface="Gill Sans MT" panose="020B0502020104020203" pitchFamily="34" charset="0"/>
              </a:rPr>
              <a:t>Annexe</a:t>
            </a:r>
            <a:r>
              <a:rPr lang="en-US" dirty="0">
                <a:solidFill>
                  <a:srgbClr val="6C6463"/>
                </a:solidFill>
                <a:latin typeface="Gill Sans MT" panose="020B0502020104020203" pitchFamily="34" charset="0"/>
              </a:rPr>
              <a:t> I. </a:t>
            </a:r>
            <a:r>
              <a:rPr lang="fr-FR" dirty="0">
                <a:solidFill>
                  <a:srgbClr val="6C6463"/>
                </a:solidFill>
                <a:latin typeface="Gill Sans MT" panose="020B0502020104020203" pitchFamily="34" charset="0"/>
              </a:rPr>
              <a:t>Cartes conseil à adapter</a:t>
            </a:r>
            <a:endParaRPr lang="en-US" dirty="0">
              <a:solidFill>
                <a:srgbClr val="6C6463"/>
              </a:solidFill>
              <a:latin typeface="Gill Sans MT" panose="020B0502020104020203" pitchFamily="34" charset="0"/>
            </a:endParaRPr>
          </a:p>
        </p:txBody>
      </p:sp>
      <p:sp>
        <p:nvSpPr>
          <p:cNvPr id="5" name="Google Shape;16;p2">
            <a:extLst>
              <a:ext uri="{FF2B5EF4-FFF2-40B4-BE49-F238E27FC236}">
                <a16:creationId xmlns:a16="http://schemas.microsoft.com/office/drawing/2014/main" id="{F6E1078E-BC3A-46E8-9232-76B2998DC5F9}"/>
              </a:ext>
              <a:ext uri="{C183D7F6-B498-43B3-948B-1728B52AA6E4}">
                <adec:decorative xmlns:adec="http://schemas.microsoft.com/office/drawing/2017/decorative" val="1"/>
              </a:ext>
            </a:extLst>
          </p:cNvPr>
          <p:cNvSpPr/>
          <p:nvPr/>
        </p:nvSpPr>
        <p:spPr>
          <a:xfrm>
            <a:off x="0" y="6400800"/>
            <a:ext cx="9906000" cy="457200"/>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Gill Sans"/>
              <a:ea typeface="Gill Sans"/>
              <a:cs typeface="Gill Sans"/>
              <a:sym typeface="Gill Sans"/>
            </a:endParaRPr>
          </a:p>
        </p:txBody>
      </p:sp>
      <p:sp>
        <p:nvSpPr>
          <p:cNvPr id="6" name="Google Shape;21;p2">
            <a:extLst>
              <a:ext uri="{FF2B5EF4-FFF2-40B4-BE49-F238E27FC236}">
                <a16:creationId xmlns:a16="http://schemas.microsoft.com/office/drawing/2014/main" id="{22F165CE-CF9E-4513-B081-E7512937F74C}"/>
              </a:ext>
            </a:extLst>
          </p:cNvPr>
          <p:cNvSpPr txBox="1"/>
          <p:nvPr/>
        </p:nvSpPr>
        <p:spPr>
          <a:xfrm>
            <a:off x="742950" y="6531296"/>
            <a:ext cx="3733800" cy="196208"/>
          </a:xfrm>
          <a:prstGeom prst="rect">
            <a:avLst/>
          </a:prstGeom>
          <a:noFill/>
          <a:ln>
            <a:noFill/>
          </a:ln>
        </p:spPr>
        <p:txBody>
          <a:bodyPr spcFirstLastPara="1" wrap="square" lIns="0" tIns="34275" rIns="68575" bIns="34275" anchor="t" anchorCtr="0">
            <a:spAutoFit/>
          </a:bodyPr>
          <a:lstStyle/>
          <a:p>
            <a:pPr marL="0" marR="0" lvl="0" indent="0" algn="l" rtl="0">
              <a:spcBef>
                <a:spcPts val="0"/>
              </a:spcBef>
              <a:spcAft>
                <a:spcPts val="0"/>
              </a:spcAft>
              <a:buNone/>
            </a:pPr>
            <a:r>
              <a:rPr lang="en-US" sz="825" b="0" i="0" u="none" strike="noStrike" cap="none" dirty="0">
                <a:solidFill>
                  <a:schemeClr val="lt1"/>
                </a:solidFill>
                <a:latin typeface="Gill Sans"/>
                <a:ea typeface="Gill Sans"/>
                <a:cs typeface="Gill Sans"/>
                <a:sym typeface="Gill Sans"/>
              </a:rPr>
              <a:t>USAID EN ACTION POUR LA NUTRITION</a:t>
            </a:r>
            <a:endParaRPr dirty="0"/>
          </a:p>
        </p:txBody>
      </p:sp>
      <p:pic>
        <p:nvPicPr>
          <p:cNvPr id="10" name="Picture 9" descr="Image d'agents de santé distribuant des sachets roses de SQ-LNS à une mère tenant un bébé.">
            <a:extLst>
              <a:ext uri="{FF2B5EF4-FFF2-40B4-BE49-F238E27FC236}">
                <a16:creationId xmlns:a16="http://schemas.microsoft.com/office/drawing/2014/main" id="{3663FE2E-B868-467D-B64B-1334E501BE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a14:imgEffect>
                  </a14:imgLayer>
                </a14:imgProps>
              </a:ext>
            </a:extLst>
          </a:blip>
          <a:srcRect l="33691" t="16366" r="25595" b="33016"/>
          <a:stretch/>
        </p:blipFill>
        <p:spPr>
          <a:xfrm>
            <a:off x="5268687" y="1513170"/>
            <a:ext cx="4637314" cy="4324033"/>
          </a:xfrm>
          <a:prstGeom prst="rect">
            <a:avLst/>
          </a:prstGeom>
        </p:spPr>
      </p:pic>
      <p:sp>
        <p:nvSpPr>
          <p:cNvPr id="11" name="TextBox 10">
            <a:extLst>
              <a:ext uri="{FF2B5EF4-FFF2-40B4-BE49-F238E27FC236}">
                <a16:creationId xmlns:a16="http://schemas.microsoft.com/office/drawing/2014/main" id="{018D5241-D70A-41EA-8D32-DAB6ABA70DF7}"/>
              </a:ext>
            </a:extLst>
          </p:cNvPr>
          <p:cNvSpPr txBox="1"/>
          <p:nvPr/>
        </p:nvSpPr>
        <p:spPr>
          <a:xfrm>
            <a:off x="7064828" y="5837203"/>
            <a:ext cx="2841171" cy="215444"/>
          </a:xfrm>
          <a:prstGeom prst="rect">
            <a:avLst/>
          </a:prstGeom>
          <a:noFill/>
          <a:ln>
            <a:noFill/>
          </a:ln>
        </p:spPr>
        <p:txBody>
          <a:bodyPr wrap="square" rtlCol="0">
            <a:spAutoFit/>
          </a:bodyPr>
          <a:lstStyle/>
          <a:p>
            <a:r>
              <a:rPr lang="en-US" sz="800" dirty="0">
                <a:latin typeface="Gill Sans MT" panose="020B0502020104020203" pitchFamily="34" charset="0"/>
              </a:rPr>
              <a:t>Photo credit: </a:t>
            </a:r>
            <a:r>
              <a:rPr lang="en-US" sz="800" dirty="0" err="1">
                <a:latin typeface="Gill Sans MT" panose="020B0502020104020203" pitchFamily="34" charset="0"/>
              </a:rPr>
              <a:t>Abdourahamane</a:t>
            </a:r>
            <a:r>
              <a:rPr lang="en-US" sz="800" dirty="0">
                <a:latin typeface="Gill Sans MT" panose="020B0502020104020203" pitchFamily="34" charset="0"/>
              </a:rPr>
              <a:t> </a:t>
            </a:r>
            <a:r>
              <a:rPr lang="en-US" sz="800" dirty="0" err="1">
                <a:latin typeface="Gill Sans MT" panose="020B0502020104020203" pitchFamily="34" charset="0"/>
              </a:rPr>
              <a:t>Balla</a:t>
            </a:r>
            <a:r>
              <a:rPr lang="en-US" sz="800" dirty="0">
                <a:latin typeface="Gill Sans MT" panose="020B0502020104020203" pitchFamily="34" charset="0"/>
              </a:rPr>
              <a:t> and Halima </a:t>
            </a:r>
            <a:r>
              <a:rPr lang="en-US" sz="800" dirty="0" err="1">
                <a:latin typeface="Gill Sans MT" panose="020B0502020104020203" pitchFamily="34" charset="0"/>
              </a:rPr>
              <a:t>Diadié</a:t>
            </a:r>
            <a:r>
              <a:rPr lang="en-US" sz="800" dirty="0">
                <a:latin typeface="Gill Sans MT" panose="020B0502020104020203" pitchFamily="34" charset="0"/>
              </a:rPr>
              <a:t> for JSI</a:t>
            </a:r>
          </a:p>
        </p:txBody>
      </p:sp>
      <p:pic>
        <p:nvPicPr>
          <p:cNvPr id="8" name="Imagen 7" descr="Un logo de l'Agence des États-Unis pour le développement international. Le texte à côté du logo indique : U S aid, du peuple américain.">
            <a:extLst>
              <a:ext uri="{FF2B5EF4-FFF2-40B4-BE49-F238E27FC236}">
                <a16:creationId xmlns:a16="http://schemas.microsoft.com/office/drawing/2014/main" id="{F0EB9D33-CEEC-D6C2-59B8-4449F02623A7}"/>
              </a:ext>
            </a:extLst>
          </p:cNvPr>
          <p:cNvPicPr>
            <a:picLocks noChangeAspect="1"/>
          </p:cNvPicPr>
          <p:nvPr/>
        </p:nvPicPr>
        <p:blipFill>
          <a:blip r:embed="rId4"/>
          <a:stretch>
            <a:fillRect/>
          </a:stretch>
        </p:blipFill>
        <p:spPr>
          <a:xfrm>
            <a:off x="491846" y="305693"/>
            <a:ext cx="2752627" cy="1065267"/>
          </a:xfrm>
          <a:prstGeom prst="rect">
            <a:avLst/>
          </a:prstGeom>
        </p:spPr>
      </p:pic>
    </p:spTree>
    <p:extLst>
      <p:ext uri="{BB962C8B-B14F-4D97-AF65-F5344CB8AC3E}">
        <p14:creationId xmlns:p14="http://schemas.microsoft.com/office/powerpoint/2010/main" val="384218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llustration d'un paquet SQ-LNS et d'une maison."/>
          <p:cNvPicPr preferRelativeResize="0"/>
          <p:nvPr/>
        </p:nvPicPr>
        <p:blipFill rotWithShape="1">
          <a:blip r:embed="rId3">
            <a:alphaModFix/>
          </a:blip>
          <a:srcRect b="49852"/>
          <a:stretch/>
        </p:blipFill>
        <p:spPr>
          <a:xfrm>
            <a:off x="6317200" y="2884146"/>
            <a:ext cx="2914649" cy="1380425"/>
          </a:xfrm>
          <a:prstGeom prst="rect">
            <a:avLst/>
          </a:prstGeom>
          <a:noFill/>
          <a:ln>
            <a:noFill/>
          </a:ln>
        </p:spPr>
      </p:pic>
      <p:pic>
        <p:nvPicPr>
          <p:cNvPr id="85" name="Google Shape;85;p1" descr="Illustration d'un paquet de SQ-LNS ajouté à un bol de nourriture."/>
          <p:cNvPicPr preferRelativeResize="0"/>
          <p:nvPr/>
        </p:nvPicPr>
        <p:blipFill rotWithShape="1">
          <a:blip r:embed="rId4">
            <a:alphaModFix/>
          </a:blip>
          <a:srcRect/>
          <a:stretch/>
        </p:blipFill>
        <p:spPr>
          <a:xfrm>
            <a:off x="3310120" y="1068677"/>
            <a:ext cx="3199345" cy="2488612"/>
          </a:xfrm>
          <a:prstGeom prst="rect">
            <a:avLst/>
          </a:prstGeom>
          <a:noFill/>
          <a:ln>
            <a:noFill/>
          </a:ln>
        </p:spPr>
      </p:pic>
      <p:pic>
        <p:nvPicPr>
          <p:cNvPr id="86" name="Google Shape;86;p1" descr="Illustration d'une mère nourrissant un bébé."/>
          <p:cNvPicPr preferRelativeResize="0"/>
          <p:nvPr/>
        </p:nvPicPr>
        <p:blipFill rotWithShape="1">
          <a:blip r:embed="rId5">
            <a:alphaModFix/>
          </a:blip>
          <a:srcRect t="9" b="8"/>
          <a:stretch/>
        </p:blipFill>
        <p:spPr>
          <a:xfrm>
            <a:off x="3185142" y="3533425"/>
            <a:ext cx="3505275" cy="3254584"/>
          </a:xfrm>
          <a:prstGeom prst="rect">
            <a:avLst/>
          </a:prstGeom>
          <a:noFill/>
          <a:ln>
            <a:noFill/>
          </a:ln>
        </p:spPr>
      </p:pic>
      <p:cxnSp>
        <p:nvCxnSpPr>
          <p:cNvPr id="87" name="Google Shape;87;p1"/>
          <p:cNvCxnSpPr/>
          <p:nvPr/>
        </p:nvCxnSpPr>
        <p:spPr>
          <a:xfrm>
            <a:off x="6566055" y="1104903"/>
            <a:ext cx="0" cy="5257800"/>
          </a:xfrm>
          <a:prstGeom prst="straightConnector1">
            <a:avLst/>
          </a:prstGeom>
          <a:noFill/>
          <a:ln w="76200" cap="flat" cmpd="sng">
            <a:solidFill>
              <a:schemeClr val="dk1"/>
            </a:solidFill>
            <a:prstDash val="solid"/>
            <a:miter lim="800000"/>
            <a:headEnd type="none" w="sm" len="sm"/>
            <a:tailEnd type="none" w="sm" len="sm"/>
          </a:ln>
        </p:spPr>
      </p:cxnSp>
      <p:pic>
        <p:nvPicPr>
          <p:cNvPr id="88" name="Google Shape;88;p1" descr="Illustration d'un bébé tenant un paquet de SQ-LNS."/>
          <p:cNvPicPr preferRelativeResize="0"/>
          <p:nvPr/>
        </p:nvPicPr>
        <p:blipFill rotWithShape="1">
          <a:blip r:embed="rId6">
            <a:alphaModFix/>
          </a:blip>
          <a:srcRect/>
          <a:stretch/>
        </p:blipFill>
        <p:spPr>
          <a:xfrm>
            <a:off x="137910" y="2290237"/>
            <a:ext cx="2909414" cy="2887133"/>
          </a:xfrm>
          <a:prstGeom prst="rect">
            <a:avLst/>
          </a:prstGeom>
          <a:noFill/>
          <a:ln>
            <a:noFill/>
          </a:ln>
        </p:spPr>
      </p:pic>
      <p:cxnSp>
        <p:nvCxnSpPr>
          <p:cNvPr id="89" name="Google Shape;89;p1"/>
          <p:cNvCxnSpPr/>
          <p:nvPr/>
        </p:nvCxnSpPr>
        <p:spPr>
          <a:xfrm>
            <a:off x="3244321" y="1125071"/>
            <a:ext cx="0" cy="5257800"/>
          </a:xfrm>
          <a:prstGeom prst="straightConnector1">
            <a:avLst/>
          </a:prstGeom>
          <a:noFill/>
          <a:ln w="76200" cap="flat" cmpd="sng">
            <a:solidFill>
              <a:schemeClr val="dk1"/>
            </a:solidFill>
            <a:prstDash val="solid"/>
            <a:miter lim="800000"/>
            <a:headEnd type="none" w="sm" len="sm"/>
            <a:tailEnd type="none" w="sm" len="sm"/>
          </a:ln>
        </p:spPr>
      </p:cxnSp>
      <p:pic>
        <p:nvPicPr>
          <p:cNvPr id="90" name="Google Shape;90;p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0" y="6382871"/>
            <a:ext cx="9906000" cy="491347"/>
          </a:xfrm>
          <a:prstGeom prst="rect">
            <a:avLst/>
          </a:prstGeom>
          <a:noFill/>
          <a:ln>
            <a:noFill/>
          </a:ln>
        </p:spPr>
      </p:pic>
      <p:sp>
        <p:nvSpPr>
          <p:cNvPr id="91" name="Google Shape;91;p1"/>
          <p:cNvSpPr txBox="1">
            <a:spLocks noGrp="1"/>
          </p:cNvSpPr>
          <p:nvPr>
            <p:ph type="title"/>
          </p:nvPr>
        </p:nvSpPr>
        <p:spPr>
          <a:xfrm>
            <a:off x="258677" y="-73546"/>
            <a:ext cx="941541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Gill Sans"/>
              <a:buNone/>
            </a:pPr>
            <a:r>
              <a:rPr lang="fr-FR" sz="4000" b="1" i="0" u="none" strike="noStrike" dirty="0">
                <a:solidFill>
                  <a:srgbClr val="000000"/>
                </a:solidFill>
                <a:latin typeface="Gill Sans"/>
                <a:ea typeface="Gill Sans"/>
                <a:cs typeface="Gill Sans"/>
                <a:sym typeface="Gill Sans"/>
              </a:rPr>
              <a:t>Les [SQ-LNS] aident votre enfant à</a:t>
            </a:r>
            <a:br>
              <a:rPr lang="fr-FR" sz="4000" b="1" i="0" u="none" strike="noStrike" dirty="0">
                <a:solidFill>
                  <a:srgbClr val="000000"/>
                </a:solidFill>
                <a:latin typeface="Gill Sans"/>
                <a:ea typeface="Gill Sans"/>
                <a:cs typeface="Gill Sans"/>
                <a:sym typeface="Gill Sans"/>
              </a:rPr>
            </a:br>
            <a:r>
              <a:rPr lang="fr-FR" sz="4000" b="1" i="0" u="none" strike="noStrike" dirty="0">
                <a:solidFill>
                  <a:srgbClr val="000000"/>
                </a:solidFill>
                <a:latin typeface="Gill Sans"/>
                <a:ea typeface="Gill Sans"/>
                <a:cs typeface="Gill Sans"/>
                <a:sym typeface="Gill Sans"/>
              </a:rPr>
              <a:t>grandir en bonne santé</a:t>
            </a:r>
            <a:endParaRPr sz="4000" dirty="0"/>
          </a:p>
        </p:txBody>
      </p:sp>
      <p:sp>
        <p:nvSpPr>
          <p:cNvPr id="2" name="CuadroTexto 1">
            <a:extLst>
              <a:ext uri="{FF2B5EF4-FFF2-40B4-BE49-F238E27FC236}">
                <a16:creationId xmlns:a16="http://schemas.microsoft.com/office/drawing/2014/main" id="{FA18DC69-6875-205C-983A-5CAF293244F1}"/>
              </a:ext>
              <a:ext uri="{C183D7F6-B498-43B3-948B-1728B52AA6E4}">
                <adec:decorative xmlns:adec="http://schemas.microsoft.com/office/drawing/2017/decorative" val="1"/>
              </a:ext>
            </a:extLst>
          </p:cNvPr>
          <p:cNvSpPr txBox="1"/>
          <p:nvPr/>
        </p:nvSpPr>
        <p:spPr>
          <a:xfrm>
            <a:off x="352433" y="6382871"/>
            <a:ext cx="989815" cy="292388"/>
          </a:xfrm>
          <a:prstGeom prst="rect">
            <a:avLst/>
          </a:prstGeom>
          <a:solidFill>
            <a:srgbClr val="00468A"/>
          </a:solidFill>
        </p:spPr>
        <p:txBody>
          <a:bodyPr wrap="square" rtlCol="0">
            <a:spAutoFit/>
          </a:bodyPr>
          <a:lstStyle/>
          <a:p>
            <a:r>
              <a:rPr lang="es-AR" sz="1300" b="1" dirty="0" err="1">
                <a:solidFill>
                  <a:schemeClr val="bg1"/>
                </a:solidFill>
              </a:rPr>
              <a:t>Carte</a:t>
            </a:r>
            <a:r>
              <a:rPr lang="es-AR" sz="1300" b="1" dirty="0">
                <a:solidFill>
                  <a:schemeClr val="bg1"/>
                </a:solidFill>
              </a:rPr>
              <a:t> 1</a:t>
            </a:r>
            <a:endParaRPr lang="en-GB" sz="13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292232" y="365127"/>
            <a:ext cx="893273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ill Sans"/>
              <a:buNone/>
            </a:pPr>
            <a:r>
              <a:rPr lang="fr-FR" b="1" dirty="0">
                <a:latin typeface="Gill Sans"/>
                <a:ea typeface="Gill Sans"/>
                <a:cs typeface="Gill Sans"/>
                <a:sym typeface="Gill Sans"/>
              </a:rPr>
              <a:t>Les [SQ-LNS] aident votre enfant à grandir en bonne santé</a:t>
            </a:r>
            <a:endParaRPr dirty="0"/>
          </a:p>
        </p:txBody>
      </p:sp>
      <p:sp>
        <p:nvSpPr>
          <p:cNvPr id="97" name="Google Shape;97;p2"/>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[Nom local des SQ-LNS] aide votre enfant à grandir en bonne santé.</a:t>
            </a:r>
          </a:p>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Vous pouvez donner [nom local] directement à partir du sachet ou l'ajouter à la nourriture.</a:t>
            </a:r>
          </a:p>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[Nom local] sont réservés aux enfants âgés de 6 à 24 mois.</a:t>
            </a:r>
          </a:p>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Donnez un seul sachet de [nom local] par jour à votre enfant.</a:t>
            </a:r>
          </a:p>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Après avoir mangé [nom local], les selles de votre enfant peuvent changer de couleur ou de consistance pendant les premiers jours ; si cela vous inquiète, consultez un agent de santé.</a:t>
            </a:r>
          </a:p>
          <a:p>
            <a:pPr marL="228600" lvl="0" indent="-228600" algn="l" rtl="0">
              <a:lnSpc>
                <a:spcPct val="90000"/>
              </a:lnSpc>
              <a:spcBef>
                <a:spcPts val="0"/>
              </a:spcBef>
              <a:spcAft>
                <a:spcPts val="0"/>
              </a:spcAft>
              <a:buClr>
                <a:srgbClr val="000000"/>
              </a:buClr>
              <a:buSzPts val="1800"/>
              <a:buChar char="•"/>
            </a:pPr>
            <a:r>
              <a:rPr lang="fr-FR" sz="1800" b="0" i="0" u="none" strike="noStrike" dirty="0">
                <a:solidFill>
                  <a:srgbClr val="000000"/>
                </a:solidFill>
                <a:latin typeface="Gill Sans"/>
                <a:ea typeface="Gill Sans"/>
                <a:cs typeface="Gill Sans"/>
                <a:sym typeface="Gill Sans"/>
              </a:rPr>
              <a:t>Si votre enfant présente des éruptions cutanées ou des difficultés respiratoires après avoir mangé [nom local], arrêtez immédiatement de lui donner le produit et consultez un agent de santé.</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p3" descr="Illustrations de fruits frais, de légumes, de viande, de haricots, d'œufs et de lait"/>
          <p:cNvGrpSpPr/>
          <p:nvPr/>
        </p:nvGrpSpPr>
        <p:grpSpPr>
          <a:xfrm>
            <a:off x="0" y="5370286"/>
            <a:ext cx="9641228" cy="2250512"/>
            <a:chOff x="-36296" y="4565791"/>
            <a:chExt cx="13647310" cy="3185635"/>
          </a:xfrm>
        </p:grpSpPr>
        <p:pic>
          <p:nvPicPr>
            <p:cNvPr id="103" name="Google Shape;103;p3"/>
            <p:cNvPicPr preferRelativeResize="0"/>
            <p:nvPr/>
          </p:nvPicPr>
          <p:blipFill rotWithShape="1">
            <a:blip r:embed="rId3">
              <a:alphaModFix/>
            </a:blip>
            <a:srcRect t="-21592" b="-175327"/>
            <a:stretch/>
          </p:blipFill>
          <p:spPr>
            <a:xfrm>
              <a:off x="11091478" y="4565791"/>
              <a:ext cx="2519536" cy="3185635"/>
            </a:xfrm>
            <a:prstGeom prst="rect">
              <a:avLst/>
            </a:prstGeom>
            <a:noFill/>
            <a:ln>
              <a:noFill/>
            </a:ln>
          </p:spPr>
        </p:pic>
        <p:pic>
          <p:nvPicPr>
            <p:cNvPr id="104" name="Google Shape;104;p3"/>
            <p:cNvPicPr preferRelativeResize="0"/>
            <p:nvPr/>
          </p:nvPicPr>
          <p:blipFill rotWithShape="1">
            <a:blip r:embed="rId4">
              <a:alphaModFix/>
            </a:blip>
            <a:srcRect l="-18485" r="1"/>
            <a:stretch/>
          </p:blipFill>
          <p:spPr>
            <a:xfrm>
              <a:off x="8105847" y="4780246"/>
              <a:ext cx="2985631" cy="1159328"/>
            </a:xfrm>
            <a:prstGeom prst="rect">
              <a:avLst/>
            </a:prstGeom>
            <a:noFill/>
            <a:ln>
              <a:noFill/>
            </a:ln>
          </p:spPr>
        </p:pic>
        <p:pic>
          <p:nvPicPr>
            <p:cNvPr id="105" name="Google Shape;105;p3"/>
            <p:cNvPicPr preferRelativeResize="0"/>
            <p:nvPr/>
          </p:nvPicPr>
          <p:blipFill rotWithShape="1">
            <a:blip r:embed="rId5">
              <a:alphaModFix/>
            </a:blip>
            <a:srcRect t="-16264"/>
            <a:stretch/>
          </p:blipFill>
          <p:spPr>
            <a:xfrm>
              <a:off x="7794522" y="4780246"/>
              <a:ext cx="732981" cy="1069610"/>
            </a:xfrm>
            <a:prstGeom prst="rect">
              <a:avLst/>
            </a:prstGeom>
            <a:noFill/>
            <a:ln>
              <a:noFill/>
            </a:ln>
          </p:spPr>
        </p:pic>
        <p:pic>
          <p:nvPicPr>
            <p:cNvPr id="106" name="Google Shape;106;p3"/>
            <p:cNvPicPr preferRelativeResize="0"/>
            <p:nvPr/>
          </p:nvPicPr>
          <p:blipFill rotWithShape="1">
            <a:blip r:embed="rId6">
              <a:alphaModFix/>
            </a:blip>
            <a:srcRect l="-12185" t="-9653" r="1" b="-139513"/>
            <a:stretch/>
          </p:blipFill>
          <p:spPr>
            <a:xfrm>
              <a:off x="4640864" y="4866872"/>
              <a:ext cx="2825889" cy="2241630"/>
            </a:xfrm>
            <a:prstGeom prst="rect">
              <a:avLst/>
            </a:prstGeom>
            <a:noFill/>
            <a:ln>
              <a:noFill/>
            </a:ln>
          </p:spPr>
        </p:pic>
        <p:pic>
          <p:nvPicPr>
            <p:cNvPr id="107" name="Google Shape;107;p3"/>
            <p:cNvPicPr preferRelativeResize="0"/>
            <p:nvPr/>
          </p:nvPicPr>
          <p:blipFill rotWithShape="1">
            <a:blip r:embed="rId7">
              <a:alphaModFix/>
            </a:blip>
            <a:srcRect/>
            <a:stretch/>
          </p:blipFill>
          <p:spPr>
            <a:xfrm>
              <a:off x="7416519" y="5486400"/>
              <a:ext cx="689328" cy="413597"/>
            </a:xfrm>
            <a:prstGeom prst="rect">
              <a:avLst/>
            </a:prstGeom>
            <a:noFill/>
            <a:ln>
              <a:noFill/>
            </a:ln>
          </p:spPr>
        </p:pic>
        <p:pic>
          <p:nvPicPr>
            <p:cNvPr id="108" name="Google Shape;108;p3"/>
            <p:cNvPicPr preferRelativeResize="0"/>
            <p:nvPr/>
          </p:nvPicPr>
          <p:blipFill rotWithShape="1">
            <a:blip r:embed="rId8">
              <a:alphaModFix/>
            </a:blip>
            <a:srcRect t="-17362" b="-52530"/>
            <a:stretch/>
          </p:blipFill>
          <p:spPr>
            <a:xfrm>
              <a:off x="-36296" y="4780246"/>
              <a:ext cx="2519536" cy="1643366"/>
            </a:xfrm>
            <a:prstGeom prst="rect">
              <a:avLst/>
            </a:prstGeom>
            <a:noFill/>
            <a:ln>
              <a:noFill/>
            </a:ln>
          </p:spPr>
        </p:pic>
        <p:pic>
          <p:nvPicPr>
            <p:cNvPr id="109" name="Google Shape;109;p3"/>
            <p:cNvPicPr preferRelativeResize="0"/>
            <p:nvPr/>
          </p:nvPicPr>
          <p:blipFill rotWithShape="1">
            <a:blip r:embed="rId9">
              <a:alphaModFix/>
            </a:blip>
            <a:srcRect t="1" b="-70342"/>
            <a:stretch/>
          </p:blipFill>
          <p:spPr>
            <a:xfrm>
              <a:off x="2432590" y="4924263"/>
              <a:ext cx="2520410" cy="1951469"/>
            </a:xfrm>
            <a:prstGeom prst="rect">
              <a:avLst/>
            </a:prstGeom>
            <a:noFill/>
            <a:ln>
              <a:noFill/>
            </a:ln>
          </p:spPr>
        </p:pic>
      </p:grpSp>
      <p:pic>
        <p:nvPicPr>
          <p:cNvPr id="110" name="Google Shape;110;p3" descr="Illustration d'une mère qui allaite "/>
          <p:cNvPicPr preferRelativeResize="0"/>
          <p:nvPr/>
        </p:nvPicPr>
        <p:blipFill rotWithShape="1">
          <a:blip r:embed="rId10">
            <a:alphaModFix/>
          </a:blip>
          <a:srcRect/>
          <a:stretch/>
        </p:blipFill>
        <p:spPr>
          <a:xfrm>
            <a:off x="2765778" y="1944763"/>
            <a:ext cx="3691393" cy="2977851"/>
          </a:xfrm>
          <a:prstGeom prst="rect">
            <a:avLst/>
          </a:prstGeom>
          <a:noFill/>
          <a:ln>
            <a:noFill/>
          </a:ln>
        </p:spPr>
      </p:pic>
      <p:pic>
        <p:nvPicPr>
          <p:cNvPr id="111" name="Google Shape;111;p3" descr="Illustration d'une personne se lavant les mains "/>
          <p:cNvPicPr preferRelativeResize="0"/>
          <p:nvPr/>
        </p:nvPicPr>
        <p:blipFill rotWithShape="1">
          <a:blip r:embed="rId11">
            <a:alphaModFix/>
          </a:blip>
          <a:srcRect/>
          <a:stretch/>
        </p:blipFill>
        <p:spPr>
          <a:xfrm>
            <a:off x="667655" y="1290023"/>
            <a:ext cx="1521137" cy="2186634"/>
          </a:xfrm>
          <a:prstGeom prst="rect">
            <a:avLst/>
          </a:prstGeom>
          <a:noFill/>
          <a:ln>
            <a:noFill/>
          </a:ln>
        </p:spPr>
      </p:pic>
      <p:pic>
        <p:nvPicPr>
          <p:cNvPr id="112" name="Google Shape;112;p3">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a:off x="0" y="6352534"/>
            <a:ext cx="9906000" cy="505466"/>
          </a:xfrm>
          <a:prstGeom prst="rect">
            <a:avLst/>
          </a:prstGeom>
          <a:noFill/>
          <a:ln>
            <a:noFill/>
          </a:ln>
        </p:spPr>
      </p:pic>
      <p:sp>
        <p:nvSpPr>
          <p:cNvPr id="113" name="Google Shape;113;p3"/>
          <p:cNvSpPr txBox="1"/>
          <p:nvPr/>
        </p:nvSpPr>
        <p:spPr>
          <a:xfrm>
            <a:off x="0" y="-8032"/>
            <a:ext cx="9906000"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Gill Sans"/>
              <a:buNone/>
            </a:pPr>
            <a:r>
              <a:rPr lang="fr-FR" sz="4400" b="1" i="0" u="none" strike="noStrike" cap="none" dirty="0">
                <a:solidFill>
                  <a:srgbClr val="000000"/>
                </a:solidFill>
                <a:latin typeface="Gill Sans"/>
                <a:ea typeface="Gill Sans"/>
                <a:cs typeface="Gill Sans"/>
                <a:sym typeface="Gill Sans"/>
              </a:rPr>
              <a:t>Comment intégrer les [SQ-LNS] au régime alimentaire de votre enfant</a:t>
            </a:r>
            <a:endParaRPr sz="6000" b="0" i="0" u="none" strike="noStrike" cap="none" dirty="0">
              <a:solidFill>
                <a:schemeClr val="dk1"/>
              </a:solidFill>
              <a:latin typeface="Calibri"/>
              <a:ea typeface="Calibri"/>
              <a:cs typeface="Calibri"/>
              <a:sym typeface="Calibri"/>
            </a:endParaRPr>
          </a:p>
        </p:txBody>
      </p:sp>
      <p:pic>
        <p:nvPicPr>
          <p:cNvPr id="114" name="Google Shape;114;p3" descr="Illustration d'une mère donnant à un jeune enfant de la nourriture dans un bol."/>
          <p:cNvPicPr preferRelativeResize="0"/>
          <p:nvPr/>
        </p:nvPicPr>
        <p:blipFill rotWithShape="1">
          <a:blip r:embed="rId13">
            <a:alphaModFix/>
          </a:blip>
          <a:srcRect t="9" b="8"/>
          <a:stretch/>
        </p:blipFill>
        <p:spPr>
          <a:xfrm>
            <a:off x="6400726" y="1801708"/>
            <a:ext cx="3505275" cy="3254584"/>
          </a:xfrm>
          <a:prstGeom prst="rect">
            <a:avLst/>
          </a:prstGeom>
          <a:noFill/>
          <a:ln>
            <a:noFill/>
          </a:ln>
        </p:spPr>
      </p:pic>
      <p:pic>
        <p:nvPicPr>
          <p:cNvPr id="115" name="Google Shape;115;p3" descr="Illustration d'une mère et d'un jeune enfant se lavant les mains."/>
          <p:cNvPicPr preferRelativeResize="0"/>
          <p:nvPr/>
        </p:nvPicPr>
        <p:blipFill rotWithShape="1">
          <a:blip r:embed="rId14">
            <a:alphaModFix/>
          </a:blip>
          <a:srcRect/>
          <a:stretch/>
        </p:blipFill>
        <p:spPr>
          <a:xfrm>
            <a:off x="311312" y="3403101"/>
            <a:ext cx="2180147" cy="2186635"/>
          </a:xfrm>
          <a:prstGeom prst="rect">
            <a:avLst/>
          </a:prstGeom>
          <a:noFill/>
          <a:ln>
            <a:noFill/>
          </a:ln>
        </p:spPr>
      </p:pic>
      <p:sp>
        <p:nvSpPr>
          <p:cNvPr id="2" name="CuadroTexto 1">
            <a:extLst>
              <a:ext uri="{FF2B5EF4-FFF2-40B4-BE49-F238E27FC236}">
                <a16:creationId xmlns:a16="http://schemas.microsoft.com/office/drawing/2014/main" id="{DE4C7237-3681-2437-E32F-B74CCD5163ED}"/>
              </a:ext>
              <a:ext uri="{C183D7F6-B498-43B3-948B-1728B52AA6E4}">
                <adec:decorative xmlns:adec="http://schemas.microsoft.com/office/drawing/2017/decorative" val="1"/>
              </a:ext>
            </a:extLst>
          </p:cNvPr>
          <p:cNvSpPr txBox="1"/>
          <p:nvPr/>
        </p:nvSpPr>
        <p:spPr>
          <a:xfrm>
            <a:off x="352433" y="6382871"/>
            <a:ext cx="989815" cy="292388"/>
          </a:xfrm>
          <a:prstGeom prst="rect">
            <a:avLst/>
          </a:prstGeom>
          <a:solidFill>
            <a:srgbClr val="00468A"/>
          </a:solidFill>
        </p:spPr>
        <p:txBody>
          <a:bodyPr wrap="square" rtlCol="0">
            <a:spAutoFit/>
          </a:bodyPr>
          <a:lstStyle/>
          <a:p>
            <a:r>
              <a:rPr lang="es-AR" sz="1300" b="1" dirty="0" err="1">
                <a:solidFill>
                  <a:schemeClr val="bg1"/>
                </a:solidFill>
              </a:rPr>
              <a:t>Carte</a:t>
            </a:r>
            <a:r>
              <a:rPr lang="es-AR" sz="1300" b="1" dirty="0">
                <a:solidFill>
                  <a:schemeClr val="bg1"/>
                </a:solidFill>
              </a:rPr>
              <a:t> 2</a:t>
            </a:r>
            <a:endParaRPr lang="en-GB" sz="13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122548" y="365127"/>
            <a:ext cx="936081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ill Sans"/>
              <a:buNone/>
            </a:pPr>
            <a:r>
              <a:rPr lang="fr-FR" b="1" dirty="0">
                <a:latin typeface="Gill Sans"/>
                <a:ea typeface="Gill Sans"/>
                <a:cs typeface="Gill Sans"/>
                <a:sym typeface="Gill Sans"/>
              </a:rPr>
              <a:t>Comment intégrer les [SQ-LNS] au régime alimentaire de votre enfant</a:t>
            </a:r>
            <a:endParaRPr dirty="0"/>
          </a:p>
        </p:txBody>
      </p:sp>
      <p:sp>
        <p:nvSpPr>
          <p:cNvPr id="121" name="Google Shape;121;p4"/>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Lorsque vous donnez [nom local] à votre enfant, continuez à l'allaiter et à lui donner une variété d'aliments nutritifs.</a:t>
            </a:r>
          </a:p>
          <a:p>
            <a:pPr marL="228600" lvl="0" indent="-228600" algn="l" rtl="0">
              <a:lnSpc>
                <a:spcPct val="90000"/>
              </a:lnSpc>
              <a:spcBef>
                <a:spcPts val="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Lavez-vous les mains avec de l'eau et du savon avant de donner à votre enfant [nom local] et d'autres aliments.</a:t>
            </a:r>
          </a:p>
          <a:p>
            <a:pPr marL="228600" lvl="0" indent="-228600" algn="l" rtl="0">
              <a:lnSpc>
                <a:spcPct val="90000"/>
              </a:lnSpc>
              <a:spcBef>
                <a:spcPts val="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Lavez les mains de votre enfant avec de l'eau et du savon avant de lui donner [nom local] ou d'autres aliments.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5" descr="Illustrations de fruits frais, de légumes, de viande, de haricots, d'œufs et de lait"/>
          <p:cNvGrpSpPr/>
          <p:nvPr/>
        </p:nvGrpSpPr>
        <p:grpSpPr>
          <a:xfrm>
            <a:off x="-2" y="5274735"/>
            <a:ext cx="9641825" cy="2250651"/>
            <a:chOff x="-36296" y="4565791"/>
            <a:chExt cx="13647311" cy="3185635"/>
          </a:xfrm>
        </p:grpSpPr>
        <p:pic>
          <p:nvPicPr>
            <p:cNvPr id="127" name="Google Shape;127;p5"/>
            <p:cNvPicPr preferRelativeResize="0"/>
            <p:nvPr/>
          </p:nvPicPr>
          <p:blipFill rotWithShape="1">
            <a:blip r:embed="rId3">
              <a:alphaModFix/>
            </a:blip>
            <a:srcRect t="-21585" b="-175326"/>
            <a:stretch/>
          </p:blipFill>
          <p:spPr>
            <a:xfrm>
              <a:off x="11091478" y="4565791"/>
              <a:ext cx="2519537" cy="3185635"/>
            </a:xfrm>
            <a:prstGeom prst="rect">
              <a:avLst/>
            </a:prstGeom>
            <a:noFill/>
            <a:ln>
              <a:noFill/>
            </a:ln>
          </p:spPr>
        </p:pic>
        <p:pic>
          <p:nvPicPr>
            <p:cNvPr id="128" name="Google Shape;128;p5"/>
            <p:cNvPicPr preferRelativeResize="0"/>
            <p:nvPr/>
          </p:nvPicPr>
          <p:blipFill rotWithShape="1">
            <a:blip r:embed="rId4">
              <a:alphaModFix/>
            </a:blip>
            <a:srcRect l="-18483"/>
            <a:stretch/>
          </p:blipFill>
          <p:spPr>
            <a:xfrm>
              <a:off x="8105847" y="4780246"/>
              <a:ext cx="2985631" cy="1159328"/>
            </a:xfrm>
            <a:prstGeom prst="rect">
              <a:avLst/>
            </a:prstGeom>
            <a:noFill/>
            <a:ln>
              <a:noFill/>
            </a:ln>
          </p:spPr>
        </p:pic>
        <p:pic>
          <p:nvPicPr>
            <p:cNvPr id="129" name="Google Shape;129;p5"/>
            <p:cNvPicPr preferRelativeResize="0"/>
            <p:nvPr/>
          </p:nvPicPr>
          <p:blipFill rotWithShape="1">
            <a:blip r:embed="rId5">
              <a:alphaModFix/>
            </a:blip>
            <a:srcRect t="-16264"/>
            <a:stretch/>
          </p:blipFill>
          <p:spPr>
            <a:xfrm>
              <a:off x="7794522" y="4780246"/>
              <a:ext cx="732981" cy="1069610"/>
            </a:xfrm>
            <a:prstGeom prst="rect">
              <a:avLst/>
            </a:prstGeom>
            <a:noFill/>
            <a:ln>
              <a:noFill/>
            </a:ln>
          </p:spPr>
        </p:pic>
        <p:pic>
          <p:nvPicPr>
            <p:cNvPr id="130" name="Google Shape;130;p5"/>
            <p:cNvPicPr preferRelativeResize="0"/>
            <p:nvPr/>
          </p:nvPicPr>
          <p:blipFill rotWithShape="1">
            <a:blip r:embed="rId6">
              <a:alphaModFix/>
            </a:blip>
            <a:srcRect l="-12182" t="-9642" b="-139546"/>
            <a:stretch/>
          </p:blipFill>
          <p:spPr>
            <a:xfrm>
              <a:off x="4640864" y="4866872"/>
              <a:ext cx="2825889" cy="2241630"/>
            </a:xfrm>
            <a:prstGeom prst="rect">
              <a:avLst/>
            </a:prstGeom>
            <a:noFill/>
            <a:ln>
              <a:noFill/>
            </a:ln>
          </p:spPr>
        </p:pic>
        <p:pic>
          <p:nvPicPr>
            <p:cNvPr id="131" name="Google Shape;131;p5"/>
            <p:cNvPicPr preferRelativeResize="0"/>
            <p:nvPr/>
          </p:nvPicPr>
          <p:blipFill rotWithShape="1">
            <a:blip r:embed="rId7">
              <a:alphaModFix/>
            </a:blip>
            <a:srcRect/>
            <a:stretch/>
          </p:blipFill>
          <p:spPr>
            <a:xfrm>
              <a:off x="7416519" y="5486400"/>
              <a:ext cx="689328" cy="413597"/>
            </a:xfrm>
            <a:prstGeom prst="rect">
              <a:avLst/>
            </a:prstGeom>
            <a:noFill/>
            <a:ln>
              <a:noFill/>
            </a:ln>
          </p:spPr>
        </p:pic>
        <p:pic>
          <p:nvPicPr>
            <p:cNvPr id="132" name="Google Shape;132;p5"/>
            <p:cNvPicPr preferRelativeResize="0"/>
            <p:nvPr/>
          </p:nvPicPr>
          <p:blipFill rotWithShape="1">
            <a:blip r:embed="rId8">
              <a:alphaModFix/>
            </a:blip>
            <a:srcRect t="-17363" b="-52531"/>
            <a:stretch/>
          </p:blipFill>
          <p:spPr>
            <a:xfrm>
              <a:off x="-36296" y="4780246"/>
              <a:ext cx="2519537" cy="1643366"/>
            </a:xfrm>
            <a:prstGeom prst="rect">
              <a:avLst/>
            </a:prstGeom>
            <a:noFill/>
            <a:ln>
              <a:noFill/>
            </a:ln>
          </p:spPr>
        </p:pic>
        <p:pic>
          <p:nvPicPr>
            <p:cNvPr id="133" name="Google Shape;133;p5"/>
            <p:cNvPicPr preferRelativeResize="0"/>
            <p:nvPr/>
          </p:nvPicPr>
          <p:blipFill rotWithShape="1">
            <a:blip r:embed="rId9">
              <a:alphaModFix/>
            </a:blip>
            <a:srcRect b="-70327"/>
            <a:stretch/>
          </p:blipFill>
          <p:spPr>
            <a:xfrm>
              <a:off x="2432590" y="4924263"/>
              <a:ext cx="2520409" cy="1951469"/>
            </a:xfrm>
            <a:prstGeom prst="rect">
              <a:avLst/>
            </a:prstGeom>
            <a:noFill/>
            <a:ln>
              <a:noFill/>
            </a:ln>
          </p:spPr>
        </p:pic>
      </p:grpSp>
      <p:pic>
        <p:nvPicPr>
          <p:cNvPr id="134" name="Google Shape;134;p5" descr="Illustration d'une femme assise par terre en train de manger. Une assiette et une tasse sont posées sur le sol à côté d'elle."/>
          <p:cNvPicPr preferRelativeResize="0"/>
          <p:nvPr/>
        </p:nvPicPr>
        <p:blipFill rotWithShape="1">
          <a:blip r:embed="rId10">
            <a:alphaModFix/>
          </a:blip>
          <a:srcRect/>
          <a:stretch/>
        </p:blipFill>
        <p:spPr>
          <a:xfrm>
            <a:off x="265689" y="1954323"/>
            <a:ext cx="2961694" cy="2949354"/>
          </a:xfrm>
          <a:prstGeom prst="rect">
            <a:avLst/>
          </a:prstGeom>
          <a:noFill/>
          <a:ln>
            <a:noFill/>
          </a:ln>
        </p:spPr>
      </p:pic>
      <p:pic>
        <p:nvPicPr>
          <p:cNvPr id="135" name="Google Shape;135;p5" descr="Illustration d'une femme qui allaite tout en mangeant, assise par terre. Une assiette et une tasse sont posées sur le sol à côté d'elle."/>
          <p:cNvPicPr preferRelativeResize="0"/>
          <p:nvPr/>
        </p:nvPicPr>
        <p:blipFill rotWithShape="1">
          <a:blip r:embed="rId11">
            <a:alphaModFix/>
          </a:blip>
          <a:srcRect/>
          <a:stretch/>
        </p:blipFill>
        <p:spPr>
          <a:xfrm>
            <a:off x="3493072" y="1952244"/>
            <a:ext cx="2758143" cy="2953512"/>
          </a:xfrm>
          <a:prstGeom prst="rect">
            <a:avLst/>
          </a:prstGeom>
          <a:noFill/>
          <a:ln>
            <a:noFill/>
          </a:ln>
        </p:spPr>
      </p:pic>
      <p:pic>
        <p:nvPicPr>
          <p:cNvPr id="136" name="Google Shape;136;p5" descr="Illustration d'un paquet SQ-LNS et d'une maison."/>
          <p:cNvPicPr preferRelativeResize="0"/>
          <p:nvPr/>
        </p:nvPicPr>
        <p:blipFill rotWithShape="1">
          <a:blip r:embed="rId12">
            <a:alphaModFix/>
          </a:blip>
          <a:srcRect b="49114"/>
          <a:stretch/>
        </p:blipFill>
        <p:spPr>
          <a:xfrm>
            <a:off x="6516925" y="2695672"/>
            <a:ext cx="3123399" cy="1502898"/>
          </a:xfrm>
          <a:prstGeom prst="rect">
            <a:avLst/>
          </a:prstGeom>
          <a:noFill/>
          <a:ln>
            <a:noFill/>
          </a:ln>
        </p:spPr>
      </p:pic>
      <p:pic>
        <p:nvPicPr>
          <p:cNvPr id="137" name="Google Shape;137;p5">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0" y="6332767"/>
            <a:ext cx="9906000" cy="525233"/>
          </a:xfrm>
          <a:prstGeom prst="rect">
            <a:avLst/>
          </a:prstGeom>
          <a:noFill/>
          <a:ln>
            <a:noFill/>
          </a:ln>
        </p:spPr>
      </p:pic>
      <p:sp>
        <p:nvSpPr>
          <p:cNvPr id="138" name="Google Shape;138;p5"/>
          <p:cNvSpPr txBox="1">
            <a:spLocks noGrp="1"/>
          </p:cNvSpPr>
          <p:nvPr>
            <p:ph type="title"/>
          </p:nvPr>
        </p:nvSpPr>
        <p:spPr>
          <a:xfrm>
            <a:off x="681037" y="293971"/>
            <a:ext cx="854392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400"/>
              <a:buFont typeface="Gill Sans"/>
              <a:buNone/>
            </a:pPr>
            <a:r>
              <a:rPr lang="fr-FR" sz="4400" b="1" i="0" u="none" strike="noStrike" dirty="0">
                <a:solidFill>
                  <a:srgbClr val="000000"/>
                </a:solidFill>
                <a:latin typeface="Gill Sans"/>
                <a:ea typeface="Gill Sans"/>
                <a:cs typeface="Gill Sans"/>
                <a:sym typeface="Gill Sans"/>
              </a:rPr>
              <a:t>[SQ-LNS] pour les femmes enceintes ou allaitantes</a:t>
            </a:r>
            <a:endParaRPr dirty="0"/>
          </a:p>
        </p:txBody>
      </p:sp>
      <p:sp>
        <p:nvSpPr>
          <p:cNvPr id="2" name="CuadroTexto 1">
            <a:extLst>
              <a:ext uri="{FF2B5EF4-FFF2-40B4-BE49-F238E27FC236}">
                <a16:creationId xmlns:a16="http://schemas.microsoft.com/office/drawing/2014/main" id="{08191F3B-9C25-009F-A368-EC8DE32974EB}"/>
              </a:ext>
              <a:ext uri="{C183D7F6-B498-43B3-948B-1728B52AA6E4}">
                <adec:decorative xmlns:adec="http://schemas.microsoft.com/office/drawing/2017/decorative" val="1"/>
              </a:ext>
            </a:extLst>
          </p:cNvPr>
          <p:cNvSpPr txBox="1"/>
          <p:nvPr/>
        </p:nvSpPr>
        <p:spPr>
          <a:xfrm>
            <a:off x="352433" y="6382871"/>
            <a:ext cx="989815" cy="292388"/>
          </a:xfrm>
          <a:prstGeom prst="rect">
            <a:avLst/>
          </a:prstGeom>
          <a:solidFill>
            <a:srgbClr val="00468A"/>
          </a:solidFill>
        </p:spPr>
        <p:txBody>
          <a:bodyPr wrap="square" rtlCol="0">
            <a:spAutoFit/>
          </a:bodyPr>
          <a:lstStyle/>
          <a:p>
            <a:r>
              <a:rPr lang="es-AR" sz="1300" b="1" dirty="0" err="1">
                <a:solidFill>
                  <a:schemeClr val="bg1"/>
                </a:solidFill>
              </a:rPr>
              <a:t>Carte</a:t>
            </a:r>
            <a:r>
              <a:rPr lang="es-AR" sz="1300" b="1" dirty="0">
                <a:solidFill>
                  <a:schemeClr val="bg1"/>
                </a:solidFill>
              </a:rPr>
              <a:t> 3</a:t>
            </a:r>
            <a:endParaRPr lang="en-GB" sz="1300"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348792" y="365127"/>
            <a:ext cx="887617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ill Sans"/>
              <a:buNone/>
            </a:pPr>
            <a:r>
              <a:rPr lang="fr-FR" b="1" dirty="0">
                <a:latin typeface="Gill Sans"/>
                <a:ea typeface="Gill Sans"/>
                <a:cs typeface="Gill Sans"/>
                <a:sym typeface="Gill Sans"/>
              </a:rPr>
              <a:t>[SQ-LNS] pour les femmes enceintes ou allaitantes</a:t>
            </a:r>
            <a:endParaRPr dirty="0"/>
          </a:p>
        </p:txBody>
      </p:sp>
      <p:sp>
        <p:nvSpPr>
          <p:cNvPr id="144" name="Google Shape;144;p6"/>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600"/>
              </a:spcBef>
              <a:spcAft>
                <a:spcPts val="0"/>
              </a:spcAft>
              <a:buClr>
                <a:srgbClr val="000000"/>
              </a:buClr>
              <a:buSzPts val="1800"/>
              <a:buNone/>
            </a:pPr>
            <a:r>
              <a:rPr lang="fr-FR" sz="1800" b="0" i="0" u="none" strike="noStrike" dirty="0">
                <a:solidFill>
                  <a:srgbClr val="000000"/>
                </a:solidFill>
                <a:latin typeface="Gill Sans"/>
                <a:ea typeface="Gill Sans"/>
                <a:cs typeface="Gill Sans"/>
                <a:sym typeface="Gill Sans"/>
              </a:rPr>
              <a:t>[Nom local] sont destinés aux femmes enceintes et aux femmes qui allaitent des enfants jusqu’à l'âge de six mois. Dites-le aux femmes qui prennent des SQ-LNS :</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Lorsque vous consommez [nom local] pendant la grossesse, vous aidez votre enfant à grandir en bonne santé.</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Lorsque vous consommez [nom local] pendant l'allaitement, vous contribuez à votre santé.</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Vous pouvez consommer [nom local] directement à partir du sachet ou l'ajouter à la nourriture.</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Pendant que vous mangez [nom local], n'oubliez pas de continuer la consommation des aliments nutritifs.</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Consommez un seul sachet de [nom local] par jour.</a:t>
            </a:r>
          </a:p>
          <a:p>
            <a:pPr marL="228600" lvl="0" indent="-228600" algn="l" rtl="0">
              <a:lnSpc>
                <a:spcPct val="90000"/>
              </a:lnSpc>
              <a:spcBef>
                <a:spcPts val="600"/>
              </a:spcBef>
              <a:spcAft>
                <a:spcPts val="0"/>
              </a:spcAft>
              <a:buClr>
                <a:srgbClr val="000000"/>
              </a:buClr>
              <a:buSzPts val="1800"/>
              <a:buFont typeface="Arial"/>
              <a:buChar char="•"/>
            </a:pPr>
            <a:r>
              <a:rPr lang="fr-FR" sz="1800" b="0" i="0" u="none" strike="noStrike" dirty="0">
                <a:solidFill>
                  <a:srgbClr val="000000"/>
                </a:solidFill>
                <a:latin typeface="Gill Sans"/>
                <a:ea typeface="Gill Sans"/>
                <a:cs typeface="Gill Sans"/>
                <a:sym typeface="Gill Sans"/>
              </a:rPr>
              <a:t>Si vous ressentez des effets secondaires, tels que des éruptions cutanées ou des difficultés respiratoires, après avoir consommé [nom local], arrêtez immédiatement la consommation du produit et consultez un agent de santé.</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BFA1-85F2-4141-A426-D87BD730E23D}"/>
              </a:ext>
            </a:extLst>
          </p:cNvPr>
          <p:cNvSpPr>
            <a:spLocks noGrp="1"/>
          </p:cNvSpPr>
          <p:nvPr>
            <p:ph type="ctrTitle"/>
          </p:nvPr>
        </p:nvSpPr>
        <p:spPr>
          <a:xfrm>
            <a:off x="1" y="0"/>
            <a:ext cx="9906000" cy="6273887"/>
          </a:xfrm>
          <a:solidFill>
            <a:srgbClr val="0067B9"/>
          </a:solidFill>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5" name="Google Shape;122;p19" descr="USAID EN ACTION POUR LA NUTRITION&#10;Mis en oeuvre par :&#10;JSI Research &amp; Training Institute, Inc.&#10;2733 Crystal Drive&#10;4e étage&#10;Arlington, VA 22202&#10; &#10;Téléphone: 703–528–7474&#10;Courriel: info@advancingnutrition.orginfo@advancingnutrition.org&#10;Site web: advancingnutrition.orgadvancingnutrition">
            <a:extLst>
              <a:ext uri="{FF2B5EF4-FFF2-40B4-BE49-F238E27FC236}">
                <a16:creationId xmlns:a16="http://schemas.microsoft.com/office/drawing/2014/main" id="{D227A57F-F0A1-43A3-88CA-CE33DD4BBF42}"/>
              </a:ext>
            </a:extLst>
          </p:cNvPr>
          <p:cNvSpPr txBox="1"/>
          <p:nvPr/>
        </p:nvSpPr>
        <p:spPr>
          <a:xfrm>
            <a:off x="508199" y="2720872"/>
            <a:ext cx="3570119" cy="1902659"/>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fr-FR" sz="1000" b="1" dirty="0">
                <a:solidFill>
                  <a:schemeClr val="lt1"/>
                </a:solidFill>
                <a:latin typeface="Gill Sans"/>
                <a:ea typeface="Gill Sans"/>
                <a:cs typeface="Gill Sans"/>
                <a:sym typeface="Gill Sans"/>
              </a:rPr>
              <a:t>USAID EN ACTION POUR LA NUTRITION</a:t>
            </a:r>
          </a:p>
          <a:p>
            <a:pPr marL="0" marR="0" lvl="0" indent="0" algn="l" rtl="0">
              <a:spcBef>
                <a:spcPts val="0"/>
              </a:spcBef>
              <a:spcAft>
                <a:spcPts val="0"/>
              </a:spcAft>
              <a:buNone/>
            </a:pPr>
            <a:r>
              <a:rPr lang="en-US" sz="1000" dirty="0">
                <a:solidFill>
                  <a:schemeClr val="lt1"/>
                </a:solidFill>
                <a:latin typeface="Gill Sans"/>
                <a:ea typeface="Gill Sans"/>
                <a:cs typeface="Gill Sans"/>
                <a:sym typeface="Gill Sans"/>
              </a:rPr>
              <a:t>Mis </a:t>
            </a:r>
            <a:r>
              <a:rPr lang="en-US" sz="1000" dirty="0" err="1">
                <a:solidFill>
                  <a:schemeClr val="lt1"/>
                </a:solidFill>
                <a:latin typeface="Gill Sans"/>
                <a:ea typeface="Gill Sans"/>
                <a:cs typeface="Gill Sans"/>
                <a:sym typeface="Gill Sans"/>
              </a:rPr>
              <a:t>en</a:t>
            </a:r>
            <a:r>
              <a:rPr lang="en-US" sz="1000" dirty="0">
                <a:solidFill>
                  <a:schemeClr val="lt1"/>
                </a:solidFill>
                <a:latin typeface="Gill Sans"/>
                <a:ea typeface="Gill Sans"/>
                <a:cs typeface="Gill Sans"/>
                <a:sym typeface="Gill Sans"/>
              </a:rPr>
              <a:t> oeuvre par :</a:t>
            </a:r>
          </a:p>
          <a:p>
            <a:pPr marL="0" marR="0" lvl="0" indent="0" algn="l" rtl="0">
              <a:spcBef>
                <a:spcPts val="0"/>
              </a:spcBef>
              <a:spcAft>
                <a:spcPts val="0"/>
              </a:spcAft>
              <a:buNone/>
            </a:pPr>
            <a:r>
              <a:rPr lang="en-US" sz="1000" b="0" i="0" dirty="0">
                <a:solidFill>
                  <a:schemeClr val="lt1"/>
                </a:solidFill>
                <a:latin typeface="Gill Sans"/>
                <a:ea typeface="Gill Sans"/>
                <a:cs typeface="Gill Sans"/>
                <a:sym typeface="Gill Sans"/>
              </a:rPr>
              <a:t>JSI Research &amp; Training Institute, Inc.</a:t>
            </a:r>
            <a:endParaRPr sz="1000" dirty="0"/>
          </a:p>
          <a:p>
            <a:pPr marL="0" marR="0" lvl="0" indent="0" algn="l" rtl="0">
              <a:spcBef>
                <a:spcPts val="225"/>
              </a:spcBef>
              <a:spcAft>
                <a:spcPts val="0"/>
              </a:spcAft>
              <a:buNone/>
            </a:pPr>
            <a:r>
              <a:rPr lang="en-US" sz="1000" b="0" i="0" dirty="0">
                <a:solidFill>
                  <a:schemeClr val="lt1"/>
                </a:solidFill>
                <a:latin typeface="Gill Sans"/>
                <a:ea typeface="Gill Sans"/>
                <a:cs typeface="Gill Sans"/>
                <a:sym typeface="Gill Sans"/>
              </a:rPr>
              <a:t>2733 Crystal Drive</a:t>
            </a:r>
            <a:endParaRPr sz="1000" dirty="0"/>
          </a:p>
          <a:p>
            <a:pPr marL="0" marR="0" lvl="0" indent="0" algn="l" rtl="0">
              <a:spcBef>
                <a:spcPts val="225"/>
              </a:spcBef>
              <a:spcAft>
                <a:spcPts val="0"/>
              </a:spcAft>
              <a:buNone/>
            </a:pPr>
            <a:r>
              <a:rPr lang="en-US" sz="1000" b="0" i="0" dirty="0">
                <a:solidFill>
                  <a:schemeClr val="lt1"/>
                </a:solidFill>
                <a:latin typeface="Gill Sans"/>
                <a:ea typeface="Gill Sans"/>
                <a:cs typeface="Gill Sans"/>
                <a:sym typeface="Gill Sans"/>
              </a:rPr>
              <a:t>4e étage</a:t>
            </a:r>
          </a:p>
          <a:p>
            <a:pPr marL="0" marR="0" lvl="0" indent="0" algn="l" rtl="0">
              <a:spcBef>
                <a:spcPts val="225"/>
              </a:spcBef>
              <a:spcAft>
                <a:spcPts val="0"/>
              </a:spcAft>
              <a:buNone/>
            </a:pPr>
            <a:r>
              <a:rPr lang="en-US" sz="1000" b="0" i="0" dirty="0">
                <a:solidFill>
                  <a:schemeClr val="lt1"/>
                </a:solidFill>
                <a:latin typeface="Gill Sans"/>
                <a:ea typeface="Gill Sans"/>
                <a:cs typeface="Gill Sans"/>
                <a:sym typeface="Gill Sans"/>
              </a:rPr>
              <a:t>Arlington, VA 22202</a:t>
            </a:r>
            <a:endParaRPr sz="1000" dirty="0"/>
          </a:p>
          <a:p>
            <a:pPr marL="0" marR="0" lvl="0" indent="0" algn="l" rtl="0">
              <a:spcBef>
                <a:spcPts val="225"/>
              </a:spcBef>
              <a:spcAft>
                <a:spcPts val="0"/>
              </a:spcAft>
              <a:buNone/>
            </a:pPr>
            <a:r>
              <a:rPr lang="en-US" sz="1000" dirty="0">
                <a:solidFill>
                  <a:schemeClr val="lt1"/>
                </a:solidFill>
                <a:latin typeface="Gill Sans"/>
                <a:ea typeface="Gill Sans"/>
                <a:cs typeface="Gill Sans"/>
                <a:sym typeface="Gill Sans"/>
              </a:rPr>
              <a:t> </a:t>
            </a:r>
            <a:endParaRPr sz="1000" dirty="0">
              <a:solidFill>
                <a:schemeClr val="lt1"/>
              </a:solidFill>
              <a:latin typeface="Gill Sans"/>
              <a:ea typeface="Gill Sans"/>
              <a:cs typeface="Gill Sans"/>
              <a:sym typeface="Gill Sans"/>
            </a:endParaRPr>
          </a:p>
          <a:p>
            <a:pPr marL="0" marR="0" lvl="0" indent="0" algn="l" rtl="0">
              <a:spcBef>
                <a:spcPts val="450"/>
              </a:spcBef>
              <a:spcAft>
                <a:spcPts val="0"/>
              </a:spcAft>
              <a:buNone/>
            </a:pPr>
            <a:r>
              <a:rPr lang="en-US" sz="1000" dirty="0" err="1">
                <a:solidFill>
                  <a:schemeClr val="lt1"/>
                </a:solidFill>
                <a:latin typeface="Gill Sans"/>
                <a:ea typeface="Gill Sans"/>
                <a:cs typeface="Gill Sans"/>
                <a:sym typeface="Gill Sans"/>
              </a:rPr>
              <a:t>Téléphone</a:t>
            </a:r>
            <a:r>
              <a:rPr lang="en-US" sz="1000" dirty="0">
                <a:solidFill>
                  <a:schemeClr val="lt1"/>
                </a:solidFill>
                <a:latin typeface="Gill Sans"/>
                <a:ea typeface="Gill Sans"/>
                <a:cs typeface="Gill Sans"/>
                <a:sym typeface="Gill Sans"/>
              </a:rPr>
              <a:t>: 703–528–7474</a:t>
            </a:r>
            <a:endParaRPr sz="1000" dirty="0"/>
          </a:p>
          <a:p>
            <a:pPr marL="0" marR="0" lvl="0" indent="0" algn="l" rtl="0">
              <a:spcBef>
                <a:spcPts val="225"/>
              </a:spcBef>
              <a:spcAft>
                <a:spcPts val="0"/>
              </a:spcAft>
              <a:buNone/>
            </a:pPr>
            <a:r>
              <a:rPr lang="en-US" sz="1000" dirty="0" err="1">
                <a:solidFill>
                  <a:schemeClr val="lt1"/>
                </a:solidFill>
                <a:latin typeface="Gill Sans"/>
                <a:ea typeface="Gill Sans"/>
                <a:cs typeface="Gill Sans"/>
                <a:sym typeface="Gill Sans"/>
              </a:rPr>
              <a:t>Courriel</a:t>
            </a:r>
            <a:r>
              <a:rPr lang="en-US" sz="1000" dirty="0">
                <a:solidFill>
                  <a:schemeClr val="lt1"/>
                </a:solidFill>
                <a:latin typeface="Gill Sans"/>
                <a:ea typeface="Gill Sans"/>
                <a:cs typeface="Gill Sans"/>
                <a:sym typeface="Gill Sans"/>
              </a:rPr>
              <a:t>: </a:t>
            </a:r>
            <a:r>
              <a:rPr lang="en-US" sz="1000" dirty="0" err="1">
                <a:solidFill>
                  <a:schemeClr val="lt1"/>
                </a:solidFill>
                <a:latin typeface="Gill Sans"/>
                <a:ea typeface="Gill Sans"/>
                <a:cs typeface="Gill Sans"/>
                <a:sym typeface="Gill Sans"/>
              </a:rPr>
              <a:t>info@advancingnutrition.org</a:t>
            </a:r>
            <a:r>
              <a:rPr lang="en-US" sz="1000" u="sng" dirty="0" err="1">
                <a:solidFill>
                  <a:schemeClr val="hlink"/>
                </a:solidFill>
                <a:latin typeface="Gill Sans"/>
                <a:ea typeface="Gill Sans"/>
                <a:cs typeface="Gill Sans"/>
                <a:sym typeface="Gill Sans"/>
                <a:hlinkClick r:id="rId2"/>
              </a:rPr>
              <a:t>info@advancingnutrition.org</a:t>
            </a:r>
            <a:endParaRPr sz="1000" dirty="0">
              <a:solidFill>
                <a:schemeClr val="lt1"/>
              </a:solidFill>
              <a:latin typeface="Gill Sans"/>
              <a:ea typeface="Gill Sans"/>
              <a:cs typeface="Gill Sans"/>
              <a:sym typeface="Gill Sans"/>
            </a:endParaRPr>
          </a:p>
          <a:p>
            <a:pPr marL="0" marR="0" lvl="0" indent="0" algn="l" rtl="0">
              <a:spcBef>
                <a:spcPts val="225"/>
              </a:spcBef>
              <a:spcAft>
                <a:spcPts val="0"/>
              </a:spcAft>
              <a:buNone/>
            </a:pPr>
            <a:r>
              <a:rPr lang="en-US" sz="1000" dirty="0">
                <a:solidFill>
                  <a:schemeClr val="lt1"/>
                </a:solidFill>
                <a:latin typeface="Gill Sans"/>
                <a:ea typeface="Gill Sans"/>
                <a:cs typeface="Gill Sans"/>
                <a:sym typeface="Gill Sans"/>
              </a:rPr>
              <a:t>Site web: advancingnutrition.org</a:t>
            </a:r>
            <a:r>
              <a:rPr lang="en-US" sz="1000" u="sng" dirty="0">
                <a:solidFill>
                  <a:schemeClr val="hlink"/>
                </a:solidFill>
                <a:latin typeface="Gill Sans"/>
                <a:ea typeface="Gill Sans"/>
                <a:cs typeface="Gill Sans"/>
                <a:sym typeface="Gill Sans"/>
                <a:hlinkClick r:id="rId3"/>
              </a:rPr>
              <a:t>advancingnutrition</a:t>
            </a:r>
            <a:r>
              <a:rPr lang="en-US" sz="1050" u="sng" dirty="0">
                <a:solidFill>
                  <a:schemeClr val="hlink"/>
                </a:solidFill>
                <a:latin typeface="Gill Sans"/>
                <a:ea typeface="Gill Sans"/>
                <a:cs typeface="Gill Sans"/>
                <a:sym typeface="Gill Sans"/>
                <a:hlinkClick r:id="rId3"/>
              </a:rPr>
              <a:t>.org</a:t>
            </a:r>
            <a:endParaRPr sz="1050" dirty="0">
              <a:solidFill>
                <a:schemeClr val="lt1"/>
              </a:solidFill>
              <a:latin typeface="Gill Sans"/>
              <a:ea typeface="Gill Sans"/>
              <a:cs typeface="Gill Sans"/>
              <a:sym typeface="Gill Sans"/>
            </a:endParaRPr>
          </a:p>
        </p:txBody>
      </p:sp>
      <p:sp>
        <p:nvSpPr>
          <p:cNvPr id="6" name="Google Shape;124;p19">
            <a:extLst>
              <a:ext uri="{FF2B5EF4-FFF2-40B4-BE49-F238E27FC236}">
                <a16:creationId xmlns:a16="http://schemas.microsoft.com/office/drawing/2014/main" id="{E3E68CCC-5105-4D66-A9E3-EA42DFB154E1}"/>
              </a:ext>
            </a:extLst>
          </p:cNvPr>
          <p:cNvSpPr txBox="1"/>
          <p:nvPr/>
        </p:nvSpPr>
        <p:spPr>
          <a:xfrm>
            <a:off x="4078318" y="2822254"/>
            <a:ext cx="4537724" cy="64535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fr-FR" sz="1100" b="0" i="0" dirty="0">
                <a:solidFill>
                  <a:schemeClr val="lt1"/>
                </a:solidFill>
                <a:latin typeface="Gill Sans"/>
                <a:ea typeface="Gill Sans"/>
                <a:cs typeface="Gill Sans"/>
                <a:sym typeface="Gill Sans"/>
              </a:rPr>
              <a:t>USAID en action pour la nutrition est le projet phare multisectoriel de nutrition de l’Agence, qui s’attaque aux causes profondes de la malnutrition pour sauver des vies et améliorer la santé et le développement à long terme.</a:t>
            </a:r>
            <a:endParaRPr sz="1100" dirty="0"/>
          </a:p>
        </p:txBody>
      </p:sp>
      <p:sp>
        <p:nvSpPr>
          <p:cNvPr id="8" name="Google Shape;123;p19">
            <a:extLst>
              <a:ext uri="{FF2B5EF4-FFF2-40B4-BE49-F238E27FC236}">
                <a16:creationId xmlns:a16="http://schemas.microsoft.com/office/drawing/2014/main" id="{7912A36F-124E-435B-870B-0BC3F030C434}"/>
              </a:ext>
            </a:extLst>
          </p:cNvPr>
          <p:cNvSpPr/>
          <p:nvPr/>
        </p:nvSpPr>
        <p:spPr>
          <a:xfrm>
            <a:off x="0" y="6273887"/>
            <a:ext cx="9906000" cy="5841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Gill Sans"/>
              <a:ea typeface="Gill Sans"/>
              <a:cs typeface="Gill Sans"/>
              <a:sym typeface="Gill Sans"/>
            </a:endParaRPr>
          </a:p>
        </p:txBody>
      </p:sp>
      <p:sp>
        <p:nvSpPr>
          <p:cNvPr id="9" name="Google Shape;126;p19">
            <a:extLst>
              <a:ext uri="{FF2B5EF4-FFF2-40B4-BE49-F238E27FC236}">
                <a16:creationId xmlns:a16="http://schemas.microsoft.com/office/drawing/2014/main" id="{7595D766-CC52-43BC-9827-AF5D2C0620F4}"/>
              </a:ext>
            </a:extLst>
          </p:cNvPr>
          <p:cNvSpPr txBox="1"/>
          <p:nvPr/>
        </p:nvSpPr>
        <p:spPr>
          <a:xfrm>
            <a:off x="760299" y="6452393"/>
            <a:ext cx="3733800" cy="227100"/>
          </a:xfrm>
          <a:prstGeom prst="rect">
            <a:avLst/>
          </a:prstGeom>
          <a:noFill/>
          <a:ln>
            <a:noFill/>
          </a:ln>
        </p:spPr>
        <p:txBody>
          <a:bodyPr spcFirstLastPara="1" wrap="square" lIns="0" tIns="34275" rIns="68575" bIns="34275" anchor="t" anchorCtr="0">
            <a:spAutoFit/>
          </a:bodyPr>
          <a:lstStyle/>
          <a:p>
            <a:pPr marL="0" marR="0" lvl="0" indent="0" algn="l" rtl="0">
              <a:spcBef>
                <a:spcPts val="0"/>
              </a:spcBef>
              <a:spcAft>
                <a:spcPts val="0"/>
              </a:spcAft>
              <a:buNone/>
            </a:pPr>
            <a:r>
              <a:rPr lang="en-US" sz="1025" b="1" dirty="0">
                <a:solidFill>
                  <a:srgbClr val="BA0C2F"/>
                </a:solidFill>
                <a:latin typeface="Gill Sans"/>
                <a:ea typeface="Gill Sans"/>
                <a:cs typeface="Gill Sans"/>
                <a:sym typeface="Gill Sans"/>
              </a:rPr>
              <a:t>USAID ADVANCING NUTRITION</a:t>
            </a:r>
            <a:endParaRPr sz="1600" b="1" dirty="0">
              <a:solidFill>
                <a:srgbClr val="BA0C2F"/>
              </a:solidFill>
            </a:endParaRPr>
          </a:p>
        </p:txBody>
      </p:sp>
      <p:sp>
        <p:nvSpPr>
          <p:cNvPr id="17" name="TextBox 16">
            <a:extLst>
              <a:ext uri="{FF2B5EF4-FFF2-40B4-BE49-F238E27FC236}">
                <a16:creationId xmlns:a16="http://schemas.microsoft.com/office/drawing/2014/main" id="{2B04C7F8-CF14-4C58-9BC4-CCDCFB4F8C9E}"/>
              </a:ext>
            </a:extLst>
          </p:cNvPr>
          <p:cNvSpPr txBox="1"/>
          <p:nvPr/>
        </p:nvSpPr>
        <p:spPr>
          <a:xfrm>
            <a:off x="4018447" y="3672202"/>
            <a:ext cx="4657467" cy="646331"/>
          </a:xfrm>
          <a:prstGeom prst="rect">
            <a:avLst/>
          </a:prstGeom>
          <a:noFill/>
        </p:spPr>
        <p:txBody>
          <a:bodyPr wrap="square" rtlCol="0">
            <a:spAutoFit/>
          </a:bodyPr>
          <a:lstStyle/>
          <a:p>
            <a:r>
              <a:rPr lang="fr-FR" sz="900" b="0" i="0" dirty="0">
                <a:solidFill>
                  <a:schemeClr val="lt1"/>
                </a:solidFill>
                <a:latin typeface="Gill Sans"/>
                <a:ea typeface="Gill Sans"/>
                <a:cs typeface="Gill Sans"/>
                <a:sym typeface="Gill Sans"/>
              </a:rPr>
              <a:t>Ce présentation a été rendu possible grâce au généreux soutien du peuple américain à travers l’Agence des États-Unis pour le développement international (USAID). Le contenu relève de la responsabilité de JSI </a:t>
            </a:r>
            <a:r>
              <a:rPr lang="fr-FR" sz="900" b="0" i="0" dirty="0" err="1">
                <a:solidFill>
                  <a:schemeClr val="lt1"/>
                </a:solidFill>
                <a:latin typeface="Gill Sans"/>
                <a:ea typeface="Gill Sans"/>
                <a:cs typeface="Gill Sans"/>
                <a:sym typeface="Gill Sans"/>
              </a:rPr>
              <a:t>Research</a:t>
            </a:r>
            <a:r>
              <a:rPr lang="fr-FR" sz="900" b="0" i="0" dirty="0">
                <a:solidFill>
                  <a:schemeClr val="lt1"/>
                </a:solidFill>
                <a:latin typeface="Gill Sans"/>
                <a:ea typeface="Gill Sans"/>
                <a:cs typeface="Gill Sans"/>
                <a:sym typeface="Gill Sans"/>
              </a:rPr>
              <a:t> &amp; Training Institute, Inc. (JSI) et ne reflète pas nécessairement les vues de l'USAID ou du gouvernement des États-Unis.</a:t>
            </a:r>
            <a:endParaRPr lang="en-US" dirty="0"/>
          </a:p>
        </p:txBody>
      </p:sp>
      <p:pic>
        <p:nvPicPr>
          <p:cNvPr id="4" name="Imagen 3" descr="Un logo de l'Agence des États-Unis pour le développement international. Le texte à côté du logo indique : U S aid, du peuple américain.">
            <a:extLst>
              <a:ext uri="{FF2B5EF4-FFF2-40B4-BE49-F238E27FC236}">
                <a16:creationId xmlns:a16="http://schemas.microsoft.com/office/drawing/2014/main" id="{1882D8AB-0DE3-8920-B31D-E28538D1DDFF}"/>
              </a:ext>
            </a:extLst>
          </p:cNvPr>
          <p:cNvPicPr>
            <a:picLocks noChangeAspect="1"/>
          </p:cNvPicPr>
          <p:nvPr/>
        </p:nvPicPr>
        <p:blipFill>
          <a:blip r:embed="rId4"/>
          <a:stretch>
            <a:fillRect/>
          </a:stretch>
        </p:blipFill>
        <p:spPr>
          <a:xfrm>
            <a:off x="288743" y="465725"/>
            <a:ext cx="3789575" cy="1466566"/>
          </a:xfrm>
          <a:prstGeom prst="rect">
            <a:avLst/>
          </a:prstGeom>
        </p:spPr>
      </p:pic>
    </p:spTree>
    <p:extLst>
      <p:ext uri="{BB962C8B-B14F-4D97-AF65-F5344CB8AC3E}">
        <p14:creationId xmlns:p14="http://schemas.microsoft.com/office/powerpoint/2010/main" val="388371081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lgn="l">
          <a:defRPr sz="800" dirty="0">
            <a:latin typeface="Gill Sans MT" panose="020B0502020104020203" pitchFamily="34"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1905</TotalTime>
  <Words>627</Words>
  <Application>Microsoft Macintosh PowerPoint</Application>
  <PresentationFormat>A4 Paper (210x297 mm)</PresentationFormat>
  <Paragraphs>43</Paragraphs>
  <Slides>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Gill Sans</vt:lpstr>
      <vt:lpstr>Calibri</vt:lpstr>
      <vt:lpstr>Gill Sans MT</vt:lpstr>
      <vt:lpstr>Arial</vt:lpstr>
      <vt:lpstr>Office Theme</vt:lpstr>
      <vt:lpstr>Suppléments nutritionnels à base de lipides en petites quantités : Ce qu'il faut communiquer aux participants du programme</vt:lpstr>
      <vt:lpstr>Les [SQ-LNS] aident votre enfant à grandir en bonne santé</vt:lpstr>
      <vt:lpstr>Les [SQ-LNS] aident votre enfant à grandir en bonne santé</vt:lpstr>
      <vt:lpstr>PowerPoint Presentation</vt:lpstr>
      <vt:lpstr>Comment intégrer les [SQ-LNS] au régime alimentaire de votre enfant</vt:lpstr>
      <vt:lpstr>[SQ-LNS] pour les femmes enceintes ou allaitantes</vt:lpstr>
      <vt:lpstr>[SQ-LNS] pour les femmes enceintes ou allaitantes</vt:lpstr>
      <vt:lpstr>         </vt:lpstr>
    </vt:vector>
  </TitlesOfParts>
  <Company>USAID Advancing Nutrition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Suppléments nutritionnels à base de lipides en petites quantités : Ce qu'il faut communiquer aux participants du programme : Annexe I. Cartes conseil à adapter</dc:title>
  <dc:creator>USAID;USAID Advancing Nutrition</dc:creator>
  <cp:keywords>Suppléments nutritionnels à base de lipides en petites quantités </cp:keywords>
  <cp:lastModifiedBy>Microsoft Office User</cp:lastModifiedBy>
  <cp:revision>33</cp:revision>
  <dcterms:created xsi:type="dcterms:W3CDTF">2023-08-03T12:56:58Z</dcterms:created>
  <dcterms:modified xsi:type="dcterms:W3CDTF">2024-01-25T16:58:33Z</dcterms:modified>
</cp:coreProperties>
</file>