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9906000" cy="6858000" type="A4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ill Sans"/>
      <p:regular r:id="rId15"/>
      <p:bold r:id="rId16"/>
    </p:embeddedFont>
    <p:embeddedFont>
      <p:font typeface="Gill Sans MT" panose="020B0502020104020203" pitchFamily="34" charset="0"/>
      <p:regular r:id="rId17"/>
      <p:bold r:id="rId18"/>
      <p:italic r:id="rId19"/>
      <p:boldItalic r:id="rId20"/>
    </p:embeddedFont>
    <p:embeddedFont>
      <p:font typeface="Noto Sans Symbols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KIcsTaLyM7o9dO6Mghjx+R2ako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21517B-D8E5-6287-01BD-0C5F85915155}" name="Jessica Scully" initials="JS" userId="Jessica Scull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8A"/>
    <a:srgbClr val="0067B9"/>
    <a:srgbClr val="BA0C2F"/>
    <a:srgbClr val="6C6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customschemas.google.com/relationships/presentationmetadata" Target="metadata"/><Relationship Id="rId28" Type="http://schemas.microsoft.com/office/2018/10/relationships/authors" Target="author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9.tiff"/><Relationship Id="rId5" Type="http://schemas.openxmlformats.org/officeDocument/2006/relationships/image" Target="../media/image10.jpeg"/><Relationship Id="rId10" Type="http://schemas.openxmlformats.org/officeDocument/2006/relationships/image" Target="../media/image18.tiff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cingnutrition.org/" TargetMode="External"/><Relationship Id="rId2" Type="http://schemas.openxmlformats.org/officeDocument/2006/relationships/hyperlink" Target="mailto:iinnfo@advancingnutriti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uplementos Nutritivos a Base de Lípidos en Pequeñas Cantidades: &#10;Qué Comunicar a los Participantes&#10;del Programa">
            <a:extLst>
              <a:ext uri="{FF2B5EF4-FFF2-40B4-BE49-F238E27FC236}">
                <a16:creationId xmlns:a16="http://schemas.microsoft.com/office/drawing/2014/main" id="{E5918622-6BBF-417B-AA22-E3A2B37DF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70" y="2375102"/>
            <a:ext cx="4927891" cy="132567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Suplementos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Nutritivos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 a Base de </a:t>
            </a:r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Lípidos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en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Pequeñas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dirty="0" err="1">
                <a:solidFill>
                  <a:srgbClr val="6C6463"/>
                </a:solidFill>
                <a:latin typeface="Gill Sans MT" panose="020B0502020104020203" pitchFamily="34" charset="0"/>
              </a:rPr>
              <a:t>Cantidades</a:t>
            </a:r>
            <a: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: </a:t>
            </a:r>
            <a:br>
              <a:rPr lang="en-U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</a:br>
            <a:r>
              <a:rPr lang="es-E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Qué Comunicar a los Participantes</a:t>
            </a:r>
            <a:br>
              <a:rPr lang="es-E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</a:br>
            <a:r>
              <a:rPr lang="es-ES" sz="2800" b="1" dirty="0">
                <a:solidFill>
                  <a:srgbClr val="6C6463"/>
                </a:solidFill>
                <a:latin typeface="Gill Sans MT" panose="020B0502020104020203" pitchFamily="34" charset="0"/>
              </a:rPr>
              <a:t>del Programa</a:t>
            </a:r>
            <a:endParaRPr lang="en-US" sz="2800" b="1" dirty="0">
              <a:solidFill>
                <a:srgbClr val="6C6463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 descr="Anexo I. Tarjetas de Consejería para Adaptar&#10;">
            <a:extLst>
              <a:ext uri="{FF2B5EF4-FFF2-40B4-BE49-F238E27FC236}">
                <a16:creationId xmlns:a16="http://schemas.microsoft.com/office/drawing/2014/main" id="{796D1902-1BCB-4D23-9B85-6FF9E4C34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963" y="3851909"/>
            <a:ext cx="4297136" cy="1655762"/>
          </a:xfrm>
        </p:spPr>
        <p:txBody>
          <a:bodyPr/>
          <a:lstStyle/>
          <a:p>
            <a:pPr marL="0" indent="0" algn="l"/>
            <a:r>
              <a:rPr lang="en-US" dirty="0">
                <a:solidFill>
                  <a:srgbClr val="6C6463"/>
                </a:solidFill>
                <a:latin typeface="Gill Sans MT" panose="020B0502020104020203" pitchFamily="34" charset="0"/>
              </a:rPr>
              <a:t>Anexo I. </a:t>
            </a:r>
            <a:r>
              <a:rPr lang="en-US" dirty="0" err="1">
                <a:solidFill>
                  <a:srgbClr val="6C6463"/>
                </a:solidFill>
                <a:latin typeface="Gill Sans MT" panose="020B0502020104020203" pitchFamily="34" charset="0"/>
              </a:rPr>
              <a:t>Tarjetas</a:t>
            </a:r>
            <a:r>
              <a:rPr lang="en-US" dirty="0">
                <a:solidFill>
                  <a:srgbClr val="6C6463"/>
                </a:solidFill>
                <a:latin typeface="Gill Sans MT" panose="020B0502020104020203" pitchFamily="34" charset="0"/>
              </a:rPr>
              <a:t> de </a:t>
            </a:r>
            <a:r>
              <a:rPr lang="en-US" dirty="0" err="1">
                <a:solidFill>
                  <a:srgbClr val="6C6463"/>
                </a:solidFill>
                <a:latin typeface="Gill Sans MT" panose="020B0502020104020203" pitchFamily="34" charset="0"/>
              </a:rPr>
              <a:t>Consejería</a:t>
            </a:r>
            <a:r>
              <a:rPr lang="en-US" dirty="0">
                <a:solidFill>
                  <a:srgbClr val="6C6463"/>
                </a:solidFill>
                <a:latin typeface="Gill Sans MT" panose="020B0502020104020203" pitchFamily="34" charset="0"/>
              </a:rPr>
              <a:t> para </a:t>
            </a:r>
            <a:r>
              <a:rPr lang="en-US" dirty="0" err="1">
                <a:solidFill>
                  <a:srgbClr val="6C6463"/>
                </a:solidFill>
                <a:latin typeface="Gill Sans MT" panose="020B0502020104020203" pitchFamily="34" charset="0"/>
              </a:rPr>
              <a:t>Adaptar</a:t>
            </a:r>
            <a:endParaRPr lang="en-US" dirty="0">
              <a:solidFill>
                <a:srgbClr val="6C6463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Google Shape;16;p2">
            <a:extLst>
              <a:ext uri="{FF2B5EF4-FFF2-40B4-BE49-F238E27FC236}">
                <a16:creationId xmlns:a16="http://schemas.microsoft.com/office/drawing/2014/main" id="{F6E1078E-BC3A-46E8-9232-76B2998D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22F165CE-CF9E-4513-B081-E7512937F74C}"/>
              </a:ext>
            </a:extLst>
          </p:cNvPr>
          <p:cNvSpPr txBox="1"/>
          <p:nvPr/>
        </p:nvSpPr>
        <p:spPr>
          <a:xfrm>
            <a:off x="742950" y="6531296"/>
            <a:ext cx="3733800" cy="19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 ADVANCING NUTRITION</a:t>
            </a:r>
            <a:endParaRPr dirty="0"/>
          </a:p>
        </p:txBody>
      </p:sp>
      <p:pic>
        <p:nvPicPr>
          <p:cNvPr id="10" name="Picture 9" descr="Foto: un trabajador sanitario entrega a una embarazada una bolsa de suplementos nutritivos a base de lípidos en pequeñas cantidades. ">
            <a:extLst>
              <a:ext uri="{FF2B5EF4-FFF2-40B4-BE49-F238E27FC236}">
                <a16:creationId xmlns:a16="http://schemas.microsoft.com/office/drawing/2014/main" id="{3663FE2E-B868-467D-B64B-1334E501B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559" y="1637066"/>
            <a:ext cx="4504442" cy="4200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8D5241-D70A-41EA-8D32-DAB6ABA70DF7}"/>
              </a:ext>
            </a:extLst>
          </p:cNvPr>
          <p:cNvSpPr txBox="1"/>
          <p:nvPr/>
        </p:nvSpPr>
        <p:spPr>
          <a:xfrm>
            <a:off x="8258628" y="5837203"/>
            <a:ext cx="164737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Gill Sans MT" panose="020B0502020104020203" pitchFamily="34" charset="0"/>
              </a:rPr>
              <a:t>Photo credit: </a:t>
            </a:r>
            <a:r>
              <a:rPr lang="it-IT" sz="800" dirty="0">
                <a:latin typeface="Gill Sans MT" panose="020B0502020104020203" pitchFamily="34" charset="0"/>
              </a:rPr>
              <a:t>Dalila Sierra for JSI</a:t>
            </a:r>
            <a:endParaRPr lang="en-US" sz="800" dirty="0">
              <a:latin typeface="Gill Sans MT" panose="020B0502020104020203" pitchFamily="34" charset="0"/>
            </a:endParaRPr>
          </a:p>
        </p:txBody>
      </p:sp>
      <p:pic>
        <p:nvPicPr>
          <p:cNvPr id="12" name="Imagen 11" descr="Logotipo de la Agencia de los Estados Unidos para el Desarrollo Internacional del Pueblo Americano">
            <a:extLst>
              <a:ext uri="{FF2B5EF4-FFF2-40B4-BE49-F238E27FC236}">
                <a16:creationId xmlns:a16="http://schemas.microsoft.com/office/drawing/2014/main" id="{30A983FE-D21C-D679-9A0E-E86C383252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35" y="377457"/>
            <a:ext cx="2460396" cy="9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8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Ilustración de un paquete SQ-LNS y una casa 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200" y="2884146"/>
            <a:ext cx="2914649" cy="13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Ilustración de un cuenco de comida con SQ-LNS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710" y="1004714"/>
            <a:ext cx="3199345" cy="248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Ilustración de una madre alimentando a un bebé con un cuenco de comida "/>
          <p:cNvPicPr preferRelativeResize="0"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28" y="3574350"/>
            <a:ext cx="2725800" cy="2530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"/>
          <p:cNvCxnSpPr/>
          <p:nvPr/>
        </p:nvCxnSpPr>
        <p:spPr>
          <a:xfrm>
            <a:off x="6604000" y="945450"/>
            <a:ext cx="0" cy="5257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" name="Google Shape;88;p1" descr="Ilustración de un bebé con un paquete de SQ-LNS en la mano "/>
          <p:cNvPicPr preferRelativeResize="0"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10" y="2520863"/>
            <a:ext cx="2909414" cy="242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"/>
          <p:cNvCxnSpPr/>
          <p:nvPr/>
        </p:nvCxnSpPr>
        <p:spPr>
          <a:xfrm>
            <a:off x="3302000" y="945450"/>
            <a:ext cx="0" cy="5257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382871"/>
            <a:ext cx="9906000" cy="49134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258678" y="-8032"/>
            <a:ext cx="94154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n-U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[SQ-LNS] </a:t>
            </a:r>
            <a:r>
              <a:rPr lang="es-E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ayuda a su hijo a crecer sano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C990D3-547E-7F66-8362-6C5BD947F30C}"/>
              </a:ext>
            </a:extLst>
          </p:cNvPr>
          <p:cNvSpPr txBox="1"/>
          <p:nvPr/>
        </p:nvSpPr>
        <p:spPr>
          <a:xfrm>
            <a:off x="314726" y="6382871"/>
            <a:ext cx="989815" cy="292388"/>
          </a:xfrm>
          <a:prstGeom prst="rect">
            <a:avLst/>
          </a:prstGeom>
          <a:solidFill>
            <a:srgbClr val="00468A"/>
          </a:solidFill>
        </p:spPr>
        <p:txBody>
          <a:bodyPr wrap="square" rtlCol="0">
            <a:spAutoFit/>
          </a:bodyPr>
          <a:lstStyle/>
          <a:p>
            <a:r>
              <a:rPr lang="es-AR" sz="1300" b="1" dirty="0">
                <a:solidFill>
                  <a:schemeClr val="bg1"/>
                </a:solidFill>
              </a:rPr>
              <a:t>Tarjeta 1</a:t>
            </a:r>
            <a:endParaRPr lang="en-GB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[SQ-LNS] </a:t>
            </a: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ayuda a su hijo</a:t>
            </a:r>
            <a:br>
              <a:rPr lang="es-ES" b="1" dirty="0">
                <a:latin typeface="Gill Sans"/>
                <a:ea typeface="Gill Sans"/>
                <a:cs typeface="Gill Sans"/>
                <a:sym typeface="Gill Sans"/>
              </a:rPr>
            </a:b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a crecer sano</a:t>
            </a:r>
            <a:endParaRPr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[Nombre local de SQ-LNS] ayuda a su hijo a crecer sano</a:t>
            </a: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. 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Puede darle [nombre local] directamente del sobre o mezclarlo [nombre local] con la comida</a:t>
            </a:r>
            <a:r>
              <a:rPr lang="en-GB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lang="en-GB"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[Nombre local] solo está destinado a niños de 6 a 24 meses de edad.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dirty="0">
                <a:latin typeface="Gill Sans"/>
                <a:ea typeface="Gill Sans"/>
                <a:cs typeface="Gill Sans"/>
                <a:sym typeface="Gill Sans"/>
              </a:rPr>
              <a:t>Alimente a su hijo con un solo sobre de [nombre local] al día.</a:t>
            </a: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8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Después de que su hijo coma [nombre local], es posible que sus heces cambien de color o consistencia durante los primeros días; si esto le preocupa, consulte a un trabajador de salud</a:t>
            </a: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Si su hijo desarrolla erupciones cutáneas o experimenta dificultades para respirar después de comer [nombre local], interrumpa de inmediato la alimentación con el producto y consulte a un trabajador de salud</a:t>
            </a:r>
            <a:r>
              <a:rPr lang="en-U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800" b="0" i="0" u="none" strike="noStrik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 descr="Una ilustración de frutas, verduras, legumbres, carne, huevos y leche "/>
          <p:cNvGrpSpPr/>
          <p:nvPr/>
        </p:nvGrpSpPr>
        <p:grpSpPr>
          <a:xfrm>
            <a:off x="0" y="5370286"/>
            <a:ext cx="9641228" cy="2250512"/>
            <a:chOff x="-36296" y="4565791"/>
            <a:chExt cx="13647310" cy="3185635"/>
          </a:xfrm>
        </p:grpSpPr>
        <p:pic>
          <p:nvPicPr>
            <p:cNvPr id="103" name="Google Shape;103;p3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592" b="-175327"/>
            <a:stretch/>
          </p:blipFill>
          <p:spPr>
            <a:xfrm>
              <a:off x="11091478" y="4565791"/>
              <a:ext cx="2519536" cy="318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485"/>
            <a:stretch/>
          </p:blipFill>
          <p:spPr>
            <a:xfrm>
              <a:off x="8105847" y="4780246"/>
              <a:ext cx="2985631" cy="1159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264"/>
            <a:stretch/>
          </p:blipFill>
          <p:spPr>
            <a:xfrm>
              <a:off x="7794522" y="4780246"/>
              <a:ext cx="732981" cy="106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185" t="-9653" b="-139513"/>
            <a:stretch/>
          </p:blipFill>
          <p:spPr>
            <a:xfrm>
              <a:off x="4640864" y="4866872"/>
              <a:ext cx="2825889" cy="22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6519" y="5486400"/>
              <a:ext cx="689328" cy="41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3"/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362" b="-52530"/>
            <a:stretch/>
          </p:blipFill>
          <p:spPr>
            <a:xfrm>
              <a:off x="-36296" y="4780246"/>
              <a:ext cx="2519536" cy="164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3"/>
            <p:cNvPicPr preferRelativeResize="0"/>
            <p:nvPr/>
          </p:nvPicPr>
          <p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0343"/>
            <a:stretch/>
          </p:blipFill>
          <p:spPr>
            <a:xfrm>
              <a:off x="2432590" y="4924263"/>
              <a:ext cx="2520410" cy="19514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" name="Google Shape;110;p3" descr="Ilustración de una madre amamantando "/>
          <p:cNvPicPr preferRelativeResize="0"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180" y="1032642"/>
            <a:ext cx="2109218" cy="422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6352534"/>
            <a:ext cx="9906000" cy="50546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291537" y="-8032"/>
            <a:ext cx="9349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s-ES" sz="4400" b="1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Cómo integrar [SQ-LNS] en la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s-ES" sz="4400" b="1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dieta de su hijo</a:t>
            </a:r>
            <a:endParaRPr sz="6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Ilustración de una madre y su hijo lavándose las manos "/>
          <p:cNvPicPr preferRelativeResize="0"/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15" y="1532507"/>
            <a:ext cx="3695514" cy="369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B7BE22-B785-D5E6-7EFE-6FF2DAD9C7A5}"/>
              </a:ext>
            </a:extLst>
          </p:cNvPr>
          <p:cNvSpPr txBox="1"/>
          <p:nvPr/>
        </p:nvSpPr>
        <p:spPr>
          <a:xfrm>
            <a:off x="314726" y="6382871"/>
            <a:ext cx="989815" cy="292388"/>
          </a:xfrm>
          <a:prstGeom prst="rect">
            <a:avLst/>
          </a:prstGeom>
          <a:solidFill>
            <a:srgbClr val="00468A"/>
          </a:solidFill>
        </p:spPr>
        <p:txBody>
          <a:bodyPr wrap="square" rtlCol="0">
            <a:spAutoFit/>
          </a:bodyPr>
          <a:lstStyle/>
          <a:p>
            <a:r>
              <a:rPr lang="es-AR" sz="1300" b="1" dirty="0">
                <a:solidFill>
                  <a:schemeClr val="bg1"/>
                </a:solidFill>
              </a:rPr>
              <a:t>Tarjeta 2</a:t>
            </a:r>
            <a:endParaRPr lang="en-GB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Cómo integrar [SQ-LNS] en la</a:t>
            </a:r>
            <a:br>
              <a:rPr lang="es-ES" b="1" dirty="0">
                <a:latin typeface="Gill Sans"/>
                <a:ea typeface="Gill Sans"/>
                <a:cs typeface="Gill Sans"/>
                <a:sym typeface="Gill Sans"/>
              </a:rPr>
            </a:b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dieta de su hijo</a:t>
            </a:r>
            <a:endParaRPr dirty="0"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Mientras alimenta a su hijo con [nombre local], siga amamantándolo y proporcione alimentos nutritivos variados.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Lávese las manos con agua y jabón antes de dar de comer a su hijo [nombre local] y otros alimentos.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Lávele las manos con agua y jabón antes de darle de comer [nombre local] u otro alimento.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5" descr="Una ilustración de frutas, verduras, legumbres, carne, huevos y leche "/>
          <p:cNvGrpSpPr/>
          <p:nvPr/>
        </p:nvGrpSpPr>
        <p:grpSpPr>
          <a:xfrm>
            <a:off x="-2" y="5274735"/>
            <a:ext cx="9641825" cy="2250651"/>
            <a:chOff x="-36296" y="4565791"/>
            <a:chExt cx="13647311" cy="3185635"/>
          </a:xfrm>
        </p:grpSpPr>
        <p:pic>
          <p:nvPicPr>
            <p:cNvPr id="127" name="Google Shape;127;p5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585" b="-175326"/>
            <a:stretch/>
          </p:blipFill>
          <p:spPr>
            <a:xfrm>
              <a:off x="11091478" y="4565791"/>
              <a:ext cx="2519537" cy="318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483"/>
            <a:stretch/>
          </p:blipFill>
          <p:spPr>
            <a:xfrm>
              <a:off x="8105847" y="4780246"/>
              <a:ext cx="2985631" cy="1159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264"/>
            <a:stretch/>
          </p:blipFill>
          <p:spPr>
            <a:xfrm>
              <a:off x="7794522" y="4780246"/>
              <a:ext cx="732981" cy="106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"/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182" t="-9642" b="-139546"/>
            <a:stretch/>
          </p:blipFill>
          <p:spPr>
            <a:xfrm>
              <a:off x="4640864" y="4866872"/>
              <a:ext cx="2825889" cy="22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5"/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6519" y="5486400"/>
              <a:ext cx="689328" cy="41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/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363" b="-52531"/>
            <a:stretch/>
          </p:blipFill>
          <p:spPr>
            <a:xfrm>
              <a:off x="-36296" y="4780246"/>
              <a:ext cx="2519537" cy="164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/>
            <p:cNvPicPr preferRelativeResize="0"/>
            <p:nvPr/>
          </p:nvPicPr>
          <p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0327"/>
            <a:stretch/>
          </p:blipFill>
          <p:spPr>
            <a:xfrm>
              <a:off x="2432590" y="4924263"/>
              <a:ext cx="2520409" cy="19514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" name="Google Shape;134;p5" descr="Ilustración de una mujer embarazada comiendo "/>
          <p:cNvPicPr preferRelativeResize="0"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48" y="1954323"/>
            <a:ext cx="2677575" cy="294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Ilustración de una mujer amamantando a su hijo mientras come "/>
          <p:cNvPicPr preferRelativeResize="0"/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072" y="2267638"/>
            <a:ext cx="2758143" cy="232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 descr="Ilustración de un paquete SQ-LNS y una casa "/>
          <p:cNvPicPr preferRelativeResize="0"/>
          <p:nvPr/>
        </p:nvPicPr>
        <p:blipFill rotWithShape="1">
          <a:blip r:embed="rId1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925" y="2695672"/>
            <a:ext cx="3123399" cy="150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332767"/>
            <a:ext cx="9906000" cy="5252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94269" y="293971"/>
            <a:ext cx="91306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</a:pPr>
            <a:r>
              <a:rPr lang="es-E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[SQ-LNS] para la mujer embarazada</a:t>
            </a:r>
            <a:br>
              <a:rPr lang="es-E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ES" sz="4400" b="1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 en período de lactancia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A38163-A15F-24E3-1044-A60F279D3871}"/>
              </a:ext>
            </a:extLst>
          </p:cNvPr>
          <p:cNvSpPr txBox="1"/>
          <p:nvPr/>
        </p:nvSpPr>
        <p:spPr>
          <a:xfrm>
            <a:off x="314726" y="6382871"/>
            <a:ext cx="989815" cy="292388"/>
          </a:xfrm>
          <a:prstGeom prst="rect">
            <a:avLst/>
          </a:prstGeom>
          <a:solidFill>
            <a:srgbClr val="00468A"/>
          </a:solidFill>
        </p:spPr>
        <p:txBody>
          <a:bodyPr wrap="square" rtlCol="0">
            <a:spAutoFit/>
          </a:bodyPr>
          <a:lstStyle/>
          <a:p>
            <a:r>
              <a:rPr lang="es-AR" sz="1300" b="1" dirty="0">
                <a:solidFill>
                  <a:schemeClr val="bg1"/>
                </a:solidFill>
              </a:rPr>
              <a:t>Tarjeta 3</a:t>
            </a:r>
            <a:endParaRPr lang="en-GB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179109" y="365127"/>
            <a:ext cx="93702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[SQ-LNS] para la mujer embarazada</a:t>
            </a:r>
            <a:br>
              <a:rPr lang="es-ES" b="1" dirty="0">
                <a:latin typeface="Gill Sans"/>
                <a:ea typeface="Gill Sans"/>
                <a:cs typeface="Gill Sans"/>
                <a:sym typeface="Gill Sans"/>
              </a:rPr>
            </a:br>
            <a:r>
              <a:rPr lang="es-ES" b="1" dirty="0">
                <a:latin typeface="Gill Sans"/>
                <a:ea typeface="Gill Sans"/>
                <a:cs typeface="Gill Sans"/>
                <a:sym typeface="Gill Sans"/>
              </a:rPr>
              <a:t>o en período de lactancia</a:t>
            </a:r>
            <a:endParaRPr dirty="0"/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[Nombre local] está destinado solo para mujeres embarazadas y mujeres que amamantan a niños de hasta seis meses de edad.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Si consume [nombre local] durante el embarazo, ayudará a su hijo a crecer sano.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Cuando consuma [nombre local] durante la lactancia, favorecerá su salud.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Puede consumir [nombre local] directamente del sobre o mezclarlo con alimentos.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Cuando coma [nombre local], recuerde seguir comiendo alimentos nutritivos.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Consuma un solo sobre de [nombre local] al día.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ES" sz="1800" b="0" i="0" u="none" strike="noStrik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Si experimenta algún efecto secundario, como erupciones cutáneas o dificultad para respirar, después de ingerir [nombre local], interrumpa de inmediato el consumo del producto y consulte a un trabajador de salud.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BFA1-85F2-4141-A426-D87BD730E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9906000" cy="6273887"/>
          </a:xfrm>
          <a:solidFill>
            <a:srgbClr val="0067B9"/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Google Shape;122;p19">
            <a:extLst>
              <a:ext uri="{FF2B5EF4-FFF2-40B4-BE49-F238E27FC236}">
                <a16:creationId xmlns:a16="http://schemas.microsoft.com/office/drawing/2014/main" id="{D227A57F-F0A1-43A3-88CA-CE33DD4BBF42}"/>
              </a:ext>
            </a:extLst>
          </p:cNvPr>
          <p:cNvSpPr txBox="1"/>
          <p:nvPr/>
        </p:nvSpPr>
        <p:spPr>
          <a:xfrm>
            <a:off x="615896" y="2088408"/>
            <a:ext cx="3570119" cy="268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</a:t>
            </a: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0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ADVANCING NUTRITION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IMPLEMENTADO POR: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JSI Research &amp; Training Institute, Inc.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2733 Crystal Drive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sz="1000" b="0" i="0" baseline="30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to</a:t>
            </a: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Piso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Arlington, VA 22202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Teléfono</a:t>
            </a: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: 703–528–7474</a:t>
            </a:r>
            <a:endParaRPr sz="1000" dirty="0"/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Email: </a:t>
            </a:r>
            <a:r>
              <a:rPr lang="en-US" sz="100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info@advancingnutrition.org</a:t>
            </a:r>
            <a:r>
              <a:rPr lang="en-US" sz="1000" u="sng" dirty="0" err="1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2"/>
              </a:rPr>
              <a:t>info@advancingnutrition.org</a:t>
            </a:r>
            <a:endParaRPr sz="10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Sitio Web: advancingnutrition.org</a:t>
            </a:r>
            <a:r>
              <a:rPr lang="en-US" sz="100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advancingnutrition</a:t>
            </a:r>
            <a:r>
              <a:rPr lang="en-US" sz="1050" u="sng" dirty="0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.org</a:t>
            </a:r>
            <a:endParaRPr sz="105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E3E68CCC-5105-4D66-A9E3-EA42DFB154E1}"/>
              </a:ext>
            </a:extLst>
          </p:cNvPr>
          <p:cNvSpPr txBox="1"/>
          <p:nvPr/>
        </p:nvSpPr>
        <p:spPr>
          <a:xfrm>
            <a:off x="4078318" y="2822254"/>
            <a:ext cx="4537724" cy="64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USAID </a:t>
            </a:r>
            <a:r>
              <a:rPr lang="es-ES" sz="1100" b="0" i="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Advancing</a:t>
            </a:r>
            <a:r>
              <a:rPr lang="es-ES" sz="11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100" b="0" i="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Nutrition</a:t>
            </a:r>
            <a:r>
              <a:rPr lang="es-ES" sz="11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es el proyecto de nutrición multisectorial emblemático de la Agencia, que aborda las causas fundamentales de la desnutrición para salvar vidas y mejorar la salud y el desarrollo a largo plazo.</a:t>
            </a:r>
            <a:endParaRPr sz="1100" dirty="0"/>
          </a:p>
        </p:txBody>
      </p:sp>
      <p:sp>
        <p:nvSpPr>
          <p:cNvPr id="8" name="Google Shape;123;p19">
            <a:extLst>
              <a:ext uri="{FF2B5EF4-FFF2-40B4-BE49-F238E27FC236}">
                <a16:creationId xmlns:a16="http://schemas.microsoft.com/office/drawing/2014/main" id="{7912A36F-124E-435B-870B-0BC3F030C434}"/>
              </a:ext>
            </a:extLst>
          </p:cNvPr>
          <p:cNvSpPr/>
          <p:nvPr/>
        </p:nvSpPr>
        <p:spPr>
          <a:xfrm>
            <a:off x="0" y="6273887"/>
            <a:ext cx="9906000" cy="5841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Google Shape;126;p19">
            <a:extLst>
              <a:ext uri="{FF2B5EF4-FFF2-40B4-BE49-F238E27FC236}">
                <a16:creationId xmlns:a16="http://schemas.microsoft.com/office/drawing/2014/main" id="{7595D766-CC52-43BC-9827-AF5D2C0620F4}"/>
              </a:ext>
            </a:extLst>
          </p:cNvPr>
          <p:cNvSpPr txBox="1"/>
          <p:nvPr/>
        </p:nvSpPr>
        <p:spPr>
          <a:xfrm>
            <a:off x="760299" y="6452393"/>
            <a:ext cx="37338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5" b="1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USAID ADVANCING NUTRITION</a:t>
            </a:r>
            <a:endParaRPr sz="1600" b="1" dirty="0">
              <a:solidFill>
                <a:srgbClr val="BA0C2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04C7F8-CF14-4C58-9BC4-CCDCFB4F8C9E}"/>
              </a:ext>
            </a:extLst>
          </p:cNvPr>
          <p:cNvSpPr txBox="1"/>
          <p:nvPr/>
        </p:nvSpPr>
        <p:spPr>
          <a:xfrm>
            <a:off x="4018447" y="3672202"/>
            <a:ext cx="446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Este documento ha sido posible gracias a la generosidad del pueblo estadounidense a través de la Agencia de los Estados Unidos para el Desarrollo Internacional (USAID). El contenido es responsabilidad de JSI </a:t>
            </a:r>
            <a:r>
              <a:rPr lang="es-ES" sz="900" b="0" i="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Research</a:t>
            </a:r>
            <a:r>
              <a:rPr lang="es-ES" sz="9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&amp; Training </a:t>
            </a:r>
            <a:r>
              <a:rPr lang="es-ES" sz="900" b="0" i="0" dirty="0" err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Institute</a:t>
            </a:r>
            <a:r>
              <a:rPr lang="es-ES" sz="900" b="0" i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, Inc. (JSI) y no refleja necesariamente las opiniones de USAID o el gobierno de los EE. UU.</a:t>
            </a:r>
            <a:endParaRPr lang="en-US" dirty="0"/>
          </a:p>
        </p:txBody>
      </p:sp>
      <p:pic>
        <p:nvPicPr>
          <p:cNvPr id="4" name="Imagen 3" descr="Logotipo de la Agencia de los Estados Unidos para el Desarrollo Internacional del Pueblo Americano">
            <a:extLst>
              <a:ext uri="{FF2B5EF4-FFF2-40B4-BE49-F238E27FC236}">
                <a16:creationId xmlns:a16="http://schemas.microsoft.com/office/drawing/2014/main" id="{393BDA79-13E6-BFB6-94BF-90A131A0CF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5" y="576460"/>
            <a:ext cx="3770722" cy="15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lt2"/>
        </a:solidFill>
        <a:ln>
          <a:noFill/>
        </a:ln>
      </a:spPr>
      <a:bodyPr spcFirstLastPara="1" wrap="square" lIns="91425" tIns="45700" rIns="91425" bIns="45700" anchor="ctr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None/>
          <a:defRPr sz="1350">
            <a:solidFill>
              <a:schemeClr val="lt1"/>
            </a:solidFill>
            <a:latin typeface="Gill Sans"/>
            <a:ea typeface="Gill Sans"/>
            <a:cs typeface="Gill Sans"/>
            <a:sym typeface="Gill Sans"/>
          </a:defRPr>
        </a:defPPr>
      </a:lstStyle>
    </a:spDef>
    <a:txDef>
      <a:spPr>
        <a:noFill/>
      </a:spPr>
      <a:bodyPr wrap="square" rtlCol="0">
        <a:spAutoFit/>
      </a:bodyPr>
      <a:lstStyle>
        <a:defPPr algn="l">
          <a:defRPr sz="900" b="0" i="0" dirty="0">
            <a:solidFill>
              <a:schemeClr val="lt1"/>
            </a:solidFill>
            <a:latin typeface="Gill Sans"/>
            <a:ea typeface="Gill Sans"/>
            <a:cs typeface="Gill Sans"/>
            <a:sym typeface="Gill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595</Words>
  <Application>Microsoft Office PowerPoint</Application>
  <PresentationFormat>A4 Paper (210x297 mm)</PresentationFormat>
  <Paragraphs>44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Gill Sans MT</vt:lpstr>
      <vt:lpstr>Noto Sans Symbols</vt:lpstr>
      <vt:lpstr>Arial</vt:lpstr>
      <vt:lpstr>Gill Sans</vt:lpstr>
      <vt:lpstr>Office Theme</vt:lpstr>
      <vt:lpstr>Suplementos Nutritivos a Base de Lípidos en Pequeñas Cantidades:  Qué Comunicar a los Participantes del Programa</vt:lpstr>
      <vt:lpstr>[SQ-LNS] ayuda a su hijo a crecer sano</vt:lpstr>
      <vt:lpstr>[SQ-LNS] ayuda a su hijo a crecer sano</vt:lpstr>
      <vt:lpstr>PowerPoint Presentation</vt:lpstr>
      <vt:lpstr>Cómo integrar [SQ-LNS] en la dieta de su hijo</vt:lpstr>
      <vt:lpstr>[SQ-LNS] para la mujer embarazada o en período de lactancia</vt:lpstr>
      <vt:lpstr>[SQ-LNS] para la mujer embarazada o en período de lactancia</vt:lpstr>
      <vt:lpstr>         </vt:lpstr>
    </vt:vector>
  </TitlesOfParts>
  <Company>USAID Advancing Nutrition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Suplementos Nutritivos a Base de Lípidos en Pequeñas Cantidades: Qué Comunicar a los Participantes</dc:title>
  <dc:creator>USAID;USAID Advancing Nutrition</dc:creator>
  <cp:keywords>Suplementos Nutritivos</cp:keywords>
  <cp:lastModifiedBy>Aisha Freeman</cp:lastModifiedBy>
  <cp:revision>25</cp:revision>
  <dcterms:created xsi:type="dcterms:W3CDTF">2023-08-03T12:56:58Z</dcterms:created>
  <dcterms:modified xsi:type="dcterms:W3CDTF">2024-01-24T20:13:36Z</dcterms:modified>
</cp:coreProperties>
</file>