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9906000" cy="6858000" type="A4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ill Sans" panose="020B0502020104020203" pitchFamily="34" charset="-79"/>
      <p:regular r:id="rId15"/>
      <p:bold r:id="rId16"/>
    </p:embeddedFont>
    <p:embeddedFont>
      <p:font typeface="Gill Sans MT" panose="020B0502020104020203" pitchFamily="34" charset="77"/>
      <p:regular r:id="rId17"/>
      <p:bold r:id="rId18"/>
      <p:italic r:id="rId19"/>
      <p:boldItalic r:id="rId20"/>
    </p:embeddedFont>
    <p:embeddedFont>
      <p:font typeface="Noto Sans Symbols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KIcsTaLyM7o9dO6Mghjx+R2ako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21517B-D8E5-6287-01BD-0C5F85915155}" name="Jessica Scully" initials="JS" userId="Jessica Scull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9"/>
    <a:srgbClr val="BA0C2F"/>
    <a:srgbClr val="6C6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 snapToGrid="0">
      <p:cViewPr varScale="1">
        <p:scale>
          <a:sx n="105" d="100"/>
          <a:sy n="105" d="100"/>
        </p:scale>
        <p:origin x="208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customschemas.google.com/relationships/presentationmetadata" Target="metadata"/><Relationship Id="rId28" Type="http://schemas.microsoft.com/office/2018/10/relationships/authors" Target="author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5251054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4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3.jp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4.jpg"/><Relationship Id="rId4" Type="http://schemas.openxmlformats.org/officeDocument/2006/relationships/image" Target="../media/image20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dvancingnutrition.org/" TargetMode="External"/><Relationship Id="rId4" Type="http://schemas.openxmlformats.org/officeDocument/2006/relationships/hyperlink" Target="mailto:iinnfo@advancingnutrition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8622-6BBF-417B-AA22-E3A2B37DF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97280"/>
            <a:ext cx="4297136" cy="1325675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Small-Quantity Lipid-Based Nutrient Supplements: What to Communicate to Program Participants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D1902-1BCB-4D23-9B85-6FF9E4C34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3253451"/>
            <a:ext cx="4297136" cy="1655762"/>
          </a:xfrm>
        </p:spPr>
        <p:txBody>
          <a:bodyPr/>
          <a:lstStyle/>
          <a:p>
            <a:pPr marL="0" indent="0" algn="l"/>
            <a:r>
              <a:rPr lang="en-US" dirty="0">
                <a:solidFill>
                  <a:srgbClr val="6C6463"/>
                </a:solidFill>
                <a:latin typeface="Gill Sans MT" panose="020B0502020104020203" pitchFamily="34" charset="0"/>
              </a:rPr>
              <a:t>Annex I. Counseling Cards for Adaptation</a:t>
            </a:r>
          </a:p>
        </p:txBody>
      </p:sp>
      <p:pic>
        <p:nvPicPr>
          <p:cNvPr id="4" name="Google Shape;22;p2" descr="A blue and red text USAID Logo with a handshake in a circle.&#10;&#10;">
            <a:extLst>
              <a:ext uri="{FF2B5EF4-FFF2-40B4-BE49-F238E27FC236}">
                <a16:creationId xmlns:a16="http://schemas.microsoft.com/office/drawing/2014/main" id="{31840872-ED78-4D8B-8900-F71AE9CB7B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950" y="585445"/>
            <a:ext cx="1813366" cy="5369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;p2">
            <a:extLst>
              <a:ext uri="{FF2B5EF4-FFF2-40B4-BE49-F238E27FC236}">
                <a16:creationId xmlns:a16="http://schemas.microsoft.com/office/drawing/2014/main" id="{F6E1078E-BC3A-46E8-9232-76B2998D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22F165CE-CF9E-4513-B081-E7512937F74C}"/>
              </a:ext>
            </a:extLst>
          </p:cNvPr>
          <p:cNvSpPr txBox="1"/>
          <p:nvPr/>
        </p:nvSpPr>
        <p:spPr>
          <a:xfrm>
            <a:off x="742950" y="6531296"/>
            <a:ext cx="3733800" cy="19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USAID ADVANCING NUTRITION</a:t>
            </a:r>
            <a:endParaRPr dirty="0"/>
          </a:p>
        </p:txBody>
      </p:sp>
      <p:pic>
        <p:nvPicPr>
          <p:cNvPr id="10" name="Picture 9" descr="Image of health workers giving out pink sachets of SQ-LNS to a mom holding a baby.">
            <a:extLst>
              <a:ext uri="{FF2B5EF4-FFF2-40B4-BE49-F238E27FC236}">
                <a16:creationId xmlns:a16="http://schemas.microsoft.com/office/drawing/2014/main" id="{3663FE2E-B868-467D-B64B-1334E501B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33691" t="16366" r="25595" b="33016"/>
          <a:stretch/>
        </p:blipFill>
        <p:spPr>
          <a:xfrm>
            <a:off x="5268687" y="1513170"/>
            <a:ext cx="4637314" cy="43240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8D5241-D70A-41EA-8D32-DAB6ABA70DF7}"/>
              </a:ext>
            </a:extLst>
          </p:cNvPr>
          <p:cNvSpPr txBox="1"/>
          <p:nvPr/>
        </p:nvSpPr>
        <p:spPr>
          <a:xfrm>
            <a:off x="7064828" y="5837203"/>
            <a:ext cx="284117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Gill Sans MT" panose="020B0502020104020203" pitchFamily="34" charset="0"/>
              </a:rPr>
              <a:t>Photo credit: </a:t>
            </a:r>
            <a:r>
              <a:rPr lang="en-US" sz="800" dirty="0" err="1">
                <a:latin typeface="Gill Sans MT" panose="020B0502020104020203" pitchFamily="34" charset="0"/>
              </a:rPr>
              <a:t>Abdourahamane</a:t>
            </a:r>
            <a:r>
              <a:rPr lang="en-US" sz="800" dirty="0">
                <a:latin typeface="Gill Sans MT" panose="020B0502020104020203" pitchFamily="34" charset="0"/>
              </a:rPr>
              <a:t> </a:t>
            </a:r>
            <a:r>
              <a:rPr lang="en-US" sz="800" dirty="0" err="1">
                <a:latin typeface="Gill Sans MT" panose="020B0502020104020203" pitchFamily="34" charset="0"/>
              </a:rPr>
              <a:t>Balla</a:t>
            </a:r>
            <a:r>
              <a:rPr lang="en-US" sz="800" dirty="0">
                <a:latin typeface="Gill Sans MT" panose="020B0502020104020203" pitchFamily="34" charset="0"/>
              </a:rPr>
              <a:t> and Halima </a:t>
            </a:r>
            <a:r>
              <a:rPr lang="en-US" sz="800" dirty="0" err="1">
                <a:latin typeface="Gill Sans MT" panose="020B0502020104020203" pitchFamily="34" charset="0"/>
              </a:rPr>
              <a:t>Diadié</a:t>
            </a:r>
            <a:r>
              <a:rPr lang="en-US" sz="800" dirty="0">
                <a:latin typeface="Gill Sans MT" panose="020B0502020104020203" pitchFamily="34" charset="0"/>
              </a:rPr>
              <a:t> for JSI</a:t>
            </a:r>
          </a:p>
        </p:txBody>
      </p:sp>
    </p:spTree>
    <p:extLst>
      <p:ext uri="{BB962C8B-B14F-4D97-AF65-F5344CB8AC3E}">
        <p14:creationId xmlns:p14="http://schemas.microsoft.com/office/powerpoint/2010/main" val="384218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Illustration of someone adding additional nutrients to a bowl of food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6710" y="1004714"/>
            <a:ext cx="3199345" cy="248861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258678" y="-8032"/>
            <a:ext cx="94154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</a:pPr>
            <a:r>
              <a:rPr lang="en-U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[SQ-LNS] help your child grow healthy</a:t>
            </a:r>
            <a:endParaRPr dirty="0"/>
          </a:p>
        </p:txBody>
      </p:sp>
      <p:pic>
        <p:nvPicPr>
          <p:cNvPr id="84" name="Google Shape;84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9852"/>
          <a:stretch/>
        </p:blipFill>
        <p:spPr>
          <a:xfrm>
            <a:off x="6317200" y="2884146"/>
            <a:ext cx="2914649" cy="13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Illustration of a mother feeding enriched food to her toddler. The packet of enrichment powder is circled in red."/>
          <p:cNvPicPr preferRelativeResize="0"/>
          <p:nvPr/>
        </p:nvPicPr>
        <p:blipFill rotWithShape="1">
          <a:blip r:embed="rId5">
            <a:alphaModFix/>
          </a:blip>
          <a:srcRect t="9" b="8"/>
          <a:stretch/>
        </p:blipFill>
        <p:spPr>
          <a:xfrm>
            <a:off x="3185142" y="3533425"/>
            <a:ext cx="3505275" cy="32545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04000" y="945450"/>
            <a:ext cx="0" cy="52578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8" name="Google Shape;88;p1" descr="Illustration of a baby holding a packet of enrichment powder with a smile on its face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910" y="2290237"/>
            <a:ext cx="2909414" cy="2887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02000" y="945450"/>
            <a:ext cx="0" cy="52578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" name="Google Shape;90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382871"/>
            <a:ext cx="9906000" cy="491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[SQ-LNS] help your child grow healthy </a:t>
            </a:r>
            <a:endParaRPr dirty="0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[Local name of SQ-LNS] help your child grow healthy. 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You can give [local name] directly from the sachet or mix [loca</a:t>
            </a:r>
            <a:r>
              <a:rPr lang="en-US" sz="180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 name] </a:t>
            </a: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with food.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[Local name] are only for children 6 months to 24 months of age.</a:t>
            </a:r>
            <a:endParaRPr sz="1800" b="0" i="0" u="none" strike="noStrik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•"/>
            </a:pP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Feed one sachet only of [local name] per day to your child. </a:t>
            </a:r>
            <a:endParaRPr sz="18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After your child eats [local name], his or her stool might change in color or consistency for the first few days; if you are concerned about this, consult a health worker.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If your child develops rashes or experiences difficulty breathing after eating [local name], immediately stop feeding the product and consult a health worker.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34E6C-1022-EC3A-623C-75E4BCC83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833" y="-226461"/>
            <a:ext cx="8420100" cy="2387600"/>
          </a:xfrm>
        </p:spPr>
        <p:txBody>
          <a:bodyPr/>
          <a:lstStyle/>
          <a:p>
            <a:pPr rtl="0"/>
            <a:r>
              <a:rPr lang="en-US" sz="4400" b="1" i="0" dirty="0">
                <a:solidFill>
                  <a:srgbClr val="000000"/>
                </a:solidFill>
                <a:effectLst/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</a:rPr>
              <a:t>How to feed [SQ-LNS] with your child’s diet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111" name="Google Shape;111;p3" descr="Illustration of a person washing their hands above a bucket, with someone helping them clea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655" y="1290023"/>
            <a:ext cx="1521137" cy="218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Illustration of a mother teaching her toddler how to wash their hands, someone is also helping pour the water over the child's hands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312" y="3403101"/>
            <a:ext cx="2180147" cy="218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 descr="Illustration of a mother breastfeeding on a ma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5778" y="1944763"/>
            <a:ext cx="3691393" cy="297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 descr="Illustration of a mother feeding enriched food to her toddler. The packet of enrichment powder is circled in red."/>
          <p:cNvPicPr preferRelativeResize="0"/>
          <p:nvPr/>
        </p:nvPicPr>
        <p:blipFill rotWithShape="1">
          <a:blip r:embed="rId6">
            <a:alphaModFix/>
          </a:blip>
          <a:srcRect t="9" b="8"/>
          <a:stretch/>
        </p:blipFill>
        <p:spPr>
          <a:xfrm>
            <a:off x="6400726" y="1801708"/>
            <a:ext cx="3505275" cy="3254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3" descr="Illustration showing a line of various healthy foods, from grains to legumes, to meat, dairy, veggies, and finally fruit. "/>
          <p:cNvGrpSpPr/>
          <p:nvPr/>
        </p:nvGrpSpPr>
        <p:grpSpPr>
          <a:xfrm>
            <a:off x="0" y="5370286"/>
            <a:ext cx="9641228" cy="2250512"/>
            <a:chOff x="-36296" y="4565791"/>
            <a:chExt cx="13647310" cy="3185635"/>
          </a:xfrm>
        </p:grpSpPr>
        <p:pic>
          <p:nvPicPr>
            <p:cNvPr id="103" name="Google Shape;103;p3"/>
            <p:cNvPicPr preferRelativeResize="0"/>
            <p:nvPr/>
          </p:nvPicPr>
          <p:blipFill rotWithShape="1">
            <a:blip r:embed="rId7">
              <a:alphaModFix/>
            </a:blip>
            <a:srcRect t="-21592" b="-175327"/>
            <a:stretch/>
          </p:blipFill>
          <p:spPr>
            <a:xfrm>
              <a:off x="11091478" y="4565791"/>
              <a:ext cx="2519536" cy="318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"/>
            <p:cNvPicPr preferRelativeResize="0"/>
            <p:nvPr/>
          </p:nvPicPr>
          <p:blipFill rotWithShape="1">
            <a:blip r:embed="rId8">
              <a:alphaModFix/>
            </a:blip>
            <a:srcRect l="-18485" r="1"/>
            <a:stretch/>
          </p:blipFill>
          <p:spPr>
            <a:xfrm>
              <a:off x="8105847" y="4780246"/>
              <a:ext cx="2985631" cy="1159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9">
              <a:alphaModFix/>
            </a:blip>
            <a:srcRect t="-16264"/>
            <a:stretch/>
          </p:blipFill>
          <p:spPr>
            <a:xfrm>
              <a:off x="7794522" y="4780246"/>
              <a:ext cx="732981" cy="1069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10">
              <a:alphaModFix/>
            </a:blip>
            <a:srcRect l="-12185" t="-9653" r="1" b="-139513"/>
            <a:stretch/>
          </p:blipFill>
          <p:spPr>
            <a:xfrm>
              <a:off x="4640864" y="4866872"/>
              <a:ext cx="2825889" cy="224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416519" y="5486400"/>
              <a:ext cx="689328" cy="41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3"/>
            <p:cNvPicPr preferRelativeResize="0"/>
            <p:nvPr/>
          </p:nvPicPr>
          <p:blipFill rotWithShape="1">
            <a:blip r:embed="rId12">
              <a:alphaModFix/>
            </a:blip>
            <a:srcRect t="-17362" b="-52530"/>
            <a:stretch/>
          </p:blipFill>
          <p:spPr>
            <a:xfrm>
              <a:off x="-36296" y="4780246"/>
              <a:ext cx="2519536" cy="1643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3"/>
            <p:cNvPicPr preferRelativeResize="0"/>
            <p:nvPr/>
          </p:nvPicPr>
          <p:blipFill rotWithShape="1">
            <a:blip r:embed="rId13">
              <a:alphaModFix/>
            </a:blip>
            <a:srcRect t="1" b="-70342"/>
            <a:stretch/>
          </p:blipFill>
          <p:spPr>
            <a:xfrm>
              <a:off x="2432590" y="4924263"/>
              <a:ext cx="2520410" cy="19514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" name="Google Shape;112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352534"/>
            <a:ext cx="9906000" cy="505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How to feed [SQ-LNS] with your child’s diet</a:t>
            </a:r>
            <a:endParaRPr dirty="0"/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While feeding [local name] to your child, continue to breastfeed and give your child a variety of nutritious foods. </a:t>
            </a:r>
            <a:endParaRPr sz="1800" b="0" i="0" u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Wash your hands with soap and water before feeding your child [local name] and other food.</a:t>
            </a:r>
            <a:endParaRPr sz="1800" b="0" i="0" u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Wash your child’s hands with soap and water before giving you child [local name] or other food to eat.</a:t>
            </a:r>
            <a:endParaRPr sz="1800" b="1" i="0" u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>
            <a:spLocks noGrp="1"/>
          </p:cNvSpPr>
          <p:nvPr>
            <p:ph type="title"/>
          </p:nvPr>
        </p:nvSpPr>
        <p:spPr>
          <a:xfrm>
            <a:off x="681037" y="293971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</a:pPr>
            <a:r>
              <a:rPr lang="en-U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[SQ-LNS] for the pregnant or </a:t>
            </a:r>
            <a:r>
              <a:rPr lang="en-US" b="1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breastfeeding</a:t>
            </a:r>
            <a:r>
              <a:rPr lang="en-U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woman</a:t>
            </a:r>
            <a:endParaRPr dirty="0"/>
          </a:p>
        </p:txBody>
      </p:sp>
      <p:pic>
        <p:nvPicPr>
          <p:cNvPr id="134" name="Google Shape;134;p5" descr="Illustration of a woman sitting on a mat and eating a balanced meal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89" y="1954323"/>
            <a:ext cx="2961694" cy="294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 descr="Illustration of a woman sitting on a mat and eating a balanced meal, while breastfeeding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3072" y="1952244"/>
            <a:ext cx="2758143" cy="295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9114"/>
          <a:stretch/>
        </p:blipFill>
        <p:spPr>
          <a:xfrm>
            <a:off x="6516925" y="2695672"/>
            <a:ext cx="3123399" cy="150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332767"/>
            <a:ext cx="9906000" cy="525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5" descr="Illustration showing a line of various healthy foods, from grains to legumes, to meat, dairy, veggies, and finally fruit. "/>
          <p:cNvGrpSpPr/>
          <p:nvPr/>
        </p:nvGrpSpPr>
        <p:grpSpPr>
          <a:xfrm>
            <a:off x="-2" y="5274735"/>
            <a:ext cx="9641825" cy="2250651"/>
            <a:chOff x="-36296" y="4565791"/>
            <a:chExt cx="13647311" cy="3185635"/>
          </a:xfrm>
        </p:grpSpPr>
        <p:pic>
          <p:nvPicPr>
            <p:cNvPr id="127" name="Google Shape;127;p5"/>
            <p:cNvPicPr preferRelativeResize="0"/>
            <p:nvPr/>
          </p:nvPicPr>
          <p:blipFill rotWithShape="1">
            <a:blip r:embed="rId7">
              <a:alphaModFix/>
            </a:blip>
            <a:srcRect t="-21585" b="-175326"/>
            <a:stretch/>
          </p:blipFill>
          <p:spPr>
            <a:xfrm>
              <a:off x="11091478" y="4565791"/>
              <a:ext cx="2519537" cy="318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5"/>
            <p:cNvPicPr preferRelativeResize="0"/>
            <p:nvPr/>
          </p:nvPicPr>
          <p:blipFill rotWithShape="1">
            <a:blip r:embed="rId8">
              <a:alphaModFix/>
            </a:blip>
            <a:srcRect l="-18483"/>
            <a:stretch/>
          </p:blipFill>
          <p:spPr>
            <a:xfrm>
              <a:off x="8105847" y="4780246"/>
              <a:ext cx="2985631" cy="1159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5"/>
            <p:cNvPicPr preferRelativeResize="0"/>
            <p:nvPr/>
          </p:nvPicPr>
          <p:blipFill rotWithShape="1">
            <a:blip r:embed="rId9">
              <a:alphaModFix/>
            </a:blip>
            <a:srcRect t="-16264"/>
            <a:stretch/>
          </p:blipFill>
          <p:spPr>
            <a:xfrm>
              <a:off x="7794522" y="4780246"/>
              <a:ext cx="732981" cy="1069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5"/>
            <p:cNvPicPr preferRelativeResize="0"/>
            <p:nvPr/>
          </p:nvPicPr>
          <p:blipFill rotWithShape="1">
            <a:blip r:embed="rId10">
              <a:alphaModFix/>
            </a:blip>
            <a:srcRect l="-12182" t="-9642" b="-139546"/>
            <a:stretch/>
          </p:blipFill>
          <p:spPr>
            <a:xfrm>
              <a:off x="4640864" y="4866872"/>
              <a:ext cx="2825889" cy="224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416519" y="5486400"/>
              <a:ext cx="689328" cy="41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5"/>
            <p:cNvPicPr preferRelativeResize="0"/>
            <p:nvPr/>
          </p:nvPicPr>
          <p:blipFill rotWithShape="1">
            <a:blip r:embed="rId12">
              <a:alphaModFix/>
            </a:blip>
            <a:srcRect t="-17363" b="-52531"/>
            <a:stretch/>
          </p:blipFill>
          <p:spPr>
            <a:xfrm>
              <a:off x="-36296" y="4780246"/>
              <a:ext cx="2519537" cy="1643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5"/>
            <p:cNvPicPr preferRelativeResize="0"/>
            <p:nvPr/>
          </p:nvPicPr>
          <p:blipFill rotWithShape="1">
            <a:blip r:embed="rId13">
              <a:alphaModFix/>
            </a:blip>
            <a:srcRect b="-70327"/>
            <a:stretch/>
          </p:blipFill>
          <p:spPr>
            <a:xfrm>
              <a:off x="2432590" y="4924263"/>
              <a:ext cx="2520409" cy="19514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[SQ-LNS] for the pregnant or breastfeeding woman </a:t>
            </a:r>
            <a:endParaRPr dirty="0"/>
          </a:p>
        </p:txBody>
      </p:sp>
      <p:sp>
        <p:nvSpPr>
          <p:cNvPr id="144" name="Google Shape;144;p6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[Local name] are for pregnant women and women who are breastfeeding children up to six months of age. Say this to women taking SQ-LNS:</a:t>
            </a:r>
            <a:endParaRPr sz="1200" b="0"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When you eat [local name] during pregnancy, they will help your child grow healthy.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When you eat [local name] while breastfeeding, they will support your health.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You can eat [local name] directly from the sachet or mix [local name] with food.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While eating [local name], remember to continue eating nutritious foods.</a:t>
            </a:r>
            <a:endParaRPr sz="1800" b="0" i="0" u="none" strike="noStrik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•"/>
            </a:pP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Eat one sachet only of [local name] per day.</a:t>
            </a:r>
            <a:endParaRPr sz="18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If you experience any side effects such as rashes or difficulty breathing, after eating [local name], immediately stop eating the product and consult a health worker.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BFA1-85F2-4141-A426-D87BD730E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9906000" cy="6273887"/>
          </a:xfrm>
          <a:solidFill>
            <a:srgbClr val="0067B9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  <a:r>
              <a:rPr lang="en-US" baseline="0" dirty="0">
                <a:solidFill>
                  <a:schemeClr val="bg1"/>
                </a:solidFill>
              </a:rPr>
              <a:t> Slide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br>
              <a:rPr lang="en-US" dirty="0">
                <a:solidFill>
                  <a:srgbClr val="0067B9"/>
                </a:solidFill>
              </a:rPr>
            </a:br>
            <a:endParaRPr lang="en-US" dirty="0">
              <a:solidFill>
                <a:srgbClr val="0067B9"/>
              </a:solidFill>
            </a:endParaRPr>
          </a:p>
        </p:txBody>
      </p:sp>
      <p:pic>
        <p:nvPicPr>
          <p:cNvPr id="7" name="Google Shape;127;p19" descr="United State Agency International Development (USAID) logo: From the the American People.">
            <a:extLst>
              <a:ext uri="{FF2B5EF4-FFF2-40B4-BE49-F238E27FC236}">
                <a16:creationId xmlns:a16="http://schemas.microsoft.com/office/drawing/2014/main" id="{6BD40DF5-3212-41D7-A5B3-DA5081F753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0784" b="10784"/>
          <a:stretch/>
        </p:blipFill>
        <p:spPr>
          <a:xfrm>
            <a:off x="397742" y="687144"/>
            <a:ext cx="3680576" cy="11042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sp>
        <p:nvSpPr>
          <p:cNvPr id="5" name="Google Shape;122;p19">
            <a:extLst>
              <a:ext uri="{FF2B5EF4-FFF2-40B4-BE49-F238E27FC236}">
                <a16:creationId xmlns:a16="http://schemas.microsoft.com/office/drawing/2014/main" id="{D227A57F-F0A1-43A3-88CA-CE33DD4BBF42}"/>
              </a:ext>
            </a:extLst>
          </p:cNvPr>
          <p:cNvSpPr txBox="1"/>
          <p:nvPr/>
        </p:nvSpPr>
        <p:spPr>
          <a:xfrm>
            <a:off x="842140" y="2786363"/>
            <a:ext cx="3570119" cy="19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USAID</a:t>
            </a: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0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ADVANCING NUTRITION</a:t>
            </a:r>
            <a:endParaRPr sz="1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IMPLEMENTED BY: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JSI Research &amp; Training Institute, Inc.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2733 Crystal Drive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r>
              <a:rPr lang="en-US" sz="1000" b="0" i="0" baseline="30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</a:t>
            </a: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Floor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Arlington, VA 22202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endParaRPr sz="1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Phone: 703–528–7474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Email: </a:t>
            </a:r>
            <a:r>
              <a:rPr lang="en-US" sz="10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info@advancingnutrition.org</a:t>
            </a:r>
            <a:r>
              <a:rPr lang="en-US" sz="1000" u="sng" dirty="0" err="1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info@advancingnutrition.org</a:t>
            </a:r>
            <a:endParaRPr sz="1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Internet: advancingnutrition.org</a:t>
            </a:r>
            <a:r>
              <a:rPr lang="en-US" sz="1000" u="sng" dirty="0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5"/>
              </a:rPr>
              <a:t>advancingnutrition</a:t>
            </a:r>
            <a:r>
              <a:rPr lang="en-US" sz="1050" u="sng" dirty="0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5"/>
              </a:rPr>
              <a:t>.org</a:t>
            </a:r>
            <a:endParaRPr sz="105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124;p19">
            <a:extLst>
              <a:ext uri="{FF2B5EF4-FFF2-40B4-BE49-F238E27FC236}">
                <a16:creationId xmlns:a16="http://schemas.microsoft.com/office/drawing/2014/main" id="{E3E68CCC-5105-4D66-A9E3-EA42DFB154E1}"/>
              </a:ext>
            </a:extLst>
          </p:cNvPr>
          <p:cNvSpPr txBox="1"/>
          <p:nvPr/>
        </p:nvSpPr>
        <p:spPr>
          <a:xfrm>
            <a:off x="4078318" y="2822254"/>
            <a:ext cx="4537724" cy="64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USAID Advancing Nutrition is the Agency's flagship multi-sectoral nutrition project, addressing the root causes of malnutrition to save lives and enhance long-term health and development.</a:t>
            </a:r>
            <a:endParaRPr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04C7F8-CF14-4C58-9BC4-CCDCFB4F8C9E}"/>
              </a:ext>
            </a:extLst>
          </p:cNvPr>
          <p:cNvSpPr txBox="1"/>
          <p:nvPr/>
        </p:nvSpPr>
        <p:spPr>
          <a:xfrm>
            <a:off x="4018447" y="3672202"/>
            <a:ext cx="46574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This presentation </a:t>
            </a:r>
            <a:r>
              <a:rPr lang="en-US" sz="9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is made possible by the generous support of the American people through</a:t>
            </a:r>
            <a:r>
              <a:rPr lang="en-US" sz="9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the U.S. Agency for International Development. It was prepared under the terms of contract 7200AA18C00070 awarded to JSI Research &amp; Training Institute, Inc. The contents are the responsibility of JSI and do not necessarily reflect the views of USAID or the U.S. Government.</a:t>
            </a:r>
            <a:endParaRPr lang="en-US" sz="900" dirty="0"/>
          </a:p>
          <a:p>
            <a:endParaRPr lang="en-US" dirty="0"/>
          </a:p>
        </p:txBody>
      </p:sp>
      <p:sp>
        <p:nvSpPr>
          <p:cNvPr id="8" name="Google Shape;123;p19">
            <a:extLst>
              <a:ext uri="{FF2B5EF4-FFF2-40B4-BE49-F238E27FC236}">
                <a16:creationId xmlns:a16="http://schemas.microsoft.com/office/drawing/2014/main" id="{7912A36F-124E-435B-870B-0BC3F030C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87"/>
            <a:ext cx="9906000" cy="5841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Google Shape;126;p19">
            <a:extLst>
              <a:ext uri="{FF2B5EF4-FFF2-40B4-BE49-F238E27FC236}">
                <a16:creationId xmlns:a16="http://schemas.microsoft.com/office/drawing/2014/main" id="{7595D766-CC52-43BC-9827-AF5D2C0620F4}"/>
              </a:ext>
            </a:extLst>
          </p:cNvPr>
          <p:cNvSpPr txBox="1"/>
          <p:nvPr/>
        </p:nvSpPr>
        <p:spPr>
          <a:xfrm>
            <a:off x="760299" y="6452393"/>
            <a:ext cx="37338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5" b="1" dirty="0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USAID ADVANCING NUTRITION</a:t>
            </a:r>
            <a:endParaRPr sz="1600" b="1" dirty="0">
              <a:solidFill>
                <a:srgbClr val="BA0C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1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564</Words>
  <Application>Microsoft Macintosh PowerPoint</Application>
  <PresentationFormat>A4 Paper (210x297 mm)</PresentationFormat>
  <Paragraphs>40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Noto Sans Symbols</vt:lpstr>
      <vt:lpstr>Calibri</vt:lpstr>
      <vt:lpstr>Gill Sans MT</vt:lpstr>
      <vt:lpstr>Gill Sans</vt:lpstr>
      <vt:lpstr>Office Theme</vt:lpstr>
      <vt:lpstr>Small-Quantity Lipid-Based Nutrient Supplements: What to Communicate to Program Participants</vt:lpstr>
      <vt:lpstr>[SQ-LNS] help your child grow healthy</vt:lpstr>
      <vt:lpstr>[SQ-LNS] help your child grow healthy </vt:lpstr>
      <vt:lpstr>How to feed [SQ-LNS] with your child’s diet </vt:lpstr>
      <vt:lpstr>How to feed [SQ-LNS] with your child’s diet</vt:lpstr>
      <vt:lpstr>[SQ-LNS] for the pregnant or breastfeeding woman</vt:lpstr>
      <vt:lpstr>[SQ-LNS] for the pregnant or breastfeeding woman </vt:lpstr>
      <vt:lpstr>End Slide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[SQ-LNS] helps your child grow healthy</dc:title>
  <dc:creator>Andrew Cunningham</dc:creator>
  <cp:lastModifiedBy>Microsoft Office User</cp:lastModifiedBy>
  <cp:revision>11</cp:revision>
  <dcterms:created xsi:type="dcterms:W3CDTF">2023-08-03T12:56:58Z</dcterms:created>
  <dcterms:modified xsi:type="dcterms:W3CDTF">2024-01-08T15:54:24Z</dcterms:modified>
</cp:coreProperties>
</file>