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6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Lst>
  <p:sldSz cx="9144000" cy="5143500" type="screen16x9"/>
  <p:notesSz cx="6858000" cy="9144000"/>
  <p:embeddedFontLst>
    <p:embeddedFont>
      <p:font typeface="Cambria" panose="02040503050406030204" pitchFamily="18" charset="0"/>
      <p:regular r:id="rId67"/>
      <p:bold r:id="rId68"/>
      <p:italic r:id="rId69"/>
      <p:boldItalic r:id="rId70"/>
    </p:embeddedFont>
    <p:embeddedFont>
      <p:font typeface="Gill Sans" panose="020B0604020202020204" charset="0"/>
      <p:regular r:id="rId71"/>
      <p:bold r:id="rId72"/>
    </p:embeddedFont>
    <p:embeddedFont>
      <p:font typeface="Noto Sans Symbols" pitchFamily="2" charset="0"/>
      <p:regular r:id="rId73"/>
      <p:bold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0C2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B0DBF1B-B915-4015-BC21-E78C9853979B}">
  <a:tblStyle styleId="{4B0DBF1B-B915-4015-BC21-E78C9853979B}" styleName="Table_0">
    <a:wholeTbl>
      <a:tcTxStyle b="off" i="off">
        <a:font>
          <a:latin typeface="Gill Sans MT"/>
          <a:ea typeface="Gill Sans MT"/>
          <a:cs typeface="Gill Sans MT"/>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AF3"/>
          </a:solidFill>
        </a:fill>
      </a:tcStyle>
    </a:wholeTbl>
    <a:band1H>
      <a:tcTxStyle b="off" i="off"/>
      <a:tcStyle>
        <a:tcBdr/>
        <a:fill>
          <a:solidFill>
            <a:srgbClr val="CAD2E6"/>
          </a:solidFill>
        </a:fill>
      </a:tcStyle>
    </a:band1H>
    <a:band2H>
      <a:tcTxStyle b="off" i="off"/>
      <a:tcStyle>
        <a:tcBdr/>
      </a:tcStyle>
    </a:band2H>
    <a:band1V>
      <a:tcTxStyle b="off" i="off"/>
      <a:tcStyle>
        <a:tcBdr/>
        <a:fill>
          <a:solidFill>
            <a:srgbClr val="CAD2E6"/>
          </a:solidFill>
        </a:fill>
      </a:tcStyle>
    </a:band1V>
    <a:band2V>
      <a:tcTxStyle b="off" i="off"/>
      <a:tcStyle>
        <a:tcBdr/>
      </a:tcStyle>
    </a:band2V>
    <a:lastCol>
      <a:tcTxStyle b="on" i="off">
        <a:font>
          <a:latin typeface="Gill Sans MT"/>
          <a:ea typeface="Gill Sans MT"/>
          <a:cs typeface="Gill Sans MT"/>
        </a:font>
        <a:schemeClr val="lt1"/>
      </a:tcTxStyle>
      <a:tcStyle>
        <a:tcBdr/>
        <a:fill>
          <a:solidFill>
            <a:schemeClr val="accent4"/>
          </a:solidFill>
        </a:fill>
      </a:tcStyle>
    </a:lastCol>
    <a:firstCol>
      <a:tcTxStyle b="on" i="off">
        <a:font>
          <a:latin typeface="Gill Sans MT"/>
          <a:ea typeface="Gill Sans MT"/>
          <a:cs typeface="Gill Sans MT"/>
        </a:font>
        <a:schemeClr val="lt1"/>
      </a:tcTxStyle>
      <a:tcStyle>
        <a:tcBdr/>
        <a:fill>
          <a:solidFill>
            <a:schemeClr val="accent4"/>
          </a:solidFill>
        </a:fill>
      </a:tcStyle>
    </a:firstCol>
    <a:lastRow>
      <a:tcTxStyle b="on" i="off">
        <a:font>
          <a:latin typeface="Gill Sans MT"/>
          <a:ea typeface="Gill Sans MT"/>
          <a:cs typeface="Gill Sans MT"/>
        </a:font>
        <a:schemeClr val="lt1"/>
      </a:tcTxStyle>
      <a:tcStyle>
        <a:tcBdr>
          <a:top>
            <a:ln w="38100" cap="flat" cmpd="sng">
              <a:solidFill>
                <a:schemeClr val="lt1"/>
              </a:solidFill>
              <a:prstDash val="solid"/>
              <a:round/>
              <a:headEnd type="none" w="sm" len="sm"/>
              <a:tailEnd type="none" w="sm" len="sm"/>
            </a:ln>
          </a:top>
        </a:tcBdr>
        <a:fill>
          <a:solidFill>
            <a:schemeClr val="accent4"/>
          </a:solidFill>
        </a:fill>
      </a:tcStyle>
    </a:lastRow>
    <a:seCell>
      <a:tcTxStyle b="off" i="off"/>
      <a:tcStyle>
        <a:tcBdr/>
      </a:tcStyle>
    </a:seCell>
    <a:swCell>
      <a:tcTxStyle b="off" i="off"/>
      <a:tcStyle>
        <a:tcBdr/>
      </a:tcStyle>
    </a:swCell>
    <a:firstRow>
      <a:tcTxStyle b="on" i="off">
        <a:font>
          <a:latin typeface="Gill Sans MT"/>
          <a:ea typeface="Gill Sans MT"/>
          <a:cs typeface="Gill Sans MT"/>
        </a:font>
        <a:schemeClr val="lt1"/>
      </a:tcTxStyle>
      <a:tcStyle>
        <a:tcBdr>
          <a:bottom>
            <a:ln w="38100" cap="flat" cmpd="sng">
              <a:solidFill>
                <a:schemeClr val="lt1"/>
              </a:solidFill>
              <a:prstDash val="solid"/>
              <a:round/>
              <a:headEnd type="none" w="sm" len="sm"/>
              <a:tailEnd type="none" w="sm" len="sm"/>
            </a:ln>
          </a:bottom>
        </a:tcBdr>
        <a:fill>
          <a:solidFill>
            <a:schemeClr val="accent4"/>
          </a:solidFill>
        </a:fill>
      </a:tcStyle>
    </a:firstRow>
    <a:neCell>
      <a:tcTxStyle b="off" i="off"/>
      <a:tcStyle>
        <a:tcBdr/>
      </a:tcStyle>
    </a:neCell>
    <a:nwCell>
      <a:tcTxStyle b="off" i="off"/>
      <a:tcStyle>
        <a:tcBdr/>
      </a:tcStyle>
    </a:nwCell>
  </a:tblStyle>
  <a:tblStyle styleId="{02880836-B7C8-46C1-913D-EF0FB61ADD43}" styleName="Table_1">
    <a:wholeTbl>
      <a:tcTxStyle>
        <a:font>
          <a:latin typeface="Arial"/>
          <a:ea typeface="Arial"/>
          <a:cs typeface="Arial"/>
        </a:font>
        <a:srgbClr val="000000"/>
      </a:tcTxStyle>
      <a:tcStyle>
        <a:tcBdr>
          <a:left>
            <a:ln w="12700" cap="flat" cmpd="sng">
              <a:solidFill>
                <a:srgbClr val="CFCDC9"/>
              </a:solidFill>
              <a:prstDash val="solid"/>
              <a:round/>
              <a:headEnd type="none" w="sm" len="sm"/>
              <a:tailEnd type="none" w="sm" len="sm"/>
            </a:ln>
          </a:left>
          <a:right>
            <a:ln w="12700" cap="flat" cmpd="sng">
              <a:solidFill>
                <a:srgbClr val="CFCDC9"/>
              </a:solidFill>
              <a:prstDash val="solid"/>
              <a:round/>
              <a:headEnd type="none" w="sm" len="sm"/>
              <a:tailEnd type="none" w="sm" len="sm"/>
            </a:ln>
          </a:right>
          <a:top>
            <a:ln w="12700" cap="flat" cmpd="sng">
              <a:solidFill>
                <a:srgbClr val="CFCDC9"/>
              </a:solidFill>
              <a:prstDash val="solid"/>
              <a:round/>
              <a:headEnd type="none" w="sm" len="sm"/>
              <a:tailEnd type="none" w="sm" len="sm"/>
            </a:ln>
          </a:top>
          <a:bottom>
            <a:ln w="12700" cap="flat" cmpd="sng">
              <a:solidFill>
                <a:srgbClr val="CFCDC9"/>
              </a:solidFill>
              <a:prstDash val="solid"/>
              <a:round/>
              <a:headEnd type="none" w="sm" len="sm"/>
              <a:tailEnd type="none" w="sm" len="sm"/>
            </a:ln>
          </a:bottom>
          <a:insideH>
            <a:ln w="12700" cap="flat" cmpd="sng">
              <a:solidFill>
                <a:srgbClr val="CFCDC9"/>
              </a:solidFill>
              <a:prstDash val="solid"/>
              <a:round/>
              <a:headEnd type="none" w="sm" len="sm"/>
              <a:tailEnd type="none" w="sm" len="sm"/>
            </a:ln>
          </a:insideH>
          <a:insideV>
            <a:ln w="12700" cap="flat" cmpd="sng">
              <a:solidFill>
                <a:srgbClr val="CFCDC9"/>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7" autoAdjust="0"/>
    <p:restoredTop sz="94673" autoAdjust="0"/>
  </p:normalViewPr>
  <p:slideViewPr>
    <p:cSldViewPr snapToGrid="0">
      <p:cViewPr varScale="1">
        <p:scale>
          <a:sx n="133" d="100"/>
          <a:sy n="133" d="100"/>
        </p:scale>
        <p:origin x="258" y="126"/>
      </p:cViewPr>
      <p:guideLst/>
    </p:cSldViewPr>
  </p:slideViewPr>
  <p:outlineViewPr>
    <p:cViewPr>
      <p:scale>
        <a:sx n="33" d="100"/>
        <a:sy n="33" d="100"/>
      </p:scale>
      <p:origin x="0" y="-307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2.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74" Type="http://schemas.openxmlformats.org/officeDocument/2006/relationships/font" Target="fonts/font8.fntdata"/><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7.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5.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a766916188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2a766916188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ac545e2a45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g2ac545e2a45_0_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9" name="Google Shape;229;g2ac545e2a45_0_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ac545e2a45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g2ac545e2a45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7" name="Google Shape;237;g2ac545e2a45_0_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ac545e2a45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g2ac545e2a45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5" name="Google Shape;245;g2ac545e2a45_0_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ac545e2a45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g2ac545e2a45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3" name="Google Shape;253;g2ac545e2a45_0_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a766916188_1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a766916188_1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a766916188_1_7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2a766916188_1_7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a766916188_1_7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2a766916188_1_7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a766916188_1_70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2a766916188_1_70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a766916188_1_6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g2a766916188_1_66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a:p>
        </p:txBody>
      </p:sp>
      <p:sp>
        <p:nvSpPr>
          <p:cNvPr id="285" name="Google Shape;285;g2a766916188_1_66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a766916188_1_77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2a766916188_1_77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a766916188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2a766916188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a766916188_1_77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2a766916188_1_77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1ee52dff0b6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1ee52dff0b6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2a766916188_1_7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2a766916188_1_7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a766916188_1_75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2a766916188_1_75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a96d1ac943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2a96d1ac943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a766916188_1_75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2a766916188_1_75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1ee52dff0b6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1ee52dff0b6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a766916188_1_75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2a766916188_1_75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a766916188_1_76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2a766916188_1_76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31fe106b50132f5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31fe106b50132f5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a766916188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2a766916188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a766916188_1_7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2a766916188_1_7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a766916188_1_76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2a766916188_1_76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a766916188_1_76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2a766916188_1_76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a766916188_1_7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2a766916188_1_7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31fe106b50132f54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31fe106b50132f5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2a766916188_1_7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2a766916188_1_7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2a766916188_1_7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2a766916188_1_7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2a766916188_1_76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2a766916188_1_76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2a766916188_1_76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2a766916188_1_76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2a766916188_1_76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2a766916188_1_76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a766916188_1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2a766916188_1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2a766916188_1_76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2a766916188_1_76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2a766916188_1_76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2a766916188_1_76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2a766916188_1_7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2a766916188_1_7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2a766916188_1_76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2a766916188_1_76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2a766916188_1_77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2a766916188_1_77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2a766916188_1_77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2a766916188_1_77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2a766916188_1_7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2a766916188_1_7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a766916188_1_77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2a766916188_1_77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2a766916188_1_76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2a766916188_1_76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a766916188_1_75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g2a766916188_1_75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sz="1100"/>
          </a:p>
        </p:txBody>
      </p:sp>
      <p:sp>
        <p:nvSpPr>
          <p:cNvPr id="472" name="Google Shape;472;g2a766916188_1_75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a766916188_1_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a766916188_1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a766916188_1_7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2a766916188_1_7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2a766916188_1_7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2a766916188_1_7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2a766916188_1_70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2a766916188_1_70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2a766916188_1_66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2a766916188_1_66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2a766916188_1_70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2a766916188_1_70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2ac545e2a45_0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2ac545e2a45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2a766916188_1_7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2a766916188_1_7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2ac545e2a45_0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2ac545e2a45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2ac545e2a45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2ac545e2a45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i="1">
                <a:solidFill>
                  <a:schemeClr val="dk1"/>
                </a:solidFill>
              </a:rPr>
              <a:t>*Note: Prior to this inception meeting, update this slide with the discussion points that should be reviewed during this meeting. There may also be additional slides that would be helpful to add.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2a766916188_1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2a766916188_1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a766916188_1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2a766916188_1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31fe106b50132f54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31fe106b50132f54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i="1">
                <a:solidFill>
                  <a:schemeClr val="dk1"/>
                </a:solidFill>
              </a:rPr>
              <a:t>*Note: Prior to this inception meeting, this slide may require updating.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2a766916188_1_77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2a766916188_1_77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31fe106b50132f54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31fe106b50132f54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i="1">
                <a:solidFill>
                  <a:schemeClr val="dk1"/>
                </a:solidFill>
              </a:rPr>
              <a:t>*Note: Prior to this inception meeting, this slide may require updating.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1ee52dff0b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1ee52dff0b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2a766916188_1_77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2a766916188_1_7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a766916188_1_56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2a766916188_1_56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ac545e2a45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2ac545e2a45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aa516e505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2aa516e505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s://www.advancingnutrition.org/"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 Photo - White">
  <p:cSld name="Cover - Photo - White">
    <p:bg>
      <p:bgPr>
        <a:solidFill>
          <a:schemeClr val="lt1"/>
        </a:solidFill>
        <a:effectLst/>
      </p:bgPr>
    </p:bg>
    <p:spTree>
      <p:nvGrpSpPr>
        <p:cNvPr id="1" name="Shape 10"/>
        <p:cNvGrpSpPr/>
        <p:nvPr/>
      </p:nvGrpSpPr>
      <p:grpSpPr>
        <a:xfrm>
          <a:off x="0" y="0"/>
          <a:ext cx="0" cy="0"/>
          <a:chOff x="0" y="0"/>
          <a:chExt cx="0" cy="0"/>
        </a:xfrm>
      </p:grpSpPr>
      <p:sp>
        <p:nvSpPr>
          <p:cNvPr id="11" name="Google Shape;11;p2"/>
          <p:cNvSpPr/>
          <p:nvPr/>
        </p:nvSpPr>
        <p:spPr>
          <a:xfrm>
            <a:off x="0" y="4769426"/>
            <a:ext cx="9144000" cy="374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j-lt"/>
              <a:ea typeface="Gill Sans"/>
              <a:cs typeface="Gill Sans"/>
              <a:sym typeface="Gill Sans"/>
            </a:endParaRPr>
          </a:p>
        </p:txBody>
      </p:sp>
      <p:sp>
        <p:nvSpPr>
          <p:cNvPr id="12" name="Google Shape;12;p2"/>
          <p:cNvSpPr txBox="1">
            <a:spLocks noGrp="1"/>
          </p:cNvSpPr>
          <p:nvPr>
            <p:ph type="ctrTitle"/>
          </p:nvPr>
        </p:nvSpPr>
        <p:spPr>
          <a:xfrm>
            <a:off x="685800" y="1371602"/>
            <a:ext cx="4250400" cy="1428600"/>
          </a:xfrm>
          <a:prstGeom prst="rect">
            <a:avLst/>
          </a:prstGeom>
          <a:noFill/>
          <a:ln>
            <a:noFill/>
          </a:ln>
        </p:spPr>
        <p:txBody>
          <a:bodyPr spcFirstLastPara="1" wrap="square" lIns="0" tIns="0" rIns="0" bIns="0" anchor="b" anchorCtr="0">
            <a:normAutofit/>
          </a:bodyPr>
          <a:lstStyle>
            <a:lvl1pPr lvl="0" algn="l">
              <a:spcBef>
                <a:spcPts val="0"/>
              </a:spcBef>
              <a:spcAft>
                <a:spcPts val="0"/>
              </a:spcAft>
              <a:buClr>
                <a:schemeClr val="accent3"/>
              </a:buClr>
              <a:buSzPts val="3200"/>
              <a:buFont typeface="Gill Sans"/>
              <a:buNone/>
              <a:defRPr sz="3200">
                <a:solidFill>
                  <a:schemeClr val="accent3"/>
                </a:solidFill>
                <a:latin typeface="+mj-l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685800" y="3086100"/>
            <a:ext cx="3581400" cy="12000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chemeClr val="accent3"/>
              </a:buClr>
              <a:buSzPts val="1800"/>
              <a:buNone/>
              <a:defRPr sz="1800">
                <a:solidFill>
                  <a:schemeClr val="accent3"/>
                </a:solidFill>
                <a:latin typeface="+mj-lt"/>
              </a:defRPr>
            </a:lvl1pPr>
            <a:lvl2pPr lvl="1" algn="ctr">
              <a:spcBef>
                <a:spcPts val="1200"/>
              </a:spcBef>
              <a:spcAft>
                <a:spcPts val="0"/>
              </a:spcAft>
              <a:buClr>
                <a:srgbClr val="888888"/>
              </a:buClr>
              <a:buSzPts val="2000"/>
              <a:buNone/>
              <a:defRPr>
                <a:solidFill>
                  <a:srgbClr val="888888"/>
                </a:solidFill>
              </a:defRPr>
            </a:lvl2pPr>
            <a:lvl3pPr lvl="2" algn="ctr">
              <a:spcBef>
                <a:spcPts val="1200"/>
              </a:spcBef>
              <a:spcAft>
                <a:spcPts val="0"/>
              </a:spcAft>
              <a:buClr>
                <a:srgbClr val="888888"/>
              </a:buClr>
              <a:buSzPts val="1800"/>
              <a:buNone/>
              <a:defRPr>
                <a:solidFill>
                  <a:srgbClr val="888888"/>
                </a:solidFill>
              </a:defRPr>
            </a:lvl3pPr>
            <a:lvl4pPr lvl="3" algn="ctr">
              <a:spcBef>
                <a:spcPts val="320"/>
              </a:spcBef>
              <a:spcAft>
                <a:spcPts val="0"/>
              </a:spcAft>
              <a:buClr>
                <a:srgbClr val="888888"/>
              </a:buClr>
              <a:buSzPts val="1600"/>
              <a:buNone/>
              <a:defRPr>
                <a:solidFill>
                  <a:srgbClr val="888888"/>
                </a:solidFill>
              </a:defRPr>
            </a:lvl4pPr>
            <a:lvl5pPr lvl="4" algn="ctr">
              <a:spcBef>
                <a:spcPts val="280"/>
              </a:spcBef>
              <a:spcAft>
                <a:spcPts val="0"/>
              </a:spcAft>
              <a:buClr>
                <a:srgbClr val="888888"/>
              </a:buClr>
              <a:buSzPts val="14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4" name="Google Shape;14;p2"/>
          <p:cNvSpPr txBox="1">
            <a:spLocks noGrp="1"/>
          </p:cNvSpPr>
          <p:nvPr>
            <p:ph type="body" idx="2"/>
          </p:nvPr>
        </p:nvSpPr>
        <p:spPr>
          <a:xfrm rot="-5400000">
            <a:off x="7563823" y="1361219"/>
            <a:ext cx="2686200" cy="169200"/>
          </a:xfrm>
          <a:prstGeom prst="rect">
            <a:avLst/>
          </a:prstGeom>
          <a:noFill/>
          <a:ln>
            <a:noFill/>
          </a:ln>
        </p:spPr>
        <p:txBody>
          <a:bodyPr spcFirstLastPara="1" wrap="square" lIns="45700" tIns="45700" rIns="0" bIns="0" anchor="t" anchorCtr="0">
            <a:spAutoFit/>
          </a:bodyPr>
          <a:lstStyle>
            <a:lvl1pPr marL="457200" lvl="0" indent="-228600" algn="r">
              <a:spcBef>
                <a:spcPts val="0"/>
              </a:spcBef>
              <a:spcAft>
                <a:spcPts val="0"/>
              </a:spcAft>
              <a:buClr>
                <a:schemeClr val="accent3"/>
              </a:buClr>
              <a:buSzPts val="800"/>
              <a:buNone/>
              <a:defRPr sz="800">
                <a:solidFill>
                  <a:schemeClr val="accent3"/>
                </a:solidFill>
                <a:latin typeface="+mj-lt"/>
              </a:defRPr>
            </a:lvl1pPr>
            <a:lvl2pPr marL="914400" lvl="1" indent="-228600" algn="l">
              <a:spcBef>
                <a:spcPts val="1200"/>
              </a:spcBef>
              <a:spcAft>
                <a:spcPts val="0"/>
              </a:spcAft>
              <a:buClr>
                <a:schemeClr val="lt1"/>
              </a:buClr>
              <a:buSzPts val="1800"/>
              <a:buNone/>
              <a:defRPr sz="1800">
                <a:solidFill>
                  <a:schemeClr val="lt1"/>
                </a:solidFill>
              </a:defRPr>
            </a:lvl2pPr>
            <a:lvl3pPr marL="1371600" lvl="2" indent="-228600" algn="l">
              <a:spcBef>
                <a:spcPts val="12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 name="Google Shape;15;p2"/>
          <p:cNvSpPr>
            <a:spLocks noGrp="1"/>
          </p:cNvSpPr>
          <p:nvPr>
            <p:ph type="pic" idx="3"/>
          </p:nvPr>
        </p:nvSpPr>
        <p:spPr>
          <a:xfrm>
            <a:off x="5105400" y="102868"/>
            <a:ext cx="3717000" cy="4526400"/>
          </a:xfrm>
          <a:prstGeom prst="rect">
            <a:avLst/>
          </a:prstGeom>
          <a:noFill/>
          <a:ln>
            <a:noFill/>
          </a:ln>
        </p:spPr>
      </p:sp>
      <p:sp>
        <p:nvSpPr>
          <p:cNvPr id="16" name="Google Shape;16;p2"/>
          <p:cNvSpPr txBox="1"/>
          <p:nvPr/>
        </p:nvSpPr>
        <p:spPr>
          <a:xfrm>
            <a:off x="685800" y="4868700"/>
            <a:ext cx="4700100" cy="261600"/>
          </a:xfrm>
          <a:prstGeom prst="rect">
            <a:avLst/>
          </a:prstGeom>
          <a:noFill/>
          <a:ln>
            <a:noFill/>
          </a:ln>
        </p:spPr>
        <p:txBody>
          <a:bodyPr spcFirstLastPara="1" wrap="square" lIns="0" tIns="45700" rIns="91425" bIns="45700" anchor="t" anchorCtr="0">
            <a:spAutoFit/>
          </a:bodyPr>
          <a:lstStyle/>
          <a:p>
            <a:pPr marL="0" marR="0" lvl="0" indent="0" algn="l" rtl="0">
              <a:spcBef>
                <a:spcPts val="0"/>
              </a:spcBef>
              <a:spcAft>
                <a:spcPts val="0"/>
              </a:spcAft>
              <a:buNone/>
            </a:pPr>
            <a:r>
              <a:rPr lang="en-GB" sz="1100">
                <a:solidFill>
                  <a:schemeClr val="lt1"/>
                </a:solidFill>
                <a:latin typeface="+mj-lt"/>
                <a:ea typeface="Gill Sans"/>
                <a:cs typeface="Gill Sans"/>
                <a:sym typeface="Gill Sans"/>
              </a:rPr>
              <a:t>Facility-Based Mentorship for Strengthening Breastfeeding Counselling in Kenya</a:t>
            </a:r>
            <a:endParaRPr>
              <a:latin typeface="+mj-lt"/>
            </a:endParaRPr>
          </a:p>
        </p:txBody>
      </p:sp>
      <p:pic>
        <p:nvPicPr>
          <p:cNvPr id="8" name="Google Shape;28;p4">
            <a:extLst>
              <a:ext uri="{FF2B5EF4-FFF2-40B4-BE49-F238E27FC236}">
                <a16:creationId xmlns:a16="http://schemas.microsoft.com/office/drawing/2014/main" id="{FB80F83D-A138-4EE3-9088-6EE038EC283B}"/>
              </a:ext>
            </a:extLst>
          </p:cNvPr>
          <p:cNvPicPr preferRelativeResize="0"/>
          <p:nvPr userDrawn="1"/>
        </p:nvPicPr>
        <p:blipFill rotWithShape="1">
          <a:blip r:embed="rId2">
            <a:alphaModFix/>
          </a:blip>
          <a:srcRect/>
          <a:stretch/>
        </p:blipFill>
        <p:spPr>
          <a:xfrm>
            <a:off x="691522" y="514350"/>
            <a:ext cx="1360025" cy="40268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Red Title + Left Photo">
  <p:cSld name="Divider - Red Title + Left Photo">
    <p:bg>
      <p:bgPr>
        <a:solidFill>
          <a:schemeClr val="accent2"/>
        </a:solidFill>
        <a:effectLst/>
      </p:bgPr>
    </p:bg>
    <p:spTree>
      <p:nvGrpSpPr>
        <p:cNvPr id="1" name="Shape 58"/>
        <p:cNvGrpSpPr/>
        <p:nvPr/>
      </p:nvGrpSpPr>
      <p:grpSpPr>
        <a:xfrm>
          <a:off x="0" y="0"/>
          <a:ext cx="0" cy="0"/>
          <a:chOff x="0" y="0"/>
          <a:chExt cx="0" cy="0"/>
        </a:xfrm>
      </p:grpSpPr>
      <p:sp>
        <p:nvSpPr>
          <p:cNvPr id="59" name="Google Shape;59;p11"/>
          <p:cNvSpPr>
            <a:spLocks noGrp="1"/>
          </p:cNvSpPr>
          <p:nvPr>
            <p:ph type="pic" idx="2"/>
          </p:nvPr>
        </p:nvSpPr>
        <p:spPr>
          <a:xfrm>
            <a:off x="152400" y="114301"/>
            <a:ext cx="4419600" cy="4514700"/>
          </a:xfrm>
          <a:prstGeom prst="rect">
            <a:avLst/>
          </a:prstGeom>
          <a:solidFill>
            <a:srgbClr val="FFFFFF"/>
          </a:solidFill>
          <a:ln>
            <a:noFill/>
          </a:ln>
        </p:spPr>
      </p:sp>
      <p:sp>
        <p:nvSpPr>
          <p:cNvPr id="60" name="Google Shape;60;p11"/>
          <p:cNvSpPr txBox="1">
            <a:spLocks noGrp="1"/>
          </p:cNvSpPr>
          <p:nvPr>
            <p:ph type="title"/>
          </p:nvPr>
        </p:nvSpPr>
        <p:spPr>
          <a:xfrm>
            <a:off x="4877104" y="2228850"/>
            <a:ext cx="3885900" cy="13716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chemeClr val="lt1"/>
              </a:buClr>
              <a:buSzPts val="2800"/>
              <a:buFont typeface="Gill Sans"/>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11"/>
          <p:cNvSpPr txBox="1">
            <a:spLocks noGrp="1"/>
          </p:cNvSpPr>
          <p:nvPr>
            <p:ph type="ftr" idx="11"/>
          </p:nvPr>
        </p:nvSpPr>
        <p:spPr>
          <a:xfrm>
            <a:off x="685800" y="4868704"/>
            <a:ext cx="3733800" cy="196200"/>
          </a:xfrm>
          <a:prstGeom prst="rect">
            <a:avLst/>
          </a:prstGeom>
          <a:noFill/>
          <a:ln>
            <a:noFill/>
          </a:ln>
        </p:spPr>
        <p:txBody>
          <a:bodyPr spcFirstLastPara="1" wrap="square" lIns="0" tIns="45700" rIns="91425" bIns="457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11"/>
          <p:cNvSpPr txBox="1">
            <a:spLocks noGrp="1"/>
          </p:cNvSpPr>
          <p:nvPr>
            <p:ph type="body" idx="1"/>
          </p:nvPr>
        </p:nvSpPr>
        <p:spPr>
          <a:xfrm rot="-5400000">
            <a:off x="3313500" y="1361219"/>
            <a:ext cx="2686200" cy="169200"/>
          </a:xfrm>
          <a:prstGeom prst="rect">
            <a:avLst/>
          </a:prstGeom>
          <a:noFill/>
          <a:ln>
            <a:noFill/>
          </a:ln>
        </p:spPr>
        <p:txBody>
          <a:bodyPr spcFirstLastPara="1" wrap="square" lIns="45700" tIns="45700" rIns="0" bIns="0" anchor="t" anchorCtr="0">
            <a:spAutoFit/>
          </a:bodyPr>
          <a:lstStyle>
            <a:lvl1pPr marL="457200" lvl="0" indent="-228600" algn="r">
              <a:spcBef>
                <a:spcPts val="0"/>
              </a:spcBef>
              <a:spcAft>
                <a:spcPts val="0"/>
              </a:spcAft>
              <a:buClr>
                <a:schemeClr val="lt1"/>
              </a:buClr>
              <a:buSzPts val="800"/>
              <a:buNone/>
              <a:defRPr sz="800">
                <a:solidFill>
                  <a:schemeClr val="lt1"/>
                </a:solidFill>
              </a:defRPr>
            </a:lvl1pPr>
            <a:lvl2pPr marL="914400" lvl="1" indent="-228600" algn="l">
              <a:spcBef>
                <a:spcPts val="1200"/>
              </a:spcBef>
              <a:spcAft>
                <a:spcPts val="0"/>
              </a:spcAft>
              <a:buClr>
                <a:schemeClr val="lt1"/>
              </a:buClr>
              <a:buSzPts val="1800"/>
              <a:buNone/>
              <a:defRPr sz="1800">
                <a:solidFill>
                  <a:schemeClr val="lt1"/>
                </a:solidFill>
              </a:defRPr>
            </a:lvl2pPr>
            <a:lvl3pPr marL="1371600" lvl="2" indent="-228600" algn="l">
              <a:spcBef>
                <a:spcPts val="12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White/Gray/Red 1 Content">
  <p:cSld name="White/Gray/Red 1 Content">
    <p:bg>
      <p:bgPr>
        <a:solidFill>
          <a:schemeClr val="lt1"/>
        </a:solidFill>
        <a:effectLst/>
      </p:bgPr>
    </p:bg>
    <p:spTree>
      <p:nvGrpSpPr>
        <p:cNvPr id="1" name="Shape 63"/>
        <p:cNvGrpSpPr/>
        <p:nvPr/>
      </p:nvGrpSpPr>
      <p:grpSpPr>
        <a:xfrm>
          <a:off x="0" y="0"/>
          <a:ext cx="0" cy="0"/>
          <a:chOff x="0" y="0"/>
          <a:chExt cx="0" cy="0"/>
        </a:xfrm>
      </p:grpSpPr>
      <p:sp>
        <p:nvSpPr>
          <p:cNvPr id="64" name="Google Shape;64;p12"/>
          <p:cNvSpPr txBox="1">
            <a:spLocks noGrp="1"/>
          </p:cNvSpPr>
          <p:nvPr>
            <p:ph type="body" idx="1"/>
          </p:nvPr>
        </p:nvSpPr>
        <p:spPr>
          <a:xfrm>
            <a:off x="152400" y="101073"/>
            <a:ext cx="8839200" cy="4512600"/>
          </a:xfrm>
          <a:prstGeom prst="rect">
            <a:avLst/>
          </a:prstGeom>
          <a:solidFill>
            <a:schemeClr val="accent2"/>
          </a:solidFill>
          <a:ln>
            <a:noFill/>
          </a:ln>
        </p:spPr>
        <p:txBody>
          <a:bodyPr spcFirstLastPara="1" wrap="square" lIns="457200" tIns="91425" rIns="91425" bIns="91425" anchor="ctr" anchorCtr="0">
            <a:normAutofit/>
          </a:bodyPr>
          <a:lstStyle>
            <a:lvl1pPr marL="457200" lvl="0" indent="-228600" algn="l">
              <a:spcBef>
                <a:spcPts val="0"/>
              </a:spcBef>
              <a:spcAft>
                <a:spcPts val="0"/>
              </a:spcAft>
              <a:buClr>
                <a:schemeClr val="lt1"/>
              </a:buClr>
              <a:buSzPts val="2000"/>
              <a:buNone/>
              <a:defRPr>
                <a:solidFill>
                  <a:schemeClr val="lt1"/>
                </a:solidFill>
                <a:latin typeface="+mj-lt"/>
              </a:defRPr>
            </a:lvl1pPr>
            <a:lvl2pPr marL="914400" lvl="1" indent="-228600" algn="l">
              <a:spcBef>
                <a:spcPts val="1200"/>
              </a:spcBef>
              <a:spcAft>
                <a:spcPts val="0"/>
              </a:spcAft>
              <a:buClr>
                <a:schemeClr val="lt1"/>
              </a:buClr>
              <a:buSzPts val="2000"/>
              <a:buNone/>
              <a:defRPr>
                <a:solidFill>
                  <a:schemeClr val="lt1"/>
                </a:solidFill>
              </a:defRPr>
            </a:lvl2pPr>
            <a:lvl3pPr marL="1371600" lvl="2" indent="-342900" algn="l">
              <a:spcBef>
                <a:spcPts val="1200"/>
              </a:spcBef>
              <a:spcAft>
                <a:spcPts val="0"/>
              </a:spcAft>
              <a:buClr>
                <a:srgbClr val="6C6463"/>
              </a:buClr>
              <a:buSzPts val="1800"/>
              <a:buChar char="•"/>
              <a:defRPr/>
            </a:lvl3pPr>
            <a:lvl4pPr marL="1828800" lvl="3" indent="-342900" algn="l">
              <a:spcBef>
                <a:spcPts val="360"/>
              </a:spcBef>
              <a:spcAft>
                <a:spcPts val="0"/>
              </a:spcAft>
              <a:buClr>
                <a:srgbClr val="6C6463"/>
              </a:buClr>
              <a:buSzPts val="1800"/>
              <a:buChar char="–"/>
              <a:defRPr/>
            </a:lvl4pPr>
            <a:lvl5pPr marL="2286000" lvl="4" indent="-342900" algn="l">
              <a:spcBef>
                <a:spcPts val="360"/>
              </a:spcBef>
              <a:spcAft>
                <a:spcPts val="0"/>
              </a:spcAft>
              <a:buClr>
                <a:srgbClr val="6C646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5" name="Google Shape;65;p12"/>
          <p:cNvSpPr txBox="1"/>
          <p:nvPr/>
        </p:nvSpPr>
        <p:spPr>
          <a:xfrm>
            <a:off x="685800" y="4868700"/>
            <a:ext cx="4957500" cy="430800"/>
          </a:xfrm>
          <a:prstGeom prst="rect">
            <a:avLst/>
          </a:prstGeom>
          <a:noFill/>
          <a:ln>
            <a:noFill/>
          </a:ln>
        </p:spPr>
        <p:txBody>
          <a:bodyPr spcFirstLastPara="1" wrap="square" lIns="0" tIns="45700" rIns="91425" bIns="45700" anchor="t" anchorCtr="0">
            <a:spAutoFit/>
          </a:bodyPr>
          <a:lstStyle/>
          <a:p>
            <a:pPr marL="0" lvl="0" indent="0" algn="l" rtl="0">
              <a:spcBef>
                <a:spcPts val="0"/>
              </a:spcBef>
              <a:spcAft>
                <a:spcPts val="0"/>
              </a:spcAft>
              <a:buClr>
                <a:schemeClr val="dk1"/>
              </a:buClr>
              <a:buFont typeface="Arial"/>
              <a:buNone/>
            </a:pPr>
            <a:r>
              <a:rPr lang="en-GB" sz="1100">
                <a:solidFill>
                  <a:schemeClr val="accent2"/>
                </a:solidFill>
                <a:latin typeface="+mj-lt"/>
                <a:ea typeface="Gill Sans"/>
                <a:cs typeface="Gill Sans"/>
                <a:sym typeface="Gill Sans"/>
              </a:rPr>
              <a:t>Facility-Based Mentorship for Strengthening Breastfeeding Counselling in Kenya</a:t>
            </a:r>
            <a:endParaRPr>
              <a:solidFill>
                <a:schemeClr val="accent2"/>
              </a:solidFill>
              <a:latin typeface="+mj-lt"/>
            </a:endParaRPr>
          </a:p>
          <a:p>
            <a:pPr marL="0" marR="0" lvl="0" indent="0" algn="l" rtl="0">
              <a:spcBef>
                <a:spcPts val="0"/>
              </a:spcBef>
              <a:spcAft>
                <a:spcPts val="0"/>
              </a:spcAft>
              <a:buNone/>
            </a:pPr>
            <a:endParaRPr sz="1100">
              <a:solidFill>
                <a:schemeClr val="accent2"/>
              </a:solidFill>
              <a:latin typeface="+mj-lt"/>
              <a:ea typeface="Gill Sans"/>
              <a:cs typeface="Gill Sans"/>
              <a:sym typeface="Gill San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White/Gray 2 Content - Bullets">
  <p:cSld name="White/Gray 2 Content - Bullets">
    <p:bg>
      <p:bgPr>
        <a:solidFill>
          <a:schemeClr val="lt1"/>
        </a:solidFill>
        <a:effectLst/>
      </p:bgPr>
    </p:bg>
    <p:spTree>
      <p:nvGrpSpPr>
        <p:cNvPr id="1" name="Shape 66"/>
        <p:cNvGrpSpPr/>
        <p:nvPr/>
      </p:nvGrpSpPr>
      <p:grpSpPr>
        <a:xfrm>
          <a:off x="0" y="0"/>
          <a:ext cx="0" cy="0"/>
          <a:chOff x="0" y="0"/>
          <a:chExt cx="0" cy="0"/>
        </a:xfrm>
      </p:grpSpPr>
      <p:sp>
        <p:nvSpPr>
          <p:cNvPr id="67" name="Google Shape;67;p13"/>
          <p:cNvSpPr txBox="1">
            <a:spLocks noGrp="1"/>
          </p:cNvSpPr>
          <p:nvPr>
            <p:ph type="body" idx="1"/>
          </p:nvPr>
        </p:nvSpPr>
        <p:spPr>
          <a:xfrm>
            <a:off x="686104" y="1200150"/>
            <a:ext cx="3809700" cy="3429000"/>
          </a:xfrm>
          <a:prstGeom prst="rect">
            <a:avLst/>
          </a:prstGeom>
          <a:noFill/>
          <a:ln>
            <a:noFill/>
          </a:ln>
        </p:spPr>
        <p:txBody>
          <a:bodyPr spcFirstLastPara="1" wrap="square" lIns="0" tIns="0" rIns="91425" bIns="0" anchor="t" anchorCtr="0">
            <a:normAutofit/>
          </a:bodyPr>
          <a:lstStyle>
            <a:lvl1pPr marL="457200" lvl="0" indent="-355600" algn="l">
              <a:spcBef>
                <a:spcPts val="0"/>
              </a:spcBef>
              <a:spcAft>
                <a:spcPts val="0"/>
              </a:spcAft>
              <a:buClr>
                <a:srgbClr val="6C6463"/>
              </a:buClr>
              <a:buSzPts val="2000"/>
              <a:buChar char="•"/>
              <a:defRPr sz="2000">
                <a:solidFill>
                  <a:srgbClr val="6C6463"/>
                </a:solidFill>
              </a:defRPr>
            </a:lvl1pPr>
            <a:lvl2pPr marL="914400" lvl="1" indent="-342900" algn="l">
              <a:spcBef>
                <a:spcPts val="1200"/>
              </a:spcBef>
              <a:spcAft>
                <a:spcPts val="0"/>
              </a:spcAft>
              <a:buClr>
                <a:srgbClr val="6C6463"/>
              </a:buClr>
              <a:buSzPts val="1800"/>
              <a:buChar char="–"/>
              <a:defRPr sz="1800">
                <a:solidFill>
                  <a:srgbClr val="6C6463"/>
                </a:solidFill>
              </a:defRPr>
            </a:lvl2pPr>
            <a:lvl3pPr marL="1371600" lvl="2" indent="-330200" algn="l">
              <a:spcBef>
                <a:spcPts val="12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6C6463"/>
              </a:buClr>
              <a:buSzPts val="1600"/>
              <a:buChar char="»"/>
              <a:defRPr sz="1600">
                <a:solidFill>
                  <a:srgbClr val="6C6463"/>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68" name="Google Shape;68;p13"/>
          <p:cNvSpPr txBox="1">
            <a:spLocks noGrp="1"/>
          </p:cNvSpPr>
          <p:nvPr>
            <p:ph type="body" idx="2"/>
          </p:nvPr>
        </p:nvSpPr>
        <p:spPr>
          <a:xfrm>
            <a:off x="4648200" y="1200150"/>
            <a:ext cx="3810300" cy="3429000"/>
          </a:xfrm>
          <a:prstGeom prst="rect">
            <a:avLst/>
          </a:prstGeom>
          <a:noFill/>
          <a:ln>
            <a:noFill/>
          </a:ln>
        </p:spPr>
        <p:txBody>
          <a:bodyPr spcFirstLastPara="1" wrap="square" lIns="91425" tIns="0" rIns="0" bIns="0" anchor="t" anchorCtr="0">
            <a:normAutofit/>
          </a:bodyPr>
          <a:lstStyle>
            <a:lvl1pPr marL="457200" lvl="0" indent="-355600" algn="l">
              <a:spcBef>
                <a:spcPts val="0"/>
              </a:spcBef>
              <a:spcAft>
                <a:spcPts val="0"/>
              </a:spcAft>
              <a:buClr>
                <a:srgbClr val="6C6463"/>
              </a:buClr>
              <a:buSzPts val="2000"/>
              <a:buChar char="•"/>
              <a:defRPr sz="2000">
                <a:solidFill>
                  <a:srgbClr val="6C6463"/>
                </a:solidFill>
              </a:defRPr>
            </a:lvl1pPr>
            <a:lvl2pPr marL="914400" lvl="1" indent="-342900" algn="l">
              <a:spcBef>
                <a:spcPts val="1200"/>
              </a:spcBef>
              <a:spcAft>
                <a:spcPts val="0"/>
              </a:spcAft>
              <a:buClr>
                <a:srgbClr val="6C6463"/>
              </a:buClr>
              <a:buSzPts val="1800"/>
              <a:buChar char="–"/>
              <a:defRPr sz="1800">
                <a:solidFill>
                  <a:srgbClr val="6C6463"/>
                </a:solidFill>
              </a:defRPr>
            </a:lvl2pPr>
            <a:lvl3pPr marL="1371600" lvl="2" indent="-330200" algn="l">
              <a:spcBef>
                <a:spcPts val="12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6C6463"/>
              </a:buClr>
              <a:buSzPts val="1600"/>
              <a:buChar char="»"/>
              <a:defRPr sz="1600">
                <a:solidFill>
                  <a:srgbClr val="6C6463"/>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69" name="Google Shape;69;p13"/>
          <p:cNvSpPr txBox="1">
            <a:spLocks noGrp="1"/>
          </p:cNvSpPr>
          <p:nvPr>
            <p:ph type="title"/>
          </p:nvPr>
        </p:nvSpPr>
        <p:spPr>
          <a:xfrm>
            <a:off x="686104" y="342900"/>
            <a:ext cx="7772400" cy="688200"/>
          </a:xfrm>
          <a:prstGeom prst="rect">
            <a:avLst/>
          </a:prstGeom>
          <a:noFill/>
          <a:ln>
            <a:noFill/>
          </a:ln>
        </p:spPr>
        <p:txBody>
          <a:bodyPr spcFirstLastPara="1" wrap="square" lIns="0" tIns="0" rIns="0" bIns="0" anchor="b" anchorCtr="0">
            <a:normAutofit/>
          </a:bodyPr>
          <a:lstStyle>
            <a:lvl1pPr lvl="0" algn="l">
              <a:spcBef>
                <a:spcPts val="0"/>
              </a:spcBef>
              <a:spcAft>
                <a:spcPts val="0"/>
              </a:spcAft>
              <a:buClr>
                <a:schemeClr val="accent2"/>
              </a:buClr>
              <a:buSzPts val="2800"/>
              <a:buFont typeface="Gill Sans"/>
              <a:buNone/>
              <a:defRPr>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3"/>
          <p:cNvSpPr txBox="1"/>
          <p:nvPr/>
        </p:nvSpPr>
        <p:spPr>
          <a:xfrm>
            <a:off x="685800" y="4868700"/>
            <a:ext cx="4964700" cy="430800"/>
          </a:xfrm>
          <a:prstGeom prst="rect">
            <a:avLst/>
          </a:prstGeom>
          <a:noFill/>
          <a:ln>
            <a:noFill/>
          </a:ln>
        </p:spPr>
        <p:txBody>
          <a:bodyPr spcFirstLastPara="1" wrap="square" lIns="0" tIns="45700" rIns="91425" bIns="45700" anchor="t" anchorCtr="0">
            <a:spAutoFit/>
          </a:bodyPr>
          <a:lstStyle/>
          <a:p>
            <a:pPr marL="0" lvl="0" indent="0" algn="l" rtl="0">
              <a:spcBef>
                <a:spcPts val="0"/>
              </a:spcBef>
              <a:spcAft>
                <a:spcPts val="0"/>
              </a:spcAft>
              <a:buClr>
                <a:schemeClr val="dk1"/>
              </a:buClr>
              <a:buFont typeface="Arial"/>
              <a:buNone/>
            </a:pPr>
            <a:r>
              <a:rPr lang="en-GB" sz="1100">
                <a:solidFill>
                  <a:schemeClr val="accent2"/>
                </a:solidFill>
                <a:latin typeface="Gill Sans"/>
                <a:ea typeface="Gill Sans"/>
                <a:cs typeface="Gill Sans"/>
                <a:sym typeface="Gill Sans"/>
              </a:rPr>
              <a:t>Facility-Based Mentorship for Strengthening Breastfeeding Counselling in Kenya</a:t>
            </a:r>
            <a:endParaRPr>
              <a:solidFill>
                <a:schemeClr val="accent2"/>
              </a:solidFill>
            </a:endParaRPr>
          </a:p>
          <a:p>
            <a:pPr marL="0" marR="0" lvl="0" indent="0" algn="l" rtl="0">
              <a:spcBef>
                <a:spcPts val="0"/>
              </a:spcBef>
              <a:spcAft>
                <a:spcPts val="0"/>
              </a:spcAft>
              <a:buNone/>
            </a:pPr>
            <a:endParaRPr sz="1100">
              <a:solidFill>
                <a:schemeClr val="accent2"/>
              </a:solidFill>
              <a:latin typeface="Gill Sans"/>
              <a:ea typeface="Gill Sans"/>
              <a:cs typeface="Gill Sans"/>
              <a:sym typeface="Gill San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White/Gray 3 Content - Bullets">
  <p:cSld name="White/Gray 3 Content - Bullets">
    <p:bg>
      <p:bgPr>
        <a:solidFill>
          <a:schemeClr val="lt1"/>
        </a:solidFill>
        <a:effectLst/>
      </p:bgPr>
    </p:bg>
    <p:spTree>
      <p:nvGrpSpPr>
        <p:cNvPr id="1" name="Shape 71"/>
        <p:cNvGrpSpPr/>
        <p:nvPr/>
      </p:nvGrpSpPr>
      <p:grpSpPr>
        <a:xfrm>
          <a:off x="0" y="0"/>
          <a:ext cx="0" cy="0"/>
          <a:chOff x="0" y="0"/>
          <a:chExt cx="0" cy="0"/>
        </a:xfrm>
      </p:grpSpPr>
      <p:sp>
        <p:nvSpPr>
          <p:cNvPr id="72" name="Google Shape;72;p14"/>
          <p:cNvSpPr txBox="1">
            <a:spLocks noGrp="1"/>
          </p:cNvSpPr>
          <p:nvPr>
            <p:ph type="body" idx="1"/>
          </p:nvPr>
        </p:nvSpPr>
        <p:spPr>
          <a:xfrm>
            <a:off x="686104" y="1200150"/>
            <a:ext cx="2514300" cy="3429000"/>
          </a:xfrm>
          <a:prstGeom prst="rect">
            <a:avLst/>
          </a:prstGeom>
          <a:noFill/>
          <a:ln>
            <a:noFill/>
          </a:ln>
        </p:spPr>
        <p:txBody>
          <a:bodyPr spcFirstLastPara="1" wrap="square" lIns="0" tIns="0" rIns="182875" bIns="0" anchor="t" anchorCtr="0">
            <a:normAutofit/>
          </a:bodyPr>
          <a:lstStyle>
            <a:lvl1pPr marL="457200" lvl="0" indent="-355600" algn="l">
              <a:spcBef>
                <a:spcPts val="0"/>
              </a:spcBef>
              <a:spcAft>
                <a:spcPts val="0"/>
              </a:spcAft>
              <a:buClr>
                <a:srgbClr val="6C6463"/>
              </a:buClr>
              <a:buSzPts val="2000"/>
              <a:buChar char="•"/>
              <a:defRPr sz="2000">
                <a:solidFill>
                  <a:srgbClr val="6C6463"/>
                </a:solidFill>
              </a:defRPr>
            </a:lvl1pPr>
            <a:lvl2pPr marL="914400" lvl="1" indent="-342900" algn="l">
              <a:spcBef>
                <a:spcPts val="1200"/>
              </a:spcBef>
              <a:spcAft>
                <a:spcPts val="0"/>
              </a:spcAft>
              <a:buClr>
                <a:srgbClr val="6C6463"/>
              </a:buClr>
              <a:buSzPts val="1800"/>
              <a:buChar char="–"/>
              <a:defRPr sz="1800">
                <a:solidFill>
                  <a:srgbClr val="6C6463"/>
                </a:solidFill>
              </a:defRPr>
            </a:lvl2pPr>
            <a:lvl3pPr marL="1371600" lvl="2" indent="-330200" algn="l">
              <a:spcBef>
                <a:spcPts val="12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FFFFFF"/>
              </a:buClr>
              <a:buSzPts val="1600"/>
              <a:buChar char="»"/>
              <a:defRPr sz="1600">
                <a:solidFill>
                  <a:srgbClr val="FFFFFF"/>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3" name="Google Shape;73;p14"/>
          <p:cNvSpPr txBox="1">
            <a:spLocks noGrp="1"/>
          </p:cNvSpPr>
          <p:nvPr>
            <p:ph type="body" idx="2"/>
          </p:nvPr>
        </p:nvSpPr>
        <p:spPr>
          <a:xfrm>
            <a:off x="5943600" y="1200150"/>
            <a:ext cx="2514900" cy="3429000"/>
          </a:xfrm>
          <a:prstGeom prst="rect">
            <a:avLst/>
          </a:prstGeom>
          <a:noFill/>
          <a:ln>
            <a:noFill/>
          </a:ln>
        </p:spPr>
        <p:txBody>
          <a:bodyPr spcFirstLastPara="1" wrap="square" lIns="91425" tIns="0" rIns="0" bIns="0" anchor="t" anchorCtr="0">
            <a:normAutofit/>
          </a:bodyPr>
          <a:lstStyle>
            <a:lvl1pPr marL="457200" lvl="0" indent="-355600" algn="l">
              <a:spcBef>
                <a:spcPts val="0"/>
              </a:spcBef>
              <a:spcAft>
                <a:spcPts val="0"/>
              </a:spcAft>
              <a:buClr>
                <a:srgbClr val="6C6463"/>
              </a:buClr>
              <a:buSzPts val="2000"/>
              <a:buChar char="•"/>
              <a:defRPr sz="2000">
                <a:solidFill>
                  <a:srgbClr val="6C6463"/>
                </a:solidFill>
              </a:defRPr>
            </a:lvl1pPr>
            <a:lvl2pPr marL="914400" lvl="1" indent="-342900" algn="l">
              <a:spcBef>
                <a:spcPts val="1200"/>
              </a:spcBef>
              <a:spcAft>
                <a:spcPts val="0"/>
              </a:spcAft>
              <a:buClr>
                <a:srgbClr val="6C6463"/>
              </a:buClr>
              <a:buSzPts val="1800"/>
              <a:buChar char="–"/>
              <a:defRPr sz="1800">
                <a:solidFill>
                  <a:srgbClr val="6C6463"/>
                </a:solidFill>
              </a:defRPr>
            </a:lvl2pPr>
            <a:lvl3pPr marL="1371600" lvl="2" indent="-330200" algn="l">
              <a:spcBef>
                <a:spcPts val="12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FFFFFF"/>
              </a:buClr>
              <a:buSzPts val="1600"/>
              <a:buChar char="»"/>
              <a:defRPr sz="1600">
                <a:solidFill>
                  <a:srgbClr val="FFFFFF"/>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4" name="Google Shape;74;p14"/>
          <p:cNvSpPr txBox="1">
            <a:spLocks noGrp="1"/>
          </p:cNvSpPr>
          <p:nvPr>
            <p:ph type="body" idx="3"/>
          </p:nvPr>
        </p:nvSpPr>
        <p:spPr>
          <a:xfrm>
            <a:off x="3314548" y="1200150"/>
            <a:ext cx="2514900" cy="3429000"/>
          </a:xfrm>
          <a:prstGeom prst="rect">
            <a:avLst/>
          </a:prstGeom>
          <a:noFill/>
          <a:ln>
            <a:noFill/>
          </a:ln>
        </p:spPr>
        <p:txBody>
          <a:bodyPr spcFirstLastPara="1" wrap="square" lIns="0" tIns="0" rIns="91425" bIns="0" anchor="t" anchorCtr="0">
            <a:normAutofit/>
          </a:bodyPr>
          <a:lstStyle>
            <a:lvl1pPr marL="457200" lvl="0" indent="-355600" algn="l">
              <a:spcBef>
                <a:spcPts val="0"/>
              </a:spcBef>
              <a:spcAft>
                <a:spcPts val="0"/>
              </a:spcAft>
              <a:buClr>
                <a:srgbClr val="6C6463"/>
              </a:buClr>
              <a:buSzPts val="2000"/>
              <a:buChar char="•"/>
              <a:defRPr sz="2000">
                <a:solidFill>
                  <a:srgbClr val="6C6463"/>
                </a:solidFill>
              </a:defRPr>
            </a:lvl1pPr>
            <a:lvl2pPr marL="914400" lvl="1" indent="-342900" algn="l">
              <a:spcBef>
                <a:spcPts val="1200"/>
              </a:spcBef>
              <a:spcAft>
                <a:spcPts val="0"/>
              </a:spcAft>
              <a:buClr>
                <a:srgbClr val="6C6463"/>
              </a:buClr>
              <a:buSzPts val="1800"/>
              <a:buChar char="–"/>
              <a:defRPr sz="1800">
                <a:solidFill>
                  <a:srgbClr val="6C6463"/>
                </a:solidFill>
              </a:defRPr>
            </a:lvl2pPr>
            <a:lvl3pPr marL="1371600" lvl="2" indent="-330200" algn="l">
              <a:spcBef>
                <a:spcPts val="12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FFFFFF"/>
              </a:buClr>
              <a:buSzPts val="1600"/>
              <a:buChar char="»"/>
              <a:defRPr sz="1600">
                <a:solidFill>
                  <a:srgbClr val="FFFFFF"/>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5" name="Google Shape;75;p14"/>
          <p:cNvSpPr txBox="1">
            <a:spLocks noGrp="1"/>
          </p:cNvSpPr>
          <p:nvPr>
            <p:ph type="title"/>
          </p:nvPr>
        </p:nvSpPr>
        <p:spPr>
          <a:xfrm>
            <a:off x="686104" y="342900"/>
            <a:ext cx="7772400" cy="688200"/>
          </a:xfrm>
          <a:prstGeom prst="rect">
            <a:avLst/>
          </a:prstGeom>
          <a:noFill/>
          <a:ln>
            <a:noFill/>
          </a:ln>
        </p:spPr>
        <p:txBody>
          <a:bodyPr spcFirstLastPara="1" wrap="square" lIns="0" tIns="0" rIns="0" bIns="0" anchor="b" anchorCtr="0">
            <a:normAutofit/>
          </a:bodyPr>
          <a:lstStyle>
            <a:lvl1pPr lvl="0" algn="l">
              <a:spcBef>
                <a:spcPts val="0"/>
              </a:spcBef>
              <a:spcAft>
                <a:spcPts val="0"/>
              </a:spcAft>
              <a:buClr>
                <a:schemeClr val="accent2"/>
              </a:buClr>
              <a:buSzPts val="2800"/>
              <a:buFont typeface="Gill Sans"/>
              <a:buNone/>
              <a:defRPr>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4"/>
          <p:cNvSpPr txBox="1"/>
          <p:nvPr/>
        </p:nvSpPr>
        <p:spPr>
          <a:xfrm>
            <a:off x="685800" y="4868700"/>
            <a:ext cx="5391000" cy="430800"/>
          </a:xfrm>
          <a:prstGeom prst="rect">
            <a:avLst/>
          </a:prstGeom>
          <a:noFill/>
          <a:ln>
            <a:noFill/>
          </a:ln>
        </p:spPr>
        <p:txBody>
          <a:bodyPr spcFirstLastPara="1" wrap="square" lIns="0" tIns="45700" rIns="91425" bIns="45700" anchor="t" anchorCtr="0">
            <a:spAutoFit/>
          </a:bodyPr>
          <a:lstStyle/>
          <a:p>
            <a:pPr marL="0" lvl="0" indent="0" algn="l" rtl="0">
              <a:spcBef>
                <a:spcPts val="0"/>
              </a:spcBef>
              <a:spcAft>
                <a:spcPts val="0"/>
              </a:spcAft>
              <a:buClr>
                <a:schemeClr val="dk1"/>
              </a:buClr>
              <a:buFont typeface="Arial"/>
              <a:buNone/>
            </a:pPr>
            <a:r>
              <a:rPr lang="en-GB" sz="1100">
                <a:solidFill>
                  <a:schemeClr val="accent2"/>
                </a:solidFill>
                <a:latin typeface="Gill Sans"/>
                <a:ea typeface="Gill Sans"/>
                <a:cs typeface="Gill Sans"/>
                <a:sym typeface="Gill Sans"/>
              </a:rPr>
              <a:t>Facility-Based Mentorship for Strengthening Breastfeeding Counselling in Kenya</a:t>
            </a:r>
            <a:endParaRPr>
              <a:solidFill>
                <a:schemeClr val="accent2"/>
              </a:solidFill>
            </a:endParaRPr>
          </a:p>
          <a:p>
            <a:pPr marL="0" marR="0" lvl="0" indent="0" algn="l" rtl="0">
              <a:spcBef>
                <a:spcPts val="0"/>
              </a:spcBef>
              <a:spcAft>
                <a:spcPts val="0"/>
              </a:spcAft>
              <a:buNone/>
            </a:pPr>
            <a:endParaRPr sz="1100">
              <a:solidFill>
                <a:schemeClr val="accent2"/>
              </a:solidFill>
              <a:latin typeface="Gill Sans"/>
              <a:ea typeface="Gill Sans"/>
              <a:cs typeface="Gill Sans"/>
              <a:sym typeface="Gill San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White/Gray 1 Bullets + Bottom Photo">
  <p:cSld name="White/Gray 1 Bullets + Bottom Photo">
    <p:bg>
      <p:bgPr>
        <a:solidFill>
          <a:schemeClr val="lt1"/>
        </a:solidFill>
        <a:effectLst/>
      </p:bgPr>
    </p:bg>
    <p:spTree>
      <p:nvGrpSpPr>
        <p:cNvPr id="1" name="Shape 77"/>
        <p:cNvGrpSpPr/>
        <p:nvPr/>
      </p:nvGrpSpPr>
      <p:grpSpPr>
        <a:xfrm>
          <a:off x="0" y="0"/>
          <a:ext cx="0" cy="0"/>
          <a:chOff x="0" y="0"/>
          <a:chExt cx="0" cy="0"/>
        </a:xfrm>
      </p:grpSpPr>
      <p:sp>
        <p:nvSpPr>
          <p:cNvPr id="78" name="Google Shape;78;p15"/>
          <p:cNvSpPr>
            <a:spLocks noGrp="1"/>
          </p:cNvSpPr>
          <p:nvPr>
            <p:ph type="pic" idx="2"/>
          </p:nvPr>
        </p:nvSpPr>
        <p:spPr>
          <a:xfrm>
            <a:off x="152400" y="2228851"/>
            <a:ext cx="8839200" cy="2297400"/>
          </a:xfrm>
          <a:prstGeom prst="rect">
            <a:avLst/>
          </a:prstGeom>
          <a:solidFill>
            <a:schemeClr val="lt1"/>
          </a:solidFill>
          <a:ln>
            <a:noFill/>
          </a:ln>
        </p:spPr>
      </p:sp>
      <p:sp>
        <p:nvSpPr>
          <p:cNvPr id="79" name="Google Shape;79;p15"/>
          <p:cNvSpPr txBox="1">
            <a:spLocks noGrp="1"/>
          </p:cNvSpPr>
          <p:nvPr>
            <p:ph type="body" idx="1"/>
          </p:nvPr>
        </p:nvSpPr>
        <p:spPr>
          <a:xfrm>
            <a:off x="685800" y="1200150"/>
            <a:ext cx="7772400" cy="914400"/>
          </a:xfrm>
          <a:prstGeom prst="rect">
            <a:avLst/>
          </a:prstGeom>
          <a:noFill/>
          <a:ln>
            <a:noFill/>
          </a:ln>
        </p:spPr>
        <p:txBody>
          <a:bodyPr spcFirstLastPara="1" wrap="square" lIns="0" tIns="0" rIns="0" bIns="0" anchor="t" anchorCtr="0">
            <a:normAutofit/>
          </a:bodyPr>
          <a:lstStyle>
            <a:lvl1pPr marL="457200" lvl="0" indent="-355600" algn="l">
              <a:spcBef>
                <a:spcPts val="0"/>
              </a:spcBef>
              <a:spcAft>
                <a:spcPts val="0"/>
              </a:spcAft>
              <a:buClr>
                <a:srgbClr val="6C6463"/>
              </a:buClr>
              <a:buSzPts val="2000"/>
              <a:buChar char="•"/>
              <a:defRPr>
                <a:solidFill>
                  <a:srgbClr val="6C6463"/>
                </a:solidFill>
              </a:defRPr>
            </a:lvl1pPr>
            <a:lvl2pPr marL="914400" lvl="1" indent="-355600" algn="l">
              <a:spcBef>
                <a:spcPts val="1200"/>
              </a:spcBef>
              <a:spcAft>
                <a:spcPts val="0"/>
              </a:spcAft>
              <a:buClr>
                <a:srgbClr val="6C6463"/>
              </a:buClr>
              <a:buSzPts val="2000"/>
              <a:buChar char="–"/>
              <a:defRPr>
                <a:solidFill>
                  <a:srgbClr val="6C6463"/>
                </a:solidFill>
              </a:defRPr>
            </a:lvl2pPr>
            <a:lvl3pPr marL="1371600" lvl="2" indent="-342900" algn="l">
              <a:spcBef>
                <a:spcPts val="1200"/>
              </a:spcBef>
              <a:spcAft>
                <a:spcPts val="0"/>
              </a:spcAft>
              <a:buClr>
                <a:srgbClr val="6C6463"/>
              </a:buClr>
              <a:buSzPts val="1800"/>
              <a:buChar char="•"/>
              <a:defRPr>
                <a:solidFill>
                  <a:srgbClr val="6C6463"/>
                </a:solidFill>
              </a:defRPr>
            </a:lvl3pPr>
            <a:lvl4pPr marL="1828800" lvl="3" indent="-330200" algn="l">
              <a:spcBef>
                <a:spcPts val="320"/>
              </a:spcBef>
              <a:spcAft>
                <a:spcPts val="0"/>
              </a:spcAft>
              <a:buClr>
                <a:srgbClr val="6C6463"/>
              </a:buClr>
              <a:buSzPts val="1600"/>
              <a:buChar char="–"/>
              <a:defRPr>
                <a:solidFill>
                  <a:srgbClr val="6C6463"/>
                </a:solidFill>
              </a:defRPr>
            </a:lvl4pPr>
            <a:lvl5pPr marL="2286000" lvl="4" indent="-317500" algn="l">
              <a:spcBef>
                <a:spcPts val="280"/>
              </a:spcBef>
              <a:spcAft>
                <a:spcPts val="0"/>
              </a:spcAft>
              <a:buClr>
                <a:srgbClr val="FFFFFF"/>
              </a:buClr>
              <a:buSzPts val="1400"/>
              <a:buChar char="»"/>
              <a:defRPr>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0" name="Google Shape;80;p15"/>
          <p:cNvSpPr txBox="1">
            <a:spLocks noGrp="1"/>
          </p:cNvSpPr>
          <p:nvPr>
            <p:ph type="title"/>
          </p:nvPr>
        </p:nvSpPr>
        <p:spPr>
          <a:xfrm>
            <a:off x="686104" y="342900"/>
            <a:ext cx="7772400" cy="688200"/>
          </a:xfrm>
          <a:prstGeom prst="rect">
            <a:avLst/>
          </a:prstGeom>
          <a:noFill/>
          <a:ln>
            <a:noFill/>
          </a:ln>
        </p:spPr>
        <p:txBody>
          <a:bodyPr spcFirstLastPara="1" wrap="square" lIns="0" tIns="0" rIns="0" bIns="0" anchor="b" anchorCtr="0">
            <a:normAutofit/>
          </a:bodyPr>
          <a:lstStyle>
            <a:lvl1pPr lvl="0" algn="l">
              <a:spcBef>
                <a:spcPts val="0"/>
              </a:spcBef>
              <a:spcAft>
                <a:spcPts val="0"/>
              </a:spcAft>
              <a:buClr>
                <a:schemeClr val="accent2"/>
              </a:buClr>
              <a:buSzPts val="2800"/>
              <a:buFont typeface="Gill Sans"/>
              <a:buNone/>
              <a:defRPr>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15"/>
          <p:cNvSpPr txBox="1">
            <a:spLocks noGrp="1"/>
          </p:cNvSpPr>
          <p:nvPr>
            <p:ph type="body" idx="3"/>
          </p:nvPr>
        </p:nvSpPr>
        <p:spPr>
          <a:xfrm>
            <a:off x="152400" y="4526168"/>
            <a:ext cx="3581400" cy="126900"/>
          </a:xfrm>
          <a:prstGeom prst="rect">
            <a:avLst/>
          </a:prstGeom>
          <a:noFill/>
          <a:ln>
            <a:noFill/>
          </a:ln>
        </p:spPr>
        <p:txBody>
          <a:bodyPr spcFirstLastPara="1" wrap="square" lIns="0" tIns="45700" rIns="0" bIns="0" anchor="t" anchorCtr="0">
            <a:spAutoFit/>
          </a:bodyPr>
          <a:lstStyle>
            <a:lvl1pPr marL="457200" lvl="0" indent="-228600" algn="l">
              <a:spcBef>
                <a:spcPts val="0"/>
              </a:spcBef>
              <a:spcAft>
                <a:spcPts val="0"/>
              </a:spcAft>
              <a:buClr>
                <a:schemeClr val="accent3"/>
              </a:buClr>
              <a:buSzPts val="800"/>
              <a:buNone/>
              <a:defRPr sz="800">
                <a:solidFill>
                  <a:schemeClr val="accent3"/>
                </a:solidFill>
              </a:defRPr>
            </a:lvl1pPr>
            <a:lvl2pPr marL="914400" lvl="1" indent="-228600" algn="l">
              <a:spcBef>
                <a:spcPts val="1200"/>
              </a:spcBef>
              <a:spcAft>
                <a:spcPts val="0"/>
              </a:spcAft>
              <a:buClr>
                <a:schemeClr val="lt1"/>
              </a:buClr>
              <a:buSzPts val="1800"/>
              <a:buNone/>
              <a:defRPr sz="1800">
                <a:solidFill>
                  <a:schemeClr val="lt1"/>
                </a:solidFill>
              </a:defRPr>
            </a:lvl2pPr>
            <a:lvl3pPr marL="1371600" lvl="2" indent="-228600" algn="l">
              <a:spcBef>
                <a:spcPts val="12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2" name="Google Shape;82;p15"/>
          <p:cNvSpPr txBox="1"/>
          <p:nvPr/>
        </p:nvSpPr>
        <p:spPr>
          <a:xfrm>
            <a:off x="685800" y="4868700"/>
            <a:ext cx="5721600" cy="430800"/>
          </a:xfrm>
          <a:prstGeom prst="rect">
            <a:avLst/>
          </a:prstGeom>
          <a:noFill/>
          <a:ln>
            <a:noFill/>
          </a:ln>
        </p:spPr>
        <p:txBody>
          <a:bodyPr spcFirstLastPara="1" wrap="square" lIns="0" tIns="45700" rIns="91425" bIns="45700" anchor="t" anchorCtr="0">
            <a:spAutoFit/>
          </a:bodyPr>
          <a:lstStyle/>
          <a:p>
            <a:pPr marL="0" lvl="0" indent="0" algn="l" rtl="0">
              <a:spcBef>
                <a:spcPts val="0"/>
              </a:spcBef>
              <a:spcAft>
                <a:spcPts val="0"/>
              </a:spcAft>
              <a:buClr>
                <a:schemeClr val="dk1"/>
              </a:buClr>
              <a:buFont typeface="Arial"/>
              <a:buNone/>
            </a:pPr>
            <a:r>
              <a:rPr lang="en-GB" sz="1100">
                <a:solidFill>
                  <a:schemeClr val="accent2"/>
                </a:solidFill>
                <a:latin typeface="Gill Sans"/>
                <a:ea typeface="Gill Sans"/>
                <a:cs typeface="Gill Sans"/>
                <a:sym typeface="Gill Sans"/>
              </a:rPr>
              <a:t>Facility-Based Mentorship for Strengthening Breastfeeding Counselling in Kenya</a:t>
            </a:r>
            <a:endParaRPr>
              <a:solidFill>
                <a:schemeClr val="accent2"/>
              </a:solidFill>
            </a:endParaRPr>
          </a:p>
          <a:p>
            <a:pPr marL="0" marR="0" lvl="0" indent="0" algn="l" rtl="0">
              <a:spcBef>
                <a:spcPts val="0"/>
              </a:spcBef>
              <a:spcAft>
                <a:spcPts val="0"/>
              </a:spcAft>
              <a:buNone/>
            </a:pPr>
            <a:endParaRPr sz="1100">
              <a:solidFill>
                <a:schemeClr val="accent2"/>
              </a:solidFill>
              <a:latin typeface="Gill Sans"/>
              <a:ea typeface="Gill Sans"/>
              <a:cs typeface="Gill Sans"/>
              <a:sym typeface="Gill San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White/Gray 1 Bullet + Right Photo">
  <p:cSld name="White/Gray 1 Bullet + Right Photo">
    <p:bg>
      <p:bgPr>
        <a:solidFill>
          <a:schemeClr val="lt1"/>
        </a:solidFill>
        <a:effectLst/>
      </p:bgPr>
    </p:bg>
    <p:spTree>
      <p:nvGrpSpPr>
        <p:cNvPr id="1" name="Shape 83"/>
        <p:cNvGrpSpPr/>
        <p:nvPr/>
      </p:nvGrpSpPr>
      <p:grpSpPr>
        <a:xfrm>
          <a:off x="0" y="0"/>
          <a:ext cx="0" cy="0"/>
          <a:chOff x="0" y="0"/>
          <a:chExt cx="0" cy="0"/>
        </a:xfrm>
      </p:grpSpPr>
      <p:sp>
        <p:nvSpPr>
          <p:cNvPr id="84" name="Google Shape;84;p16"/>
          <p:cNvSpPr>
            <a:spLocks noGrp="1"/>
          </p:cNvSpPr>
          <p:nvPr>
            <p:ph type="pic" idx="2"/>
          </p:nvPr>
        </p:nvSpPr>
        <p:spPr>
          <a:xfrm>
            <a:off x="4787446" y="114300"/>
            <a:ext cx="4035000" cy="4512600"/>
          </a:xfrm>
          <a:prstGeom prst="rect">
            <a:avLst/>
          </a:prstGeom>
          <a:solidFill>
            <a:srgbClr val="FFFFFF"/>
          </a:solidFill>
          <a:ln>
            <a:noFill/>
          </a:ln>
        </p:spPr>
      </p:sp>
      <p:sp>
        <p:nvSpPr>
          <p:cNvPr id="85" name="Google Shape;85;p16"/>
          <p:cNvSpPr txBox="1">
            <a:spLocks noGrp="1"/>
          </p:cNvSpPr>
          <p:nvPr>
            <p:ph type="body" idx="1"/>
          </p:nvPr>
        </p:nvSpPr>
        <p:spPr>
          <a:xfrm>
            <a:off x="685800" y="1543051"/>
            <a:ext cx="3657600" cy="3086100"/>
          </a:xfrm>
          <a:prstGeom prst="rect">
            <a:avLst/>
          </a:prstGeom>
          <a:noFill/>
          <a:ln>
            <a:noFill/>
          </a:ln>
        </p:spPr>
        <p:txBody>
          <a:bodyPr spcFirstLastPara="1" wrap="square" lIns="0" tIns="0" rIns="0" bIns="0" anchor="t" anchorCtr="0">
            <a:normAutofit/>
          </a:bodyPr>
          <a:lstStyle>
            <a:lvl1pPr marL="457200" lvl="0" indent="-355600" algn="l">
              <a:spcBef>
                <a:spcPts val="0"/>
              </a:spcBef>
              <a:spcAft>
                <a:spcPts val="0"/>
              </a:spcAft>
              <a:buClr>
                <a:srgbClr val="6C6463"/>
              </a:buClr>
              <a:buSzPts val="2000"/>
              <a:buChar char="•"/>
              <a:defRPr sz="2000">
                <a:solidFill>
                  <a:srgbClr val="6C6463"/>
                </a:solidFill>
              </a:defRPr>
            </a:lvl1pPr>
            <a:lvl2pPr marL="914400" lvl="1" indent="-342900" algn="l">
              <a:spcBef>
                <a:spcPts val="1200"/>
              </a:spcBef>
              <a:spcAft>
                <a:spcPts val="0"/>
              </a:spcAft>
              <a:buClr>
                <a:srgbClr val="6C6463"/>
              </a:buClr>
              <a:buSzPts val="1800"/>
              <a:buChar char="–"/>
              <a:defRPr sz="1800">
                <a:solidFill>
                  <a:srgbClr val="6C6463"/>
                </a:solidFill>
              </a:defRPr>
            </a:lvl2pPr>
            <a:lvl3pPr marL="1371600" lvl="2" indent="-330200" algn="l">
              <a:spcBef>
                <a:spcPts val="12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17500" algn="l">
              <a:spcBef>
                <a:spcPts val="280"/>
              </a:spcBef>
              <a:spcAft>
                <a:spcPts val="0"/>
              </a:spcAft>
              <a:buClr>
                <a:srgbClr val="FFFFFF"/>
              </a:buClr>
              <a:buSzPts val="1400"/>
              <a:buChar char="»"/>
              <a:defRPr>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6" name="Google Shape;86;p16"/>
          <p:cNvSpPr txBox="1">
            <a:spLocks noGrp="1"/>
          </p:cNvSpPr>
          <p:nvPr>
            <p:ph type="title"/>
          </p:nvPr>
        </p:nvSpPr>
        <p:spPr>
          <a:xfrm>
            <a:off x="685800" y="320041"/>
            <a:ext cx="3657300" cy="1028400"/>
          </a:xfrm>
          <a:prstGeom prst="rect">
            <a:avLst/>
          </a:prstGeom>
          <a:noFill/>
          <a:ln>
            <a:noFill/>
          </a:ln>
        </p:spPr>
        <p:txBody>
          <a:bodyPr spcFirstLastPara="1" wrap="square" lIns="0" tIns="0" rIns="0" bIns="0" anchor="b" anchorCtr="0">
            <a:normAutofit/>
          </a:bodyPr>
          <a:lstStyle>
            <a:lvl1pPr lvl="0" algn="l">
              <a:spcBef>
                <a:spcPts val="0"/>
              </a:spcBef>
              <a:spcAft>
                <a:spcPts val="0"/>
              </a:spcAft>
              <a:buClr>
                <a:schemeClr val="accent2"/>
              </a:buClr>
              <a:buSzPts val="2800"/>
              <a:buFont typeface="Gill Sans"/>
              <a:buNone/>
              <a:defRPr>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16"/>
          <p:cNvSpPr txBox="1">
            <a:spLocks noGrp="1"/>
          </p:cNvSpPr>
          <p:nvPr>
            <p:ph type="body" idx="3"/>
          </p:nvPr>
        </p:nvSpPr>
        <p:spPr>
          <a:xfrm rot="-5400000">
            <a:off x="7563823" y="1361219"/>
            <a:ext cx="2686200" cy="169200"/>
          </a:xfrm>
          <a:prstGeom prst="rect">
            <a:avLst/>
          </a:prstGeom>
          <a:noFill/>
          <a:ln>
            <a:noFill/>
          </a:ln>
        </p:spPr>
        <p:txBody>
          <a:bodyPr spcFirstLastPara="1" wrap="square" lIns="45700" tIns="45700" rIns="0" bIns="0" anchor="t" anchorCtr="0">
            <a:spAutoFit/>
          </a:bodyPr>
          <a:lstStyle>
            <a:lvl1pPr marL="457200" lvl="0" indent="-228600" algn="r">
              <a:spcBef>
                <a:spcPts val="0"/>
              </a:spcBef>
              <a:spcAft>
                <a:spcPts val="0"/>
              </a:spcAft>
              <a:buClr>
                <a:schemeClr val="lt1"/>
              </a:buClr>
              <a:buSzPts val="800"/>
              <a:buNone/>
              <a:defRPr sz="800">
                <a:solidFill>
                  <a:schemeClr val="lt1"/>
                </a:solidFill>
              </a:defRPr>
            </a:lvl1pPr>
            <a:lvl2pPr marL="914400" lvl="1" indent="-228600" algn="l">
              <a:spcBef>
                <a:spcPts val="1200"/>
              </a:spcBef>
              <a:spcAft>
                <a:spcPts val="0"/>
              </a:spcAft>
              <a:buClr>
                <a:schemeClr val="lt1"/>
              </a:buClr>
              <a:buSzPts val="1800"/>
              <a:buNone/>
              <a:defRPr sz="1800">
                <a:solidFill>
                  <a:schemeClr val="lt1"/>
                </a:solidFill>
              </a:defRPr>
            </a:lvl2pPr>
            <a:lvl3pPr marL="1371600" lvl="2" indent="-228600" algn="l">
              <a:spcBef>
                <a:spcPts val="12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8" name="Google Shape;88;p16"/>
          <p:cNvSpPr txBox="1"/>
          <p:nvPr/>
        </p:nvSpPr>
        <p:spPr>
          <a:xfrm>
            <a:off x="685800" y="4868700"/>
            <a:ext cx="5670000" cy="430800"/>
          </a:xfrm>
          <a:prstGeom prst="rect">
            <a:avLst/>
          </a:prstGeom>
          <a:noFill/>
          <a:ln>
            <a:noFill/>
          </a:ln>
        </p:spPr>
        <p:txBody>
          <a:bodyPr spcFirstLastPara="1" wrap="square" lIns="0" tIns="45700" rIns="91425" bIns="45700" anchor="t" anchorCtr="0">
            <a:spAutoFit/>
          </a:bodyPr>
          <a:lstStyle/>
          <a:p>
            <a:pPr marL="0" lvl="0" indent="0" algn="l" rtl="0">
              <a:spcBef>
                <a:spcPts val="0"/>
              </a:spcBef>
              <a:spcAft>
                <a:spcPts val="0"/>
              </a:spcAft>
              <a:buClr>
                <a:schemeClr val="dk1"/>
              </a:buClr>
              <a:buFont typeface="Arial"/>
              <a:buNone/>
            </a:pPr>
            <a:r>
              <a:rPr lang="en-GB" sz="1100">
                <a:solidFill>
                  <a:schemeClr val="accent2"/>
                </a:solidFill>
                <a:latin typeface="Gill Sans"/>
                <a:ea typeface="Gill Sans"/>
                <a:cs typeface="Gill Sans"/>
                <a:sym typeface="Gill Sans"/>
              </a:rPr>
              <a:t>Facility-Based Mentorship for Strengthening Breastfeeding Counselling in Kenya</a:t>
            </a:r>
            <a:endParaRPr>
              <a:solidFill>
                <a:schemeClr val="accent2"/>
              </a:solidFill>
            </a:endParaRPr>
          </a:p>
          <a:p>
            <a:pPr marL="0" marR="0" lvl="0" indent="0" algn="l" rtl="0">
              <a:spcBef>
                <a:spcPts val="0"/>
              </a:spcBef>
              <a:spcAft>
                <a:spcPts val="0"/>
              </a:spcAft>
              <a:buNone/>
            </a:pPr>
            <a:endParaRPr sz="1100">
              <a:solidFill>
                <a:schemeClr val="accent2"/>
              </a:solidFill>
              <a:latin typeface="Gill Sans"/>
              <a:ea typeface="Gill Sans"/>
              <a:cs typeface="Gill Sans"/>
              <a:sym typeface="Gill San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Full Photo">
  <p:cSld name="Full Photo">
    <p:spTree>
      <p:nvGrpSpPr>
        <p:cNvPr id="1" name="Shape 89"/>
        <p:cNvGrpSpPr/>
        <p:nvPr/>
      </p:nvGrpSpPr>
      <p:grpSpPr>
        <a:xfrm>
          <a:off x="0" y="0"/>
          <a:ext cx="0" cy="0"/>
          <a:chOff x="0" y="0"/>
          <a:chExt cx="0" cy="0"/>
        </a:xfrm>
      </p:grpSpPr>
      <p:sp>
        <p:nvSpPr>
          <p:cNvPr id="90" name="Google Shape;90;p17"/>
          <p:cNvSpPr>
            <a:spLocks noGrp="1"/>
          </p:cNvSpPr>
          <p:nvPr>
            <p:ph type="pic" idx="2"/>
          </p:nvPr>
        </p:nvSpPr>
        <p:spPr>
          <a:xfrm>
            <a:off x="152400" y="102868"/>
            <a:ext cx="8839200" cy="4572000"/>
          </a:xfrm>
          <a:prstGeom prst="rect">
            <a:avLst/>
          </a:prstGeom>
          <a:noFill/>
          <a:ln>
            <a:noFill/>
          </a:ln>
        </p:spPr>
      </p:sp>
      <p:cxnSp>
        <p:nvCxnSpPr>
          <p:cNvPr id="91" name="Google Shape;91;p17"/>
          <p:cNvCxnSpPr/>
          <p:nvPr/>
        </p:nvCxnSpPr>
        <p:spPr>
          <a:xfrm>
            <a:off x="762000" y="2914650"/>
            <a:ext cx="320100" cy="0"/>
          </a:xfrm>
          <a:prstGeom prst="straightConnector1">
            <a:avLst/>
          </a:prstGeom>
          <a:noFill/>
          <a:ln w="19050" cap="flat" cmpd="sng">
            <a:solidFill>
              <a:srgbClr val="FFFFFF"/>
            </a:solidFill>
            <a:prstDash val="solid"/>
            <a:round/>
            <a:headEnd type="none" w="sm" len="sm"/>
            <a:tailEnd type="none" w="sm" len="sm"/>
          </a:ln>
          <a:effectLst>
            <a:outerShdw blurRad="254000" algn="tl" rotWithShape="0">
              <a:srgbClr val="000000">
                <a:alpha val="40000"/>
              </a:srgbClr>
            </a:outerShdw>
          </a:effectLst>
        </p:spPr>
      </p:cxnSp>
      <p:sp>
        <p:nvSpPr>
          <p:cNvPr id="92" name="Google Shape;92;p17"/>
          <p:cNvSpPr txBox="1">
            <a:spLocks noGrp="1"/>
          </p:cNvSpPr>
          <p:nvPr>
            <p:ph type="body" idx="1"/>
          </p:nvPr>
        </p:nvSpPr>
        <p:spPr>
          <a:xfrm rot="-5400000">
            <a:off x="7563823" y="1361219"/>
            <a:ext cx="2686200" cy="169200"/>
          </a:xfrm>
          <a:prstGeom prst="rect">
            <a:avLst/>
          </a:prstGeom>
          <a:noFill/>
          <a:ln>
            <a:noFill/>
          </a:ln>
        </p:spPr>
        <p:txBody>
          <a:bodyPr spcFirstLastPara="1" wrap="square" lIns="45700" tIns="45700" rIns="0" bIns="0" anchor="t" anchorCtr="0">
            <a:spAutoFit/>
          </a:bodyPr>
          <a:lstStyle>
            <a:lvl1pPr marL="457200" lvl="0" indent="-228600" algn="r">
              <a:spcBef>
                <a:spcPts val="0"/>
              </a:spcBef>
              <a:spcAft>
                <a:spcPts val="0"/>
              </a:spcAft>
              <a:buClr>
                <a:schemeClr val="lt1"/>
              </a:buClr>
              <a:buSzPts val="800"/>
              <a:buNone/>
              <a:defRPr sz="800">
                <a:solidFill>
                  <a:schemeClr val="lt1"/>
                </a:solidFill>
              </a:defRPr>
            </a:lvl1pPr>
            <a:lvl2pPr marL="914400" lvl="1" indent="-228600" algn="l">
              <a:spcBef>
                <a:spcPts val="1200"/>
              </a:spcBef>
              <a:spcAft>
                <a:spcPts val="0"/>
              </a:spcAft>
              <a:buClr>
                <a:schemeClr val="lt1"/>
              </a:buClr>
              <a:buSzPts val="1800"/>
              <a:buNone/>
              <a:defRPr sz="1800">
                <a:solidFill>
                  <a:schemeClr val="lt1"/>
                </a:solidFill>
              </a:defRPr>
            </a:lvl2pPr>
            <a:lvl3pPr marL="1371600" lvl="2" indent="-228600" algn="l">
              <a:spcBef>
                <a:spcPts val="12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3" name="Google Shape;93;p17"/>
          <p:cNvSpPr txBox="1"/>
          <p:nvPr/>
        </p:nvSpPr>
        <p:spPr>
          <a:xfrm>
            <a:off x="685800" y="4868700"/>
            <a:ext cx="5383500" cy="430800"/>
          </a:xfrm>
          <a:prstGeom prst="rect">
            <a:avLst/>
          </a:prstGeom>
          <a:noFill/>
          <a:ln>
            <a:noFill/>
          </a:ln>
        </p:spPr>
        <p:txBody>
          <a:bodyPr spcFirstLastPara="1" wrap="square" lIns="0" tIns="45700" rIns="91425" bIns="45700" anchor="t" anchorCtr="0">
            <a:spAutoFit/>
          </a:bodyPr>
          <a:lstStyle/>
          <a:p>
            <a:pPr marL="0" lvl="0" indent="0" algn="l" rtl="0">
              <a:spcBef>
                <a:spcPts val="0"/>
              </a:spcBef>
              <a:spcAft>
                <a:spcPts val="0"/>
              </a:spcAft>
              <a:buClr>
                <a:schemeClr val="dk1"/>
              </a:buClr>
              <a:buFont typeface="Arial"/>
              <a:buNone/>
            </a:pPr>
            <a:r>
              <a:rPr lang="en-GB" sz="1100">
                <a:solidFill>
                  <a:schemeClr val="accent2"/>
                </a:solidFill>
                <a:latin typeface="Gill Sans"/>
                <a:ea typeface="Gill Sans"/>
                <a:cs typeface="Gill Sans"/>
                <a:sym typeface="Gill Sans"/>
              </a:rPr>
              <a:t>Facility-Based Mentorship for Strengthening Breastfeeding Counselling in Kenya</a:t>
            </a:r>
            <a:endParaRPr>
              <a:solidFill>
                <a:schemeClr val="accent2"/>
              </a:solidFill>
            </a:endParaRPr>
          </a:p>
          <a:p>
            <a:pPr marL="0" marR="0" lvl="0" indent="0" algn="l" rtl="0">
              <a:spcBef>
                <a:spcPts val="0"/>
              </a:spcBef>
              <a:spcAft>
                <a:spcPts val="0"/>
              </a:spcAft>
              <a:buNone/>
            </a:pPr>
            <a:endParaRPr sz="1100">
              <a:solidFill>
                <a:schemeClr val="accent2"/>
              </a:solidFill>
              <a:latin typeface="Gill Sans"/>
              <a:ea typeface="Gill Sans"/>
              <a:cs typeface="Gill Sans"/>
              <a:sym typeface="Gill San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Full Photo + Callout - Red">
  <p:cSld name="Full Photo + Callout - Red">
    <p:spTree>
      <p:nvGrpSpPr>
        <p:cNvPr id="1" name="Shape 94"/>
        <p:cNvGrpSpPr/>
        <p:nvPr/>
      </p:nvGrpSpPr>
      <p:grpSpPr>
        <a:xfrm>
          <a:off x="0" y="0"/>
          <a:ext cx="0" cy="0"/>
          <a:chOff x="0" y="0"/>
          <a:chExt cx="0" cy="0"/>
        </a:xfrm>
      </p:grpSpPr>
      <p:sp>
        <p:nvSpPr>
          <p:cNvPr id="95" name="Google Shape;95;p18"/>
          <p:cNvSpPr>
            <a:spLocks noGrp="1"/>
          </p:cNvSpPr>
          <p:nvPr>
            <p:ph type="pic" idx="2"/>
          </p:nvPr>
        </p:nvSpPr>
        <p:spPr>
          <a:xfrm>
            <a:off x="152400" y="102868"/>
            <a:ext cx="8839200" cy="4572000"/>
          </a:xfrm>
          <a:prstGeom prst="rect">
            <a:avLst/>
          </a:prstGeom>
          <a:noFill/>
          <a:ln>
            <a:noFill/>
          </a:ln>
        </p:spPr>
      </p:sp>
      <p:sp>
        <p:nvSpPr>
          <p:cNvPr id="96" name="Google Shape;96;p18"/>
          <p:cNvSpPr txBox="1">
            <a:spLocks noGrp="1"/>
          </p:cNvSpPr>
          <p:nvPr>
            <p:ph type="subTitle" idx="1"/>
          </p:nvPr>
        </p:nvSpPr>
        <p:spPr>
          <a:xfrm>
            <a:off x="685799" y="3086100"/>
            <a:ext cx="3581400" cy="1200000"/>
          </a:xfrm>
          <a:prstGeom prst="rect">
            <a:avLst/>
          </a:prstGeom>
          <a:solidFill>
            <a:schemeClr val="accent2"/>
          </a:solidFill>
          <a:ln>
            <a:noFill/>
          </a:ln>
        </p:spPr>
        <p:txBody>
          <a:bodyPr spcFirstLastPara="1" wrap="square" lIns="91425" tIns="91425" rIns="91425" bIns="91425" anchor="t" anchorCtr="0">
            <a:normAutofit/>
          </a:bodyPr>
          <a:lstStyle>
            <a:lvl1pPr lvl="0" algn="l">
              <a:spcBef>
                <a:spcPts val="0"/>
              </a:spcBef>
              <a:spcAft>
                <a:spcPts val="0"/>
              </a:spcAft>
              <a:buClr>
                <a:schemeClr val="lt1"/>
              </a:buClr>
              <a:buSzPts val="1800"/>
              <a:buNone/>
              <a:defRPr sz="1800">
                <a:solidFill>
                  <a:schemeClr val="lt1"/>
                </a:solidFill>
              </a:defRPr>
            </a:lvl1pPr>
            <a:lvl2pPr lvl="1" algn="ctr">
              <a:spcBef>
                <a:spcPts val="1200"/>
              </a:spcBef>
              <a:spcAft>
                <a:spcPts val="0"/>
              </a:spcAft>
              <a:buClr>
                <a:srgbClr val="888888"/>
              </a:buClr>
              <a:buSzPts val="2000"/>
              <a:buNone/>
              <a:defRPr>
                <a:solidFill>
                  <a:srgbClr val="888888"/>
                </a:solidFill>
              </a:defRPr>
            </a:lvl2pPr>
            <a:lvl3pPr lvl="2" algn="ctr">
              <a:spcBef>
                <a:spcPts val="1200"/>
              </a:spcBef>
              <a:spcAft>
                <a:spcPts val="0"/>
              </a:spcAft>
              <a:buClr>
                <a:srgbClr val="888888"/>
              </a:buClr>
              <a:buSzPts val="1800"/>
              <a:buNone/>
              <a:defRPr>
                <a:solidFill>
                  <a:srgbClr val="888888"/>
                </a:solidFill>
              </a:defRPr>
            </a:lvl3pPr>
            <a:lvl4pPr lvl="3" algn="ctr">
              <a:spcBef>
                <a:spcPts val="320"/>
              </a:spcBef>
              <a:spcAft>
                <a:spcPts val="0"/>
              </a:spcAft>
              <a:buClr>
                <a:srgbClr val="888888"/>
              </a:buClr>
              <a:buSzPts val="1600"/>
              <a:buNone/>
              <a:defRPr>
                <a:solidFill>
                  <a:srgbClr val="888888"/>
                </a:solidFill>
              </a:defRPr>
            </a:lvl4pPr>
            <a:lvl5pPr lvl="4" algn="ctr">
              <a:spcBef>
                <a:spcPts val="280"/>
              </a:spcBef>
              <a:spcAft>
                <a:spcPts val="0"/>
              </a:spcAft>
              <a:buClr>
                <a:srgbClr val="888888"/>
              </a:buClr>
              <a:buSzPts val="14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cxnSp>
        <p:nvCxnSpPr>
          <p:cNvPr id="97" name="Google Shape;97;p18"/>
          <p:cNvCxnSpPr/>
          <p:nvPr/>
        </p:nvCxnSpPr>
        <p:spPr>
          <a:xfrm>
            <a:off x="762000" y="2914650"/>
            <a:ext cx="320100" cy="0"/>
          </a:xfrm>
          <a:prstGeom prst="straightConnector1">
            <a:avLst/>
          </a:prstGeom>
          <a:noFill/>
          <a:ln w="19050" cap="flat" cmpd="sng">
            <a:solidFill>
              <a:srgbClr val="FFFFFF"/>
            </a:solidFill>
            <a:prstDash val="solid"/>
            <a:round/>
            <a:headEnd type="none" w="sm" len="sm"/>
            <a:tailEnd type="none" w="sm" len="sm"/>
          </a:ln>
          <a:effectLst>
            <a:outerShdw blurRad="254000" algn="tl" rotWithShape="0">
              <a:srgbClr val="000000">
                <a:alpha val="40000"/>
              </a:srgbClr>
            </a:outerShdw>
          </a:effectLst>
        </p:spPr>
      </p:cxnSp>
      <p:sp>
        <p:nvSpPr>
          <p:cNvPr id="98" name="Google Shape;98;p18"/>
          <p:cNvSpPr txBox="1">
            <a:spLocks noGrp="1"/>
          </p:cNvSpPr>
          <p:nvPr>
            <p:ph type="body" idx="3"/>
          </p:nvPr>
        </p:nvSpPr>
        <p:spPr>
          <a:xfrm rot="-5400000">
            <a:off x="7563823" y="1361219"/>
            <a:ext cx="2686200" cy="169200"/>
          </a:xfrm>
          <a:prstGeom prst="rect">
            <a:avLst/>
          </a:prstGeom>
          <a:noFill/>
          <a:ln>
            <a:noFill/>
          </a:ln>
        </p:spPr>
        <p:txBody>
          <a:bodyPr spcFirstLastPara="1" wrap="square" lIns="45700" tIns="45700" rIns="0" bIns="0" anchor="t" anchorCtr="0">
            <a:spAutoFit/>
          </a:bodyPr>
          <a:lstStyle>
            <a:lvl1pPr marL="457200" lvl="0" indent="-228600" algn="r">
              <a:spcBef>
                <a:spcPts val="0"/>
              </a:spcBef>
              <a:spcAft>
                <a:spcPts val="0"/>
              </a:spcAft>
              <a:buClr>
                <a:schemeClr val="lt1"/>
              </a:buClr>
              <a:buSzPts val="800"/>
              <a:buNone/>
              <a:defRPr sz="800">
                <a:solidFill>
                  <a:schemeClr val="lt1"/>
                </a:solidFill>
              </a:defRPr>
            </a:lvl1pPr>
            <a:lvl2pPr marL="914400" lvl="1" indent="-228600" algn="l">
              <a:spcBef>
                <a:spcPts val="1200"/>
              </a:spcBef>
              <a:spcAft>
                <a:spcPts val="0"/>
              </a:spcAft>
              <a:buClr>
                <a:schemeClr val="lt1"/>
              </a:buClr>
              <a:buSzPts val="1800"/>
              <a:buNone/>
              <a:defRPr sz="1800">
                <a:solidFill>
                  <a:schemeClr val="lt1"/>
                </a:solidFill>
              </a:defRPr>
            </a:lvl2pPr>
            <a:lvl3pPr marL="1371600" lvl="2" indent="-228600" algn="l">
              <a:spcBef>
                <a:spcPts val="12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9" name="Google Shape;99;p18"/>
          <p:cNvSpPr txBox="1"/>
          <p:nvPr/>
        </p:nvSpPr>
        <p:spPr>
          <a:xfrm>
            <a:off x="685800" y="4868700"/>
            <a:ext cx="5464500" cy="430800"/>
          </a:xfrm>
          <a:prstGeom prst="rect">
            <a:avLst/>
          </a:prstGeom>
          <a:noFill/>
          <a:ln>
            <a:noFill/>
          </a:ln>
        </p:spPr>
        <p:txBody>
          <a:bodyPr spcFirstLastPara="1" wrap="square" lIns="0" tIns="45700" rIns="91425" bIns="45700" anchor="t" anchorCtr="0">
            <a:spAutoFit/>
          </a:bodyPr>
          <a:lstStyle/>
          <a:p>
            <a:pPr marL="0" lvl="0" indent="0" algn="l" rtl="0">
              <a:spcBef>
                <a:spcPts val="0"/>
              </a:spcBef>
              <a:spcAft>
                <a:spcPts val="0"/>
              </a:spcAft>
              <a:buClr>
                <a:schemeClr val="dk1"/>
              </a:buClr>
              <a:buFont typeface="Arial"/>
              <a:buNone/>
            </a:pPr>
            <a:r>
              <a:rPr lang="en-GB" sz="1100">
                <a:solidFill>
                  <a:schemeClr val="accent2"/>
                </a:solidFill>
                <a:latin typeface="Gill Sans"/>
                <a:ea typeface="Gill Sans"/>
                <a:cs typeface="Gill Sans"/>
                <a:sym typeface="Gill Sans"/>
              </a:rPr>
              <a:t>Facility-Based Mentorship for Strengthening Breastfeeding Counselling in Kenya</a:t>
            </a:r>
            <a:endParaRPr>
              <a:solidFill>
                <a:schemeClr val="accent2"/>
              </a:solidFill>
            </a:endParaRPr>
          </a:p>
          <a:p>
            <a:pPr marL="0" marR="0" lvl="0" indent="0" algn="l" rtl="0">
              <a:spcBef>
                <a:spcPts val="0"/>
              </a:spcBef>
              <a:spcAft>
                <a:spcPts val="0"/>
              </a:spcAft>
              <a:buNone/>
            </a:pPr>
            <a:endParaRPr sz="1100">
              <a:solidFill>
                <a:schemeClr val="accent2"/>
              </a:solidFill>
              <a:latin typeface="Gill Sans"/>
              <a:ea typeface="Gill Sans"/>
              <a:cs typeface="Gill Sans"/>
              <a:sym typeface="Gill San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act - Blue">
  <p:cSld name="Contact - Blue">
    <p:bg>
      <p:bgPr>
        <a:solidFill>
          <a:schemeClr val="accent4"/>
        </a:solidFill>
        <a:effectLst/>
      </p:bgPr>
    </p:bg>
    <p:spTree>
      <p:nvGrpSpPr>
        <p:cNvPr id="1" name="Shape 100"/>
        <p:cNvGrpSpPr/>
        <p:nvPr/>
      </p:nvGrpSpPr>
      <p:grpSpPr>
        <a:xfrm>
          <a:off x="0" y="0"/>
          <a:ext cx="0" cy="0"/>
          <a:chOff x="0" y="0"/>
          <a:chExt cx="0" cy="0"/>
        </a:xfrm>
      </p:grpSpPr>
      <p:sp>
        <p:nvSpPr>
          <p:cNvPr id="101" name="Google Shape;101;p19"/>
          <p:cNvSpPr/>
          <p:nvPr userDrawn="1"/>
        </p:nvSpPr>
        <p:spPr>
          <a:xfrm>
            <a:off x="0" y="4769426"/>
            <a:ext cx="9144000" cy="3741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103" name="Google Shape;103;p19"/>
          <p:cNvSpPr txBox="1"/>
          <p:nvPr userDrawn="1"/>
        </p:nvSpPr>
        <p:spPr>
          <a:xfrm>
            <a:off x="685800" y="4868700"/>
            <a:ext cx="5545200" cy="430800"/>
          </a:xfrm>
          <a:prstGeom prst="rect">
            <a:avLst/>
          </a:prstGeom>
          <a:noFill/>
          <a:ln>
            <a:noFill/>
          </a:ln>
        </p:spPr>
        <p:txBody>
          <a:bodyPr spcFirstLastPara="1" wrap="square" lIns="0" tIns="45700" rIns="91425" bIns="45700" anchor="t" anchorCtr="0">
            <a:spAutoFit/>
          </a:bodyPr>
          <a:lstStyle/>
          <a:p>
            <a:pPr marL="0" lvl="0" indent="0" algn="l" rtl="0">
              <a:spcBef>
                <a:spcPts val="0"/>
              </a:spcBef>
              <a:spcAft>
                <a:spcPts val="0"/>
              </a:spcAft>
              <a:buClr>
                <a:schemeClr val="dk1"/>
              </a:buClr>
              <a:buFont typeface="Arial"/>
              <a:buNone/>
            </a:pPr>
            <a:r>
              <a:rPr lang="en-GB" sz="1100" dirty="0">
                <a:solidFill>
                  <a:schemeClr val="accent2"/>
                </a:solidFill>
                <a:latin typeface="+mj-lt"/>
                <a:ea typeface="Gill Sans"/>
                <a:cs typeface="Gill Sans"/>
                <a:sym typeface="Gill Sans"/>
              </a:rPr>
              <a:t>Facility-Based Mentorship for Strengthening Breastfeeding Counselling in Kenya</a:t>
            </a:r>
            <a:endParaRPr dirty="0">
              <a:solidFill>
                <a:schemeClr val="accent2"/>
              </a:solidFill>
              <a:latin typeface="+mj-lt"/>
            </a:endParaRPr>
          </a:p>
          <a:p>
            <a:pPr marL="0" marR="0" lvl="0" indent="0" algn="l" rtl="0">
              <a:spcBef>
                <a:spcPts val="0"/>
              </a:spcBef>
              <a:spcAft>
                <a:spcPts val="0"/>
              </a:spcAft>
              <a:buNone/>
            </a:pPr>
            <a:endParaRPr sz="1100" dirty="0">
              <a:solidFill>
                <a:schemeClr val="accent2"/>
              </a:solidFill>
              <a:latin typeface="+mj-lt"/>
              <a:ea typeface="Gill Sans"/>
              <a:cs typeface="Gill Sans"/>
              <a:sym typeface="Gill Sans"/>
            </a:endParaRPr>
          </a:p>
        </p:txBody>
      </p:sp>
      <p:sp>
        <p:nvSpPr>
          <p:cNvPr id="14" name="Google Shape;60;p131">
            <a:extLst>
              <a:ext uri="{FF2B5EF4-FFF2-40B4-BE49-F238E27FC236}">
                <a16:creationId xmlns:a16="http://schemas.microsoft.com/office/drawing/2014/main" id="{E70562CD-DCDD-4FA8-B825-B206A03BF113}"/>
              </a:ext>
            </a:extLst>
          </p:cNvPr>
          <p:cNvSpPr/>
          <p:nvPr userDrawn="1"/>
        </p:nvSpPr>
        <p:spPr>
          <a:xfrm>
            <a:off x="0" y="6359235"/>
            <a:ext cx="9144000" cy="49876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j-lt"/>
              <a:ea typeface="Gill Sans"/>
              <a:cs typeface="Gill Sans"/>
              <a:sym typeface="Gill Sans"/>
            </a:endParaRPr>
          </a:p>
        </p:txBody>
      </p:sp>
      <p:sp>
        <p:nvSpPr>
          <p:cNvPr id="15" name="Google Shape;61;p131">
            <a:extLst>
              <a:ext uri="{FF2B5EF4-FFF2-40B4-BE49-F238E27FC236}">
                <a16:creationId xmlns:a16="http://schemas.microsoft.com/office/drawing/2014/main" id="{9F15AC75-63B5-4DCB-8150-11D3F7038A15}"/>
              </a:ext>
            </a:extLst>
          </p:cNvPr>
          <p:cNvSpPr txBox="1"/>
          <p:nvPr userDrawn="1"/>
        </p:nvSpPr>
        <p:spPr>
          <a:xfrm>
            <a:off x="4708872" y="3178121"/>
            <a:ext cx="3775162" cy="1317679"/>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Gill Sans"/>
              <a:cs typeface="Gill Sans"/>
              <a:sym typeface="Gill Sans"/>
            </a:endParaRPr>
          </a:p>
        </p:txBody>
      </p:sp>
      <p:sp>
        <p:nvSpPr>
          <p:cNvPr id="16" name="Google Shape;62;p131">
            <a:extLst>
              <a:ext uri="{FF2B5EF4-FFF2-40B4-BE49-F238E27FC236}">
                <a16:creationId xmlns:a16="http://schemas.microsoft.com/office/drawing/2014/main" id="{F4191387-9D11-4FE0-A5FC-38935749367F}"/>
              </a:ext>
            </a:extLst>
          </p:cNvPr>
          <p:cNvSpPr txBox="1"/>
          <p:nvPr userDrawn="1"/>
        </p:nvSpPr>
        <p:spPr>
          <a:xfrm>
            <a:off x="685800" y="6491605"/>
            <a:ext cx="3733800" cy="261610"/>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accent2"/>
                </a:solidFill>
                <a:latin typeface="+mj-lt"/>
                <a:ea typeface="Gill Sans"/>
                <a:cs typeface="Gill Sans"/>
                <a:sym typeface="Gill Sans"/>
              </a:rPr>
              <a:t>Core Concepts in Mentorship Training</a:t>
            </a:r>
            <a:endParaRPr>
              <a:latin typeface="+mj-lt"/>
            </a:endParaRPr>
          </a:p>
        </p:txBody>
      </p:sp>
      <p:pic>
        <p:nvPicPr>
          <p:cNvPr id="17" name="Google Shape;63;p131">
            <a:extLst>
              <a:ext uri="{FF2B5EF4-FFF2-40B4-BE49-F238E27FC236}">
                <a16:creationId xmlns:a16="http://schemas.microsoft.com/office/drawing/2014/main" id="{7FA50AC7-1CDE-46AB-B1B7-C0C997EED0AD}"/>
              </a:ext>
            </a:extLst>
          </p:cNvPr>
          <p:cNvPicPr preferRelativeResize="0"/>
          <p:nvPr userDrawn="1"/>
        </p:nvPicPr>
        <p:blipFill rotWithShape="1">
          <a:blip r:embed="rId2">
            <a:alphaModFix/>
          </a:blip>
          <a:srcRect/>
          <a:stretch/>
        </p:blipFill>
        <p:spPr>
          <a:xfrm>
            <a:off x="357935" y="293885"/>
            <a:ext cx="2368296" cy="914400"/>
          </a:xfrm>
          <a:prstGeom prst="rect">
            <a:avLst/>
          </a:prstGeom>
          <a:noFill/>
          <a:ln>
            <a:noFill/>
          </a:ln>
        </p:spPr>
      </p:pic>
      <p:sp>
        <p:nvSpPr>
          <p:cNvPr id="18" name="Google Shape;64;p131">
            <a:extLst>
              <a:ext uri="{FF2B5EF4-FFF2-40B4-BE49-F238E27FC236}">
                <a16:creationId xmlns:a16="http://schemas.microsoft.com/office/drawing/2014/main" id="{DB6A28CA-E5AB-415B-83A5-8CD2363BBAD4}"/>
              </a:ext>
            </a:extLst>
          </p:cNvPr>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sz="2000">
                <a:solidFill>
                  <a:schemeClr val="dk1"/>
                </a:solidFill>
                <a:latin typeface="+mj-lt"/>
              </a:defRPr>
            </a:lvl1pPr>
            <a:lvl2pPr lvl="1">
              <a:buNone/>
              <a:defRPr sz="2000">
                <a:solidFill>
                  <a:schemeClr val="dk1"/>
                </a:solidFill>
              </a:defRPr>
            </a:lvl2pPr>
            <a:lvl3pPr lvl="2">
              <a:buNone/>
              <a:defRPr sz="2000">
                <a:solidFill>
                  <a:schemeClr val="dk1"/>
                </a:solidFill>
              </a:defRPr>
            </a:lvl3pPr>
            <a:lvl4pPr lvl="3">
              <a:buNone/>
              <a:defRPr sz="2000">
                <a:solidFill>
                  <a:schemeClr val="dk1"/>
                </a:solidFill>
              </a:defRPr>
            </a:lvl4pPr>
            <a:lvl5pPr lvl="4">
              <a:buNone/>
              <a:defRPr sz="2000">
                <a:solidFill>
                  <a:schemeClr val="dk1"/>
                </a:solidFill>
              </a:defRPr>
            </a:lvl5pPr>
            <a:lvl6pPr lvl="5">
              <a:buNone/>
              <a:defRPr sz="2000">
                <a:solidFill>
                  <a:schemeClr val="dk1"/>
                </a:solidFill>
              </a:defRPr>
            </a:lvl6pPr>
            <a:lvl7pPr lvl="6">
              <a:buNone/>
              <a:defRPr sz="2000">
                <a:solidFill>
                  <a:schemeClr val="dk1"/>
                </a:solidFill>
              </a:defRPr>
            </a:lvl7pPr>
            <a:lvl8pPr lvl="7">
              <a:buNone/>
              <a:defRPr sz="2000">
                <a:solidFill>
                  <a:schemeClr val="dk1"/>
                </a:solidFill>
              </a:defRPr>
            </a:lvl8pPr>
            <a:lvl9pPr lvl="8">
              <a:buNone/>
              <a:defRPr sz="2000">
                <a:solidFill>
                  <a:schemeClr val="dk1"/>
                </a:solidFill>
              </a:defRPr>
            </a:lvl9pPr>
          </a:lstStyle>
          <a:p>
            <a:fld id="{00000000-1234-1234-1234-123412341234}" type="slidenum">
              <a:rPr lang="en-GB" smtClean="0"/>
              <a:pPr/>
              <a:t>‹#›</a:t>
            </a:fld>
            <a:endParaRPr lang="en-GB"/>
          </a:p>
        </p:txBody>
      </p:sp>
      <p:sp>
        <p:nvSpPr>
          <p:cNvPr id="19" name="Google Shape;65;p131">
            <a:extLst>
              <a:ext uri="{FF2B5EF4-FFF2-40B4-BE49-F238E27FC236}">
                <a16:creationId xmlns:a16="http://schemas.microsoft.com/office/drawing/2014/main" id="{AE6FE149-8AB8-4154-8BA0-7231B0D1B9B2}"/>
              </a:ext>
            </a:extLst>
          </p:cNvPr>
          <p:cNvSpPr txBox="1"/>
          <p:nvPr userDrawn="1"/>
        </p:nvSpPr>
        <p:spPr>
          <a:xfrm>
            <a:off x="625658" y="2571750"/>
            <a:ext cx="3570000" cy="190260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r>
              <a:rPr lang="en-GB" sz="1400" b="1" dirty="0">
                <a:solidFill>
                  <a:srgbClr val="FFFFFF"/>
                </a:solidFill>
                <a:latin typeface="+mj-lt"/>
                <a:ea typeface="Gill Sans"/>
                <a:cs typeface="Gill Sans"/>
                <a:sym typeface="Gill Sans"/>
              </a:rPr>
              <a:t>USAID</a:t>
            </a:r>
            <a:r>
              <a:rPr lang="en-GB" sz="1400" dirty="0">
                <a:solidFill>
                  <a:srgbClr val="FFFFFF"/>
                </a:solidFill>
                <a:latin typeface="+mj-lt"/>
                <a:ea typeface="Gill Sans"/>
                <a:cs typeface="Gill Sans"/>
                <a:sym typeface="Gill Sans"/>
              </a:rPr>
              <a:t> </a:t>
            </a:r>
            <a:r>
              <a:rPr lang="en-GB" sz="1400" b="1" dirty="0">
                <a:solidFill>
                  <a:srgbClr val="FFFFFF"/>
                </a:solidFill>
                <a:latin typeface="+mj-lt"/>
                <a:ea typeface="Gill Sans"/>
                <a:cs typeface="Gill Sans"/>
                <a:sym typeface="Gill Sans"/>
              </a:rPr>
              <a:t>ADVANCING NUTRITION</a:t>
            </a:r>
            <a:endParaRPr sz="1400" dirty="0">
              <a:solidFill>
                <a:srgbClr val="FFFFFF"/>
              </a:solidFill>
              <a:latin typeface="+mj-lt"/>
              <a:ea typeface="Gill Sans"/>
              <a:cs typeface="Gill Sans"/>
              <a:sym typeface="Gill Sans"/>
            </a:endParaRPr>
          </a:p>
          <a:p>
            <a:pPr marL="0" marR="0" lvl="0" indent="0" algn="l" rtl="0">
              <a:spcBef>
                <a:spcPts val="600"/>
              </a:spcBef>
              <a:spcAft>
                <a:spcPts val="0"/>
              </a:spcAft>
              <a:buNone/>
            </a:pPr>
            <a:r>
              <a:rPr lang="en-GB" sz="1000" dirty="0">
                <a:solidFill>
                  <a:srgbClr val="FFFFFF"/>
                </a:solidFill>
                <a:latin typeface="+mj-lt"/>
                <a:ea typeface="Gill Sans"/>
                <a:cs typeface="Gill Sans"/>
                <a:sym typeface="Gill Sans"/>
              </a:rPr>
              <a:t>IMPLEMENTED BY:</a:t>
            </a:r>
            <a:endParaRPr dirty="0">
              <a:latin typeface="+mj-lt"/>
            </a:endParaRPr>
          </a:p>
          <a:p>
            <a:pPr marL="0" marR="0" lvl="0" indent="0" algn="l" rtl="0">
              <a:spcBef>
                <a:spcPts val="300"/>
              </a:spcBef>
              <a:spcAft>
                <a:spcPts val="0"/>
              </a:spcAft>
              <a:buNone/>
            </a:pPr>
            <a:r>
              <a:rPr lang="en-GB" sz="1400" b="0" i="0" dirty="0">
                <a:solidFill>
                  <a:srgbClr val="FFFFFF"/>
                </a:solidFill>
                <a:latin typeface="+mj-lt"/>
                <a:ea typeface="Gill Sans"/>
                <a:cs typeface="Gill Sans"/>
                <a:sym typeface="Gill Sans"/>
              </a:rPr>
              <a:t>JSI Research &amp; Training Institute, Inc.</a:t>
            </a:r>
            <a:endParaRPr dirty="0">
              <a:latin typeface="+mj-lt"/>
            </a:endParaRPr>
          </a:p>
          <a:p>
            <a:pPr marL="0" marR="0" lvl="0" indent="0" algn="l" rtl="0">
              <a:spcBef>
                <a:spcPts val="300"/>
              </a:spcBef>
              <a:spcAft>
                <a:spcPts val="0"/>
              </a:spcAft>
              <a:buNone/>
            </a:pPr>
            <a:r>
              <a:rPr lang="en-GB" sz="1400" b="0" i="0" dirty="0">
                <a:solidFill>
                  <a:srgbClr val="FFFFFF"/>
                </a:solidFill>
                <a:latin typeface="+mj-lt"/>
                <a:ea typeface="Gill Sans"/>
                <a:cs typeface="Gill Sans"/>
                <a:sym typeface="Gill Sans"/>
              </a:rPr>
              <a:t>2733 Crystal Drive</a:t>
            </a:r>
            <a:endParaRPr dirty="0">
              <a:latin typeface="+mj-lt"/>
            </a:endParaRPr>
          </a:p>
          <a:p>
            <a:pPr marL="0" marR="0" lvl="0" indent="0" algn="l" rtl="0">
              <a:spcBef>
                <a:spcPts val="300"/>
              </a:spcBef>
              <a:spcAft>
                <a:spcPts val="0"/>
              </a:spcAft>
              <a:buNone/>
            </a:pPr>
            <a:r>
              <a:rPr lang="en-GB" sz="1400" b="0" i="0" dirty="0">
                <a:solidFill>
                  <a:srgbClr val="FFFFFF"/>
                </a:solidFill>
                <a:latin typeface="+mj-lt"/>
                <a:ea typeface="Gill Sans"/>
                <a:cs typeface="Gill Sans"/>
                <a:sym typeface="Gill Sans"/>
              </a:rPr>
              <a:t>4</a:t>
            </a:r>
            <a:r>
              <a:rPr lang="en-GB" sz="1400" b="0" i="0" baseline="30000" dirty="0">
                <a:solidFill>
                  <a:srgbClr val="FFFFFF"/>
                </a:solidFill>
                <a:latin typeface="+mj-lt"/>
                <a:ea typeface="Gill Sans"/>
                <a:cs typeface="Gill Sans"/>
                <a:sym typeface="Gill Sans"/>
              </a:rPr>
              <a:t>th</a:t>
            </a:r>
            <a:r>
              <a:rPr lang="en-GB" sz="1400" b="0" i="0" dirty="0">
                <a:solidFill>
                  <a:srgbClr val="FFFFFF"/>
                </a:solidFill>
                <a:latin typeface="+mj-lt"/>
                <a:ea typeface="Gill Sans"/>
                <a:cs typeface="Gill Sans"/>
                <a:sym typeface="Gill Sans"/>
              </a:rPr>
              <a:t> Floor</a:t>
            </a:r>
            <a:endParaRPr dirty="0">
              <a:latin typeface="+mj-lt"/>
            </a:endParaRPr>
          </a:p>
          <a:p>
            <a:pPr marL="0" marR="0" lvl="0" indent="0" algn="l" rtl="0">
              <a:spcBef>
                <a:spcPts val="300"/>
              </a:spcBef>
              <a:spcAft>
                <a:spcPts val="0"/>
              </a:spcAft>
              <a:buNone/>
            </a:pPr>
            <a:r>
              <a:rPr lang="en-GB" sz="1400" b="0" i="0" dirty="0">
                <a:solidFill>
                  <a:srgbClr val="FFFFFF"/>
                </a:solidFill>
                <a:latin typeface="+mj-lt"/>
                <a:ea typeface="Gill Sans"/>
                <a:cs typeface="Gill Sans"/>
                <a:sym typeface="Gill Sans"/>
              </a:rPr>
              <a:t>Arlington, VA 22202</a:t>
            </a:r>
            <a:endParaRPr dirty="0">
              <a:latin typeface="+mj-lt"/>
            </a:endParaRPr>
          </a:p>
          <a:p>
            <a:pPr marL="0" marR="0" lvl="0" indent="0" algn="l" rtl="0">
              <a:spcBef>
                <a:spcPts val="300"/>
              </a:spcBef>
              <a:spcAft>
                <a:spcPts val="0"/>
              </a:spcAft>
              <a:buNone/>
            </a:pPr>
            <a:r>
              <a:rPr lang="en-GB" sz="1400" dirty="0">
                <a:solidFill>
                  <a:srgbClr val="FFFFFF"/>
                </a:solidFill>
                <a:latin typeface="+mj-lt"/>
                <a:ea typeface="Gill Sans"/>
                <a:cs typeface="Gill Sans"/>
                <a:sym typeface="Gill Sans"/>
              </a:rPr>
              <a:t> </a:t>
            </a:r>
            <a:endParaRPr sz="1400" dirty="0">
              <a:solidFill>
                <a:srgbClr val="FFFFFF"/>
              </a:solidFill>
              <a:latin typeface="+mj-lt"/>
              <a:ea typeface="Gill Sans"/>
              <a:cs typeface="Gill Sans"/>
              <a:sym typeface="Gill Sans"/>
            </a:endParaRPr>
          </a:p>
          <a:p>
            <a:pPr marL="0" marR="0" lvl="0" indent="0" algn="l" rtl="0">
              <a:spcBef>
                <a:spcPts val="600"/>
              </a:spcBef>
              <a:spcAft>
                <a:spcPts val="0"/>
              </a:spcAft>
              <a:buNone/>
            </a:pPr>
            <a:r>
              <a:rPr lang="en-GB" sz="1400" dirty="0">
                <a:solidFill>
                  <a:srgbClr val="FFFFFF"/>
                </a:solidFill>
                <a:latin typeface="+mj-lt"/>
                <a:ea typeface="Gill Sans"/>
                <a:cs typeface="Gill Sans"/>
                <a:sym typeface="Gill Sans"/>
              </a:rPr>
              <a:t>Phone: 703–528–7474</a:t>
            </a:r>
            <a:endParaRPr dirty="0">
              <a:latin typeface="+mj-lt"/>
            </a:endParaRPr>
          </a:p>
          <a:p>
            <a:pPr marL="0" marR="0" lvl="0" indent="0" algn="l" rtl="0">
              <a:spcBef>
                <a:spcPts val="300"/>
              </a:spcBef>
              <a:spcAft>
                <a:spcPts val="0"/>
              </a:spcAft>
              <a:buNone/>
            </a:pPr>
            <a:r>
              <a:rPr lang="en-GB" sz="1400" dirty="0">
                <a:solidFill>
                  <a:srgbClr val="FFFFFF"/>
                </a:solidFill>
                <a:latin typeface="+mj-lt"/>
                <a:ea typeface="Gill Sans"/>
                <a:cs typeface="Gill Sans"/>
                <a:sym typeface="Gill Sans"/>
              </a:rPr>
              <a:t>Email: info@advancingnutrition.org </a:t>
            </a:r>
            <a:endParaRPr dirty="0">
              <a:latin typeface="+mj-lt"/>
            </a:endParaRPr>
          </a:p>
          <a:p>
            <a:pPr marL="0" marR="0" lvl="0" indent="0" algn="l" rtl="0">
              <a:spcBef>
                <a:spcPts val="300"/>
              </a:spcBef>
              <a:spcAft>
                <a:spcPts val="0"/>
              </a:spcAft>
              <a:buNone/>
            </a:pPr>
            <a:r>
              <a:rPr lang="en-GB" sz="1400" dirty="0">
                <a:solidFill>
                  <a:srgbClr val="FFFFFF"/>
                </a:solidFill>
                <a:latin typeface="+mj-lt"/>
                <a:ea typeface="Gill Sans"/>
                <a:cs typeface="Gill Sans"/>
                <a:sym typeface="Gill Sans"/>
              </a:rPr>
              <a:t>Internet: advancingnutrition.org </a:t>
            </a:r>
            <a:r>
              <a:rPr lang="en-GB" sz="1400" u="sng" dirty="0">
                <a:solidFill>
                  <a:srgbClr val="0066B9"/>
                </a:solidFill>
                <a:latin typeface="+mj-lt"/>
                <a:ea typeface="Gill Sans"/>
                <a:cs typeface="Gill Sans"/>
                <a:sym typeface="Gill Sans"/>
                <a:hlinkClick r:id="rId3">
                  <a:extLst>
                    <a:ext uri="{A12FA001-AC4F-418D-AE19-62706E023703}">
                      <ahyp:hlinkClr xmlns:ahyp="http://schemas.microsoft.com/office/drawing/2018/hyperlinkcolor" val="tx"/>
                    </a:ext>
                  </a:extLst>
                </a:hlinkClick>
              </a:rPr>
              <a:t>nutrition.org</a:t>
            </a:r>
            <a:endParaRPr sz="1400" dirty="0">
              <a:solidFill>
                <a:srgbClr val="FFFFFF"/>
              </a:solidFill>
              <a:latin typeface="+mj-lt"/>
              <a:ea typeface="Gill Sans"/>
              <a:cs typeface="Gill Sans"/>
              <a:sym typeface="Gill Sans"/>
            </a:endParaRPr>
          </a:p>
        </p:txBody>
      </p:sp>
      <p:sp>
        <p:nvSpPr>
          <p:cNvPr id="20" name="Google Shape;66;p131">
            <a:extLst>
              <a:ext uri="{FF2B5EF4-FFF2-40B4-BE49-F238E27FC236}">
                <a16:creationId xmlns:a16="http://schemas.microsoft.com/office/drawing/2014/main" id="{9B26C319-159F-4801-9A8B-32E8517BA702}"/>
              </a:ext>
            </a:extLst>
          </p:cNvPr>
          <p:cNvSpPr txBox="1"/>
          <p:nvPr userDrawn="1"/>
        </p:nvSpPr>
        <p:spPr>
          <a:xfrm>
            <a:off x="4530450" y="3867406"/>
            <a:ext cx="3858300" cy="6315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None/>
            </a:pPr>
            <a:r>
              <a:rPr lang="en-GB" sz="1000" b="0" i="0" dirty="0">
                <a:solidFill>
                  <a:srgbClr val="FFFFFF"/>
                </a:solidFill>
                <a:latin typeface="+mj-lt"/>
                <a:ea typeface="Gill Sans"/>
                <a:cs typeface="Gill Sans"/>
                <a:sym typeface="Gill Sans"/>
              </a:rPr>
              <a:t>This presentation is made possible by the generous support of the Ame</a:t>
            </a:r>
            <a:r>
              <a:rPr lang="en-GB" sz="1000" dirty="0">
                <a:solidFill>
                  <a:srgbClr val="FFFFFF"/>
                </a:solidFill>
                <a:latin typeface="+mj-lt"/>
                <a:ea typeface="Gill Sans"/>
                <a:cs typeface="Gill Sans"/>
                <a:sym typeface="Gill Sans"/>
              </a:rPr>
              <a:t>rican people through</a:t>
            </a:r>
            <a:r>
              <a:rPr lang="en-GB" sz="1000" b="0" i="0" dirty="0">
                <a:solidFill>
                  <a:srgbClr val="FFFFFF"/>
                </a:solidFill>
                <a:latin typeface="+mj-lt"/>
                <a:ea typeface="Gill Sans"/>
                <a:cs typeface="Gill Sans"/>
                <a:sym typeface="Gill Sans"/>
              </a:rPr>
              <a:t> the U.S. Agency for International Development. It was prepared under the terms of contract 7200AA18C00070 awarded to JSI Research &amp; Training Institute, Inc. The contents are the responsibility of JSI and do not necessarily reflect the views of USAID or the U.S. Government.</a:t>
            </a:r>
            <a:endParaRPr dirty="0">
              <a:latin typeface="+mj-lt"/>
            </a:endParaRPr>
          </a:p>
        </p:txBody>
      </p:sp>
      <p:sp>
        <p:nvSpPr>
          <p:cNvPr id="21" name="Google Shape;67;p131">
            <a:extLst>
              <a:ext uri="{FF2B5EF4-FFF2-40B4-BE49-F238E27FC236}">
                <a16:creationId xmlns:a16="http://schemas.microsoft.com/office/drawing/2014/main" id="{000E13B3-635C-4A12-93FC-7BFD20891836}"/>
              </a:ext>
            </a:extLst>
          </p:cNvPr>
          <p:cNvSpPr txBox="1"/>
          <p:nvPr userDrawn="1"/>
        </p:nvSpPr>
        <p:spPr>
          <a:xfrm>
            <a:off x="4572000" y="2325763"/>
            <a:ext cx="3775200" cy="988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400" b="0" i="0" dirty="0">
                <a:solidFill>
                  <a:srgbClr val="FFFFFF"/>
                </a:solidFill>
                <a:latin typeface="+mj-lt"/>
                <a:ea typeface="Gill Sans"/>
                <a:cs typeface="Gill Sans"/>
                <a:sym typeface="Gill Sans"/>
              </a:rPr>
              <a:t>USAID Advancing Nutrition is the Agency's flagship multi-sectoral nutrition project, addressing the root causes of malnutrition to save lives and enhance long-term health and development.</a:t>
            </a:r>
            <a:endParaRPr dirty="0">
              <a:latin typeface="+mj-lt"/>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White/Gray/Blue 1 Content">
  <p:cSld name="White/Gray/Blue 1 Content">
    <p:bg>
      <p:bgPr>
        <a:solidFill>
          <a:schemeClr val="lt1"/>
        </a:solidFill>
        <a:effectLst/>
      </p:bgPr>
    </p:bg>
    <p:spTree>
      <p:nvGrpSpPr>
        <p:cNvPr id="1" name="Shape 105"/>
        <p:cNvGrpSpPr/>
        <p:nvPr/>
      </p:nvGrpSpPr>
      <p:grpSpPr>
        <a:xfrm>
          <a:off x="0" y="0"/>
          <a:ext cx="0" cy="0"/>
          <a:chOff x="0" y="0"/>
          <a:chExt cx="0" cy="0"/>
        </a:xfrm>
      </p:grpSpPr>
      <p:sp>
        <p:nvSpPr>
          <p:cNvPr id="106" name="Google Shape;106;p20"/>
          <p:cNvSpPr txBox="1">
            <a:spLocks noGrp="1"/>
          </p:cNvSpPr>
          <p:nvPr>
            <p:ph type="body" idx="1"/>
          </p:nvPr>
        </p:nvSpPr>
        <p:spPr>
          <a:xfrm>
            <a:off x="152400" y="114300"/>
            <a:ext cx="8839200" cy="4512600"/>
          </a:xfrm>
          <a:prstGeom prst="rect">
            <a:avLst/>
          </a:prstGeom>
          <a:solidFill>
            <a:schemeClr val="accent4"/>
          </a:solidFill>
          <a:ln>
            <a:noFill/>
          </a:ln>
        </p:spPr>
        <p:txBody>
          <a:bodyPr spcFirstLastPara="1" wrap="square" lIns="457200" tIns="91425" rIns="91425" bIns="91425" anchor="ctr" anchorCtr="0">
            <a:normAutofit/>
          </a:bodyPr>
          <a:lstStyle>
            <a:lvl1pPr marL="457200" lvl="0" indent="-228600" algn="l">
              <a:spcBef>
                <a:spcPts val="0"/>
              </a:spcBef>
              <a:spcAft>
                <a:spcPts val="0"/>
              </a:spcAft>
              <a:buClr>
                <a:schemeClr val="lt1"/>
              </a:buClr>
              <a:buSzPts val="2000"/>
              <a:buNone/>
              <a:defRPr>
                <a:solidFill>
                  <a:schemeClr val="lt1"/>
                </a:solidFill>
                <a:latin typeface="+mj-lt"/>
              </a:defRPr>
            </a:lvl1pPr>
            <a:lvl2pPr marL="914400" lvl="1" indent="-228600" algn="l">
              <a:spcBef>
                <a:spcPts val="1200"/>
              </a:spcBef>
              <a:spcAft>
                <a:spcPts val="0"/>
              </a:spcAft>
              <a:buClr>
                <a:schemeClr val="lt1"/>
              </a:buClr>
              <a:buSzPts val="2000"/>
              <a:buNone/>
              <a:defRPr>
                <a:solidFill>
                  <a:schemeClr val="lt1"/>
                </a:solidFill>
              </a:defRPr>
            </a:lvl2pPr>
            <a:lvl3pPr marL="1371600" lvl="2" indent="-342900" algn="l">
              <a:spcBef>
                <a:spcPts val="1200"/>
              </a:spcBef>
              <a:spcAft>
                <a:spcPts val="0"/>
              </a:spcAft>
              <a:buClr>
                <a:srgbClr val="6C6463"/>
              </a:buClr>
              <a:buSzPts val="1800"/>
              <a:buChar char="•"/>
              <a:defRPr/>
            </a:lvl3pPr>
            <a:lvl4pPr marL="1828800" lvl="3" indent="-342900" algn="l">
              <a:spcBef>
                <a:spcPts val="360"/>
              </a:spcBef>
              <a:spcAft>
                <a:spcPts val="0"/>
              </a:spcAft>
              <a:buClr>
                <a:srgbClr val="6C6463"/>
              </a:buClr>
              <a:buSzPts val="1800"/>
              <a:buChar char="–"/>
              <a:defRPr/>
            </a:lvl4pPr>
            <a:lvl5pPr marL="2286000" lvl="4" indent="-342900" algn="l">
              <a:spcBef>
                <a:spcPts val="360"/>
              </a:spcBef>
              <a:spcAft>
                <a:spcPts val="0"/>
              </a:spcAft>
              <a:buClr>
                <a:srgbClr val="6C646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07" name="Google Shape;107;p20"/>
          <p:cNvSpPr txBox="1"/>
          <p:nvPr/>
        </p:nvSpPr>
        <p:spPr>
          <a:xfrm>
            <a:off x="685800" y="4868700"/>
            <a:ext cx="5655300" cy="430800"/>
          </a:xfrm>
          <a:prstGeom prst="rect">
            <a:avLst/>
          </a:prstGeom>
          <a:noFill/>
          <a:ln>
            <a:noFill/>
          </a:ln>
        </p:spPr>
        <p:txBody>
          <a:bodyPr spcFirstLastPara="1" wrap="square" lIns="0" tIns="45700" rIns="91425" bIns="45700" anchor="t" anchorCtr="0">
            <a:spAutoFit/>
          </a:bodyPr>
          <a:lstStyle/>
          <a:p>
            <a:pPr marL="0" lvl="0" indent="0" algn="l" rtl="0">
              <a:spcBef>
                <a:spcPts val="0"/>
              </a:spcBef>
              <a:spcAft>
                <a:spcPts val="0"/>
              </a:spcAft>
              <a:buClr>
                <a:schemeClr val="dk1"/>
              </a:buClr>
              <a:buFont typeface="Arial"/>
              <a:buNone/>
            </a:pPr>
            <a:r>
              <a:rPr lang="en-GB" sz="1100">
                <a:solidFill>
                  <a:schemeClr val="accent2"/>
                </a:solidFill>
                <a:latin typeface="+mj-lt"/>
                <a:ea typeface="Gill Sans"/>
                <a:cs typeface="Gill Sans"/>
                <a:sym typeface="Gill Sans"/>
              </a:rPr>
              <a:t>Facility-Based Mentorship for Strengthening Breastfeeding Counselling in Kenya</a:t>
            </a:r>
            <a:endParaRPr>
              <a:solidFill>
                <a:schemeClr val="accent2"/>
              </a:solidFill>
              <a:latin typeface="+mj-lt"/>
            </a:endParaRPr>
          </a:p>
          <a:p>
            <a:pPr marL="0" marR="0" lvl="0" indent="0" algn="l" rtl="0">
              <a:spcBef>
                <a:spcPts val="0"/>
              </a:spcBef>
              <a:spcAft>
                <a:spcPts val="0"/>
              </a:spcAft>
              <a:buNone/>
            </a:pPr>
            <a:endParaRPr sz="1100">
              <a:solidFill>
                <a:schemeClr val="accent2"/>
              </a:solidFill>
              <a:latin typeface="+mj-lt"/>
              <a:ea typeface="Gill Sans"/>
              <a:cs typeface="Gill Sans"/>
              <a:sym typeface="Gill San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 - Photo - Red">
  <p:cSld name="Cover - Photo - Red">
    <p:bg>
      <p:bgPr>
        <a:solidFill>
          <a:schemeClr val="accent2"/>
        </a:solidFill>
        <a:effectLst/>
      </p:bgPr>
    </p:bg>
    <p:spTree>
      <p:nvGrpSpPr>
        <p:cNvPr id="1" name="Shape 17"/>
        <p:cNvGrpSpPr/>
        <p:nvPr/>
      </p:nvGrpSpPr>
      <p:grpSpPr>
        <a:xfrm>
          <a:off x="0" y="0"/>
          <a:ext cx="0" cy="0"/>
          <a:chOff x="0" y="0"/>
          <a:chExt cx="0" cy="0"/>
        </a:xfrm>
      </p:grpSpPr>
      <p:sp>
        <p:nvSpPr>
          <p:cNvPr id="18" name="Google Shape;18;p3"/>
          <p:cNvSpPr>
            <a:spLocks noGrp="1"/>
          </p:cNvSpPr>
          <p:nvPr>
            <p:ph type="pic" idx="2"/>
          </p:nvPr>
        </p:nvSpPr>
        <p:spPr>
          <a:xfrm>
            <a:off x="5105400" y="102868"/>
            <a:ext cx="3717000" cy="4526400"/>
          </a:xfrm>
          <a:prstGeom prst="rect">
            <a:avLst/>
          </a:prstGeom>
          <a:noFill/>
          <a:ln>
            <a:noFill/>
          </a:ln>
        </p:spPr>
      </p:sp>
      <p:sp>
        <p:nvSpPr>
          <p:cNvPr id="19" name="Google Shape;19;p3"/>
          <p:cNvSpPr txBox="1">
            <a:spLocks noGrp="1"/>
          </p:cNvSpPr>
          <p:nvPr>
            <p:ph type="ctrTitle"/>
          </p:nvPr>
        </p:nvSpPr>
        <p:spPr>
          <a:xfrm>
            <a:off x="685800" y="1371602"/>
            <a:ext cx="4267200" cy="1428600"/>
          </a:xfrm>
          <a:prstGeom prst="rect">
            <a:avLst/>
          </a:prstGeom>
          <a:noFill/>
          <a:ln>
            <a:noFill/>
          </a:ln>
        </p:spPr>
        <p:txBody>
          <a:bodyPr spcFirstLastPara="1" wrap="square" lIns="0" tIns="0" rIns="0" bIns="0" anchor="b" anchorCtr="0">
            <a:normAutofit/>
          </a:bodyPr>
          <a:lstStyle>
            <a:lvl1pPr lvl="0" algn="l">
              <a:spcBef>
                <a:spcPts val="0"/>
              </a:spcBef>
              <a:spcAft>
                <a:spcPts val="0"/>
              </a:spcAft>
              <a:buClr>
                <a:schemeClr val="lt1"/>
              </a:buClr>
              <a:buSzPts val="3200"/>
              <a:buFont typeface="Gill Sans"/>
              <a:buNone/>
              <a:defRPr sz="3200">
                <a:solidFill>
                  <a:schemeClr val="lt1"/>
                </a:solidFill>
                <a:latin typeface="+mj-l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3"/>
          <p:cNvSpPr txBox="1">
            <a:spLocks noGrp="1"/>
          </p:cNvSpPr>
          <p:nvPr>
            <p:ph type="subTitle" idx="1"/>
          </p:nvPr>
        </p:nvSpPr>
        <p:spPr>
          <a:xfrm>
            <a:off x="685800" y="3086100"/>
            <a:ext cx="3581400" cy="12000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chemeClr val="lt1"/>
              </a:buClr>
              <a:buSzPts val="1800"/>
              <a:buNone/>
              <a:defRPr sz="1800">
                <a:solidFill>
                  <a:schemeClr val="lt1"/>
                </a:solidFill>
                <a:latin typeface="+mj-lt"/>
              </a:defRPr>
            </a:lvl1pPr>
            <a:lvl2pPr lvl="1" algn="ctr">
              <a:spcBef>
                <a:spcPts val="1200"/>
              </a:spcBef>
              <a:spcAft>
                <a:spcPts val="0"/>
              </a:spcAft>
              <a:buClr>
                <a:srgbClr val="888888"/>
              </a:buClr>
              <a:buSzPts val="2000"/>
              <a:buNone/>
              <a:defRPr>
                <a:solidFill>
                  <a:srgbClr val="888888"/>
                </a:solidFill>
              </a:defRPr>
            </a:lvl2pPr>
            <a:lvl3pPr lvl="2" algn="ctr">
              <a:spcBef>
                <a:spcPts val="1200"/>
              </a:spcBef>
              <a:spcAft>
                <a:spcPts val="0"/>
              </a:spcAft>
              <a:buClr>
                <a:srgbClr val="888888"/>
              </a:buClr>
              <a:buSzPts val="1800"/>
              <a:buNone/>
              <a:defRPr>
                <a:solidFill>
                  <a:srgbClr val="888888"/>
                </a:solidFill>
              </a:defRPr>
            </a:lvl3pPr>
            <a:lvl4pPr lvl="3" algn="ctr">
              <a:spcBef>
                <a:spcPts val="320"/>
              </a:spcBef>
              <a:spcAft>
                <a:spcPts val="0"/>
              </a:spcAft>
              <a:buClr>
                <a:srgbClr val="888888"/>
              </a:buClr>
              <a:buSzPts val="1600"/>
              <a:buNone/>
              <a:defRPr>
                <a:solidFill>
                  <a:srgbClr val="888888"/>
                </a:solidFill>
              </a:defRPr>
            </a:lvl4pPr>
            <a:lvl5pPr lvl="4" algn="ctr">
              <a:spcBef>
                <a:spcPts val="280"/>
              </a:spcBef>
              <a:spcAft>
                <a:spcPts val="0"/>
              </a:spcAft>
              <a:buClr>
                <a:srgbClr val="888888"/>
              </a:buClr>
              <a:buSzPts val="14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pic>
        <p:nvPicPr>
          <p:cNvPr id="21" name="Google Shape;21;p3"/>
          <p:cNvPicPr preferRelativeResize="0"/>
          <p:nvPr/>
        </p:nvPicPr>
        <p:blipFill rotWithShape="1">
          <a:blip r:embed="rId2">
            <a:alphaModFix/>
          </a:blip>
          <a:srcRect/>
          <a:stretch/>
        </p:blipFill>
        <p:spPr>
          <a:xfrm>
            <a:off x="691522" y="514350"/>
            <a:ext cx="1360023" cy="408007"/>
          </a:xfrm>
          <a:prstGeom prst="rect">
            <a:avLst/>
          </a:prstGeom>
          <a:noFill/>
          <a:ln>
            <a:noFill/>
          </a:ln>
          <a:effectLst>
            <a:outerShdw blurRad="254000" algn="tl" rotWithShape="0">
              <a:srgbClr val="000000">
                <a:alpha val="20000"/>
              </a:srgbClr>
            </a:outerShdw>
          </a:effectLst>
        </p:spPr>
      </p:pic>
      <p:sp>
        <p:nvSpPr>
          <p:cNvPr id="22" name="Google Shape;22;p3"/>
          <p:cNvSpPr txBox="1">
            <a:spLocks noGrp="1"/>
          </p:cNvSpPr>
          <p:nvPr>
            <p:ph type="body" idx="3"/>
          </p:nvPr>
        </p:nvSpPr>
        <p:spPr>
          <a:xfrm rot="-5400000">
            <a:off x="7563823" y="1361219"/>
            <a:ext cx="2686200" cy="169200"/>
          </a:xfrm>
          <a:prstGeom prst="rect">
            <a:avLst/>
          </a:prstGeom>
          <a:noFill/>
          <a:ln>
            <a:noFill/>
          </a:ln>
        </p:spPr>
        <p:txBody>
          <a:bodyPr spcFirstLastPara="1" wrap="square" lIns="45700" tIns="45700" rIns="0" bIns="0" anchor="t" anchorCtr="0">
            <a:spAutoFit/>
          </a:bodyPr>
          <a:lstStyle>
            <a:lvl1pPr marL="457200" lvl="0" indent="-228600" algn="r">
              <a:spcBef>
                <a:spcPts val="0"/>
              </a:spcBef>
              <a:spcAft>
                <a:spcPts val="0"/>
              </a:spcAft>
              <a:buClr>
                <a:schemeClr val="lt1"/>
              </a:buClr>
              <a:buSzPts val="800"/>
              <a:buNone/>
              <a:defRPr sz="800">
                <a:solidFill>
                  <a:schemeClr val="lt1"/>
                </a:solidFill>
                <a:latin typeface="+mj-lt"/>
              </a:defRPr>
            </a:lvl1pPr>
            <a:lvl2pPr marL="914400" lvl="1" indent="-228600" algn="l">
              <a:spcBef>
                <a:spcPts val="1200"/>
              </a:spcBef>
              <a:spcAft>
                <a:spcPts val="0"/>
              </a:spcAft>
              <a:buClr>
                <a:schemeClr val="lt1"/>
              </a:buClr>
              <a:buSzPts val="1800"/>
              <a:buNone/>
              <a:defRPr sz="1800">
                <a:solidFill>
                  <a:schemeClr val="lt1"/>
                </a:solidFill>
              </a:defRPr>
            </a:lvl2pPr>
            <a:lvl3pPr marL="1371600" lvl="2" indent="-228600" algn="l">
              <a:spcBef>
                <a:spcPts val="12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 name="Google Shape;23;p3"/>
          <p:cNvSpPr txBox="1"/>
          <p:nvPr/>
        </p:nvSpPr>
        <p:spPr>
          <a:xfrm>
            <a:off x="685800" y="4868700"/>
            <a:ext cx="4854600" cy="430800"/>
          </a:xfrm>
          <a:prstGeom prst="rect">
            <a:avLst/>
          </a:prstGeom>
          <a:noFill/>
          <a:ln>
            <a:noFill/>
          </a:ln>
        </p:spPr>
        <p:txBody>
          <a:bodyPr spcFirstLastPara="1" wrap="square" lIns="0" tIns="45700" rIns="91425" bIns="45700" anchor="t" anchorCtr="0">
            <a:spAutoFit/>
          </a:bodyPr>
          <a:lstStyle/>
          <a:p>
            <a:pPr marL="0" lvl="0" indent="0" algn="l" rtl="0">
              <a:spcBef>
                <a:spcPts val="0"/>
              </a:spcBef>
              <a:spcAft>
                <a:spcPts val="0"/>
              </a:spcAft>
              <a:buClr>
                <a:schemeClr val="dk1"/>
              </a:buClr>
              <a:buFont typeface="Arial"/>
              <a:buNone/>
            </a:pPr>
            <a:r>
              <a:rPr lang="en-GB" sz="1100">
                <a:solidFill>
                  <a:schemeClr val="accent2"/>
                </a:solidFill>
                <a:latin typeface="+mj-lt"/>
                <a:ea typeface="Gill Sans"/>
                <a:cs typeface="Gill Sans"/>
                <a:sym typeface="Gill Sans"/>
              </a:rPr>
              <a:t>Facility-Based Mentorship for Strengthening Breastfeeding Counselling in Kenya</a:t>
            </a:r>
            <a:endParaRPr>
              <a:solidFill>
                <a:schemeClr val="accent2"/>
              </a:solidFill>
              <a:latin typeface="+mj-lt"/>
            </a:endParaRPr>
          </a:p>
          <a:p>
            <a:pPr marL="0" marR="0" lvl="0" indent="0" algn="l" rtl="0">
              <a:spcBef>
                <a:spcPts val="0"/>
              </a:spcBef>
              <a:spcAft>
                <a:spcPts val="0"/>
              </a:spcAft>
              <a:buNone/>
            </a:pPr>
            <a:endParaRPr sz="1100">
              <a:solidFill>
                <a:schemeClr val="accent2"/>
              </a:solidFill>
              <a:latin typeface="+mj-lt"/>
              <a:ea typeface="Gill Sans"/>
              <a:cs typeface="Gill Sans"/>
              <a:sym typeface="Gill San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White/Gray/Gray 1 Content">
  <p:cSld name="White/Gray/Gray 1 Content">
    <p:bg>
      <p:bgPr>
        <a:solidFill>
          <a:schemeClr val="lt1"/>
        </a:solidFill>
        <a:effectLst/>
      </p:bgPr>
    </p:bg>
    <p:spTree>
      <p:nvGrpSpPr>
        <p:cNvPr id="1" name="Shape 108"/>
        <p:cNvGrpSpPr/>
        <p:nvPr/>
      </p:nvGrpSpPr>
      <p:grpSpPr>
        <a:xfrm>
          <a:off x="0" y="0"/>
          <a:ext cx="0" cy="0"/>
          <a:chOff x="0" y="0"/>
          <a:chExt cx="0" cy="0"/>
        </a:xfrm>
      </p:grpSpPr>
      <p:sp>
        <p:nvSpPr>
          <p:cNvPr id="109" name="Google Shape;109;p21"/>
          <p:cNvSpPr txBox="1">
            <a:spLocks noGrp="1"/>
          </p:cNvSpPr>
          <p:nvPr>
            <p:ph type="body" idx="1"/>
          </p:nvPr>
        </p:nvSpPr>
        <p:spPr>
          <a:xfrm>
            <a:off x="152400" y="114300"/>
            <a:ext cx="8842200" cy="4512600"/>
          </a:xfrm>
          <a:prstGeom prst="rect">
            <a:avLst/>
          </a:prstGeom>
          <a:solidFill>
            <a:schemeClr val="lt2"/>
          </a:solidFill>
          <a:ln>
            <a:noFill/>
          </a:ln>
        </p:spPr>
        <p:txBody>
          <a:bodyPr spcFirstLastPara="1" wrap="square" lIns="457200" tIns="91425" rIns="91425" bIns="91425" anchor="ctr" anchorCtr="0">
            <a:normAutofit/>
          </a:bodyPr>
          <a:lstStyle>
            <a:lvl1pPr marL="457200" lvl="0" indent="-228600" algn="l">
              <a:spcBef>
                <a:spcPts val="0"/>
              </a:spcBef>
              <a:spcAft>
                <a:spcPts val="0"/>
              </a:spcAft>
              <a:buClr>
                <a:schemeClr val="accent3"/>
              </a:buClr>
              <a:buSzPts val="2000"/>
              <a:buNone/>
              <a:defRPr>
                <a:solidFill>
                  <a:schemeClr val="accent3"/>
                </a:solidFill>
              </a:defRPr>
            </a:lvl1pPr>
            <a:lvl2pPr marL="914400" lvl="1" indent="-228600" algn="l">
              <a:spcBef>
                <a:spcPts val="1200"/>
              </a:spcBef>
              <a:spcAft>
                <a:spcPts val="0"/>
              </a:spcAft>
              <a:buClr>
                <a:schemeClr val="lt1"/>
              </a:buClr>
              <a:buSzPts val="2000"/>
              <a:buNone/>
              <a:defRPr>
                <a:solidFill>
                  <a:schemeClr val="lt1"/>
                </a:solidFill>
              </a:defRPr>
            </a:lvl2pPr>
            <a:lvl3pPr marL="1371600" lvl="2" indent="-342900" algn="l">
              <a:spcBef>
                <a:spcPts val="1200"/>
              </a:spcBef>
              <a:spcAft>
                <a:spcPts val="0"/>
              </a:spcAft>
              <a:buClr>
                <a:srgbClr val="6C6463"/>
              </a:buClr>
              <a:buSzPts val="1800"/>
              <a:buChar char="•"/>
              <a:defRPr/>
            </a:lvl3pPr>
            <a:lvl4pPr marL="1828800" lvl="3" indent="-342900" algn="l">
              <a:spcBef>
                <a:spcPts val="360"/>
              </a:spcBef>
              <a:spcAft>
                <a:spcPts val="0"/>
              </a:spcAft>
              <a:buClr>
                <a:srgbClr val="6C6463"/>
              </a:buClr>
              <a:buSzPts val="1800"/>
              <a:buChar char="–"/>
              <a:defRPr/>
            </a:lvl4pPr>
            <a:lvl5pPr marL="2286000" lvl="4" indent="-342900" algn="l">
              <a:spcBef>
                <a:spcPts val="360"/>
              </a:spcBef>
              <a:spcAft>
                <a:spcPts val="0"/>
              </a:spcAft>
              <a:buClr>
                <a:srgbClr val="6C646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0" name="Google Shape;110;p21"/>
          <p:cNvSpPr txBox="1"/>
          <p:nvPr/>
        </p:nvSpPr>
        <p:spPr>
          <a:xfrm>
            <a:off x="685800" y="4868700"/>
            <a:ext cx="5471700" cy="430800"/>
          </a:xfrm>
          <a:prstGeom prst="rect">
            <a:avLst/>
          </a:prstGeom>
          <a:noFill/>
          <a:ln>
            <a:noFill/>
          </a:ln>
        </p:spPr>
        <p:txBody>
          <a:bodyPr spcFirstLastPara="1" wrap="square" lIns="0" tIns="45700" rIns="91425" bIns="45700" anchor="t" anchorCtr="0">
            <a:spAutoFit/>
          </a:bodyPr>
          <a:lstStyle/>
          <a:p>
            <a:pPr marL="0" lvl="0" indent="0" algn="l" rtl="0">
              <a:spcBef>
                <a:spcPts val="0"/>
              </a:spcBef>
              <a:spcAft>
                <a:spcPts val="0"/>
              </a:spcAft>
              <a:buClr>
                <a:schemeClr val="dk1"/>
              </a:buClr>
              <a:buFont typeface="Arial"/>
              <a:buNone/>
            </a:pPr>
            <a:r>
              <a:rPr lang="en-GB" sz="1100">
                <a:solidFill>
                  <a:schemeClr val="accent2"/>
                </a:solidFill>
                <a:latin typeface="Gill Sans"/>
                <a:ea typeface="Gill Sans"/>
                <a:cs typeface="Gill Sans"/>
                <a:sym typeface="Gill Sans"/>
              </a:rPr>
              <a:t>Facility-Based Mentorship for Strengthening Breastfeeding Counselling in Kenya</a:t>
            </a:r>
            <a:endParaRPr>
              <a:solidFill>
                <a:schemeClr val="accent2"/>
              </a:solidFill>
            </a:endParaRPr>
          </a:p>
          <a:p>
            <a:pPr marL="0" marR="0" lvl="0" indent="0" algn="l" rtl="0">
              <a:spcBef>
                <a:spcPts val="0"/>
              </a:spcBef>
              <a:spcAft>
                <a:spcPts val="0"/>
              </a:spcAft>
              <a:buNone/>
            </a:pPr>
            <a:endParaRPr sz="1100">
              <a:solidFill>
                <a:schemeClr val="accent2"/>
              </a:solidFill>
              <a:latin typeface="Gill Sans"/>
              <a:ea typeface="Gill Sans"/>
              <a:cs typeface="Gill Sans"/>
              <a:sym typeface="Gill San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White/Gray 2 Content - Text">
  <p:cSld name="White/Gray 2 Content - Text">
    <p:bg>
      <p:bgPr>
        <a:solidFill>
          <a:schemeClr val="lt1"/>
        </a:solidFill>
        <a:effectLst/>
      </p:bgPr>
    </p:bg>
    <p:spTree>
      <p:nvGrpSpPr>
        <p:cNvPr id="1" name="Shape 111"/>
        <p:cNvGrpSpPr/>
        <p:nvPr/>
      </p:nvGrpSpPr>
      <p:grpSpPr>
        <a:xfrm>
          <a:off x="0" y="0"/>
          <a:ext cx="0" cy="0"/>
          <a:chOff x="0" y="0"/>
          <a:chExt cx="0" cy="0"/>
        </a:xfrm>
      </p:grpSpPr>
      <p:sp>
        <p:nvSpPr>
          <p:cNvPr id="112" name="Google Shape;112;p22"/>
          <p:cNvSpPr txBox="1">
            <a:spLocks noGrp="1"/>
          </p:cNvSpPr>
          <p:nvPr>
            <p:ph type="body" idx="1"/>
          </p:nvPr>
        </p:nvSpPr>
        <p:spPr>
          <a:xfrm>
            <a:off x="686104" y="1200150"/>
            <a:ext cx="3809700" cy="3429000"/>
          </a:xfrm>
          <a:prstGeom prst="rect">
            <a:avLst/>
          </a:prstGeom>
          <a:noFill/>
          <a:ln>
            <a:noFill/>
          </a:ln>
        </p:spPr>
        <p:txBody>
          <a:bodyPr spcFirstLastPara="1" wrap="square" lIns="0" tIns="0" rIns="91425" bIns="0" anchor="t" anchorCtr="0">
            <a:normAutofit/>
          </a:bodyPr>
          <a:lstStyle>
            <a:lvl1pPr marL="457200" lvl="0" indent="-228600" algn="l">
              <a:spcBef>
                <a:spcPts val="0"/>
              </a:spcBef>
              <a:spcAft>
                <a:spcPts val="0"/>
              </a:spcAft>
              <a:buClr>
                <a:srgbClr val="6C6463"/>
              </a:buClr>
              <a:buSzPts val="2000"/>
              <a:buNone/>
              <a:defRPr sz="2000">
                <a:solidFill>
                  <a:srgbClr val="6C6463"/>
                </a:solidFill>
              </a:defRPr>
            </a:lvl1pPr>
            <a:lvl2pPr marL="914400" lvl="1" indent="-228600" algn="l">
              <a:spcBef>
                <a:spcPts val="1200"/>
              </a:spcBef>
              <a:spcAft>
                <a:spcPts val="0"/>
              </a:spcAft>
              <a:buClr>
                <a:srgbClr val="6C6463"/>
              </a:buClr>
              <a:buSzPts val="1800"/>
              <a:buNone/>
              <a:defRPr sz="1800">
                <a:solidFill>
                  <a:srgbClr val="6C6463"/>
                </a:solidFill>
              </a:defRPr>
            </a:lvl2pPr>
            <a:lvl3pPr marL="1371600" lvl="2" indent="-330200" algn="l">
              <a:spcBef>
                <a:spcPts val="12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6C6463"/>
              </a:buClr>
              <a:buSzPts val="1600"/>
              <a:buChar char="»"/>
              <a:defRPr sz="1600">
                <a:solidFill>
                  <a:srgbClr val="6C6463"/>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13" name="Google Shape;113;p22"/>
          <p:cNvSpPr txBox="1">
            <a:spLocks noGrp="1"/>
          </p:cNvSpPr>
          <p:nvPr>
            <p:ph type="body" idx="2"/>
          </p:nvPr>
        </p:nvSpPr>
        <p:spPr>
          <a:xfrm>
            <a:off x="4648200" y="1200150"/>
            <a:ext cx="3810300" cy="3429000"/>
          </a:xfrm>
          <a:prstGeom prst="rect">
            <a:avLst/>
          </a:prstGeom>
          <a:noFill/>
          <a:ln>
            <a:noFill/>
          </a:ln>
        </p:spPr>
        <p:txBody>
          <a:bodyPr spcFirstLastPara="1" wrap="square" lIns="91425" tIns="0" rIns="0" bIns="0" anchor="t" anchorCtr="0">
            <a:normAutofit/>
          </a:bodyPr>
          <a:lstStyle>
            <a:lvl1pPr marL="457200" lvl="0" indent="-228600" algn="l">
              <a:spcBef>
                <a:spcPts val="0"/>
              </a:spcBef>
              <a:spcAft>
                <a:spcPts val="0"/>
              </a:spcAft>
              <a:buClr>
                <a:srgbClr val="6C6463"/>
              </a:buClr>
              <a:buSzPts val="2000"/>
              <a:buNone/>
              <a:defRPr sz="2000">
                <a:solidFill>
                  <a:srgbClr val="6C6463"/>
                </a:solidFill>
              </a:defRPr>
            </a:lvl1pPr>
            <a:lvl2pPr marL="914400" lvl="1" indent="-228600" algn="l">
              <a:spcBef>
                <a:spcPts val="1200"/>
              </a:spcBef>
              <a:spcAft>
                <a:spcPts val="0"/>
              </a:spcAft>
              <a:buClr>
                <a:srgbClr val="6C6463"/>
              </a:buClr>
              <a:buSzPts val="1800"/>
              <a:buNone/>
              <a:defRPr sz="1800">
                <a:solidFill>
                  <a:srgbClr val="6C6463"/>
                </a:solidFill>
              </a:defRPr>
            </a:lvl2pPr>
            <a:lvl3pPr marL="1371600" lvl="2" indent="-330200" algn="l">
              <a:spcBef>
                <a:spcPts val="12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6C6463"/>
              </a:buClr>
              <a:buSzPts val="1600"/>
              <a:buChar char="»"/>
              <a:defRPr sz="1600">
                <a:solidFill>
                  <a:srgbClr val="6C6463"/>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14" name="Google Shape;114;p22"/>
          <p:cNvSpPr txBox="1">
            <a:spLocks noGrp="1"/>
          </p:cNvSpPr>
          <p:nvPr>
            <p:ph type="title"/>
          </p:nvPr>
        </p:nvSpPr>
        <p:spPr>
          <a:xfrm>
            <a:off x="686104" y="342900"/>
            <a:ext cx="7772400" cy="688200"/>
          </a:xfrm>
          <a:prstGeom prst="rect">
            <a:avLst/>
          </a:prstGeom>
          <a:noFill/>
          <a:ln>
            <a:noFill/>
          </a:ln>
        </p:spPr>
        <p:txBody>
          <a:bodyPr spcFirstLastPara="1" wrap="square" lIns="0" tIns="0" rIns="0" bIns="0" anchor="b" anchorCtr="0">
            <a:normAutofit/>
          </a:bodyPr>
          <a:lstStyle>
            <a:lvl1pPr lvl="0" algn="l">
              <a:spcBef>
                <a:spcPts val="0"/>
              </a:spcBef>
              <a:spcAft>
                <a:spcPts val="0"/>
              </a:spcAft>
              <a:buClr>
                <a:schemeClr val="accent2"/>
              </a:buClr>
              <a:buSzPts val="2800"/>
              <a:buFont typeface="Gill Sans"/>
              <a:buNone/>
              <a:defRPr>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22"/>
          <p:cNvSpPr txBox="1"/>
          <p:nvPr/>
        </p:nvSpPr>
        <p:spPr>
          <a:xfrm>
            <a:off x="685800" y="4868700"/>
            <a:ext cx="5846400" cy="430800"/>
          </a:xfrm>
          <a:prstGeom prst="rect">
            <a:avLst/>
          </a:prstGeom>
          <a:noFill/>
          <a:ln>
            <a:noFill/>
          </a:ln>
        </p:spPr>
        <p:txBody>
          <a:bodyPr spcFirstLastPara="1" wrap="square" lIns="0" tIns="45700" rIns="91425" bIns="45700" anchor="t" anchorCtr="0">
            <a:spAutoFit/>
          </a:bodyPr>
          <a:lstStyle/>
          <a:p>
            <a:pPr marL="0" lvl="0" indent="0" algn="l" rtl="0">
              <a:spcBef>
                <a:spcPts val="0"/>
              </a:spcBef>
              <a:spcAft>
                <a:spcPts val="0"/>
              </a:spcAft>
              <a:buClr>
                <a:schemeClr val="dk1"/>
              </a:buClr>
              <a:buFont typeface="Arial"/>
              <a:buNone/>
            </a:pPr>
            <a:r>
              <a:rPr lang="en-GB" sz="1100">
                <a:solidFill>
                  <a:schemeClr val="accent2"/>
                </a:solidFill>
                <a:latin typeface="Gill Sans"/>
                <a:ea typeface="Gill Sans"/>
                <a:cs typeface="Gill Sans"/>
                <a:sym typeface="Gill Sans"/>
              </a:rPr>
              <a:t>Facility-Based Mentorship for Strengthening Breastfeeding Counselling in Kenya</a:t>
            </a:r>
            <a:endParaRPr>
              <a:solidFill>
                <a:schemeClr val="accent2"/>
              </a:solidFill>
            </a:endParaRPr>
          </a:p>
          <a:p>
            <a:pPr marL="0" marR="0" lvl="0" indent="0" algn="l" rtl="0">
              <a:spcBef>
                <a:spcPts val="0"/>
              </a:spcBef>
              <a:spcAft>
                <a:spcPts val="0"/>
              </a:spcAft>
              <a:buNone/>
            </a:pPr>
            <a:endParaRPr sz="1100">
              <a:solidFill>
                <a:schemeClr val="accent2"/>
              </a:solidFill>
              <a:latin typeface="Gill Sans"/>
              <a:ea typeface="Gill Sans"/>
              <a:cs typeface="Gill Sans"/>
              <a:sym typeface="Gill San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White/Gray 3 Content - Text">
  <p:cSld name="White/Gray 3 Content - Text">
    <p:bg>
      <p:bgPr>
        <a:solidFill>
          <a:schemeClr val="lt1"/>
        </a:solidFill>
        <a:effectLst/>
      </p:bgPr>
    </p:bg>
    <p:spTree>
      <p:nvGrpSpPr>
        <p:cNvPr id="1" name="Shape 116"/>
        <p:cNvGrpSpPr/>
        <p:nvPr/>
      </p:nvGrpSpPr>
      <p:grpSpPr>
        <a:xfrm>
          <a:off x="0" y="0"/>
          <a:ext cx="0" cy="0"/>
          <a:chOff x="0" y="0"/>
          <a:chExt cx="0" cy="0"/>
        </a:xfrm>
      </p:grpSpPr>
      <p:sp>
        <p:nvSpPr>
          <p:cNvPr id="117" name="Google Shape;117;p23"/>
          <p:cNvSpPr txBox="1">
            <a:spLocks noGrp="1"/>
          </p:cNvSpPr>
          <p:nvPr>
            <p:ph type="body" idx="1"/>
          </p:nvPr>
        </p:nvSpPr>
        <p:spPr>
          <a:xfrm>
            <a:off x="686104" y="1200150"/>
            <a:ext cx="2514300" cy="3429000"/>
          </a:xfrm>
          <a:prstGeom prst="rect">
            <a:avLst/>
          </a:prstGeom>
          <a:noFill/>
          <a:ln>
            <a:noFill/>
          </a:ln>
        </p:spPr>
        <p:txBody>
          <a:bodyPr spcFirstLastPara="1" wrap="square" lIns="0" tIns="0" rIns="182875" bIns="0" anchor="t" anchorCtr="0">
            <a:normAutofit/>
          </a:bodyPr>
          <a:lstStyle>
            <a:lvl1pPr marL="457200" lvl="0" indent="-228600" algn="l">
              <a:spcBef>
                <a:spcPts val="0"/>
              </a:spcBef>
              <a:spcAft>
                <a:spcPts val="0"/>
              </a:spcAft>
              <a:buClr>
                <a:srgbClr val="6C6463"/>
              </a:buClr>
              <a:buSzPts val="2000"/>
              <a:buNone/>
              <a:defRPr sz="2000">
                <a:solidFill>
                  <a:srgbClr val="6C6463"/>
                </a:solidFill>
              </a:defRPr>
            </a:lvl1pPr>
            <a:lvl2pPr marL="914400" lvl="1" indent="-228600" algn="l">
              <a:spcBef>
                <a:spcPts val="1200"/>
              </a:spcBef>
              <a:spcAft>
                <a:spcPts val="0"/>
              </a:spcAft>
              <a:buClr>
                <a:srgbClr val="6C6463"/>
              </a:buClr>
              <a:buSzPts val="1800"/>
              <a:buNone/>
              <a:defRPr sz="1800">
                <a:solidFill>
                  <a:srgbClr val="6C6463"/>
                </a:solidFill>
              </a:defRPr>
            </a:lvl2pPr>
            <a:lvl3pPr marL="1371600" lvl="2" indent="-330200" algn="l">
              <a:spcBef>
                <a:spcPts val="12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FFFFFF"/>
              </a:buClr>
              <a:buSzPts val="1600"/>
              <a:buChar char="»"/>
              <a:defRPr sz="1600">
                <a:solidFill>
                  <a:srgbClr val="FFFFFF"/>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18" name="Google Shape;118;p23"/>
          <p:cNvSpPr txBox="1">
            <a:spLocks noGrp="1"/>
          </p:cNvSpPr>
          <p:nvPr>
            <p:ph type="body" idx="2"/>
          </p:nvPr>
        </p:nvSpPr>
        <p:spPr>
          <a:xfrm>
            <a:off x="5943600" y="1200150"/>
            <a:ext cx="2514900" cy="3429000"/>
          </a:xfrm>
          <a:prstGeom prst="rect">
            <a:avLst/>
          </a:prstGeom>
          <a:noFill/>
          <a:ln>
            <a:noFill/>
          </a:ln>
        </p:spPr>
        <p:txBody>
          <a:bodyPr spcFirstLastPara="1" wrap="square" lIns="91425" tIns="0" rIns="0" bIns="0" anchor="t" anchorCtr="0">
            <a:normAutofit/>
          </a:bodyPr>
          <a:lstStyle>
            <a:lvl1pPr marL="457200" lvl="0" indent="-228600" algn="l">
              <a:spcBef>
                <a:spcPts val="0"/>
              </a:spcBef>
              <a:spcAft>
                <a:spcPts val="0"/>
              </a:spcAft>
              <a:buClr>
                <a:srgbClr val="6C6463"/>
              </a:buClr>
              <a:buSzPts val="2000"/>
              <a:buNone/>
              <a:defRPr sz="2000">
                <a:solidFill>
                  <a:srgbClr val="6C6463"/>
                </a:solidFill>
              </a:defRPr>
            </a:lvl1pPr>
            <a:lvl2pPr marL="914400" lvl="1" indent="-228600" algn="l">
              <a:spcBef>
                <a:spcPts val="1200"/>
              </a:spcBef>
              <a:spcAft>
                <a:spcPts val="0"/>
              </a:spcAft>
              <a:buClr>
                <a:srgbClr val="6C6463"/>
              </a:buClr>
              <a:buSzPts val="1800"/>
              <a:buNone/>
              <a:defRPr sz="1800">
                <a:solidFill>
                  <a:srgbClr val="6C6463"/>
                </a:solidFill>
              </a:defRPr>
            </a:lvl2pPr>
            <a:lvl3pPr marL="1371600" lvl="2" indent="-330200" algn="l">
              <a:spcBef>
                <a:spcPts val="12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FFFFFF"/>
              </a:buClr>
              <a:buSzPts val="1600"/>
              <a:buChar char="»"/>
              <a:defRPr sz="1600">
                <a:solidFill>
                  <a:srgbClr val="FFFFFF"/>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19" name="Google Shape;119;p23"/>
          <p:cNvSpPr txBox="1">
            <a:spLocks noGrp="1"/>
          </p:cNvSpPr>
          <p:nvPr>
            <p:ph type="body" idx="3"/>
          </p:nvPr>
        </p:nvSpPr>
        <p:spPr>
          <a:xfrm>
            <a:off x="3314548" y="1200150"/>
            <a:ext cx="2514900" cy="3429000"/>
          </a:xfrm>
          <a:prstGeom prst="rect">
            <a:avLst/>
          </a:prstGeom>
          <a:noFill/>
          <a:ln>
            <a:noFill/>
          </a:ln>
        </p:spPr>
        <p:txBody>
          <a:bodyPr spcFirstLastPara="1" wrap="square" lIns="0" tIns="0" rIns="91425" bIns="0" anchor="t" anchorCtr="0">
            <a:normAutofit/>
          </a:bodyPr>
          <a:lstStyle>
            <a:lvl1pPr marL="457200" lvl="0" indent="-228600" algn="l">
              <a:spcBef>
                <a:spcPts val="0"/>
              </a:spcBef>
              <a:spcAft>
                <a:spcPts val="0"/>
              </a:spcAft>
              <a:buClr>
                <a:srgbClr val="6C6463"/>
              </a:buClr>
              <a:buSzPts val="2000"/>
              <a:buNone/>
              <a:defRPr sz="2000">
                <a:solidFill>
                  <a:srgbClr val="6C6463"/>
                </a:solidFill>
              </a:defRPr>
            </a:lvl1pPr>
            <a:lvl2pPr marL="914400" lvl="1" indent="-228600" algn="l">
              <a:spcBef>
                <a:spcPts val="1200"/>
              </a:spcBef>
              <a:spcAft>
                <a:spcPts val="0"/>
              </a:spcAft>
              <a:buClr>
                <a:srgbClr val="6C6463"/>
              </a:buClr>
              <a:buSzPts val="1800"/>
              <a:buNone/>
              <a:defRPr sz="1800">
                <a:solidFill>
                  <a:srgbClr val="6C6463"/>
                </a:solidFill>
              </a:defRPr>
            </a:lvl2pPr>
            <a:lvl3pPr marL="1371600" lvl="2" indent="-330200" algn="l">
              <a:spcBef>
                <a:spcPts val="12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FFFFFF"/>
              </a:buClr>
              <a:buSzPts val="1600"/>
              <a:buChar char="»"/>
              <a:defRPr sz="1600">
                <a:solidFill>
                  <a:srgbClr val="FFFFFF"/>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20" name="Google Shape;120;p23"/>
          <p:cNvSpPr txBox="1">
            <a:spLocks noGrp="1"/>
          </p:cNvSpPr>
          <p:nvPr>
            <p:ph type="title"/>
          </p:nvPr>
        </p:nvSpPr>
        <p:spPr>
          <a:xfrm>
            <a:off x="686104" y="342900"/>
            <a:ext cx="7772400" cy="688200"/>
          </a:xfrm>
          <a:prstGeom prst="rect">
            <a:avLst/>
          </a:prstGeom>
          <a:noFill/>
          <a:ln>
            <a:noFill/>
          </a:ln>
        </p:spPr>
        <p:txBody>
          <a:bodyPr spcFirstLastPara="1" wrap="square" lIns="0" tIns="0" rIns="0" bIns="0" anchor="b" anchorCtr="0">
            <a:normAutofit/>
          </a:bodyPr>
          <a:lstStyle>
            <a:lvl1pPr lvl="0" algn="l">
              <a:spcBef>
                <a:spcPts val="0"/>
              </a:spcBef>
              <a:spcAft>
                <a:spcPts val="0"/>
              </a:spcAft>
              <a:buClr>
                <a:schemeClr val="accent2"/>
              </a:buClr>
              <a:buSzPts val="2800"/>
              <a:buFont typeface="Gill Sans"/>
              <a:buNone/>
              <a:defRPr>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23"/>
          <p:cNvSpPr txBox="1"/>
          <p:nvPr/>
        </p:nvSpPr>
        <p:spPr>
          <a:xfrm>
            <a:off x="685800" y="4868700"/>
            <a:ext cx="5523300" cy="430800"/>
          </a:xfrm>
          <a:prstGeom prst="rect">
            <a:avLst/>
          </a:prstGeom>
          <a:noFill/>
          <a:ln>
            <a:noFill/>
          </a:ln>
        </p:spPr>
        <p:txBody>
          <a:bodyPr spcFirstLastPara="1" wrap="square" lIns="0" tIns="45700" rIns="91425" bIns="45700" anchor="t" anchorCtr="0">
            <a:spAutoFit/>
          </a:bodyPr>
          <a:lstStyle/>
          <a:p>
            <a:pPr marL="0" lvl="0" indent="0" algn="l" rtl="0">
              <a:spcBef>
                <a:spcPts val="0"/>
              </a:spcBef>
              <a:spcAft>
                <a:spcPts val="0"/>
              </a:spcAft>
              <a:buClr>
                <a:schemeClr val="dk1"/>
              </a:buClr>
              <a:buFont typeface="Arial"/>
              <a:buNone/>
            </a:pPr>
            <a:r>
              <a:rPr lang="en-GB" sz="1100">
                <a:solidFill>
                  <a:schemeClr val="accent2"/>
                </a:solidFill>
                <a:latin typeface="Gill Sans"/>
                <a:ea typeface="Gill Sans"/>
                <a:cs typeface="Gill Sans"/>
                <a:sym typeface="Gill Sans"/>
              </a:rPr>
              <a:t>Facility-Based Mentorship for Strengthening Breastfeeding Counselling in Kenya</a:t>
            </a:r>
            <a:endParaRPr>
              <a:solidFill>
                <a:schemeClr val="accent2"/>
              </a:solidFill>
            </a:endParaRPr>
          </a:p>
          <a:p>
            <a:pPr marL="0" marR="0" lvl="0" indent="0" algn="l" rtl="0">
              <a:spcBef>
                <a:spcPts val="0"/>
              </a:spcBef>
              <a:spcAft>
                <a:spcPts val="0"/>
              </a:spcAft>
              <a:buNone/>
            </a:pPr>
            <a:endParaRPr sz="1100">
              <a:solidFill>
                <a:schemeClr val="accent2"/>
              </a:solidFill>
              <a:latin typeface="Gill Sans"/>
              <a:ea typeface="Gill Sans"/>
              <a:cs typeface="Gill Sans"/>
              <a:sym typeface="Gill San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White/Gray 1 Content + Bottom Photo">
  <p:cSld name="White/Gray 1 Content + Bottom Photo">
    <p:bg>
      <p:bgPr>
        <a:solidFill>
          <a:schemeClr val="lt1"/>
        </a:solidFill>
        <a:effectLst/>
      </p:bgPr>
    </p:bg>
    <p:spTree>
      <p:nvGrpSpPr>
        <p:cNvPr id="1" name="Shape 122"/>
        <p:cNvGrpSpPr/>
        <p:nvPr/>
      </p:nvGrpSpPr>
      <p:grpSpPr>
        <a:xfrm>
          <a:off x="0" y="0"/>
          <a:ext cx="0" cy="0"/>
          <a:chOff x="0" y="0"/>
          <a:chExt cx="0" cy="0"/>
        </a:xfrm>
      </p:grpSpPr>
      <p:sp>
        <p:nvSpPr>
          <p:cNvPr id="123" name="Google Shape;123;p24"/>
          <p:cNvSpPr>
            <a:spLocks noGrp="1"/>
          </p:cNvSpPr>
          <p:nvPr>
            <p:ph type="pic" idx="2"/>
          </p:nvPr>
        </p:nvSpPr>
        <p:spPr>
          <a:xfrm>
            <a:off x="152400" y="2228851"/>
            <a:ext cx="8839200" cy="2297400"/>
          </a:xfrm>
          <a:prstGeom prst="rect">
            <a:avLst/>
          </a:prstGeom>
          <a:solidFill>
            <a:schemeClr val="lt1"/>
          </a:solidFill>
          <a:ln>
            <a:noFill/>
          </a:ln>
        </p:spPr>
      </p:sp>
      <p:sp>
        <p:nvSpPr>
          <p:cNvPr id="124" name="Google Shape;124;p24"/>
          <p:cNvSpPr txBox="1">
            <a:spLocks noGrp="1"/>
          </p:cNvSpPr>
          <p:nvPr>
            <p:ph type="body" idx="1"/>
          </p:nvPr>
        </p:nvSpPr>
        <p:spPr>
          <a:xfrm>
            <a:off x="685800" y="1200150"/>
            <a:ext cx="7772400" cy="91440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rgbClr val="6C6463"/>
              </a:buClr>
              <a:buSzPts val="2000"/>
              <a:buNone/>
              <a:defRPr>
                <a:solidFill>
                  <a:srgbClr val="6C6463"/>
                </a:solidFill>
              </a:defRPr>
            </a:lvl1pPr>
            <a:lvl2pPr marL="914400" lvl="1" indent="-228600" algn="l">
              <a:spcBef>
                <a:spcPts val="1200"/>
              </a:spcBef>
              <a:spcAft>
                <a:spcPts val="0"/>
              </a:spcAft>
              <a:buClr>
                <a:srgbClr val="6C6463"/>
              </a:buClr>
              <a:buSzPts val="2000"/>
              <a:buNone/>
              <a:defRPr>
                <a:solidFill>
                  <a:srgbClr val="6C6463"/>
                </a:solidFill>
              </a:defRPr>
            </a:lvl2pPr>
            <a:lvl3pPr marL="1371600" lvl="2" indent="-342900" algn="l">
              <a:spcBef>
                <a:spcPts val="1200"/>
              </a:spcBef>
              <a:spcAft>
                <a:spcPts val="0"/>
              </a:spcAft>
              <a:buClr>
                <a:srgbClr val="6C6463"/>
              </a:buClr>
              <a:buSzPts val="1800"/>
              <a:buChar char="•"/>
              <a:defRPr>
                <a:solidFill>
                  <a:srgbClr val="6C6463"/>
                </a:solidFill>
              </a:defRPr>
            </a:lvl3pPr>
            <a:lvl4pPr marL="1828800" lvl="3" indent="-330200" algn="l">
              <a:spcBef>
                <a:spcPts val="320"/>
              </a:spcBef>
              <a:spcAft>
                <a:spcPts val="0"/>
              </a:spcAft>
              <a:buClr>
                <a:srgbClr val="6C6463"/>
              </a:buClr>
              <a:buSzPts val="1600"/>
              <a:buChar char="–"/>
              <a:defRPr>
                <a:solidFill>
                  <a:srgbClr val="6C6463"/>
                </a:solidFill>
              </a:defRPr>
            </a:lvl4pPr>
            <a:lvl5pPr marL="2286000" lvl="4" indent="-317500" algn="l">
              <a:spcBef>
                <a:spcPts val="280"/>
              </a:spcBef>
              <a:spcAft>
                <a:spcPts val="0"/>
              </a:spcAft>
              <a:buClr>
                <a:srgbClr val="FFFFFF"/>
              </a:buClr>
              <a:buSzPts val="1400"/>
              <a:buChar char="»"/>
              <a:defRPr>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5" name="Google Shape;125;p24"/>
          <p:cNvSpPr txBox="1">
            <a:spLocks noGrp="1"/>
          </p:cNvSpPr>
          <p:nvPr>
            <p:ph type="title"/>
          </p:nvPr>
        </p:nvSpPr>
        <p:spPr>
          <a:xfrm>
            <a:off x="686104" y="342900"/>
            <a:ext cx="7772400" cy="688200"/>
          </a:xfrm>
          <a:prstGeom prst="rect">
            <a:avLst/>
          </a:prstGeom>
          <a:noFill/>
          <a:ln>
            <a:noFill/>
          </a:ln>
        </p:spPr>
        <p:txBody>
          <a:bodyPr spcFirstLastPara="1" wrap="square" lIns="0" tIns="0" rIns="0" bIns="0" anchor="b" anchorCtr="0">
            <a:normAutofit/>
          </a:bodyPr>
          <a:lstStyle>
            <a:lvl1pPr lvl="0" algn="l">
              <a:spcBef>
                <a:spcPts val="0"/>
              </a:spcBef>
              <a:spcAft>
                <a:spcPts val="0"/>
              </a:spcAft>
              <a:buClr>
                <a:schemeClr val="accent2"/>
              </a:buClr>
              <a:buSzPts val="2800"/>
              <a:buFont typeface="Gill Sans"/>
              <a:buNone/>
              <a:defRPr>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24"/>
          <p:cNvSpPr txBox="1">
            <a:spLocks noGrp="1"/>
          </p:cNvSpPr>
          <p:nvPr>
            <p:ph type="body" idx="3"/>
          </p:nvPr>
        </p:nvSpPr>
        <p:spPr>
          <a:xfrm>
            <a:off x="152400" y="4526168"/>
            <a:ext cx="3581400" cy="126900"/>
          </a:xfrm>
          <a:prstGeom prst="rect">
            <a:avLst/>
          </a:prstGeom>
          <a:noFill/>
          <a:ln>
            <a:noFill/>
          </a:ln>
        </p:spPr>
        <p:txBody>
          <a:bodyPr spcFirstLastPara="1" wrap="square" lIns="0" tIns="45700" rIns="0" bIns="0" anchor="t" anchorCtr="0">
            <a:spAutoFit/>
          </a:bodyPr>
          <a:lstStyle>
            <a:lvl1pPr marL="457200" lvl="0" indent="-228600" algn="l">
              <a:spcBef>
                <a:spcPts val="0"/>
              </a:spcBef>
              <a:spcAft>
                <a:spcPts val="0"/>
              </a:spcAft>
              <a:buClr>
                <a:schemeClr val="accent3"/>
              </a:buClr>
              <a:buSzPts val="800"/>
              <a:buNone/>
              <a:defRPr sz="800">
                <a:solidFill>
                  <a:schemeClr val="accent3"/>
                </a:solidFill>
              </a:defRPr>
            </a:lvl1pPr>
            <a:lvl2pPr marL="914400" lvl="1" indent="-228600" algn="l">
              <a:spcBef>
                <a:spcPts val="1200"/>
              </a:spcBef>
              <a:spcAft>
                <a:spcPts val="0"/>
              </a:spcAft>
              <a:buClr>
                <a:schemeClr val="lt1"/>
              </a:buClr>
              <a:buSzPts val="1800"/>
              <a:buNone/>
              <a:defRPr sz="1800">
                <a:solidFill>
                  <a:schemeClr val="lt1"/>
                </a:solidFill>
              </a:defRPr>
            </a:lvl2pPr>
            <a:lvl3pPr marL="1371600" lvl="2" indent="-228600" algn="l">
              <a:spcBef>
                <a:spcPts val="12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7" name="Google Shape;127;p24"/>
          <p:cNvSpPr txBox="1"/>
          <p:nvPr/>
        </p:nvSpPr>
        <p:spPr>
          <a:xfrm>
            <a:off x="685800" y="4868700"/>
            <a:ext cx="5427600" cy="430800"/>
          </a:xfrm>
          <a:prstGeom prst="rect">
            <a:avLst/>
          </a:prstGeom>
          <a:noFill/>
          <a:ln>
            <a:noFill/>
          </a:ln>
        </p:spPr>
        <p:txBody>
          <a:bodyPr spcFirstLastPara="1" wrap="square" lIns="0" tIns="45700" rIns="91425" bIns="45700" anchor="t" anchorCtr="0">
            <a:spAutoFit/>
          </a:bodyPr>
          <a:lstStyle/>
          <a:p>
            <a:pPr marL="0" lvl="0" indent="0" algn="l" rtl="0">
              <a:spcBef>
                <a:spcPts val="0"/>
              </a:spcBef>
              <a:spcAft>
                <a:spcPts val="0"/>
              </a:spcAft>
              <a:buClr>
                <a:schemeClr val="dk1"/>
              </a:buClr>
              <a:buFont typeface="Arial"/>
              <a:buNone/>
            </a:pPr>
            <a:r>
              <a:rPr lang="en-GB" sz="1100">
                <a:solidFill>
                  <a:schemeClr val="accent2"/>
                </a:solidFill>
                <a:latin typeface="Gill Sans"/>
                <a:ea typeface="Gill Sans"/>
                <a:cs typeface="Gill Sans"/>
                <a:sym typeface="Gill Sans"/>
              </a:rPr>
              <a:t>Facility-Based Mentorship for Strengthening Breastfeeding Counselling in Kenya</a:t>
            </a:r>
            <a:endParaRPr>
              <a:solidFill>
                <a:schemeClr val="accent2"/>
              </a:solidFill>
            </a:endParaRPr>
          </a:p>
          <a:p>
            <a:pPr marL="0" marR="0" lvl="0" indent="0" algn="l" rtl="0">
              <a:spcBef>
                <a:spcPts val="0"/>
              </a:spcBef>
              <a:spcAft>
                <a:spcPts val="0"/>
              </a:spcAft>
              <a:buNone/>
            </a:pPr>
            <a:endParaRPr sz="1100">
              <a:solidFill>
                <a:schemeClr val="accent2"/>
              </a:solidFill>
              <a:latin typeface="Gill Sans"/>
              <a:ea typeface="Gill Sans"/>
              <a:cs typeface="Gill Sans"/>
              <a:sym typeface="Gill San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White/Gray 1 Text + Right Photo">
  <p:cSld name="White/Gray 1 Text + Right Photo">
    <p:bg>
      <p:bgPr>
        <a:solidFill>
          <a:schemeClr val="lt1"/>
        </a:solidFill>
        <a:effectLst/>
      </p:bgPr>
    </p:bg>
    <p:spTree>
      <p:nvGrpSpPr>
        <p:cNvPr id="1" name="Shape 128"/>
        <p:cNvGrpSpPr/>
        <p:nvPr/>
      </p:nvGrpSpPr>
      <p:grpSpPr>
        <a:xfrm>
          <a:off x="0" y="0"/>
          <a:ext cx="0" cy="0"/>
          <a:chOff x="0" y="0"/>
          <a:chExt cx="0" cy="0"/>
        </a:xfrm>
      </p:grpSpPr>
      <p:sp>
        <p:nvSpPr>
          <p:cNvPr id="129" name="Google Shape;129;p25"/>
          <p:cNvSpPr>
            <a:spLocks noGrp="1"/>
          </p:cNvSpPr>
          <p:nvPr>
            <p:ph type="pic" idx="2"/>
          </p:nvPr>
        </p:nvSpPr>
        <p:spPr>
          <a:xfrm>
            <a:off x="4787446" y="114300"/>
            <a:ext cx="4035000" cy="4512600"/>
          </a:xfrm>
          <a:prstGeom prst="rect">
            <a:avLst/>
          </a:prstGeom>
          <a:solidFill>
            <a:srgbClr val="FFFFFF"/>
          </a:solidFill>
          <a:ln>
            <a:noFill/>
          </a:ln>
        </p:spPr>
      </p:sp>
      <p:sp>
        <p:nvSpPr>
          <p:cNvPr id="130" name="Google Shape;130;p25"/>
          <p:cNvSpPr txBox="1">
            <a:spLocks noGrp="1"/>
          </p:cNvSpPr>
          <p:nvPr>
            <p:ph type="body" idx="1"/>
          </p:nvPr>
        </p:nvSpPr>
        <p:spPr>
          <a:xfrm>
            <a:off x="685800" y="1543051"/>
            <a:ext cx="3657600" cy="308610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rgbClr val="6C6463"/>
              </a:buClr>
              <a:buSzPts val="2000"/>
              <a:buNone/>
              <a:defRPr sz="2000">
                <a:solidFill>
                  <a:srgbClr val="6C6463"/>
                </a:solidFill>
              </a:defRPr>
            </a:lvl1pPr>
            <a:lvl2pPr marL="914400" lvl="1" indent="-228600" algn="l">
              <a:spcBef>
                <a:spcPts val="1200"/>
              </a:spcBef>
              <a:spcAft>
                <a:spcPts val="0"/>
              </a:spcAft>
              <a:buClr>
                <a:srgbClr val="6C6463"/>
              </a:buClr>
              <a:buSzPts val="1800"/>
              <a:buNone/>
              <a:defRPr sz="1800">
                <a:solidFill>
                  <a:srgbClr val="6C6463"/>
                </a:solidFill>
              </a:defRPr>
            </a:lvl2pPr>
            <a:lvl3pPr marL="1371600" lvl="2" indent="-228600" algn="l">
              <a:spcBef>
                <a:spcPts val="1200"/>
              </a:spcBef>
              <a:spcAft>
                <a:spcPts val="0"/>
              </a:spcAft>
              <a:buClr>
                <a:srgbClr val="6C6463"/>
              </a:buClr>
              <a:buSzPts val="1600"/>
              <a:buNone/>
              <a:defRPr sz="1600">
                <a:solidFill>
                  <a:srgbClr val="6C6463"/>
                </a:solidFill>
              </a:defRPr>
            </a:lvl3pPr>
            <a:lvl4pPr marL="1828800" lvl="3" indent="-228600" algn="l">
              <a:spcBef>
                <a:spcPts val="280"/>
              </a:spcBef>
              <a:spcAft>
                <a:spcPts val="0"/>
              </a:spcAft>
              <a:buClr>
                <a:srgbClr val="6C6463"/>
              </a:buClr>
              <a:buSzPts val="1400"/>
              <a:buNone/>
              <a:defRPr sz="1400">
                <a:solidFill>
                  <a:srgbClr val="6C6463"/>
                </a:solidFill>
              </a:defRPr>
            </a:lvl4pPr>
            <a:lvl5pPr marL="2286000" lvl="4" indent="-317500" algn="l">
              <a:spcBef>
                <a:spcPts val="280"/>
              </a:spcBef>
              <a:spcAft>
                <a:spcPts val="0"/>
              </a:spcAft>
              <a:buClr>
                <a:srgbClr val="FFFFFF"/>
              </a:buClr>
              <a:buSzPts val="1400"/>
              <a:buChar char="»"/>
              <a:defRPr>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1" name="Google Shape;131;p25"/>
          <p:cNvSpPr txBox="1">
            <a:spLocks noGrp="1"/>
          </p:cNvSpPr>
          <p:nvPr>
            <p:ph type="title"/>
          </p:nvPr>
        </p:nvSpPr>
        <p:spPr>
          <a:xfrm>
            <a:off x="685800" y="320041"/>
            <a:ext cx="3657300" cy="1028400"/>
          </a:xfrm>
          <a:prstGeom prst="rect">
            <a:avLst/>
          </a:prstGeom>
          <a:noFill/>
          <a:ln>
            <a:noFill/>
          </a:ln>
        </p:spPr>
        <p:txBody>
          <a:bodyPr spcFirstLastPara="1" wrap="square" lIns="0" tIns="0" rIns="0" bIns="0" anchor="b" anchorCtr="0">
            <a:normAutofit/>
          </a:bodyPr>
          <a:lstStyle>
            <a:lvl1pPr lvl="0" algn="l">
              <a:spcBef>
                <a:spcPts val="0"/>
              </a:spcBef>
              <a:spcAft>
                <a:spcPts val="0"/>
              </a:spcAft>
              <a:buClr>
                <a:schemeClr val="accent2"/>
              </a:buClr>
              <a:buSzPts val="2800"/>
              <a:buFont typeface="Gill Sans"/>
              <a:buNone/>
              <a:defRPr>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 name="Google Shape;132;p25"/>
          <p:cNvSpPr txBox="1">
            <a:spLocks noGrp="1"/>
          </p:cNvSpPr>
          <p:nvPr>
            <p:ph type="body" idx="3"/>
          </p:nvPr>
        </p:nvSpPr>
        <p:spPr>
          <a:xfrm rot="-5400000">
            <a:off x="7563823" y="1361219"/>
            <a:ext cx="2686200" cy="169200"/>
          </a:xfrm>
          <a:prstGeom prst="rect">
            <a:avLst/>
          </a:prstGeom>
          <a:noFill/>
          <a:ln>
            <a:noFill/>
          </a:ln>
        </p:spPr>
        <p:txBody>
          <a:bodyPr spcFirstLastPara="1" wrap="square" lIns="45700" tIns="45700" rIns="0" bIns="0" anchor="t" anchorCtr="0">
            <a:spAutoFit/>
          </a:bodyPr>
          <a:lstStyle>
            <a:lvl1pPr marL="457200" lvl="0" indent="-228600" algn="r">
              <a:spcBef>
                <a:spcPts val="0"/>
              </a:spcBef>
              <a:spcAft>
                <a:spcPts val="0"/>
              </a:spcAft>
              <a:buClr>
                <a:schemeClr val="lt1"/>
              </a:buClr>
              <a:buSzPts val="800"/>
              <a:buNone/>
              <a:defRPr sz="800">
                <a:solidFill>
                  <a:schemeClr val="lt1"/>
                </a:solidFill>
              </a:defRPr>
            </a:lvl1pPr>
            <a:lvl2pPr marL="914400" lvl="1" indent="-228600" algn="l">
              <a:spcBef>
                <a:spcPts val="1200"/>
              </a:spcBef>
              <a:spcAft>
                <a:spcPts val="0"/>
              </a:spcAft>
              <a:buClr>
                <a:schemeClr val="lt1"/>
              </a:buClr>
              <a:buSzPts val="1800"/>
              <a:buNone/>
              <a:defRPr sz="1800">
                <a:solidFill>
                  <a:schemeClr val="lt1"/>
                </a:solidFill>
              </a:defRPr>
            </a:lvl2pPr>
            <a:lvl3pPr marL="1371600" lvl="2" indent="-228600" algn="l">
              <a:spcBef>
                <a:spcPts val="12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3" name="Google Shape;133;p25"/>
          <p:cNvSpPr txBox="1"/>
          <p:nvPr/>
        </p:nvSpPr>
        <p:spPr>
          <a:xfrm>
            <a:off x="685800" y="4868700"/>
            <a:ext cx="5993400" cy="430800"/>
          </a:xfrm>
          <a:prstGeom prst="rect">
            <a:avLst/>
          </a:prstGeom>
          <a:noFill/>
          <a:ln>
            <a:noFill/>
          </a:ln>
        </p:spPr>
        <p:txBody>
          <a:bodyPr spcFirstLastPara="1" wrap="square" lIns="0" tIns="45700" rIns="91425" bIns="45700" anchor="t" anchorCtr="0">
            <a:spAutoFit/>
          </a:bodyPr>
          <a:lstStyle/>
          <a:p>
            <a:pPr marL="0" lvl="0" indent="0" algn="l" rtl="0">
              <a:spcBef>
                <a:spcPts val="0"/>
              </a:spcBef>
              <a:spcAft>
                <a:spcPts val="0"/>
              </a:spcAft>
              <a:buClr>
                <a:schemeClr val="dk1"/>
              </a:buClr>
              <a:buFont typeface="Arial"/>
              <a:buNone/>
            </a:pPr>
            <a:r>
              <a:rPr lang="en-GB" sz="1100">
                <a:solidFill>
                  <a:schemeClr val="accent2"/>
                </a:solidFill>
                <a:latin typeface="Gill Sans"/>
                <a:ea typeface="Gill Sans"/>
                <a:cs typeface="Gill Sans"/>
                <a:sym typeface="Gill Sans"/>
              </a:rPr>
              <a:t>Facility-Based Mentorship for Strengthening Breastfeeding Counselling in Kenya</a:t>
            </a:r>
            <a:endParaRPr>
              <a:solidFill>
                <a:schemeClr val="accent2"/>
              </a:solidFill>
            </a:endParaRPr>
          </a:p>
          <a:p>
            <a:pPr marL="0" marR="0" lvl="0" indent="0" algn="l" rtl="0">
              <a:spcBef>
                <a:spcPts val="0"/>
              </a:spcBef>
              <a:spcAft>
                <a:spcPts val="0"/>
              </a:spcAft>
              <a:buNone/>
            </a:pPr>
            <a:endParaRPr sz="1100">
              <a:solidFill>
                <a:schemeClr val="accent2"/>
              </a:solidFill>
              <a:latin typeface="Gill Sans"/>
              <a:ea typeface="Gill Sans"/>
              <a:cs typeface="Gill Sans"/>
              <a:sym typeface="Gill San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White/Gray/Red 1 Content + Right Photo">
  <p:cSld name="White/Gray/Red 1 Content + Right Photo">
    <p:bg>
      <p:bgPr>
        <a:solidFill>
          <a:schemeClr val="lt1"/>
        </a:solidFill>
        <a:effectLst/>
      </p:bgPr>
    </p:bg>
    <p:spTree>
      <p:nvGrpSpPr>
        <p:cNvPr id="1" name="Shape 134"/>
        <p:cNvGrpSpPr/>
        <p:nvPr/>
      </p:nvGrpSpPr>
      <p:grpSpPr>
        <a:xfrm>
          <a:off x="0" y="0"/>
          <a:ext cx="0" cy="0"/>
          <a:chOff x="0" y="0"/>
          <a:chExt cx="0" cy="0"/>
        </a:xfrm>
      </p:grpSpPr>
      <p:sp>
        <p:nvSpPr>
          <p:cNvPr id="135" name="Google Shape;135;p26"/>
          <p:cNvSpPr>
            <a:spLocks noGrp="1"/>
          </p:cNvSpPr>
          <p:nvPr>
            <p:ph type="pic" idx="2"/>
          </p:nvPr>
        </p:nvSpPr>
        <p:spPr>
          <a:xfrm>
            <a:off x="4787446" y="114300"/>
            <a:ext cx="4035000" cy="4512600"/>
          </a:xfrm>
          <a:prstGeom prst="rect">
            <a:avLst/>
          </a:prstGeom>
          <a:solidFill>
            <a:srgbClr val="FFFFFF"/>
          </a:solidFill>
          <a:ln>
            <a:noFill/>
          </a:ln>
        </p:spPr>
      </p:sp>
      <p:sp>
        <p:nvSpPr>
          <p:cNvPr id="136" name="Google Shape;136;p26"/>
          <p:cNvSpPr txBox="1">
            <a:spLocks noGrp="1"/>
          </p:cNvSpPr>
          <p:nvPr>
            <p:ph type="body" idx="1"/>
          </p:nvPr>
        </p:nvSpPr>
        <p:spPr>
          <a:xfrm>
            <a:off x="152400" y="114301"/>
            <a:ext cx="4419600" cy="4512600"/>
          </a:xfrm>
          <a:prstGeom prst="rect">
            <a:avLst/>
          </a:prstGeom>
          <a:solidFill>
            <a:schemeClr val="accent2"/>
          </a:solidFill>
          <a:ln>
            <a:noFill/>
          </a:ln>
        </p:spPr>
        <p:txBody>
          <a:bodyPr spcFirstLastPara="1" wrap="square" lIns="457200" tIns="457200" rIns="91425" bIns="91425" anchor="t" anchorCtr="0">
            <a:normAutofit/>
          </a:bodyPr>
          <a:lstStyle>
            <a:lvl1pPr marL="457200" lvl="0" indent="-228600" algn="l">
              <a:spcBef>
                <a:spcPts val="0"/>
              </a:spcBef>
              <a:spcAft>
                <a:spcPts val="0"/>
              </a:spcAft>
              <a:buClr>
                <a:schemeClr val="lt1"/>
              </a:buClr>
              <a:buSzPts val="2000"/>
              <a:buNone/>
              <a:defRPr sz="2000">
                <a:solidFill>
                  <a:schemeClr val="lt1"/>
                </a:solidFill>
              </a:defRPr>
            </a:lvl1pPr>
            <a:lvl2pPr marL="914400" lvl="1" indent="-228600" algn="l">
              <a:spcBef>
                <a:spcPts val="1200"/>
              </a:spcBef>
              <a:spcAft>
                <a:spcPts val="0"/>
              </a:spcAft>
              <a:buClr>
                <a:schemeClr val="lt1"/>
              </a:buClr>
              <a:buSzPts val="1800"/>
              <a:buNone/>
              <a:defRPr sz="1800">
                <a:solidFill>
                  <a:schemeClr val="lt1"/>
                </a:solidFill>
              </a:defRPr>
            </a:lvl2pPr>
            <a:lvl3pPr marL="1371600" lvl="2" indent="-228600" algn="l">
              <a:spcBef>
                <a:spcPts val="12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317500" algn="l">
              <a:spcBef>
                <a:spcPts val="280"/>
              </a:spcBef>
              <a:spcAft>
                <a:spcPts val="0"/>
              </a:spcAft>
              <a:buClr>
                <a:srgbClr val="FFFFFF"/>
              </a:buClr>
              <a:buSzPts val="1400"/>
              <a:buChar char="»"/>
              <a:defRPr>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7" name="Google Shape;137;p26"/>
          <p:cNvSpPr txBox="1">
            <a:spLocks noGrp="1"/>
          </p:cNvSpPr>
          <p:nvPr>
            <p:ph type="body" idx="3"/>
          </p:nvPr>
        </p:nvSpPr>
        <p:spPr>
          <a:xfrm rot="-5400000">
            <a:off x="7563823" y="1361219"/>
            <a:ext cx="2686200" cy="169200"/>
          </a:xfrm>
          <a:prstGeom prst="rect">
            <a:avLst/>
          </a:prstGeom>
          <a:noFill/>
          <a:ln>
            <a:noFill/>
          </a:ln>
        </p:spPr>
        <p:txBody>
          <a:bodyPr spcFirstLastPara="1" wrap="square" lIns="45700" tIns="45700" rIns="0" bIns="0" anchor="t" anchorCtr="0">
            <a:spAutoFit/>
          </a:bodyPr>
          <a:lstStyle>
            <a:lvl1pPr marL="457200" lvl="0" indent="-228600" algn="r">
              <a:spcBef>
                <a:spcPts val="0"/>
              </a:spcBef>
              <a:spcAft>
                <a:spcPts val="0"/>
              </a:spcAft>
              <a:buClr>
                <a:schemeClr val="accent3"/>
              </a:buClr>
              <a:buSzPts val="800"/>
              <a:buNone/>
              <a:defRPr sz="800">
                <a:solidFill>
                  <a:schemeClr val="accent3"/>
                </a:solidFill>
              </a:defRPr>
            </a:lvl1pPr>
            <a:lvl2pPr marL="914400" lvl="1" indent="-228600" algn="l">
              <a:spcBef>
                <a:spcPts val="1200"/>
              </a:spcBef>
              <a:spcAft>
                <a:spcPts val="0"/>
              </a:spcAft>
              <a:buClr>
                <a:schemeClr val="lt1"/>
              </a:buClr>
              <a:buSzPts val="1800"/>
              <a:buNone/>
              <a:defRPr sz="1800">
                <a:solidFill>
                  <a:schemeClr val="lt1"/>
                </a:solidFill>
              </a:defRPr>
            </a:lvl2pPr>
            <a:lvl3pPr marL="1371600" lvl="2" indent="-228600" algn="l">
              <a:spcBef>
                <a:spcPts val="12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8" name="Google Shape;138;p26"/>
          <p:cNvSpPr txBox="1"/>
          <p:nvPr/>
        </p:nvSpPr>
        <p:spPr>
          <a:xfrm>
            <a:off x="685800" y="4868700"/>
            <a:ext cx="5912700" cy="430800"/>
          </a:xfrm>
          <a:prstGeom prst="rect">
            <a:avLst/>
          </a:prstGeom>
          <a:noFill/>
          <a:ln>
            <a:noFill/>
          </a:ln>
        </p:spPr>
        <p:txBody>
          <a:bodyPr spcFirstLastPara="1" wrap="square" lIns="0" tIns="45700" rIns="91425" bIns="45700" anchor="t" anchorCtr="0">
            <a:spAutoFit/>
          </a:bodyPr>
          <a:lstStyle/>
          <a:p>
            <a:pPr marL="0" lvl="0" indent="0" algn="l" rtl="0">
              <a:spcBef>
                <a:spcPts val="0"/>
              </a:spcBef>
              <a:spcAft>
                <a:spcPts val="0"/>
              </a:spcAft>
              <a:buClr>
                <a:schemeClr val="dk1"/>
              </a:buClr>
              <a:buFont typeface="Arial"/>
              <a:buNone/>
            </a:pPr>
            <a:r>
              <a:rPr lang="en-GB" sz="1100">
                <a:solidFill>
                  <a:schemeClr val="accent2"/>
                </a:solidFill>
                <a:latin typeface="Gill Sans"/>
                <a:ea typeface="Gill Sans"/>
                <a:cs typeface="Gill Sans"/>
                <a:sym typeface="Gill Sans"/>
              </a:rPr>
              <a:t>Facility-Based Mentorship for Strengthening Breastfeeding Counselling in Kenya</a:t>
            </a:r>
            <a:endParaRPr>
              <a:solidFill>
                <a:schemeClr val="accent2"/>
              </a:solidFill>
            </a:endParaRPr>
          </a:p>
          <a:p>
            <a:pPr marL="0" marR="0" lvl="0" indent="0" algn="l" rtl="0">
              <a:spcBef>
                <a:spcPts val="0"/>
              </a:spcBef>
              <a:spcAft>
                <a:spcPts val="0"/>
              </a:spcAft>
              <a:buNone/>
            </a:pPr>
            <a:endParaRPr sz="1100">
              <a:solidFill>
                <a:schemeClr val="accent2"/>
              </a:solidFill>
              <a:latin typeface="Gill Sans"/>
              <a:ea typeface="Gill Sans"/>
              <a:cs typeface="Gill Sans"/>
              <a:sym typeface="Gill San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White/Gray/Blue 1 Content + Right Photo">
  <p:cSld name="White/Gray/Blue 1 Content + Right Photo">
    <p:bg>
      <p:bgPr>
        <a:solidFill>
          <a:schemeClr val="lt1"/>
        </a:solidFill>
        <a:effectLst/>
      </p:bgPr>
    </p:bg>
    <p:spTree>
      <p:nvGrpSpPr>
        <p:cNvPr id="1" name="Shape 139"/>
        <p:cNvGrpSpPr/>
        <p:nvPr/>
      </p:nvGrpSpPr>
      <p:grpSpPr>
        <a:xfrm>
          <a:off x="0" y="0"/>
          <a:ext cx="0" cy="0"/>
          <a:chOff x="0" y="0"/>
          <a:chExt cx="0" cy="0"/>
        </a:xfrm>
      </p:grpSpPr>
      <p:sp>
        <p:nvSpPr>
          <p:cNvPr id="140" name="Google Shape;140;p27"/>
          <p:cNvSpPr>
            <a:spLocks noGrp="1"/>
          </p:cNvSpPr>
          <p:nvPr>
            <p:ph type="pic" idx="2"/>
          </p:nvPr>
        </p:nvSpPr>
        <p:spPr>
          <a:xfrm>
            <a:off x="4787446" y="114300"/>
            <a:ext cx="4035000" cy="4512600"/>
          </a:xfrm>
          <a:prstGeom prst="rect">
            <a:avLst/>
          </a:prstGeom>
          <a:solidFill>
            <a:srgbClr val="FFFFFF"/>
          </a:solidFill>
          <a:ln>
            <a:noFill/>
          </a:ln>
        </p:spPr>
      </p:sp>
      <p:sp>
        <p:nvSpPr>
          <p:cNvPr id="141" name="Google Shape;141;p27"/>
          <p:cNvSpPr txBox="1">
            <a:spLocks noGrp="1"/>
          </p:cNvSpPr>
          <p:nvPr>
            <p:ph type="body" idx="1"/>
          </p:nvPr>
        </p:nvSpPr>
        <p:spPr>
          <a:xfrm>
            <a:off x="152400" y="114301"/>
            <a:ext cx="4419600" cy="4512600"/>
          </a:xfrm>
          <a:prstGeom prst="rect">
            <a:avLst/>
          </a:prstGeom>
          <a:solidFill>
            <a:schemeClr val="accent4"/>
          </a:solidFill>
          <a:ln>
            <a:noFill/>
          </a:ln>
        </p:spPr>
        <p:txBody>
          <a:bodyPr spcFirstLastPara="1" wrap="square" lIns="457200" tIns="91425" rIns="457200" bIns="91425" anchor="t" anchorCtr="0">
            <a:normAutofit/>
          </a:bodyPr>
          <a:lstStyle>
            <a:lvl1pPr marL="457200" lvl="0" indent="-228600" algn="l">
              <a:spcBef>
                <a:spcPts val="0"/>
              </a:spcBef>
              <a:spcAft>
                <a:spcPts val="0"/>
              </a:spcAft>
              <a:buClr>
                <a:schemeClr val="lt1"/>
              </a:buClr>
              <a:buSzPts val="2000"/>
              <a:buNone/>
              <a:defRPr sz="2000">
                <a:solidFill>
                  <a:schemeClr val="lt1"/>
                </a:solidFill>
              </a:defRPr>
            </a:lvl1pPr>
            <a:lvl2pPr marL="914400" lvl="1" indent="-228600" algn="l">
              <a:spcBef>
                <a:spcPts val="1200"/>
              </a:spcBef>
              <a:spcAft>
                <a:spcPts val="0"/>
              </a:spcAft>
              <a:buClr>
                <a:schemeClr val="lt1"/>
              </a:buClr>
              <a:buSzPts val="1800"/>
              <a:buNone/>
              <a:defRPr sz="1800">
                <a:solidFill>
                  <a:schemeClr val="lt1"/>
                </a:solidFill>
              </a:defRPr>
            </a:lvl2pPr>
            <a:lvl3pPr marL="1371600" lvl="2" indent="-228600" algn="l">
              <a:spcBef>
                <a:spcPts val="12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317500" algn="l">
              <a:spcBef>
                <a:spcPts val="280"/>
              </a:spcBef>
              <a:spcAft>
                <a:spcPts val="0"/>
              </a:spcAft>
              <a:buClr>
                <a:srgbClr val="FFFFFF"/>
              </a:buClr>
              <a:buSzPts val="1400"/>
              <a:buChar char="»"/>
              <a:defRPr>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2" name="Google Shape;142;p27"/>
          <p:cNvSpPr txBox="1">
            <a:spLocks noGrp="1"/>
          </p:cNvSpPr>
          <p:nvPr>
            <p:ph type="body" idx="3"/>
          </p:nvPr>
        </p:nvSpPr>
        <p:spPr>
          <a:xfrm rot="-5400000">
            <a:off x="7563823" y="1361219"/>
            <a:ext cx="2686200" cy="169200"/>
          </a:xfrm>
          <a:prstGeom prst="rect">
            <a:avLst/>
          </a:prstGeom>
          <a:noFill/>
          <a:ln>
            <a:noFill/>
          </a:ln>
        </p:spPr>
        <p:txBody>
          <a:bodyPr spcFirstLastPara="1" wrap="square" lIns="45700" tIns="45700" rIns="0" bIns="0" anchor="t" anchorCtr="0">
            <a:spAutoFit/>
          </a:bodyPr>
          <a:lstStyle>
            <a:lvl1pPr marL="457200" lvl="0" indent="-228600" algn="r">
              <a:spcBef>
                <a:spcPts val="0"/>
              </a:spcBef>
              <a:spcAft>
                <a:spcPts val="0"/>
              </a:spcAft>
              <a:buClr>
                <a:schemeClr val="accent3"/>
              </a:buClr>
              <a:buSzPts val="800"/>
              <a:buNone/>
              <a:defRPr sz="800">
                <a:solidFill>
                  <a:schemeClr val="accent3"/>
                </a:solidFill>
              </a:defRPr>
            </a:lvl1pPr>
            <a:lvl2pPr marL="914400" lvl="1" indent="-228600" algn="l">
              <a:spcBef>
                <a:spcPts val="1200"/>
              </a:spcBef>
              <a:spcAft>
                <a:spcPts val="0"/>
              </a:spcAft>
              <a:buClr>
                <a:schemeClr val="lt1"/>
              </a:buClr>
              <a:buSzPts val="1800"/>
              <a:buNone/>
              <a:defRPr sz="1800">
                <a:solidFill>
                  <a:schemeClr val="lt1"/>
                </a:solidFill>
              </a:defRPr>
            </a:lvl2pPr>
            <a:lvl3pPr marL="1371600" lvl="2" indent="-228600" algn="l">
              <a:spcBef>
                <a:spcPts val="12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3" name="Google Shape;143;p27"/>
          <p:cNvSpPr txBox="1"/>
          <p:nvPr/>
        </p:nvSpPr>
        <p:spPr>
          <a:xfrm>
            <a:off x="685800" y="4868700"/>
            <a:ext cx="5861100" cy="430800"/>
          </a:xfrm>
          <a:prstGeom prst="rect">
            <a:avLst/>
          </a:prstGeom>
          <a:noFill/>
          <a:ln>
            <a:noFill/>
          </a:ln>
        </p:spPr>
        <p:txBody>
          <a:bodyPr spcFirstLastPara="1" wrap="square" lIns="0" tIns="45700" rIns="91425" bIns="45700" anchor="t" anchorCtr="0">
            <a:spAutoFit/>
          </a:bodyPr>
          <a:lstStyle/>
          <a:p>
            <a:pPr marL="0" lvl="0" indent="0" algn="l" rtl="0">
              <a:spcBef>
                <a:spcPts val="0"/>
              </a:spcBef>
              <a:spcAft>
                <a:spcPts val="0"/>
              </a:spcAft>
              <a:buClr>
                <a:schemeClr val="dk1"/>
              </a:buClr>
              <a:buFont typeface="Arial"/>
              <a:buNone/>
            </a:pPr>
            <a:r>
              <a:rPr lang="en-GB" sz="1100">
                <a:solidFill>
                  <a:schemeClr val="accent2"/>
                </a:solidFill>
                <a:latin typeface="Gill Sans"/>
                <a:ea typeface="Gill Sans"/>
                <a:cs typeface="Gill Sans"/>
                <a:sym typeface="Gill Sans"/>
              </a:rPr>
              <a:t>Facility-Based Mentorship for Strengthening Breastfeeding Counselling in Kenya</a:t>
            </a:r>
            <a:endParaRPr>
              <a:solidFill>
                <a:schemeClr val="accent2"/>
              </a:solidFill>
            </a:endParaRPr>
          </a:p>
          <a:p>
            <a:pPr marL="0" marR="0" lvl="0" indent="0" algn="l" rtl="0">
              <a:spcBef>
                <a:spcPts val="0"/>
              </a:spcBef>
              <a:spcAft>
                <a:spcPts val="0"/>
              </a:spcAft>
              <a:buNone/>
            </a:pPr>
            <a:endParaRPr sz="1100">
              <a:solidFill>
                <a:schemeClr val="accent2"/>
              </a:solidFill>
              <a:latin typeface="Gill Sans"/>
              <a:ea typeface="Gill Sans"/>
              <a:cs typeface="Gill Sans"/>
              <a:sym typeface="Gill San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White/Gray/Gray 1 Content + Right Photo">
  <p:cSld name="White/Gray/Gray 1 Content + Right Photo">
    <p:bg>
      <p:bgPr>
        <a:solidFill>
          <a:schemeClr val="lt1"/>
        </a:solidFill>
        <a:effectLst/>
      </p:bgPr>
    </p:bg>
    <p:spTree>
      <p:nvGrpSpPr>
        <p:cNvPr id="1" name="Shape 144"/>
        <p:cNvGrpSpPr/>
        <p:nvPr/>
      </p:nvGrpSpPr>
      <p:grpSpPr>
        <a:xfrm>
          <a:off x="0" y="0"/>
          <a:ext cx="0" cy="0"/>
          <a:chOff x="0" y="0"/>
          <a:chExt cx="0" cy="0"/>
        </a:xfrm>
      </p:grpSpPr>
      <p:sp>
        <p:nvSpPr>
          <p:cNvPr id="145" name="Google Shape;145;p28"/>
          <p:cNvSpPr>
            <a:spLocks noGrp="1"/>
          </p:cNvSpPr>
          <p:nvPr>
            <p:ph type="pic" idx="2"/>
          </p:nvPr>
        </p:nvSpPr>
        <p:spPr>
          <a:xfrm>
            <a:off x="4787446" y="114300"/>
            <a:ext cx="4035000" cy="4512600"/>
          </a:xfrm>
          <a:prstGeom prst="rect">
            <a:avLst/>
          </a:prstGeom>
          <a:solidFill>
            <a:srgbClr val="FFFFFF"/>
          </a:solidFill>
          <a:ln>
            <a:noFill/>
          </a:ln>
        </p:spPr>
      </p:sp>
      <p:sp>
        <p:nvSpPr>
          <p:cNvPr id="146" name="Google Shape;146;p28"/>
          <p:cNvSpPr txBox="1">
            <a:spLocks noGrp="1"/>
          </p:cNvSpPr>
          <p:nvPr>
            <p:ph type="body" idx="1"/>
          </p:nvPr>
        </p:nvSpPr>
        <p:spPr>
          <a:xfrm>
            <a:off x="152400" y="114301"/>
            <a:ext cx="4419600" cy="4512600"/>
          </a:xfrm>
          <a:prstGeom prst="rect">
            <a:avLst/>
          </a:prstGeom>
          <a:solidFill>
            <a:schemeClr val="lt2"/>
          </a:solidFill>
          <a:ln>
            <a:noFill/>
          </a:ln>
        </p:spPr>
        <p:txBody>
          <a:bodyPr spcFirstLastPara="1" wrap="square" lIns="457200" tIns="91425" rIns="457200" bIns="91425" anchor="t" anchorCtr="0">
            <a:normAutofit/>
          </a:bodyPr>
          <a:lstStyle>
            <a:lvl1pPr marL="457200" lvl="0" indent="-228600" algn="l">
              <a:spcBef>
                <a:spcPts val="0"/>
              </a:spcBef>
              <a:spcAft>
                <a:spcPts val="0"/>
              </a:spcAft>
              <a:buClr>
                <a:schemeClr val="accent3"/>
              </a:buClr>
              <a:buSzPts val="2000"/>
              <a:buNone/>
              <a:defRPr sz="2000">
                <a:solidFill>
                  <a:schemeClr val="accent3"/>
                </a:solidFill>
              </a:defRPr>
            </a:lvl1pPr>
            <a:lvl2pPr marL="914400" lvl="1" indent="-228600" algn="l">
              <a:spcBef>
                <a:spcPts val="1200"/>
              </a:spcBef>
              <a:spcAft>
                <a:spcPts val="0"/>
              </a:spcAft>
              <a:buClr>
                <a:schemeClr val="lt1"/>
              </a:buClr>
              <a:buSzPts val="1800"/>
              <a:buNone/>
              <a:defRPr sz="1800">
                <a:solidFill>
                  <a:schemeClr val="lt1"/>
                </a:solidFill>
              </a:defRPr>
            </a:lvl2pPr>
            <a:lvl3pPr marL="1371600" lvl="2" indent="-228600" algn="l">
              <a:spcBef>
                <a:spcPts val="12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317500" algn="l">
              <a:spcBef>
                <a:spcPts val="280"/>
              </a:spcBef>
              <a:spcAft>
                <a:spcPts val="0"/>
              </a:spcAft>
              <a:buClr>
                <a:srgbClr val="FFFFFF"/>
              </a:buClr>
              <a:buSzPts val="1400"/>
              <a:buChar char="»"/>
              <a:defRPr>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7" name="Google Shape;147;p28"/>
          <p:cNvSpPr txBox="1">
            <a:spLocks noGrp="1"/>
          </p:cNvSpPr>
          <p:nvPr>
            <p:ph type="body" idx="3"/>
          </p:nvPr>
        </p:nvSpPr>
        <p:spPr>
          <a:xfrm rot="-5400000">
            <a:off x="7563823" y="1361219"/>
            <a:ext cx="2686200" cy="169200"/>
          </a:xfrm>
          <a:prstGeom prst="rect">
            <a:avLst/>
          </a:prstGeom>
          <a:noFill/>
          <a:ln>
            <a:noFill/>
          </a:ln>
        </p:spPr>
        <p:txBody>
          <a:bodyPr spcFirstLastPara="1" wrap="square" lIns="45700" tIns="45700" rIns="0" bIns="0" anchor="t" anchorCtr="0">
            <a:spAutoFit/>
          </a:bodyPr>
          <a:lstStyle>
            <a:lvl1pPr marL="457200" lvl="0" indent="-228600" algn="r">
              <a:spcBef>
                <a:spcPts val="0"/>
              </a:spcBef>
              <a:spcAft>
                <a:spcPts val="0"/>
              </a:spcAft>
              <a:buClr>
                <a:schemeClr val="accent3"/>
              </a:buClr>
              <a:buSzPts val="800"/>
              <a:buNone/>
              <a:defRPr sz="800">
                <a:solidFill>
                  <a:schemeClr val="accent3"/>
                </a:solidFill>
              </a:defRPr>
            </a:lvl1pPr>
            <a:lvl2pPr marL="914400" lvl="1" indent="-228600" algn="l">
              <a:spcBef>
                <a:spcPts val="1200"/>
              </a:spcBef>
              <a:spcAft>
                <a:spcPts val="0"/>
              </a:spcAft>
              <a:buClr>
                <a:schemeClr val="lt1"/>
              </a:buClr>
              <a:buSzPts val="1800"/>
              <a:buNone/>
              <a:defRPr sz="1800">
                <a:solidFill>
                  <a:schemeClr val="lt1"/>
                </a:solidFill>
              </a:defRPr>
            </a:lvl2pPr>
            <a:lvl3pPr marL="1371600" lvl="2" indent="-228600" algn="l">
              <a:spcBef>
                <a:spcPts val="12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8" name="Google Shape;148;p28"/>
          <p:cNvSpPr txBox="1"/>
          <p:nvPr/>
        </p:nvSpPr>
        <p:spPr>
          <a:xfrm>
            <a:off x="685800" y="4868700"/>
            <a:ext cx="5471700" cy="430800"/>
          </a:xfrm>
          <a:prstGeom prst="rect">
            <a:avLst/>
          </a:prstGeom>
          <a:noFill/>
          <a:ln>
            <a:noFill/>
          </a:ln>
        </p:spPr>
        <p:txBody>
          <a:bodyPr spcFirstLastPara="1" wrap="square" lIns="0" tIns="45700" rIns="91425" bIns="45700" anchor="t" anchorCtr="0">
            <a:spAutoFit/>
          </a:bodyPr>
          <a:lstStyle/>
          <a:p>
            <a:pPr marL="0" lvl="0" indent="0" algn="l" rtl="0">
              <a:spcBef>
                <a:spcPts val="0"/>
              </a:spcBef>
              <a:spcAft>
                <a:spcPts val="0"/>
              </a:spcAft>
              <a:buClr>
                <a:schemeClr val="dk1"/>
              </a:buClr>
              <a:buFont typeface="Arial"/>
              <a:buNone/>
            </a:pPr>
            <a:r>
              <a:rPr lang="en-GB" sz="1100">
                <a:solidFill>
                  <a:schemeClr val="accent2"/>
                </a:solidFill>
                <a:latin typeface="Gill Sans"/>
                <a:ea typeface="Gill Sans"/>
                <a:cs typeface="Gill Sans"/>
                <a:sym typeface="Gill Sans"/>
              </a:rPr>
              <a:t>Facility-Based Mentorship for Strengthening Breastfeeding Counselling in Kenya</a:t>
            </a:r>
            <a:endParaRPr>
              <a:solidFill>
                <a:schemeClr val="accent2"/>
              </a:solidFill>
            </a:endParaRPr>
          </a:p>
          <a:p>
            <a:pPr marL="0" marR="0" lvl="0" indent="0" algn="l" rtl="0">
              <a:spcBef>
                <a:spcPts val="0"/>
              </a:spcBef>
              <a:spcAft>
                <a:spcPts val="0"/>
              </a:spcAft>
              <a:buNone/>
            </a:pPr>
            <a:endParaRPr sz="1100">
              <a:solidFill>
                <a:schemeClr val="accent2"/>
              </a:solidFill>
              <a:latin typeface="Gill Sans"/>
              <a:ea typeface="Gill Sans"/>
              <a:cs typeface="Gill Sans"/>
              <a:sym typeface="Gill San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Footer Only">
  <p:cSld name="Footer Only">
    <p:spTree>
      <p:nvGrpSpPr>
        <p:cNvPr id="1" name="Shape 149"/>
        <p:cNvGrpSpPr/>
        <p:nvPr/>
      </p:nvGrpSpPr>
      <p:grpSpPr>
        <a:xfrm>
          <a:off x="0" y="0"/>
          <a:ext cx="0" cy="0"/>
          <a:chOff x="0" y="0"/>
          <a:chExt cx="0" cy="0"/>
        </a:xfrm>
      </p:grpSpPr>
      <p:cxnSp>
        <p:nvCxnSpPr>
          <p:cNvPr id="150" name="Google Shape;150;p29"/>
          <p:cNvCxnSpPr/>
          <p:nvPr/>
        </p:nvCxnSpPr>
        <p:spPr>
          <a:xfrm>
            <a:off x="762000" y="2914650"/>
            <a:ext cx="320100" cy="0"/>
          </a:xfrm>
          <a:prstGeom prst="straightConnector1">
            <a:avLst/>
          </a:prstGeom>
          <a:noFill/>
          <a:ln w="19050" cap="flat" cmpd="sng">
            <a:solidFill>
              <a:srgbClr val="FFFFFF"/>
            </a:solidFill>
            <a:prstDash val="solid"/>
            <a:round/>
            <a:headEnd type="none" w="sm" len="sm"/>
            <a:tailEnd type="none" w="sm" len="sm"/>
          </a:ln>
          <a:effectLst>
            <a:outerShdw blurRad="254000" algn="tl" rotWithShape="0">
              <a:srgbClr val="000000">
                <a:alpha val="40000"/>
              </a:srgbClr>
            </a:outerShdw>
          </a:effectLst>
        </p:spPr>
      </p:cxnSp>
      <p:sp>
        <p:nvSpPr>
          <p:cNvPr id="151" name="Google Shape;151;p29"/>
          <p:cNvSpPr txBox="1"/>
          <p:nvPr/>
        </p:nvSpPr>
        <p:spPr>
          <a:xfrm>
            <a:off x="685800" y="4868700"/>
            <a:ext cx="5795100" cy="430800"/>
          </a:xfrm>
          <a:prstGeom prst="rect">
            <a:avLst/>
          </a:prstGeom>
          <a:noFill/>
          <a:ln>
            <a:noFill/>
          </a:ln>
        </p:spPr>
        <p:txBody>
          <a:bodyPr spcFirstLastPara="1" wrap="square" lIns="0" tIns="45700" rIns="91425" bIns="45700" anchor="t" anchorCtr="0">
            <a:spAutoFit/>
          </a:bodyPr>
          <a:lstStyle/>
          <a:p>
            <a:pPr marL="0" lvl="0" indent="0" algn="l" rtl="0">
              <a:spcBef>
                <a:spcPts val="0"/>
              </a:spcBef>
              <a:spcAft>
                <a:spcPts val="0"/>
              </a:spcAft>
              <a:buClr>
                <a:schemeClr val="dk1"/>
              </a:buClr>
              <a:buFont typeface="Arial"/>
              <a:buNone/>
            </a:pPr>
            <a:r>
              <a:rPr lang="en-GB" sz="1100">
                <a:solidFill>
                  <a:schemeClr val="accent2"/>
                </a:solidFill>
                <a:latin typeface="Gill Sans"/>
                <a:ea typeface="Gill Sans"/>
                <a:cs typeface="Gill Sans"/>
                <a:sym typeface="Gill Sans"/>
              </a:rPr>
              <a:t>Facility-Based Mentorship for Strengthening Breastfeeding Counselling in Kenya</a:t>
            </a:r>
            <a:endParaRPr>
              <a:solidFill>
                <a:schemeClr val="accent2"/>
              </a:solidFill>
            </a:endParaRPr>
          </a:p>
          <a:p>
            <a:pPr marL="0" marR="0" lvl="0" indent="0" algn="l" rtl="0">
              <a:spcBef>
                <a:spcPts val="0"/>
              </a:spcBef>
              <a:spcAft>
                <a:spcPts val="0"/>
              </a:spcAft>
              <a:buNone/>
            </a:pPr>
            <a:endParaRPr sz="1100">
              <a:solidFill>
                <a:schemeClr val="accent2"/>
              </a:solidFill>
              <a:latin typeface="Gill Sans"/>
              <a:ea typeface="Gill Sans"/>
              <a:cs typeface="Gill Sans"/>
              <a:sym typeface="Gill San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Full Photo + Callout - Blue">
  <p:cSld name="Full Photo + Callout - Blue">
    <p:spTree>
      <p:nvGrpSpPr>
        <p:cNvPr id="1" name="Shape 152"/>
        <p:cNvGrpSpPr/>
        <p:nvPr/>
      </p:nvGrpSpPr>
      <p:grpSpPr>
        <a:xfrm>
          <a:off x="0" y="0"/>
          <a:ext cx="0" cy="0"/>
          <a:chOff x="0" y="0"/>
          <a:chExt cx="0" cy="0"/>
        </a:xfrm>
      </p:grpSpPr>
      <p:sp>
        <p:nvSpPr>
          <p:cNvPr id="153" name="Google Shape;153;p30"/>
          <p:cNvSpPr>
            <a:spLocks noGrp="1"/>
          </p:cNvSpPr>
          <p:nvPr>
            <p:ph type="pic" idx="2"/>
          </p:nvPr>
        </p:nvSpPr>
        <p:spPr>
          <a:xfrm>
            <a:off x="152400" y="102868"/>
            <a:ext cx="8839200" cy="4572000"/>
          </a:xfrm>
          <a:prstGeom prst="rect">
            <a:avLst/>
          </a:prstGeom>
          <a:noFill/>
          <a:ln>
            <a:noFill/>
          </a:ln>
        </p:spPr>
      </p:sp>
      <p:sp>
        <p:nvSpPr>
          <p:cNvPr id="154" name="Google Shape;154;p30"/>
          <p:cNvSpPr txBox="1">
            <a:spLocks noGrp="1"/>
          </p:cNvSpPr>
          <p:nvPr>
            <p:ph type="subTitle" idx="1"/>
          </p:nvPr>
        </p:nvSpPr>
        <p:spPr>
          <a:xfrm>
            <a:off x="685799" y="3086100"/>
            <a:ext cx="3581400" cy="1200000"/>
          </a:xfrm>
          <a:prstGeom prst="rect">
            <a:avLst/>
          </a:prstGeom>
          <a:solidFill>
            <a:schemeClr val="accent4"/>
          </a:solidFill>
          <a:ln>
            <a:noFill/>
          </a:ln>
        </p:spPr>
        <p:txBody>
          <a:bodyPr spcFirstLastPara="1" wrap="square" lIns="91425" tIns="91425" rIns="91425" bIns="91425" anchor="t" anchorCtr="0">
            <a:normAutofit/>
          </a:bodyPr>
          <a:lstStyle>
            <a:lvl1pPr lvl="0" algn="l">
              <a:spcBef>
                <a:spcPts val="0"/>
              </a:spcBef>
              <a:spcAft>
                <a:spcPts val="0"/>
              </a:spcAft>
              <a:buClr>
                <a:schemeClr val="lt1"/>
              </a:buClr>
              <a:buSzPts val="1800"/>
              <a:buNone/>
              <a:defRPr sz="1800">
                <a:solidFill>
                  <a:schemeClr val="lt1"/>
                </a:solidFill>
              </a:defRPr>
            </a:lvl1pPr>
            <a:lvl2pPr lvl="1" algn="ctr">
              <a:spcBef>
                <a:spcPts val="1200"/>
              </a:spcBef>
              <a:spcAft>
                <a:spcPts val="0"/>
              </a:spcAft>
              <a:buClr>
                <a:srgbClr val="888888"/>
              </a:buClr>
              <a:buSzPts val="2000"/>
              <a:buNone/>
              <a:defRPr>
                <a:solidFill>
                  <a:srgbClr val="888888"/>
                </a:solidFill>
              </a:defRPr>
            </a:lvl2pPr>
            <a:lvl3pPr lvl="2" algn="ctr">
              <a:spcBef>
                <a:spcPts val="1200"/>
              </a:spcBef>
              <a:spcAft>
                <a:spcPts val="0"/>
              </a:spcAft>
              <a:buClr>
                <a:srgbClr val="888888"/>
              </a:buClr>
              <a:buSzPts val="1800"/>
              <a:buNone/>
              <a:defRPr>
                <a:solidFill>
                  <a:srgbClr val="888888"/>
                </a:solidFill>
              </a:defRPr>
            </a:lvl3pPr>
            <a:lvl4pPr lvl="3" algn="ctr">
              <a:spcBef>
                <a:spcPts val="320"/>
              </a:spcBef>
              <a:spcAft>
                <a:spcPts val="0"/>
              </a:spcAft>
              <a:buClr>
                <a:srgbClr val="888888"/>
              </a:buClr>
              <a:buSzPts val="1600"/>
              <a:buNone/>
              <a:defRPr>
                <a:solidFill>
                  <a:srgbClr val="888888"/>
                </a:solidFill>
              </a:defRPr>
            </a:lvl4pPr>
            <a:lvl5pPr lvl="4" algn="ctr">
              <a:spcBef>
                <a:spcPts val="280"/>
              </a:spcBef>
              <a:spcAft>
                <a:spcPts val="0"/>
              </a:spcAft>
              <a:buClr>
                <a:srgbClr val="888888"/>
              </a:buClr>
              <a:buSzPts val="14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cxnSp>
        <p:nvCxnSpPr>
          <p:cNvPr id="155" name="Google Shape;155;p30"/>
          <p:cNvCxnSpPr/>
          <p:nvPr/>
        </p:nvCxnSpPr>
        <p:spPr>
          <a:xfrm>
            <a:off x="762000" y="2914650"/>
            <a:ext cx="320100" cy="0"/>
          </a:xfrm>
          <a:prstGeom prst="straightConnector1">
            <a:avLst/>
          </a:prstGeom>
          <a:noFill/>
          <a:ln w="19050" cap="flat" cmpd="sng">
            <a:solidFill>
              <a:srgbClr val="FFFFFF"/>
            </a:solidFill>
            <a:prstDash val="solid"/>
            <a:round/>
            <a:headEnd type="none" w="sm" len="sm"/>
            <a:tailEnd type="none" w="sm" len="sm"/>
          </a:ln>
          <a:effectLst>
            <a:outerShdw blurRad="254000" algn="tl" rotWithShape="0">
              <a:srgbClr val="000000">
                <a:alpha val="40000"/>
              </a:srgbClr>
            </a:outerShdw>
          </a:effectLst>
        </p:spPr>
      </p:cxnSp>
      <p:sp>
        <p:nvSpPr>
          <p:cNvPr id="156" name="Google Shape;156;p30"/>
          <p:cNvSpPr txBox="1">
            <a:spLocks noGrp="1"/>
          </p:cNvSpPr>
          <p:nvPr>
            <p:ph type="body" idx="3"/>
          </p:nvPr>
        </p:nvSpPr>
        <p:spPr>
          <a:xfrm rot="-5400000">
            <a:off x="7563823" y="1361219"/>
            <a:ext cx="2686200" cy="169200"/>
          </a:xfrm>
          <a:prstGeom prst="rect">
            <a:avLst/>
          </a:prstGeom>
          <a:noFill/>
          <a:ln>
            <a:noFill/>
          </a:ln>
        </p:spPr>
        <p:txBody>
          <a:bodyPr spcFirstLastPara="1" wrap="square" lIns="45700" tIns="45700" rIns="0" bIns="0" anchor="t" anchorCtr="0">
            <a:spAutoFit/>
          </a:bodyPr>
          <a:lstStyle>
            <a:lvl1pPr marL="457200" lvl="0" indent="-228600" algn="r">
              <a:spcBef>
                <a:spcPts val="0"/>
              </a:spcBef>
              <a:spcAft>
                <a:spcPts val="0"/>
              </a:spcAft>
              <a:buClr>
                <a:schemeClr val="lt1"/>
              </a:buClr>
              <a:buSzPts val="800"/>
              <a:buNone/>
              <a:defRPr sz="800">
                <a:solidFill>
                  <a:schemeClr val="lt1"/>
                </a:solidFill>
              </a:defRPr>
            </a:lvl1pPr>
            <a:lvl2pPr marL="914400" lvl="1" indent="-228600" algn="l">
              <a:spcBef>
                <a:spcPts val="1200"/>
              </a:spcBef>
              <a:spcAft>
                <a:spcPts val="0"/>
              </a:spcAft>
              <a:buClr>
                <a:schemeClr val="lt1"/>
              </a:buClr>
              <a:buSzPts val="1800"/>
              <a:buNone/>
              <a:defRPr sz="1800">
                <a:solidFill>
                  <a:schemeClr val="lt1"/>
                </a:solidFill>
              </a:defRPr>
            </a:lvl2pPr>
            <a:lvl3pPr marL="1371600" lvl="2" indent="-228600" algn="l">
              <a:spcBef>
                <a:spcPts val="12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7" name="Google Shape;157;p30"/>
          <p:cNvSpPr txBox="1"/>
          <p:nvPr/>
        </p:nvSpPr>
        <p:spPr>
          <a:xfrm>
            <a:off x="685800" y="4868700"/>
            <a:ext cx="6081600" cy="430800"/>
          </a:xfrm>
          <a:prstGeom prst="rect">
            <a:avLst/>
          </a:prstGeom>
          <a:noFill/>
          <a:ln>
            <a:noFill/>
          </a:ln>
        </p:spPr>
        <p:txBody>
          <a:bodyPr spcFirstLastPara="1" wrap="square" lIns="0" tIns="45700" rIns="91425" bIns="45700" anchor="t" anchorCtr="0">
            <a:spAutoFit/>
          </a:bodyPr>
          <a:lstStyle/>
          <a:p>
            <a:pPr marL="0" lvl="0" indent="0" algn="l" rtl="0">
              <a:spcBef>
                <a:spcPts val="0"/>
              </a:spcBef>
              <a:spcAft>
                <a:spcPts val="0"/>
              </a:spcAft>
              <a:buClr>
                <a:schemeClr val="dk1"/>
              </a:buClr>
              <a:buFont typeface="Arial"/>
              <a:buNone/>
            </a:pPr>
            <a:r>
              <a:rPr lang="en-GB" sz="1100">
                <a:solidFill>
                  <a:schemeClr val="accent2"/>
                </a:solidFill>
                <a:latin typeface="Gill Sans"/>
                <a:ea typeface="Gill Sans"/>
                <a:cs typeface="Gill Sans"/>
                <a:sym typeface="Gill Sans"/>
              </a:rPr>
              <a:t>Facility-Based Mentorship for Strengthening Breastfeeding Counselling in Kenya</a:t>
            </a:r>
            <a:endParaRPr>
              <a:solidFill>
                <a:schemeClr val="accent2"/>
              </a:solidFill>
            </a:endParaRPr>
          </a:p>
          <a:p>
            <a:pPr marL="0" marR="0" lvl="0" indent="0" algn="l" rtl="0">
              <a:spcBef>
                <a:spcPts val="0"/>
              </a:spcBef>
              <a:spcAft>
                <a:spcPts val="0"/>
              </a:spcAft>
              <a:buNone/>
            </a:pPr>
            <a:endParaRPr sz="1100">
              <a:solidFill>
                <a:schemeClr val="accent2"/>
              </a:solidFill>
              <a:latin typeface="Gill Sans"/>
              <a:ea typeface="Gill Sans"/>
              <a:cs typeface="Gill Sans"/>
              <a:sym typeface="Gill San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ver - Full White">
  <p:cSld name="Cover - Full White">
    <p:bg>
      <p:bgPr>
        <a:solidFill>
          <a:schemeClr val="lt1"/>
        </a:solidFill>
        <a:effectLst/>
      </p:bgPr>
    </p:bg>
    <p:spTree>
      <p:nvGrpSpPr>
        <p:cNvPr id="1" name="Shape 24"/>
        <p:cNvGrpSpPr/>
        <p:nvPr/>
      </p:nvGrpSpPr>
      <p:grpSpPr>
        <a:xfrm>
          <a:off x="0" y="0"/>
          <a:ext cx="0" cy="0"/>
          <a:chOff x="0" y="0"/>
          <a:chExt cx="0" cy="0"/>
        </a:xfrm>
      </p:grpSpPr>
      <p:sp>
        <p:nvSpPr>
          <p:cNvPr id="25" name="Google Shape;25;p4"/>
          <p:cNvSpPr txBox="1">
            <a:spLocks noGrp="1"/>
          </p:cNvSpPr>
          <p:nvPr>
            <p:ph type="ctrTitle"/>
          </p:nvPr>
        </p:nvSpPr>
        <p:spPr>
          <a:xfrm>
            <a:off x="685800" y="1400215"/>
            <a:ext cx="5486400" cy="1400100"/>
          </a:xfrm>
          <a:prstGeom prst="rect">
            <a:avLst/>
          </a:prstGeom>
          <a:noFill/>
          <a:ln>
            <a:noFill/>
          </a:ln>
        </p:spPr>
        <p:txBody>
          <a:bodyPr spcFirstLastPara="1" wrap="square" lIns="0" tIns="0" rIns="0" bIns="0" anchor="b" anchorCtr="0">
            <a:normAutofit/>
          </a:bodyPr>
          <a:lstStyle>
            <a:lvl1pPr lvl="0" algn="l">
              <a:spcBef>
                <a:spcPts val="0"/>
              </a:spcBef>
              <a:spcAft>
                <a:spcPts val="0"/>
              </a:spcAft>
              <a:buClr>
                <a:schemeClr val="accent3"/>
              </a:buClr>
              <a:buSzPts val="3200"/>
              <a:buFont typeface="Gill Sans"/>
              <a:buNone/>
              <a:defRPr sz="3200">
                <a:solidFill>
                  <a:schemeClr val="accent3"/>
                </a:solidFill>
                <a:latin typeface="+mj-l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4"/>
          <p:cNvSpPr txBox="1">
            <a:spLocks noGrp="1"/>
          </p:cNvSpPr>
          <p:nvPr>
            <p:ph type="subTitle" idx="1"/>
          </p:nvPr>
        </p:nvSpPr>
        <p:spPr>
          <a:xfrm>
            <a:off x="685800" y="3086099"/>
            <a:ext cx="3429000" cy="13143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chemeClr val="accent3"/>
              </a:buClr>
              <a:buSzPts val="1800"/>
              <a:buNone/>
              <a:defRPr sz="1800">
                <a:solidFill>
                  <a:schemeClr val="accent3"/>
                </a:solidFill>
                <a:latin typeface="+mj-lt"/>
              </a:defRPr>
            </a:lvl1pPr>
            <a:lvl2pPr lvl="1" algn="ctr">
              <a:spcBef>
                <a:spcPts val="1200"/>
              </a:spcBef>
              <a:spcAft>
                <a:spcPts val="0"/>
              </a:spcAft>
              <a:buClr>
                <a:srgbClr val="888888"/>
              </a:buClr>
              <a:buSzPts val="2000"/>
              <a:buNone/>
              <a:defRPr>
                <a:solidFill>
                  <a:srgbClr val="888888"/>
                </a:solidFill>
              </a:defRPr>
            </a:lvl2pPr>
            <a:lvl3pPr lvl="2" algn="ctr">
              <a:spcBef>
                <a:spcPts val="1200"/>
              </a:spcBef>
              <a:spcAft>
                <a:spcPts val="0"/>
              </a:spcAft>
              <a:buClr>
                <a:srgbClr val="888888"/>
              </a:buClr>
              <a:buSzPts val="1800"/>
              <a:buNone/>
              <a:defRPr>
                <a:solidFill>
                  <a:srgbClr val="888888"/>
                </a:solidFill>
              </a:defRPr>
            </a:lvl3pPr>
            <a:lvl4pPr lvl="3" algn="ctr">
              <a:spcBef>
                <a:spcPts val="320"/>
              </a:spcBef>
              <a:spcAft>
                <a:spcPts val="0"/>
              </a:spcAft>
              <a:buClr>
                <a:srgbClr val="888888"/>
              </a:buClr>
              <a:buSzPts val="1600"/>
              <a:buNone/>
              <a:defRPr>
                <a:solidFill>
                  <a:srgbClr val="888888"/>
                </a:solidFill>
              </a:defRPr>
            </a:lvl4pPr>
            <a:lvl5pPr lvl="4" algn="ctr">
              <a:spcBef>
                <a:spcPts val="280"/>
              </a:spcBef>
              <a:spcAft>
                <a:spcPts val="0"/>
              </a:spcAft>
              <a:buClr>
                <a:srgbClr val="888888"/>
              </a:buClr>
              <a:buSzPts val="14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7" name="Google Shape;27;p4"/>
          <p:cNvSpPr/>
          <p:nvPr/>
        </p:nvSpPr>
        <p:spPr>
          <a:xfrm>
            <a:off x="0" y="4769426"/>
            <a:ext cx="9144000" cy="374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j-lt"/>
              <a:ea typeface="Gill Sans"/>
              <a:cs typeface="Gill Sans"/>
              <a:sym typeface="Gill Sans"/>
            </a:endParaRPr>
          </a:p>
        </p:txBody>
      </p:sp>
      <p:pic>
        <p:nvPicPr>
          <p:cNvPr id="28" name="Google Shape;28;p4"/>
          <p:cNvPicPr preferRelativeResize="0"/>
          <p:nvPr/>
        </p:nvPicPr>
        <p:blipFill rotWithShape="1">
          <a:blip r:embed="rId2">
            <a:alphaModFix/>
          </a:blip>
          <a:srcRect/>
          <a:stretch/>
        </p:blipFill>
        <p:spPr>
          <a:xfrm>
            <a:off x="691522" y="514350"/>
            <a:ext cx="1360025" cy="402688"/>
          </a:xfrm>
          <a:prstGeom prst="rect">
            <a:avLst/>
          </a:prstGeom>
          <a:noFill/>
          <a:ln>
            <a:noFill/>
          </a:ln>
        </p:spPr>
      </p:pic>
      <p:sp>
        <p:nvSpPr>
          <p:cNvPr id="29" name="Google Shape;29;p4"/>
          <p:cNvSpPr txBox="1"/>
          <p:nvPr/>
        </p:nvSpPr>
        <p:spPr>
          <a:xfrm>
            <a:off x="685800" y="4868700"/>
            <a:ext cx="4898700" cy="430800"/>
          </a:xfrm>
          <a:prstGeom prst="rect">
            <a:avLst/>
          </a:prstGeom>
          <a:noFill/>
          <a:ln>
            <a:noFill/>
          </a:ln>
        </p:spPr>
        <p:txBody>
          <a:bodyPr spcFirstLastPara="1" wrap="square" lIns="0" tIns="45700" rIns="91425" bIns="45700" anchor="t" anchorCtr="0">
            <a:spAutoFit/>
          </a:bodyPr>
          <a:lstStyle/>
          <a:p>
            <a:pPr marL="0" lvl="0" indent="0" algn="l" rtl="0">
              <a:spcBef>
                <a:spcPts val="0"/>
              </a:spcBef>
              <a:spcAft>
                <a:spcPts val="0"/>
              </a:spcAft>
              <a:buClr>
                <a:schemeClr val="dk1"/>
              </a:buClr>
              <a:buFont typeface="Arial"/>
              <a:buNone/>
            </a:pPr>
            <a:r>
              <a:rPr lang="en-GB" sz="1100">
                <a:solidFill>
                  <a:schemeClr val="lt1"/>
                </a:solidFill>
                <a:latin typeface="+mj-lt"/>
                <a:ea typeface="Gill Sans"/>
                <a:cs typeface="Gill Sans"/>
                <a:sym typeface="Gill Sans"/>
              </a:rPr>
              <a:t>Facility-Based Mentorship for Strengthening Breastfeeding Counselling in Kenya</a:t>
            </a:r>
            <a:endParaRPr>
              <a:solidFill>
                <a:schemeClr val="dk1"/>
              </a:solidFill>
              <a:latin typeface="+mj-lt"/>
            </a:endParaRPr>
          </a:p>
          <a:p>
            <a:pPr marL="0" marR="0" lvl="0" indent="0" algn="l" rtl="0">
              <a:spcBef>
                <a:spcPts val="0"/>
              </a:spcBef>
              <a:spcAft>
                <a:spcPts val="0"/>
              </a:spcAft>
              <a:buNone/>
            </a:pPr>
            <a:endParaRPr sz="1100">
              <a:solidFill>
                <a:schemeClr val="lt1"/>
              </a:solidFill>
              <a:latin typeface="+mj-lt"/>
              <a:ea typeface="Gill Sans"/>
              <a:cs typeface="Gill Sans"/>
              <a:sym typeface="Gill San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Full Photo + Callout - Gray">
  <p:cSld name="Full Photo + Callout - Gray">
    <p:spTree>
      <p:nvGrpSpPr>
        <p:cNvPr id="1" name="Shape 158"/>
        <p:cNvGrpSpPr/>
        <p:nvPr/>
      </p:nvGrpSpPr>
      <p:grpSpPr>
        <a:xfrm>
          <a:off x="0" y="0"/>
          <a:ext cx="0" cy="0"/>
          <a:chOff x="0" y="0"/>
          <a:chExt cx="0" cy="0"/>
        </a:xfrm>
      </p:grpSpPr>
      <p:sp>
        <p:nvSpPr>
          <p:cNvPr id="159" name="Google Shape;159;p31"/>
          <p:cNvSpPr>
            <a:spLocks noGrp="1"/>
          </p:cNvSpPr>
          <p:nvPr>
            <p:ph type="pic" idx="2"/>
          </p:nvPr>
        </p:nvSpPr>
        <p:spPr>
          <a:xfrm>
            <a:off x="152400" y="102868"/>
            <a:ext cx="8839200" cy="4572000"/>
          </a:xfrm>
          <a:prstGeom prst="rect">
            <a:avLst/>
          </a:prstGeom>
          <a:noFill/>
          <a:ln>
            <a:noFill/>
          </a:ln>
        </p:spPr>
      </p:sp>
      <p:sp>
        <p:nvSpPr>
          <p:cNvPr id="160" name="Google Shape;160;p31"/>
          <p:cNvSpPr txBox="1">
            <a:spLocks noGrp="1"/>
          </p:cNvSpPr>
          <p:nvPr>
            <p:ph type="subTitle" idx="1"/>
          </p:nvPr>
        </p:nvSpPr>
        <p:spPr>
          <a:xfrm>
            <a:off x="685799" y="3086100"/>
            <a:ext cx="3581400" cy="1200000"/>
          </a:xfrm>
          <a:prstGeom prst="rect">
            <a:avLst/>
          </a:prstGeom>
          <a:solidFill>
            <a:schemeClr val="lt2"/>
          </a:solidFill>
          <a:ln>
            <a:noFill/>
          </a:ln>
        </p:spPr>
        <p:txBody>
          <a:bodyPr spcFirstLastPara="1" wrap="square" lIns="91425" tIns="91425" rIns="91425" bIns="91425" anchor="t" anchorCtr="0">
            <a:normAutofit/>
          </a:bodyPr>
          <a:lstStyle>
            <a:lvl1pPr lvl="0" algn="l">
              <a:spcBef>
                <a:spcPts val="0"/>
              </a:spcBef>
              <a:spcAft>
                <a:spcPts val="0"/>
              </a:spcAft>
              <a:buClr>
                <a:schemeClr val="accent3"/>
              </a:buClr>
              <a:buSzPts val="1800"/>
              <a:buNone/>
              <a:defRPr sz="1800">
                <a:solidFill>
                  <a:schemeClr val="accent3"/>
                </a:solidFill>
              </a:defRPr>
            </a:lvl1pPr>
            <a:lvl2pPr lvl="1" algn="ctr">
              <a:spcBef>
                <a:spcPts val="1200"/>
              </a:spcBef>
              <a:spcAft>
                <a:spcPts val="0"/>
              </a:spcAft>
              <a:buClr>
                <a:srgbClr val="888888"/>
              </a:buClr>
              <a:buSzPts val="2000"/>
              <a:buNone/>
              <a:defRPr>
                <a:solidFill>
                  <a:srgbClr val="888888"/>
                </a:solidFill>
              </a:defRPr>
            </a:lvl2pPr>
            <a:lvl3pPr lvl="2" algn="ctr">
              <a:spcBef>
                <a:spcPts val="1200"/>
              </a:spcBef>
              <a:spcAft>
                <a:spcPts val="0"/>
              </a:spcAft>
              <a:buClr>
                <a:srgbClr val="888888"/>
              </a:buClr>
              <a:buSzPts val="1800"/>
              <a:buNone/>
              <a:defRPr>
                <a:solidFill>
                  <a:srgbClr val="888888"/>
                </a:solidFill>
              </a:defRPr>
            </a:lvl3pPr>
            <a:lvl4pPr lvl="3" algn="ctr">
              <a:spcBef>
                <a:spcPts val="320"/>
              </a:spcBef>
              <a:spcAft>
                <a:spcPts val="0"/>
              </a:spcAft>
              <a:buClr>
                <a:srgbClr val="888888"/>
              </a:buClr>
              <a:buSzPts val="1600"/>
              <a:buNone/>
              <a:defRPr>
                <a:solidFill>
                  <a:srgbClr val="888888"/>
                </a:solidFill>
              </a:defRPr>
            </a:lvl4pPr>
            <a:lvl5pPr lvl="4" algn="ctr">
              <a:spcBef>
                <a:spcPts val="280"/>
              </a:spcBef>
              <a:spcAft>
                <a:spcPts val="0"/>
              </a:spcAft>
              <a:buClr>
                <a:srgbClr val="888888"/>
              </a:buClr>
              <a:buSzPts val="14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cxnSp>
        <p:nvCxnSpPr>
          <p:cNvPr id="161" name="Google Shape;161;p31"/>
          <p:cNvCxnSpPr/>
          <p:nvPr/>
        </p:nvCxnSpPr>
        <p:spPr>
          <a:xfrm>
            <a:off x="762000" y="2914650"/>
            <a:ext cx="320100" cy="0"/>
          </a:xfrm>
          <a:prstGeom prst="straightConnector1">
            <a:avLst/>
          </a:prstGeom>
          <a:noFill/>
          <a:ln w="19050" cap="flat" cmpd="sng">
            <a:solidFill>
              <a:srgbClr val="FFFFFF"/>
            </a:solidFill>
            <a:prstDash val="solid"/>
            <a:round/>
            <a:headEnd type="none" w="sm" len="sm"/>
            <a:tailEnd type="none" w="sm" len="sm"/>
          </a:ln>
          <a:effectLst>
            <a:outerShdw blurRad="254000" algn="tl" rotWithShape="0">
              <a:srgbClr val="000000">
                <a:alpha val="40000"/>
              </a:srgbClr>
            </a:outerShdw>
          </a:effectLst>
        </p:spPr>
      </p:cxnSp>
      <p:sp>
        <p:nvSpPr>
          <p:cNvPr id="162" name="Google Shape;162;p31"/>
          <p:cNvSpPr txBox="1">
            <a:spLocks noGrp="1"/>
          </p:cNvSpPr>
          <p:nvPr>
            <p:ph type="body" idx="3"/>
          </p:nvPr>
        </p:nvSpPr>
        <p:spPr>
          <a:xfrm rot="-5400000">
            <a:off x="7563823" y="1361219"/>
            <a:ext cx="2686200" cy="169200"/>
          </a:xfrm>
          <a:prstGeom prst="rect">
            <a:avLst/>
          </a:prstGeom>
          <a:noFill/>
          <a:ln>
            <a:noFill/>
          </a:ln>
        </p:spPr>
        <p:txBody>
          <a:bodyPr spcFirstLastPara="1" wrap="square" lIns="45700" tIns="45700" rIns="0" bIns="0" anchor="t" anchorCtr="0">
            <a:spAutoFit/>
          </a:bodyPr>
          <a:lstStyle>
            <a:lvl1pPr marL="457200" lvl="0" indent="-228600" algn="r">
              <a:spcBef>
                <a:spcPts val="0"/>
              </a:spcBef>
              <a:spcAft>
                <a:spcPts val="0"/>
              </a:spcAft>
              <a:buClr>
                <a:schemeClr val="lt1"/>
              </a:buClr>
              <a:buSzPts val="800"/>
              <a:buNone/>
              <a:defRPr sz="800">
                <a:solidFill>
                  <a:schemeClr val="lt1"/>
                </a:solidFill>
              </a:defRPr>
            </a:lvl1pPr>
            <a:lvl2pPr marL="914400" lvl="1" indent="-228600" algn="l">
              <a:spcBef>
                <a:spcPts val="1200"/>
              </a:spcBef>
              <a:spcAft>
                <a:spcPts val="0"/>
              </a:spcAft>
              <a:buClr>
                <a:schemeClr val="lt1"/>
              </a:buClr>
              <a:buSzPts val="1800"/>
              <a:buNone/>
              <a:defRPr sz="1800">
                <a:solidFill>
                  <a:schemeClr val="lt1"/>
                </a:solidFill>
              </a:defRPr>
            </a:lvl2pPr>
            <a:lvl3pPr marL="1371600" lvl="2" indent="-228600" algn="l">
              <a:spcBef>
                <a:spcPts val="12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3" name="Google Shape;163;p31"/>
          <p:cNvSpPr txBox="1"/>
          <p:nvPr/>
        </p:nvSpPr>
        <p:spPr>
          <a:xfrm>
            <a:off x="685800" y="4868700"/>
            <a:ext cx="5317500" cy="430800"/>
          </a:xfrm>
          <a:prstGeom prst="rect">
            <a:avLst/>
          </a:prstGeom>
          <a:noFill/>
          <a:ln>
            <a:noFill/>
          </a:ln>
        </p:spPr>
        <p:txBody>
          <a:bodyPr spcFirstLastPara="1" wrap="square" lIns="0" tIns="45700" rIns="91425" bIns="45700" anchor="t" anchorCtr="0">
            <a:spAutoFit/>
          </a:bodyPr>
          <a:lstStyle/>
          <a:p>
            <a:pPr marL="0" lvl="0" indent="0" algn="l" rtl="0">
              <a:spcBef>
                <a:spcPts val="0"/>
              </a:spcBef>
              <a:spcAft>
                <a:spcPts val="0"/>
              </a:spcAft>
              <a:buClr>
                <a:schemeClr val="dk1"/>
              </a:buClr>
              <a:buFont typeface="Arial"/>
              <a:buNone/>
            </a:pPr>
            <a:r>
              <a:rPr lang="en-GB" sz="1100">
                <a:solidFill>
                  <a:schemeClr val="accent2"/>
                </a:solidFill>
                <a:latin typeface="Gill Sans"/>
                <a:ea typeface="Gill Sans"/>
                <a:cs typeface="Gill Sans"/>
                <a:sym typeface="Gill Sans"/>
              </a:rPr>
              <a:t>Facility-Based Mentorship for Strengthening Breastfeeding Counselling in Kenya</a:t>
            </a:r>
            <a:endParaRPr>
              <a:solidFill>
                <a:schemeClr val="accent2"/>
              </a:solidFill>
            </a:endParaRPr>
          </a:p>
          <a:p>
            <a:pPr marL="0" marR="0" lvl="0" indent="0" algn="l" rtl="0">
              <a:spcBef>
                <a:spcPts val="0"/>
              </a:spcBef>
              <a:spcAft>
                <a:spcPts val="0"/>
              </a:spcAft>
              <a:buNone/>
            </a:pPr>
            <a:endParaRPr sz="1100">
              <a:solidFill>
                <a:schemeClr val="accent2"/>
              </a:solidFill>
              <a:latin typeface="Gill Sans"/>
              <a:ea typeface="Gill Sans"/>
              <a:cs typeface="Gill Sans"/>
              <a:sym typeface="Gill San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4"/>
        <p:cNvGrpSpPr/>
        <p:nvPr/>
      </p:nvGrpSpPr>
      <p:grpSpPr>
        <a:xfrm>
          <a:off x="0" y="0"/>
          <a:ext cx="0" cy="0"/>
          <a:chOff x="0" y="0"/>
          <a:chExt cx="0" cy="0"/>
        </a:xfrm>
      </p:grpSpPr>
      <p:sp>
        <p:nvSpPr>
          <p:cNvPr id="165" name="Google Shape;165;p32"/>
          <p:cNvSpPr txBox="1">
            <a:spLocks noGrp="1"/>
          </p:cNvSpPr>
          <p:nvPr>
            <p:ph type="ctrTitle"/>
          </p:nvPr>
        </p:nvSpPr>
        <p:spPr>
          <a:xfrm>
            <a:off x="311708" y="744575"/>
            <a:ext cx="8520600" cy="2052600"/>
          </a:xfrm>
          <a:prstGeom prst="rect">
            <a:avLst/>
          </a:prstGeom>
        </p:spPr>
        <p:txBody>
          <a:bodyPr spcFirstLastPara="1" wrap="square" lIns="0" tIns="0" rIns="0" bIns="0"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66" name="Google Shape;166;p32"/>
          <p:cNvSpPr txBox="1">
            <a:spLocks noGrp="1"/>
          </p:cNvSpPr>
          <p:nvPr>
            <p:ph type="subTitle" idx="1"/>
          </p:nvPr>
        </p:nvSpPr>
        <p:spPr>
          <a:xfrm>
            <a:off x="311700" y="2834125"/>
            <a:ext cx="8520600" cy="7926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360"/>
              </a:spcBef>
              <a:spcAft>
                <a:spcPts val="0"/>
              </a:spcAft>
              <a:buSzPts val="2800"/>
              <a:buNone/>
              <a:defRPr sz="2800"/>
            </a:lvl3pPr>
            <a:lvl4pPr lvl="3" algn="ctr" rtl="0">
              <a:lnSpc>
                <a:spcPct val="100000"/>
              </a:lnSpc>
              <a:spcBef>
                <a:spcPts val="320"/>
              </a:spcBef>
              <a:spcAft>
                <a:spcPts val="0"/>
              </a:spcAft>
              <a:buSzPts val="2800"/>
              <a:buNone/>
              <a:defRPr sz="2800"/>
            </a:lvl4pPr>
            <a:lvl5pPr lvl="4" algn="ctr" rtl="0">
              <a:lnSpc>
                <a:spcPct val="100000"/>
              </a:lnSpc>
              <a:spcBef>
                <a:spcPts val="280"/>
              </a:spcBef>
              <a:spcAft>
                <a:spcPts val="0"/>
              </a:spcAft>
              <a:buSzPts val="2800"/>
              <a:buNone/>
              <a:defRPr sz="2800"/>
            </a:lvl5pPr>
            <a:lvl6pPr lvl="5" algn="ctr" rtl="0">
              <a:lnSpc>
                <a:spcPct val="100000"/>
              </a:lnSpc>
              <a:spcBef>
                <a:spcPts val="400"/>
              </a:spcBef>
              <a:spcAft>
                <a:spcPts val="0"/>
              </a:spcAft>
              <a:buSzPts val="2800"/>
              <a:buNone/>
              <a:defRPr sz="2800"/>
            </a:lvl6pPr>
            <a:lvl7pPr lvl="6" algn="ctr" rtl="0">
              <a:lnSpc>
                <a:spcPct val="100000"/>
              </a:lnSpc>
              <a:spcBef>
                <a:spcPts val="400"/>
              </a:spcBef>
              <a:spcAft>
                <a:spcPts val="0"/>
              </a:spcAft>
              <a:buSzPts val="2800"/>
              <a:buNone/>
              <a:defRPr sz="2800"/>
            </a:lvl7pPr>
            <a:lvl8pPr lvl="7" algn="ctr" rtl="0">
              <a:lnSpc>
                <a:spcPct val="100000"/>
              </a:lnSpc>
              <a:spcBef>
                <a:spcPts val="400"/>
              </a:spcBef>
              <a:spcAft>
                <a:spcPts val="0"/>
              </a:spcAft>
              <a:buSzPts val="2800"/>
              <a:buNone/>
              <a:defRPr sz="2800"/>
            </a:lvl8pPr>
            <a:lvl9pPr lvl="8" algn="ctr" rtl="0">
              <a:lnSpc>
                <a:spcPct val="100000"/>
              </a:lnSpc>
              <a:spcBef>
                <a:spcPts val="400"/>
              </a:spcBef>
              <a:spcAft>
                <a:spcPts val="0"/>
              </a:spcAft>
              <a:buSzPts val="2800"/>
              <a:buNone/>
              <a:defRPr sz="2800"/>
            </a:lvl9pPr>
          </a:lstStyle>
          <a:p>
            <a:endParaRPr/>
          </a:p>
        </p:txBody>
      </p:sp>
      <p:sp>
        <p:nvSpPr>
          <p:cNvPr id="167" name="Google Shape;167;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ver - Full Red">
  <p:cSld name="Cover - Full Red">
    <p:bg>
      <p:bgPr>
        <a:solidFill>
          <a:srgbClr val="BA0C2F"/>
        </a:solidFill>
        <a:effectLst/>
      </p:bgPr>
    </p:bg>
    <p:spTree>
      <p:nvGrpSpPr>
        <p:cNvPr id="1" name="Shape 30"/>
        <p:cNvGrpSpPr/>
        <p:nvPr/>
      </p:nvGrpSpPr>
      <p:grpSpPr>
        <a:xfrm>
          <a:off x="0" y="0"/>
          <a:ext cx="0" cy="0"/>
          <a:chOff x="0" y="0"/>
          <a:chExt cx="0" cy="0"/>
        </a:xfrm>
      </p:grpSpPr>
      <p:sp>
        <p:nvSpPr>
          <p:cNvPr id="31" name="Google Shape;31;p5"/>
          <p:cNvSpPr txBox="1">
            <a:spLocks noGrp="1"/>
          </p:cNvSpPr>
          <p:nvPr>
            <p:ph type="ctrTitle"/>
          </p:nvPr>
        </p:nvSpPr>
        <p:spPr>
          <a:xfrm>
            <a:off x="685800" y="1371600"/>
            <a:ext cx="5486400" cy="1428600"/>
          </a:xfrm>
          <a:prstGeom prst="rect">
            <a:avLst/>
          </a:prstGeom>
          <a:noFill/>
          <a:ln>
            <a:noFill/>
          </a:ln>
        </p:spPr>
        <p:txBody>
          <a:bodyPr spcFirstLastPara="1" wrap="square" lIns="0" tIns="0" rIns="0" bIns="0" anchor="b" anchorCtr="0">
            <a:normAutofit/>
          </a:bodyPr>
          <a:lstStyle>
            <a:lvl1pPr lvl="0" algn="l">
              <a:spcBef>
                <a:spcPts val="0"/>
              </a:spcBef>
              <a:spcAft>
                <a:spcPts val="0"/>
              </a:spcAft>
              <a:buClr>
                <a:srgbClr val="FFFFFF"/>
              </a:buClr>
              <a:buSzPts val="3200"/>
              <a:buFont typeface="Gill Sans"/>
              <a:buNone/>
              <a:defRPr sz="3200">
                <a:solidFill>
                  <a:srgbClr val="FFFFFF"/>
                </a:solidFill>
                <a:latin typeface="+mj-l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5"/>
          <p:cNvSpPr txBox="1">
            <a:spLocks noGrp="1"/>
          </p:cNvSpPr>
          <p:nvPr>
            <p:ph type="subTitle" idx="1"/>
          </p:nvPr>
        </p:nvSpPr>
        <p:spPr>
          <a:xfrm>
            <a:off x="685800" y="3086099"/>
            <a:ext cx="3429000" cy="13143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FFFFF"/>
              </a:buClr>
              <a:buSzPts val="1800"/>
              <a:buNone/>
              <a:defRPr sz="1800">
                <a:solidFill>
                  <a:srgbClr val="FFFFFF"/>
                </a:solidFill>
                <a:latin typeface="+mj-lt"/>
              </a:defRPr>
            </a:lvl1pPr>
            <a:lvl2pPr lvl="1" algn="ctr">
              <a:spcBef>
                <a:spcPts val="1200"/>
              </a:spcBef>
              <a:spcAft>
                <a:spcPts val="0"/>
              </a:spcAft>
              <a:buClr>
                <a:srgbClr val="888888"/>
              </a:buClr>
              <a:buSzPts val="2000"/>
              <a:buNone/>
              <a:defRPr>
                <a:solidFill>
                  <a:srgbClr val="888888"/>
                </a:solidFill>
              </a:defRPr>
            </a:lvl2pPr>
            <a:lvl3pPr lvl="2" algn="ctr">
              <a:spcBef>
                <a:spcPts val="1200"/>
              </a:spcBef>
              <a:spcAft>
                <a:spcPts val="0"/>
              </a:spcAft>
              <a:buClr>
                <a:srgbClr val="888888"/>
              </a:buClr>
              <a:buSzPts val="1800"/>
              <a:buNone/>
              <a:defRPr>
                <a:solidFill>
                  <a:srgbClr val="888888"/>
                </a:solidFill>
              </a:defRPr>
            </a:lvl3pPr>
            <a:lvl4pPr lvl="3" algn="ctr">
              <a:spcBef>
                <a:spcPts val="320"/>
              </a:spcBef>
              <a:spcAft>
                <a:spcPts val="0"/>
              </a:spcAft>
              <a:buClr>
                <a:srgbClr val="888888"/>
              </a:buClr>
              <a:buSzPts val="1600"/>
              <a:buNone/>
              <a:defRPr>
                <a:solidFill>
                  <a:srgbClr val="888888"/>
                </a:solidFill>
              </a:defRPr>
            </a:lvl4pPr>
            <a:lvl5pPr lvl="4" algn="ctr">
              <a:spcBef>
                <a:spcPts val="280"/>
              </a:spcBef>
              <a:spcAft>
                <a:spcPts val="0"/>
              </a:spcAft>
              <a:buClr>
                <a:srgbClr val="888888"/>
              </a:buClr>
              <a:buSzPts val="14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pic>
        <p:nvPicPr>
          <p:cNvPr id="33" name="Google Shape;33;p5"/>
          <p:cNvPicPr preferRelativeResize="0"/>
          <p:nvPr/>
        </p:nvPicPr>
        <p:blipFill rotWithShape="1">
          <a:blip r:embed="rId2">
            <a:alphaModFix/>
          </a:blip>
          <a:srcRect/>
          <a:stretch/>
        </p:blipFill>
        <p:spPr>
          <a:xfrm>
            <a:off x="691522" y="514350"/>
            <a:ext cx="1360023" cy="408007"/>
          </a:xfrm>
          <a:prstGeom prst="rect">
            <a:avLst/>
          </a:prstGeom>
          <a:noFill/>
          <a:ln>
            <a:noFill/>
          </a:ln>
          <a:effectLst>
            <a:outerShdw blurRad="254000" algn="tl" rotWithShape="0">
              <a:srgbClr val="000000">
                <a:alpha val="20000"/>
              </a:srgbClr>
            </a:outerShdw>
          </a:effectLst>
        </p:spPr>
      </p:pic>
      <p:sp>
        <p:nvSpPr>
          <p:cNvPr id="34" name="Google Shape;34;p5"/>
          <p:cNvSpPr txBox="1"/>
          <p:nvPr/>
        </p:nvSpPr>
        <p:spPr>
          <a:xfrm>
            <a:off x="685800" y="4868700"/>
            <a:ext cx="4590000" cy="430800"/>
          </a:xfrm>
          <a:prstGeom prst="rect">
            <a:avLst/>
          </a:prstGeom>
          <a:noFill/>
          <a:ln>
            <a:noFill/>
          </a:ln>
        </p:spPr>
        <p:txBody>
          <a:bodyPr spcFirstLastPara="1" wrap="square" lIns="0" tIns="45700" rIns="91425" bIns="45700" anchor="t" anchorCtr="0">
            <a:spAutoFit/>
          </a:bodyPr>
          <a:lstStyle/>
          <a:p>
            <a:pPr marL="0" lvl="0" indent="0" algn="l" rtl="0">
              <a:spcBef>
                <a:spcPts val="0"/>
              </a:spcBef>
              <a:spcAft>
                <a:spcPts val="0"/>
              </a:spcAft>
              <a:buClr>
                <a:schemeClr val="dk1"/>
              </a:buClr>
              <a:buFont typeface="Arial"/>
              <a:buNone/>
            </a:pPr>
            <a:r>
              <a:rPr lang="en-GB" sz="1100">
                <a:solidFill>
                  <a:schemeClr val="accent2"/>
                </a:solidFill>
                <a:latin typeface="+mj-lt"/>
                <a:ea typeface="Gill Sans"/>
                <a:cs typeface="Gill Sans"/>
                <a:sym typeface="Gill Sans"/>
              </a:rPr>
              <a:t>Facility-Based Mentorship for Strengthening Breastfeeding Counselling in Kenya</a:t>
            </a:r>
            <a:endParaRPr>
              <a:solidFill>
                <a:schemeClr val="accent2"/>
              </a:solidFill>
              <a:latin typeface="+mj-lt"/>
            </a:endParaRPr>
          </a:p>
          <a:p>
            <a:pPr marL="0" marR="0" lvl="0" indent="0" algn="l" rtl="0">
              <a:spcBef>
                <a:spcPts val="0"/>
              </a:spcBef>
              <a:spcAft>
                <a:spcPts val="0"/>
              </a:spcAft>
              <a:buNone/>
            </a:pPr>
            <a:endParaRPr sz="1100">
              <a:solidFill>
                <a:schemeClr val="accent2"/>
              </a:solidFill>
              <a:latin typeface="+mj-lt"/>
              <a:ea typeface="Gill Sans"/>
              <a:cs typeface="Gill Sans"/>
              <a:sym typeface="Gill San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vider - Full White" type="titleOnly">
  <p:cSld name="TITLE_ONLY">
    <p:bg>
      <p:bgPr>
        <a:solidFill>
          <a:schemeClr val="lt1"/>
        </a:solidFill>
        <a:effectLst/>
      </p:bgPr>
    </p:bg>
    <p:spTree>
      <p:nvGrpSpPr>
        <p:cNvPr id="1" name="Shape 35"/>
        <p:cNvGrpSpPr/>
        <p:nvPr/>
      </p:nvGrpSpPr>
      <p:grpSpPr>
        <a:xfrm>
          <a:off x="0" y="0"/>
          <a:ext cx="0" cy="0"/>
          <a:chOff x="0" y="0"/>
          <a:chExt cx="0" cy="0"/>
        </a:xfrm>
      </p:grpSpPr>
      <p:sp>
        <p:nvSpPr>
          <p:cNvPr id="36" name="Google Shape;36;p6"/>
          <p:cNvSpPr/>
          <p:nvPr/>
        </p:nvSpPr>
        <p:spPr>
          <a:xfrm>
            <a:off x="0" y="4769426"/>
            <a:ext cx="9144000" cy="374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j-lt"/>
              <a:ea typeface="Gill Sans"/>
              <a:cs typeface="Gill Sans"/>
              <a:sym typeface="Gill Sans"/>
            </a:endParaRPr>
          </a:p>
        </p:txBody>
      </p:sp>
      <p:sp>
        <p:nvSpPr>
          <p:cNvPr id="37" name="Google Shape;37;p6"/>
          <p:cNvSpPr txBox="1">
            <a:spLocks noGrp="1"/>
          </p:cNvSpPr>
          <p:nvPr>
            <p:ph type="title"/>
          </p:nvPr>
        </p:nvSpPr>
        <p:spPr>
          <a:xfrm>
            <a:off x="691522" y="1318736"/>
            <a:ext cx="5486400" cy="492443"/>
          </a:xfrm>
          <a:prstGeom prst="rect">
            <a:avLst/>
          </a:prstGeom>
          <a:noFill/>
          <a:ln>
            <a:noFill/>
          </a:ln>
        </p:spPr>
        <p:txBody>
          <a:bodyPr spcFirstLastPara="1" wrap="square" lIns="0" tIns="0" rIns="0" bIns="0" anchor="t" anchorCtr="0">
            <a:spAutoFit/>
          </a:bodyPr>
          <a:lstStyle>
            <a:lvl1pPr lvl="0" algn="l">
              <a:spcBef>
                <a:spcPts val="0"/>
              </a:spcBef>
              <a:spcAft>
                <a:spcPts val="0"/>
              </a:spcAft>
              <a:buClr>
                <a:schemeClr val="accent3"/>
              </a:buClr>
              <a:buSzPts val="3200"/>
              <a:buFont typeface="Gill Sans"/>
              <a:buNone/>
              <a:defRPr sz="3200">
                <a:solidFill>
                  <a:schemeClr val="accent3"/>
                </a:solidFill>
                <a:latin typeface="+mj-l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8" name="Google Shape;38;p6"/>
          <p:cNvPicPr preferRelativeResize="0"/>
          <p:nvPr/>
        </p:nvPicPr>
        <p:blipFill rotWithShape="1">
          <a:blip r:embed="rId2">
            <a:alphaModFix/>
          </a:blip>
          <a:srcRect/>
          <a:stretch/>
        </p:blipFill>
        <p:spPr>
          <a:xfrm>
            <a:off x="691522" y="514350"/>
            <a:ext cx="1360025" cy="402688"/>
          </a:xfrm>
          <a:prstGeom prst="rect">
            <a:avLst/>
          </a:prstGeom>
          <a:noFill/>
          <a:ln>
            <a:noFill/>
          </a:ln>
        </p:spPr>
      </p:pic>
      <p:sp>
        <p:nvSpPr>
          <p:cNvPr id="39" name="Google Shape;39;p6"/>
          <p:cNvSpPr txBox="1"/>
          <p:nvPr/>
        </p:nvSpPr>
        <p:spPr>
          <a:xfrm>
            <a:off x="691525" y="4883400"/>
            <a:ext cx="4679700" cy="430800"/>
          </a:xfrm>
          <a:prstGeom prst="rect">
            <a:avLst/>
          </a:prstGeom>
          <a:noFill/>
          <a:ln>
            <a:noFill/>
          </a:ln>
        </p:spPr>
        <p:txBody>
          <a:bodyPr spcFirstLastPara="1" wrap="square" lIns="0" tIns="45700" rIns="91425" bIns="45700" anchor="t" anchorCtr="0">
            <a:spAutoFit/>
          </a:bodyPr>
          <a:lstStyle/>
          <a:p>
            <a:pPr marL="0" lvl="0" indent="0" algn="l" rtl="0">
              <a:spcBef>
                <a:spcPts val="0"/>
              </a:spcBef>
              <a:spcAft>
                <a:spcPts val="0"/>
              </a:spcAft>
              <a:buClr>
                <a:schemeClr val="dk1"/>
              </a:buClr>
              <a:buFont typeface="Arial"/>
              <a:buNone/>
            </a:pPr>
            <a:r>
              <a:rPr lang="en-GB" sz="1100">
                <a:solidFill>
                  <a:schemeClr val="lt1"/>
                </a:solidFill>
                <a:latin typeface="+mj-lt"/>
                <a:ea typeface="Gill Sans"/>
                <a:cs typeface="Gill Sans"/>
                <a:sym typeface="Gill Sans"/>
              </a:rPr>
              <a:t>Facility-Based Mentorship for Strengthening Breastfeeding Counselling in Kenya</a:t>
            </a:r>
            <a:endParaRPr>
              <a:solidFill>
                <a:schemeClr val="dk1"/>
              </a:solidFill>
              <a:latin typeface="+mj-lt"/>
            </a:endParaRPr>
          </a:p>
          <a:p>
            <a:pPr marL="0" marR="0" lvl="0" indent="0" algn="l" rtl="0">
              <a:spcBef>
                <a:spcPts val="0"/>
              </a:spcBef>
              <a:spcAft>
                <a:spcPts val="0"/>
              </a:spcAft>
              <a:buNone/>
            </a:pPr>
            <a:endParaRPr sz="1100">
              <a:solidFill>
                <a:schemeClr val="lt1"/>
              </a:solidFill>
              <a:latin typeface="+mj-lt"/>
              <a:ea typeface="Gill Sans"/>
              <a:cs typeface="Gill Sans"/>
              <a:sym typeface="Gill San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vider - Full Red">
  <p:cSld name="Divider - Full Red">
    <p:bg>
      <p:bgPr>
        <a:solidFill>
          <a:schemeClr val="accent2"/>
        </a:solidFill>
        <a:effectLst/>
      </p:bgPr>
    </p:bg>
    <p:spTree>
      <p:nvGrpSpPr>
        <p:cNvPr id="1" name="Shape 40"/>
        <p:cNvGrpSpPr/>
        <p:nvPr/>
      </p:nvGrpSpPr>
      <p:grpSpPr>
        <a:xfrm>
          <a:off x="0" y="0"/>
          <a:ext cx="0" cy="0"/>
          <a:chOff x="0" y="0"/>
          <a:chExt cx="0" cy="0"/>
        </a:xfrm>
      </p:grpSpPr>
      <p:sp>
        <p:nvSpPr>
          <p:cNvPr id="41" name="Google Shape;41;p7"/>
          <p:cNvSpPr/>
          <p:nvPr/>
        </p:nvSpPr>
        <p:spPr>
          <a:xfrm>
            <a:off x="0" y="4769426"/>
            <a:ext cx="9144000" cy="3741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42" name="Google Shape;42;p7"/>
          <p:cNvSpPr txBox="1">
            <a:spLocks noGrp="1"/>
          </p:cNvSpPr>
          <p:nvPr>
            <p:ph type="title"/>
          </p:nvPr>
        </p:nvSpPr>
        <p:spPr>
          <a:xfrm>
            <a:off x="691522" y="1306637"/>
            <a:ext cx="5486400" cy="738600"/>
          </a:xfrm>
          <a:prstGeom prst="rect">
            <a:avLst/>
          </a:prstGeom>
          <a:noFill/>
          <a:ln>
            <a:noFill/>
          </a:ln>
        </p:spPr>
        <p:txBody>
          <a:bodyPr spcFirstLastPara="1" wrap="square" lIns="0" tIns="0" rIns="0" bIns="0" anchor="t" anchorCtr="0">
            <a:spAutoFit/>
          </a:bodyPr>
          <a:lstStyle>
            <a:lvl1pPr lvl="0" algn="l">
              <a:spcBef>
                <a:spcPts val="0"/>
              </a:spcBef>
              <a:spcAft>
                <a:spcPts val="0"/>
              </a:spcAft>
              <a:buClr>
                <a:schemeClr val="lt1"/>
              </a:buClr>
              <a:buSzPts val="3200"/>
              <a:buFont typeface="Gill Sans"/>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3" name="Google Shape;43;p7"/>
          <p:cNvPicPr preferRelativeResize="0"/>
          <p:nvPr/>
        </p:nvPicPr>
        <p:blipFill rotWithShape="1">
          <a:blip r:embed="rId2">
            <a:alphaModFix/>
          </a:blip>
          <a:srcRect/>
          <a:stretch/>
        </p:blipFill>
        <p:spPr>
          <a:xfrm>
            <a:off x="691522" y="514350"/>
            <a:ext cx="1360023" cy="408007"/>
          </a:xfrm>
          <a:prstGeom prst="rect">
            <a:avLst/>
          </a:prstGeom>
          <a:noFill/>
          <a:ln>
            <a:noFill/>
          </a:ln>
          <a:effectLst>
            <a:outerShdw blurRad="254000" algn="tl" rotWithShape="0">
              <a:srgbClr val="000000">
                <a:alpha val="20000"/>
              </a:srgbClr>
            </a:outerShdw>
          </a:effectLst>
        </p:spPr>
      </p:pic>
      <p:sp>
        <p:nvSpPr>
          <p:cNvPr id="44" name="Google Shape;44;p7"/>
          <p:cNvSpPr txBox="1"/>
          <p:nvPr/>
        </p:nvSpPr>
        <p:spPr>
          <a:xfrm>
            <a:off x="685800" y="4868700"/>
            <a:ext cx="4744200" cy="430800"/>
          </a:xfrm>
          <a:prstGeom prst="rect">
            <a:avLst/>
          </a:prstGeom>
          <a:noFill/>
          <a:ln>
            <a:noFill/>
          </a:ln>
        </p:spPr>
        <p:txBody>
          <a:bodyPr spcFirstLastPara="1" wrap="square" lIns="0" tIns="45700" rIns="91425" bIns="45700" anchor="t" anchorCtr="0">
            <a:spAutoFit/>
          </a:bodyPr>
          <a:lstStyle/>
          <a:p>
            <a:pPr marL="0" lvl="0" indent="0" algn="l" rtl="0">
              <a:spcBef>
                <a:spcPts val="0"/>
              </a:spcBef>
              <a:spcAft>
                <a:spcPts val="0"/>
              </a:spcAft>
              <a:buClr>
                <a:schemeClr val="dk1"/>
              </a:buClr>
              <a:buFont typeface="Arial"/>
              <a:buNone/>
            </a:pPr>
            <a:r>
              <a:rPr lang="en-GB" sz="1100">
                <a:solidFill>
                  <a:schemeClr val="accent2"/>
                </a:solidFill>
                <a:latin typeface="Gill Sans"/>
                <a:ea typeface="Gill Sans"/>
                <a:cs typeface="Gill Sans"/>
                <a:sym typeface="Gill Sans"/>
              </a:rPr>
              <a:t>Facility-Based Mentorship for Strengthening Breastfeeding Counselling in Kenya</a:t>
            </a:r>
            <a:endParaRPr>
              <a:solidFill>
                <a:schemeClr val="accent2"/>
              </a:solidFill>
            </a:endParaRPr>
          </a:p>
          <a:p>
            <a:pPr marL="0" marR="0" lvl="0" indent="0" algn="l" rtl="0">
              <a:spcBef>
                <a:spcPts val="0"/>
              </a:spcBef>
              <a:spcAft>
                <a:spcPts val="0"/>
              </a:spcAft>
              <a:buNone/>
            </a:pPr>
            <a:endParaRPr sz="1100">
              <a:solidFill>
                <a:schemeClr val="accent2"/>
              </a:solidFill>
              <a:latin typeface="Gill Sans"/>
              <a:ea typeface="Gill Sans"/>
              <a:cs typeface="Gill Sans"/>
              <a:sym typeface="Gill San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White/Gray 1 Content - Bullets">
  <p:cSld name="White/Gray 1 Content - Bullets">
    <p:bg>
      <p:bgPr>
        <a:solidFill>
          <a:schemeClr val="lt1"/>
        </a:solidFill>
        <a:effectLst/>
      </p:bgPr>
    </p:bg>
    <p:spTree>
      <p:nvGrpSpPr>
        <p:cNvPr id="1" name="Shape 45"/>
        <p:cNvGrpSpPr/>
        <p:nvPr/>
      </p:nvGrpSpPr>
      <p:grpSpPr>
        <a:xfrm>
          <a:off x="0" y="0"/>
          <a:ext cx="0" cy="0"/>
          <a:chOff x="0" y="0"/>
          <a:chExt cx="0" cy="0"/>
        </a:xfrm>
      </p:grpSpPr>
      <p:sp>
        <p:nvSpPr>
          <p:cNvPr id="46" name="Google Shape;46;p8"/>
          <p:cNvSpPr txBox="1">
            <a:spLocks noGrp="1"/>
          </p:cNvSpPr>
          <p:nvPr>
            <p:ph type="body" idx="1"/>
          </p:nvPr>
        </p:nvSpPr>
        <p:spPr>
          <a:xfrm>
            <a:off x="685800" y="1200150"/>
            <a:ext cx="7772400" cy="3429000"/>
          </a:xfrm>
          <a:prstGeom prst="rect">
            <a:avLst/>
          </a:prstGeom>
          <a:noFill/>
          <a:ln>
            <a:noFill/>
          </a:ln>
        </p:spPr>
        <p:txBody>
          <a:bodyPr spcFirstLastPara="1" wrap="square" lIns="0" tIns="0" rIns="0" bIns="0" anchor="t" anchorCtr="0">
            <a:normAutofit/>
          </a:bodyPr>
          <a:lstStyle>
            <a:lvl1pPr marL="457200" lvl="0" indent="-342900" algn="l">
              <a:spcBef>
                <a:spcPts val="0"/>
              </a:spcBef>
              <a:spcAft>
                <a:spcPts val="0"/>
              </a:spcAft>
              <a:buClr>
                <a:srgbClr val="635C5B"/>
              </a:buClr>
              <a:buSzPts val="1800"/>
              <a:buChar char="•"/>
              <a:defRPr>
                <a:latin typeface="+mj-lt"/>
              </a:defRPr>
            </a:lvl1pPr>
            <a:lvl2pPr marL="914400" lvl="1" indent="-342900" algn="l">
              <a:spcBef>
                <a:spcPts val="1200"/>
              </a:spcBef>
              <a:spcAft>
                <a:spcPts val="0"/>
              </a:spcAft>
              <a:buClr>
                <a:srgbClr val="635C5B"/>
              </a:buClr>
              <a:buSzPts val="1800"/>
              <a:buChar char="–"/>
              <a:defRPr/>
            </a:lvl2pPr>
            <a:lvl3pPr marL="1371600" lvl="2" indent="-342900" algn="l">
              <a:spcBef>
                <a:spcPts val="1200"/>
              </a:spcBef>
              <a:spcAft>
                <a:spcPts val="0"/>
              </a:spcAft>
              <a:buClr>
                <a:srgbClr val="6C6463"/>
              </a:buClr>
              <a:buSzPts val="1800"/>
              <a:buChar char="•"/>
              <a:defRPr/>
            </a:lvl3pPr>
            <a:lvl4pPr marL="1828800" lvl="3" indent="-342900" algn="l">
              <a:spcBef>
                <a:spcPts val="360"/>
              </a:spcBef>
              <a:spcAft>
                <a:spcPts val="0"/>
              </a:spcAft>
              <a:buClr>
                <a:srgbClr val="6C6463"/>
              </a:buClr>
              <a:buSzPts val="1800"/>
              <a:buChar char="–"/>
              <a:defRPr/>
            </a:lvl4pPr>
            <a:lvl5pPr marL="2286000" lvl="4" indent="-342900" algn="l">
              <a:spcBef>
                <a:spcPts val="360"/>
              </a:spcBef>
              <a:spcAft>
                <a:spcPts val="0"/>
              </a:spcAft>
              <a:buClr>
                <a:srgbClr val="6C646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7" name="Google Shape;47;p8"/>
          <p:cNvSpPr txBox="1">
            <a:spLocks noGrp="1"/>
          </p:cNvSpPr>
          <p:nvPr>
            <p:ph type="title"/>
          </p:nvPr>
        </p:nvSpPr>
        <p:spPr>
          <a:xfrm>
            <a:off x="686104" y="342900"/>
            <a:ext cx="7772400" cy="685800"/>
          </a:xfrm>
          <a:prstGeom prst="rect">
            <a:avLst/>
          </a:prstGeom>
          <a:noFill/>
          <a:ln>
            <a:noFill/>
          </a:ln>
        </p:spPr>
        <p:txBody>
          <a:bodyPr spcFirstLastPara="1" wrap="square" lIns="0" tIns="0" rIns="0" bIns="0" anchor="b" anchorCtr="0">
            <a:normAutofit/>
          </a:bodyPr>
          <a:lstStyle>
            <a:lvl1pPr lvl="0" algn="l">
              <a:spcBef>
                <a:spcPts val="0"/>
              </a:spcBef>
              <a:spcAft>
                <a:spcPts val="0"/>
              </a:spcAft>
              <a:buClr>
                <a:schemeClr val="accent2"/>
              </a:buClr>
              <a:buSzPts val="2800"/>
              <a:buFont typeface="Gill Sans"/>
              <a:buNone/>
              <a:defRPr>
                <a:solidFill>
                  <a:schemeClr val="accent2"/>
                </a:solidFill>
                <a:latin typeface="+mj-l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8"/>
          <p:cNvSpPr txBox="1"/>
          <p:nvPr/>
        </p:nvSpPr>
        <p:spPr>
          <a:xfrm>
            <a:off x="685800" y="4868700"/>
            <a:ext cx="4810500" cy="430800"/>
          </a:xfrm>
          <a:prstGeom prst="rect">
            <a:avLst/>
          </a:prstGeom>
          <a:noFill/>
          <a:ln>
            <a:noFill/>
          </a:ln>
        </p:spPr>
        <p:txBody>
          <a:bodyPr spcFirstLastPara="1" wrap="square" lIns="0" tIns="45700" rIns="91425" bIns="45700" anchor="t" anchorCtr="0">
            <a:spAutoFit/>
          </a:bodyPr>
          <a:lstStyle/>
          <a:p>
            <a:pPr marL="0" lvl="0" indent="0" algn="l" rtl="0">
              <a:spcBef>
                <a:spcPts val="0"/>
              </a:spcBef>
              <a:spcAft>
                <a:spcPts val="0"/>
              </a:spcAft>
              <a:buClr>
                <a:schemeClr val="dk1"/>
              </a:buClr>
              <a:buFont typeface="Arial"/>
              <a:buNone/>
            </a:pPr>
            <a:r>
              <a:rPr lang="en-GB" sz="1100">
                <a:solidFill>
                  <a:schemeClr val="accent2"/>
                </a:solidFill>
                <a:latin typeface="+mj-lt"/>
                <a:ea typeface="Gill Sans"/>
                <a:cs typeface="Gill Sans"/>
                <a:sym typeface="Gill Sans"/>
              </a:rPr>
              <a:t>Facility-Based Mentorship for Strengthening Breastfeeding Counselling in Kenya</a:t>
            </a:r>
            <a:endParaRPr>
              <a:solidFill>
                <a:schemeClr val="accent2"/>
              </a:solidFill>
              <a:latin typeface="+mj-lt"/>
            </a:endParaRPr>
          </a:p>
          <a:p>
            <a:pPr marL="0" marR="0" lvl="0" indent="0" algn="l" rtl="0">
              <a:spcBef>
                <a:spcPts val="0"/>
              </a:spcBef>
              <a:spcAft>
                <a:spcPts val="0"/>
              </a:spcAft>
              <a:buNone/>
            </a:pPr>
            <a:endParaRPr sz="1100">
              <a:solidFill>
                <a:schemeClr val="accent2"/>
              </a:solidFill>
              <a:latin typeface="+mj-lt"/>
              <a:ea typeface="Gill Sans"/>
              <a:cs typeface="Gill Sans"/>
              <a:sym typeface="Gill San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White/Gray 1 Content - Text">
  <p:cSld name="White/Gray 1 Content - Text">
    <p:bg>
      <p:bgPr>
        <a:solidFill>
          <a:schemeClr val="lt1"/>
        </a:solidFill>
        <a:effectLst/>
      </p:bgPr>
    </p:bg>
    <p:spTree>
      <p:nvGrpSpPr>
        <p:cNvPr id="1" name="Shape 49"/>
        <p:cNvGrpSpPr/>
        <p:nvPr/>
      </p:nvGrpSpPr>
      <p:grpSpPr>
        <a:xfrm>
          <a:off x="0" y="0"/>
          <a:ext cx="0" cy="0"/>
          <a:chOff x="0" y="0"/>
          <a:chExt cx="0" cy="0"/>
        </a:xfrm>
      </p:grpSpPr>
      <p:sp>
        <p:nvSpPr>
          <p:cNvPr id="50" name="Google Shape;50;p9"/>
          <p:cNvSpPr txBox="1">
            <a:spLocks noGrp="1"/>
          </p:cNvSpPr>
          <p:nvPr>
            <p:ph type="body" idx="1"/>
          </p:nvPr>
        </p:nvSpPr>
        <p:spPr>
          <a:xfrm>
            <a:off x="685800" y="1200150"/>
            <a:ext cx="7772400" cy="342900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rgbClr val="635C5B"/>
              </a:buClr>
              <a:buSzPts val="2000"/>
              <a:buNone/>
              <a:defRPr>
                <a:latin typeface="+mj-lt"/>
              </a:defRPr>
            </a:lvl1pPr>
            <a:lvl2pPr marL="914400" lvl="1" indent="-228600" algn="l">
              <a:spcBef>
                <a:spcPts val="1200"/>
              </a:spcBef>
              <a:spcAft>
                <a:spcPts val="0"/>
              </a:spcAft>
              <a:buClr>
                <a:srgbClr val="635C5B"/>
              </a:buClr>
              <a:buSzPts val="2000"/>
              <a:buNone/>
              <a:defRPr/>
            </a:lvl2pPr>
            <a:lvl3pPr marL="1371600" lvl="2" indent="-342900" algn="l">
              <a:spcBef>
                <a:spcPts val="1200"/>
              </a:spcBef>
              <a:spcAft>
                <a:spcPts val="0"/>
              </a:spcAft>
              <a:buClr>
                <a:srgbClr val="6C6463"/>
              </a:buClr>
              <a:buSzPts val="1800"/>
              <a:buChar char="•"/>
              <a:defRPr/>
            </a:lvl3pPr>
            <a:lvl4pPr marL="1828800" lvl="3" indent="-342900" algn="l">
              <a:spcBef>
                <a:spcPts val="360"/>
              </a:spcBef>
              <a:spcAft>
                <a:spcPts val="0"/>
              </a:spcAft>
              <a:buClr>
                <a:srgbClr val="6C6463"/>
              </a:buClr>
              <a:buSzPts val="1800"/>
              <a:buChar char="–"/>
              <a:defRPr/>
            </a:lvl4pPr>
            <a:lvl5pPr marL="2286000" lvl="4" indent="-342900" algn="l">
              <a:spcBef>
                <a:spcPts val="360"/>
              </a:spcBef>
              <a:spcAft>
                <a:spcPts val="0"/>
              </a:spcAft>
              <a:buClr>
                <a:srgbClr val="6C646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1" name="Google Shape;51;p9"/>
          <p:cNvSpPr txBox="1">
            <a:spLocks noGrp="1"/>
          </p:cNvSpPr>
          <p:nvPr>
            <p:ph type="title"/>
          </p:nvPr>
        </p:nvSpPr>
        <p:spPr>
          <a:xfrm>
            <a:off x="686104" y="342900"/>
            <a:ext cx="7772400" cy="685800"/>
          </a:xfrm>
          <a:prstGeom prst="rect">
            <a:avLst/>
          </a:prstGeom>
          <a:noFill/>
          <a:ln>
            <a:noFill/>
          </a:ln>
        </p:spPr>
        <p:txBody>
          <a:bodyPr spcFirstLastPara="1" wrap="square" lIns="0" tIns="0" rIns="0" bIns="0" anchor="b" anchorCtr="0">
            <a:normAutofit/>
          </a:bodyPr>
          <a:lstStyle>
            <a:lvl1pPr lvl="0" algn="l">
              <a:spcBef>
                <a:spcPts val="0"/>
              </a:spcBef>
              <a:spcAft>
                <a:spcPts val="0"/>
              </a:spcAft>
              <a:buClr>
                <a:schemeClr val="accent2"/>
              </a:buClr>
              <a:buSzPts val="2800"/>
              <a:buFont typeface="Gill Sans"/>
              <a:buNone/>
              <a:defRPr>
                <a:solidFill>
                  <a:schemeClr val="accent2"/>
                </a:solidFill>
                <a:latin typeface="+mj-l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9"/>
          <p:cNvSpPr txBox="1"/>
          <p:nvPr/>
        </p:nvSpPr>
        <p:spPr>
          <a:xfrm>
            <a:off x="685800" y="4868700"/>
            <a:ext cx="4950000" cy="430800"/>
          </a:xfrm>
          <a:prstGeom prst="rect">
            <a:avLst/>
          </a:prstGeom>
          <a:noFill/>
          <a:ln>
            <a:noFill/>
          </a:ln>
        </p:spPr>
        <p:txBody>
          <a:bodyPr spcFirstLastPara="1" wrap="square" lIns="0" tIns="45700" rIns="91425" bIns="45700" anchor="t" anchorCtr="0">
            <a:spAutoFit/>
          </a:bodyPr>
          <a:lstStyle/>
          <a:p>
            <a:pPr marL="0" lvl="0" indent="0" algn="l" rtl="0">
              <a:spcBef>
                <a:spcPts val="0"/>
              </a:spcBef>
              <a:spcAft>
                <a:spcPts val="0"/>
              </a:spcAft>
              <a:buClr>
                <a:schemeClr val="dk1"/>
              </a:buClr>
              <a:buFont typeface="Arial"/>
              <a:buNone/>
            </a:pPr>
            <a:r>
              <a:rPr lang="en-GB" sz="1100">
                <a:solidFill>
                  <a:schemeClr val="accent2"/>
                </a:solidFill>
                <a:latin typeface="+mj-lt"/>
                <a:ea typeface="Gill Sans"/>
                <a:cs typeface="Gill Sans"/>
                <a:sym typeface="Gill Sans"/>
              </a:rPr>
              <a:t>Facility-Based Mentorship for Strengthening Breastfeeding Counselling in Kenya</a:t>
            </a:r>
            <a:endParaRPr>
              <a:solidFill>
                <a:schemeClr val="accent2"/>
              </a:solidFill>
              <a:latin typeface="+mj-lt"/>
            </a:endParaRPr>
          </a:p>
          <a:p>
            <a:pPr marL="0" marR="0" lvl="0" indent="0" algn="l" rtl="0">
              <a:spcBef>
                <a:spcPts val="0"/>
              </a:spcBef>
              <a:spcAft>
                <a:spcPts val="0"/>
              </a:spcAft>
              <a:buNone/>
            </a:pPr>
            <a:endParaRPr sz="1100">
              <a:solidFill>
                <a:schemeClr val="accent2"/>
              </a:solidFill>
              <a:latin typeface="+mj-lt"/>
              <a:ea typeface="Gill Sans"/>
              <a:cs typeface="Gill Sans"/>
              <a:sym typeface="Gill San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White Title + Left Photo">
  <p:cSld name="Divider - White Title + Left Photo">
    <p:bg>
      <p:bgPr>
        <a:solidFill>
          <a:schemeClr val="lt1"/>
        </a:solidFill>
        <a:effectLst/>
      </p:bgPr>
    </p:bg>
    <p:spTree>
      <p:nvGrpSpPr>
        <p:cNvPr id="1" name="Shape 53"/>
        <p:cNvGrpSpPr/>
        <p:nvPr/>
      </p:nvGrpSpPr>
      <p:grpSpPr>
        <a:xfrm>
          <a:off x="0" y="0"/>
          <a:ext cx="0" cy="0"/>
          <a:chOff x="0" y="0"/>
          <a:chExt cx="0" cy="0"/>
        </a:xfrm>
      </p:grpSpPr>
      <p:sp>
        <p:nvSpPr>
          <p:cNvPr id="54" name="Google Shape;54;p10"/>
          <p:cNvSpPr>
            <a:spLocks noGrp="1"/>
          </p:cNvSpPr>
          <p:nvPr>
            <p:ph type="pic" idx="2"/>
          </p:nvPr>
        </p:nvSpPr>
        <p:spPr>
          <a:xfrm>
            <a:off x="152400" y="114301"/>
            <a:ext cx="4419600" cy="4514700"/>
          </a:xfrm>
          <a:prstGeom prst="rect">
            <a:avLst/>
          </a:prstGeom>
          <a:solidFill>
            <a:srgbClr val="FFFFFF"/>
          </a:solidFill>
          <a:ln>
            <a:noFill/>
          </a:ln>
        </p:spPr>
      </p:sp>
      <p:sp>
        <p:nvSpPr>
          <p:cNvPr id="55" name="Google Shape;55;p10"/>
          <p:cNvSpPr txBox="1">
            <a:spLocks noGrp="1"/>
          </p:cNvSpPr>
          <p:nvPr>
            <p:ph type="title"/>
          </p:nvPr>
        </p:nvSpPr>
        <p:spPr>
          <a:xfrm>
            <a:off x="4877104" y="2228850"/>
            <a:ext cx="3885900" cy="13716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BA0C2F"/>
              </a:buClr>
              <a:buSzPts val="2800"/>
              <a:buFont typeface="Gill Sans"/>
              <a:buNone/>
              <a:defRPr>
                <a:solidFill>
                  <a:srgbClr val="BA0C2F"/>
                </a:solidFill>
                <a:latin typeface="+mj-l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0"/>
          <p:cNvSpPr txBox="1">
            <a:spLocks noGrp="1"/>
          </p:cNvSpPr>
          <p:nvPr>
            <p:ph type="body" idx="1"/>
          </p:nvPr>
        </p:nvSpPr>
        <p:spPr>
          <a:xfrm rot="-5400000">
            <a:off x="3313500" y="1361219"/>
            <a:ext cx="2686200" cy="169200"/>
          </a:xfrm>
          <a:prstGeom prst="rect">
            <a:avLst/>
          </a:prstGeom>
          <a:noFill/>
          <a:ln>
            <a:noFill/>
          </a:ln>
        </p:spPr>
        <p:txBody>
          <a:bodyPr spcFirstLastPara="1" wrap="square" lIns="45700" tIns="45700" rIns="0" bIns="0" anchor="t" anchorCtr="0">
            <a:spAutoFit/>
          </a:bodyPr>
          <a:lstStyle>
            <a:lvl1pPr marL="457200" lvl="0" indent="-228600" algn="r">
              <a:spcBef>
                <a:spcPts val="0"/>
              </a:spcBef>
              <a:spcAft>
                <a:spcPts val="0"/>
              </a:spcAft>
              <a:buClr>
                <a:schemeClr val="accent3"/>
              </a:buClr>
              <a:buSzPts val="800"/>
              <a:buNone/>
              <a:defRPr sz="800">
                <a:solidFill>
                  <a:schemeClr val="accent3"/>
                </a:solidFill>
                <a:latin typeface="+mj-lt"/>
              </a:defRPr>
            </a:lvl1pPr>
            <a:lvl2pPr marL="914400" lvl="1" indent="-228600" algn="l">
              <a:spcBef>
                <a:spcPts val="1200"/>
              </a:spcBef>
              <a:spcAft>
                <a:spcPts val="0"/>
              </a:spcAft>
              <a:buClr>
                <a:schemeClr val="lt1"/>
              </a:buClr>
              <a:buSzPts val="1800"/>
              <a:buNone/>
              <a:defRPr sz="1800">
                <a:solidFill>
                  <a:schemeClr val="lt1"/>
                </a:solidFill>
              </a:defRPr>
            </a:lvl2pPr>
            <a:lvl3pPr marL="1371600" lvl="2" indent="-228600" algn="l">
              <a:spcBef>
                <a:spcPts val="12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7" name="Google Shape;57;p10"/>
          <p:cNvSpPr txBox="1"/>
          <p:nvPr/>
        </p:nvSpPr>
        <p:spPr>
          <a:xfrm>
            <a:off x="685800" y="4868700"/>
            <a:ext cx="5537700" cy="430800"/>
          </a:xfrm>
          <a:prstGeom prst="rect">
            <a:avLst/>
          </a:prstGeom>
          <a:noFill/>
          <a:ln>
            <a:noFill/>
          </a:ln>
        </p:spPr>
        <p:txBody>
          <a:bodyPr spcFirstLastPara="1" wrap="square" lIns="0" tIns="45700" rIns="91425" bIns="45700" anchor="t" anchorCtr="0">
            <a:spAutoFit/>
          </a:bodyPr>
          <a:lstStyle/>
          <a:p>
            <a:pPr marL="0" lvl="0" indent="0" algn="l" rtl="0">
              <a:spcBef>
                <a:spcPts val="0"/>
              </a:spcBef>
              <a:spcAft>
                <a:spcPts val="0"/>
              </a:spcAft>
              <a:buClr>
                <a:schemeClr val="dk1"/>
              </a:buClr>
              <a:buFont typeface="Arial"/>
              <a:buNone/>
            </a:pPr>
            <a:r>
              <a:rPr lang="en-GB" sz="1100">
                <a:solidFill>
                  <a:schemeClr val="accent2"/>
                </a:solidFill>
                <a:latin typeface="+mj-lt"/>
                <a:ea typeface="Gill Sans"/>
                <a:cs typeface="Gill Sans"/>
                <a:sym typeface="Gill Sans"/>
              </a:rPr>
              <a:t>Facility-Based Mentorship for Strengthening Breastfeeding Counselling in Kenya</a:t>
            </a:r>
            <a:endParaRPr>
              <a:solidFill>
                <a:schemeClr val="accent2"/>
              </a:solidFill>
              <a:latin typeface="+mj-lt"/>
            </a:endParaRPr>
          </a:p>
          <a:p>
            <a:pPr marL="0" marR="0" lvl="0" indent="0" algn="l" rtl="0">
              <a:spcBef>
                <a:spcPts val="0"/>
              </a:spcBef>
              <a:spcAft>
                <a:spcPts val="0"/>
              </a:spcAft>
              <a:buNone/>
            </a:pPr>
            <a:endParaRPr sz="1100">
              <a:solidFill>
                <a:schemeClr val="accent2"/>
              </a:solidFill>
              <a:latin typeface="+mj-lt"/>
              <a:ea typeface="Gill Sans"/>
              <a:cs typeface="Gill Sans"/>
              <a:sym typeface="Gill San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4769426"/>
            <a:ext cx="9144000" cy="374100"/>
          </a:xfrm>
          <a:prstGeom prst="rect">
            <a:avLst/>
          </a:prstGeom>
          <a:solidFill>
            <a:srgbClr val="CFCDC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7" name="Google Shape;7;p1"/>
          <p:cNvSpPr txBox="1">
            <a:spLocks noGrp="1"/>
          </p:cNvSpPr>
          <p:nvPr>
            <p:ph type="title"/>
          </p:nvPr>
        </p:nvSpPr>
        <p:spPr>
          <a:xfrm>
            <a:off x="686104" y="342900"/>
            <a:ext cx="7772400" cy="685800"/>
          </a:xfrm>
          <a:prstGeom prst="rect">
            <a:avLst/>
          </a:prstGeom>
          <a:noFill/>
          <a:ln>
            <a:noFill/>
          </a:ln>
        </p:spPr>
        <p:txBody>
          <a:bodyPr spcFirstLastPara="1" wrap="square" lIns="0" tIns="0" rIns="0" bIns="0" anchor="b" anchorCtr="0">
            <a:normAutofit/>
          </a:bodyPr>
          <a:lstStyle>
            <a:lvl1pPr marR="0" lvl="0" algn="l" rtl="0">
              <a:spcBef>
                <a:spcPts val="0"/>
              </a:spcBef>
              <a:spcAft>
                <a:spcPts val="0"/>
              </a:spcAft>
              <a:buClr>
                <a:srgbClr val="BA0C2F"/>
              </a:buClr>
              <a:buSzPts val="2800"/>
              <a:buFont typeface="Gill Sans"/>
              <a:buNone/>
              <a:defRPr sz="2800" b="0" i="0" u="none" strike="noStrike" cap="none">
                <a:solidFill>
                  <a:srgbClr val="BA0C2F"/>
                </a:solidFill>
                <a:latin typeface="Gill Sans"/>
                <a:ea typeface="Gill Sans"/>
                <a:cs typeface="Gill Sans"/>
                <a:sym typeface="Gill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p1"/>
          <p:cNvSpPr txBox="1">
            <a:spLocks noGrp="1"/>
          </p:cNvSpPr>
          <p:nvPr>
            <p:ph type="body" idx="1"/>
          </p:nvPr>
        </p:nvSpPr>
        <p:spPr>
          <a:xfrm>
            <a:off x="685800" y="1200150"/>
            <a:ext cx="7772400" cy="3086100"/>
          </a:xfrm>
          <a:prstGeom prst="rect">
            <a:avLst/>
          </a:prstGeom>
          <a:noFill/>
          <a:ln>
            <a:noFill/>
          </a:ln>
        </p:spPr>
        <p:txBody>
          <a:bodyPr spcFirstLastPara="1" wrap="square" lIns="0" tIns="0" rIns="0" bIns="0" anchor="t" anchorCtr="0">
            <a:normAutofit/>
          </a:bodyPr>
          <a:lstStyle>
            <a:lvl1pPr marL="457200" marR="0" lvl="0" indent="-355600" algn="l" rtl="0">
              <a:spcBef>
                <a:spcPts val="0"/>
              </a:spcBef>
              <a:spcAft>
                <a:spcPts val="0"/>
              </a:spcAft>
              <a:buClr>
                <a:srgbClr val="635C5B"/>
              </a:buClr>
              <a:buSzPts val="2000"/>
              <a:buFont typeface="Arial"/>
              <a:buChar char="•"/>
              <a:defRPr sz="2000" b="0" i="0" u="none" strike="noStrike" cap="none">
                <a:solidFill>
                  <a:srgbClr val="635C5B"/>
                </a:solidFill>
                <a:latin typeface="Gill Sans"/>
                <a:ea typeface="Gill Sans"/>
                <a:cs typeface="Gill Sans"/>
                <a:sym typeface="Gill Sans"/>
              </a:defRPr>
            </a:lvl1pPr>
            <a:lvl2pPr marL="914400" marR="0" lvl="1" indent="-355600" algn="l" rtl="0">
              <a:spcBef>
                <a:spcPts val="1200"/>
              </a:spcBef>
              <a:spcAft>
                <a:spcPts val="0"/>
              </a:spcAft>
              <a:buClr>
                <a:srgbClr val="635C5B"/>
              </a:buClr>
              <a:buSzPts val="2000"/>
              <a:buFont typeface="Arial"/>
              <a:buChar char="–"/>
              <a:defRPr sz="2000" b="0" i="0" u="none" strike="noStrike" cap="none">
                <a:solidFill>
                  <a:srgbClr val="635C5B"/>
                </a:solidFill>
                <a:latin typeface="Gill Sans"/>
                <a:ea typeface="Gill Sans"/>
                <a:cs typeface="Gill Sans"/>
                <a:sym typeface="Gill Sans"/>
              </a:defRPr>
            </a:lvl2pPr>
            <a:lvl3pPr marL="1371600" marR="0" lvl="2" indent="-342900" algn="l" rtl="0">
              <a:spcBef>
                <a:spcPts val="12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3pPr>
            <a:lvl4pPr marL="1828800" marR="0" lvl="3" indent="-330200" algn="l" rtl="0">
              <a:spcBef>
                <a:spcPts val="32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4pPr>
            <a:lvl5pPr marL="2286000" marR="0" lvl="4" indent="-317500" algn="l" rtl="0">
              <a:spcBef>
                <a:spcPts val="280"/>
              </a:spcBef>
              <a:spcAft>
                <a:spcPts val="0"/>
              </a:spcAft>
              <a:buClr>
                <a:srgbClr val="6C6463"/>
              </a:buClr>
              <a:buSzPts val="1400"/>
              <a:buFont typeface="Arial"/>
              <a:buChar char="»"/>
              <a:defRPr sz="1400" b="0" i="0" u="none" strike="noStrike" cap="none">
                <a:solidFill>
                  <a:srgbClr val="6C6463"/>
                </a:solidFill>
                <a:latin typeface="Gill Sans"/>
                <a:ea typeface="Gill Sans"/>
                <a:cs typeface="Gill Sans"/>
                <a:sym typeface="Gill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9pPr>
          </a:lstStyle>
          <a:p>
            <a:endParaRPr/>
          </a:p>
        </p:txBody>
      </p:sp>
      <p:sp>
        <p:nvSpPr>
          <p:cNvPr id="9" name="Google Shape;9;p1"/>
          <p:cNvSpPr txBox="1">
            <a:spLocks noGrp="1"/>
          </p:cNvSpPr>
          <p:nvPr>
            <p:ph type="ftr" idx="11"/>
          </p:nvPr>
        </p:nvSpPr>
        <p:spPr>
          <a:xfrm>
            <a:off x="685800" y="4868704"/>
            <a:ext cx="3733800" cy="196200"/>
          </a:xfrm>
          <a:prstGeom prst="rect">
            <a:avLst/>
          </a:prstGeom>
          <a:noFill/>
          <a:ln>
            <a:noFill/>
          </a:ln>
        </p:spPr>
        <p:txBody>
          <a:bodyPr spcFirstLastPara="1" wrap="square" lIns="0" tIns="45700" rIns="91425" bIns="45700" anchor="ctr" anchorCtr="0">
            <a:spAutoFit/>
          </a:bodyPr>
          <a:lstStyle>
            <a:lvl1pPr marR="0" lvl="0" algn="l" rtl="0">
              <a:spcBef>
                <a:spcPts val="0"/>
              </a:spcBef>
              <a:spcAft>
                <a:spcPts val="0"/>
              </a:spcAft>
              <a:buSzPts val="1400"/>
              <a:buNone/>
              <a:defRPr sz="1100" b="0" i="0" u="none" strike="noStrike" cap="none">
                <a:solidFill>
                  <a:srgbClr val="635C5B"/>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hyperlink" Target="https://apps.who.int/iris/handle/10665/351684" TargetMode="External"/><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hyperlink" Target="https://www.who.int/publications/i/item/9789240008854" TargetMode="External"/><Relationship Id="rId4" Type="http://schemas.openxmlformats.org/officeDocument/2006/relationships/hyperlink" Target="https://apps.who.int/iris/bitstream/handle/10665/333674/9789240008939-eng.pdf" TargetMode="Externa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3"/>
          <p:cNvSpPr txBox="1">
            <a:spLocks noGrp="1"/>
          </p:cNvSpPr>
          <p:nvPr>
            <p:ph type="ctrTitle"/>
          </p:nvPr>
        </p:nvSpPr>
        <p:spPr>
          <a:xfrm>
            <a:off x="685800" y="1395048"/>
            <a:ext cx="4250400" cy="1428600"/>
          </a:xfrm>
          <a:prstGeom prst="rect">
            <a:avLst/>
          </a:prstGeom>
        </p:spPr>
        <p:txBody>
          <a:bodyPr spcFirstLastPara="1" wrap="square" lIns="0" tIns="0" rIns="0" bIns="0" anchor="b" anchorCtr="0">
            <a:normAutofit/>
          </a:bodyPr>
          <a:lstStyle/>
          <a:p>
            <a:pPr marL="0" lvl="0" indent="0" algn="l" rtl="0">
              <a:spcBef>
                <a:spcPts val="0"/>
              </a:spcBef>
              <a:spcAft>
                <a:spcPts val="0"/>
              </a:spcAft>
              <a:buClr>
                <a:schemeClr val="dk1"/>
              </a:buClr>
              <a:buSzPts val="1100"/>
              <a:buFont typeface="Arial"/>
              <a:buNone/>
            </a:pPr>
            <a:r>
              <a:rPr lang="en-GB" sz="2300" b="1" dirty="0"/>
              <a:t>Facility-Based Mentorship for Strengthening Breastfeeding Counselling in Kenya</a:t>
            </a:r>
            <a:endParaRPr dirty="0"/>
          </a:p>
        </p:txBody>
      </p:sp>
      <p:sp>
        <p:nvSpPr>
          <p:cNvPr id="173" name="Google Shape;173;p33"/>
          <p:cNvSpPr txBox="1">
            <a:spLocks noGrp="1"/>
          </p:cNvSpPr>
          <p:nvPr>
            <p:ph type="subTitle" idx="1"/>
          </p:nvPr>
        </p:nvSpPr>
        <p:spPr>
          <a:xfrm>
            <a:off x="685800" y="3086100"/>
            <a:ext cx="3581400" cy="1490100"/>
          </a:xfrm>
          <a:prstGeom prst="rect">
            <a:avLst/>
          </a:prstGeom>
        </p:spPr>
        <p:txBody>
          <a:bodyPr spcFirstLastPara="1" wrap="square" lIns="0" tIns="0" rIns="0" bIns="0" anchor="t" anchorCtr="0">
            <a:normAutofit/>
          </a:bodyPr>
          <a:lstStyle/>
          <a:p>
            <a:pPr marL="0" lvl="0" indent="0" algn="l" rtl="0">
              <a:spcBef>
                <a:spcPts val="0"/>
              </a:spcBef>
              <a:spcAft>
                <a:spcPts val="0"/>
              </a:spcAft>
              <a:buClr>
                <a:schemeClr val="dk1"/>
              </a:buClr>
              <a:buSzPts val="1100"/>
              <a:buFont typeface="Arial"/>
              <a:buNone/>
            </a:pPr>
            <a:r>
              <a:rPr lang="en-GB" sz="1600" i="1">
                <a:solidFill>
                  <a:srgbClr val="635C5B"/>
                </a:solidFill>
              </a:rPr>
              <a:t>Illustrative Slides for Inception Meetings </a:t>
            </a:r>
            <a:endParaRPr sz="1600" i="1">
              <a:solidFill>
                <a:srgbClr val="635C5B"/>
              </a:solidFill>
            </a:endParaRPr>
          </a:p>
          <a:p>
            <a:pPr marL="0" lvl="0" indent="0" algn="l" rtl="0">
              <a:spcBef>
                <a:spcPts val="0"/>
              </a:spcBef>
              <a:spcAft>
                <a:spcPts val="0"/>
              </a:spcAft>
              <a:buClr>
                <a:schemeClr val="dk1"/>
              </a:buClr>
              <a:buSzPts val="1100"/>
              <a:buFont typeface="Arial"/>
              <a:buNone/>
            </a:pPr>
            <a:endParaRPr sz="1600" i="1">
              <a:solidFill>
                <a:srgbClr val="635C5B"/>
              </a:solidFill>
            </a:endParaRPr>
          </a:p>
          <a:p>
            <a:pPr marL="0" lvl="0" indent="0" algn="l" rtl="0">
              <a:spcBef>
                <a:spcPts val="0"/>
              </a:spcBef>
              <a:spcAft>
                <a:spcPts val="0"/>
              </a:spcAft>
              <a:buClr>
                <a:schemeClr val="dk1"/>
              </a:buClr>
              <a:buSzPts val="1100"/>
              <a:buFont typeface="Arial"/>
              <a:buNone/>
            </a:pPr>
            <a:r>
              <a:rPr lang="en-GB" sz="1000" i="1">
                <a:solidFill>
                  <a:schemeClr val="dk1"/>
                </a:solidFill>
              </a:rPr>
              <a:t>*Find additional slides with more background information on breastfeeding, breastfeeding counseling, BFHI, and the design of the mentorship program in the sensitisation meeting slides,if needed. </a:t>
            </a:r>
            <a:endParaRPr sz="1000" i="1">
              <a:solidFill>
                <a:schemeClr val="dk1"/>
              </a:solidFill>
            </a:endParaRPr>
          </a:p>
        </p:txBody>
      </p:sp>
      <p:pic>
        <p:nvPicPr>
          <p:cNvPr id="175" name="Google Shape;175;p33" descr="A side view of a woman breastfeeding an infant."/>
          <p:cNvPicPr preferRelativeResize="0">
            <a:picLocks noGrp="1"/>
          </p:cNvPicPr>
          <p:nvPr>
            <p:ph type="pic" idx="3"/>
          </p:nvPr>
        </p:nvPicPr>
        <p:blipFill rotWithShape="1">
          <a:blip r:embed="rId3">
            <a:alphaModFix/>
          </a:blip>
          <a:srcRect l="22593" r="22593"/>
          <a:stretch/>
        </p:blipFill>
        <p:spPr>
          <a:xfrm>
            <a:off x="5105400" y="102868"/>
            <a:ext cx="3717002" cy="4526400"/>
          </a:xfrm>
          <a:prstGeom prst="rect">
            <a:avLst/>
          </a:prstGeom>
        </p:spPr>
      </p:pic>
      <p:sp>
        <p:nvSpPr>
          <p:cNvPr id="174" name="Google Shape;174;p33"/>
          <p:cNvSpPr txBox="1">
            <a:spLocks noGrp="1"/>
          </p:cNvSpPr>
          <p:nvPr>
            <p:ph type="body" idx="2"/>
          </p:nvPr>
        </p:nvSpPr>
        <p:spPr>
          <a:xfrm rot="-5400000">
            <a:off x="8025225" y="888391"/>
            <a:ext cx="1794300" cy="223118"/>
          </a:xfrm>
          <a:prstGeom prst="rect">
            <a:avLst/>
          </a:prstGeom>
        </p:spPr>
        <p:txBody>
          <a:bodyPr spcFirstLastPara="1" wrap="square" lIns="45700" tIns="45700" rIns="0" bIns="0" anchor="t" anchorCtr="0">
            <a:spAutoFit/>
          </a:bodyPr>
          <a:lstStyle/>
          <a:p>
            <a:pPr marL="0" lvl="0" indent="0" algn="l" rtl="0">
              <a:lnSpc>
                <a:spcPct val="115000"/>
              </a:lnSpc>
              <a:spcBef>
                <a:spcPts val="0"/>
              </a:spcBef>
              <a:spcAft>
                <a:spcPts val="0"/>
              </a:spcAft>
              <a:buClr>
                <a:schemeClr val="dk1"/>
              </a:buClr>
              <a:buSzPts val="1100"/>
              <a:buFont typeface="Arial"/>
              <a:buNone/>
            </a:pPr>
            <a:r>
              <a:rPr lang="en-GB" sz="1000"/>
              <a:t>Photo credit: Allan Gichigi/MCSP</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42"/>
          <p:cNvSpPr txBox="1">
            <a:spLocks noGrp="1"/>
          </p:cNvSpPr>
          <p:nvPr>
            <p:ph type="title"/>
          </p:nvPr>
        </p:nvSpPr>
        <p:spPr>
          <a:xfrm>
            <a:off x="686104" y="144780"/>
            <a:ext cx="7772400" cy="6858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dirty="0"/>
              <a:t>Performance Indicators of Focus by Competency (1)</a:t>
            </a:r>
            <a:endParaRPr dirty="0"/>
          </a:p>
        </p:txBody>
      </p:sp>
      <p:graphicFrame>
        <p:nvGraphicFramePr>
          <p:cNvPr id="232" name="Google Shape;232;p42"/>
          <p:cNvGraphicFramePr/>
          <p:nvPr>
            <p:extLst>
              <p:ext uri="{D42A27DB-BD31-4B8C-83A1-F6EECF244321}">
                <p14:modId xmlns:p14="http://schemas.microsoft.com/office/powerpoint/2010/main" val="378151382"/>
              </p:ext>
            </p:extLst>
          </p:nvPr>
        </p:nvGraphicFramePr>
        <p:xfrm>
          <a:off x="686104" y="946834"/>
          <a:ext cx="7772400" cy="3330040"/>
        </p:xfrm>
        <a:graphic>
          <a:graphicData uri="http://schemas.openxmlformats.org/drawingml/2006/table">
            <a:tbl>
              <a:tblPr firstRow="1" bandRow="1">
                <a:noFill/>
                <a:tableStyleId>{4B0DBF1B-B915-4015-BC21-E78C9853979B}</a:tableStyleId>
              </a:tblPr>
              <a:tblGrid>
                <a:gridCol w="2819100">
                  <a:extLst>
                    <a:ext uri="{9D8B030D-6E8A-4147-A177-3AD203B41FA5}">
                      <a16:colId xmlns:a16="http://schemas.microsoft.com/office/drawing/2014/main" val="20000"/>
                    </a:ext>
                  </a:extLst>
                </a:gridCol>
                <a:gridCol w="4953300">
                  <a:extLst>
                    <a:ext uri="{9D8B030D-6E8A-4147-A177-3AD203B41FA5}">
                      <a16:colId xmlns:a16="http://schemas.microsoft.com/office/drawing/2014/main" val="20001"/>
                    </a:ext>
                  </a:extLst>
                </a:gridCol>
              </a:tblGrid>
              <a:tr h="278150">
                <a:tc>
                  <a:txBody>
                    <a:bodyPr/>
                    <a:lstStyle/>
                    <a:p>
                      <a:pPr marL="0" marR="0" lvl="0" indent="0" algn="l" rtl="0">
                        <a:lnSpc>
                          <a:spcPct val="100000"/>
                        </a:lnSpc>
                        <a:spcBef>
                          <a:spcPts val="0"/>
                        </a:spcBef>
                        <a:spcAft>
                          <a:spcPts val="0"/>
                        </a:spcAft>
                        <a:buClr>
                          <a:srgbClr val="000000"/>
                        </a:buClr>
                        <a:buSzPts val="1400"/>
                        <a:buFont typeface="Arial"/>
                        <a:buNone/>
                      </a:pPr>
                      <a:r>
                        <a:rPr lang="en-GB" sz="1600" u="none" strike="noStrike" cap="none">
                          <a:latin typeface="+mj-lt"/>
                          <a:ea typeface="Gill Sans"/>
                          <a:cs typeface="Gill Sans"/>
                          <a:sym typeface="Gill Sans"/>
                        </a:rPr>
                        <a:t>Competency</a:t>
                      </a:r>
                      <a:endParaRPr sz="1600" u="none" strike="noStrike" cap="none">
                        <a:latin typeface="+mj-lt"/>
                        <a:ea typeface="Gill Sans"/>
                        <a:cs typeface="Gill Sans"/>
                        <a:sym typeface="Gill Sans"/>
                      </a:endParaRPr>
                    </a:p>
                  </a:txBody>
                  <a:tcPr marL="91450" marR="91450" marT="34300" marB="34300">
                    <a:lnL w="12700" cap="flat" cmpd="sng">
                      <a:solidFill>
                        <a:srgbClr val="6C6463"/>
                      </a:solidFill>
                      <a:prstDash val="solid"/>
                      <a:round/>
                      <a:headEnd type="none" w="sm" len="sm"/>
                      <a:tailEnd type="none" w="sm" len="sm"/>
                    </a:lnL>
                    <a:lnR w="12700" cap="flat" cmpd="sng">
                      <a:solidFill>
                        <a:srgbClr val="6C6463"/>
                      </a:solidFill>
                      <a:prstDash val="solid"/>
                      <a:round/>
                      <a:headEnd type="none" w="sm" len="sm"/>
                      <a:tailEnd type="none" w="sm" len="sm"/>
                    </a:lnR>
                    <a:lnT w="12700" cap="flat" cmpd="sng">
                      <a:solidFill>
                        <a:srgbClr val="6C6463"/>
                      </a:solidFill>
                      <a:prstDash val="solid"/>
                      <a:round/>
                      <a:headEnd type="none" w="sm" len="sm"/>
                      <a:tailEnd type="none" w="sm" len="sm"/>
                    </a:lnT>
                    <a:lnB w="12700" cap="flat" cmpd="sng">
                      <a:solidFill>
                        <a:srgbClr val="6C6463"/>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600" u="none" strike="noStrike" cap="none">
                          <a:latin typeface="+mj-lt"/>
                          <a:ea typeface="Gill Sans"/>
                          <a:cs typeface="Gill Sans"/>
                          <a:sym typeface="Gill Sans"/>
                        </a:rPr>
                        <a:t>Performance Indicator</a:t>
                      </a:r>
                      <a:endParaRPr sz="1600" u="none" strike="noStrike" cap="none">
                        <a:latin typeface="+mj-lt"/>
                        <a:ea typeface="Gill Sans"/>
                        <a:cs typeface="Gill Sans"/>
                        <a:sym typeface="Gill Sans"/>
                      </a:endParaRPr>
                    </a:p>
                  </a:txBody>
                  <a:tcPr marL="91450" marR="91450" marT="34300" marB="34300">
                    <a:lnL w="12700" cap="flat" cmpd="sng">
                      <a:solidFill>
                        <a:srgbClr val="6C6463"/>
                      </a:solidFill>
                      <a:prstDash val="solid"/>
                      <a:round/>
                      <a:headEnd type="none" w="sm" len="sm"/>
                      <a:tailEnd type="none" w="sm" len="sm"/>
                    </a:lnL>
                    <a:lnR w="12700" cap="flat" cmpd="sng">
                      <a:solidFill>
                        <a:srgbClr val="6C6463"/>
                      </a:solidFill>
                      <a:prstDash val="solid"/>
                      <a:round/>
                      <a:headEnd type="none" w="sm" len="sm"/>
                      <a:tailEnd type="none" w="sm" len="sm"/>
                    </a:lnR>
                    <a:lnT w="12700" cap="flat" cmpd="sng">
                      <a:solidFill>
                        <a:srgbClr val="6C6463"/>
                      </a:solidFill>
                      <a:prstDash val="solid"/>
                      <a:round/>
                      <a:headEnd type="none" w="sm" len="sm"/>
                      <a:tailEnd type="none" w="sm" len="sm"/>
                    </a:lnT>
                    <a:lnB w="12700" cap="flat" cmpd="sng">
                      <a:solidFill>
                        <a:srgbClr val="6C6463"/>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278150">
                <a:tc>
                  <a:txBody>
                    <a:bodyPr/>
                    <a:lstStyle/>
                    <a:p>
                      <a:pPr marL="89999" marR="0" lvl="0" indent="-89999" algn="l" rtl="0">
                        <a:lnSpc>
                          <a:spcPct val="100000"/>
                        </a:lnSpc>
                        <a:spcBef>
                          <a:spcPts val="0"/>
                        </a:spcBef>
                        <a:spcAft>
                          <a:spcPts val="0"/>
                        </a:spcAft>
                        <a:buClr>
                          <a:srgbClr val="000000"/>
                        </a:buClr>
                        <a:buSzPts val="1300"/>
                        <a:buFont typeface="Arial"/>
                        <a:buNone/>
                      </a:pPr>
                      <a:r>
                        <a:rPr lang="en-GB" sz="1500" u="none" strike="noStrike" cap="none">
                          <a:latin typeface="+mj-lt"/>
                          <a:ea typeface="Gill Sans"/>
                          <a:cs typeface="Gill Sans"/>
                          <a:sym typeface="Gill Sans"/>
                        </a:rPr>
                        <a:t>3. Use listening and</a:t>
                      </a:r>
                      <a:r>
                        <a:rPr lang="en-GB" sz="1500">
                          <a:latin typeface="+mj-lt"/>
                          <a:ea typeface="Gill Sans"/>
                          <a:cs typeface="Gill Sans"/>
                          <a:sym typeface="Gill Sans"/>
                        </a:rPr>
                        <a:t> </a:t>
                      </a:r>
                      <a:r>
                        <a:rPr lang="en-GB" sz="1500" u="none" strike="noStrike" cap="none">
                          <a:latin typeface="+mj-lt"/>
                          <a:ea typeface="Gill Sans"/>
                          <a:cs typeface="Gill Sans"/>
                          <a:sym typeface="Gill Sans"/>
                        </a:rPr>
                        <a:t>learning skills whenever</a:t>
                      </a:r>
                      <a:r>
                        <a:rPr lang="en-GB" sz="1500">
                          <a:latin typeface="+mj-lt"/>
                          <a:ea typeface="Gill Sans"/>
                          <a:cs typeface="Gill Sans"/>
                          <a:sym typeface="Gill Sans"/>
                        </a:rPr>
                        <a:t> </a:t>
                      </a:r>
                      <a:r>
                        <a:rPr lang="en-GB" sz="1500" u="none" strike="noStrike" cap="none">
                          <a:latin typeface="+mj-lt"/>
                          <a:ea typeface="Gill Sans"/>
                          <a:cs typeface="Gill Sans"/>
                          <a:sym typeface="Gill Sans"/>
                        </a:rPr>
                        <a:t>engaging in a</a:t>
                      </a:r>
                      <a:r>
                        <a:rPr lang="en-GB" sz="1500">
                          <a:latin typeface="+mj-lt"/>
                          <a:ea typeface="Gill Sans"/>
                          <a:cs typeface="Gill Sans"/>
                          <a:sym typeface="Gill Sans"/>
                        </a:rPr>
                        <a:t> </a:t>
                      </a:r>
                      <a:r>
                        <a:rPr lang="en-GB" sz="1500" u="none" strike="noStrike" cap="none">
                          <a:latin typeface="+mj-lt"/>
                          <a:ea typeface="Gill Sans"/>
                          <a:cs typeface="Gill Sans"/>
                          <a:sym typeface="Gill Sans"/>
                        </a:rPr>
                        <a:t>conversation with a</a:t>
                      </a:r>
                      <a:r>
                        <a:rPr lang="en-GB" sz="1500">
                          <a:latin typeface="+mj-lt"/>
                          <a:ea typeface="Gill Sans"/>
                          <a:cs typeface="Gill Sans"/>
                          <a:sym typeface="Gill Sans"/>
                        </a:rPr>
                        <a:t> </a:t>
                      </a:r>
                      <a:r>
                        <a:rPr lang="en-GB" sz="1500" u="none" strike="noStrike" cap="none">
                          <a:latin typeface="+mj-lt"/>
                          <a:ea typeface="Gill Sans"/>
                          <a:cs typeface="Gill Sans"/>
                          <a:sym typeface="Gill Sans"/>
                        </a:rPr>
                        <a:t>mother</a:t>
                      </a:r>
                      <a:endParaRPr sz="1500" u="none" strike="noStrike" cap="none">
                        <a:latin typeface="+mj-lt"/>
                        <a:ea typeface="Gill Sans"/>
                        <a:cs typeface="Gill Sans"/>
                        <a:sym typeface="Gill Sans"/>
                      </a:endParaRPr>
                    </a:p>
                  </a:txBody>
                  <a:tcPr marL="91450" marR="91450" marT="34300" marB="34300">
                    <a:lnL w="12700" cap="flat" cmpd="sng">
                      <a:solidFill>
                        <a:srgbClr val="6C6463"/>
                      </a:solidFill>
                      <a:prstDash val="solid"/>
                      <a:round/>
                      <a:headEnd type="none" w="sm" len="sm"/>
                      <a:tailEnd type="none" w="sm" len="sm"/>
                    </a:lnL>
                    <a:lnR w="12700" cap="flat" cmpd="sng">
                      <a:solidFill>
                        <a:srgbClr val="6C6463"/>
                      </a:solidFill>
                      <a:prstDash val="solid"/>
                      <a:round/>
                      <a:headEnd type="none" w="sm" len="sm"/>
                      <a:tailEnd type="none" w="sm" len="sm"/>
                    </a:lnR>
                    <a:lnT w="12700" cap="flat" cmpd="sng">
                      <a:solidFill>
                        <a:srgbClr val="6C6463"/>
                      </a:solidFill>
                      <a:prstDash val="solid"/>
                      <a:round/>
                      <a:headEnd type="none" w="sm" len="sm"/>
                      <a:tailEnd type="none" w="sm" len="sm"/>
                    </a:lnT>
                    <a:lnB w="12700" cap="flat" cmpd="sng">
                      <a:solidFill>
                        <a:srgbClr val="6C6463"/>
                      </a:solidFill>
                      <a:prstDash val="solid"/>
                      <a:round/>
                      <a:headEnd type="none" w="sm" len="sm"/>
                      <a:tailEnd type="none" w="sm" len="sm"/>
                    </a:lnB>
                    <a:solidFill>
                      <a:srgbClr val="F2F2F2"/>
                    </a:solidFill>
                  </a:tcPr>
                </a:tc>
                <a:tc>
                  <a:txBody>
                    <a:bodyPr/>
                    <a:lstStyle/>
                    <a:p>
                      <a:pPr marL="89999" marR="0" lvl="0" indent="-89999" algn="l" rtl="0">
                        <a:lnSpc>
                          <a:spcPct val="100000"/>
                        </a:lnSpc>
                        <a:spcBef>
                          <a:spcPts val="0"/>
                        </a:spcBef>
                        <a:spcAft>
                          <a:spcPts val="0"/>
                        </a:spcAft>
                        <a:buClr>
                          <a:srgbClr val="000000"/>
                        </a:buClr>
                        <a:buSzPts val="1300"/>
                        <a:buFont typeface="Arial"/>
                        <a:buNone/>
                      </a:pPr>
                      <a:r>
                        <a:rPr lang="en-GB" sz="1500" u="none" strike="noStrike" cap="none">
                          <a:solidFill>
                            <a:schemeClr val="dk1"/>
                          </a:solidFill>
                          <a:latin typeface="+mj-lt"/>
                          <a:ea typeface="Gill Sans"/>
                          <a:cs typeface="Gill Sans"/>
                          <a:sym typeface="Gill Sans"/>
                        </a:rPr>
                        <a:t>11. Demonstrate at least three aspects of listening and learning skills when talking with</a:t>
                      </a:r>
                      <a:r>
                        <a:rPr lang="en-GB" sz="1500">
                          <a:latin typeface="+mj-lt"/>
                          <a:ea typeface="Gill Sans"/>
                          <a:cs typeface="Gill Sans"/>
                          <a:sym typeface="Gill Sans"/>
                        </a:rPr>
                        <a:t> </a:t>
                      </a:r>
                      <a:r>
                        <a:rPr lang="en-GB" sz="1500" u="none" strike="noStrike" cap="none">
                          <a:solidFill>
                            <a:schemeClr val="dk1"/>
                          </a:solidFill>
                          <a:latin typeface="+mj-lt"/>
                          <a:ea typeface="Gill Sans"/>
                          <a:cs typeface="Gill Sans"/>
                          <a:sym typeface="Gill Sans"/>
                        </a:rPr>
                        <a:t>a mother.</a:t>
                      </a:r>
                      <a:endParaRPr sz="1500" u="none" strike="noStrike" cap="none">
                        <a:latin typeface="+mj-lt"/>
                        <a:ea typeface="Gill Sans"/>
                        <a:cs typeface="Gill Sans"/>
                        <a:sym typeface="Gill Sans"/>
                      </a:endParaRPr>
                    </a:p>
                  </a:txBody>
                  <a:tcPr marL="91450" marR="91450" marT="34300" marB="34300">
                    <a:lnL w="12700" cap="flat" cmpd="sng">
                      <a:solidFill>
                        <a:srgbClr val="6C6463"/>
                      </a:solidFill>
                      <a:prstDash val="solid"/>
                      <a:round/>
                      <a:headEnd type="none" w="sm" len="sm"/>
                      <a:tailEnd type="none" w="sm" len="sm"/>
                    </a:lnL>
                    <a:lnR w="12700" cap="flat" cmpd="sng">
                      <a:solidFill>
                        <a:srgbClr val="6C6463"/>
                      </a:solidFill>
                      <a:prstDash val="solid"/>
                      <a:round/>
                      <a:headEnd type="none" w="sm" len="sm"/>
                      <a:tailEnd type="none" w="sm" len="sm"/>
                    </a:lnR>
                    <a:lnT w="12700" cap="flat" cmpd="sng">
                      <a:solidFill>
                        <a:srgbClr val="6C6463"/>
                      </a:solidFill>
                      <a:prstDash val="solid"/>
                      <a:round/>
                      <a:headEnd type="none" w="sm" len="sm"/>
                      <a:tailEnd type="none" w="sm" len="sm"/>
                    </a:lnT>
                    <a:lnB w="12700" cap="flat" cmpd="sng">
                      <a:solidFill>
                        <a:srgbClr val="6C6463"/>
                      </a:solidFill>
                      <a:prstDash val="solid"/>
                      <a:round/>
                      <a:headEnd type="none" w="sm" len="sm"/>
                      <a:tailEnd type="none" w="sm" len="sm"/>
                    </a:lnB>
                    <a:solidFill>
                      <a:srgbClr val="F2F2F2"/>
                    </a:solidFill>
                  </a:tcPr>
                </a:tc>
                <a:extLst>
                  <a:ext uri="{0D108BD9-81ED-4DB2-BD59-A6C34878D82A}">
                    <a16:rowId xmlns:a16="http://schemas.microsoft.com/office/drawing/2014/main" val="10001"/>
                  </a:ext>
                </a:extLst>
              </a:tr>
              <a:tr h="278150">
                <a:tc rowSpan="3">
                  <a:txBody>
                    <a:bodyPr/>
                    <a:lstStyle/>
                    <a:p>
                      <a:pPr marL="89999" marR="0" lvl="0" indent="-89999" algn="l" rtl="0">
                        <a:lnSpc>
                          <a:spcPct val="100000"/>
                        </a:lnSpc>
                        <a:spcBef>
                          <a:spcPts val="0"/>
                        </a:spcBef>
                        <a:spcAft>
                          <a:spcPts val="0"/>
                        </a:spcAft>
                        <a:buClr>
                          <a:srgbClr val="000000"/>
                        </a:buClr>
                        <a:buSzPts val="1300"/>
                        <a:buFont typeface="Arial"/>
                        <a:buNone/>
                      </a:pPr>
                      <a:r>
                        <a:rPr lang="en-GB" sz="1500" u="none" strike="noStrike" cap="none">
                          <a:solidFill>
                            <a:schemeClr val="dk1"/>
                          </a:solidFill>
                          <a:latin typeface="+mj-lt"/>
                          <a:ea typeface="Gill Sans"/>
                          <a:cs typeface="Gill Sans"/>
                          <a:sym typeface="Gill Sans"/>
                        </a:rPr>
                        <a:t>5. Engage in antenatal</a:t>
                      </a:r>
                      <a:r>
                        <a:rPr lang="en-GB" sz="1500">
                          <a:latin typeface="+mj-lt"/>
                          <a:ea typeface="Gill Sans"/>
                          <a:cs typeface="Gill Sans"/>
                          <a:sym typeface="Gill Sans"/>
                        </a:rPr>
                        <a:t> </a:t>
                      </a:r>
                      <a:r>
                        <a:rPr lang="en-GB" sz="1500" u="none" strike="noStrike" cap="none">
                          <a:solidFill>
                            <a:schemeClr val="dk1"/>
                          </a:solidFill>
                          <a:latin typeface="+mj-lt"/>
                          <a:ea typeface="Gill Sans"/>
                          <a:cs typeface="Gill Sans"/>
                          <a:sym typeface="Gill Sans"/>
                        </a:rPr>
                        <a:t>conversation about</a:t>
                      </a:r>
                      <a:r>
                        <a:rPr lang="en-GB" sz="1500">
                          <a:latin typeface="+mj-lt"/>
                          <a:ea typeface="Gill Sans"/>
                          <a:cs typeface="Gill Sans"/>
                          <a:sym typeface="Gill Sans"/>
                        </a:rPr>
                        <a:t> </a:t>
                      </a:r>
                      <a:r>
                        <a:rPr lang="en-GB" sz="1500" u="none" strike="noStrike" cap="none">
                          <a:solidFill>
                            <a:schemeClr val="dk1"/>
                          </a:solidFill>
                          <a:latin typeface="+mj-lt"/>
                          <a:ea typeface="Gill Sans"/>
                          <a:cs typeface="Gill Sans"/>
                          <a:sym typeface="Gill Sans"/>
                        </a:rPr>
                        <a:t>breastfeeding</a:t>
                      </a:r>
                      <a:endParaRPr sz="1500" u="none" strike="noStrike" cap="none">
                        <a:solidFill>
                          <a:schemeClr val="dk1"/>
                        </a:solidFill>
                        <a:latin typeface="+mj-lt"/>
                        <a:ea typeface="Gill Sans"/>
                        <a:cs typeface="Gill Sans"/>
                        <a:sym typeface="Gill Sans"/>
                      </a:endParaRPr>
                    </a:p>
                  </a:txBody>
                  <a:tcPr marL="91450" marR="91450" marT="34300" marB="34300">
                    <a:lnL w="12700" cap="flat" cmpd="sng">
                      <a:solidFill>
                        <a:srgbClr val="6C6463"/>
                      </a:solidFill>
                      <a:prstDash val="solid"/>
                      <a:round/>
                      <a:headEnd type="none" w="sm" len="sm"/>
                      <a:tailEnd type="none" w="sm" len="sm"/>
                    </a:lnL>
                    <a:lnR w="12700" cap="flat" cmpd="sng">
                      <a:solidFill>
                        <a:srgbClr val="6C6463"/>
                      </a:solidFill>
                      <a:prstDash val="solid"/>
                      <a:round/>
                      <a:headEnd type="none" w="sm" len="sm"/>
                      <a:tailEnd type="none" w="sm" len="sm"/>
                    </a:lnR>
                    <a:lnT w="12700" cap="flat" cmpd="sng">
                      <a:solidFill>
                        <a:srgbClr val="6C6463"/>
                      </a:solidFill>
                      <a:prstDash val="solid"/>
                      <a:round/>
                      <a:headEnd type="none" w="sm" len="sm"/>
                      <a:tailEnd type="none" w="sm" len="sm"/>
                    </a:lnT>
                    <a:lnB w="12700" cap="flat" cmpd="sng">
                      <a:solidFill>
                        <a:srgbClr val="6C6463"/>
                      </a:solidFill>
                      <a:prstDash val="solid"/>
                      <a:round/>
                      <a:headEnd type="none" w="sm" len="sm"/>
                      <a:tailEnd type="none" w="sm" len="sm"/>
                    </a:lnB>
                    <a:solidFill>
                      <a:srgbClr val="EDF4FB"/>
                    </a:solidFill>
                  </a:tcPr>
                </a:tc>
                <a:tc>
                  <a:txBody>
                    <a:bodyPr/>
                    <a:lstStyle/>
                    <a:p>
                      <a:pPr marL="89999" marR="0" lvl="0" indent="-89999" algn="l" rtl="0">
                        <a:lnSpc>
                          <a:spcPct val="100000"/>
                        </a:lnSpc>
                        <a:spcBef>
                          <a:spcPts val="0"/>
                        </a:spcBef>
                        <a:spcAft>
                          <a:spcPts val="0"/>
                        </a:spcAft>
                        <a:buClr>
                          <a:srgbClr val="000000"/>
                        </a:buClr>
                        <a:buSzPts val="1300"/>
                        <a:buFont typeface="Arial"/>
                        <a:buNone/>
                      </a:pPr>
                      <a:r>
                        <a:rPr lang="en-GB" sz="1500" u="none" strike="noStrike" cap="none" dirty="0">
                          <a:solidFill>
                            <a:schemeClr val="dk1"/>
                          </a:solidFill>
                          <a:latin typeface="+mj-lt"/>
                          <a:ea typeface="Gill Sans"/>
                          <a:cs typeface="Gill Sans"/>
                          <a:sym typeface="Gill Sans"/>
                        </a:rPr>
                        <a:t>15. Engage in a conversation with a pregnant</a:t>
                      </a:r>
                      <a:r>
                        <a:rPr lang="en-GB" sz="1500" dirty="0">
                          <a:latin typeface="+mj-lt"/>
                          <a:ea typeface="Gill Sans"/>
                          <a:cs typeface="Gill Sans"/>
                          <a:sym typeface="Gill Sans"/>
                        </a:rPr>
                        <a:t> </a:t>
                      </a:r>
                      <a:r>
                        <a:rPr lang="en-GB" sz="1500" u="none" strike="noStrike" cap="none" dirty="0">
                          <a:solidFill>
                            <a:schemeClr val="dk1"/>
                          </a:solidFill>
                          <a:latin typeface="+mj-lt"/>
                          <a:ea typeface="Gill Sans"/>
                          <a:cs typeface="Gill Sans"/>
                          <a:sym typeface="Gill Sans"/>
                        </a:rPr>
                        <a:t>woman on three aspects of the importance</a:t>
                      </a:r>
                      <a:r>
                        <a:rPr lang="en-GB" sz="1500" dirty="0">
                          <a:latin typeface="+mj-lt"/>
                          <a:ea typeface="Gill Sans"/>
                          <a:cs typeface="Gill Sans"/>
                          <a:sym typeface="Gill Sans"/>
                        </a:rPr>
                        <a:t> </a:t>
                      </a:r>
                      <a:r>
                        <a:rPr lang="en-GB" sz="1500" u="none" strike="noStrike" cap="none" dirty="0">
                          <a:solidFill>
                            <a:schemeClr val="dk1"/>
                          </a:solidFill>
                          <a:latin typeface="+mj-lt"/>
                          <a:ea typeface="Gill Sans"/>
                          <a:cs typeface="Gill Sans"/>
                          <a:sym typeface="Gill Sans"/>
                        </a:rPr>
                        <a:t>of breastfeeding.</a:t>
                      </a:r>
                      <a:endParaRPr sz="1500" u="none" strike="noStrike" cap="none" dirty="0">
                        <a:solidFill>
                          <a:schemeClr val="dk1"/>
                        </a:solidFill>
                        <a:latin typeface="+mj-lt"/>
                        <a:ea typeface="Gill Sans"/>
                        <a:cs typeface="Gill Sans"/>
                        <a:sym typeface="Gill Sans"/>
                      </a:endParaRPr>
                    </a:p>
                  </a:txBody>
                  <a:tcPr marL="91450" marR="91450" marT="34300" marB="34300">
                    <a:lnL w="12700" cap="flat" cmpd="sng">
                      <a:solidFill>
                        <a:srgbClr val="6C6463"/>
                      </a:solidFill>
                      <a:prstDash val="solid"/>
                      <a:round/>
                      <a:headEnd type="none" w="sm" len="sm"/>
                      <a:tailEnd type="none" w="sm" len="sm"/>
                    </a:lnL>
                    <a:lnR w="12700" cap="flat" cmpd="sng">
                      <a:solidFill>
                        <a:srgbClr val="6C6463"/>
                      </a:solidFill>
                      <a:prstDash val="solid"/>
                      <a:round/>
                      <a:headEnd type="none" w="sm" len="sm"/>
                      <a:tailEnd type="none" w="sm" len="sm"/>
                    </a:lnR>
                    <a:lnT w="12700" cap="flat" cmpd="sng">
                      <a:solidFill>
                        <a:srgbClr val="6C6463"/>
                      </a:solidFill>
                      <a:prstDash val="solid"/>
                      <a:round/>
                      <a:headEnd type="none" w="sm" len="sm"/>
                      <a:tailEnd type="none" w="sm" len="sm"/>
                    </a:lnT>
                    <a:lnB w="12700" cap="flat" cmpd="sng">
                      <a:solidFill>
                        <a:srgbClr val="6C6463"/>
                      </a:solidFill>
                      <a:prstDash val="solid"/>
                      <a:round/>
                      <a:headEnd type="none" w="sm" len="sm"/>
                      <a:tailEnd type="none" w="sm" len="sm"/>
                    </a:lnB>
                    <a:solidFill>
                      <a:srgbClr val="EDF4FB"/>
                    </a:solidFill>
                  </a:tcPr>
                </a:tc>
                <a:extLst>
                  <a:ext uri="{0D108BD9-81ED-4DB2-BD59-A6C34878D82A}">
                    <a16:rowId xmlns:a16="http://schemas.microsoft.com/office/drawing/2014/main" val="10002"/>
                  </a:ext>
                </a:extLst>
              </a:tr>
              <a:tr h="278150">
                <a:tc vMerge="1">
                  <a:txBody>
                    <a:bodyPr/>
                    <a:lstStyle/>
                    <a:p>
                      <a:endParaRPr lang="en-US"/>
                    </a:p>
                  </a:txBody>
                  <a:tcPr/>
                </a:tc>
                <a:tc>
                  <a:txBody>
                    <a:bodyPr/>
                    <a:lstStyle/>
                    <a:p>
                      <a:pPr marL="89999" marR="0" lvl="0" indent="-89999" algn="l" rtl="0">
                        <a:lnSpc>
                          <a:spcPct val="100000"/>
                        </a:lnSpc>
                        <a:spcBef>
                          <a:spcPts val="0"/>
                        </a:spcBef>
                        <a:spcAft>
                          <a:spcPts val="0"/>
                        </a:spcAft>
                        <a:buClr>
                          <a:srgbClr val="000000"/>
                        </a:buClr>
                        <a:buSzPts val="1300"/>
                        <a:buFont typeface="Arial"/>
                        <a:buNone/>
                      </a:pPr>
                      <a:r>
                        <a:rPr lang="en-GB" sz="1500" u="none" strike="noStrike" cap="none">
                          <a:solidFill>
                            <a:schemeClr val="dk1"/>
                          </a:solidFill>
                          <a:latin typeface="+mj-lt"/>
                          <a:ea typeface="Gill Sans"/>
                          <a:cs typeface="Gill Sans"/>
                          <a:sym typeface="Gill Sans"/>
                        </a:rPr>
                        <a:t>16. Assess at least three aspects of a pregnant</a:t>
                      </a:r>
                      <a:r>
                        <a:rPr lang="en-GB" sz="1500">
                          <a:latin typeface="+mj-lt"/>
                          <a:ea typeface="Gill Sans"/>
                          <a:cs typeface="Gill Sans"/>
                          <a:sym typeface="Gill Sans"/>
                        </a:rPr>
                        <a:t> </a:t>
                      </a:r>
                      <a:r>
                        <a:rPr lang="en-GB" sz="1500" u="none" strike="noStrike" cap="none">
                          <a:solidFill>
                            <a:schemeClr val="dk1"/>
                          </a:solidFill>
                          <a:latin typeface="+mj-lt"/>
                          <a:ea typeface="Gill Sans"/>
                          <a:cs typeface="Gill Sans"/>
                          <a:sym typeface="Gill Sans"/>
                        </a:rPr>
                        <a:t>woman’s knowledge about breastfeeding in order</a:t>
                      </a:r>
                      <a:r>
                        <a:rPr lang="en-GB" sz="1500">
                          <a:latin typeface="+mj-lt"/>
                          <a:ea typeface="Gill Sans"/>
                          <a:cs typeface="Gill Sans"/>
                          <a:sym typeface="Gill Sans"/>
                        </a:rPr>
                        <a:t> </a:t>
                      </a:r>
                      <a:r>
                        <a:rPr lang="en-GB" sz="1500" u="none" strike="noStrike" cap="none">
                          <a:solidFill>
                            <a:schemeClr val="dk1"/>
                          </a:solidFill>
                          <a:latin typeface="+mj-lt"/>
                          <a:ea typeface="Gill Sans"/>
                          <a:cs typeface="Gill Sans"/>
                          <a:sym typeface="Gill Sans"/>
                        </a:rPr>
                        <a:t>to fill the gaps and correct inaccuracies.</a:t>
                      </a:r>
                      <a:endParaRPr sz="1500" u="none" strike="noStrike" cap="none">
                        <a:solidFill>
                          <a:schemeClr val="dk1"/>
                        </a:solidFill>
                        <a:latin typeface="+mj-lt"/>
                        <a:ea typeface="Gill Sans"/>
                        <a:cs typeface="Gill Sans"/>
                        <a:sym typeface="Gill Sans"/>
                      </a:endParaRPr>
                    </a:p>
                  </a:txBody>
                  <a:tcPr marL="91450" marR="91450" marT="34300" marB="34300">
                    <a:lnL w="12700" cap="flat" cmpd="sng">
                      <a:solidFill>
                        <a:srgbClr val="6C6463"/>
                      </a:solidFill>
                      <a:prstDash val="solid"/>
                      <a:round/>
                      <a:headEnd type="none" w="sm" len="sm"/>
                      <a:tailEnd type="none" w="sm" len="sm"/>
                    </a:lnL>
                    <a:lnR w="12700" cap="flat" cmpd="sng">
                      <a:solidFill>
                        <a:srgbClr val="6C6463"/>
                      </a:solidFill>
                      <a:prstDash val="solid"/>
                      <a:round/>
                      <a:headEnd type="none" w="sm" len="sm"/>
                      <a:tailEnd type="none" w="sm" len="sm"/>
                    </a:lnR>
                    <a:lnT w="12700" cap="flat" cmpd="sng">
                      <a:solidFill>
                        <a:srgbClr val="6C6463"/>
                      </a:solidFill>
                      <a:prstDash val="solid"/>
                      <a:round/>
                      <a:headEnd type="none" w="sm" len="sm"/>
                      <a:tailEnd type="none" w="sm" len="sm"/>
                    </a:lnT>
                    <a:lnB w="12700" cap="flat" cmpd="sng">
                      <a:solidFill>
                        <a:srgbClr val="6C6463"/>
                      </a:solidFill>
                      <a:prstDash val="solid"/>
                      <a:round/>
                      <a:headEnd type="none" w="sm" len="sm"/>
                      <a:tailEnd type="none" w="sm" len="sm"/>
                    </a:lnB>
                    <a:solidFill>
                      <a:srgbClr val="CADDF4"/>
                    </a:solidFill>
                  </a:tcPr>
                </a:tc>
                <a:extLst>
                  <a:ext uri="{0D108BD9-81ED-4DB2-BD59-A6C34878D82A}">
                    <a16:rowId xmlns:a16="http://schemas.microsoft.com/office/drawing/2014/main" val="10003"/>
                  </a:ext>
                </a:extLst>
              </a:tr>
              <a:tr h="278150">
                <a:tc vMerge="1">
                  <a:txBody>
                    <a:bodyPr/>
                    <a:lstStyle/>
                    <a:p>
                      <a:endParaRPr lang="en-US"/>
                    </a:p>
                  </a:txBody>
                  <a:tcPr/>
                </a:tc>
                <a:tc>
                  <a:txBody>
                    <a:bodyPr/>
                    <a:lstStyle/>
                    <a:p>
                      <a:pPr marL="89999" marR="0" lvl="0" indent="-89999" algn="l" rtl="0">
                        <a:lnSpc>
                          <a:spcPct val="100000"/>
                        </a:lnSpc>
                        <a:spcBef>
                          <a:spcPts val="0"/>
                        </a:spcBef>
                        <a:spcAft>
                          <a:spcPts val="0"/>
                        </a:spcAft>
                        <a:buClr>
                          <a:srgbClr val="000000"/>
                        </a:buClr>
                        <a:buSzPts val="1300"/>
                        <a:buFont typeface="Arial"/>
                        <a:buNone/>
                      </a:pPr>
                      <a:r>
                        <a:rPr lang="en-GB" sz="1500" u="none" strike="noStrike" cap="none" dirty="0">
                          <a:solidFill>
                            <a:schemeClr val="dk1"/>
                          </a:solidFill>
                          <a:latin typeface="+mj-lt"/>
                          <a:ea typeface="Gill Sans"/>
                          <a:cs typeface="Gill Sans"/>
                          <a:sym typeface="Gill Sans"/>
                        </a:rPr>
                        <a:t>17. Engage in a conversation with a pregnant woman about at least four care practices a mother/infant</a:t>
                      </a:r>
                      <a:r>
                        <a:rPr lang="en-GB" sz="1500" dirty="0">
                          <a:latin typeface="+mj-lt"/>
                          <a:ea typeface="Gill Sans"/>
                          <a:cs typeface="Gill Sans"/>
                          <a:sym typeface="Gill Sans"/>
                        </a:rPr>
                        <a:t> </a:t>
                      </a:r>
                      <a:r>
                        <a:rPr lang="en-GB" sz="1500" u="none" strike="noStrike" cap="none" dirty="0">
                          <a:solidFill>
                            <a:schemeClr val="dk1"/>
                          </a:solidFill>
                          <a:latin typeface="+mj-lt"/>
                          <a:ea typeface="Gill Sans"/>
                          <a:cs typeface="Gill Sans"/>
                          <a:sym typeface="Gill Sans"/>
                        </a:rPr>
                        <a:t>dyad will experience at the birthing facility that will support breastfeeding. </a:t>
                      </a:r>
                      <a:endParaRPr sz="1500" u="none" strike="noStrike" cap="none" dirty="0">
                        <a:solidFill>
                          <a:schemeClr val="dk1"/>
                        </a:solidFill>
                        <a:latin typeface="+mj-lt"/>
                        <a:ea typeface="Gill Sans"/>
                        <a:cs typeface="Gill Sans"/>
                        <a:sym typeface="Gill Sans"/>
                      </a:endParaRPr>
                    </a:p>
                  </a:txBody>
                  <a:tcPr marL="91450" marR="91450" marT="34300" marB="34300">
                    <a:lnL w="12700" cap="flat" cmpd="sng">
                      <a:solidFill>
                        <a:srgbClr val="6C6463"/>
                      </a:solidFill>
                      <a:prstDash val="solid"/>
                      <a:round/>
                      <a:headEnd type="none" w="sm" len="sm"/>
                      <a:tailEnd type="none" w="sm" len="sm"/>
                    </a:lnL>
                    <a:lnR w="12700" cap="flat" cmpd="sng">
                      <a:solidFill>
                        <a:srgbClr val="6C6463"/>
                      </a:solidFill>
                      <a:prstDash val="solid"/>
                      <a:round/>
                      <a:headEnd type="none" w="sm" len="sm"/>
                      <a:tailEnd type="none" w="sm" len="sm"/>
                    </a:lnR>
                    <a:lnT w="12700" cap="flat" cmpd="sng">
                      <a:solidFill>
                        <a:srgbClr val="6C6463"/>
                      </a:solidFill>
                      <a:prstDash val="solid"/>
                      <a:round/>
                      <a:headEnd type="none" w="sm" len="sm"/>
                      <a:tailEnd type="none" w="sm" len="sm"/>
                    </a:lnT>
                    <a:lnB w="12700" cap="flat" cmpd="sng">
                      <a:solidFill>
                        <a:srgbClr val="6C6463"/>
                      </a:solidFill>
                      <a:prstDash val="solid"/>
                      <a:round/>
                      <a:headEnd type="none" w="sm" len="sm"/>
                      <a:tailEnd type="none" w="sm" len="sm"/>
                    </a:lnB>
                    <a:solidFill>
                      <a:srgbClr val="EDF4FB"/>
                    </a:solidFill>
                  </a:tcPr>
                </a:tc>
                <a:extLst>
                  <a:ext uri="{0D108BD9-81ED-4DB2-BD59-A6C34878D82A}">
                    <a16:rowId xmlns:a16="http://schemas.microsoft.com/office/drawing/2014/main" val="10004"/>
                  </a:ext>
                </a:extLst>
              </a:tr>
            </a:tbl>
          </a:graphicData>
        </a:graphic>
      </p:graphicFrame>
      <p:sp>
        <p:nvSpPr>
          <p:cNvPr id="233" name="Google Shape;233;p42"/>
          <p:cNvSpPr txBox="1"/>
          <p:nvPr/>
        </p:nvSpPr>
        <p:spPr>
          <a:xfrm>
            <a:off x="533600" y="4393100"/>
            <a:ext cx="63441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1200" dirty="0">
                <a:solidFill>
                  <a:schemeClr val="dk1"/>
                </a:solidFill>
                <a:latin typeface="+mj-lt"/>
                <a:ea typeface="Gill Sans"/>
                <a:cs typeface="Gill Sans"/>
                <a:sym typeface="Gill Sans"/>
              </a:rPr>
              <a:t>Source: </a:t>
            </a:r>
            <a:r>
              <a:rPr lang="en-GB" sz="1200" b="0" i="0" u="none" strike="noStrike" cap="none" dirty="0">
                <a:solidFill>
                  <a:schemeClr val="dk1"/>
                </a:solidFill>
                <a:latin typeface="+mj-lt"/>
                <a:ea typeface="Gill Sans"/>
                <a:cs typeface="Gill Sans"/>
                <a:sym typeface="Gill Sans"/>
              </a:rPr>
              <a:t>WHO and UNICEF </a:t>
            </a:r>
            <a:r>
              <a:rPr lang="en-GB" sz="1200" dirty="0">
                <a:solidFill>
                  <a:schemeClr val="dk1"/>
                </a:solidFill>
                <a:latin typeface="+mj-lt"/>
                <a:ea typeface="Gill Sans"/>
                <a:cs typeface="Gill Sans"/>
                <a:sym typeface="Gill Sans"/>
              </a:rPr>
              <a:t>2020b</a:t>
            </a:r>
            <a:endParaRPr sz="1200" b="0" i="0" u="none" strike="noStrike" cap="none" dirty="0">
              <a:solidFill>
                <a:schemeClr val="dk1"/>
              </a:solidFill>
              <a:latin typeface="+mj-lt"/>
              <a:ea typeface="Gill Sans"/>
              <a:cs typeface="Gill Sans"/>
              <a:sym typeface="Gill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43"/>
          <p:cNvSpPr txBox="1">
            <a:spLocks noGrp="1"/>
          </p:cNvSpPr>
          <p:nvPr>
            <p:ph type="title"/>
          </p:nvPr>
        </p:nvSpPr>
        <p:spPr>
          <a:xfrm>
            <a:off x="686104" y="55626"/>
            <a:ext cx="7772400" cy="6858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dirty="0"/>
              <a:t>Performance Indicators of Focus by Competency (2)</a:t>
            </a:r>
            <a:endParaRPr dirty="0"/>
          </a:p>
        </p:txBody>
      </p:sp>
      <p:graphicFrame>
        <p:nvGraphicFramePr>
          <p:cNvPr id="240" name="Google Shape;240;p43"/>
          <p:cNvGraphicFramePr/>
          <p:nvPr>
            <p:extLst>
              <p:ext uri="{D42A27DB-BD31-4B8C-83A1-F6EECF244321}">
                <p14:modId xmlns:p14="http://schemas.microsoft.com/office/powerpoint/2010/main" val="4242706011"/>
              </p:ext>
            </p:extLst>
          </p:nvPr>
        </p:nvGraphicFramePr>
        <p:xfrm>
          <a:off x="686104" y="815570"/>
          <a:ext cx="7772400" cy="3398640"/>
        </p:xfrm>
        <a:graphic>
          <a:graphicData uri="http://schemas.openxmlformats.org/drawingml/2006/table">
            <a:tbl>
              <a:tblPr firstRow="1" bandRow="1">
                <a:noFill/>
                <a:tableStyleId>{4B0DBF1B-B915-4015-BC21-E78C9853979B}</a:tableStyleId>
              </a:tblPr>
              <a:tblGrid>
                <a:gridCol w="2438100">
                  <a:extLst>
                    <a:ext uri="{9D8B030D-6E8A-4147-A177-3AD203B41FA5}">
                      <a16:colId xmlns:a16="http://schemas.microsoft.com/office/drawing/2014/main" val="20000"/>
                    </a:ext>
                  </a:extLst>
                </a:gridCol>
                <a:gridCol w="5334300">
                  <a:extLst>
                    <a:ext uri="{9D8B030D-6E8A-4147-A177-3AD203B41FA5}">
                      <a16:colId xmlns:a16="http://schemas.microsoft.com/office/drawing/2014/main" val="20001"/>
                    </a:ext>
                  </a:extLst>
                </a:gridCol>
              </a:tblGrid>
              <a:tr h="278150">
                <a:tc>
                  <a:txBody>
                    <a:bodyPr/>
                    <a:lstStyle/>
                    <a:p>
                      <a:pPr marL="0" marR="0" lvl="0" indent="0" algn="l" rtl="0">
                        <a:lnSpc>
                          <a:spcPct val="100000"/>
                        </a:lnSpc>
                        <a:spcBef>
                          <a:spcPts val="0"/>
                        </a:spcBef>
                        <a:spcAft>
                          <a:spcPts val="0"/>
                        </a:spcAft>
                        <a:buClr>
                          <a:srgbClr val="000000"/>
                        </a:buClr>
                        <a:buSzPts val="1500"/>
                        <a:buFont typeface="Arial"/>
                        <a:buNone/>
                      </a:pPr>
                      <a:r>
                        <a:rPr lang="en-GB" sz="1600" u="none" strike="noStrike" cap="none">
                          <a:latin typeface="+mj-lt"/>
                          <a:ea typeface="Gill Sans"/>
                          <a:cs typeface="Gill Sans"/>
                          <a:sym typeface="Gill Sans"/>
                        </a:rPr>
                        <a:t>Competency</a:t>
                      </a:r>
                      <a:endParaRPr sz="1600" u="none" strike="noStrike" cap="none">
                        <a:latin typeface="+mj-lt"/>
                        <a:ea typeface="Gill Sans"/>
                        <a:cs typeface="Gill Sans"/>
                        <a:sym typeface="Gill Sans"/>
                      </a:endParaRPr>
                    </a:p>
                  </a:txBody>
                  <a:tcPr marL="91450" marR="91450" marT="34300" marB="34300">
                    <a:lnL w="12700" cap="flat" cmpd="sng">
                      <a:solidFill>
                        <a:srgbClr val="6C6463"/>
                      </a:solidFill>
                      <a:prstDash val="solid"/>
                      <a:round/>
                      <a:headEnd type="none" w="sm" len="sm"/>
                      <a:tailEnd type="none" w="sm" len="sm"/>
                    </a:lnL>
                    <a:lnR w="12700" cap="flat" cmpd="sng">
                      <a:solidFill>
                        <a:srgbClr val="6C6463"/>
                      </a:solidFill>
                      <a:prstDash val="solid"/>
                      <a:round/>
                      <a:headEnd type="none" w="sm" len="sm"/>
                      <a:tailEnd type="none" w="sm" len="sm"/>
                    </a:lnR>
                    <a:lnT w="12700" cap="flat" cmpd="sng">
                      <a:solidFill>
                        <a:srgbClr val="6C6463"/>
                      </a:solidFill>
                      <a:prstDash val="solid"/>
                      <a:round/>
                      <a:headEnd type="none" w="sm" len="sm"/>
                      <a:tailEnd type="none" w="sm" len="sm"/>
                    </a:lnT>
                    <a:lnB w="12700" cap="flat" cmpd="sng">
                      <a:solidFill>
                        <a:srgbClr val="6C6463"/>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en-GB" sz="1600" u="none" strike="noStrike" cap="none">
                          <a:latin typeface="+mj-lt"/>
                          <a:ea typeface="Gill Sans"/>
                          <a:cs typeface="Gill Sans"/>
                          <a:sym typeface="Gill Sans"/>
                        </a:rPr>
                        <a:t>Performance Indicator</a:t>
                      </a:r>
                      <a:endParaRPr sz="1600" u="none" strike="noStrike" cap="none">
                        <a:latin typeface="+mj-lt"/>
                        <a:ea typeface="Gill Sans"/>
                        <a:cs typeface="Gill Sans"/>
                        <a:sym typeface="Gill Sans"/>
                      </a:endParaRPr>
                    </a:p>
                  </a:txBody>
                  <a:tcPr marL="91450" marR="91450" marT="34300" marB="34300">
                    <a:lnL w="12700" cap="flat" cmpd="sng">
                      <a:solidFill>
                        <a:srgbClr val="6C6463"/>
                      </a:solidFill>
                      <a:prstDash val="solid"/>
                      <a:round/>
                      <a:headEnd type="none" w="sm" len="sm"/>
                      <a:tailEnd type="none" w="sm" len="sm"/>
                    </a:lnL>
                    <a:lnR w="12700" cap="flat" cmpd="sng">
                      <a:solidFill>
                        <a:srgbClr val="6C6463"/>
                      </a:solidFill>
                      <a:prstDash val="solid"/>
                      <a:round/>
                      <a:headEnd type="none" w="sm" len="sm"/>
                      <a:tailEnd type="none" w="sm" len="sm"/>
                    </a:lnR>
                    <a:lnT w="12700" cap="flat" cmpd="sng">
                      <a:solidFill>
                        <a:srgbClr val="6C6463"/>
                      </a:solidFill>
                      <a:prstDash val="solid"/>
                      <a:round/>
                      <a:headEnd type="none" w="sm" len="sm"/>
                      <a:tailEnd type="none" w="sm" len="sm"/>
                    </a:lnT>
                    <a:lnB w="12700" cap="flat" cmpd="sng">
                      <a:solidFill>
                        <a:srgbClr val="6C6463"/>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278150">
                <a:tc rowSpan="2">
                  <a:txBody>
                    <a:bodyPr/>
                    <a:lstStyle/>
                    <a:p>
                      <a:pPr marL="89999" marR="0" lvl="0" indent="-89999" algn="l" rtl="0">
                        <a:lnSpc>
                          <a:spcPct val="100000"/>
                        </a:lnSpc>
                        <a:spcBef>
                          <a:spcPts val="0"/>
                        </a:spcBef>
                        <a:spcAft>
                          <a:spcPts val="0"/>
                        </a:spcAft>
                        <a:buClr>
                          <a:srgbClr val="000000"/>
                        </a:buClr>
                        <a:buSzPts val="1400"/>
                        <a:buFont typeface="Arial"/>
                        <a:buNone/>
                      </a:pPr>
                      <a:r>
                        <a:rPr lang="en-GB" sz="1500" u="none" strike="noStrike" cap="none">
                          <a:solidFill>
                            <a:schemeClr val="dk1"/>
                          </a:solidFill>
                          <a:latin typeface="+mj-lt"/>
                          <a:ea typeface="Gill Sans"/>
                          <a:cs typeface="Gill Sans"/>
                          <a:sym typeface="Gill Sans"/>
                        </a:rPr>
                        <a:t>7. Facilitate breastfeeding within </a:t>
                      </a:r>
                      <a:r>
                        <a:rPr lang="en-GB" sz="1500">
                          <a:latin typeface="+mj-lt"/>
                          <a:ea typeface="Gill Sans"/>
                          <a:cs typeface="Gill Sans"/>
                          <a:sym typeface="Gill Sans"/>
                        </a:rPr>
                        <a:t>t</a:t>
                      </a:r>
                      <a:r>
                        <a:rPr lang="en-GB" sz="1500" u="none" strike="noStrike" cap="none">
                          <a:solidFill>
                            <a:schemeClr val="dk1"/>
                          </a:solidFill>
                          <a:latin typeface="+mj-lt"/>
                          <a:ea typeface="Gill Sans"/>
                          <a:cs typeface="Gill Sans"/>
                          <a:sym typeface="Gill Sans"/>
                        </a:rPr>
                        <a:t>he first hour, according to cues</a:t>
                      </a:r>
                      <a:endParaRPr sz="1600" u="none" strike="noStrike" cap="none">
                        <a:latin typeface="+mj-lt"/>
                        <a:ea typeface="Gill Sans"/>
                        <a:cs typeface="Gill Sans"/>
                        <a:sym typeface="Gill Sans"/>
                      </a:endParaRPr>
                    </a:p>
                  </a:txBody>
                  <a:tcPr marL="91450" marR="91450" marT="34300" marB="34300">
                    <a:lnL w="12700" cap="flat" cmpd="sng">
                      <a:solidFill>
                        <a:srgbClr val="6C6463"/>
                      </a:solidFill>
                      <a:prstDash val="solid"/>
                      <a:round/>
                      <a:headEnd type="none" w="sm" len="sm"/>
                      <a:tailEnd type="none" w="sm" len="sm"/>
                    </a:lnL>
                    <a:lnR w="12700" cap="flat" cmpd="sng">
                      <a:solidFill>
                        <a:srgbClr val="6C6463"/>
                      </a:solidFill>
                      <a:prstDash val="solid"/>
                      <a:round/>
                      <a:headEnd type="none" w="sm" len="sm"/>
                      <a:tailEnd type="none" w="sm" len="sm"/>
                    </a:lnR>
                    <a:lnT w="12700" cap="flat" cmpd="sng">
                      <a:solidFill>
                        <a:srgbClr val="6C6463"/>
                      </a:solidFill>
                      <a:prstDash val="solid"/>
                      <a:round/>
                      <a:headEnd type="none" w="sm" len="sm"/>
                      <a:tailEnd type="none" w="sm" len="sm"/>
                    </a:lnT>
                    <a:lnB w="12700" cap="flat" cmpd="sng">
                      <a:solidFill>
                        <a:srgbClr val="6C6463"/>
                      </a:solidFill>
                      <a:prstDash val="solid"/>
                      <a:round/>
                      <a:headEnd type="none" w="sm" len="sm"/>
                      <a:tailEnd type="none" w="sm" len="sm"/>
                    </a:lnB>
                    <a:solidFill>
                      <a:srgbClr val="F2F2F2"/>
                    </a:solidFill>
                  </a:tcPr>
                </a:tc>
                <a:tc>
                  <a:txBody>
                    <a:bodyPr/>
                    <a:lstStyle/>
                    <a:p>
                      <a:pPr marL="89999" marR="0" lvl="0" indent="-89999" algn="l" rtl="0">
                        <a:lnSpc>
                          <a:spcPct val="100000"/>
                        </a:lnSpc>
                        <a:spcBef>
                          <a:spcPts val="0"/>
                        </a:spcBef>
                        <a:spcAft>
                          <a:spcPts val="0"/>
                        </a:spcAft>
                        <a:buClr>
                          <a:srgbClr val="000000"/>
                        </a:buClr>
                        <a:buSzPts val="1400"/>
                        <a:buFont typeface="Arial"/>
                        <a:buNone/>
                      </a:pPr>
                      <a:r>
                        <a:rPr lang="en-GB" sz="1500" u="none" strike="noStrike" cap="none">
                          <a:solidFill>
                            <a:schemeClr val="dk1"/>
                          </a:solidFill>
                          <a:latin typeface="+mj-lt"/>
                          <a:ea typeface="Gill Sans"/>
                          <a:cs typeface="Gill Sans"/>
                          <a:sym typeface="Gill Sans"/>
                        </a:rPr>
                        <a:t>25. Engage in a conversation with a mother including at least three</a:t>
                      </a:r>
                      <a:r>
                        <a:rPr lang="en-GB" sz="1500">
                          <a:latin typeface="+mj-lt"/>
                          <a:ea typeface="Gill Sans"/>
                          <a:cs typeface="Gill Sans"/>
                          <a:sym typeface="Gill Sans"/>
                        </a:rPr>
                        <a:t> r</a:t>
                      </a:r>
                      <a:r>
                        <a:rPr lang="en-GB" sz="1500" u="none" strike="noStrike" cap="none">
                          <a:solidFill>
                            <a:schemeClr val="dk1"/>
                          </a:solidFill>
                          <a:latin typeface="+mj-lt"/>
                          <a:ea typeface="Gill Sans"/>
                          <a:cs typeface="Gill Sans"/>
                          <a:sym typeface="Gill Sans"/>
                        </a:rPr>
                        <a:t>easons why suckling at the breast in the first hour is important, when the baby is ready.</a:t>
                      </a:r>
                      <a:endParaRPr sz="1600" u="none" strike="noStrike" cap="none">
                        <a:latin typeface="+mj-lt"/>
                        <a:ea typeface="Gill Sans"/>
                        <a:cs typeface="Gill Sans"/>
                        <a:sym typeface="Gill Sans"/>
                      </a:endParaRPr>
                    </a:p>
                  </a:txBody>
                  <a:tcPr marL="91450" marR="91450" marT="34300" marB="34300">
                    <a:lnL w="12700" cap="flat" cmpd="sng">
                      <a:solidFill>
                        <a:srgbClr val="6C6463"/>
                      </a:solidFill>
                      <a:prstDash val="solid"/>
                      <a:round/>
                      <a:headEnd type="none" w="sm" len="sm"/>
                      <a:tailEnd type="none" w="sm" len="sm"/>
                    </a:lnL>
                    <a:lnR w="12700" cap="flat" cmpd="sng">
                      <a:solidFill>
                        <a:srgbClr val="6C6463"/>
                      </a:solidFill>
                      <a:prstDash val="solid"/>
                      <a:round/>
                      <a:headEnd type="none" w="sm" len="sm"/>
                      <a:tailEnd type="none" w="sm" len="sm"/>
                    </a:lnR>
                    <a:lnT w="12700" cap="flat" cmpd="sng">
                      <a:solidFill>
                        <a:srgbClr val="6C6463"/>
                      </a:solidFill>
                      <a:prstDash val="solid"/>
                      <a:round/>
                      <a:headEnd type="none" w="sm" len="sm"/>
                      <a:tailEnd type="none" w="sm" len="sm"/>
                    </a:lnT>
                    <a:lnB w="12700" cap="flat" cmpd="sng">
                      <a:solidFill>
                        <a:srgbClr val="6C6463"/>
                      </a:solidFill>
                      <a:prstDash val="solid"/>
                      <a:round/>
                      <a:headEnd type="none" w="sm" len="sm"/>
                      <a:tailEnd type="none" w="sm" len="sm"/>
                    </a:lnB>
                    <a:solidFill>
                      <a:srgbClr val="F2F2F2"/>
                    </a:solidFill>
                  </a:tcPr>
                </a:tc>
                <a:extLst>
                  <a:ext uri="{0D108BD9-81ED-4DB2-BD59-A6C34878D82A}">
                    <a16:rowId xmlns:a16="http://schemas.microsoft.com/office/drawing/2014/main" val="10001"/>
                  </a:ext>
                </a:extLst>
              </a:tr>
              <a:tr h="278150">
                <a:tc vMerge="1">
                  <a:txBody>
                    <a:bodyPr/>
                    <a:lstStyle/>
                    <a:p>
                      <a:endParaRPr lang="en-US"/>
                    </a:p>
                  </a:txBody>
                  <a:tcPr/>
                </a:tc>
                <a:tc>
                  <a:txBody>
                    <a:bodyPr/>
                    <a:lstStyle/>
                    <a:p>
                      <a:pPr marL="89999" marR="0" lvl="0" indent="-89999" algn="l" rtl="0">
                        <a:lnSpc>
                          <a:spcPct val="100000"/>
                        </a:lnSpc>
                        <a:spcBef>
                          <a:spcPts val="0"/>
                        </a:spcBef>
                        <a:spcAft>
                          <a:spcPts val="0"/>
                        </a:spcAft>
                        <a:buClr>
                          <a:srgbClr val="000000"/>
                        </a:buClr>
                        <a:buSzPts val="1400"/>
                        <a:buFont typeface="Arial"/>
                        <a:buNone/>
                      </a:pPr>
                      <a:r>
                        <a:rPr lang="en-GB" sz="1500" u="none" strike="noStrike" cap="none">
                          <a:solidFill>
                            <a:schemeClr val="dk1"/>
                          </a:solidFill>
                          <a:latin typeface="+mj-lt"/>
                          <a:ea typeface="Gill Sans"/>
                          <a:cs typeface="Gill Sans"/>
                          <a:sym typeface="Gill Sans"/>
                        </a:rPr>
                        <a:t>27. Describe to a mother at least three pre-feeding behaviours babies show before actively sucking at the breast.</a:t>
                      </a:r>
                      <a:endParaRPr sz="1600" u="none" strike="noStrike" cap="none">
                        <a:latin typeface="+mj-lt"/>
                        <a:ea typeface="Gill Sans"/>
                        <a:cs typeface="Gill Sans"/>
                        <a:sym typeface="Gill Sans"/>
                      </a:endParaRPr>
                    </a:p>
                  </a:txBody>
                  <a:tcPr marL="91450" marR="91450" marT="34300" marB="34300">
                    <a:lnL w="12700" cap="flat" cmpd="sng">
                      <a:solidFill>
                        <a:srgbClr val="6C6463"/>
                      </a:solidFill>
                      <a:prstDash val="solid"/>
                      <a:round/>
                      <a:headEnd type="none" w="sm" len="sm"/>
                      <a:tailEnd type="none" w="sm" len="sm"/>
                    </a:lnL>
                    <a:lnR w="12700" cap="flat" cmpd="sng">
                      <a:solidFill>
                        <a:srgbClr val="6C6463"/>
                      </a:solidFill>
                      <a:prstDash val="solid"/>
                      <a:round/>
                      <a:headEnd type="none" w="sm" len="sm"/>
                      <a:tailEnd type="none" w="sm" len="sm"/>
                    </a:lnR>
                    <a:lnT w="12700" cap="flat" cmpd="sng">
                      <a:solidFill>
                        <a:srgbClr val="6C6463"/>
                      </a:solidFill>
                      <a:prstDash val="solid"/>
                      <a:round/>
                      <a:headEnd type="none" w="sm" len="sm"/>
                      <a:tailEnd type="none" w="sm" len="sm"/>
                    </a:lnT>
                    <a:lnB w="12700" cap="flat" cmpd="sng">
                      <a:solidFill>
                        <a:srgbClr val="6C6463"/>
                      </a:solidFill>
                      <a:prstDash val="solid"/>
                      <a:round/>
                      <a:headEnd type="none" w="sm" len="sm"/>
                      <a:tailEnd type="none" w="sm" len="sm"/>
                    </a:lnB>
                    <a:solidFill>
                      <a:srgbClr val="F2F2F2"/>
                    </a:solidFill>
                  </a:tcPr>
                </a:tc>
                <a:extLst>
                  <a:ext uri="{0D108BD9-81ED-4DB2-BD59-A6C34878D82A}">
                    <a16:rowId xmlns:a16="http://schemas.microsoft.com/office/drawing/2014/main" val="10002"/>
                  </a:ext>
                </a:extLst>
              </a:tr>
              <a:tr h="278150">
                <a:tc rowSpan="3">
                  <a:txBody>
                    <a:bodyPr/>
                    <a:lstStyle/>
                    <a:p>
                      <a:pPr marL="89999" marR="0" lvl="0" indent="-89999" algn="l" rtl="0">
                        <a:lnSpc>
                          <a:spcPct val="100000"/>
                        </a:lnSpc>
                        <a:spcBef>
                          <a:spcPts val="0"/>
                        </a:spcBef>
                        <a:spcAft>
                          <a:spcPts val="0"/>
                        </a:spcAft>
                        <a:buClr>
                          <a:srgbClr val="000000"/>
                        </a:buClr>
                        <a:buSzPts val="1400"/>
                        <a:buFont typeface="Arial"/>
                        <a:buNone/>
                      </a:pPr>
                      <a:r>
                        <a:rPr lang="en-GB" sz="1500" u="none" strike="noStrike" cap="none">
                          <a:solidFill>
                            <a:schemeClr val="dk1"/>
                          </a:solidFill>
                          <a:latin typeface="+mj-lt"/>
                          <a:ea typeface="Gill Sans"/>
                          <a:cs typeface="Gill Sans"/>
                          <a:sym typeface="Gill Sans"/>
                        </a:rPr>
                        <a:t>8. Discuss with a mother how</a:t>
                      </a:r>
                      <a:r>
                        <a:rPr lang="en-GB" sz="1500">
                          <a:latin typeface="+mj-lt"/>
                          <a:ea typeface="Gill Sans"/>
                          <a:cs typeface="Gill Sans"/>
                          <a:sym typeface="Gill Sans"/>
                        </a:rPr>
                        <a:t> </a:t>
                      </a:r>
                      <a:r>
                        <a:rPr lang="en-GB" sz="1500" u="none" strike="noStrike" cap="none">
                          <a:solidFill>
                            <a:schemeClr val="dk1"/>
                          </a:solidFill>
                          <a:latin typeface="+mj-lt"/>
                          <a:ea typeface="Gill Sans"/>
                          <a:cs typeface="Gill Sans"/>
                          <a:sym typeface="Gill Sans"/>
                        </a:rPr>
                        <a:t>breastfeeding works</a:t>
                      </a:r>
                      <a:endParaRPr sz="1600" u="none" strike="noStrike" cap="none">
                        <a:solidFill>
                          <a:schemeClr val="dk1"/>
                        </a:solidFill>
                        <a:latin typeface="+mj-lt"/>
                        <a:ea typeface="Gill Sans"/>
                        <a:cs typeface="Gill Sans"/>
                        <a:sym typeface="Gill Sans"/>
                      </a:endParaRPr>
                    </a:p>
                  </a:txBody>
                  <a:tcPr marL="91450" marR="91450" marT="34300" marB="34300">
                    <a:lnL w="12700" cap="flat" cmpd="sng">
                      <a:solidFill>
                        <a:srgbClr val="6C6463"/>
                      </a:solidFill>
                      <a:prstDash val="solid"/>
                      <a:round/>
                      <a:headEnd type="none" w="sm" len="sm"/>
                      <a:tailEnd type="none" w="sm" len="sm"/>
                    </a:lnL>
                    <a:lnR w="12700" cap="flat" cmpd="sng">
                      <a:solidFill>
                        <a:srgbClr val="6C6463"/>
                      </a:solidFill>
                      <a:prstDash val="solid"/>
                      <a:round/>
                      <a:headEnd type="none" w="sm" len="sm"/>
                      <a:tailEnd type="none" w="sm" len="sm"/>
                    </a:lnR>
                    <a:lnT w="12700" cap="flat" cmpd="sng">
                      <a:solidFill>
                        <a:srgbClr val="6C6463"/>
                      </a:solidFill>
                      <a:prstDash val="solid"/>
                      <a:round/>
                      <a:headEnd type="none" w="sm" len="sm"/>
                      <a:tailEnd type="none" w="sm" len="sm"/>
                    </a:lnT>
                    <a:lnB w="12700" cap="flat" cmpd="sng">
                      <a:solidFill>
                        <a:srgbClr val="6C6463"/>
                      </a:solidFill>
                      <a:prstDash val="solid"/>
                      <a:round/>
                      <a:headEnd type="none" w="sm" len="sm"/>
                      <a:tailEnd type="none" w="sm" len="sm"/>
                    </a:lnB>
                    <a:solidFill>
                      <a:srgbClr val="EDF4FB"/>
                    </a:solidFill>
                  </a:tcPr>
                </a:tc>
                <a:tc>
                  <a:txBody>
                    <a:bodyPr/>
                    <a:lstStyle/>
                    <a:p>
                      <a:pPr marL="89999" marR="0" lvl="0" indent="-89999" algn="l" rtl="0">
                        <a:lnSpc>
                          <a:spcPct val="100000"/>
                        </a:lnSpc>
                        <a:spcBef>
                          <a:spcPts val="0"/>
                        </a:spcBef>
                        <a:spcAft>
                          <a:spcPts val="0"/>
                        </a:spcAft>
                        <a:buClr>
                          <a:srgbClr val="000000"/>
                        </a:buClr>
                        <a:buSzPts val="1400"/>
                        <a:buFont typeface="Arial"/>
                        <a:buNone/>
                      </a:pPr>
                      <a:r>
                        <a:rPr lang="en-GB" sz="1500" u="none" strike="noStrike" cap="none" dirty="0">
                          <a:solidFill>
                            <a:schemeClr val="dk1"/>
                          </a:solidFill>
                          <a:latin typeface="+mj-lt"/>
                          <a:ea typeface="Gill Sans"/>
                          <a:cs typeface="Gill Sans"/>
                          <a:sym typeface="Gill Sans"/>
                        </a:rPr>
                        <a:t>29. Engage in a conversation with a mother regarding at least three reasons why effective exclusive breastfeeding is important.</a:t>
                      </a:r>
                      <a:endParaRPr sz="1600" u="none" strike="noStrike" cap="none" dirty="0">
                        <a:solidFill>
                          <a:schemeClr val="dk1"/>
                        </a:solidFill>
                        <a:latin typeface="+mj-lt"/>
                        <a:ea typeface="Gill Sans"/>
                        <a:cs typeface="Gill Sans"/>
                        <a:sym typeface="Gill Sans"/>
                      </a:endParaRPr>
                    </a:p>
                  </a:txBody>
                  <a:tcPr marL="91450" marR="91450" marT="34300" marB="34300">
                    <a:lnL w="12700" cap="flat" cmpd="sng">
                      <a:solidFill>
                        <a:srgbClr val="6C6463"/>
                      </a:solidFill>
                      <a:prstDash val="solid"/>
                      <a:round/>
                      <a:headEnd type="none" w="sm" len="sm"/>
                      <a:tailEnd type="none" w="sm" len="sm"/>
                    </a:lnL>
                    <a:lnR w="12700" cap="flat" cmpd="sng">
                      <a:solidFill>
                        <a:srgbClr val="6C6463"/>
                      </a:solidFill>
                      <a:prstDash val="solid"/>
                      <a:round/>
                      <a:headEnd type="none" w="sm" len="sm"/>
                      <a:tailEnd type="none" w="sm" len="sm"/>
                    </a:lnR>
                    <a:lnT w="12700" cap="flat" cmpd="sng">
                      <a:solidFill>
                        <a:srgbClr val="6C6463"/>
                      </a:solidFill>
                      <a:prstDash val="solid"/>
                      <a:round/>
                      <a:headEnd type="none" w="sm" len="sm"/>
                      <a:tailEnd type="none" w="sm" len="sm"/>
                    </a:lnT>
                    <a:lnB w="12700" cap="flat" cmpd="sng">
                      <a:solidFill>
                        <a:srgbClr val="6C6463"/>
                      </a:solidFill>
                      <a:prstDash val="solid"/>
                      <a:round/>
                      <a:headEnd type="none" w="sm" len="sm"/>
                      <a:tailEnd type="none" w="sm" len="sm"/>
                    </a:lnB>
                    <a:solidFill>
                      <a:srgbClr val="EDF4FB"/>
                    </a:solidFill>
                  </a:tcPr>
                </a:tc>
                <a:extLst>
                  <a:ext uri="{0D108BD9-81ED-4DB2-BD59-A6C34878D82A}">
                    <a16:rowId xmlns:a16="http://schemas.microsoft.com/office/drawing/2014/main" val="10003"/>
                  </a:ext>
                </a:extLst>
              </a:tr>
              <a:tr h="278150">
                <a:tc vMerge="1">
                  <a:txBody>
                    <a:bodyPr/>
                    <a:lstStyle/>
                    <a:p>
                      <a:endParaRPr lang="en-US"/>
                    </a:p>
                  </a:txBody>
                  <a:tcPr/>
                </a:tc>
                <a:tc>
                  <a:txBody>
                    <a:bodyPr/>
                    <a:lstStyle/>
                    <a:p>
                      <a:pPr marL="89999" marR="0" lvl="0" indent="-89999" algn="l" rtl="0">
                        <a:lnSpc>
                          <a:spcPct val="100000"/>
                        </a:lnSpc>
                        <a:spcBef>
                          <a:spcPts val="0"/>
                        </a:spcBef>
                        <a:spcAft>
                          <a:spcPts val="0"/>
                        </a:spcAft>
                        <a:buClr>
                          <a:srgbClr val="000000"/>
                        </a:buClr>
                        <a:buSzPts val="1400"/>
                        <a:buFont typeface="Arial"/>
                        <a:buNone/>
                      </a:pPr>
                      <a:r>
                        <a:rPr lang="en-GB" sz="1500" u="none" strike="noStrike" cap="none">
                          <a:solidFill>
                            <a:schemeClr val="dk1"/>
                          </a:solidFill>
                          <a:latin typeface="+mj-lt"/>
                          <a:ea typeface="Gill Sans"/>
                          <a:cs typeface="Gill Sans"/>
                          <a:sym typeface="Gill Sans"/>
                        </a:rPr>
                        <a:t>30. Engage in a conversation with a mother regarding two elements related to infant feeding patterns in the first 36 hours of life.</a:t>
                      </a:r>
                      <a:endParaRPr sz="1500" u="none" strike="noStrike" cap="none">
                        <a:solidFill>
                          <a:schemeClr val="dk1"/>
                        </a:solidFill>
                        <a:latin typeface="+mj-lt"/>
                        <a:ea typeface="Gill Sans"/>
                        <a:cs typeface="Gill Sans"/>
                        <a:sym typeface="Gill Sans"/>
                      </a:endParaRPr>
                    </a:p>
                  </a:txBody>
                  <a:tcPr marL="91450" marR="91450" marT="34300" marB="34300">
                    <a:lnL w="12700" cap="flat" cmpd="sng">
                      <a:solidFill>
                        <a:srgbClr val="6C6463"/>
                      </a:solidFill>
                      <a:prstDash val="solid"/>
                      <a:round/>
                      <a:headEnd type="none" w="sm" len="sm"/>
                      <a:tailEnd type="none" w="sm" len="sm"/>
                    </a:lnL>
                    <a:lnR w="12700" cap="flat" cmpd="sng">
                      <a:solidFill>
                        <a:srgbClr val="6C6463"/>
                      </a:solidFill>
                      <a:prstDash val="solid"/>
                      <a:round/>
                      <a:headEnd type="none" w="sm" len="sm"/>
                      <a:tailEnd type="none" w="sm" len="sm"/>
                    </a:lnR>
                    <a:lnT w="12700" cap="flat" cmpd="sng">
                      <a:solidFill>
                        <a:srgbClr val="6C6463"/>
                      </a:solidFill>
                      <a:prstDash val="solid"/>
                      <a:round/>
                      <a:headEnd type="none" w="sm" len="sm"/>
                      <a:tailEnd type="none" w="sm" len="sm"/>
                    </a:lnT>
                    <a:lnB w="12700" cap="flat" cmpd="sng">
                      <a:solidFill>
                        <a:srgbClr val="6C6463"/>
                      </a:solidFill>
                      <a:prstDash val="solid"/>
                      <a:round/>
                      <a:headEnd type="none" w="sm" len="sm"/>
                      <a:tailEnd type="none" w="sm" len="sm"/>
                    </a:lnB>
                    <a:solidFill>
                      <a:srgbClr val="CADDF4"/>
                    </a:solidFill>
                  </a:tcPr>
                </a:tc>
                <a:extLst>
                  <a:ext uri="{0D108BD9-81ED-4DB2-BD59-A6C34878D82A}">
                    <a16:rowId xmlns:a16="http://schemas.microsoft.com/office/drawing/2014/main" val="10004"/>
                  </a:ext>
                </a:extLst>
              </a:tr>
              <a:tr h="278150">
                <a:tc vMerge="1">
                  <a:txBody>
                    <a:bodyPr/>
                    <a:lstStyle/>
                    <a:p>
                      <a:endParaRPr lang="en-US"/>
                    </a:p>
                  </a:txBody>
                  <a:tcPr/>
                </a:tc>
                <a:tc>
                  <a:txBody>
                    <a:bodyPr/>
                    <a:lstStyle/>
                    <a:p>
                      <a:pPr marL="89999" marR="0" lvl="0" indent="-89999" algn="l" rtl="0">
                        <a:lnSpc>
                          <a:spcPct val="100000"/>
                        </a:lnSpc>
                        <a:spcBef>
                          <a:spcPts val="0"/>
                        </a:spcBef>
                        <a:spcAft>
                          <a:spcPts val="0"/>
                        </a:spcAft>
                        <a:buClr>
                          <a:srgbClr val="000000"/>
                        </a:buClr>
                        <a:buSzPts val="1400"/>
                        <a:buFont typeface="Arial"/>
                        <a:buNone/>
                      </a:pPr>
                      <a:r>
                        <a:rPr lang="en-GB" sz="1500" u="none" strike="noStrike" cap="none" dirty="0">
                          <a:solidFill>
                            <a:schemeClr val="dk1"/>
                          </a:solidFill>
                          <a:latin typeface="+mj-lt"/>
                          <a:ea typeface="Gill Sans"/>
                          <a:cs typeface="Gill Sans"/>
                          <a:sym typeface="Gill Sans"/>
                        </a:rPr>
                        <a:t>31. Describe to a mother at least four signs of adequate transfer of milk in the first few days.</a:t>
                      </a:r>
                      <a:endParaRPr sz="1600" u="none" strike="noStrike" cap="none" dirty="0">
                        <a:solidFill>
                          <a:schemeClr val="dk1"/>
                        </a:solidFill>
                        <a:latin typeface="+mj-lt"/>
                        <a:ea typeface="Gill Sans"/>
                        <a:cs typeface="Gill Sans"/>
                        <a:sym typeface="Gill Sans"/>
                      </a:endParaRPr>
                    </a:p>
                  </a:txBody>
                  <a:tcPr marL="91450" marR="91450" marT="34300" marB="34300">
                    <a:lnL w="12700" cap="flat" cmpd="sng">
                      <a:solidFill>
                        <a:srgbClr val="6C6463"/>
                      </a:solidFill>
                      <a:prstDash val="solid"/>
                      <a:round/>
                      <a:headEnd type="none" w="sm" len="sm"/>
                      <a:tailEnd type="none" w="sm" len="sm"/>
                    </a:lnL>
                    <a:lnR w="12700" cap="flat" cmpd="sng">
                      <a:solidFill>
                        <a:srgbClr val="6C6463"/>
                      </a:solidFill>
                      <a:prstDash val="solid"/>
                      <a:round/>
                      <a:headEnd type="none" w="sm" len="sm"/>
                      <a:tailEnd type="none" w="sm" len="sm"/>
                    </a:lnR>
                    <a:lnT w="12700" cap="flat" cmpd="sng">
                      <a:solidFill>
                        <a:srgbClr val="6C6463"/>
                      </a:solidFill>
                      <a:prstDash val="solid"/>
                      <a:round/>
                      <a:headEnd type="none" w="sm" len="sm"/>
                      <a:tailEnd type="none" w="sm" len="sm"/>
                    </a:lnT>
                    <a:lnB w="12700" cap="flat" cmpd="sng">
                      <a:solidFill>
                        <a:srgbClr val="6C6463"/>
                      </a:solidFill>
                      <a:prstDash val="solid"/>
                      <a:round/>
                      <a:headEnd type="none" w="sm" len="sm"/>
                      <a:tailEnd type="none" w="sm" len="sm"/>
                    </a:lnB>
                    <a:solidFill>
                      <a:srgbClr val="EDF4FB"/>
                    </a:solidFill>
                  </a:tcPr>
                </a:tc>
                <a:extLst>
                  <a:ext uri="{0D108BD9-81ED-4DB2-BD59-A6C34878D82A}">
                    <a16:rowId xmlns:a16="http://schemas.microsoft.com/office/drawing/2014/main" val="10005"/>
                  </a:ext>
                </a:extLst>
              </a:tr>
            </a:tbl>
          </a:graphicData>
        </a:graphic>
      </p:graphicFrame>
      <p:sp>
        <p:nvSpPr>
          <p:cNvPr id="241" name="Google Shape;241;p43"/>
          <p:cNvSpPr txBox="1"/>
          <p:nvPr/>
        </p:nvSpPr>
        <p:spPr>
          <a:xfrm>
            <a:off x="533700" y="4393125"/>
            <a:ext cx="63441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1200" dirty="0">
                <a:solidFill>
                  <a:schemeClr val="dk1"/>
                </a:solidFill>
                <a:latin typeface="+mj-lt"/>
                <a:ea typeface="Gill Sans"/>
                <a:cs typeface="Gill Sans"/>
                <a:sym typeface="Gill Sans"/>
              </a:rPr>
              <a:t>Source: </a:t>
            </a:r>
            <a:r>
              <a:rPr lang="en-GB" sz="1200" b="0" i="0" u="none" strike="noStrike" cap="none" dirty="0">
                <a:solidFill>
                  <a:schemeClr val="dk1"/>
                </a:solidFill>
                <a:latin typeface="+mj-lt"/>
                <a:ea typeface="Gill Sans"/>
                <a:cs typeface="Gill Sans"/>
                <a:sym typeface="Gill Sans"/>
              </a:rPr>
              <a:t>WHO and UNICEF </a:t>
            </a:r>
            <a:r>
              <a:rPr lang="en-GB" sz="1200" dirty="0">
                <a:solidFill>
                  <a:schemeClr val="dk1"/>
                </a:solidFill>
                <a:latin typeface="+mj-lt"/>
                <a:ea typeface="Gill Sans"/>
                <a:cs typeface="Gill Sans"/>
                <a:sym typeface="Gill Sans"/>
              </a:rPr>
              <a:t>2020b</a:t>
            </a:r>
            <a:endParaRPr sz="1200" b="0" i="0" u="none" strike="noStrike" cap="none" dirty="0">
              <a:solidFill>
                <a:schemeClr val="dk1"/>
              </a:solidFill>
              <a:latin typeface="+mj-lt"/>
              <a:ea typeface="Gill Sans"/>
              <a:cs typeface="Gill Sans"/>
              <a:sym typeface="Gill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4"/>
          <p:cNvSpPr txBox="1">
            <a:spLocks noGrp="1"/>
          </p:cNvSpPr>
          <p:nvPr>
            <p:ph type="title"/>
          </p:nvPr>
        </p:nvSpPr>
        <p:spPr>
          <a:xfrm>
            <a:off x="686104" y="257175"/>
            <a:ext cx="7772400" cy="5145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dirty="0"/>
              <a:t>Performance Indicators of Focus by Competency (3)</a:t>
            </a:r>
            <a:endParaRPr dirty="0"/>
          </a:p>
        </p:txBody>
      </p:sp>
      <p:graphicFrame>
        <p:nvGraphicFramePr>
          <p:cNvPr id="248" name="Google Shape;248;p44"/>
          <p:cNvGraphicFramePr/>
          <p:nvPr>
            <p:extLst>
              <p:ext uri="{D42A27DB-BD31-4B8C-83A1-F6EECF244321}">
                <p14:modId xmlns:p14="http://schemas.microsoft.com/office/powerpoint/2010/main" val="2388568936"/>
              </p:ext>
            </p:extLst>
          </p:nvPr>
        </p:nvGraphicFramePr>
        <p:xfrm>
          <a:off x="686104" y="884600"/>
          <a:ext cx="7848300" cy="3330040"/>
        </p:xfrm>
        <a:graphic>
          <a:graphicData uri="http://schemas.openxmlformats.org/drawingml/2006/table">
            <a:tbl>
              <a:tblPr firstRow="1" bandRow="1">
                <a:noFill/>
                <a:tableStyleId>{4B0DBF1B-B915-4015-BC21-E78C9853979B}</a:tableStyleId>
              </a:tblPr>
              <a:tblGrid>
                <a:gridCol w="2514300">
                  <a:extLst>
                    <a:ext uri="{9D8B030D-6E8A-4147-A177-3AD203B41FA5}">
                      <a16:colId xmlns:a16="http://schemas.microsoft.com/office/drawing/2014/main" val="20000"/>
                    </a:ext>
                  </a:extLst>
                </a:gridCol>
                <a:gridCol w="5334000">
                  <a:extLst>
                    <a:ext uri="{9D8B030D-6E8A-4147-A177-3AD203B41FA5}">
                      <a16:colId xmlns:a16="http://schemas.microsoft.com/office/drawing/2014/main" val="20001"/>
                    </a:ext>
                  </a:extLst>
                </a:gridCol>
              </a:tblGrid>
              <a:tr h="278150">
                <a:tc>
                  <a:txBody>
                    <a:bodyPr/>
                    <a:lstStyle/>
                    <a:p>
                      <a:pPr marL="0" marR="0" lvl="0" indent="0" algn="l" rtl="0">
                        <a:lnSpc>
                          <a:spcPct val="100000"/>
                        </a:lnSpc>
                        <a:spcBef>
                          <a:spcPts val="0"/>
                        </a:spcBef>
                        <a:spcAft>
                          <a:spcPts val="0"/>
                        </a:spcAft>
                        <a:buClr>
                          <a:srgbClr val="000000"/>
                        </a:buClr>
                        <a:buSzPts val="1500"/>
                        <a:buFont typeface="Arial"/>
                        <a:buNone/>
                      </a:pPr>
                      <a:r>
                        <a:rPr lang="en-GB" sz="1600" u="none" strike="noStrike" cap="none">
                          <a:latin typeface="+mj-lt"/>
                          <a:ea typeface="Gill Sans"/>
                          <a:cs typeface="Gill Sans"/>
                          <a:sym typeface="Gill Sans"/>
                        </a:rPr>
                        <a:t>Competency</a:t>
                      </a:r>
                      <a:endParaRPr sz="1600" u="none" strike="noStrike" cap="none">
                        <a:latin typeface="+mj-lt"/>
                        <a:ea typeface="Gill Sans"/>
                        <a:cs typeface="Gill Sans"/>
                        <a:sym typeface="Gill Sans"/>
                      </a:endParaRPr>
                    </a:p>
                  </a:txBody>
                  <a:tcPr marL="91450" marR="91450" marT="34300" marB="34300">
                    <a:lnL w="12700" cap="flat" cmpd="sng">
                      <a:solidFill>
                        <a:srgbClr val="6C6463"/>
                      </a:solidFill>
                      <a:prstDash val="solid"/>
                      <a:round/>
                      <a:headEnd type="none" w="sm" len="sm"/>
                      <a:tailEnd type="none" w="sm" len="sm"/>
                    </a:lnL>
                    <a:lnR w="12700" cap="flat" cmpd="sng">
                      <a:solidFill>
                        <a:srgbClr val="6C6463"/>
                      </a:solidFill>
                      <a:prstDash val="solid"/>
                      <a:round/>
                      <a:headEnd type="none" w="sm" len="sm"/>
                      <a:tailEnd type="none" w="sm" len="sm"/>
                    </a:lnR>
                    <a:lnT w="12700" cap="flat" cmpd="sng">
                      <a:solidFill>
                        <a:srgbClr val="6C6463"/>
                      </a:solidFill>
                      <a:prstDash val="solid"/>
                      <a:round/>
                      <a:headEnd type="none" w="sm" len="sm"/>
                      <a:tailEnd type="none" w="sm" len="sm"/>
                    </a:lnT>
                    <a:lnB w="12700" cap="flat" cmpd="sng">
                      <a:solidFill>
                        <a:srgbClr val="6C6463"/>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en-GB" sz="1600" u="none" strike="noStrike" cap="none">
                          <a:latin typeface="+mj-lt"/>
                          <a:ea typeface="Gill Sans"/>
                          <a:cs typeface="Gill Sans"/>
                          <a:sym typeface="Gill Sans"/>
                        </a:rPr>
                        <a:t>Performance Indicator</a:t>
                      </a:r>
                      <a:endParaRPr sz="1600" u="none" strike="noStrike" cap="none">
                        <a:latin typeface="+mj-lt"/>
                        <a:ea typeface="Gill Sans"/>
                        <a:cs typeface="Gill Sans"/>
                        <a:sym typeface="Gill Sans"/>
                      </a:endParaRPr>
                    </a:p>
                  </a:txBody>
                  <a:tcPr marL="91450" marR="91450" marT="34300" marB="34300">
                    <a:lnL w="12700" cap="flat" cmpd="sng">
                      <a:solidFill>
                        <a:srgbClr val="6C6463"/>
                      </a:solidFill>
                      <a:prstDash val="solid"/>
                      <a:round/>
                      <a:headEnd type="none" w="sm" len="sm"/>
                      <a:tailEnd type="none" w="sm" len="sm"/>
                    </a:lnL>
                    <a:lnR w="12700" cap="flat" cmpd="sng">
                      <a:solidFill>
                        <a:srgbClr val="6C6463"/>
                      </a:solidFill>
                      <a:prstDash val="solid"/>
                      <a:round/>
                      <a:headEnd type="none" w="sm" len="sm"/>
                      <a:tailEnd type="none" w="sm" len="sm"/>
                    </a:lnR>
                    <a:lnT w="12700" cap="flat" cmpd="sng">
                      <a:solidFill>
                        <a:srgbClr val="6C6463"/>
                      </a:solidFill>
                      <a:prstDash val="solid"/>
                      <a:round/>
                      <a:headEnd type="none" w="sm" len="sm"/>
                      <a:tailEnd type="none" w="sm" len="sm"/>
                    </a:lnT>
                    <a:lnB w="12700" cap="flat" cmpd="sng">
                      <a:solidFill>
                        <a:srgbClr val="6C6463"/>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262200">
                <a:tc>
                  <a:txBody>
                    <a:bodyPr/>
                    <a:lstStyle/>
                    <a:p>
                      <a:pPr marL="0" marR="0" lvl="0" indent="0" algn="l" rtl="0">
                        <a:lnSpc>
                          <a:spcPct val="100000"/>
                        </a:lnSpc>
                        <a:spcBef>
                          <a:spcPts val="0"/>
                        </a:spcBef>
                        <a:spcAft>
                          <a:spcPts val="0"/>
                        </a:spcAft>
                        <a:buClr>
                          <a:srgbClr val="000000"/>
                        </a:buClr>
                        <a:buSzPts val="1400"/>
                        <a:buFont typeface="Arial"/>
                        <a:buNone/>
                      </a:pPr>
                      <a:r>
                        <a:rPr lang="en-GB" sz="1500" u="none" strike="noStrike" cap="none">
                          <a:solidFill>
                            <a:schemeClr val="dk1"/>
                          </a:solidFill>
                          <a:latin typeface="+mj-lt"/>
                          <a:ea typeface="Gill Sans"/>
                          <a:cs typeface="Gill Sans"/>
                          <a:sym typeface="Gill Sans"/>
                        </a:rPr>
                        <a:t>9. Assist mother getting her baby to attach to the breast</a:t>
                      </a:r>
                      <a:endParaRPr sz="1600" u="none" strike="noStrike" cap="none">
                        <a:latin typeface="+mj-lt"/>
                        <a:ea typeface="Gill Sans"/>
                        <a:cs typeface="Gill Sans"/>
                        <a:sym typeface="Gill Sans"/>
                      </a:endParaRPr>
                    </a:p>
                  </a:txBody>
                  <a:tcPr marL="91450" marR="91450" marT="34300" marB="34300">
                    <a:lnL w="12700" cap="flat" cmpd="sng">
                      <a:solidFill>
                        <a:srgbClr val="6C6463"/>
                      </a:solidFill>
                      <a:prstDash val="solid"/>
                      <a:round/>
                      <a:headEnd type="none" w="sm" len="sm"/>
                      <a:tailEnd type="none" w="sm" len="sm"/>
                    </a:lnL>
                    <a:lnR w="12700" cap="flat" cmpd="sng">
                      <a:solidFill>
                        <a:srgbClr val="6C6463"/>
                      </a:solidFill>
                      <a:prstDash val="solid"/>
                      <a:round/>
                      <a:headEnd type="none" w="sm" len="sm"/>
                      <a:tailEnd type="none" w="sm" len="sm"/>
                    </a:lnR>
                    <a:lnT w="12700" cap="flat" cmpd="sng">
                      <a:solidFill>
                        <a:srgbClr val="6C6463"/>
                      </a:solidFill>
                      <a:prstDash val="solid"/>
                      <a:round/>
                      <a:headEnd type="none" w="sm" len="sm"/>
                      <a:tailEnd type="none" w="sm" len="sm"/>
                    </a:lnT>
                    <a:lnB w="12700" cap="flat" cmpd="sng">
                      <a:solidFill>
                        <a:srgbClr val="6C6463"/>
                      </a:solidFill>
                      <a:prstDash val="solid"/>
                      <a:round/>
                      <a:headEnd type="none" w="sm" len="sm"/>
                      <a:tailEnd type="none" w="sm" len="sm"/>
                    </a:lnB>
                    <a:solidFill>
                      <a:srgbClr val="F2F2F2"/>
                    </a:solidFill>
                  </a:tcPr>
                </a:tc>
                <a:tc>
                  <a:txBody>
                    <a:bodyPr/>
                    <a:lstStyle/>
                    <a:p>
                      <a:pPr marL="89999" marR="0" lvl="0" indent="-89999" algn="l" rtl="0">
                        <a:lnSpc>
                          <a:spcPct val="100000"/>
                        </a:lnSpc>
                        <a:spcBef>
                          <a:spcPts val="0"/>
                        </a:spcBef>
                        <a:spcAft>
                          <a:spcPts val="0"/>
                        </a:spcAft>
                        <a:buClr>
                          <a:srgbClr val="000000"/>
                        </a:buClr>
                        <a:buSzPts val="1400"/>
                        <a:buFont typeface="Arial"/>
                        <a:buNone/>
                      </a:pPr>
                      <a:r>
                        <a:rPr lang="en-GB" sz="1500" u="none" strike="noStrike" cap="none">
                          <a:solidFill>
                            <a:schemeClr val="dk1"/>
                          </a:solidFill>
                          <a:latin typeface="+mj-lt"/>
                          <a:ea typeface="Gill Sans"/>
                          <a:cs typeface="Gill Sans"/>
                          <a:sym typeface="Gill Sans"/>
                        </a:rPr>
                        <a:t>32. Evaluate a full breastfeeding session observing at least five points.</a:t>
                      </a:r>
                      <a:endParaRPr sz="1600" u="none" strike="noStrike" cap="none">
                        <a:latin typeface="+mj-lt"/>
                        <a:ea typeface="Gill Sans"/>
                        <a:cs typeface="Gill Sans"/>
                        <a:sym typeface="Gill Sans"/>
                      </a:endParaRPr>
                    </a:p>
                  </a:txBody>
                  <a:tcPr marL="91450" marR="91450" marT="34300" marB="34300">
                    <a:lnL w="12700" cap="flat" cmpd="sng">
                      <a:solidFill>
                        <a:srgbClr val="6C6463"/>
                      </a:solidFill>
                      <a:prstDash val="solid"/>
                      <a:round/>
                      <a:headEnd type="none" w="sm" len="sm"/>
                      <a:tailEnd type="none" w="sm" len="sm"/>
                    </a:lnL>
                    <a:lnR w="12700" cap="flat" cmpd="sng">
                      <a:solidFill>
                        <a:srgbClr val="6C6463"/>
                      </a:solidFill>
                      <a:prstDash val="solid"/>
                      <a:round/>
                      <a:headEnd type="none" w="sm" len="sm"/>
                      <a:tailEnd type="none" w="sm" len="sm"/>
                    </a:lnR>
                    <a:lnT w="12700" cap="flat" cmpd="sng">
                      <a:solidFill>
                        <a:srgbClr val="6C6463"/>
                      </a:solidFill>
                      <a:prstDash val="solid"/>
                      <a:round/>
                      <a:headEnd type="none" w="sm" len="sm"/>
                      <a:tailEnd type="none" w="sm" len="sm"/>
                    </a:lnT>
                    <a:lnB w="12700" cap="flat" cmpd="sng">
                      <a:solidFill>
                        <a:srgbClr val="6C6463"/>
                      </a:solidFill>
                      <a:prstDash val="solid"/>
                      <a:round/>
                      <a:headEnd type="none" w="sm" len="sm"/>
                      <a:tailEnd type="none" w="sm" len="sm"/>
                    </a:lnB>
                    <a:solidFill>
                      <a:srgbClr val="F2F2F2"/>
                    </a:solidFill>
                  </a:tcPr>
                </a:tc>
                <a:extLst>
                  <a:ext uri="{0D108BD9-81ED-4DB2-BD59-A6C34878D82A}">
                    <a16:rowId xmlns:a16="http://schemas.microsoft.com/office/drawing/2014/main" val="10001"/>
                  </a:ext>
                </a:extLst>
              </a:tr>
              <a:tr h="278150">
                <a:tc rowSpan="3">
                  <a:txBody>
                    <a:bodyPr/>
                    <a:lstStyle/>
                    <a:p>
                      <a:pPr marL="0" marR="0" lvl="0" indent="0" algn="l" rtl="0">
                        <a:lnSpc>
                          <a:spcPct val="100000"/>
                        </a:lnSpc>
                        <a:spcBef>
                          <a:spcPts val="0"/>
                        </a:spcBef>
                        <a:spcAft>
                          <a:spcPts val="0"/>
                        </a:spcAft>
                        <a:buClr>
                          <a:srgbClr val="000000"/>
                        </a:buClr>
                        <a:buSzPts val="1400"/>
                        <a:buFont typeface="Arial"/>
                        <a:buNone/>
                      </a:pPr>
                      <a:r>
                        <a:rPr lang="en-GB" sz="1500" u="none" strike="noStrike" cap="none">
                          <a:solidFill>
                            <a:schemeClr val="dk1"/>
                          </a:solidFill>
                          <a:latin typeface="+mj-lt"/>
                          <a:ea typeface="Gill Sans"/>
                          <a:cs typeface="Gill Sans"/>
                          <a:sym typeface="Gill Sans"/>
                        </a:rPr>
                        <a:t>12. Help a mother to breastfeed a small or sick baby</a:t>
                      </a:r>
                      <a:endParaRPr sz="1600" u="none" strike="noStrike" cap="none">
                        <a:solidFill>
                          <a:schemeClr val="dk1"/>
                        </a:solidFill>
                        <a:latin typeface="+mj-lt"/>
                        <a:ea typeface="Gill Sans"/>
                        <a:cs typeface="Gill Sans"/>
                        <a:sym typeface="Gill Sans"/>
                      </a:endParaRPr>
                    </a:p>
                  </a:txBody>
                  <a:tcPr marL="91450" marR="91450" marT="34300" marB="34300">
                    <a:lnL w="12700" cap="flat" cmpd="sng">
                      <a:solidFill>
                        <a:srgbClr val="6C6463"/>
                      </a:solidFill>
                      <a:prstDash val="solid"/>
                      <a:round/>
                      <a:headEnd type="none" w="sm" len="sm"/>
                      <a:tailEnd type="none" w="sm" len="sm"/>
                    </a:lnL>
                    <a:lnR w="12700" cap="flat" cmpd="sng">
                      <a:solidFill>
                        <a:srgbClr val="6C6463"/>
                      </a:solidFill>
                      <a:prstDash val="solid"/>
                      <a:round/>
                      <a:headEnd type="none" w="sm" len="sm"/>
                      <a:tailEnd type="none" w="sm" len="sm"/>
                    </a:lnR>
                    <a:lnT w="12700" cap="flat" cmpd="sng">
                      <a:solidFill>
                        <a:srgbClr val="6C6463"/>
                      </a:solidFill>
                      <a:prstDash val="solid"/>
                      <a:round/>
                      <a:headEnd type="none" w="sm" len="sm"/>
                      <a:tailEnd type="none" w="sm" len="sm"/>
                    </a:lnT>
                    <a:lnB w="12700" cap="flat" cmpd="sng">
                      <a:solidFill>
                        <a:srgbClr val="6C6463"/>
                      </a:solidFill>
                      <a:prstDash val="solid"/>
                      <a:round/>
                      <a:headEnd type="none" w="sm" len="sm"/>
                      <a:tailEnd type="none" w="sm" len="sm"/>
                    </a:lnB>
                    <a:solidFill>
                      <a:srgbClr val="EDF4FB"/>
                    </a:solidFill>
                  </a:tcPr>
                </a:tc>
                <a:tc>
                  <a:txBody>
                    <a:bodyPr/>
                    <a:lstStyle/>
                    <a:p>
                      <a:pPr marL="89999" marR="0" lvl="0" indent="-89999" algn="l" rtl="0">
                        <a:lnSpc>
                          <a:spcPct val="100000"/>
                        </a:lnSpc>
                        <a:spcBef>
                          <a:spcPts val="0"/>
                        </a:spcBef>
                        <a:spcAft>
                          <a:spcPts val="0"/>
                        </a:spcAft>
                        <a:buClr>
                          <a:srgbClr val="000000"/>
                        </a:buClr>
                        <a:buSzPts val="1400"/>
                        <a:buFont typeface="Arial"/>
                        <a:buNone/>
                      </a:pPr>
                      <a:r>
                        <a:rPr lang="en-GB" sz="1500" u="none" strike="noStrike" cap="none">
                          <a:solidFill>
                            <a:schemeClr val="dk1"/>
                          </a:solidFill>
                          <a:latin typeface="+mj-lt"/>
                          <a:ea typeface="Gill Sans"/>
                          <a:cs typeface="Gill Sans"/>
                          <a:sym typeface="Gill Sans"/>
                        </a:rPr>
                        <a:t>43. Help a mother achieve a comfortable and safe</a:t>
                      </a:r>
                      <a:r>
                        <a:rPr lang="en-GB" sz="1500">
                          <a:latin typeface="+mj-lt"/>
                          <a:ea typeface="Gill Sans"/>
                          <a:cs typeface="Gill Sans"/>
                          <a:sym typeface="Gill Sans"/>
                        </a:rPr>
                        <a:t> </a:t>
                      </a:r>
                      <a:r>
                        <a:rPr lang="en-GB" sz="1500" u="none" strike="noStrike" cap="none">
                          <a:solidFill>
                            <a:schemeClr val="dk1"/>
                          </a:solidFill>
                          <a:latin typeface="+mj-lt"/>
                          <a:ea typeface="Gill Sans"/>
                          <a:cs typeface="Gill Sans"/>
                          <a:sym typeface="Gill Sans"/>
                        </a:rPr>
                        <a:t>position for</a:t>
                      </a:r>
                      <a:r>
                        <a:rPr lang="en-GB" sz="1500">
                          <a:latin typeface="+mj-lt"/>
                          <a:ea typeface="Gill Sans"/>
                          <a:cs typeface="Gill Sans"/>
                          <a:sym typeface="Gill Sans"/>
                        </a:rPr>
                        <a:t> </a:t>
                      </a:r>
                      <a:r>
                        <a:rPr lang="en-GB" sz="1500" u="none" strike="noStrike" cap="none">
                          <a:solidFill>
                            <a:schemeClr val="dk1"/>
                          </a:solidFill>
                          <a:latin typeface="+mj-lt"/>
                          <a:ea typeface="Gill Sans"/>
                          <a:cs typeface="Gill Sans"/>
                          <a:sym typeface="Gill Sans"/>
                        </a:rPr>
                        <a:t>breastfeeding with her small or sick</a:t>
                      </a:r>
                      <a:r>
                        <a:rPr lang="en-GB" sz="1500">
                          <a:latin typeface="+mj-lt"/>
                          <a:ea typeface="Gill Sans"/>
                          <a:cs typeface="Gill Sans"/>
                          <a:sym typeface="Gill Sans"/>
                        </a:rPr>
                        <a:t> </a:t>
                      </a:r>
                      <a:r>
                        <a:rPr lang="en-GB" sz="1500" u="none" strike="noStrike" cap="none">
                          <a:solidFill>
                            <a:schemeClr val="dk1"/>
                          </a:solidFill>
                          <a:latin typeface="+mj-lt"/>
                          <a:ea typeface="Gill Sans"/>
                          <a:cs typeface="Gill Sans"/>
                          <a:sym typeface="Gill Sans"/>
                        </a:rPr>
                        <a:t>infant at the breast, noting at least four points.</a:t>
                      </a:r>
                      <a:endParaRPr sz="1600" u="none" strike="noStrike" cap="none">
                        <a:solidFill>
                          <a:schemeClr val="dk1"/>
                        </a:solidFill>
                        <a:latin typeface="+mj-lt"/>
                        <a:ea typeface="Gill Sans"/>
                        <a:cs typeface="Gill Sans"/>
                        <a:sym typeface="Gill Sans"/>
                      </a:endParaRPr>
                    </a:p>
                  </a:txBody>
                  <a:tcPr marL="91450" marR="91450" marT="34300" marB="34300">
                    <a:lnL w="12700" cap="flat" cmpd="sng">
                      <a:solidFill>
                        <a:srgbClr val="6C6463"/>
                      </a:solidFill>
                      <a:prstDash val="solid"/>
                      <a:round/>
                      <a:headEnd type="none" w="sm" len="sm"/>
                      <a:tailEnd type="none" w="sm" len="sm"/>
                    </a:lnL>
                    <a:lnR w="12700" cap="flat" cmpd="sng">
                      <a:solidFill>
                        <a:srgbClr val="6C6463"/>
                      </a:solidFill>
                      <a:prstDash val="solid"/>
                      <a:round/>
                      <a:headEnd type="none" w="sm" len="sm"/>
                      <a:tailEnd type="none" w="sm" len="sm"/>
                    </a:lnR>
                    <a:lnT w="12700" cap="flat" cmpd="sng">
                      <a:solidFill>
                        <a:srgbClr val="6C6463"/>
                      </a:solidFill>
                      <a:prstDash val="solid"/>
                      <a:round/>
                      <a:headEnd type="none" w="sm" len="sm"/>
                      <a:tailEnd type="none" w="sm" len="sm"/>
                    </a:lnT>
                    <a:lnB w="12700" cap="flat" cmpd="sng">
                      <a:solidFill>
                        <a:srgbClr val="6C6463"/>
                      </a:solidFill>
                      <a:prstDash val="solid"/>
                      <a:round/>
                      <a:headEnd type="none" w="sm" len="sm"/>
                      <a:tailEnd type="none" w="sm" len="sm"/>
                    </a:lnB>
                    <a:solidFill>
                      <a:srgbClr val="EDF4FB"/>
                    </a:solidFill>
                  </a:tcPr>
                </a:tc>
                <a:extLst>
                  <a:ext uri="{0D108BD9-81ED-4DB2-BD59-A6C34878D82A}">
                    <a16:rowId xmlns:a16="http://schemas.microsoft.com/office/drawing/2014/main" val="10002"/>
                  </a:ext>
                </a:extLst>
              </a:tr>
              <a:tr h="278150">
                <a:tc vMerge="1">
                  <a:txBody>
                    <a:bodyPr/>
                    <a:lstStyle/>
                    <a:p>
                      <a:endParaRPr lang="en-US"/>
                    </a:p>
                  </a:txBody>
                  <a:tcPr/>
                </a:tc>
                <a:tc>
                  <a:txBody>
                    <a:bodyPr/>
                    <a:lstStyle/>
                    <a:p>
                      <a:pPr marL="89999" marR="0" lvl="0" indent="-89999" algn="l" rtl="0">
                        <a:lnSpc>
                          <a:spcPct val="100000"/>
                        </a:lnSpc>
                        <a:spcBef>
                          <a:spcPts val="0"/>
                        </a:spcBef>
                        <a:spcAft>
                          <a:spcPts val="0"/>
                        </a:spcAft>
                        <a:buClr>
                          <a:srgbClr val="000000"/>
                        </a:buClr>
                        <a:buSzPts val="1400"/>
                        <a:buFont typeface="Arial"/>
                        <a:buNone/>
                      </a:pPr>
                      <a:r>
                        <a:rPr lang="en-GB" sz="1500" u="none" strike="noStrike" cap="none">
                          <a:solidFill>
                            <a:schemeClr val="dk1"/>
                          </a:solidFill>
                          <a:latin typeface="+mj-lt"/>
                          <a:ea typeface="Gill Sans"/>
                          <a:cs typeface="Gill Sans"/>
                          <a:sym typeface="Gill Sans"/>
                        </a:rPr>
                        <a:t>44. Engage in a conversation with a mother of a small</a:t>
                      </a:r>
                      <a:r>
                        <a:rPr lang="en-GB" sz="1500">
                          <a:latin typeface="+mj-lt"/>
                          <a:ea typeface="Gill Sans"/>
                          <a:cs typeface="Gill Sans"/>
                          <a:sym typeface="Gill Sans"/>
                        </a:rPr>
                        <a:t> </a:t>
                      </a:r>
                      <a:r>
                        <a:rPr lang="en-GB" sz="1500" u="none" strike="noStrike" cap="none">
                          <a:solidFill>
                            <a:schemeClr val="dk1"/>
                          </a:solidFill>
                          <a:latin typeface="+mj-lt"/>
                          <a:ea typeface="Gill Sans"/>
                          <a:cs typeface="Gill Sans"/>
                          <a:sym typeface="Gill Sans"/>
                        </a:rPr>
                        <a:t>or sick infant not sucking effectively at the breast,</a:t>
                      </a:r>
                      <a:r>
                        <a:rPr lang="en-GB" sz="1500">
                          <a:latin typeface="+mj-lt"/>
                          <a:ea typeface="Gill Sans"/>
                          <a:cs typeface="Gill Sans"/>
                          <a:sym typeface="Gill Sans"/>
                        </a:rPr>
                        <a:t> </a:t>
                      </a:r>
                      <a:r>
                        <a:rPr lang="en-GB" sz="1500" u="none" strike="noStrike" cap="none">
                          <a:solidFill>
                            <a:schemeClr val="dk1"/>
                          </a:solidFill>
                          <a:latin typeface="+mj-lt"/>
                          <a:ea typeface="Gill Sans"/>
                          <a:cs typeface="Gill Sans"/>
                          <a:sym typeface="Gill Sans"/>
                        </a:rPr>
                        <a:t>including at least five points</a:t>
                      </a:r>
                      <a:endParaRPr sz="1600" u="none" strike="noStrike" cap="none">
                        <a:solidFill>
                          <a:schemeClr val="dk1"/>
                        </a:solidFill>
                        <a:latin typeface="+mj-lt"/>
                        <a:ea typeface="Gill Sans"/>
                        <a:cs typeface="Gill Sans"/>
                        <a:sym typeface="Gill Sans"/>
                      </a:endParaRPr>
                    </a:p>
                  </a:txBody>
                  <a:tcPr marL="91450" marR="91450" marT="34300" marB="34300">
                    <a:lnL w="12700" cap="flat" cmpd="sng">
                      <a:solidFill>
                        <a:srgbClr val="6C6463"/>
                      </a:solidFill>
                      <a:prstDash val="solid"/>
                      <a:round/>
                      <a:headEnd type="none" w="sm" len="sm"/>
                      <a:tailEnd type="none" w="sm" len="sm"/>
                    </a:lnL>
                    <a:lnR w="12700" cap="flat" cmpd="sng">
                      <a:solidFill>
                        <a:srgbClr val="6C6463"/>
                      </a:solidFill>
                      <a:prstDash val="solid"/>
                      <a:round/>
                      <a:headEnd type="none" w="sm" len="sm"/>
                      <a:tailEnd type="none" w="sm" len="sm"/>
                    </a:lnR>
                    <a:lnT w="12700" cap="flat" cmpd="sng">
                      <a:solidFill>
                        <a:srgbClr val="6C6463"/>
                      </a:solidFill>
                      <a:prstDash val="solid"/>
                      <a:round/>
                      <a:headEnd type="none" w="sm" len="sm"/>
                      <a:tailEnd type="none" w="sm" len="sm"/>
                    </a:lnT>
                    <a:lnB w="12700" cap="flat" cmpd="sng">
                      <a:solidFill>
                        <a:srgbClr val="6C6463"/>
                      </a:solidFill>
                      <a:prstDash val="solid"/>
                      <a:round/>
                      <a:headEnd type="none" w="sm" len="sm"/>
                      <a:tailEnd type="none" w="sm" len="sm"/>
                    </a:lnB>
                    <a:solidFill>
                      <a:srgbClr val="CADDF4"/>
                    </a:solidFill>
                  </a:tcPr>
                </a:tc>
                <a:extLst>
                  <a:ext uri="{0D108BD9-81ED-4DB2-BD59-A6C34878D82A}">
                    <a16:rowId xmlns:a16="http://schemas.microsoft.com/office/drawing/2014/main" val="10003"/>
                  </a:ext>
                </a:extLst>
              </a:tr>
              <a:tr h="278150">
                <a:tc vMerge="1">
                  <a:txBody>
                    <a:bodyPr/>
                    <a:lstStyle/>
                    <a:p>
                      <a:endParaRPr lang="en-US"/>
                    </a:p>
                  </a:txBody>
                  <a:tcPr/>
                </a:tc>
                <a:tc>
                  <a:txBody>
                    <a:bodyPr/>
                    <a:lstStyle/>
                    <a:p>
                      <a:pPr marL="89999" marR="0" lvl="0" indent="-89999" algn="l" rtl="0">
                        <a:lnSpc>
                          <a:spcPct val="100000"/>
                        </a:lnSpc>
                        <a:spcBef>
                          <a:spcPts val="0"/>
                        </a:spcBef>
                        <a:spcAft>
                          <a:spcPts val="0"/>
                        </a:spcAft>
                        <a:buClr>
                          <a:srgbClr val="000000"/>
                        </a:buClr>
                        <a:buSzPts val="1400"/>
                        <a:buFont typeface="Arial"/>
                        <a:buNone/>
                      </a:pPr>
                      <a:r>
                        <a:rPr lang="en-GB" sz="1500" u="none" strike="noStrike" cap="none" dirty="0">
                          <a:solidFill>
                            <a:schemeClr val="dk1"/>
                          </a:solidFill>
                          <a:latin typeface="+mj-lt"/>
                          <a:ea typeface="Gill Sans"/>
                          <a:cs typeface="Gill Sans"/>
                          <a:sym typeface="Gill Sans"/>
                        </a:rPr>
                        <a:t>46. Engage in a conversation with a mother of a small or sick or vulnerable infant (including multiple births) regarding the importance of observing at least two subtle signs and behavioural state shifts to determine when it is appropriate to breastfeed. </a:t>
                      </a:r>
                      <a:endParaRPr sz="1600" u="none" strike="noStrike" cap="none" dirty="0">
                        <a:solidFill>
                          <a:schemeClr val="dk1"/>
                        </a:solidFill>
                        <a:latin typeface="+mj-lt"/>
                        <a:ea typeface="Gill Sans"/>
                        <a:cs typeface="Gill Sans"/>
                        <a:sym typeface="Gill Sans"/>
                      </a:endParaRPr>
                    </a:p>
                  </a:txBody>
                  <a:tcPr marL="91450" marR="91450" marT="34300" marB="34300">
                    <a:lnL w="12700" cap="flat" cmpd="sng">
                      <a:solidFill>
                        <a:srgbClr val="6C6463"/>
                      </a:solidFill>
                      <a:prstDash val="solid"/>
                      <a:round/>
                      <a:headEnd type="none" w="sm" len="sm"/>
                      <a:tailEnd type="none" w="sm" len="sm"/>
                    </a:lnL>
                    <a:lnR w="12700" cap="flat" cmpd="sng">
                      <a:solidFill>
                        <a:srgbClr val="6C6463"/>
                      </a:solidFill>
                      <a:prstDash val="solid"/>
                      <a:round/>
                      <a:headEnd type="none" w="sm" len="sm"/>
                      <a:tailEnd type="none" w="sm" len="sm"/>
                    </a:lnR>
                    <a:lnT w="12700" cap="flat" cmpd="sng">
                      <a:solidFill>
                        <a:srgbClr val="6C6463"/>
                      </a:solidFill>
                      <a:prstDash val="solid"/>
                      <a:round/>
                      <a:headEnd type="none" w="sm" len="sm"/>
                      <a:tailEnd type="none" w="sm" len="sm"/>
                    </a:lnT>
                    <a:lnB w="12700" cap="flat" cmpd="sng">
                      <a:solidFill>
                        <a:srgbClr val="6C6463"/>
                      </a:solidFill>
                      <a:prstDash val="solid"/>
                      <a:round/>
                      <a:headEnd type="none" w="sm" len="sm"/>
                      <a:tailEnd type="none" w="sm" len="sm"/>
                    </a:lnB>
                    <a:solidFill>
                      <a:srgbClr val="EDF4FB"/>
                    </a:solidFill>
                  </a:tcPr>
                </a:tc>
                <a:extLst>
                  <a:ext uri="{0D108BD9-81ED-4DB2-BD59-A6C34878D82A}">
                    <a16:rowId xmlns:a16="http://schemas.microsoft.com/office/drawing/2014/main" val="10004"/>
                  </a:ext>
                </a:extLst>
              </a:tr>
            </a:tbl>
          </a:graphicData>
        </a:graphic>
      </p:graphicFrame>
      <p:sp>
        <p:nvSpPr>
          <p:cNvPr id="249" name="Google Shape;249;p44"/>
          <p:cNvSpPr txBox="1"/>
          <p:nvPr/>
        </p:nvSpPr>
        <p:spPr>
          <a:xfrm>
            <a:off x="609900" y="4443200"/>
            <a:ext cx="63441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1200" dirty="0">
                <a:solidFill>
                  <a:schemeClr val="dk1"/>
                </a:solidFill>
                <a:latin typeface="+mj-lt"/>
                <a:ea typeface="Gill Sans"/>
                <a:cs typeface="Gill Sans"/>
                <a:sym typeface="Gill Sans"/>
              </a:rPr>
              <a:t>Source: </a:t>
            </a:r>
            <a:r>
              <a:rPr lang="en-GB" sz="1200" b="0" i="0" u="none" strike="noStrike" cap="none" dirty="0">
                <a:solidFill>
                  <a:schemeClr val="dk1"/>
                </a:solidFill>
                <a:latin typeface="+mj-lt"/>
                <a:ea typeface="Gill Sans"/>
                <a:cs typeface="Gill Sans"/>
                <a:sym typeface="Gill Sans"/>
              </a:rPr>
              <a:t>WHO and UNICEF </a:t>
            </a:r>
            <a:r>
              <a:rPr lang="en-GB" sz="1200" dirty="0">
                <a:solidFill>
                  <a:schemeClr val="dk1"/>
                </a:solidFill>
                <a:latin typeface="+mj-lt"/>
                <a:ea typeface="Gill Sans"/>
                <a:cs typeface="Gill Sans"/>
                <a:sym typeface="Gill Sans"/>
              </a:rPr>
              <a:t>2020b</a:t>
            </a:r>
            <a:endParaRPr sz="1200" b="0" i="0" u="none" strike="noStrike" cap="none" dirty="0">
              <a:solidFill>
                <a:schemeClr val="dk1"/>
              </a:solidFill>
              <a:latin typeface="+mj-lt"/>
              <a:ea typeface="Gill Sans"/>
              <a:cs typeface="Gill Sans"/>
              <a:sym typeface="Gill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5"/>
          <p:cNvSpPr txBox="1">
            <a:spLocks noGrp="1"/>
          </p:cNvSpPr>
          <p:nvPr>
            <p:ph type="title"/>
          </p:nvPr>
        </p:nvSpPr>
        <p:spPr>
          <a:xfrm>
            <a:off x="686104" y="257175"/>
            <a:ext cx="7772400" cy="5145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dirty="0"/>
              <a:t>Performance Indicators of Focus by Competency (4)</a:t>
            </a:r>
            <a:endParaRPr dirty="0"/>
          </a:p>
        </p:txBody>
      </p:sp>
      <p:graphicFrame>
        <p:nvGraphicFramePr>
          <p:cNvPr id="256" name="Google Shape;256;p45"/>
          <p:cNvGraphicFramePr/>
          <p:nvPr>
            <p:extLst>
              <p:ext uri="{D42A27DB-BD31-4B8C-83A1-F6EECF244321}">
                <p14:modId xmlns:p14="http://schemas.microsoft.com/office/powerpoint/2010/main" val="2069569076"/>
              </p:ext>
            </p:extLst>
          </p:nvPr>
        </p:nvGraphicFramePr>
        <p:xfrm>
          <a:off x="686104" y="1047750"/>
          <a:ext cx="7772400" cy="2362280"/>
        </p:xfrm>
        <a:graphic>
          <a:graphicData uri="http://schemas.openxmlformats.org/drawingml/2006/table">
            <a:tbl>
              <a:tblPr firstRow="1" bandRow="1">
                <a:noFill/>
                <a:tableStyleId>{4B0DBF1B-B915-4015-BC21-E78C9853979B}</a:tableStyleId>
              </a:tblPr>
              <a:tblGrid>
                <a:gridCol w="2438100">
                  <a:extLst>
                    <a:ext uri="{9D8B030D-6E8A-4147-A177-3AD203B41FA5}">
                      <a16:colId xmlns:a16="http://schemas.microsoft.com/office/drawing/2014/main" val="20000"/>
                    </a:ext>
                  </a:extLst>
                </a:gridCol>
                <a:gridCol w="5334300">
                  <a:extLst>
                    <a:ext uri="{9D8B030D-6E8A-4147-A177-3AD203B41FA5}">
                      <a16:colId xmlns:a16="http://schemas.microsoft.com/office/drawing/2014/main" val="20001"/>
                    </a:ext>
                  </a:extLst>
                </a:gridCol>
              </a:tblGrid>
              <a:tr h="278150">
                <a:tc>
                  <a:txBody>
                    <a:bodyPr/>
                    <a:lstStyle/>
                    <a:p>
                      <a:pPr marL="0" marR="0" lvl="0" indent="0" algn="l" rtl="0">
                        <a:lnSpc>
                          <a:spcPct val="100000"/>
                        </a:lnSpc>
                        <a:spcBef>
                          <a:spcPts val="0"/>
                        </a:spcBef>
                        <a:spcAft>
                          <a:spcPts val="0"/>
                        </a:spcAft>
                        <a:buClr>
                          <a:srgbClr val="000000"/>
                        </a:buClr>
                        <a:buSzPts val="1500"/>
                        <a:buFont typeface="Arial"/>
                        <a:buNone/>
                      </a:pPr>
                      <a:r>
                        <a:rPr lang="en-GB" sz="1800" u="none" strike="noStrike" cap="none">
                          <a:latin typeface="+mj-lt"/>
                          <a:ea typeface="Gill Sans"/>
                          <a:cs typeface="Gill Sans"/>
                          <a:sym typeface="Gill Sans"/>
                        </a:rPr>
                        <a:t>Competency</a:t>
                      </a:r>
                      <a:endParaRPr sz="1800" u="none" strike="noStrike" cap="none">
                        <a:latin typeface="+mj-lt"/>
                        <a:ea typeface="Gill Sans"/>
                        <a:cs typeface="Gill Sans"/>
                        <a:sym typeface="Gill Sans"/>
                      </a:endParaRPr>
                    </a:p>
                  </a:txBody>
                  <a:tcPr marL="91450" marR="91450" marT="34300" marB="34300">
                    <a:lnL w="12700" cap="flat" cmpd="sng">
                      <a:solidFill>
                        <a:srgbClr val="6C6463"/>
                      </a:solidFill>
                      <a:prstDash val="solid"/>
                      <a:round/>
                      <a:headEnd type="none" w="sm" len="sm"/>
                      <a:tailEnd type="none" w="sm" len="sm"/>
                    </a:lnL>
                    <a:lnR w="12700" cap="flat" cmpd="sng">
                      <a:solidFill>
                        <a:srgbClr val="6C6463"/>
                      </a:solidFill>
                      <a:prstDash val="solid"/>
                      <a:round/>
                      <a:headEnd type="none" w="sm" len="sm"/>
                      <a:tailEnd type="none" w="sm" len="sm"/>
                    </a:lnR>
                    <a:lnT w="12700" cap="flat" cmpd="sng">
                      <a:solidFill>
                        <a:srgbClr val="6C6463"/>
                      </a:solidFill>
                      <a:prstDash val="solid"/>
                      <a:round/>
                      <a:headEnd type="none" w="sm" len="sm"/>
                      <a:tailEnd type="none" w="sm" len="sm"/>
                    </a:lnT>
                    <a:lnB w="12700" cap="flat" cmpd="sng">
                      <a:solidFill>
                        <a:srgbClr val="6C6463"/>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en-GB" sz="1800" u="none" strike="noStrike" cap="none">
                          <a:latin typeface="+mj-lt"/>
                          <a:ea typeface="Gill Sans"/>
                          <a:cs typeface="Gill Sans"/>
                          <a:sym typeface="Gill Sans"/>
                        </a:rPr>
                        <a:t>Performance Indicator</a:t>
                      </a:r>
                      <a:endParaRPr sz="1800" u="none" strike="noStrike" cap="none">
                        <a:latin typeface="+mj-lt"/>
                        <a:ea typeface="Gill Sans"/>
                        <a:cs typeface="Gill Sans"/>
                        <a:sym typeface="Gill Sans"/>
                      </a:endParaRPr>
                    </a:p>
                  </a:txBody>
                  <a:tcPr marL="91450" marR="91450" marT="34300" marB="34300">
                    <a:lnL w="12700" cap="flat" cmpd="sng">
                      <a:solidFill>
                        <a:srgbClr val="6C6463"/>
                      </a:solidFill>
                      <a:prstDash val="solid"/>
                      <a:round/>
                      <a:headEnd type="none" w="sm" len="sm"/>
                      <a:tailEnd type="none" w="sm" len="sm"/>
                    </a:lnL>
                    <a:lnR w="12700" cap="flat" cmpd="sng">
                      <a:solidFill>
                        <a:srgbClr val="6C6463"/>
                      </a:solidFill>
                      <a:prstDash val="solid"/>
                      <a:round/>
                      <a:headEnd type="none" w="sm" len="sm"/>
                      <a:tailEnd type="none" w="sm" len="sm"/>
                    </a:lnR>
                    <a:lnT w="12700" cap="flat" cmpd="sng">
                      <a:solidFill>
                        <a:srgbClr val="6C6463"/>
                      </a:solidFill>
                      <a:prstDash val="solid"/>
                      <a:round/>
                      <a:headEnd type="none" w="sm" len="sm"/>
                      <a:tailEnd type="none" w="sm" len="sm"/>
                    </a:lnT>
                    <a:lnB w="12700" cap="flat" cmpd="sng">
                      <a:solidFill>
                        <a:srgbClr val="6C6463"/>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278150">
                <a:tc rowSpan="3">
                  <a:txBody>
                    <a:bodyPr/>
                    <a:lstStyle/>
                    <a:p>
                      <a:pPr marL="89999" marR="0" lvl="0" indent="-89999" algn="l" rtl="0">
                        <a:lnSpc>
                          <a:spcPct val="100000"/>
                        </a:lnSpc>
                        <a:spcBef>
                          <a:spcPts val="0"/>
                        </a:spcBef>
                        <a:spcAft>
                          <a:spcPts val="0"/>
                        </a:spcAft>
                        <a:buClr>
                          <a:srgbClr val="000000"/>
                        </a:buClr>
                        <a:buSzPts val="1400"/>
                        <a:buFont typeface="Arial"/>
                        <a:buNone/>
                      </a:pPr>
                      <a:r>
                        <a:rPr lang="en-GB" sz="1700" u="none" strike="noStrike" cap="none">
                          <a:solidFill>
                            <a:schemeClr val="dk1"/>
                          </a:solidFill>
                          <a:latin typeface="+mj-lt"/>
                          <a:ea typeface="Gill Sans"/>
                          <a:cs typeface="Gill Sans"/>
                          <a:sym typeface="Gill Sans"/>
                        </a:rPr>
                        <a:t>16. Ensure seamless</a:t>
                      </a:r>
                      <a:r>
                        <a:rPr lang="en-GB" sz="1700">
                          <a:latin typeface="+mj-lt"/>
                          <a:ea typeface="Gill Sans"/>
                          <a:cs typeface="Gill Sans"/>
                          <a:sym typeface="Gill Sans"/>
                        </a:rPr>
                        <a:t> </a:t>
                      </a:r>
                      <a:r>
                        <a:rPr lang="en-GB" sz="1700" u="none" strike="noStrike" cap="none">
                          <a:solidFill>
                            <a:schemeClr val="dk1"/>
                          </a:solidFill>
                          <a:latin typeface="+mj-lt"/>
                          <a:ea typeface="Gill Sans"/>
                          <a:cs typeface="Gill Sans"/>
                          <a:sym typeface="Gill Sans"/>
                        </a:rPr>
                        <a:t>transition after</a:t>
                      </a:r>
                      <a:r>
                        <a:rPr lang="en-GB" sz="1700">
                          <a:latin typeface="+mj-lt"/>
                          <a:ea typeface="Gill Sans"/>
                          <a:cs typeface="Gill Sans"/>
                          <a:sym typeface="Gill Sans"/>
                        </a:rPr>
                        <a:t> </a:t>
                      </a:r>
                      <a:r>
                        <a:rPr lang="en-GB" sz="1700" u="none" strike="noStrike" cap="none">
                          <a:solidFill>
                            <a:schemeClr val="dk1"/>
                          </a:solidFill>
                          <a:latin typeface="+mj-lt"/>
                          <a:ea typeface="Gill Sans"/>
                          <a:cs typeface="Gill Sans"/>
                          <a:sym typeface="Gill Sans"/>
                        </a:rPr>
                        <a:t>discharge</a:t>
                      </a:r>
                      <a:endParaRPr sz="1700" u="none" strike="noStrike" cap="none">
                        <a:latin typeface="+mj-lt"/>
                        <a:ea typeface="Gill Sans"/>
                        <a:cs typeface="Gill Sans"/>
                        <a:sym typeface="Gill Sans"/>
                      </a:endParaRPr>
                    </a:p>
                  </a:txBody>
                  <a:tcPr marL="91450" marR="91450" marT="34300" marB="34300">
                    <a:lnL w="12700" cap="flat" cmpd="sng">
                      <a:solidFill>
                        <a:srgbClr val="6C6463"/>
                      </a:solidFill>
                      <a:prstDash val="solid"/>
                      <a:round/>
                      <a:headEnd type="none" w="sm" len="sm"/>
                      <a:tailEnd type="none" w="sm" len="sm"/>
                    </a:lnL>
                    <a:lnR w="12700" cap="flat" cmpd="sng">
                      <a:solidFill>
                        <a:srgbClr val="6C6463"/>
                      </a:solidFill>
                      <a:prstDash val="solid"/>
                      <a:round/>
                      <a:headEnd type="none" w="sm" len="sm"/>
                      <a:tailEnd type="none" w="sm" len="sm"/>
                    </a:lnR>
                    <a:lnT w="12700" cap="flat" cmpd="sng">
                      <a:solidFill>
                        <a:srgbClr val="6C6463"/>
                      </a:solidFill>
                      <a:prstDash val="solid"/>
                      <a:round/>
                      <a:headEnd type="none" w="sm" len="sm"/>
                      <a:tailEnd type="none" w="sm" len="sm"/>
                    </a:lnT>
                    <a:lnB w="12700" cap="flat" cmpd="sng">
                      <a:solidFill>
                        <a:srgbClr val="6C6463"/>
                      </a:solidFill>
                      <a:prstDash val="solid"/>
                      <a:round/>
                      <a:headEnd type="none" w="sm" len="sm"/>
                      <a:tailEnd type="none" w="sm" len="sm"/>
                    </a:lnB>
                    <a:solidFill>
                      <a:srgbClr val="F2F2F2"/>
                    </a:solidFill>
                  </a:tcPr>
                </a:tc>
                <a:tc>
                  <a:txBody>
                    <a:bodyPr/>
                    <a:lstStyle/>
                    <a:p>
                      <a:pPr marL="89999" marR="0" lvl="0" indent="-89999" algn="l" rtl="0">
                        <a:lnSpc>
                          <a:spcPct val="100000"/>
                        </a:lnSpc>
                        <a:spcBef>
                          <a:spcPts val="0"/>
                        </a:spcBef>
                        <a:spcAft>
                          <a:spcPts val="0"/>
                        </a:spcAft>
                        <a:buClr>
                          <a:srgbClr val="000000"/>
                        </a:buClr>
                        <a:buSzPts val="1400"/>
                        <a:buFont typeface="Arial"/>
                        <a:buNone/>
                      </a:pPr>
                      <a:r>
                        <a:rPr lang="en-GB" sz="1700" u="none" strike="noStrike" cap="none">
                          <a:solidFill>
                            <a:schemeClr val="dk1"/>
                          </a:solidFill>
                          <a:latin typeface="+mj-lt"/>
                          <a:ea typeface="Gill Sans"/>
                          <a:cs typeface="Gill Sans"/>
                          <a:sym typeface="Gill Sans"/>
                        </a:rPr>
                        <a:t>62. Develop individualized discharge feeding plans with</a:t>
                      </a:r>
                      <a:r>
                        <a:rPr lang="en-GB" sz="1700">
                          <a:latin typeface="+mj-lt"/>
                          <a:ea typeface="Gill Sans"/>
                          <a:cs typeface="Gill Sans"/>
                          <a:sym typeface="Gill Sans"/>
                        </a:rPr>
                        <a:t> </a:t>
                      </a:r>
                      <a:r>
                        <a:rPr lang="en-GB" sz="1700" u="none" strike="noStrike" cap="none">
                          <a:solidFill>
                            <a:schemeClr val="dk1"/>
                          </a:solidFill>
                          <a:latin typeface="+mj-lt"/>
                          <a:ea typeface="Gill Sans"/>
                          <a:cs typeface="Gill Sans"/>
                          <a:sym typeface="Gill Sans"/>
                        </a:rPr>
                        <a:t>a mother that includes at least six points.</a:t>
                      </a:r>
                      <a:endParaRPr sz="1700" u="none" strike="noStrike" cap="none">
                        <a:latin typeface="+mj-lt"/>
                        <a:ea typeface="Gill Sans"/>
                        <a:cs typeface="Gill Sans"/>
                        <a:sym typeface="Gill Sans"/>
                      </a:endParaRPr>
                    </a:p>
                  </a:txBody>
                  <a:tcPr marL="91450" marR="91450" marT="34300" marB="34300">
                    <a:lnL w="12700" cap="flat" cmpd="sng">
                      <a:solidFill>
                        <a:srgbClr val="6C6463"/>
                      </a:solidFill>
                      <a:prstDash val="solid"/>
                      <a:round/>
                      <a:headEnd type="none" w="sm" len="sm"/>
                      <a:tailEnd type="none" w="sm" len="sm"/>
                    </a:lnL>
                    <a:lnR w="12700" cap="flat" cmpd="sng">
                      <a:solidFill>
                        <a:srgbClr val="6C6463"/>
                      </a:solidFill>
                      <a:prstDash val="solid"/>
                      <a:round/>
                      <a:headEnd type="none" w="sm" len="sm"/>
                      <a:tailEnd type="none" w="sm" len="sm"/>
                    </a:lnR>
                    <a:lnT w="12700" cap="flat" cmpd="sng">
                      <a:solidFill>
                        <a:srgbClr val="6C6463"/>
                      </a:solidFill>
                      <a:prstDash val="solid"/>
                      <a:round/>
                      <a:headEnd type="none" w="sm" len="sm"/>
                      <a:tailEnd type="none" w="sm" len="sm"/>
                    </a:lnT>
                    <a:lnB w="12700" cap="flat" cmpd="sng">
                      <a:solidFill>
                        <a:srgbClr val="6C6463"/>
                      </a:solidFill>
                      <a:prstDash val="solid"/>
                      <a:round/>
                      <a:headEnd type="none" w="sm" len="sm"/>
                      <a:tailEnd type="none" w="sm" len="sm"/>
                    </a:lnB>
                    <a:solidFill>
                      <a:srgbClr val="F2F2F2"/>
                    </a:solidFill>
                  </a:tcPr>
                </a:tc>
                <a:extLst>
                  <a:ext uri="{0D108BD9-81ED-4DB2-BD59-A6C34878D82A}">
                    <a16:rowId xmlns:a16="http://schemas.microsoft.com/office/drawing/2014/main" val="10001"/>
                  </a:ext>
                </a:extLst>
              </a:tr>
              <a:tr h="278150">
                <a:tc vMerge="1">
                  <a:txBody>
                    <a:bodyPr/>
                    <a:lstStyle/>
                    <a:p>
                      <a:endParaRPr lang="en-US"/>
                    </a:p>
                  </a:txBody>
                  <a:tcPr/>
                </a:tc>
                <a:tc>
                  <a:txBody>
                    <a:bodyPr/>
                    <a:lstStyle/>
                    <a:p>
                      <a:pPr marL="89999" marR="0" lvl="0" indent="-89999" algn="l" rtl="0">
                        <a:lnSpc>
                          <a:spcPct val="100000"/>
                        </a:lnSpc>
                        <a:spcBef>
                          <a:spcPts val="0"/>
                        </a:spcBef>
                        <a:spcAft>
                          <a:spcPts val="0"/>
                        </a:spcAft>
                        <a:buClr>
                          <a:srgbClr val="000000"/>
                        </a:buClr>
                        <a:buSzPts val="1400"/>
                        <a:buFont typeface="Arial"/>
                        <a:buNone/>
                      </a:pPr>
                      <a:r>
                        <a:rPr lang="en-GB" sz="1700" u="none" strike="noStrike" cap="none">
                          <a:solidFill>
                            <a:schemeClr val="dk1"/>
                          </a:solidFill>
                          <a:latin typeface="+mj-lt"/>
                          <a:ea typeface="Gill Sans"/>
                          <a:cs typeface="Gill Sans"/>
                          <a:sym typeface="Gill Sans"/>
                        </a:rPr>
                        <a:t>63. Describe to a mother at least four warning signs of</a:t>
                      </a:r>
                      <a:r>
                        <a:rPr lang="en-GB" sz="1700">
                          <a:latin typeface="+mj-lt"/>
                          <a:ea typeface="Gill Sans"/>
                          <a:cs typeface="Gill Sans"/>
                          <a:sym typeface="Gill Sans"/>
                        </a:rPr>
                        <a:t> </a:t>
                      </a:r>
                      <a:r>
                        <a:rPr lang="en-GB" sz="1700" u="none" strike="noStrike" cap="none">
                          <a:solidFill>
                            <a:schemeClr val="dk1"/>
                          </a:solidFill>
                          <a:latin typeface="+mj-lt"/>
                          <a:ea typeface="Gill Sans"/>
                          <a:cs typeface="Gill Sans"/>
                          <a:sym typeface="Gill Sans"/>
                        </a:rPr>
                        <a:t>infant undernourishment or dehydration for a mother to contact a health</a:t>
                      </a:r>
                      <a:r>
                        <a:rPr lang="en-GB" sz="1700">
                          <a:latin typeface="+mj-lt"/>
                          <a:ea typeface="Gill Sans"/>
                          <a:cs typeface="Gill Sans"/>
                          <a:sym typeface="Gill Sans"/>
                        </a:rPr>
                        <a:t> </a:t>
                      </a:r>
                      <a:r>
                        <a:rPr lang="en-GB" sz="1700" u="none" strike="noStrike" cap="none">
                          <a:solidFill>
                            <a:schemeClr val="dk1"/>
                          </a:solidFill>
                          <a:latin typeface="+mj-lt"/>
                          <a:ea typeface="Gill Sans"/>
                          <a:cs typeface="Gill Sans"/>
                          <a:sym typeface="Gill Sans"/>
                        </a:rPr>
                        <a:t>care professional after</a:t>
                      </a:r>
                      <a:r>
                        <a:rPr lang="en-GB" sz="1700">
                          <a:latin typeface="+mj-lt"/>
                          <a:ea typeface="Gill Sans"/>
                          <a:cs typeface="Gill Sans"/>
                          <a:sym typeface="Gill Sans"/>
                        </a:rPr>
                        <a:t> </a:t>
                      </a:r>
                      <a:r>
                        <a:rPr lang="en-GB" sz="1700" u="none" strike="noStrike" cap="none">
                          <a:solidFill>
                            <a:schemeClr val="dk1"/>
                          </a:solidFill>
                          <a:latin typeface="+mj-lt"/>
                          <a:ea typeface="Gill Sans"/>
                          <a:cs typeface="Gill Sans"/>
                          <a:sym typeface="Gill Sans"/>
                        </a:rPr>
                        <a:t>discharge.</a:t>
                      </a:r>
                      <a:endParaRPr sz="1700" u="none" strike="noStrike" cap="none">
                        <a:latin typeface="+mj-lt"/>
                        <a:ea typeface="Gill Sans"/>
                        <a:cs typeface="Gill Sans"/>
                        <a:sym typeface="Gill Sans"/>
                      </a:endParaRPr>
                    </a:p>
                  </a:txBody>
                  <a:tcPr marL="91450" marR="91450" marT="34300" marB="34300">
                    <a:lnL w="12700" cap="flat" cmpd="sng">
                      <a:solidFill>
                        <a:srgbClr val="6C6463"/>
                      </a:solidFill>
                      <a:prstDash val="solid"/>
                      <a:round/>
                      <a:headEnd type="none" w="sm" len="sm"/>
                      <a:tailEnd type="none" w="sm" len="sm"/>
                    </a:lnL>
                    <a:lnR w="12700" cap="flat" cmpd="sng">
                      <a:solidFill>
                        <a:srgbClr val="6C6463"/>
                      </a:solidFill>
                      <a:prstDash val="solid"/>
                      <a:round/>
                      <a:headEnd type="none" w="sm" len="sm"/>
                      <a:tailEnd type="none" w="sm" len="sm"/>
                    </a:lnR>
                    <a:lnT w="12700" cap="flat" cmpd="sng">
                      <a:solidFill>
                        <a:srgbClr val="6C6463"/>
                      </a:solidFill>
                      <a:prstDash val="solid"/>
                      <a:round/>
                      <a:headEnd type="none" w="sm" len="sm"/>
                      <a:tailEnd type="none" w="sm" len="sm"/>
                    </a:lnT>
                    <a:lnB w="12700" cap="flat" cmpd="sng">
                      <a:solidFill>
                        <a:srgbClr val="6C6463"/>
                      </a:solidFill>
                      <a:prstDash val="solid"/>
                      <a:round/>
                      <a:headEnd type="none" w="sm" len="sm"/>
                      <a:tailEnd type="none" w="sm" len="sm"/>
                    </a:lnB>
                    <a:solidFill>
                      <a:srgbClr val="F2F2F2"/>
                    </a:solidFill>
                  </a:tcPr>
                </a:tc>
                <a:extLst>
                  <a:ext uri="{0D108BD9-81ED-4DB2-BD59-A6C34878D82A}">
                    <a16:rowId xmlns:a16="http://schemas.microsoft.com/office/drawing/2014/main" val="10002"/>
                  </a:ext>
                </a:extLst>
              </a:tr>
              <a:tr h="278150">
                <a:tc vMerge="1">
                  <a:txBody>
                    <a:bodyPr/>
                    <a:lstStyle/>
                    <a:p>
                      <a:endParaRPr lang="en-US"/>
                    </a:p>
                  </a:txBody>
                  <a:tcPr/>
                </a:tc>
                <a:tc>
                  <a:txBody>
                    <a:bodyPr/>
                    <a:lstStyle/>
                    <a:p>
                      <a:pPr marL="89999" marR="0" lvl="0" indent="-89999" algn="l" rtl="0">
                        <a:lnSpc>
                          <a:spcPct val="100000"/>
                        </a:lnSpc>
                        <a:spcBef>
                          <a:spcPts val="0"/>
                        </a:spcBef>
                        <a:spcAft>
                          <a:spcPts val="0"/>
                        </a:spcAft>
                        <a:buClr>
                          <a:srgbClr val="000000"/>
                        </a:buClr>
                        <a:buSzPts val="1400"/>
                        <a:buFont typeface="Arial"/>
                        <a:buNone/>
                      </a:pPr>
                      <a:r>
                        <a:rPr lang="en-GB" sz="1700" u="none" strike="noStrike" cap="none" dirty="0">
                          <a:latin typeface="+mj-lt"/>
                          <a:ea typeface="Gill Sans"/>
                          <a:cs typeface="Gill Sans"/>
                          <a:sym typeface="Gill Sans"/>
                        </a:rPr>
                        <a:t>64. Describe at least three warning signs for a mother</a:t>
                      </a:r>
                      <a:r>
                        <a:rPr lang="en-GB" sz="1700" dirty="0">
                          <a:latin typeface="+mj-lt"/>
                          <a:ea typeface="Gill Sans"/>
                          <a:cs typeface="Gill Sans"/>
                          <a:sym typeface="Gill Sans"/>
                        </a:rPr>
                        <a:t> </a:t>
                      </a:r>
                      <a:r>
                        <a:rPr lang="en-GB" sz="1700" u="none" strike="noStrike" cap="none" dirty="0">
                          <a:latin typeface="+mj-lt"/>
                          <a:ea typeface="Gill Sans"/>
                          <a:cs typeface="Gill Sans"/>
                          <a:sym typeface="Gill Sans"/>
                        </a:rPr>
                        <a:t>to contact a health care professional after</a:t>
                      </a:r>
                      <a:r>
                        <a:rPr lang="en-GB" sz="1700" dirty="0">
                          <a:latin typeface="+mj-lt"/>
                          <a:ea typeface="Gill Sans"/>
                          <a:cs typeface="Gill Sans"/>
                          <a:sym typeface="Gill Sans"/>
                        </a:rPr>
                        <a:t> </a:t>
                      </a:r>
                      <a:r>
                        <a:rPr lang="en-GB" sz="1700" u="none" strike="noStrike" cap="none" dirty="0">
                          <a:latin typeface="+mj-lt"/>
                          <a:ea typeface="Gill Sans"/>
                          <a:cs typeface="Gill Sans"/>
                          <a:sym typeface="Gill Sans"/>
                        </a:rPr>
                        <a:t>discharge.</a:t>
                      </a:r>
                      <a:endParaRPr sz="1700" u="none" strike="noStrike" cap="none" dirty="0">
                        <a:latin typeface="+mj-lt"/>
                        <a:ea typeface="Gill Sans"/>
                        <a:cs typeface="Gill Sans"/>
                        <a:sym typeface="Gill Sans"/>
                      </a:endParaRPr>
                    </a:p>
                  </a:txBody>
                  <a:tcPr marL="91450" marR="91450" marT="34300" marB="34300">
                    <a:lnL w="12700" cap="flat" cmpd="sng">
                      <a:solidFill>
                        <a:srgbClr val="6C6463"/>
                      </a:solidFill>
                      <a:prstDash val="solid"/>
                      <a:round/>
                      <a:headEnd type="none" w="sm" len="sm"/>
                      <a:tailEnd type="none" w="sm" len="sm"/>
                    </a:lnL>
                    <a:lnR w="12700" cap="flat" cmpd="sng">
                      <a:solidFill>
                        <a:srgbClr val="6C6463"/>
                      </a:solidFill>
                      <a:prstDash val="solid"/>
                      <a:round/>
                      <a:headEnd type="none" w="sm" len="sm"/>
                      <a:tailEnd type="none" w="sm" len="sm"/>
                    </a:lnR>
                    <a:lnT w="12700" cap="flat" cmpd="sng">
                      <a:solidFill>
                        <a:srgbClr val="6C6463"/>
                      </a:solidFill>
                      <a:prstDash val="solid"/>
                      <a:round/>
                      <a:headEnd type="none" w="sm" len="sm"/>
                      <a:tailEnd type="none" w="sm" len="sm"/>
                    </a:lnT>
                    <a:lnB w="12700" cap="flat" cmpd="sng">
                      <a:solidFill>
                        <a:srgbClr val="6C6463"/>
                      </a:solidFill>
                      <a:prstDash val="solid"/>
                      <a:round/>
                      <a:headEnd type="none" w="sm" len="sm"/>
                      <a:tailEnd type="none" w="sm" len="sm"/>
                    </a:lnB>
                    <a:solidFill>
                      <a:srgbClr val="F2F2F2"/>
                    </a:solidFill>
                  </a:tcPr>
                </a:tc>
                <a:extLst>
                  <a:ext uri="{0D108BD9-81ED-4DB2-BD59-A6C34878D82A}">
                    <a16:rowId xmlns:a16="http://schemas.microsoft.com/office/drawing/2014/main" val="10003"/>
                  </a:ext>
                </a:extLst>
              </a:tr>
            </a:tbl>
          </a:graphicData>
        </a:graphic>
      </p:graphicFrame>
      <p:sp>
        <p:nvSpPr>
          <p:cNvPr id="257" name="Google Shape;257;p45"/>
          <p:cNvSpPr txBox="1"/>
          <p:nvPr/>
        </p:nvSpPr>
        <p:spPr>
          <a:xfrm>
            <a:off x="686100" y="4393125"/>
            <a:ext cx="63441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1200" dirty="0">
                <a:solidFill>
                  <a:schemeClr val="dk1"/>
                </a:solidFill>
                <a:latin typeface="+mj-lt"/>
                <a:ea typeface="Gill Sans"/>
                <a:cs typeface="Gill Sans"/>
                <a:sym typeface="Gill Sans"/>
              </a:rPr>
              <a:t>Source: </a:t>
            </a:r>
            <a:r>
              <a:rPr lang="en-GB" sz="1200" b="0" i="0" u="none" strike="noStrike" cap="none" dirty="0">
                <a:solidFill>
                  <a:schemeClr val="dk1"/>
                </a:solidFill>
                <a:latin typeface="+mj-lt"/>
                <a:ea typeface="Gill Sans"/>
                <a:cs typeface="Gill Sans"/>
                <a:sym typeface="Gill Sans"/>
              </a:rPr>
              <a:t>WHO and UNICEF </a:t>
            </a:r>
            <a:r>
              <a:rPr lang="en-GB" sz="1200" dirty="0">
                <a:solidFill>
                  <a:schemeClr val="dk1"/>
                </a:solidFill>
                <a:latin typeface="+mj-lt"/>
                <a:ea typeface="Gill Sans"/>
                <a:cs typeface="Gill Sans"/>
                <a:sym typeface="Gill Sans"/>
              </a:rPr>
              <a:t>2020b</a:t>
            </a:r>
            <a:endParaRPr sz="1200" b="0" i="0" u="none" strike="noStrike" cap="none" dirty="0">
              <a:solidFill>
                <a:schemeClr val="dk1"/>
              </a:solidFill>
              <a:latin typeface="+mj-lt"/>
              <a:ea typeface="Gill Sans"/>
              <a:cs typeface="Gill Sans"/>
              <a:sym typeface="Gill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6"/>
          <p:cNvSpPr txBox="1">
            <a:spLocks noGrp="1"/>
          </p:cNvSpPr>
          <p:nvPr>
            <p:ph type="title" idx="4294967295"/>
          </p:nvPr>
        </p:nvSpPr>
        <p:spPr>
          <a:xfrm>
            <a:off x="0" y="0"/>
            <a:ext cx="9144000" cy="4756150"/>
          </a:xfrm>
          <a:prstGeom prst="rect">
            <a:avLst/>
          </a:prstGeom>
          <a:solidFill>
            <a:schemeClr val="accent4"/>
          </a:solidFill>
          <a:ln>
            <a:noFill/>
            <a:prstDash/>
          </a:ln>
          <a:effectLst/>
        </p:spPr>
        <p:txBody>
          <a:bodyPr rot="0" spcFirstLastPara="1" vertOverflow="overflow" horzOverflow="overflow" vert="horz" wrap="square" lIns="457200" tIns="91425" rIns="91425" bIns="91425"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1200"/>
              </a:spcAft>
              <a:buClr>
                <a:schemeClr val="lt1"/>
              </a:buClr>
              <a:buSzPts val="2000"/>
              <a:buFont typeface="Arial"/>
              <a:buNone/>
              <a:tabLst/>
              <a:defRPr/>
            </a:pPr>
            <a:r>
              <a:rPr kumimoji="0" lang="en-US" sz="2500" b="1" i="0" u="none" strike="noStrike" kern="0" cap="none" spc="0" normalizeH="0" baseline="0" noProof="0" dirty="0">
                <a:ln>
                  <a:noFill/>
                </a:ln>
                <a:solidFill>
                  <a:schemeClr val="lt1"/>
                </a:solidFill>
                <a:effectLst/>
                <a:uLnTx/>
                <a:uFillTx/>
                <a:latin typeface="+mj-lt"/>
                <a:ea typeface="Gill Sans"/>
                <a:cs typeface="Gill Sans"/>
                <a:sym typeface="Gill Sans"/>
              </a:rPr>
              <a:t>Description of the Implementation Process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8" name="Google Shape;268;p47"/>
          <p:cNvSpPr txBox="1">
            <a:spLocks noGrp="1"/>
          </p:cNvSpPr>
          <p:nvPr>
            <p:ph type="title"/>
          </p:nvPr>
        </p:nvSpPr>
        <p:spPr>
          <a:xfrm>
            <a:off x="686104" y="3429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dirty="0"/>
              <a:t>Establishing the Program</a:t>
            </a:r>
            <a:endParaRPr dirty="0"/>
          </a:p>
        </p:txBody>
      </p:sp>
      <p:sp>
        <p:nvSpPr>
          <p:cNvPr id="267" name="Google Shape;267;p47"/>
          <p:cNvSpPr txBox="1">
            <a:spLocks noGrp="1"/>
          </p:cNvSpPr>
          <p:nvPr>
            <p:ph type="body" idx="1"/>
          </p:nvPr>
        </p:nvSpPr>
        <p:spPr>
          <a:xfrm>
            <a:off x="685800" y="1200150"/>
            <a:ext cx="8249400" cy="3429000"/>
          </a:xfrm>
          <a:prstGeom prst="rect">
            <a:avLst/>
          </a:prstGeom>
        </p:spPr>
        <p:txBody>
          <a:bodyPr spcFirstLastPara="1" wrap="square" lIns="0" tIns="0" rIns="0" bIns="0" anchor="t" anchorCtr="0">
            <a:normAutofit/>
          </a:bodyPr>
          <a:lstStyle/>
          <a:p>
            <a:pPr marL="457200" lvl="0" indent="-342900" algn="l" rtl="0">
              <a:spcBef>
                <a:spcPts val="0"/>
              </a:spcBef>
              <a:spcAft>
                <a:spcPts val="0"/>
              </a:spcAft>
              <a:buSzPts val="1800"/>
              <a:buChar char="•"/>
            </a:pPr>
            <a:r>
              <a:rPr lang="en-GB"/>
              <a:t>Sensitise facility management about BFHI and the mentorship program. ✅</a:t>
            </a:r>
            <a:endParaRPr/>
          </a:p>
          <a:p>
            <a:pPr marL="457200" lvl="0" indent="-342900" algn="l" rtl="0">
              <a:spcBef>
                <a:spcPts val="1200"/>
              </a:spcBef>
              <a:spcAft>
                <a:spcPts val="0"/>
              </a:spcAft>
              <a:buSzPts val="1800"/>
              <a:buChar char="•"/>
            </a:pPr>
            <a:r>
              <a:rPr lang="en-GB"/>
              <a:t>Identify breastfeeding counselling mentorship program leadership. ✅</a:t>
            </a:r>
            <a:endParaRPr/>
          </a:p>
          <a:p>
            <a:pPr marL="457200" lvl="0" indent="-342900" algn="l" rtl="0">
              <a:spcBef>
                <a:spcPts val="1200"/>
              </a:spcBef>
              <a:spcAft>
                <a:spcPts val="0"/>
              </a:spcAft>
              <a:buSzPts val="1800"/>
              <a:buChar char="•"/>
            </a:pPr>
            <a:r>
              <a:rPr lang="en-GB"/>
              <a:t>Conduct a BFHI health facility self-assessment. ✅</a:t>
            </a:r>
            <a:endParaRPr/>
          </a:p>
          <a:p>
            <a:pPr marL="457200" lvl="0" indent="-342900" algn="l" rtl="0">
              <a:spcBef>
                <a:spcPts val="1200"/>
              </a:spcBef>
              <a:spcAft>
                <a:spcPts val="0"/>
              </a:spcAft>
              <a:buSzPts val="1800"/>
              <a:buChar char="•"/>
            </a:pPr>
            <a:r>
              <a:rPr lang="en-GB"/>
              <a:t>Conduct an inception meeting.</a:t>
            </a:r>
            <a:endParaRPr/>
          </a:p>
          <a:p>
            <a:pPr marL="457200" lvl="0" indent="-342900" algn="l" rtl="0">
              <a:spcBef>
                <a:spcPts val="1200"/>
              </a:spcBef>
              <a:spcAft>
                <a:spcPts val="1200"/>
              </a:spcAft>
              <a:buSzPts val="1800"/>
              <a:buChar char="•"/>
            </a:pPr>
            <a:r>
              <a:rPr lang="en-GB"/>
              <a:t>Acquire resources. </a:t>
            </a:r>
            <a:endParaRPr sz="1400" b="1">
              <a:solidFill>
                <a:srgbClr val="0067B9"/>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4" name="Google Shape;274;p48"/>
          <p:cNvSpPr txBox="1">
            <a:spLocks noGrp="1"/>
          </p:cNvSpPr>
          <p:nvPr>
            <p:ph type="title"/>
          </p:nvPr>
        </p:nvSpPr>
        <p:spPr>
          <a:xfrm>
            <a:off x="686104" y="1905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dirty="0"/>
              <a:t>Implementation Process</a:t>
            </a:r>
            <a:endParaRPr dirty="0"/>
          </a:p>
        </p:txBody>
      </p:sp>
      <p:sp>
        <p:nvSpPr>
          <p:cNvPr id="273" name="Google Shape;273;p48"/>
          <p:cNvSpPr txBox="1">
            <a:spLocks noGrp="1"/>
          </p:cNvSpPr>
          <p:nvPr>
            <p:ph type="body" idx="1"/>
          </p:nvPr>
        </p:nvSpPr>
        <p:spPr>
          <a:xfrm>
            <a:off x="686100" y="962600"/>
            <a:ext cx="6348300" cy="34290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Font typeface="Arial"/>
              <a:buNone/>
            </a:pPr>
            <a:r>
              <a:rPr lang="en-GB" sz="1700">
                <a:solidFill>
                  <a:schemeClr val="accent3"/>
                </a:solidFill>
              </a:rPr>
              <a:t>The implementation process includes 10 actions:</a:t>
            </a:r>
            <a:endParaRPr sz="2800" b="1">
              <a:solidFill>
                <a:schemeClr val="accent3"/>
              </a:solidFill>
            </a:endParaRPr>
          </a:p>
          <a:p>
            <a:pPr marL="457200" lvl="0" indent="-336550" algn="l" rtl="0">
              <a:lnSpc>
                <a:spcPct val="115000"/>
              </a:lnSpc>
              <a:spcBef>
                <a:spcPts val="600"/>
              </a:spcBef>
              <a:spcAft>
                <a:spcPts val="0"/>
              </a:spcAft>
              <a:buClr>
                <a:schemeClr val="accent3"/>
              </a:buClr>
              <a:buSzPts val="1700"/>
              <a:buFont typeface="Gill Sans"/>
              <a:buAutoNum type="arabicPeriod"/>
            </a:pPr>
            <a:r>
              <a:rPr lang="en-GB" sz="1700">
                <a:solidFill>
                  <a:schemeClr val="accent3"/>
                </a:solidFill>
              </a:rPr>
              <a:t>Train health facility staff in the </a:t>
            </a:r>
            <a:r>
              <a:rPr lang="en-GB" sz="1700" i="1">
                <a:solidFill>
                  <a:schemeClr val="accent3"/>
                </a:solidFill>
              </a:rPr>
              <a:t>BFHI Training Course for Maternity Staff.</a:t>
            </a:r>
            <a:endParaRPr sz="1700" i="1">
              <a:solidFill>
                <a:schemeClr val="accent3"/>
              </a:solidFill>
            </a:endParaRPr>
          </a:p>
          <a:p>
            <a:pPr marL="457200" lvl="0" indent="-336550" algn="l" rtl="0">
              <a:lnSpc>
                <a:spcPct val="115000"/>
              </a:lnSpc>
              <a:spcBef>
                <a:spcPts val="0"/>
              </a:spcBef>
              <a:spcAft>
                <a:spcPts val="0"/>
              </a:spcAft>
              <a:buClr>
                <a:schemeClr val="accent3"/>
              </a:buClr>
              <a:buSzPts val="1700"/>
              <a:buFont typeface="Gill Sans"/>
              <a:buAutoNum type="arabicPeriod"/>
            </a:pPr>
            <a:r>
              <a:rPr lang="en-GB" sz="1700">
                <a:solidFill>
                  <a:schemeClr val="accent3"/>
                </a:solidFill>
              </a:rPr>
              <a:t>Identify and prioritise service delivery points.</a:t>
            </a:r>
            <a:endParaRPr sz="1700">
              <a:solidFill>
                <a:schemeClr val="accent3"/>
              </a:solidFill>
            </a:endParaRPr>
          </a:p>
          <a:p>
            <a:pPr marL="457200" lvl="0" indent="-336550" algn="l" rtl="0">
              <a:lnSpc>
                <a:spcPct val="115000"/>
              </a:lnSpc>
              <a:spcBef>
                <a:spcPts val="0"/>
              </a:spcBef>
              <a:spcAft>
                <a:spcPts val="0"/>
              </a:spcAft>
              <a:buClr>
                <a:schemeClr val="accent3"/>
              </a:buClr>
              <a:buSzPts val="1700"/>
              <a:buFont typeface="Gill Sans"/>
              <a:buAutoNum type="arabicPeriod"/>
            </a:pPr>
            <a:r>
              <a:rPr lang="en-GB" sz="1700">
                <a:solidFill>
                  <a:schemeClr val="accent3"/>
                </a:solidFill>
              </a:rPr>
              <a:t>Select and train mentors.</a:t>
            </a:r>
            <a:endParaRPr sz="1700">
              <a:solidFill>
                <a:schemeClr val="accent3"/>
              </a:solidFill>
            </a:endParaRPr>
          </a:p>
          <a:p>
            <a:pPr marL="457200" lvl="0" indent="-336550" algn="l" rtl="0">
              <a:lnSpc>
                <a:spcPct val="115000"/>
              </a:lnSpc>
              <a:spcBef>
                <a:spcPts val="0"/>
              </a:spcBef>
              <a:spcAft>
                <a:spcPts val="0"/>
              </a:spcAft>
              <a:buClr>
                <a:schemeClr val="accent3"/>
              </a:buClr>
              <a:buSzPts val="1700"/>
              <a:buFont typeface="Gill Sans"/>
              <a:buAutoNum type="arabicPeriod"/>
            </a:pPr>
            <a:r>
              <a:rPr lang="en-GB" sz="1700">
                <a:solidFill>
                  <a:schemeClr val="accent3"/>
                </a:solidFill>
              </a:rPr>
              <a:t>Select mentees.</a:t>
            </a:r>
            <a:endParaRPr sz="1700">
              <a:solidFill>
                <a:schemeClr val="accent3"/>
              </a:solidFill>
            </a:endParaRPr>
          </a:p>
          <a:p>
            <a:pPr marL="457200" lvl="0" indent="-336550" algn="l" rtl="0">
              <a:lnSpc>
                <a:spcPct val="115000"/>
              </a:lnSpc>
              <a:spcBef>
                <a:spcPts val="0"/>
              </a:spcBef>
              <a:spcAft>
                <a:spcPts val="0"/>
              </a:spcAft>
              <a:buClr>
                <a:schemeClr val="accent3"/>
              </a:buClr>
              <a:buSzPts val="1700"/>
              <a:buFont typeface="Gill Sans"/>
              <a:buAutoNum type="arabicPeriod"/>
            </a:pPr>
            <a:r>
              <a:rPr lang="en-GB" sz="1700">
                <a:solidFill>
                  <a:schemeClr val="accent3"/>
                </a:solidFill>
              </a:rPr>
              <a:t>Pair mentors and mentees.</a:t>
            </a:r>
            <a:endParaRPr sz="1700">
              <a:solidFill>
                <a:schemeClr val="accent3"/>
              </a:solidFill>
            </a:endParaRPr>
          </a:p>
          <a:p>
            <a:pPr marL="457200" lvl="0" indent="-336550" algn="l" rtl="0">
              <a:lnSpc>
                <a:spcPct val="115000"/>
              </a:lnSpc>
              <a:spcBef>
                <a:spcPts val="0"/>
              </a:spcBef>
              <a:spcAft>
                <a:spcPts val="0"/>
              </a:spcAft>
              <a:buClr>
                <a:schemeClr val="accent3"/>
              </a:buClr>
              <a:buSzPts val="1700"/>
              <a:buFont typeface="Gill Sans"/>
              <a:buAutoNum type="arabicPeriod"/>
            </a:pPr>
            <a:r>
              <a:rPr lang="en-GB" sz="1700">
                <a:solidFill>
                  <a:schemeClr val="accent3"/>
                </a:solidFill>
              </a:rPr>
              <a:t>Orient mentors and mentees. </a:t>
            </a:r>
            <a:endParaRPr sz="1700">
              <a:solidFill>
                <a:schemeClr val="accent3"/>
              </a:solidFill>
            </a:endParaRPr>
          </a:p>
          <a:p>
            <a:pPr marL="457200" lvl="0" indent="-336550" algn="l" rtl="0">
              <a:lnSpc>
                <a:spcPct val="115000"/>
              </a:lnSpc>
              <a:spcBef>
                <a:spcPts val="0"/>
              </a:spcBef>
              <a:spcAft>
                <a:spcPts val="0"/>
              </a:spcAft>
              <a:buClr>
                <a:schemeClr val="accent3"/>
              </a:buClr>
              <a:buSzPts val="1700"/>
              <a:buFont typeface="Gill Sans"/>
              <a:buAutoNum type="arabicPeriod"/>
            </a:pPr>
            <a:r>
              <a:rPr lang="en-GB" sz="1700">
                <a:solidFill>
                  <a:schemeClr val="accent3"/>
                </a:solidFill>
              </a:rPr>
              <a:t>Conduct mentoring.</a:t>
            </a:r>
            <a:endParaRPr sz="1700">
              <a:solidFill>
                <a:schemeClr val="accent3"/>
              </a:solidFill>
            </a:endParaRPr>
          </a:p>
          <a:p>
            <a:pPr marL="457200" lvl="0" indent="-336550" algn="l" rtl="0">
              <a:lnSpc>
                <a:spcPct val="115000"/>
              </a:lnSpc>
              <a:spcBef>
                <a:spcPts val="0"/>
              </a:spcBef>
              <a:spcAft>
                <a:spcPts val="0"/>
              </a:spcAft>
              <a:buClr>
                <a:schemeClr val="accent3"/>
              </a:buClr>
              <a:buSzPts val="1700"/>
              <a:buFont typeface="Gill Sans"/>
              <a:buAutoNum type="arabicPeriod"/>
            </a:pPr>
            <a:r>
              <a:rPr lang="en-GB" sz="1700">
                <a:solidFill>
                  <a:schemeClr val="accent3"/>
                </a:solidFill>
              </a:rPr>
              <a:t>Conduct monthly meetings.</a:t>
            </a:r>
            <a:endParaRPr sz="1700">
              <a:solidFill>
                <a:schemeClr val="accent3"/>
              </a:solidFill>
            </a:endParaRPr>
          </a:p>
          <a:p>
            <a:pPr marL="457200" lvl="0" indent="-336550" algn="l" rtl="0">
              <a:lnSpc>
                <a:spcPct val="115000"/>
              </a:lnSpc>
              <a:spcBef>
                <a:spcPts val="0"/>
              </a:spcBef>
              <a:spcAft>
                <a:spcPts val="0"/>
              </a:spcAft>
              <a:buClr>
                <a:schemeClr val="accent3"/>
              </a:buClr>
              <a:buSzPts val="1700"/>
              <a:buFont typeface="Gill Sans"/>
              <a:buAutoNum type="arabicPeriod"/>
            </a:pPr>
            <a:r>
              <a:rPr lang="en-GB" sz="1700">
                <a:solidFill>
                  <a:schemeClr val="accent3"/>
                </a:solidFill>
              </a:rPr>
              <a:t>Assess competencies for graduation.</a:t>
            </a:r>
            <a:endParaRPr sz="1700">
              <a:solidFill>
                <a:schemeClr val="accent3"/>
              </a:solidFill>
            </a:endParaRPr>
          </a:p>
          <a:p>
            <a:pPr marL="457200" lvl="0" indent="-336550" algn="l" rtl="0">
              <a:lnSpc>
                <a:spcPct val="115000"/>
              </a:lnSpc>
              <a:spcBef>
                <a:spcPts val="0"/>
              </a:spcBef>
              <a:spcAft>
                <a:spcPts val="0"/>
              </a:spcAft>
              <a:buClr>
                <a:schemeClr val="accent3"/>
              </a:buClr>
              <a:buSzPts val="1700"/>
              <a:buFont typeface="Gill Sans"/>
              <a:buAutoNum type="arabicPeriod"/>
            </a:pPr>
            <a:r>
              <a:rPr lang="en-GB" sz="1700">
                <a:solidFill>
                  <a:schemeClr val="accent3"/>
                </a:solidFill>
              </a:rPr>
              <a:t>Monitor the program.</a:t>
            </a:r>
            <a:endParaRPr sz="1700">
              <a:solidFill>
                <a:schemeClr val="accent3"/>
              </a:solidFill>
            </a:endParaRPr>
          </a:p>
          <a:p>
            <a:pPr marL="0" lvl="0" indent="0" algn="l" rtl="0">
              <a:spcBef>
                <a:spcPts val="600"/>
              </a:spcBef>
              <a:spcAft>
                <a:spcPts val="0"/>
              </a:spcAft>
              <a:buNone/>
            </a:pPr>
            <a:endParaRPr sz="1800">
              <a:solidFill>
                <a:schemeClr val="accent3"/>
              </a:solidFill>
            </a:endParaRPr>
          </a:p>
          <a:p>
            <a:pPr marL="0" lvl="0" indent="0" algn="l" rtl="0">
              <a:spcBef>
                <a:spcPts val="600"/>
              </a:spcBef>
              <a:spcAft>
                <a:spcPts val="1200"/>
              </a:spcAft>
              <a:buNone/>
            </a:pPr>
            <a:endParaRPr/>
          </a:p>
        </p:txBody>
      </p:sp>
      <p:sp>
        <p:nvSpPr>
          <p:cNvPr id="275" name="Google Shape;275;p48"/>
          <p:cNvSpPr/>
          <p:nvPr/>
        </p:nvSpPr>
        <p:spPr>
          <a:xfrm>
            <a:off x="5926950" y="1762750"/>
            <a:ext cx="2929500" cy="2920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500" dirty="0">
                <a:solidFill>
                  <a:schemeClr val="lt1"/>
                </a:solidFill>
                <a:latin typeface="+mj-lt"/>
                <a:ea typeface="Gill Sans"/>
                <a:cs typeface="Gill Sans"/>
                <a:sym typeface="Gill Sans"/>
              </a:rPr>
              <a:t>There are also several steps before implementation to establish the mentorship program at a facility including—</a:t>
            </a:r>
            <a:endParaRPr sz="1500" dirty="0">
              <a:solidFill>
                <a:schemeClr val="lt1"/>
              </a:solidFill>
              <a:latin typeface="+mj-lt"/>
              <a:ea typeface="Gill Sans"/>
              <a:cs typeface="Gill Sans"/>
              <a:sym typeface="Gill Sans"/>
            </a:endParaRPr>
          </a:p>
          <a:p>
            <a:pPr marL="457200" lvl="0" indent="-323850" algn="l" rtl="0">
              <a:spcBef>
                <a:spcPts val="0"/>
              </a:spcBef>
              <a:spcAft>
                <a:spcPts val="0"/>
              </a:spcAft>
              <a:buClr>
                <a:schemeClr val="lt1"/>
              </a:buClr>
              <a:buSzPts val="1500"/>
              <a:buFont typeface="Gill Sans"/>
              <a:buChar char="●"/>
            </a:pPr>
            <a:r>
              <a:rPr lang="en-GB" sz="1500" dirty="0">
                <a:solidFill>
                  <a:schemeClr val="lt1"/>
                </a:solidFill>
                <a:latin typeface="+mj-lt"/>
                <a:ea typeface="Gill Sans"/>
                <a:cs typeface="Gill Sans"/>
                <a:sym typeface="Gill Sans"/>
              </a:rPr>
              <a:t>Sensitise facility management.</a:t>
            </a:r>
            <a:endParaRPr sz="1500" dirty="0">
              <a:solidFill>
                <a:schemeClr val="lt1"/>
              </a:solidFill>
              <a:latin typeface="+mj-lt"/>
              <a:ea typeface="Gill Sans"/>
              <a:cs typeface="Gill Sans"/>
              <a:sym typeface="Gill Sans"/>
            </a:endParaRPr>
          </a:p>
          <a:p>
            <a:pPr marL="457200" lvl="0" indent="-323850" algn="l" rtl="0">
              <a:spcBef>
                <a:spcPts val="0"/>
              </a:spcBef>
              <a:spcAft>
                <a:spcPts val="0"/>
              </a:spcAft>
              <a:buClr>
                <a:schemeClr val="lt1"/>
              </a:buClr>
              <a:buSzPts val="1500"/>
              <a:buFont typeface="Gill Sans"/>
              <a:buChar char="●"/>
            </a:pPr>
            <a:r>
              <a:rPr lang="en-GB" sz="1500" dirty="0">
                <a:solidFill>
                  <a:schemeClr val="lt1"/>
                </a:solidFill>
                <a:latin typeface="+mj-lt"/>
                <a:ea typeface="Gill Sans"/>
                <a:cs typeface="Gill Sans"/>
                <a:sym typeface="Gill Sans"/>
              </a:rPr>
              <a:t>Identify program leadership.</a:t>
            </a:r>
            <a:endParaRPr sz="1500" dirty="0">
              <a:solidFill>
                <a:schemeClr val="lt1"/>
              </a:solidFill>
              <a:latin typeface="+mj-lt"/>
              <a:ea typeface="Gill Sans"/>
              <a:cs typeface="Gill Sans"/>
              <a:sym typeface="Gill Sans"/>
            </a:endParaRPr>
          </a:p>
          <a:p>
            <a:pPr marL="457200" lvl="0" indent="-323850" algn="l" rtl="0">
              <a:spcBef>
                <a:spcPts val="0"/>
              </a:spcBef>
              <a:spcAft>
                <a:spcPts val="0"/>
              </a:spcAft>
              <a:buClr>
                <a:schemeClr val="lt1"/>
              </a:buClr>
              <a:buSzPts val="1500"/>
              <a:buFont typeface="Gill Sans"/>
              <a:buChar char="●"/>
            </a:pPr>
            <a:r>
              <a:rPr lang="en-GB" sz="1500" dirty="0">
                <a:solidFill>
                  <a:schemeClr val="lt1"/>
                </a:solidFill>
                <a:latin typeface="+mj-lt"/>
                <a:ea typeface="Gill Sans"/>
                <a:cs typeface="Gill Sans"/>
                <a:sym typeface="Gill Sans"/>
              </a:rPr>
              <a:t>Conduct a BFHI health facility self-assessment.</a:t>
            </a:r>
            <a:endParaRPr sz="1500" dirty="0">
              <a:solidFill>
                <a:schemeClr val="lt1"/>
              </a:solidFill>
              <a:latin typeface="+mj-lt"/>
              <a:ea typeface="Gill Sans"/>
              <a:cs typeface="Gill Sans"/>
              <a:sym typeface="Gill Sans"/>
            </a:endParaRPr>
          </a:p>
          <a:p>
            <a:pPr marL="457200" lvl="0" indent="-323850" algn="l" rtl="0">
              <a:spcBef>
                <a:spcPts val="0"/>
              </a:spcBef>
              <a:spcAft>
                <a:spcPts val="0"/>
              </a:spcAft>
              <a:buClr>
                <a:schemeClr val="lt1"/>
              </a:buClr>
              <a:buSzPts val="1500"/>
              <a:buFont typeface="Gill Sans"/>
              <a:buChar char="●"/>
            </a:pPr>
            <a:r>
              <a:rPr lang="en-GB" sz="1500" dirty="0">
                <a:solidFill>
                  <a:schemeClr val="lt1"/>
                </a:solidFill>
                <a:latin typeface="+mj-lt"/>
                <a:ea typeface="Gill Sans"/>
                <a:cs typeface="Gill Sans"/>
                <a:sym typeface="Gill Sans"/>
              </a:rPr>
              <a:t>Conduct an inception meeting.</a:t>
            </a:r>
            <a:endParaRPr sz="1500" dirty="0">
              <a:solidFill>
                <a:schemeClr val="lt1"/>
              </a:solidFill>
              <a:latin typeface="+mj-lt"/>
              <a:ea typeface="Gill Sans"/>
              <a:cs typeface="Gill Sans"/>
              <a:sym typeface="Gill Sans"/>
            </a:endParaRPr>
          </a:p>
          <a:p>
            <a:pPr marL="457200" lvl="0" indent="-323850" algn="l" rtl="0">
              <a:spcBef>
                <a:spcPts val="0"/>
              </a:spcBef>
              <a:spcAft>
                <a:spcPts val="0"/>
              </a:spcAft>
              <a:buClr>
                <a:schemeClr val="lt1"/>
              </a:buClr>
              <a:buSzPts val="1500"/>
              <a:buFont typeface="Gill Sans"/>
              <a:buChar char="●"/>
            </a:pPr>
            <a:r>
              <a:rPr lang="en-GB" sz="1500" dirty="0">
                <a:solidFill>
                  <a:schemeClr val="lt1"/>
                </a:solidFill>
                <a:latin typeface="+mj-lt"/>
                <a:ea typeface="Gill Sans"/>
                <a:cs typeface="Gill Sans"/>
                <a:sym typeface="Gill Sans"/>
              </a:rPr>
              <a:t>Acquire resources.</a:t>
            </a:r>
            <a:endParaRPr sz="1500" dirty="0">
              <a:solidFill>
                <a:schemeClr val="lt1"/>
              </a:solidFill>
              <a:latin typeface="+mj-lt"/>
              <a:ea typeface="Gill Sans"/>
              <a:cs typeface="Gill Sans"/>
              <a:sym typeface="Gill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1" name="Google Shape;281;p49"/>
          <p:cNvSpPr txBox="1">
            <a:spLocks noGrp="1"/>
          </p:cNvSpPr>
          <p:nvPr>
            <p:ph type="title"/>
          </p:nvPr>
        </p:nvSpPr>
        <p:spPr>
          <a:xfrm>
            <a:off x="686104" y="3429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dirty="0"/>
              <a:t>Implementation Process (2)</a:t>
            </a:r>
            <a:endParaRPr dirty="0"/>
          </a:p>
        </p:txBody>
      </p:sp>
      <p:sp>
        <p:nvSpPr>
          <p:cNvPr id="280" name="Google Shape;280;p49"/>
          <p:cNvSpPr txBox="1">
            <a:spLocks noGrp="1"/>
          </p:cNvSpPr>
          <p:nvPr>
            <p:ph type="body" idx="1"/>
          </p:nvPr>
        </p:nvSpPr>
        <p:spPr>
          <a:xfrm>
            <a:off x="685800" y="1200150"/>
            <a:ext cx="7772400" cy="3429000"/>
          </a:xfrm>
          <a:prstGeom prst="rect">
            <a:avLst/>
          </a:prstGeom>
        </p:spPr>
        <p:txBody>
          <a:bodyPr spcFirstLastPara="1" wrap="square" lIns="0" tIns="0" rIns="0" bIns="0" anchor="t" anchorCtr="0">
            <a:normAutofit fontScale="92500" lnSpcReduction="10000"/>
          </a:bodyPr>
          <a:lstStyle/>
          <a:p>
            <a:pPr marL="457200" lvl="0" indent="-342900" algn="l" rtl="0">
              <a:spcBef>
                <a:spcPts val="0"/>
              </a:spcBef>
              <a:spcAft>
                <a:spcPts val="0"/>
              </a:spcAft>
              <a:buSzPts val="1800"/>
              <a:buChar char="•"/>
            </a:pPr>
            <a:r>
              <a:rPr lang="en-GB"/>
              <a:t>When a health facility is implementing the mentorship program for the first time, the entire process, from establishing the program structure at the health facility to graduation of the first cohort of mentees could take between 8–10 months to complete.</a:t>
            </a:r>
            <a:endParaRPr/>
          </a:p>
          <a:p>
            <a:pPr marL="457200" lvl="0" indent="-342900" algn="l" rtl="0">
              <a:spcBef>
                <a:spcPts val="1000"/>
              </a:spcBef>
              <a:spcAft>
                <a:spcPts val="0"/>
              </a:spcAft>
              <a:buSzPts val="1800"/>
              <a:buChar char="•"/>
            </a:pPr>
            <a:r>
              <a:rPr lang="en-GB"/>
              <a:t>The mentorship program can become a continuous activity at a health facility to strengthen breastfeeding counselling competencies of health workers working in maternal, newborn, and child care, by selecting new cohorts of mentees to become part of the mentorship program and graduating others. </a:t>
            </a:r>
            <a:endParaRPr/>
          </a:p>
          <a:p>
            <a:pPr marL="457200" lvl="0" indent="-342900" algn="l" rtl="0">
              <a:spcBef>
                <a:spcPts val="1000"/>
              </a:spcBef>
              <a:spcAft>
                <a:spcPts val="1000"/>
              </a:spcAft>
              <a:buSzPts val="1800"/>
              <a:buChar char="•"/>
            </a:pPr>
            <a:r>
              <a:rPr lang="en-GB"/>
              <a:t>The figure on the following slide depicts the ten implementation actions and pre-steps and the estimated time that each of the actions may take.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50"/>
          <p:cNvSpPr txBox="1">
            <a:spLocks noGrp="1"/>
          </p:cNvSpPr>
          <p:nvPr>
            <p:ph type="title"/>
          </p:nvPr>
        </p:nvSpPr>
        <p:spPr>
          <a:xfrm>
            <a:off x="686104" y="281354"/>
            <a:ext cx="7772400" cy="718921"/>
          </a:xfrm>
          <a:prstGeom prst="rect">
            <a:avLst/>
          </a:prstGeom>
          <a:noFill/>
          <a:ln>
            <a:noFill/>
          </a:ln>
        </p:spPr>
        <p:txBody>
          <a:bodyPr spcFirstLastPara="1" wrap="square" lIns="0" tIns="0" rIns="0" bIns="0" anchor="b" anchorCtr="0">
            <a:normAutofit fontScale="90000"/>
          </a:bodyPr>
          <a:lstStyle/>
          <a:p>
            <a:pPr marL="0" lvl="0" indent="0" algn="l" rtl="0">
              <a:lnSpc>
                <a:spcPct val="100000"/>
              </a:lnSpc>
              <a:spcBef>
                <a:spcPts val="0"/>
              </a:spcBef>
              <a:spcAft>
                <a:spcPts val="0"/>
              </a:spcAft>
              <a:buSzPct val="100000"/>
              <a:buNone/>
            </a:pPr>
            <a:r>
              <a:rPr lang="en-GB" dirty="0"/>
              <a:t>Actions in Implementing the Breastfeeding Counselling Mentorship Program at a Health Facility</a:t>
            </a:r>
            <a:endParaRPr dirty="0"/>
          </a:p>
        </p:txBody>
      </p:sp>
      <p:pic>
        <p:nvPicPr>
          <p:cNvPr id="288" name="Google Shape;288;p50" descr="A flow diagram outlines the steps for training health facility staff. It also lists the duration of the different phases of the training."/>
          <p:cNvPicPr preferRelativeResize="0"/>
          <p:nvPr/>
        </p:nvPicPr>
        <p:blipFill rotWithShape="1">
          <a:blip r:embed="rId3">
            <a:alphaModFix/>
          </a:blip>
          <a:srcRect b="3053"/>
          <a:stretch/>
        </p:blipFill>
        <p:spPr>
          <a:xfrm>
            <a:off x="914700" y="1034725"/>
            <a:ext cx="7225024" cy="36356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51"/>
          <p:cNvSpPr txBox="1">
            <a:spLocks noGrp="1"/>
          </p:cNvSpPr>
          <p:nvPr>
            <p:ph type="title" idx="4294967295"/>
          </p:nvPr>
        </p:nvSpPr>
        <p:spPr>
          <a:xfrm>
            <a:off x="0" y="0"/>
            <a:ext cx="9144000" cy="4695825"/>
          </a:xfrm>
          <a:prstGeom prst="rect">
            <a:avLst/>
          </a:prstGeom>
          <a:solidFill>
            <a:schemeClr val="accent4"/>
          </a:solidFill>
          <a:ln>
            <a:noFill/>
            <a:prstDash/>
          </a:ln>
          <a:effectLst/>
        </p:spPr>
        <p:txBody>
          <a:bodyPr rot="0" spcFirstLastPara="1" vertOverflow="overflow" horzOverflow="overflow" vert="horz" wrap="square" lIns="457200" tIns="91425" rIns="91425" bIns="91425"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1200"/>
              </a:spcAft>
              <a:buClr>
                <a:schemeClr val="lt1"/>
              </a:buClr>
              <a:buSzPts val="2000"/>
              <a:buFont typeface="Arial"/>
              <a:buNone/>
              <a:tabLst/>
              <a:defRPr/>
            </a:pPr>
            <a:r>
              <a:rPr kumimoji="0" lang="en-US" sz="2500" b="1" i="0" u="none" strike="noStrike" kern="0" cap="none" spc="0" normalizeH="0" baseline="0" noProof="0" dirty="0">
                <a:ln>
                  <a:noFill/>
                </a:ln>
                <a:solidFill>
                  <a:schemeClr val="lt1"/>
                </a:solidFill>
                <a:effectLst/>
                <a:uLnTx/>
                <a:uFillTx/>
                <a:latin typeface="+mj-lt"/>
                <a:ea typeface="Gill Sans"/>
                <a:cs typeface="Gill Sans"/>
                <a:sym typeface="Gill Sans"/>
              </a:rPr>
              <a:t>Roles and Responsibilities of Program Leadership</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1" name="Google Shape;181;p34"/>
          <p:cNvSpPr txBox="1">
            <a:spLocks noGrp="1"/>
          </p:cNvSpPr>
          <p:nvPr>
            <p:ph type="title"/>
          </p:nvPr>
        </p:nvSpPr>
        <p:spPr>
          <a:xfrm>
            <a:off x="685804" y="895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dirty="0"/>
              <a:t>Meeting Agenda</a:t>
            </a:r>
            <a:endParaRPr dirty="0"/>
          </a:p>
        </p:txBody>
      </p:sp>
      <p:sp>
        <p:nvSpPr>
          <p:cNvPr id="180" name="Google Shape;180;p34"/>
          <p:cNvSpPr txBox="1">
            <a:spLocks noGrp="1"/>
          </p:cNvSpPr>
          <p:nvPr>
            <p:ph type="body" idx="1"/>
          </p:nvPr>
        </p:nvSpPr>
        <p:spPr>
          <a:xfrm>
            <a:off x="618225" y="775300"/>
            <a:ext cx="4472100" cy="3882926"/>
          </a:xfrm>
          <a:prstGeom prst="rect">
            <a:avLst/>
          </a:prstGeom>
        </p:spPr>
        <p:txBody>
          <a:bodyPr spcFirstLastPara="1" wrap="square" lIns="0" tIns="0" rIns="0" bIns="0" anchor="t" anchorCtr="0">
            <a:noAutofit/>
          </a:bodyPr>
          <a:lstStyle/>
          <a:p>
            <a:pPr marL="457200" lvl="0" indent="-333375" algn="l" rtl="0">
              <a:spcBef>
                <a:spcPts val="0"/>
              </a:spcBef>
              <a:spcAft>
                <a:spcPts val="0"/>
              </a:spcAft>
              <a:buSzPts val="1650"/>
              <a:buChar char="•"/>
            </a:pPr>
            <a:r>
              <a:rPr lang="en-GB" sz="1650" dirty="0"/>
              <a:t>Purpose of the Meeting </a:t>
            </a:r>
            <a:endParaRPr sz="1650" dirty="0"/>
          </a:p>
          <a:p>
            <a:pPr marL="457200" lvl="0" indent="-333375" algn="l" rtl="0">
              <a:spcBef>
                <a:spcPts val="1200"/>
              </a:spcBef>
              <a:spcAft>
                <a:spcPts val="0"/>
              </a:spcAft>
              <a:buSzPts val="1650"/>
              <a:buChar char="•"/>
            </a:pPr>
            <a:r>
              <a:rPr lang="en-GB" sz="1650" dirty="0"/>
              <a:t>Breastfeeding Counselling Mentorship Program:</a:t>
            </a:r>
            <a:endParaRPr sz="1650" dirty="0"/>
          </a:p>
          <a:p>
            <a:pPr marL="914400" lvl="1" indent="-333375" algn="l" rtl="0">
              <a:spcBef>
                <a:spcPts val="1200"/>
              </a:spcBef>
              <a:spcAft>
                <a:spcPts val="0"/>
              </a:spcAft>
              <a:buSzPts val="1650"/>
              <a:buChar char="—"/>
            </a:pPr>
            <a:r>
              <a:rPr lang="en-GB" sz="1650" dirty="0">
                <a:latin typeface="+mj-lt"/>
              </a:rPr>
              <a:t>Goals and Objectives</a:t>
            </a:r>
            <a:endParaRPr sz="1650" dirty="0">
              <a:latin typeface="+mj-lt"/>
            </a:endParaRPr>
          </a:p>
          <a:p>
            <a:pPr marL="914400" lvl="1" indent="-333375" algn="l" rtl="0">
              <a:spcBef>
                <a:spcPts val="1200"/>
              </a:spcBef>
              <a:spcAft>
                <a:spcPts val="0"/>
              </a:spcAft>
              <a:buSzPts val="1650"/>
              <a:buChar char="—"/>
            </a:pPr>
            <a:r>
              <a:rPr lang="en-GB" sz="1650" dirty="0">
                <a:latin typeface="+mj-lt"/>
              </a:rPr>
              <a:t>Implementation Process</a:t>
            </a:r>
            <a:endParaRPr sz="1650" dirty="0">
              <a:latin typeface="+mj-lt"/>
            </a:endParaRPr>
          </a:p>
          <a:p>
            <a:pPr marL="914400" lvl="1" indent="-333375" algn="l" rtl="0">
              <a:spcBef>
                <a:spcPts val="1200"/>
              </a:spcBef>
              <a:spcAft>
                <a:spcPts val="0"/>
              </a:spcAft>
              <a:buSzPts val="1650"/>
              <a:buChar char="—"/>
            </a:pPr>
            <a:r>
              <a:rPr lang="en-GB" sz="1650" dirty="0">
                <a:latin typeface="+mj-lt"/>
              </a:rPr>
              <a:t>Roles and Responsibilities of Program Leadership</a:t>
            </a:r>
            <a:endParaRPr sz="1650" dirty="0">
              <a:latin typeface="+mj-lt"/>
            </a:endParaRPr>
          </a:p>
          <a:p>
            <a:pPr marL="914400" lvl="1" indent="-333375" algn="l" rtl="0">
              <a:spcBef>
                <a:spcPts val="1200"/>
              </a:spcBef>
              <a:spcAft>
                <a:spcPts val="0"/>
              </a:spcAft>
              <a:buSzPts val="1650"/>
              <a:buChar char="—"/>
            </a:pPr>
            <a:r>
              <a:rPr lang="en-GB" sz="1650" dirty="0">
                <a:latin typeface="+mj-lt"/>
              </a:rPr>
              <a:t>Implementing the Program</a:t>
            </a:r>
            <a:endParaRPr sz="1650" dirty="0">
              <a:latin typeface="+mj-lt"/>
            </a:endParaRPr>
          </a:p>
          <a:p>
            <a:pPr marL="914400" lvl="1" indent="-333375" algn="l" rtl="0">
              <a:spcBef>
                <a:spcPts val="1200"/>
              </a:spcBef>
              <a:spcAft>
                <a:spcPts val="0"/>
              </a:spcAft>
              <a:buSzPts val="1650"/>
              <a:buChar char="—"/>
            </a:pPr>
            <a:r>
              <a:rPr lang="en-GB" sz="1650" dirty="0">
                <a:latin typeface="+mj-lt"/>
              </a:rPr>
              <a:t>Program Materials</a:t>
            </a:r>
            <a:endParaRPr sz="1650" dirty="0">
              <a:latin typeface="+mj-lt"/>
            </a:endParaRPr>
          </a:p>
          <a:p>
            <a:pPr marL="457200" lvl="0" indent="-333375" algn="l" rtl="0">
              <a:spcBef>
                <a:spcPts val="1200"/>
              </a:spcBef>
              <a:spcAft>
                <a:spcPts val="0"/>
              </a:spcAft>
              <a:buSzPts val="1650"/>
              <a:buChar char="•"/>
            </a:pPr>
            <a:r>
              <a:rPr lang="en-GB" sz="1650" dirty="0"/>
              <a:t>Next Steps</a:t>
            </a:r>
            <a:endParaRPr sz="1650" dirty="0"/>
          </a:p>
          <a:p>
            <a:pPr marL="457200" lvl="0" indent="-333375" algn="l" rtl="0">
              <a:spcBef>
                <a:spcPts val="1200"/>
              </a:spcBef>
              <a:spcAft>
                <a:spcPts val="1200"/>
              </a:spcAft>
              <a:buSzPts val="1650"/>
              <a:buChar char="•"/>
            </a:pPr>
            <a:r>
              <a:rPr lang="en-GB" sz="1650" dirty="0"/>
              <a:t>Summary</a:t>
            </a:r>
            <a:endParaRPr sz="1650" dirty="0"/>
          </a:p>
        </p:txBody>
      </p:sp>
      <p:pic>
        <p:nvPicPr>
          <p:cNvPr id="182" name="Google Shape;182;p34" descr="A front view of a woman sitting on a chair and reading a magazine as she breastfeeds an infant."/>
          <p:cNvPicPr preferRelativeResize="0"/>
          <p:nvPr/>
        </p:nvPicPr>
        <p:blipFill>
          <a:blip r:embed="rId3">
            <a:alphaModFix/>
          </a:blip>
          <a:stretch>
            <a:fillRect/>
          </a:stretch>
        </p:blipFill>
        <p:spPr>
          <a:xfrm>
            <a:off x="5387050" y="1435275"/>
            <a:ext cx="3457150" cy="2303150"/>
          </a:xfrm>
          <a:prstGeom prst="rect">
            <a:avLst/>
          </a:prstGeom>
          <a:noFill/>
          <a:ln>
            <a:noFill/>
          </a:ln>
        </p:spPr>
      </p:pic>
      <p:sp>
        <p:nvSpPr>
          <p:cNvPr id="183" name="Google Shape;183;p34"/>
          <p:cNvSpPr txBox="1">
            <a:spLocks noGrp="1"/>
          </p:cNvSpPr>
          <p:nvPr>
            <p:ph type="body" idx="1"/>
          </p:nvPr>
        </p:nvSpPr>
        <p:spPr>
          <a:xfrm rot="-5400000">
            <a:off x="8031775" y="2232375"/>
            <a:ext cx="1794300" cy="200100"/>
          </a:xfrm>
          <a:prstGeom prst="rect">
            <a:avLst/>
          </a:prstGeom>
        </p:spPr>
        <p:txBody>
          <a:bodyPr spcFirstLastPara="1" wrap="square" lIns="0" tIns="0" rIns="0" bIns="0" anchor="t" anchorCtr="0">
            <a:normAutofit/>
          </a:bodyPr>
          <a:lstStyle/>
          <a:p>
            <a:pPr marL="0" lvl="0" indent="0" algn="l" rtl="0">
              <a:lnSpc>
                <a:spcPct val="115000"/>
              </a:lnSpc>
              <a:spcBef>
                <a:spcPts val="0"/>
              </a:spcBef>
              <a:spcAft>
                <a:spcPts val="0"/>
              </a:spcAft>
              <a:buNone/>
            </a:pPr>
            <a:r>
              <a:rPr lang="en-GB" sz="900" dirty="0"/>
              <a:t>Photo credit: Allan </a:t>
            </a:r>
            <a:r>
              <a:rPr lang="en-GB" sz="900" dirty="0" err="1"/>
              <a:t>Gichigi</a:t>
            </a:r>
            <a:r>
              <a:rPr lang="en-GB" sz="900" dirty="0"/>
              <a:t>/MCSP</a:t>
            </a:r>
            <a:endParaRPr sz="9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9" name="Google Shape;299;p52"/>
          <p:cNvSpPr txBox="1">
            <a:spLocks noGrp="1"/>
          </p:cNvSpPr>
          <p:nvPr>
            <p:ph type="title"/>
          </p:nvPr>
        </p:nvSpPr>
        <p:spPr>
          <a:xfrm>
            <a:off x="686104" y="-114300"/>
            <a:ext cx="7772400" cy="685800"/>
          </a:xfrm>
          <a:prstGeom prst="rect">
            <a:avLst/>
          </a:prstGeom>
        </p:spPr>
        <p:txBody>
          <a:bodyPr spcFirstLastPara="1" wrap="square" lIns="0" tIns="0" rIns="0" bIns="0" anchor="b" anchorCtr="0">
            <a:normAutofit fontScale="90000"/>
          </a:bodyPr>
          <a:lstStyle/>
          <a:p>
            <a:pPr marL="0" lvl="0" indent="0" algn="l" rtl="0">
              <a:spcBef>
                <a:spcPts val="0"/>
              </a:spcBef>
              <a:spcAft>
                <a:spcPts val="0"/>
              </a:spcAft>
              <a:buNone/>
            </a:pPr>
            <a:r>
              <a:rPr lang="en-GB" dirty="0"/>
              <a:t>Roles and Responsibilities of BFHI Facility Coordinator</a:t>
            </a:r>
            <a:endParaRPr dirty="0"/>
          </a:p>
        </p:txBody>
      </p:sp>
      <p:sp>
        <p:nvSpPr>
          <p:cNvPr id="298" name="Google Shape;298;p52"/>
          <p:cNvSpPr txBox="1">
            <a:spLocks noGrp="1"/>
          </p:cNvSpPr>
          <p:nvPr>
            <p:ph type="body" idx="1"/>
          </p:nvPr>
        </p:nvSpPr>
        <p:spPr>
          <a:xfrm>
            <a:off x="685800" y="590550"/>
            <a:ext cx="7772400" cy="3429000"/>
          </a:xfrm>
          <a:prstGeom prst="rect">
            <a:avLst/>
          </a:prstGeom>
        </p:spPr>
        <p:txBody>
          <a:bodyPr spcFirstLastPara="1" wrap="square" lIns="0" tIns="0" rIns="0" bIns="0" anchor="t" anchorCtr="0">
            <a:noAutofit/>
          </a:bodyPr>
          <a:lstStyle/>
          <a:p>
            <a:pPr marL="457200" lvl="0" indent="-330200" algn="l" rtl="0">
              <a:lnSpc>
                <a:spcPct val="115000"/>
              </a:lnSpc>
              <a:spcBef>
                <a:spcPts val="0"/>
              </a:spcBef>
              <a:spcAft>
                <a:spcPts val="0"/>
              </a:spcAft>
              <a:buClr>
                <a:schemeClr val="accent3"/>
              </a:buClr>
              <a:buSzPts val="1600"/>
              <a:buFont typeface="Gill Sans"/>
              <a:buChar char="●"/>
            </a:pPr>
            <a:r>
              <a:rPr lang="en-GB" sz="1600">
                <a:solidFill>
                  <a:schemeClr val="accent3"/>
                </a:solidFill>
              </a:rPr>
              <a:t>Oversee the mentorship program.</a:t>
            </a:r>
            <a:endParaRPr sz="1600">
              <a:solidFill>
                <a:schemeClr val="accent3"/>
              </a:solidFill>
            </a:endParaRPr>
          </a:p>
          <a:p>
            <a:pPr marL="457200" lvl="0" indent="-330200" algn="l" rtl="0">
              <a:lnSpc>
                <a:spcPct val="115000"/>
              </a:lnSpc>
              <a:spcBef>
                <a:spcPts val="0"/>
              </a:spcBef>
              <a:spcAft>
                <a:spcPts val="0"/>
              </a:spcAft>
              <a:buClr>
                <a:schemeClr val="accent3"/>
              </a:buClr>
              <a:buSzPts val="1600"/>
              <a:buFont typeface="Gill Sans"/>
              <a:buChar char="●"/>
            </a:pPr>
            <a:r>
              <a:rPr lang="en-GB" sz="1600">
                <a:solidFill>
                  <a:schemeClr val="accent3"/>
                </a:solidFill>
              </a:rPr>
              <a:t>Convene the BFHI Facility Implementation team meetings, as needed, but at least once every two months.</a:t>
            </a:r>
            <a:endParaRPr sz="1600">
              <a:solidFill>
                <a:schemeClr val="accent3"/>
              </a:solidFill>
            </a:endParaRPr>
          </a:p>
          <a:p>
            <a:pPr marL="457200" lvl="0" indent="-330200" algn="l" rtl="0">
              <a:lnSpc>
                <a:spcPct val="115000"/>
              </a:lnSpc>
              <a:spcBef>
                <a:spcPts val="0"/>
              </a:spcBef>
              <a:spcAft>
                <a:spcPts val="0"/>
              </a:spcAft>
              <a:buClr>
                <a:schemeClr val="accent3"/>
              </a:buClr>
              <a:buSzPts val="1600"/>
              <a:buFont typeface="Gill Sans"/>
              <a:buChar char="●"/>
            </a:pPr>
            <a:r>
              <a:rPr lang="en-GB" sz="1600">
                <a:solidFill>
                  <a:schemeClr val="accent3"/>
                </a:solidFill>
              </a:rPr>
              <a:t>Organise an inception meeting for the health facility management team (HFMT) and heads of departments (HODs).</a:t>
            </a:r>
            <a:endParaRPr sz="1600">
              <a:solidFill>
                <a:schemeClr val="accent3"/>
              </a:solidFill>
            </a:endParaRPr>
          </a:p>
          <a:p>
            <a:pPr marL="457200" lvl="0" indent="-330200" algn="l" rtl="0">
              <a:lnSpc>
                <a:spcPct val="115000"/>
              </a:lnSpc>
              <a:spcBef>
                <a:spcPts val="0"/>
              </a:spcBef>
              <a:spcAft>
                <a:spcPts val="0"/>
              </a:spcAft>
              <a:buClr>
                <a:schemeClr val="accent3"/>
              </a:buClr>
              <a:buSzPts val="1600"/>
              <a:buFont typeface="Gill Sans"/>
              <a:buChar char="●"/>
            </a:pPr>
            <a:r>
              <a:rPr lang="en-GB" sz="1600">
                <a:solidFill>
                  <a:schemeClr val="accent3"/>
                </a:solidFill>
              </a:rPr>
              <a:t>Organise orientation meetings with mentors and mentees.</a:t>
            </a:r>
            <a:endParaRPr sz="1600">
              <a:solidFill>
                <a:schemeClr val="accent3"/>
              </a:solidFill>
            </a:endParaRPr>
          </a:p>
          <a:p>
            <a:pPr marL="457200" lvl="0" indent="-330200" algn="l" rtl="0">
              <a:lnSpc>
                <a:spcPct val="115000"/>
              </a:lnSpc>
              <a:spcBef>
                <a:spcPts val="0"/>
              </a:spcBef>
              <a:spcAft>
                <a:spcPts val="0"/>
              </a:spcAft>
              <a:buClr>
                <a:schemeClr val="accent3"/>
              </a:buClr>
              <a:buSzPts val="1600"/>
              <a:buFont typeface="Gill Sans"/>
              <a:buChar char="●"/>
            </a:pPr>
            <a:r>
              <a:rPr lang="en-GB" sz="1600">
                <a:solidFill>
                  <a:schemeClr val="accent3"/>
                </a:solidFill>
              </a:rPr>
              <a:t>Organise the BFHI trainings for mentors and mentees and the </a:t>
            </a:r>
            <a:r>
              <a:rPr lang="en-GB" sz="1600" i="1">
                <a:solidFill>
                  <a:schemeClr val="accent3"/>
                </a:solidFill>
              </a:rPr>
              <a:t>Core Concepts in Mentorship Training</a:t>
            </a:r>
            <a:r>
              <a:rPr lang="en-GB" sz="1600">
                <a:solidFill>
                  <a:schemeClr val="accent3"/>
                </a:solidFill>
              </a:rPr>
              <a:t> course for mentors.</a:t>
            </a:r>
            <a:endParaRPr sz="1600">
              <a:solidFill>
                <a:schemeClr val="accent3"/>
              </a:solidFill>
            </a:endParaRPr>
          </a:p>
          <a:p>
            <a:pPr marL="457200" lvl="0" indent="-330200" algn="l" rtl="0">
              <a:lnSpc>
                <a:spcPct val="115000"/>
              </a:lnSpc>
              <a:spcBef>
                <a:spcPts val="0"/>
              </a:spcBef>
              <a:spcAft>
                <a:spcPts val="0"/>
              </a:spcAft>
              <a:buClr>
                <a:schemeClr val="accent3"/>
              </a:buClr>
              <a:buSzPts val="1600"/>
              <a:buFont typeface="Gill Sans"/>
              <a:buChar char="●"/>
            </a:pPr>
            <a:r>
              <a:rPr lang="en-GB" sz="1600">
                <a:solidFill>
                  <a:schemeClr val="accent3"/>
                </a:solidFill>
              </a:rPr>
              <a:t>Ensure that mentors and mentees have the necessary resources for implementation of the program.</a:t>
            </a:r>
            <a:endParaRPr sz="1600">
              <a:solidFill>
                <a:schemeClr val="accent3"/>
              </a:solidFill>
            </a:endParaRPr>
          </a:p>
          <a:p>
            <a:pPr marL="457200" lvl="0" indent="-330200" algn="l" rtl="0">
              <a:lnSpc>
                <a:spcPct val="115000"/>
              </a:lnSpc>
              <a:spcBef>
                <a:spcPts val="0"/>
              </a:spcBef>
              <a:spcAft>
                <a:spcPts val="0"/>
              </a:spcAft>
              <a:buClr>
                <a:schemeClr val="accent3"/>
              </a:buClr>
              <a:buSzPts val="1600"/>
              <a:buFont typeface="Gill Sans"/>
              <a:buChar char="●"/>
            </a:pPr>
            <a:r>
              <a:rPr lang="en-GB" sz="1600">
                <a:solidFill>
                  <a:schemeClr val="accent3"/>
                </a:solidFill>
              </a:rPr>
              <a:t>Organise and plan the agenda for monthly meetings with mentors and mentees.</a:t>
            </a:r>
            <a:endParaRPr sz="1600">
              <a:solidFill>
                <a:schemeClr val="accent3"/>
              </a:solidFill>
            </a:endParaRPr>
          </a:p>
          <a:p>
            <a:pPr marL="457200" lvl="0" indent="-330200" algn="l" rtl="0">
              <a:lnSpc>
                <a:spcPct val="115000"/>
              </a:lnSpc>
              <a:spcBef>
                <a:spcPts val="0"/>
              </a:spcBef>
              <a:spcAft>
                <a:spcPts val="0"/>
              </a:spcAft>
              <a:buClr>
                <a:schemeClr val="accent3"/>
              </a:buClr>
              <a:buSzPts val="1600"/>
              <a:buFont typeface="Gill Sans"/>
              <a:buChar char="●"/>
            </a:pPr>
            <a:r>
              <a:rPr lang="en-GB" sz="1600">
                <a:solidFill>
                  <a:schemeClr val="accent3"/>
                </a:solidFill>
              </a:rPr>
              <a:t>Collect the “Mentor Feedback Form” from mentees.  </a:t>
            </a:r>
            <a:endParaRPr sz="1600">
              <a:solidFill>
                <a:schemeClr val="accent3"/>
              </a:solidFill>
            </a:endParaRPr>
          </a:p>
          <a:p>
            <a:pPr marL="457200" lvl="0" indent="-330200" algn="l" rtl="0">
              <a:lnSpc>
                <a:spcPct val="115000"/>
              </a:lnSpc>
              <a:spcBef>
                <a:spcPts val="0"/>
              </a:spcBef>
              <a:spcAft>
                <a:spcPts val="0"/>
              </a:spcAft>
              <a:buClr>
                <a:schemeClr val="accent3"/>
              </a:buClr>
              <a:buSzPts val="1600"/>
              <a:buFont typeface="Gill Sans"/>
              <a:buChar char="●"/>
            </a:pPr>
            <a:r>
              <a:rPr lang="en-GB" sz="1600">
                <a:solidFill>
                  <a:schemeClr val="accent3"/>
                </a:solidFill>
              </a:rPr>
              <a:t>Convene and coordinate other related trainings, as needed.</a:t>
            </a:r>
            <a:endParaRPr sz="1600">
              <a:solidFill>
                <a:schemeClr val="accent3"/>
              </a:solidFill>
            </a:endParaRPr>
          </a:p>
          <a:p>
            <a:pPr marL="457200" lvl="0" indent="-330200" algn="l" rtl="0">
              <a:lnSpc>
                <a:spcPct val="115000"/>
              </a:lnSpc>
              <a:spcBef>
                <a:spcPts val="0"/>
              </a:spcBef>
              <a:spcAft>
                <a:spcPts val="0"/>
              </a:spcAft>
              <a:buClr>
                <a:schemeClr val="accent3"/>
              </a:buClr>
              <a:buSzPts val="1600"/>
              <a:buFont typeface="Gill Sans"/>
              <a:buChar char="●"/>
            </a:pPr>
            <a:r>
              <a:rPr lang="en-GB" sz="1600">
                <a:solidFill>
                  <a:schemeClr val="accent3"/>
                </a:solidFill>
              </a:rPr>
              <a:t>Offer support and guidance to mentors and mentees throughout implementation of the program.</a:t>
            </a:r>
            <a:endParaRPr sz="1600">
              <a:solidFill>
                <a:schemeClr val="accent3"/>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5" name="Google Shape;305;p53"/>
          <p:cNvSpPr txBox="1">
            <a:spLocks noGrp="1"/>
          </p:cNvSpPr>
          <p:nvPr>
            <p:ph type="title"/>
          </p:nvPr>
        </p:nvSpPr>
        <p:spPr>
          <a:xfrm>
            <a:off x="686104" y="342900"/>
            <a:ext cx="7772400" cy="685800"/>
          </a:xfrm>
          <a:prstGeom prst="rect">
            <a:avLst/>
          </a:prstGeom>
        </p:spPr>
        <p:txBody>
          <a:bodyPr spcFirstLastPara="1" wrap="square" lIns="0" tIns="0" rIns="0" bIns="0" anchor="b" anchorCtr="0">
            <a:normAutofit fontScale="90000"/>
          </a:bodyPr>
          <a:lstStyle/>
          <a:p>
            <a:pPr marL="0" lvl="0" indent="0" algn="l" rtl="0">
              <a:spcBef>
                <a:spcPts val="0"/>
              </a:spcBef>
              <a:spcAft>
                <a:spcPts val="0"/>
              </a:spcAft>
              <a:buNone/>
            </a:pPr>
            <a:r>
              <a:rPr lang="en-GB" dirty="0"/>
              <a:t>Roles and Responsibilities of the BFHI Facility Implementation Team (1)</a:t>
            </a:r>
            <a:endParaRPr dirty="0"/>
          </a:p>
        </p:txBody>
      </p:sp>
      <p:sp>
        <p:nvSpPr>
          <p:cNvPr id="304" name="Google Shape;304;p53"/>
          <p:cNvSpPr txBox="1">
            <a:spLocks noGrp="1"/>
          </p:cNvSpPr>
          <p:nvPr>
            <p:ph type="body" idx="1"/>
          </p:nvPr>
        </p:nvSpPr>
        <p:spPr>
          <a:xfrm>
            <a:off x="685800" y="1104900"/>
            <a:ext cx="7772400" cy="3600600"/>
          </a:xfrm>
          <a:prstGeom prst="rect">
            <a:avLst/>
          </a:prstGeom>
        </p:spPr>
        <p:txBody>
          <a:bodyPr spcFirstLastPara="1" wrap="square" lIns="0" tIns="0" rIns="0" bIns="0" anchor="t" anchorCtr="0">
            <a:noAutofit/>
          </a:bodyPr>
          <a:lstStyle/>
          <a:p>
            <a:pPr marL="457200" lvl="0" indent="-355600" algn="l" rtl="0">
              <a:spcBef>
                <a:spcPts val="0"/>
              </a:spcBef>
              <a:spcAft>
                <a:spcPts val="0"/>
              </a:spcAft>
              <a:buClr>
                <a:schemeClr val="accent3"/>
              </a:buClr>
              <a:buSzPts val="2000"/>
              <a:buFont typeface="Gill Sans"/>
              <a:buChar char="●"/>
            </a:pPr>
            <a:r>
              <a:rPr lang="en-GB">
                <a:solidFill>
                  <a:schemeClr val="accent3"/>
                </a:solidFill>
              </a:rPr>
              <a:t>Ensure the mentorship program is implemented as planned.</a:t>
            </a:r>
            <a:endParaRPr>
              <a:solidFill>
                <a:schemeClr val="accent3"/>
              </a:solidFill>
            </a:endParaRPr>
          </a:p>
          <a:p>
            <a:pPr marL="457200" lvl="0" indent="-355600" algn="l" rtl="0">
              <a:spcBef>
                <a:spcPts val="0"/>
              </a:spcBef>
              <a:spcAft>
                <a:spcPts val="0"/>
              </a:spcAft>
              <a:buClr>
                <a:schemeClr val="accent3"/>
              </a:buClr>
              <a:buSzPts val="2000"/>
              <a:buFont typeface="Gill Sans"/>
              <a:buChar char="●"/>
            </a:pPr>
            <a:r>
              <a:rPr lang="en-GB">
                <a:solidFill>
                  <a:schemeClr val="accent3"/>
                </a:solidFill>
              </a:rPr>
              <a:t>Participate in BFHI Facility Implementation Team meetings.</a:t>
            </a:r>
            <a:endParaRPr>
              <a:solidFill>
                <a:schemeClr val="accent3"/>
              </a:solidFill>
            </a:endParaRPr>
          </a:p>
          <a:p>
            <a:pPr marL="457200" lvl="0" indent="-355600" algn="l" rtl="0">
              <a:spcBef>
                <a:spcPts val="0"/>
              </a:spcBef>
              <a:spcAft>
                <a:spcPts val="0"/>
              </a:spcAft>
              <a:buClr>
                <a:schemeClr val="accent3"/>
              </a:buClr>
              <a:buSzPts val="2000"/>
              <a:buFont typeface="Gill Sans"/>
              <a:buChar char="●"/>
            </a:pPr>
            <a:r>
              <a:rPr lang="en-GB">
                <a:solidFill>
                  <a:schemeClr val="accent3"/>
                </a:solidFill>
              </a:rPr>
              <a:t>Support the BFHI facility coordinator to organise—</a:t>
            </a:r>
            <a:endParaRPr>
              <a:solidFill>
                <a:schemeClr val="accent3"/>
              </a:solidFill>
            </a:endParaRPr>
          </a:p>
          <a:p>
            <a:pPr marL="914400" lvl="1" indent="-355600" algn="l" rtl="0">
              <a:spcBef>
                <a:spcPts val="0"/>
              </a:spcBef>
              <a:spcAft>
                <a:spcPts val="0"/>
              </a:spcAft>
              <a:buClr>
                <a:schemeClr val="accent3"/>
              </a:buClr>
              <a:buSzPts val="2000"/>
              <a:buFont typeface="Gill Sans"/>
              <a:buChar char="—"/>
            </a:pPr>
            <a:r>
              <a:rPr lang="en-GB">
                <a:solidFill>
                  <a:schemeClr val="accent3"/>
                </a:solidFill>
                <a:latin typeface="+mj-lt"/>
              </a:rPr>
              <a:t>an inception meeting for the HFMT and HODs</a:t>
            </a:r>
            <a:endParaRPr>
              <a:solidFill>
                <a:schemeClr val="accent3"/>
              </a:solidFill>
              <a:latin typeface="+mj-lt"/>
            </a:endParaRPr>
          </a:p>
          <a:p>
            <a:pPr marL="914400" lvl="1" indent="-355600" algn="l" rtl="0">
              <a:spcBef>
                <a:spcPts val="0"/>
              </a:spcBef>
              <a:spcAft>
                <a:spcPts val="0"/>
              </a:spcAft>
              <a:buClr>
                <a:schemeClr val="accent3"/>
              </a:buClr>
              <a:buSzPts val="2000"/>
              <a:buFont typeface="Gill Sans"/>
              <a:buChar char="—"/>
            </a:pPr>
            <a:r>
              <a:rPr lang="en-GB">
                <a:solidFill>
                  <a:schemeClr val="accent3"/>
                </a:solidFill>
                <a:latin typeface="+mj-lt"/>
              </a:rPr>
              <a:t>orientation meetings with mentors and mentees</a:t>
            </a:r>
            <a:endParaRPr>
              <a:solidFill>
                <a:schemeClr val="accent3"/>
              </a:solidFill>
              <a:latin typeface="+mj-lt"/>
            </a:endParaRPr>
          </a:p>
          <a:p>
            <a:pPr marL="914400" lvl="1" indent="-355600" algn="l" rtl="0">
              <a:spcBef>
                <a:spcPts val="0"/>
              </a:spcBef>
              <a:spcAft>
                <a:spcPts val="0"/>
              </a:spcAft>
              <a:buClr>
                <a:schemeClr val="accent3"/>
              </a:buClr>
              <a:buSzPts val="2000"/>
              <a:buFont typeface="Gill Sans"/>
              <a:buChar char="—"/>
            </a:pPr>
            <a:r>
              <a:rPr lang="en-GB">
                <a:solidFill>
                  <a:schemeClr val="accent3"/>
                </a:solidFill>
                <a:latin typeface="+mj-lt"/>
              </a:rPr>
              <a:t>the BFHI training and the </a:t>
            </a:r>
            <a:r>
              <a:rPr lang="en-GB" i="1">
                <a:solidFill>
                  <a:schemeClr val="accent3"/>
                </a:solidFill>
                <a:latin typeface="+mj-lt"/>
              </a:rPr>
              <a:t>Core Concepts in Mentorship Training</a:t>
            </a:r>
            <a:endParaRPr>
              <a:solidFill>
                <a:schemeClr val="accent3"/>
              </a:solidFill>
              <a:latin typeface="+mj-lt"/>
            </a:endParaRPr>
          </a:p>
          <a:p>
            <a:pPr marL="914400" lvl="1" indent="-355600" algn="l" rtl="0">
              <a:spcBef>
                <a:spcPts val="0"/>
              </a:spcBef>
              <a:spcAft>
                <a:spcPts val="0"/>
              </a:spcAft>
              <a:buClr>
                <a:schemeClr val="accent3"/>
              </a:buClr>
              <a:buSzPts val="2000"/>
              <a:buFont typeface="Gill Sans"/>
              <a:buChar char="—"/>
            </a:pPr>
            <a:r>
              <a:rPr lang="en-GB">
                <a:solidFill>
                  <a:schemeClr val="accent3"/>
                </a:solidFill>
                <a:latin typeface="+mj-lt"/>
              </a:rPr>
              <a:t>monthly meetings.</a:t>
            </a:r>
            <a:endParaRPr>
              <a:solidFill>
                <a:schemeClr val="accent3"/>
              </a:solidFill>
              <a:latin typeface="+mj-lt"/>
            </a:endParaRPr>
          </a:p>
          <a:p>
            <a:pPr marL="457200" lvl="0" indent="-355600" algn="l" rtl="0">
              <a:spcBef>
                <a:spcPts val="0"/>
              </a:spcBef>
              <a:spcAft>
                <a:spcPts val="0"/>
              </a:spcAft>
              <a:buClr>
                <a:schemeClr val="accent3"/>
              </a:buClr>
              <a:buSzPts val="2000"/>
              <a:buFont typeface="Gill Sans"/>
              <a:buChar char="●"/>
            </a:pPr>
            <a:r>
              <a:rPr lang="en-GB">
                <a:solidFill>
                  <a:schemeClr val="accent3"/>
                </a:solidFill>
              </a:rPr>
              <a:t>Identify and select mentor and mentees, based on the selection criteria.</a:t>
            </a:r>
            <a:endParaRPr>
              <a:solidFill>
                <a:schemeClr val="accent3"/>
              </a:solidFill>
            </a:endParaRPr>
          </a:p>
          <a:p>
            <a:pPr marL="457200" lvl="0" indent="-355600" algn="l" rtl="0">
              <a:spcBef>
                <a:spcPts val="0"/>
              </a:spcBef>
              <a:spcAft>
                <a:spcPts val="0"/>
              </a:spcAft>
              <a:buClr>
                <a:schemeClr val="accent3"/>
              </a:buClr>
              <a:buSzPts val="2000"/>
              <a:buChar char="●"/>
            </a:pPr>
            <a:r>
              <a:rPr lang="en-GB">
                <a:solidFill>
                  <a:schemeClr val="accent3"/>
                </a:solidFill>
              </a:rPr>
              <a:t>Determine the best ratio for mentor-to-mentee and the mentoring approach(es).</a:t>
            </a:r>
            <a:endParaRPr>
              <a:solidFill>
                <a:schemeClr val="accent3"/>
              </a:solidFill>
            </a:endParaRPr>
          </a:p>
          <a:p>
            <a:pPr marL="457200" lvl="0" indent="0" algn="l" rtl="0">
              <a:spcBef>
                <a:spcPts val="0"/>
              </a:spcBef>
              <a:spcAft>
                <a:spcPts val="1000"/>
              </a:spcAft>
              <a:buNone/>
            </a:pPr>
            <a:endParaRPr>
              <a:solidFill>
                <a:schemeClr val="accent3"/>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1" name="Google Shape;311;p54"/>
          <p:cNvSpPr txBox="1">
            <a:spLocks noGrp="1"/>
          </p:cNvSpPr>
          <p:nvPr>
            <p:ph type="title"/>
          </p:nvPr>
        </p:nvSpPr>
        <p:spPr>
          <a:xfrm>
            <a:off x="686104" y="342900"/>
            <a:ext cx="7772400" cy="685800"/>
          </a:xfrm>
          <a:prstGeom prst="rect">
            <a:avLst/>
          </a:prstGeom>
        </p:spPr>
        <p:txBody>
          <a:bodyPr spcFirstLastPara="1" wrap="square" lIns="0" tIns="0" rIns="0" bIns="0" anchor="b" anchorCtr="0">
            <a:normAutofit fontScale="90000"/>
          </a:bodyPr>
          <a:lstStyle/>
          <a:p>
            <a:pPr marL="0" lvl="0" indent="0" algn="l" rtl="0">
              <a:spcBef>
                <a:spcPts val="0"/>
              </a:spcBef>
              <a:spcAft>
                <a:spcPts val="0"/>
              </a:spcAft>
              <a:buNone/>
            </a:pPr>
            <a:r>
              <a:rPr lang="en-GB" dirty="0"/>
              <a:t>Roles and Responsibilities of the BFHI Facility Implementation Team (2)</a:t>
            </a:r>
            <a:endParaRPr dirty="0"/>
          </a:p>
        </p:txBody>
      </p:sp>
      <p:sp>
        <p:nvSpPr>
          <p:cNvPr id="310" name="Google Shape;310;p54"/>
          <p:cNvSpPr txBox="1">
            <a:spLocks noGrp="1"/>
          </p:cNvSpPr>
          <p:nvPr>
            <p:ph type="body" idx="1"/>
          </p:nvPr>
        </p:nvSpPr>
        <p:spPr>
          <a:xfrm>
            <a:off x="685800" y="1104900"/>
            <a:ext cx="7772400" cy="3600600"/>
          </a:xfrm>
          <a:prstGeom prst="rect">
            <a:avLst/>
          </a:prstGeom>
        </p:spPr>
        <p:txBody>
          <a:bodyPr spcFirstLastPara="1" wrap="square" lIns="0" tIns="0" rIns="0" bIns="0" anchor="t" anchorCtr="0">
            <a:noAutofit/>
          </a:bodyPr>
          <a:lstStyle/>
          <a:p>
            <a:pPr marL="457200" lvl="0" indent="-355600" algn="l" rtl="0">
              <a:spcBef>
                <a:spcPts val="0"/>
              </a:spcBef>
              <a:spcAft>
                <a:spcPts val="0"/>
              </a:spcAft>
              <a:buClr>
                <a:schemeClr val="accent3"/>
              </a:buClr>
              <a:buSzPts val="2000"/>
              <a:buFont typeface="Gill Sans"/>
              <a:buChar char="●"/>
            </a:pPr>
            <a:r>
              <a:rPr lang="en-GB">
                <a:solidFill>
                  <a:schemeClr val="accent3"/>
                </a:solidFill>
              </a:rPr>
              <a:t>Pair mentors to mentees, in collaboration with mentors. </a:t>
            </a:r>
            <a:endParaRPr>
              <a:solidFill>
                <a:schemeClr val="accent3"/>
              </a:solidFill>
            </a:endParaRPr>
          </a:p>
          <a:p>
            <a:pPr marL="457200" lvl="0" indent="-355600" algn="l" rtl="0">
              <a:spcBef>
                <a:spcPts val="0"/>
              </a:spcBef>
              <a:spcAft>
                <a:spcPts val="0"/>
              </a:spcAft>
              <a:buClr>
                <a:schemeClr val="accent3"/>
              </a:buClr>
              <a:buSzPts val="2000"/>
              <a:buFont typeface="Gill Sans"/>
              <a:buChar char="●"/>
            </a:pPr>
            <a:r>
              <a:rPr lang="en-GB">
                <a:solidFill>
                  <a:schemeClr val="accent3"/>
                </a:solidFill>
              </a:rPr>
              <a:t>Support mentors and mentees working in their service delivery point.</a:t>
            </a:r>
            <a:endParaRPr>
              <a:solidFill>
                <a:schemeClr val="accent3"/>
              </a:solidFill>
            </a:endParaRPr>
          </a:p>
          <a:p>
            <a:pPr marL="457200" lvl="0" indent="-355600" algn="l" rtl="0">
              <a:spcBef>
                <a:spcPts val="0"/>
              </a:spcBef>
              <a:spcAft>
                <a:spcPts val="0"/>
              </a:spcAft>
              <a:buClr>
                <a:schemeClr val="accent3"/>
              </a:buClr>
              <a:buSzPts val="2000"/>
              <a:buFont typeface="Gill Sans"/>
              <a:buChar char="●"/>
            </a:pPr>
            <a:r>
              <a:rPr lang="en-GB">
                <a:solidFill>
                  <a:schemeClr val="accent3"/>
                </a:solidFill>
              </a:rPr>
              <a:t>Engage the mentors and mentees in continuous quality improvement (CQI) activities in their respective service delivery points.</a:t>
            </a:r>
            <a:endParaRPr>
              <a:solidFill>
                <a:schemeClr val="accent3"/>
              </a:solidFill>
            </a:endParaRPr>
          </a:p>
          <a:p>
            <a:pPr marL="457200" lvl="0" indent="-355600" algn="l" rtl="0">
              <a:spcBef>
                <a:spcPts val="0"/>
              </a:spcBef>
              <a:spcAft>
                <a:spcPts val="0"/>
              </a:spcAft>
              <a:buClr>
                <a:schemeClr val="accent3"/>
              </a:buClr>
              <a:buSzPts val="2000"/>
              <a:buFont typeface="Gill Sans"/>
              <a:buChar char="●"/>
            </a:pPr>
            <a:r>
              <a:rPr lang="en-GB">
                <a:solidFill>
                  <a:schemeClr val="accent3"/>
                </a:solidFill>
              </a:rPr>
              <a:t>Update the HFMT on progress of the mentorship program.</a:t>
            </a:r>
            <a:endParaRPr>
              <a:solidFill>
                <a:schemeClr val="accent3"/>
              </a:solidFill>
            </a:endParaRPr>
          </a:p>
          <a:p>
            <a:pPr marL="457200" lvl="0" indent="-355600" algn="l" rtl="0">
              <a:spcBef>
                <a:spcPts val="0"/>
              </a:spcBef>
              <a:spcAft>
                <a:spcPts val="0"/>
              </a:spcAft>
              <a:buClr>
                <a:schemeClr val="accent3"/>
              </a:buClr>
              <a:buSzPts val="2000"/>
              <a:buFont typeface="Gill Sans"/>
              <a:buChar char="●"/>
            </a:pPr>
            <a:r>
              <a:rPr lang="en-GB">
                <a:solidFill>
                  <a:schemeClr val="accent3"/>
                </a:solidFill>
              </a:rPr>
              <a:t>Update the Sub-County Health Management Team and County Health Management Team on progress of the mentorship program, as required. </a:t>
            </a:r>
            <a:endParaRPr>
              <a:solidFill>
                <a:schemeClr val="accent3"/>
              </a:solidFill>
            </a:endParaRPr>
          </a:p>
          <a:p>
            <a:pPr marL="457200" lvl="0" indent="-355600" algn="l" rtl="0">
              <a:spcBef>
                <a:spcPts val="0"/>
              </a:spcBef>
              <a:spcAft>
                <a:spcPts val="0"/>
              </a:spcAft>
              <a:buClr>
                <a:schemeClr val="accent3"/>
              </a:buClr>
              <a:buSzPts val="2000"/>
              <a:buFont typeface="Gill Sans"/>
              <a:buChar char="●"/>
            </a:pPr>
            <a:r>
              <a:rPr lang="en-GB">
                <a:solidFill>
                  <a:schemeClr val="accent3"/>
                </a:solidFill>
              </a:rPr>
              <a:t>Conduct selected BFHI implementation activities, such as facility self-assessments.</a:t>
            </a:r>
            <a:endParaRPr>
              <a:solidFill>
                <a:schemeClr val="accent3"/>
              </a:solidFill>
            </a:endParaRPr>
          </a:p>
          <a:p>
            <a:pPr marL="457200" lvl="0" indent="-355600" algn="l" rtl="0">
              <a:spcBef>
                <a:spcPts val="0"/>
              </a:spcBef>
              <a:spcAft>
                <a:spcPts val="1000"/>
              </a:spcAft>
              <a:buClr>
                <a:schemeClr val="accent3"/>
              </a:buClr>
              <a:buSzPts val="2000"/>
              <a:buFont typeface="Gill Sans"/>
              <a:buChar char="●"/>
            </a:pPr>
            <a:r>
              <a:rPr lang="en-GB">
                <a:solidFill>
                  <a:schemeClr val="accent3"/>
                </a:solidFill>
              </a:rPr>
              <a:t>Monitor the breastfeeding counselling mentorship program indicators.</a:t>
            </a:r>
            <a:endParaRPr>
              <a:solidFill>
                <a:schemeClr val="accent3"/>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55"/>
          <p:cNvSpPr txBox="1">
            <a:spLocks noGrp="1"/>
          </p:cNvSpPr>
          <p:nvPr>
            <p:ph type="title" idx="4294967295"/>
          </p:nvPr>
        </p:nvSpPr>
        <p:spPr>
          <a:xfrm>
            <a:off x="0" y="0"/>
            <a:ext cx="9144000" cy="4695825"/>
          </a:xfrm>
          <a:prstGeom prst="rect">
            <a:avLst/>
          </a:prstGeom>
          <a:solidFill>
            <a:schemeClr val="accent4"/>
          </a:solidFill>
          <a:ln>
            <a:noFill/>
            <a:prstDash/>
          </a:ln>
          <a:effectLst/>
        </p:spPr>
        <p:txBody>
          <a:bodyPr rot="0" spcFirstLastPara="1" vertOverflow="overflow" horzOverflow="overflow" vert="horz" wrap="square" lIns="457200" tIns="91425" rIns="91425" bIns="91425"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1200"/>
              </a:spcAft>
              <a:buClr>
                <a:schemeClr val="lt1"/>
              </a:buClr>
              <a:buSzPts val="2000"/>
              <a:buFont typeface="Arial"/>
              <a:buNone/>
              <a:tabLst/>
              <a:defRPr/>
            </a:pPr>
            <a:r>
              <a:rPr kumimoji="0" lang="en-GB" sz="2500" b="1" i="0" u="none" strike="noStrike" kern="0" cap="none" spc="0" normalizeH="0" baseline="0" noProof="0" dirty="0">
                <a:ln>
                  <a:noFill/>
                </a:ln>
                <a:solidFill>
                  <a:schemeClr val="lt1"/>
                </a:solidFill>
                <a:effectLst/>
                <a:uLnTx/>
                <a:uFillTx/>
                <a:latin typeface="+mj-lt"/>
                <a:ea typeface="Gill Sans"/>
                <a:cs typeface="Gill Sans"/>
                <a:sym typeface="Gill Sans"/>
              </a:rPr>
              <a:t>Implementing the Program</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2" name="Google Shape;322;p56"/>
          <p:cNvSpPr txBox="1">
            <a:spLocks noGrp="1"/>
          </p:cNvSpPr>
          <p:nvPr>
            <p:ph type="title"/>
          </p:nvPr>
        </p:nvSpPr>
        <p:spPr>
          <a:xfrm>
            <a:off x="686104" y="1905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dirty="0"/>
              <a:t>Acquire Resources</a:t>
            </a:r>
            <a:endParaRPr dirty="0"/>
          </a:p>
        </p:txBody>
      </p:sp>
      <p:sp>
        <p:nvSpPr>
          <p:cNvPr id="321" name="Google Shape;321;p56"/>
          <p:cNvSpPr txBox="1">
            <a:spLocks noGrp="1"/>
          </p:cNvSpPr>
          <p:nvPr>
            <p:ph type="body" idx="1"/>
          </p:nvPr>
        </p:nvSpPr>
        <p:spPr>
          <a:xfrm>
            <a:off x="685800" y="1047750"/>
            <a:ext cx="7772400" cy="3429000"/>
          </a:xfrm>
          <a:prstGeom prst="rect">
            <a:avLst/>
          </a:prstGeom>
        </p:spPr>
        <p:txBody>
          <a:bodyPr spcFirstLastPara="1" wrap="square" lIns="0" tIns="0" rIns="0" bIns="0" anchor="t" anchorCtr="0">
            <a:noAutofit/>
          </a:bodyPr>
          <a:lstStyle/>
          <a:p>
            <a:pPr marL="457200" lvl="0" indent="-340677" algn="l" rtl="0">
              <a:lnSpc>
                <a:spcPct val="95000"/>
              </a:lnSpc>
              <a:spcBef>
                <a:spcPts val="0"/>
              </a:spcBef>
              <a:spcAft>
                <a:spcPts val="0"/>
              </a:spcAft>
              <a:buClr>
                <a:srgbClr val="635C5B"/>
              </a:buClr>
              <a:buSzPts val="1765"/>
              <a:buFont typeface="Noto Sans Symbols"/>
              <a:buChar char="●"/>
            </a:pPr>
            <a:r>
              <a:rPr lang="en-GB" sz="1765">
                <a:solidFill>
                  <a:srgbClr val="635C5B"/>
                </a:solidFill>
              </a:rPr>
              <a:t>Those involved in the mentorship program—mentors, mentees, administrators—must have sufficient time to engage in the mentorship program for it to be successful.</a:t>
            </a:r>
            <a:endParaRPr sz="1765">
              <a:solidFill>
                <a:srgbClr val="635C5B"/>
              </a:solidFill>
            </a:endParaRPr>
          </a:p>
          <a:p>
            <a:pPr marL="457200" lvl="0" indent="-340677" algn="l" rtl="0">
              <a:lnSpc>
                <a:spcPct val="95000"/>
              </a:lnSpc>
              <a:spcBef>
                <a:spcPts val="0"/>
              </a:spcBef>
              <a:spcAft>
                <a:spcPts val="0"/>
              </a:spcAft>
              <a:buClr>
                <a:srgbClr val="635C5B"/>
              </a:buClr>
              <a:buSzPts val="1765"/>
              <a:buFont typeface="Noto Sans Symbols"/>
              <a:buChar char="●"/>
            </a:pPr>
            <a:r>
              <a:rPr lang="en-GB" sz="1765">
                <a:solidFill>
                  <a:srgbClr val="635C5B"/>
                </a:solidFill>
              </a:rPr>
              <a:t>Implementing the mentorship program requires the following resources:</a:t>
            </a:r>
            <a:endParaRPr sz="1765">
              <a:solidFill>
                <a:srgbClr val="635C5B"/>
              </a:solidFill>
            </a:endParaRPr>
          </a:p>
          <a:p>
            <a:pPr marL="914400" lvl="1" indent="-340677" algn="l" rtl="0">
              <a:lnSpc>
                <a:spcPct val="95000"/>
              </a:lnSpc>
              <a:spcBef>
                <a:spcPts val="0"/>
              </a:spcBef>
              <a:spcAft>
                <a:spcPts val="0"/>
              </a:spcAft>
              <a:buClr>
                <a:srgbClr val="635C5B"/>
              </a:buClr>
              <a:buSzPts val="1765"/>
              <a:buFont typeface="Gill Sans"/>
              <a:buChar char="—"/>
            </a:pPr>
            <a:r>
              <a:rPr lang="en-GB" sz="1765">
                <a:solidFill>
                  <a:srgbClr val="635C5B"/>
                </a:solidFill>
                <a:latin typeface="+mj-lt"/>
              </a:rPr>
              <a:t>visualisation boards for tracking key indicators</a:t>
            </a:r>
            <a:endParaRPr sz="1765">
              <a:solidFill>
                <a:srgbClr val="635C5B"/>
              </a:solidFill>
              <a:latin typeface="+mj-lt"/>
            </a:endParaRPr>
          </a:p>
          <a:p>
            <a:pPr marL="914400" lvl="1" indent="-340677" algn="l" rtl="0">
              <a:lnSpc>
                <a:spcPct val="95000"/>
              </a:lnSpc>
              <a:spcBef>
                <a:spcPts val="0"/>
              </a:spcBef>
              <a:spcAft>
                <a:spcPts val="0"/>
              </a:spcAft>
              <a:buClr>
                <a:srgbClr val="635C5B"/>
              </a:buClr>
              <a:buSzPts val="1765"/>
              <a:buFont typeface="Gill Sans"/>
              <a:buChar char="—"/>
            </a:pPr>
            <a:r>
              <a:rPr lang="en-GB" sz="1765">
                <a:solidFill>
                  <a:srgbClr val="635C5B"/>
                </a:solidFill>
                <a:latin typeface="+mj-lt"/>
              </a:rPr>
              <a:t>job aids (i.e., counselling checklists, mentoring reminders) and mentorship program tools (i.e., observation tools, progress tracking logs) for mentors and mentees (Annex 4a and 4b)</a:t>
            </a:r>
            <a:endParaRPr sz="1765">
              <a:solidFill>
                <a:srgbClr val="635C5B"/>
              </a:solidFill>
              <a:latin typeface="+mj-lt"/>
            </a:endParaRPr>
          </a:p>
          <a:p>
            <a:pPr marL="914400" lvl="1" indent="-340677" algn="l" rtl="0">
              <a:lnSpc>
                <a:spcPct val="95000"/>
              </a:lnSpc>
              <a:spcBef>
                <a:spcPts val="0"/>
              </a:spcBef>
              <a:spcAft>
                <a:spcPts val="0"/>
              </a:spcAft>
              <a:buClr>
                <a:srgbClr val="635C5B"/>
              </a:buClr>
              <a:buSzPts val="1765"/>
              <a:buFont typeface="Gill Sans"/>
              <a:buChar char="—"/>
            </a:pPr>
            <a:r>
              <a:rPr lang="en-GB" sz="1765">
                <a:solidFill>
                  <a:srgbClr val="635C5B"/>
                </a:solidFill>
                <a:latin typeface="+mj-lt"/>
              </a:rPr>
              <a:t>information, education, and communication (IEC) materials for BHFI for the mother being counselled (i.e., counselling cards, pamphlets, posters, videos) </a:t>
            </a:r>
            <a:endParaRPr sz="1765">
              <a:solidFill>
                <a:srgbClr val="635C5B"/>
              </a:solidFill>
              <a:latin typeface="+mj-lt"/>
            </a:endParaRPr>
          </a:p>
          <a:p>
            <a:pPr marL="914400" lvl="1" indent="-340677" algn="l" rtl="0">
              <a:lnSpc>
                <a:spcPct val="95000"/>
              </a:lnSpc>
              <a:spcBef>
                <a:spcPts val="0"/>
              </a:spcBef>
              <a:spcAft>
                <a:spcPts val="0"/>
              </a:spcAft>
              <a:buClr>
                <a:srgbClr val="635C5B"/>
              </a:buClr>
              <a:buSzPts val="1765"/>
              <a:buFont typeface="Gill Sans"/>
              <a:buChar char="—"/>
            </a:pPr>
            <a:r>
              <a:rPr lang="en-GB" sz="1765">
                <a:solidFill>
                  <a:srgbClr val="635C5B"/>
                </a:solidFill>
                <a:latin typeface="+mj-lt"/>
              </a:rPr>
              <a:t>secure place to store mentoring tools and logs (i.e., binders, folders, cabinets) </a:t>
            </a:r>
            <a:endParaRPr sz="1765">
              <a:solidFill>
                <a:srgbClr val="635C5B"/>
              </a:solidFill>
              <a:latin typeface="+mj-lt"/>
            </a:endParaRPr>
          </a:p>
          <a:p>
            <a:pPr marL="914400" lvl="1" indent="-340677" algn="l" rtl="0">
              <a:lnSpc>
                <a:spcPct val="95000"/>
              </a:lnSpc>
              <a:spcBef>
                <a:spcPts val="0"/>
              </a:spcBef>
              <a:spcAft>
                <a:spcPts val="0"/>
              </a:spcAft>
              <a:buClr>
                <a:srgbClr val="635C5B"/>
              </a:buClr>
              <a:buSzPts val="1765"/>
              <a:buFont typeface="Gill Sans"/>
              <a:buChar char="—"/>
            </a:pPr>
            <a:r>
              <a:rPr lang="en-GB" sz="1765">
                <a:solidFill>
                  <a:srgbClr val="635C5B"/>
                </a:solidFill>
                <a:latin typeface="+mj-lt"/>
              </a:rPr>
              <a:t>certificates of completion of the mentorship program.</a:t>
            </a:r>
            <a:endParaRPr sz="1765">
              <a:solidFill>
                <a:srgbClr val="635C5B"/>
              </a:solidFill>
              <a:latin typeface="+mj-lt"/>
            </a:endParaRPr>
          </a:p>
          <a:p>
            <a:pPr marL="0" lvl="0" indent="0" algn="l" rtl="0">
              <a:lnSpc>
                <a:spcPct val="80000"/>
              </a:lnSpc>
              <a:spcBef>
                <a:spcPts val="800"/>
              </a:spcBef>
              <a:spcAft>
                <a:spcPts val="1200"/>
              </a:spcAft>
              <a:buSzPts val="1018"/>
              <a:buNone/>
            </a:pPr>
            <a:endParaRPr sz="195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8" name="Google Shape;328;p57"/>
          <p:cNvSpPr txBox="1">
            <a:spLocks noGrp="1"/>
          </p:cNvSpPr>
          <p:nvPr>
            <p:ph type="title"/>
          </p:nvPr>
        </p:nvSpPr>
        <p:spPr>
          <a:xfrm>
            <a:off x="686104" y="1143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dirty="0"/>
              <a:t>Action 1: Train Health Facility Staff</a:t>
            </a:r>
            <a:endParaRPr dirty="0"/>
          </a:p>
        </p:txBody>
      </p:sp>
      <p:sp>
        <p:nvSpPr>
          <p:cNvPr id="327" name="Google Shape;327;p57"/>
          <p:cNvSpPr txBox="1">
            <a:spLocks noGrp="1"/>
          </p:cNvSpPr>
          <p:nvPr>
            <p:ph type="body" idx="1"/>
          </p:nvPr>
        </p:nvSpPr>
        <p:spPr>
          <a:xfrm>
            <a:off x="685800" y="971550"/>
            <a:ext cx="7772400" cy="3429000"/>
          </a:xfrm>
          <a:prstGeom prst="rect">
            <a:avLst/>
          </a:prstGeom>
        </p:spPr>
        <p:txBody>
          <a:bodyPr spcFirstLastPara="1" wrap="square" lIns="0" tIns="0" rIns="0" bIns="0" anchor="t" anchorCtr="0">
            <a:noAutofit/>
          </a:bodyPr>
          <a:lstStyle/>
          <a:p>
            <a:pPr marL="457200" lvl="0" indent="-346075" algn="l" rtl="0">
              <a:lnSpc>
                <a:spcPct val="80000"/>
              </a:lnSpc>
              <a:spcBef>
                <a:spcPts val="0"/>
              </a:spcBef>
              <a:spcAft>
                <a:spcPts val="0"/>
              </a:spcAft>
              <a:buSzPts val="1850"/>
              <a:buChar char="•"/>
            </a:pPr>
            <a:r>
              <a:rPr lang="en-GB" sz="1850"/>
              <a:t>The mentorship program requires mentors and mentees to participate in the </a:t>
            </a:r>
            <a:r>
              <a:rPr lang="en-GB" sz="1850" i="1"/>
              <a:t>BFHI Training Course for Maternity Staff</a:t>
            </a:r>
            <a:r>
              <a:rPr lang="en-GB" sz="1850"/>
              <a:t> before the start of the mentorship program. </a:t>
            </a:r>
            <a:endParaRPr sz="1850"/>
          </a:p>
          <a:p>
            <a:pPr marL="457200" lvl="0" indent="-346075" algn="l" rtl="0">
              <a:lnSpc>
                <a:spcPct val="80000"/>
              </a:lnSpc>
              <a:spcBef>
                <a:spcPts val="1200"/>
              </a:spcBef>
              <a:spcAft>
                <a:spcPts val="0"/>
              </a:spcAft>
              <a:buSzPts val="1850"/>
              <a:buChar char="•"/>
            </a:pPr>
            <a:r>
              <a:rPr lang="en-GB" sz="1850"/>
              <a:t>Based on the findings of the facility self-assessment, the BFHI Facility Implementation Team selects participants. </a:t>
            </a:r>
            <a:endParaRPr sz="1850"/>
          </a:p>
          <a:p>
            <a:pPr marL="457200" lvl="0" indent="-346075" algn="l" rtl="0">
              <a:lnSpc>
                <a:spcPct val="80000"/>
              </a:lnSpc>
              <a:spcBef>
                <a:spcPts val="1200"/>
              </a:spcBef>
              <a:spcAft>
                <a:spcPts val="0"/>
              </a:spcAft>
              <a:buSzPts val="1850"/>
              <a:buChar char="•"/>
            </a:pPr>
            <a:r>
              <a:rPr lang="en-GB" sz="1850"/>
              <a:t>The BFHI facility coordinator arranges for master trainers to conduct the training to equip them with the knowledge and skills to support and protect breastfeeding. </a:t>
            </a:r>
            <a:endParaRPr sz="1850"/>
          </a:p>
          <a:p>
            <a:pPr marL="457200" lvl="0" indent="-346075" algn="l" rtl="0">
              <a:lnSpc>
                <a:spcPct val="80000"/>
              </a:lnSpc>
              <a:spcBef>
                <a:spcPts val="1200"/>
              </a:spcBef>
              <a:spcAft>
                <a:spcPts val="0"/>
              </a:spcAft>
              <a:buSzPts val="1850"/>
              <a:buChar char="•"/>
            </a:pPr>
            <a:r>
              <a:rPr lang="en-GB" sz="1850"/>
              <a:t>These trainings should be completed as close as possible to the start of mentoring, ideally two weeks before but not more than one month before the start of mentoring. </a:t>
            </a:r>
            <a:endParaRPr sz="1850"/>
          </a:p>
          <a:p>
            <a:pPr marL="457200" lvl="0" indent="-346075" algn="l" rtl="0">
              <a:lnSpc>
                <a:spcPct val="80000"/>
              </a:lnSpc>
              <a:spcBef>
                <a:spcPts val="1200"/>
              </a:spcBef>
              <a:spcAft>
                <a:spcPts val="1200"/>
              </a:spcAft>
              <a:buSzPts val="1850"/>
              <a:buChar char="•"/>
            </a:pPr>
            <a:r>
              <a:rPr lang="en-GB" sz="1850"/>
              <a:t>The BFHI facility coordinator should organise training on BFHI at the health facility at least every two years, or more frequently if time and resources allow.</a:t>
            </a:r>
            <a:endParaRPr sz="1850">
              <a:solidFill>
                <a:schemeClr val="dk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4" name="Google Shape;334;p58"/>
          <p:cNvSpPr txBox="1">
            <a:spLocks noGrp="1"/>
          </p:cNvSpPr>
          <p:nvPr>
            <p:ph type="title"/>
          </p:nvPr>
        </p:nvSpPr>
        <p:spPr>
          <a:xfrm>
            <a:off x="686104" y="1143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dirty="0"/>
              <a:t>Action 1: Train Health Facility Staff (2)</a:t>
            </a:r>
            <a:endParaRPr dirty="0"/>
          </a:p>
        </p:txBody>
      </p:sp>
      <p:sp>
        <p:nvSpPr>
          <p:cNvPr id="333" name="Google Shape;333;p58"/>
          <p:cNvSpPr txBox="1">
            <a:spLocks noGrp="1"/>
          </p:cNvSpPr>
          <p:nvPr>
            <p:ph type="body" idx="1"/>
          </p:nvPr>
        </p:nvSpPr>
        <p:spPr>
          <a:xfrm>
            <a:off x="685800" y="971550"/>
            <a:ext cx="3557954" cy="3729404"/>
          </a:xfrm>
          <a:prstGeom prst="rect">
            <a:avLst/>
          </a:prstGeom>
        </p:spPr>
        <p:txBody>
          <a:bodyPr spcFirstLastPara="1" wrap="square" lIns="0" tIns="0" rIns="0" bIns="0" anchor="t" anchorCtr="0">
            <a:noAutofit/>
          </a:bodyPr>
          <a:lstStyle/>
          <a:p>
            <a:pPr marL="0" lvl="0" indent="0" algn="l" rtl="0">
              <a:lnSpc>
                <a:spcPct val="80000"/>
              </a:lnSpc>
              <a:spcBef>
                <a:spcPts val="0"/>
              </a:spcBef>
              <a:spcAft>
                <a:spcPts val="0"/>
              </a:spcAft>
              <a:buNone/>
            </a:pPr>
            <a:r>
              <a:rPr lang="en-GB" sz="1900"/>
              <a:t>Topics include—</a:t>
            </a:r>
            <a:endParaRPr sz="1900"/>
          </a:p>
          <a:p>
            <a:pPr marL="457200" lvl="0" indent="-349250" algn="l" rtl="0">
              <a:lnSpc>
                <a:spcPct val="80000"/>
              </a:lnSpc>
              <a:spcBef>
                <a:spcPts val="1200"/>
              </a:spcBef>
              <a:spcAft>
                <a:spcPts val="0"/>
              </a:spcAft>
              <a:buSzPts val="1900"/>
              <a:buChar char="•"/>
            </a:pPr>
            <a:r>
              <a:rPr lang="en-GB" sz="1900"/>
              <a:t>BFHI</a:t>
            </a:r>
            <a:endParaRPr sz="1900"/>
          </a:p>
          <a:p>
            <a:pPr marL="457200" lvl="0" indent="-349250" algn="l" rtl="0">
              <a:lnSpc>
                <a:spcPct val="80000"/>
              </a:lnSpc>
              <a:spcBef>
                <a:spcPts val="1200"/>
              </a:spcBef>
              <a:spcAft>
                <a:spcPts val="0"/>
              </a:spcAft>
              <a:buSzPts val="1900"/>
              <a:buChar char="•"/>
            </a:pPr>
            <a:r>
              <a:rPr lang="en-GB" sz="1900"/>
              <a:t>benefits of breastfeeding</a:t>
            </a:r>
            <a:endParaRPr sz="1900"/>
          </a:p>
          <a:p>
            <a:pPr marL="457200" lvl="0" indent="-349250" algn="l" rtl="0">
              <a:lnSpc>
                <a:spcPct val="80000"/>
              </a:lnSpc>
              <a:spcBef>
                <a:spcPts val="1200"/>
              </a:spcBef>
              <a:spcAft>
                <a:spcPts val="0"/>
              </a:spcAft>
              <a:buSzPts val="1900"/>
              <a:buChar char="•"/>
            </a:pPr>
            <a:r>
              <a:rPr lang="en-GB" sz="1900"/>
              <a:t>counselling skills</a:t>
            </a:r>
            <a:endParaRPr sz="1900"/>
          </a:p>
          <a:p>
            <a:pPr marL="457200" lvl="0" indent="-349250" algn="l" rtl="0">
              <a:lnSpc>
                <a:spcPct val="80000"/>
              </a:lnSpc>
              <a:spcBef>
                <a:spcPts val="1200"/>
              </a:spcBef>
              <a:spcAft>
                <a:spcPts val="0"/>
              </a:spcAft>
              <a:buSzPts val="1900"/>
              <a:buChar char="•"/>
            </a:pPr>
            <a:r>
              <a:rPr lang="en-GB" sz="1900"/>
              <a:t>how breastfeeding works</a:t>
            </a:r>
            <a:endParaRPr sz="1900"/>
          </a:p>
          <a:p>
            <a:pPr marL="457200" lvl="0" indent="-349250" algn="l" rtl="0">
              <a:lnSpc>
                <a:spcPct val="80000"/>
              </a:lnSpc>
              <a:spcBef>
                <a:spcPts val="1200"/>
              </a:spcBef>
              <a:spcAft>
                <a:spcPts val="0"/>
              </a:spcAft>
              <a:buSzPts val="1900"/>
              <a:buChar char="•"/>
            </a:pPr>
            <a:r>
              <a:rPr lang="en-GB" sz="1900"/>
              <a:t>impact of birth practices </a:t>
            </a:r>
            <a:endParaRPr sz="1900"/>
          </a:p>
          <a:p>
            <a:pPr marL="457200" lvl="0" indent="-349250" algn="l" rtl="0">
              <a:lnSpc>
                <a:spcPct val="80000"/>
              </a:lnSpc>
              <a:spcBef>
                <a:spcPts val="1200"/>
              </a:spcBef>
              <a:spcAft>
                <a:spcPts val="0"/>
              </a:spcAft>
              <a:buSzPts val="1900"/>
              <a:buChar char="•"/>
            </a:pPr>
            <a:r>
              <a:rPr lang="en-GB" sz="1900"/>
              <a:t>postnatal practices</a:t>
            </a:r>
            <a:endParaRPr sz="1900"/>
          </a:p>
          <a:p>
            <a:pPr marL="457200" lvl="0" indent="-349250" algn="l" rtl="0">
              <a:lnSpc>
                <a:spcPct val="80000"/>
              </a:lnSpc>
              <a:spcBef>
                <a:spcPts val="1200"/>
              </a:spcBef>
              <a:spcAft>
                <a:spcPts val="0"/>
              </a:spcAft>
              <a:buSzPts val="1900"/>
              <a:buChar char="•"/>
            </a:pPr>
            <a:r>
              <a:rPr lang="en-GB" sz="1900"/>
              <a:t>assessing a breastfeed </a:t>
            </a:r>
            <a:endParaRPr sz="1900"/>
          </a:p>
          <a:p>
            <a:pPr marL="457200" lvl="0" indent="-349250" algn="l" rtl="0">
              <a:lnSpc>
                <a:spcPct val="80000"/>
              </a:lnSpc>
              <a:spcBef>
                <a:spcPts val="1200"/>
              </a:spcBef>
              <a:spcAft>
                <a:spcPts val="0"/>
              </a:spcAft>
              <a:buSzPts val="1900"/>
              <a:buChar char="•"/>
            </a:pPr>
            <a:r>
              <a:rPr lang="en-GB" sz="1900"/>
              <a:t>breast and nipple conditions</a:t>
            </a:r>
            <a:endParaRPr sz="1900"/>
          </a:p>
          <a:p>
            <a:pPr marL="457200" lvl="0" indent="-349250" algn="l" rtl="0">
              <a:lnSpc>
                <a:spcPct val="80000"/>
              </a:lnSpc>
              <a:spcBef>
                <a:spcPts val="1200"/>
              </a:spcBef>
              <a:spcAft>
                <a:spcPts val="1200"/>
              </a:spcAft>
              <a:buSzPts val="1900"/>
              <a:buChar char="•"/>
            </a:pPr>
            <a:r>
              <a:rPr lang="en-GB" sz="1900"/>
              <a:t>milk supply challenges</a:t>
            </a:r>
            <a:endParaRPr sz="1900">
              <a:solidFill>
                <a:schemeClr val="dk1"/>
              </a:solidFill>
            </a:endParaRPr>
          </a:p>
        </p:txBody>
      </p:sp>
      <p:sp>
        <p:nvSpPr>
          <p:cNvPr id="335" name="Google Shape;335;p58"/>
          <p:cNvSpPr txBox="1"/>
          <p:nvPr/>
        </p:nvSpPr>
        <p:spPr>
          <a:xfrm>
            <a:off x="4095475" y="1200550"/>
            <a:ext cx="4701000" cy="3500404"/>
          </a:xfrm>
          <a:prstGeom prst="rect">
            <a:avLst/>
          </a:prstGeom>
          <a:noFill/>
          <a:ln>
            <a:noFill/>
          </a:ln>
        </p:spPr>
        <p:txBody>
          <a:bodyPr spcFirstLastPara="1" wrap="square" lIns="91425" tIns="91425" rIns="91425" bIns="91425" anchor="t" anchorCtr="0">
            <a:noAutofit/>
          </a:bodyPr>
          <a:lstStyle/>
          <a:p>
            <a:pPr marL="457200" lvl="0" indent="-349250" algn="l" rtl="0">
              <a:lnSpc>
                <a:spcPct val="80000"/>
              </a:lnSpc>
              <a:spcBef>
                <a:spcPts val="0"/>
              </a:spcBef>
              <a:spcAft>
                <a:spcPts val="0"/>
              </a:spcAft>
              <a:buClr>
                <a:srgbClr val="635C5B"/>
              </a:buClr>
              <a:buSzPts val="1900"/>
              <a:buChar char="•"/>
            </a:pPr>
            <a:r>
              <a:rPr lang="en-GB" sz="1900" dirty="0">
                <a:solidFill>
                  <a:srgbClr val="635C5B"/>
                </a:solidFill>
                <a:latin typeface="+mj-lt"/>
                <a:ea typeface="Gill Sans"/>
                <a:cs typeface="Gill Sans"/>
                <a:sym typeface="Gill Sans"/>
              </a:rPr>
              <a:t>challenges to feeding at the breast and alternative methods of feeding</a:t>
            </a:r>
            <a:endParaRPr sz="1900" dirty="0">
              <a:solidFill>
                <a:srgbClr val="635C5B"/>
              </a:solidFill>
              <a:latin typeface="+mj-lt"/>
              <a:ea typeface="Gill Sans"/>
              <a:cs typeface="Gill Sans"/>
              <a:sym typeface="Gill Sans"/>
            </a:endParaRPr>
          </a:p>
          <a:p>
            <a:pPr marL="457200" lvl="0" indent="-349250" algn="l" rtl="0">
              <a:lnSpc>
                <a:spcPct val="80000"/>
              </a:lnSpc>
              <a:spcBef>
                <a:spcPts val="1200"/>
              </a:spcBef>
              <a:spcAft>
                <a:spcPts val="0"/>
              </a:spcAft>
              <a:buClr>
                <a:srgbClr val="635C5B"/>
              </a:buClr>
              <a:buSzPts val="1900"/>
              <a:buChar char="•"/>
            </a:pPr>
            <a:r>
              <a:rPr lang="en-GB" sz="1900" dirty="0">
                <a:solidFill>
                  <a:srgbClr val="635C5B"/>
                </a:solidFill>
                <a:latin typeface="+mj-lt"/>
                <a:ea typeface="Gill Sans"/>
                <a:cs typeface="Gill Sans"/>
                <a:sym typeface="Gill Sans"/>
              </a:rPr>
              <a:t>medical indications for supplementary feeding</a:t>
            </a:r>
            <a:endParaRPr sz="1900" dirty="0">
              <a:solidFill>
                <a:srgbClr val="635C5B"/>
              </a:solidFill>
              <a:latin typeface="+mj-lt"/>
              <a:ea typeface="Gill Sans"/>
              <a:cs typeface="Gill Sans"/>
              <a:sym typeface="Gill Sans"/>
            </a:endParaRPr>
          </a:p>
          <a:p>
            <a:pPr marL="457200" lvl="0" indent="-349250" algn="l" rtl="0">
              <a:lnSpc>
                <a:spcPct val="80000"/>
              </a:lnSpc>
              <a:spcBef>
                <a:spcPts val="1200"/>
              </a:spcBef>
              <a:spcAft>
                <a:spcPts val="0"/>
              </a:spcAft>
              <a:buClr>
                <a:srgbClr val="635C5B"/>
              </a:buClr>
              <a:buSzPts val="1900"/>
              <a:buChar char="•"/>
            </a:pPr>
            <a:r>
              <a:rPr lang="en-GB" sz="1900" dirty="0">
                <a:solidFill>
                  <a:srgbClr val="635C5B"/>
                </a:solidFill>
                <a:latin typeface="+mj-lt"/>
                <a:ea typeface="Gill Sans"/>
                <a:cs typeface="Gill Sans"/>
                <a:sym typeface="Gill Sans"/>
              </a:rPr>
              <a:t>maternal health </a:t>
            </a:r>
            <a:endParaRPr sz="1900" dirty="0">
              <a:solidFill>
                <a:srgbClr val="635C5B"/>
              </a:solidFill>
              <a:latin typeface="+mj-lt"/>
              <a:ea typeface="Gill Sans"/>
              <a:cs typeface="Gill Sans"/>
              <a:sym typeface="Gill Sans"/>
            </a:endParaRPr>
          </a:p>
          <a:p>
            <a:pPr marL="457200" lvl="0" indent="-349250" algn="l" rtl="0">
              <a:lnSpc>
                <a:spcPct val="80000"/>
              </a:lnSpc>
              <a:spcBef>
                <a:spcPts val="1200"/>
              </a:spcBef>
              <a:spcAft>
                <a:spcPts val="0"/>
              </a:spcAft>
              <a:buClr>
                <a:srgbClr val="635C5B"/>
              </a:buClr>
              <a:buSzPts val="1900"/>
              <a:buChar char="•"/>
            </a:pPr>
            <a:r>
              <a:rPr lang="en-GB" sz="1900" dirty="0">
                <a:solidFill>
                  <a:srgbClr val="635C5B"/>
                </a:solidFill>
                <a:latin typeface="+mj-lt"/>
                <a:ea typeface="Gill Sans"/>
                <a:cs typeface="Gill Sans"/>
                <a:sym typeface="Gill Sans"/>
              </a:rPr>
              <a:t>antenatal preparation for breastfeeding</a:t>
            </a:r>
            <a:endParaRPr sz="1900" dirty="0">
              <a:solidFill>
                <a:srgbClr val="635C5B"/>
              </a:solidFill>
              <a:latin typeface="+mj-lt"/>
              <a:ea typeface="Gill Sans"/>
              <a:cs typeface="Gill Sans"/>
              <a:sym typeface="Gill Sans"/>
            </a:endParaRPr>
          </a:p>
          <a:p>
            <a:pPr marL="457200" lvl="0" indent="-349250" algn="l" rtl="0">
              <a:lnSpc>
                <a:spcPct val="80000"/>
              </a:lnSpc>
              <a:spcBef>
                <a:spcPts val="1200"/>
              </a:spcBef>
              <a:spcAft>
                <a:spcPts val="0"/>
              </a:spcAft>
              <a:buClr>
                <a:srgbClr val="635C5B"/>
              </a:buClr>
              <a:buSzPts val="1900"/>
              <a:buChar char="•"/>
            </a:pPr>
            <a:r>
              <a:rPr lang="en-GB" sz="1900" dirty="0">
                <a:solidFill>
                  <a:srgbClr val="635C5B"/>
                </a:solidFill>
                <a:latin typeface="+mj-lt"/>
                <a:ea typeface="Gill Sans"/>
                <a:cs typeface="Gill Sans"/>
                <a:sym typeface="Gill Sans"/>
              </a:rPr>
              <a:t>discharge</a:t>
            </a:r>
            <a:endParaRPr sz="1900" dirty="0">
              <a:solidFill>
                <a:srgbClr val="635C5B"/>
              </a:solidFill>
              <a:latin typeface="+mj-lt"/>
              <a:ea typeface="Gill Sans"/>
              <a:cs typeface="Gill Sans"/>
              <a:sym typeface="Gill Sans"/>
            </a:endParaRPr>
          </a:p>
          <a:p>
            <a:pPr marL="457200" lvl="0" indent="-349250" algn="l" rtl="0">
              <a:lnSpc>
                <a:spcPct val="80000"/>
              </a:lnSpc>
              <a:spcBef>
                <a:spcPts val="1200"/>
              </a:spcBef>
              <a:spcAft>
                <a:spcPts val="0"/>
              </a:spcAft>
              <a:buClr>
                <a:srgbClr val="635C5B"/>
              </a:buClr>
              <a:buSzPts val="1900"/>
              <a:buChar char="•"/>
            </a:pPr>
            <a:r>
              <a:rPr lang="en-GB" sz="1900" dirty="0">
                <a:solidFill>
                  <a:srgbClr val="635C5B"/>
                </a:solidFill>
                <a:latin typeface="+mj-lt"/>
                <a:ea typeface="Gill Sans"/>
                <a:cs typeface="Gill Sans"/>
                <a:sym typeface="Gill Sans"/>
              </a:rPr>
              <a:t>the International Code of Marketing of Breastmilk Substitutes</a:t>
            </a:r>
            <a:endParaRPr sz="1900" dirty="0">
              <a:solidFill>
                <a:srgbClr val="635C5B"/>
              </a:solidFill>
              <a:latin typeface="+mj-lt"/>
              <a:ea typeface="Gill Sans"/>
              <a:cs typeface="Gill Sans"/>
              <a:sym typeface="Gill Sans"/>
            </a:endParaRPr>
          </a:p>
          <a:p>
            <a:pPr marL="457200" lvl="0" indent="-349250" algn="l" rtl="0">
              <a:lnSpc>
                <a:spcPct val="80000"/>
              </a:lnSpc>
              <a:spcBef>
                <a:spcPts val="1200"/>
              </a:spcBef>
              <a:spcAft>
                <a:spcPts val="1200"/>
              </a:spcAft>
              <a:buClr>
                <a:srgbClr val="635C5B"/>
              </a:buClr>
              <a:buSzPts val="1900"/>
              <a:buChar char="•"/>
            </a:pPr>
            <a:r>
              <a:rPr lang="en-GB" sz="1900" dirty="0">
                <a:solidFill>
                  <a:srgbClr val="635C5B"/>
                </a:solidFill>
                <a:latin typeface="+mj-lt"/>
                <a:ea typeface="Gill Sans"/>
                <a:cs typeface="Gill Sans"/>
                <a:sym typeface="Gill Sans"/>
              </a:rPr>
              <a:t>clinical practice sessions.</a:t>
            </a:r>
            <a:endParaRPr sz="1900" dirty="0">
              <a:solidFill>
                <a:srgbClr val="635C5B"/>
              </a:solidFill>
              <a:latin typeface="+mj-lt"/>
              <a:ea typeface="Gill Sans"/>
              <a:cs typeface="Gill Sans"/>
              <a:sym typeface="Gill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59"/>
          <p:cNvSpPr txBox="1">
            <a:spLocks noGrp="1"/>
          </p:cNvSpPr>
          <p:nvPr>
            <p:ph type="title"/>
          </p:nvPr>
        </p:nvSpPr>
        <p:spPr>
          <a:xfrm>
            <a:off x="609904" y="114300"/>
            <a:ext cx="7772400" cy="685800"/>
          </a:xfrm>
          <a:prstGeom prst="rect">
            <a:avLst/>
          </a:prstGeom>
        </p:spPr>
        <p:txBody>
          <a:bodyPr spcFirstLastPara="1" wrap="square" lIns="0" tIns="0" rIns="0" bIns="0" anchor="b" anchorCtr="0">
            <a:normAutofit fontScale="90000"/>
          </a:bodyPr>
          <a:lstStyle/>
          <a:p>
            <a:pPr marL="0" lvl="0" indent="0" algn="l" rtl="0">
              <a:spcBef>
                <a:spcPts val="0"/>
              </a:spcBef>
              <a:spcAft>
                <a:spcPts val="0"/>
              </a:spcAft>
              <a:buNone/>
            </a:pPr>
            <a:r>
              <a:rPr lang="en-GB" dirty="0"/>
              <a:t>Action 2: Identify and Prioritise Service Delivery Points</a:t>
            </a:r>
            <a:endParaRPr dirty="0"/>
          </a:p>
        </p:txBody>
      </p:sp>
      <p:sp>
        <p:nvSpPr>
          <p:cNvPr id="342" name="Google Shape;342;p59"/>
          <p:cNvSpPr txBox="1"/>
          <p:nvPr/>
        </p:nvSpPr>
        <p:spPr>
          <a:xfrm>
            <a:off x="576437" y="914475"/>
            <a:ext cx="3874182" cy="35086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dirty="0">
                <a:solidFill>
                  <a:schemeClr val="accent3"/>
                </a:solidFill>
                <a:latin typeface="+mj-lt"/>
                <a:ea typeface="Gill Sans"/>
                <a:cs typeface="Gill Sans"/>
                <a:sym typeface="Gill Sans"/>
              </a:rPr>
              <a:t>Based on findings from the facility self-assessment, complementary assessment activities, and relevant priorities of the facility’s CQI team, the BFHI Facility Implementation Team, in consultation with the HFMT, will prioritise on one or more service delivery points for the focus of the mentorship program. Depending on the service delivery point(s) prioritised, the mentorship program will focus on different competencies.</a:t>
            </a:r>
            <a:endParaRPr sz="2400" dirty="0">
              <a:solidFill>
                <a:schemeClr val="accent3"/>
              </a:solidFill>
              <a:latin typeface="+mj-lt"/>
              <a:ea typeface="Gill Sans"/>
              <a:cs typeface="Gill Sans"/>
              <a:sym typeface="Gill Sans"/>
            </a:endParaRPr>
          </a:p>
        </p:txBody>
      </p:sp>
      <p:graphicFrame>
        <p:nvGraphicFramePr>
          <p:cNvPr id="3" name="Google Shape;341;p59">
            <a:extLst>
              <a:ext uri="{FF2B5EF4-FFF2-40B4-BE49-F238E27FC236}">
                <a16:creationId xmlns:a16="http://schemas.microsoft.com/office/drawing/2014/main" id="{EC2A3171-41A3-FD78-68E2-29F8FC95CE7B}"/>
              </a:ext>
            </a:extLst>
          </p:cNvPr>
          <p:cNvGraphicFramePr/>
          <p:nvPr>
            <p:extLst>
              <p:ext uri="{D42A27DB-BD31-4B8C-83A1-F6EECF244321}">
                <p14:modId xmlns:p14="http://schemas.microsoft.com/office/powerpoint/2010/main" val="54656700"/>
              </p:ext>
            </p:extLst>
          </p:nvPr>
        </p:nvGraphicFramePr>
        <p:xfrm>
          <a:off x="4876428" y="895367"/>
          <a:ext cx="3555471" cy="3698245"/>
        </p:xfrm>
        <a:graphic>
          <a:graphicData uri="http://schemas.openxmlformats.org/drawingml/2006/table">
            <a:tbl>
              <a:tblPr firstRow="1" bandRow="1">
                <a:noFill/>
                <a:tableStyleId>{02880836-B7C8-46C1-913D-EF0FB61ADD43}</a:tableStyleId>
              </a:tblPr>
              <a:tblGrid>
                <a:gridCol w="3555471">
                  <a:extLst>
                    <a:ext uri="{9D8B030D-6E8A-4147-A177-3AD203B41FA5}">
                      <a16:colId xmlns:a16="http://schemas.microsoft.com/office/drawing/2014/main" val="20000"/>
                    </a:ext>
                  </a:extLst>
                </a:gridCol>
              </a:tblGrid>
              <a:tr h="223525">
                <a:tc>
                  <a:txBody>
                    <a:bodyPr/>
                    <a:lstStyle/>
                    <a:p>
                      <a:pPr marL="54610" lvl="0" indent="0" algn="l" rtl="0">
                        <a:spcBef>
                          <a:spcPts val="0"/>
                        </a:spcBef>
                        <a:spcAft>
                          <a:spcPts val="0"/>
                        </a:spcAft>
                        <a:buNone/>
                      </a:pPr>
                      <a:r>
                        <a:rPr lang="en-GB" sz="1400" b="1" dirty="0">
                          <a:solidFill>
                            <a:srgbClr val="FFFFFF"/>
                          </a:solidFill>
                          <a:latin typeface="+mj-lt"/>
                          <a:ea typeface="Gill Sans"/>
                          <a:cs typeface="Gill Sans"/>
                          <a:sym typeface="Gill Sans"/>
                        </a:rPr>
                        <a:t>Service Delivery Points </a:t>
                      </a:r>
                      <a:endParaRPr sz="1400" b="1" dirty="0">
                        <a:solidFill>
                          <a:srgbClr val="FFFFFF"/>
                        </a:solidFill>
                        <a:latin typeface="+mj-lt"/>
                        <a:ea typeface="Gill Sans"/>
                        <a:cs typeface="Gill Sans"/>
                        <a:sym typeface="Gill Sans"/>
                      </a:endParaRPr>
                    </a:p>
                  </a:txBody>
                  <a:tcPr marL="68575" marR="68575" marT="0" marB="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solidFill>
                      <a:srgbClr val="BA0C2F"/>
                    </a:solidFill>
                  </a:tcPr>
                </a:tc>
                <a:extLst>
                  <a:ext uri="{0D108BD9-81ED-4DB2-BD59-A6C34878D82A}">
                    <a16:rowId xmlns:a16="http://schemas.microsoft.com/office/drawing/2014/main" val="10000"/>
                  </a:ext>
                </a:extLst>
              </a:tr>
              <a:tr h="365750">
                <a:tc>
                  <a:txBody>
                    <a:bodyPr/>
                    <a:lstStyle/>
                    <a:p>
                      <a:pPr marL="54610" lvl="0" indent="0" algn="l" rtl="0">
                        <a:spcBef>
                          <a:spcPts val="0"/>
                        </a:spcBef>
                        <a:spcAft>
                          <a:spcPts val="0"/>
                        </a:spcAft>
                        <a:buNone/>
                      </a:pPr>
                      <a:r>
                        <a:rPr lang="en-GB" sz="1200" b="1" dirty="0">
                          <a:solidFill>
                            <a:schemeClr val="lt1"/>
                          </a:solidFill>
                          <a:latin typeface="+mj-lt"/>
                          <a:ea typeface="Gill Sans"/>
                          <a:cs typeface="Gill Sans"/>
                          <a:sym typeface="Gill Sans"/>
                        </a:rPr>
                        <a:t>Antenatal care services:</a:t>
                      </a:r>
                      <a:endParaRPr sz="1200" b="1" dirty="0">
                        <a:solidFill>
                          <a:schemeClr val="lt1"/>
                        </a:solidFill>
                        <a:latin typeface="+mj-lt"/>
                        <a:ea typeface="Gill Sans"/>
                        <a:cs typeface="Gill Sans"/>
                        <a:sym typeface="Gill Sans"/>
                      </a:endParaRPr>
                    </a:p>
                    <a:p>
                      <a:pPr marL="457200" lvl="0" indent="-298450" algn="l" rtl="0">
                        <a:spcBef>
                          <a:spcPts val="0"/>
                        </a:spcBef>
                        <a:spcAft>
                          <a:spcPts val="0"/>
                        </a:spcAft>
                        <a:buClr>
                          <a:schemeClr val="lt1"/>
                        </a:buClr>
                        <a:buSzPts val="1100"/>
                        <a:buFont typeface="Gill Sans"/>
                        <a:buChar char="●"/>
                      </a:pPr>
                      <a:r>
                        <a:rPr lang="en-GB" sz="1200" dirty="0">
                          <a:solidFill>
                            <a:schemeClr val="lt1"/>
                          </a:solidFill>
                          <a:latin typeface="+mj-lt"/>
                          <a:ea typeface="Gill Sans"/>
                          <a:cs typeface="Gill Sans"/>
                          <a:sym typeface="Gill Sans"/>
                        </a:rPr>
                        <a:t>Inpatient antenatal care ward</a:t>
                      </a:r>
                      <a:endParaRPr sz="1200" dirty="0">
                        <a:solidFill>
                          <a:schemeClr val="lt1"/>
                        </a:solidFill>
                        <a:latin typeface="+mj-lt"/>
                        <a:ea typeface="Gill Sans"/>
                        <a:cs typeface="Gill Sans"/>
                        <a:sym typeface="Gill Sans"/>
                      </a:endParaRPr>
                    </a:p>
                    <a:p>
                      <a:pPr marL="457200" lvl="0" indent="-298450" algn="l" rtl="0">
                        <a:spcBef>
                          <a:spcPts val="0"/>
                        </a:spcBef>
                        <a:spcAft>
                          <a:spcPts val="0"/>
                        </a:spcAft>
                        <a:buClr>
                          <a:schemeClr val="lt1"/>
                        </a:buClr>
                        <a:buSzPts val="1100"/>
                        <a:buFont typeface="Gill Sans"/>
                        <a:buChar char="●"/>
                      </a:pPr>
                      <a:r>
                        <a:rPr lang="en-GB" sz="1200" dirty="0">
                          <a:solidFill>
                            <a:schemeClr val="lt1"/>
                          </a:solidFill>
                          <a:latin typeface="+mj-lt"/>
                          <a:ea typeface="Gill Sans"/>
                          <a:cs typeface="Gill Sans"/>
                          <a:sym typeface="Gill Sans"/>
                        </a:rPr>
                        <a:t>Outpatient antenatal care clinic</a:t>
                      </a:r>
                      <a:endParaRPr sz="1200" dirty="0">
                        <a:solidFill>
                          <a:schemeClr val="lt1"/>
                        </a:solidFill>
                        <a:latin typeface="+mj-lt"/>
                        <a:ea typeface="Gill Sans"/>
                        <a:cs typeface="Gill Sans"/>
                        <a:sym typeface="Gill Sans"/>
                      </a:endParaRPr>
                    </a:p>
                    <a:p>
                      <a:pPr marL="457200" lvl="0" indent="-298450" algn="l" rtl="0">
                        <a:spcBef>
                          <a:spcPts val="0"/>
                        </a:spcBef>
                        <a:spcAft>
                          <a:spcPts val="0"/>
                        </a:spcAft>
                        <a:buClr>
                          <a:schemeClr val="lt1"/>
                        </a:buClr>
                        <a:buSzPts val="1100"/>
                        <a:buFont typeface="Gill Sans"/>
                        <a:buChar char="●"/>
                      </a:pPr>
                      <a:r>
                        <a:rPr lang="en-GB" sz="1200" dirty="0">
                          <a:solidFill>
                            <a:schemeClr val="lt1"/>
                          </a:solidFill>
                          <a:latin typeface="+mj-lt"/>
                          <a:ea typeface="Gill Sans"/>
                          <a:cs typeface="Gill Sans"/>
                          <a:sym typeface="Gill Sans"/>
                        </a:rPr>
                        <a:t>Outpatient Prevention of Mother to Child Transmission (PMTCT) of HIV clinic</a:t>
                      </a:r>
                      <a:endParaRPr sz="1200" dirty="0">
                        <a:solidFill>
                          <a:schemeClr val="lt1"/>
                        </a:solidFill>
                        <a:latin typeface="+mj-lt"/>
                        <a:ea typeface="Gill Sans"/>
                        <a:cs typeface="Gill Sans"/>
                        <a:sym typeface="Gill Sans"/>
                      </a:endParaRPr>
                    </a:p>
                  </a:txBody>
                  <a:tcPr marL="68575" marR="68575" marT="0" marB="0">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solidFill>
                      <a:schemeClr val="accent2"/>
                    </a:solidFill>
                  </a:tcPr>
                </a:tc>
                <a:extLst>
                  <a:ext uri="{0D108BD9-81ED-4DB2-BD59-A6C34878D82A}">
                    <a16:rowId xmlns:a16="http://schemas.microsoft.com/office/drawing/2014/main" val="10001"/>
                  </a:ext>
                </a:extLst>
              </a:tr>
              <a:tr h="365750">
                <a:tc>
                  <a:txBody>
                    <a:bodyPr/>
                    <a:lstStyle/>
                    <a:p>
                      <a:pPr marL="57150" lvl="0" indent="0" algn="l" rtl="0">
                        <a:spcBef>
                          <a:spcPts val="0"/>
                        </a:spcBef>
                        <a:spcAft>
                          <a:spcPts val="0"/>
                        </a:spcAft>
                        <a:buNone/>
                      </a:pPr>
                      <a:r>
                        <a:rPr lang="en-GB" sz="1200" b="1" dirty="0">
                          <a:solidFill>
                            <a:schemeClr val="lt1"/>
                          </a:solidFill>
                          <a:latin typeface="+mj-lt"/>
                          <a:ea typeface="Gill Sans"/>
                          <a:cs typeface="Gill Sans"/>
                          <a:sym typeface="Gill Sans"/>
                        </a:rPr>
                        <a:t>Labour and childbirth services:</a:t>
                      </a:r>
                      <a:endParaRPr sz="1200" b="1" dirty="0">
                        <a:solidFill>
                          <a:schemeClr val="lt1"/>
                        </a:solidFill>
                        <a:latin typeface="+mj-lt"/>
                        <a:ea typeface="Gill Sans"/>
                        <a:cs typeface="Gill Sans"/>
                        <a:sym typeface="Gill Sans"/>
                      </a:endParaRPr>
                    </a:p>
                    <a:p>
                      <a:pPr marL="457200" lvl="0" indent="-298450" algn="l" rtl="0">
                        <a:spcBef>
                          <a:spcPts val="0"/>
                        </a:spcBef>
                        <a:spcAft>
                          <a:spcPts val="0"/>
                        </a:spcAft>
                        <a:buClr>
                          <a:schemeClr val="lt1"/>
                        </a:buClr>
                        <a:buSzPts val="1100"/>
                        <a:buFont typeface="Gill Sans"/>
                        <a:buChar char="●"/>
                      </a:pPr>
                      <a:r>
                        <a:rPr lang="en-GB" sz="1200" dirty="0">
                          <a:solidFill>
                            <a:schemeClr val="lt1"/>
                          </a:solidFill>
                          <a:latin typeface="+mj-lt"/>
                          <a:ea typeface="Gill Sans"/>
                          <a:cs typeface="Gill Sans"/>
                          <a:sym typeface="Gill Sans"/>
                        </a:rPr>
                        <a:t>Inpatient labour and delivery ward</a:t>
                      </a:r>
                      <a:endParaRPr sz="1200" dirty="0">
                        <a:solidFill>
                          <a:schemeClr val="lt1"/>
                        </a:solidFill>
                        <a:latin typeface="+mj-lt"/>
                        <a:ea typeface="Gill Sans"/>
                        <a:cs typeface="Gill Sans"/>
                        <a:sym typeface="Gill Sans"/>
                      </a:endParaRPr>
                    </a:p>
                  </a:txBody>
                  <a:tcPr marL="68575" marR="68575" marT="0" marB="0">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solidFill>
                      <a:schemeClr val="accent2"/>
                    </a:solidFill>
                  </a:tcPr>
                </a:tc>
                <a:extLst>
                  <a:ext uri="{0D108BD9-81ED-4DB2-BD59-A6C34878D82A}">
                    <a16:rowId xmlns:a16="http://schemas.microsoft.com/office/drawing/2014/main" val="10002"/>
                  </a:ext>
                </a:extLst>
              </a:tr>
              <a:tr h="365750">
                <a:tc>
                  <a:txBody>
                    <a:bodyPr/>
                    <a:lstStyle/>
                    <a:p>
                      <a:pPr marL="54610" lvl="0" indent="0" algn="l" rtl="0">
                        <a:spcBef>
                          <a:spcPts val="0"/>
                        </a:spcBef>
                        <a:spcAft>
                          <a:spcPts val="0"/>
                        </a:spcAft>
                        <a:buNone/>
                      </a:pPr>
                      <a:r>
                        <a:rPr lang="en-GB" sz="1200" b="1" dirty="0">
                          <a:solidFill>
                            <a:schemeClr val="lt1"/>
                          </a:solidFill>
                          <a:latin typeface="+mj-lt"/>
                          <a:ea typeface="Gill Sans"/>
                          <a:cs typeface="Gill Sans"/>
                          <a:sym typeface="Gill Sans"/>
                        </a:rPr>
                        <a:t>Postnatal care services:</a:t>
                      </a:r>
                      <a:endParaRPr sz="1200" b="1" dirty="0">
                        <a:solidFill>
                          <a:schemeClr val="lt1"/>
                        </a:solidFill>
                        <a:latin typeface="+mj-lt"/>
                        <a:ea typeface="Gill Sans"/>
                        <a:cs typeface="Gill Sans"/>
                        <a:sym typeface="Gill Sans"/>
                      </a:endParaRPr>
                    </a:p>
                    <a:p>
                      <a:pPr marL="457200" lvl="0" indent="-298450" algn="l" rtl="0">
                        <a:spcBef>
                          <a:spcPts val="0"/>
                        </a:spcBef>
                        <a:spcAft>
                          <a:spcPts val="0"/>
                        </a:spcAft>
                        <a:buClr>
                          <a:schemeClr val="lt1"/>
                        </a:buClr>
                        <a:buSzPts val="1100"/>
                        <a:buFont typeface="Gill Sans"/>
                        <a:buChar char="●"/>
                      </a:pPr>
                      <a:r>
                        <a:rPr lang="en-GB" sz="1200" dirty="0">
                          <a:solidFill>
                            <a:schemeClr val="lt1"/>
                          </a:solidFill>
                          <a:latin typeface="+mj-lt"/>
                          <a:ea typeface="Gill Sans"/>
                          <a:cs typeface="Gill Sans"/>
                          <a:sym typeface="Gill Sans"/>
                        </a:rPr>
                        <a:t>Inpatient postnatal care ward</a:t>
                      </a:r>
                      <a:endParaRPr sz="1200" dirty="0">
                        <a:solidFill>
                          <a:schemeClr val="lt1"/>
                        </a:solidFill>
                        <a:latin typeface="+mj-lt"/>
                        <a:ea typeface="Gill Sans"/>
                        <a:cs typeface="Gill Sans"/>
                        <a:sym typeface="Gill Sans"/>
                      </a:endParaRPr>
                    </a:p>
                    <a:p>
                      <a:pPr marL="457200" lvl="0" indent="-298450" algn="l" rtl="0">
                        <a:spcBef>
                          <a:spcPts val="0"/>
                        </a:spcBef>
                        <a:spcAft>
                          <a:spcPts val="0"/>
                        </a:spcAft>
                        <a:buClr>
                          <a:schemeClr val="lt1"/>
                        </a:buClr>
                        <a:buSzPts val="1100"/>
                        <a:buFont typeface="Gill Sans"/>
                        <a:buChar char="●"/>
                      </a:pPr>
                      <a:r>
                        <a:rPr lang="en-GB" sz="1200" dirty="0">
                          <a:solidFill>
                            <a:schemeClr val="lt1"/>
                          </a:solidFill>
                          <a:latin typeface="+mj-lt"/>
                          <a:ea typeface="Gill Sans"/>
                          <a:cs typeface="Gill Sans"/>
                          <a:sym typeface="Gill Sans"/>
                        </a:rPr>
                        <a:t>Outpatient postnatal care clinic</a:t>
                      </a:r>
                      <a:endParaRPr sz="1200" dirty="0">
                        <a:solidFill>
                          <a:schemeClr val="lt1"/>
                        </a:solidFill>
                        <a:latin typeface="+mj-lt"/>
                        <a:ea typeface="Gill Sans"/>
                        <a:cs typeface="Gill Sans"/>
                        <a:sym typeface="Gill Sans"/>
                      </a:endParaRPr>
                    </a:p>
                  </a:txBody>
                  <a:tcPr marL="68575" marR="68575" marT="0" marB="0">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solidFill>
                      <a:schemeClr val="accent2"/>
                    </a:solidFill>
                  </a:tcPr>
                </a:tc>
                <a:extLst>
                  <a:ext uri="{0D108BD9-81ED-4DB2-BD59-A6C34878D82A}">
                    <a16:rowId xmlns:a16="http://schemas.microsoft.com/office/drawing/2014/main" val="10003"/>
                  </a:ext>
                </a:extLst>
              </a:tr>
              <a:tr h="365750">
                <a:tc>
                  <a:txBody>
                    <a:bodyPr/>
                    <a:lstStyle/>
                    <a:p>
                      <a:pPr marL="54610" lvl="0" indent="0" algn="l" rtl="0">
                        <a:spcBef>
                          <a:spcPts val="0"/>
                        </a:spcBef>
                        <a:spcAft>
                          <a:spcPts val="0"/>
                        </a:spcAft>
                        <a:buNone/>
                      </a:pPr>
                      <a:r>
                        <a:rPr lang="en-GB" sz="1200" b="1">
                          <a:solidFill>
                            <a:schemeClr val="lt1"/>
                          </a:solidFill>
                          <a:latin typeface="+mj-lt"/>
                          <a:ea typeface="Gill Sans"/>
                          <a:cs typeface="Gill Sans"/>
                          <a:sym typeface="Gill Sans"/>
                        </a:rPr>
                        <a:t>Newborn care services:</a:t>
                      </a:r>
                      <a:endParaRPr sz="1200" b="1">
                        <a:solidFill>
                          <a:schemeClr val="lt1"/>
                        </a:solidFill>
                        <a:latin typeface="+mj-lt"/>
                        <a:ea typeface="Gill Sans"/>
                        <a:cs typeface="Gill Sans"/>
                        <a:sym typeface="Gill Sans"/>
                      </a:endParaRPr>
                    </a:p>
                    <a:p>
                      <a:pPr marL="457200" lvl="0" indent="-298450" algn="l" rtl="0">
                        <a:spcBef>
                          <a:spcPts val="0"/>
                        </a:spcBef>
                        <a:spcAft>
                          <a:spcPts val="0"/>
                        </a:spcAft>
                        <a:buClr>
                          <a:schemeClr val="lt1"/>
                        </a:buClr>
                        <a:buSzPts val="1100"/>
                        <a:buFont typeface="Gill Sans"/>
                        <a:buChar char="●"/>
                      </a:pPr>
                      <a:r>
                        <a:rPr lang="en-GB" sz="1200">
                          <a:solidFill>
                            <a:schemeClr val="lt1"/>
                          </a:solidFill>
                          <a:latin typeface="+mj-lt"/>
                          <a:ea typeface="Gill Sans"/>
                          <a:cs typeface="Gill Sans"/>
                          <a:sym typeface="Gill Sans"/>
                        </a:rPr>
                        <a:t>Inpatient newborn ward</a:t>
                      </a:r>
                      <a:endParaRPr sz="1200">
                        <a:solidFill>
                          <a:schemeClr val="lt1"/>
                        </a:solidFill>
                        <a:latin typeface="+mj-lt"/>
                        <a:ea typeface="Gill Sans"/>
                        <a:cs typeface="Gill Sans"/>
                        <a:sym typeface="Gill Sans"/>
                      </a:endParaRPr>
                    </a:p>
                    <a:p>
                      <a:pPr marL="457200" lvl="0" indent="-298450" algn="l" rtl="0">
                        <a:spcBef>
                          <a:spcPts val="0"/>
                        </a:spcBef>
                        <a:spcAft>
                          <a:spcPts val="0"/>
                        </a:spcAft>
                        <a:buClr>
                          <a:schemeClr val="lt1"/>
                        </a:buClr>
                        <a:buSzPts val="1100"/>
                        <a:buFont typeface="Gill Sans"/>
                        <a:buChar char="●"/>
                      </a:pPr>
                      <a:r>
                        <a:rPr lang="en-GB" sz="1200">
                          <a:solidFill>
                            <a:schemeClr val="lt1"/>
                          </a:solidFill>
                          <a:latin typeface="+mj-lt"/>
                          <a:ea typeface="Gill Sans"/>
                          <a:cs typeface="Gill Sans"/>
                          <a:sym typeface="Gill Sans"/>
                        </a:rPr>
                        <a:t>Inpatient Neonatal Intensive Care Unit </a:t>
                      </a:r>
                      <a:endParaRPr sz="1200">
                        <a:solidFill>
                          <a:schemeClr val="lt1"/>
                        </a:solidFill>
                        <a:latin typeface="+mj-lt"/>
                        <a:ea typeface="Gill Sans"/>
                        <a:cs typeface="Gill Sans"/>
                        <a:sym typeface="Gill Sans"/>
                      </a:endParaRPr>
                    </a:p>
                    <a:p>
                      <a:pPr marL="457200" lvl="0" indent="-298450" algn="l" rtl="0">
                        <a:spcBef>
                          <a:spcPts val="0"/>
                        </a:spcBef>
                        <a:spcAft>
                          <a:spcPts val="0"/>
                        </a:spcAft>
                        <a:buClr>
                          <a:schemeClr val="lt1"/>
                        </a:buClr>
                        <a:buSzPts val="1100"/>
                        <a:buFont typeface="Gill Sans"/>
                        <a:buChar char="●"/>
                      </a:pPr>
                      <a:r>
                        <a:rPr lang="en-GB" sz="1200">
                          <a:solidFill>
                            <a:schemeClr val="lt1"/>
                          </a:solidFill>
                          <a:latin typeface="+mj-lt"/>
                          <a:ea typeface="Gill Sans"/>
                          <a:cs typeface="Gill Sans"/>
                          <a:sym typeface="Gill Sans"/>
                        </a:rPr>
                        <a:t>Inpatient Kangaroo Mother Care (KMC) ward</a:t>
                      </a:r>
                      <a:endParaRPr sz="1200">
                        <a:solidFill>
                          <a:schemeClr val="lt1"/>
                        </a:solidFill>
                        <a:latin typeface="+mj-lt"/>
                        <a:ea typeface="Gill Sans"/>
                        <a:cs typeface="Gill Sans"/>
                        <a:sym typeface="Gill Sans"/>
                      </a:endParaRPr>
                    </a:p>
                    <a:p>
                      <a:pPr marL="457200" lvl="0" indent="-304800" algn="l" rtl="0">
                        <a:spcBef>
                          <a:spcPts val="0"/>
                        </a:spcBef>
                        <a:spcAft>
                          <a:spcPts val="0"/>
                        </a:spcAft>
                        <a:buClr>
                          <a:schemeClr val="lt1"/>
                        </a:buClr>
                        <a:buSzPts val="1200"/>
                        <a:buFont typeface="Cambria"/>
                        <a:buChar char="●"/>
                      </a:pPr>
                      <a:r>
                        <a:rPr lang="en-GB" sz="1200">
                          <a:solidFill>
                            <a:schemeClr val="lt1"/>
                          </a:solidFill>
                          <a:latin typeface="+mj-lt"/>
                          <a:ea typeface="Gill Sans"/>
                          <a:cs typeface="Gill Sans"/>
                          <a:sym typeface="Gill Sans"/>
                        </a:rPr>
                        <a:t>Outpatient neonatal clinic</a:t>
                      </a:r>
                      <a:endParaRPr sz="1200">
                        <a:solidFill>
                          <a:schemeClr val="lt1"/>
                        </a:solidFill>
                        <a:latin typeface="+mj-lt"/>
                        <a:ea typeface="Gill Sans"/>
                        <a:cs typeface="Gill Sans"/>
                        <a:sym typeface="Gill Sans"/>
                      </a:endParaRPr>
                    </a:p>
                  </a:txBody>
                  <a:tcPr marL="68575" marR="68575" marT="0" marB="0">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solidFill>
                      <a:schemeClr val="accent2"/>
                    </a:solidFill>
                  </a:tcPr>
                </a:tc>
                <a:extLst>
                  <a:ext uri="{0D108BD9-81ED-4DB2-BD59-A6C34878D82A}">
                    <a16:rowId xmlns:a16="http://schemas.microsoft.com/office/drawing/2014/main" val="10004"/>
                  </a:ext>
                </a:extLst>
              </a:tr>
              <a:tr h="365750">
                <a:tc>
                  <a:txBody>
                    <a:bodyPr/>
                    <a:lstStyle/>
                    <a:p>
                      <a:pPr marL="54610" lvl="0" indent="0" algn="l" rtl="0">
                        <a:spcBef>
                          <a:spcPts val="0"/>
                        </a:spcBef>
                        <a:spcAft>
                          <a:spcPts val="0"/>
                        </a:spcAft>
                        <a:buNone/>
                      </a:pPr>
                      <a:r>
                        <a:rPr lang="en-GB" sz="1200" b="1" dirty="0">
                          <a:solidFill>
                            <a:schemeClr val="lt1"/>
                          </a:solidFill>
                          <a:latin typeface="+mj-lt"/>
                          <a:ea typeface="Gill Sans"/>
                          <a:cs typeface="Gill Sans"/>
                          <a:sym typeface="Gill Sans"/>
                        </a:rPr>
                        <a:t>Paediatric care services:</a:t>
                      </a:r>
                      <a:endParaRPr sz="1200" b="1" dirty="0">
                        <a:solidFill>
                          <a:schemeClr val="lt1"/>
                        </a:solidFill>
                        <a:latin typeface="+mj-lt"/>
                        <a:ea typeface="Gill Sans"/>
                        <a:cs typeface="Gill Sans"/>
                        <a:sym typeface="Gill Sans"/>
                      </a:endParaRPr>
                    </a:p>
                    <a:p>
                      <a:pPr marL="457200" lvl="0" indent="-298450" algn="l" rtl="0">
                        <a:spcBef>
                          <a:spcPts val="0"/>
                        </a:spcBef>
                        <a:spcAft>
                          <a:spcPts val="0"/>
                        </a:spcAft>
                        <a:buClr>
                          <a:schemeClr val="lt1"/>
                        </a:buClr>
                        <a:buSzPts val="1100"/>
                        <a:buFont typeface="Gill Sans"/>
                        <a:buChar char="●"/>
                      </a:pPr>
                      <a:r>
                        <a:rPr lang="en-GB" sz="1200" dirty="0">
                          <a:solidFill>
                            <a:schemeClr val="lt1"/>
                          </a:solidFill>
                          <a:latin typeface="+mj-lt"/>
                          <a:ea typeface="Gill Sans"/>
                          <a:cs typeface="Gill Sans"/>
                          <a:sym typeface="Gill Sans"/>
                        </a:rPr>
                        <a:t>Inpatient paediatric ward</a:t>
                      </a:r>
                      <a:endParaRPr sz="1200" dirty="0">
                        <a:solidFill>
                          <a:schemeClr val="lt1"/>
                        </a:solidFill>
                        <a:latin typeface="+mj-lt"/>
                        <a:ea typeface="Gill Sans"/>
                        <a:cs typeface="Gill Sans"/>
                        <a:sym typeface="Gill Sans"/>
                      </a:endParaRPr>
                    </a:p>
                    <a:p>
                      <a:pPr marL="457200" lvl="0" indent="-298450" algn="l" rtl="0">
                        <a:spcBef>
                          <a:spcPts val="0"/>
                        </a:spcBef>
                        <a:spcAft>
                          <a:spcPts val="0"/>
                        </a:spcAft>
                        <a:buClr>
                          <a:schemeClr val="lt1"/>
                        </a:buClr>
                        <a:buSzPts val="1100"/>
                        <a:buFont typeface="Gill Sans"/>
                        <a:buChar char="●"/>
                      </a:pPr>
                      <a:r>
                        <a:rPr lang="en-GB" sz="1200" dirty="0">
                          <a:solidFill>
                            <a:schemeClr val="lt1"/>
                          </a:solidFill>
                          <a:latin typeface="+mj-lt"/>
                          <a:ea typeface="Gill Sans"/>
                          <a:cs typeface="Gill Sans"/>
                          <a:sym typeface="Gill Sans"/>
                        </a:rPr>
                        <a:t>Outpatient sick baby clinic</a:t>
                      </a:r>
                      <a:endParaRPr sz="1200" dirty="0">
                        <a:solidFill>
                          <a:schemeClr val="lt1"/>
                        </a:solidFill>
                        <a:latin typeface="+mj-lt"/>
                        <a:ea typeface="Gill Sans"/>
                        <a:cs typeface="Gill Sans"/>
                        <a:sym typeface="Gill Sans"/>
                      </a:endParaRPr>
                    </a:p>
                    <a:p>
                      <a:pPr marL="457200" lvl="0" indent="-298450" algn="l" rtl="0">
                        <a:spcBef>
                          <a:spcPts val="0"/>
                        </a:spcBef>
                        <a:spcAft>
                          <a:spcPts val="0"/>
                        </a:spcAft>
                        <a:buClr>
                          <a:schemeClr val="lt1"/>
                        </a:buClr>
                        <a:buSzPts val="1100"/>
                        <a:buFont typeface="Gill Sans"/>
                        <a:buChar char="●"/>
                      </a:pPr>
                      <a:r>
                        <a:rPr lang="en-GB" sz="1200" dirty="0">
                          <a:solidFill>
                            <a:schemeClr val="lt1"/>
                          </a:solidFill>
                          <a:latin typeface="+mj-lt"/>
                          <a:ea typeface="Gill Sans"/>
                          <a:cs typeface="Gill Sans"/>
                          <a:sym typeface="Gill Sans"/>
                        </a:rPr>
                        <a:t>Outpatient well baby clinic</a:t>
                      </a:r>
                      <a:endParaRPr sz="1200" dirty="0">
                        <a:solidFill>
                          <a:schemeClr val="lt1"/>
                        </a:solidFill>
                        <a:latin typeface="+mj-lt"/>
                        <a:ea typeface="Gill Sans"/>
                        <a:cs typeface="Gill Sans"/>
                        <a:sym typeface="Gill Sans"/>
                      </a:endParaRPr>
                    </a:p>
                  </a:txBody>
                  <a:tcPr marL="68575" marR="68575" marT="0" marB="0">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solidFill>
                      <a:schemeClr val="accent2"/>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8" name="Google Shape;348;p60"/>
          <p:cNvSpPr txBox="1">
            <a:spLocks noGrp="1"/>
          </p:cNvSpPr>
          <p:nvPr>
            <p:ph type="title"/>
          </p:nvPr>
        </p:nvSpPr>
        <p:spPr>
          <a:xfrm>
            <a:off x="686104" y="3429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dirty="0"/>
              <a:t>Action 3: Select and Train Mentors</a:t>
            </a:r>
            <a:endParaRPr dirty="0"/>
          </a:p>
        </p:txBody>
      </p:sp>
      <p:sp>
        <p:nvSpPr>
          <p:cNvPr id="347" name="Google Shape;347;p60"/>
          <p:cNvSpPr txBox="1">
            <a:spLocks noGrp="1"/>
          </p:cNvSpPr>
          <p:nvPr>
            <p:ph type="body" idx="1"/>
          </p:nvPr>
        </p:nvSpPr>
        <p:spPr>
          <a:xfrm>
            <a:off x="685800" y="1200150"/>
            <a:ext cx="7772400" cy="3429000"/>
          </a:xfrm>
          <a:prstGeom prst="rect">
            <a:avLst/>
          </a:prstGeom>
        </p:spPr>
        <p:txBody>
          <a:bodyPr spcFirstLastPara="1" wrap="square" lIns="0" tIns="0" rIns="0" bIns="0" anchor="t" anchorCtr="0">
            <a:normAutofit/>
          </a:bodyPr>
          <a:lstStyle/>
          <a:p>
            <a:pPr marL="457200" lvl="0" indent="-342900" algn="l" rtl="0">
              <a:spcBef>
                <a:spcPts val="0"/>
              </a:spcBef>
              <a:spcAft>
                <a:spcPts val="0"/>
              </a:spcAft>
              <a:buSzPts val="1800"/>
              <a:buChar char="•"/>
            </a:pPr>
            <a:r>
              <a:rPr lang="en-GB"/>
              <a:t>Mentors are selected by the BFHI Facility Implementation Team according to a set of criteria.</a:t>
            </a:r>
            <a:endParaRPr/>
          </a:p>
          <a:p>
            <a:pPr marL="457200" lvl="0" indent="-342900" algn="l" rtl="0">
              <a:spcBef>
                <a:spcPts val="1200"/>
              </a:spcBef>
              <a:spcAft>
                <a:spcPts val="1200"/>
              </a:spcAft>
              <a:buSzPts val="1800"/>
              <a:buChar char="•"/>
            </a:pPr>
            <a:r>
              <a:rPr lang="en-GB"/>
              <a:t>Mentors are selected on the basis of minimum requirements and additional considerations.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4" name="Google Shape;354;p61"/>
          <p:cNvSpPr txBox="1">
            <a:spLocks noGrp="1"/>
          </p:cNvSpPr>
          <p:nvPr>
            <p:ph type="title"/>
          </p:nvPr>
        </p:nvSpPr>
        <p:spPr>
          <a:xfrm>
            <a:off x="686104" y="3429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dirty="0"/>
              <a:t>Minimum Requirements for Mentors</a:t>
            </a:r>
            <a:endParaRPr dirty="0"/>
          </a:p>
        </p:txBody>
      </p:sp>
      <p:sp>
        <p:nvSpPr>
          <p:cNvPr id="353" name="Google Shape;353;p61"/>
          <p:cNvSpPr txBox="1">
            <a:spLocks noGrp="1"/>
          </p:cNvSpPr>
          <p:nvPr>
            <p:ph type="body" idx="1"/>
          </p:nvPr>
        </p:nvSpPr>
        <p:spPr>
          <a:xfrm>
            <a:off x="685800" y="1126600"/>
            <a:ext cx="7772400" cy="3659400"/>
          </a:xfrm>
          <a:prstGeom prst="rect">
            <a:avLst/>
          </a:prstGeom>
        </p:spPr>
        <p:txBody>
          <a:bodyPr spcFirstLastPara="1" wrap="square" lIns="0" tIns="0" rIns="0" bIns="0" anchor="t" anchorCtr="0">
            <a:normAutofit fontScale="92500" lnSpcReduction="10000"/>
          </a:bodyPr>
          <a:lstStyle/>
          <a:p>
            <a:pPr marL="457200" lvl="0" indent="-323850" algn="l" rtl="0">
              <a:lnSpc>
                <a:spcPct val="115000"/>
              </a:lnSpc>
              <a:spcBef>
                <a:spcPts val="0"/>
              </a:spcBef>
              <a:spcAft>
                <a:spcPts val="0"/>
              </a:spcAft>
              <a:buClr>
                <a:schemeClr val="accent3"/>
              </a:buClr>
              <a:buSzPts val="1500"/>
              <a:buFont typeface="Gill Sans"/>
              <a:buChar char="●"/>
            </a:pPr>
            <a:r>
              <a:rPr lang="en-GB" sz="1500">
                <a:solidFill>
                  <a:schemeClr val="accent3"/>
                </a:solidFill>
              </a:rPr>
              <a:t>Completed the BFHI training</a:t>
            </a:r>
            <a:endParaRPr sz="1500" i="1">
              <a:solidFill>
                <a:schemeClr val="accent3"/>
              </a:solidFill>
            </a:endParaRPr>
          </a:p>
          <a:p>
            <a:pPr marL="457200" lvl="0" indent="-323850" algn="l" rtl="0">
              <a:lnSpc>
                <a:spcPct val="115000"/>
              </a:lnSpc>
              <a:spcBef>
                <a:spcPts val="0"/>
              </a:spcBef>
              <a:spcAft>
                <a:spcPts val="0"/>
              </a:spcAft>
              <a:buClr>
                <a:schemeClr val="accent3"/>
              </a:buClr>
              <a:buSzPts val="1500"/>
              <a:buFont typeface="Gill Sans"/>
              <a:buChar char="●"/>
            </a:pPr>
            <a:r>
              <a:rPr lang="en-GB" sz="1500">
                <a:solidFill>
                  <a:schemeClr val="accent3"/>
                </a:solidFill>
              </a:rPr>
              <a:t>Provides direct care to clients in one of the prioritised service delivery point(s)</a:t>
            </a:r>
            <a:endParaRPr sz="1500">
              <a:solidFill>
                <a:schemeClr val="accent3"/>
              </a:solidFill>
            </a:endParaRPr>
          </a:p>
          <a:p>
            <a:pPr marL="457200" lvl="0" indent="-323850" algn="l" rtl="0">
              <a:lnSpc>
                <a:spcPct val="115000"/>
              </a:lnSpc>
              <a:spcBef>
                <a:spcPts val="0"/>
              </a:spcBef>
              <a:spcAft>
                <a:spcPts val="0"/>
              </a:spcAft>
              <a:buClr>
                <a:schemeClr val="accent3"/>
              </a:buClr>
              <a:buSzPts val="1500"/>
              <a:buFont typeface="Gill Sans"/>
              <a:buChar char="●"/>
            </a:pPr>
            <a:r>
              <a:rPr lang="en-GB" sz="1500">
                <a:solidFill>
                  <a:schemeClr val="accent3"/>
                </a:solidFill>
              </a:rPr>
              <a:t>Has met all qualifications to work as a doctor, nurse, nutritionist, clinical officer, or midwife</a:t>
            </a:r>
            <a:endParaRPr sz="1500">
              <a:solidFill>
                <a:schemeClr val="accent3"/>
              </a:solidFill>
            </a:endParaRPr>
          </a:p>
          <a:p>
            <a:pPr marL="457200" lvl="0" indent="-323850" algn="l" rtl="0">
              <a:lnSpc>
                <a:spcPct val="115000"/>
              </a:lnSpc>
              <a:spcBef>
                <a:spcPts val="0"/>
              </a:spcBef>
              <a:spcAft>
                <a:spcPts val="0"/>
              </a:spcAft>
              <a:buClr>
                <a:schemeClr val="accent3"/>
              </a:buClr>
              <a:buSzPts val="1500"/>
              <a:buFont typeface="Gill Sans"/>
              <a:buChar char="●"/>
            </a:pPr>
            <a:r>
              <a:rPr lang="en-GB" sz="1500">
                <a:solidFill>
                  <a:schemeClr val="accent3"/>
                </a:solidFill>
              </a:rPr>
              <a:t>Has a minimum of two years of experience providing maternal and newborn care, but five or more years is preferred </a:t>
            </a:r>
            <a:endParaRPr sz="1500">
              <a:solidFill>
                <a:schemeClr val="accent3"/>
              </a:solidFill>
            </a:endParaRPr>
          </a:p>
          <a:p>
            <a:pPr marL="457200" lvl="0" indent="-323850" algn="l" rtl="0">
              <a:lnSpc>
                <a:spcPct val="115000"/>
              </a:lnSpc>
              <a:spcBef>
                <a:spcPts val="0"/>
              </a:spcBef>
              <a:spcAft>
                <a:spcPts val="0"/>
              </a:spcAft>
              <a:buClr>
                <a:schemeClr val="accent3"/>
              </a:buClr>
              <a:buSzPts val="1500"/>
              <a:buFont typeface="Gill Sans"/>
              <a:buChar char="●"/>
            </a:pPr>
            <a:r>
              <a:rPr lang="en-GB" sz="1500">
                <a:solidFill>
                  <a:schemeClr val="accent3"/>
                </a:solidFill>
              </a:rPr>
              <a:t>Demonstrates a high level of competency (i.e., knowledge, skills, and attitudes) in providing breastfeeding counselling, observing breastfeeding counselling, and accurately assessing breastfeeding counselling competencies</a:t>
            </a:r>
            <a:endParaRPr sz="1500">
              <a:solidFill>
                <a:schemeClr val="accent3"/>
              </a:solidFill>
            </a:endParaRPr>
          </a:p>
          <a:p>
            <a:pPr marL="457200" lvl="0" indent="-323850" algn="l" rtl="0">
              <a:lnSpc>
                <a:spcPct val="115000"/>
              </a:lnSpc>
              <a:spcBef>
                <a:spcPts val="0"/>
              </a:spcBef>
              <a:spcAft>
                <a:spcPts val="0"/>
              </a:spcAft>
              <a:buClr>
                <a:schemeClr val="accent3"/>
              </a:buClr>
              <a:buSzPts val="1500"/>
              <a:buFont typeface="Gill Sans"/>
              <a:buChar char="●"/>
            </a:pPr>
            <a:r>
              <a:rPr lang="en-GB" sz="1500">
                <a:solidFill>
                  <a:schemeClr val="accent3"/>
                </a:solidFill>
              </a:rPr>
              <a:t>Senior management is supportive and agrees to allow staff to serve as a mentor</a:t>
            </a:r>
            <a:endParaRPr sz="1500">
              <a:solidFill>
                <a:schemeClr val="accent3"/>
              </a:solidFill>
            </a:endParaRPr>
          </a:p>
          <a:p>
            <a:pPr marL="457200" lvl="0" indent="-323850" algn="l" rtl="0">
              <a:lnSpc>
                <a:spcPct val="115000"/>
              </a:lnSpc>
              <a:spcBef>
                <a:spcPts val="0"/>
              </a:spcBef>
              <a:spcAft>
                <a:spcPts val="0"/>
              </a:spcAft>
              <a:buClr>
                <a:schemeClr val="accent3"/>
              </a:buClr>
              <a:buSzPts val="1500"/>
              <a:buFont typeface="Gill Sans"/>
              <a:buChar char="●"/>
            </a:pPr>
            <a:r>
              <a:rPr lang="en-GB" sz="1500">
                <a:solidFill>
                  <a:schemeClr val="accent3"/>
                </a:solidFill>
              </a:rPr>
              <a:t>Conversant with the Breast Milk Substitutes (BMS) Act of 2012, the International Code of Marketing of BMS, and the subsidiary BMS regulations of 2021</a:t>
            </a:r>
            <a:endParaRPr sz="1500">
              <a:solidFill>
                <a:schemeClr val="accent3"/>
              </a:solidFill>
            </a:endParaRPr>
          </a:p>
          <a:p>
            <a:pPr marL="457200" lvl="0" indent="-323850" algn="l" rtl="0">
              <a:lnSpc>
                <a:spcPct val="115000"/>
              </a:lnSpc>
              <a:spcBef>
                <a:spcPts val="0"/>
              </a:spcBef>
              <a:spcAft>
                <a:spcPts val="1000"/>
              </a:spcAft>
              <a:buClr>
                <a:schemeClr val="accent3"/>
              </a:buClr>
              <a:buSzPts val="1500"/>
              <a:buFont typeface="Gill Sans"/>
              <a:buChar char="●"/>
            </a:pPr>
            <a:r>
              <a:rPr lang="en-GB" sz="1500">
                <a:solidFill>
                  <a:schemeClr val="accent3"/>
                </a:solidFill>
              </a:rPr>
              <a:t>Avoids conflicts of interest particularly with companies that produce BMS designated products, or from their parent or subsidiary companies, or political leaders. This is imperative to ensure direct care providers protect families from commercial pressure. All mentors must sign a code of conduct indicating adherence to this.</a:t>
            </a:r>
            <a:endParaRPr sz="1500">
              <a:solidFill>
                <a:schemeClr val="accent3"/>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5"/>
          <p:cNvSpPr txBox="1">
            <a:spLocks noGrp="1"/>
          </p:cNvSpPr>
          <p:nvPr>
            <p:ph type="title" idx="4294967295"/>
          </p:nvPr>
        </p:nvSpPr>
        <p:spPr>
          <a:xfrm>
            <a:off x="0" y="0"/>
            <a:ext cx="9144000" cy="4756150"/>
          </a:xfrm>
          <a:prstGeom prst="rect">
            <a:avLst/>
          </a:prstGeom>
          <a:solidFill>
            <a:schemeClr val="accent2"/>
          </a:solidFill>
          <a:ln>
            <a:noFill/>
            <a:prstDash/>
          </a:ln>
          <a:effectLst/>
        </p:spPr>
        <p:txBody>
          <a:bodyPr rot="0" spcFirstLastPara="1" vertOverflow="overflow" horzOverflow="overflow" vert="horz" wrap="square" lIns="457200" tIns="91425" rIns="91425" bIns="91425"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1200"/>
              </a:spcAft>
              <a:buClr>
                <a:schemeClr val="lt1"/>
              </a:buClr>
              <a:buSzPts val="2000"/>
              <a:buFont typeface="Arial"/>
              <a:buNone/>
              <a:tabLst/>
              <a:defRPr/>
            </a:pPr>
            <a:r>
              <a:rPr kumimoji="0" lang="en-GB" sz="2500" b="1" i="0" u="none" strike="noStrike" kern="0" cap="none" spc="0" normalizeH="0" baseline="0" noProof="0" dirty="0">
                <a:ln>
                  <a:noFill/>
                </a:ln>
                <a:solidFill>
                  <a:schemeClr val="lt1"/>
                </a:solidFill>
                <a:effectLst/>
                <a:uLnTx/>
                <a:uFillTx/>
                <a:latin typeface="+mj-lt"/>
                <a:ea typeface="Gill Sans"/>
                <a:cs typeface="Gill Sans"/>
                <a:sym typeface="Gill Sans"/>
              </a:rPr>
              <a:t>Purpose of the Meeting</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60" name="Google Shape;360;p62"/>
          <p:cNvSpPr txBox="1">
            <a:spLocks noGrp="1"/>
          </p:cNvSpPr>
          <p:nvPr>
            <p:ph type="title"/>
          </p:nvPr>
        </p:nvSpPr>
        <p:spPr>
          <a:xfrm>
            <a:off x="685800" y="141948"/>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dirty="0"/>
              <a:t>Roles and Responsibilities of Mentors</a:t>
            </a:r>
            <a:endParaRPr dirty="0"/>
          </a:p>
        </p:txBody>
      </p:sp>
      <p:sp>
        <p:nvSpPr>
          <p:cNvPr id="359" name="Google Shape;359;p62"/>
          <p:cNvSpPr txBox="1">
            <a:spLocks noGrp="1"/>
          </p:cNvSpPr>
          <p:nvPr>
            <p:ph type="body" idx="1"/>
          </p:nvPr>
        </p:nvSpPr>
        <p:spPr>
          <a:xfrm>
            <a:off x="685800" y="857250"/>
            <a:ext cx="7772400" cy="3429000"/>
          </a:xfrm>
          <a:prstGeom prst="rect">
            <a:avLst/>
          </a:prstGeom>
        </p:spPr>
        <p:txBody>
          <a:bodyPr spcFirstLastPara="1" wrap="square" lIns="0" tIns="0" rIns="0" bIns="0" anchor="t" anchorCtr="0">
            <a:noAutofit/>
          </a:bodyPr>
          <a:lstStyle/>
          <a:p>
            <a:pPr marL="457200" lvl="0" indent="-327025" algn="l" rtl="0">
              <a:spcBef>
                <a:spcPts val="0"/>
              </a:spcBef>
              <a:spcAft>
                <a:spcPts val="0"/>
              </a:spcAft>
              <a:buSzPts val="1550"/>
              <a:buFont typeface="Cambria"/>
              <a:buChar char="•"/>
            </a:pPr>
            <a:r>
              <a:rPr lang="en-GB" sz="1550" dirty="0"/>
              <a:t>Provide mentoring, supporting the mentee(s) on all aspects of breastfeeding counselling, strengthening the mentees’ knowledge, skills, and attitudes.</a:t>
            </a:r>
            <a:endParaRPr sz="1550" dirty="0"/>
          </a:p>
          <a:p>
            <a:pPr marL="457200" lvl="0" indent="-327025" algn="l" rtl="0">
              <a:spcBef>
                <a:spcPts val="0"/>
              </a:spcBef>
              <a:spcAft>
                <a:spcPts val="0"/>
              </a:spcAft>
              <a:buSzPts val="1550"/>
              <a:buFont typeface="Gill Sans"/>
              <a:buChar char="•"/>
            </a:pPr>
            <a:r>
              <a:rPr lang="en-GB" sz="1550" dirty="0"/>
              <a:t>Demonstrate and model breastfeeding counselling competencies.</a:t>
            </a:r>
            <a:endParaRPr sz="1550" dirty="0"/>
          </a:p>
          <a:p>
            <a:pPr marL="457200" lvl="0" indent="-327025" algn="l" rtl="0">
              <a:spcBef>
                <a:spcPts val="0"/>
              </a:spcBef>
              <a:spcAft>
                <a:spcPts val="0"/>
              </a:spcAft>
              <a:buSzPts val="1550"/>
              <a:buFont typeface="Gill Sans"/>
              <a:buChar char="•"/>
            </a:pPr>
            <a:r>
              <a:rPr lang="en-GB" sz="1550" dirty="0"/>
              <a:t>Observe mentee(s) providing breastfeeding counselling, using the appropriate Observation Tool for the service delivery point.</a:t>
            </a:r>
            <a:endParaRPr sz="1550" dirty="0"/>
          </a:p>
          <a:p>
            <a:pPr marL="457200" lvl="0" indent="-327025" algn="l" rtl="0">
              <a:spcBef>
                <a:spcPts val="0"/>
              </a:spcBef>
              <a:spcAft>
                <a:spcPts val="0"/>
              </a:spcAft>
              <a:buSzPts val="1550"/>
              <a:buFont typeface="Gill Sans"/>
              <a:buChar char="•"/>
            </a:pPr>
            <a:r>
              <a:rPr lang="en-GB" sz="1550" dirty="0"/>
              <a:t>Focus on observing counselling interactions and providing feedback to the mentee(s)—both affirming and corrective. </a:t>
            </a:r>
            <a:endParaRPr sz="1550" dirty="0"/>
          </a:p>
          <a:p>
            <a:pPr marL="457200" lvl="0" indent="-327025" algn="l" rtl="0">
              <a:spcBef>
                <a:spcPts val="0"/>
              </a:spcBef>
              <a:spcAft>
                <a:spcPts val="0"/>
              </a:spcAft>
              <a:buSzPts val="1550"/>
              <a:buFont typeface="Gill Sans"/>
              <a:buChar char="•"/>
            </a:pPr>
            <a:r>
              <a:rPr lang="en-GB" sz="1550" dirty="0"/>
              <a:t>Facilitate professional growth in a non-punitive way. </a:t>
            </a:r>
            <a:endParaRPr sz="1550" dirty="0"/>
          </a:p>
          <a:p>
            <a:pPr marL="457200" lvl="0" indent="-327025" algn="l" rtl="0">
              <a:spcBef>
                <a:spcPts val="0"/>
              </a:spcBef>
              <a:spcAft>
                <a:spcPts val="0"/>
              </a:spcAft>
              <a:buSzPts val="1550"/>
              <a:buFont typeface="Gill Sans"/>
              <a:buChar char="•"/>
            </a:pPr>
            <a:r>
              <a:rPr lang="en-GB" sz="1550" dirty="0"/>
              <a:t>Encourage learning and improvement in breastfeeding counselling competencies.</a:t>
            </a:r>
            <a:endParaRPr sz="1550" dirty="0"/>
          </a:p>
          <a:p>
            <a:pPr marL="457200" lvl="0" indent="-327025" algn="l" rtl="0">
              <a:spcBef>
                <a:spcPts val="0"/>
              </a:spcBef>
              <a:spcAft>
                <a:spcPts val="0"/>
              </a:spcAft>
              <a:buSzPts val="1550"/>
              <a:buFont typeface="Gill Sans"/>
              <a:buChar char="•"/>
            </a:pPr>
            <a:r>
              <a:rPr lang="en-GB" sz="1550" dirty="0"/>
              <a:t>Build a rapport with mentee(s).</a:t>
            </a:r>
            <a:endParaRPr sz="1550" dirty="0"/>
          </a:p>
          <a:p>
            <a:pPr marL="457200" lvl="0" indent="-327025" algn="l" rtl="0">
              <a:spcBef>
                <a:spcPts val="0"/>
              </a:spcBef>
              <a:spcAft>
                <a:spcPts val="0"/>
              </a:spcAft>
              <a:buSzPts val="1550"/>
              <a:buFont typeface="Gill Sans"/>
              <a:buChar char="•"/>
            </a:pPr>
            <a:r>
              <a:rPr lang="en-GB" sz="1550" dirty="0"/>
              <a:t>Plan and conduct weekly check-ins with their assigned mentee(s) to review documentation and action points from the previous meetings. </a:t>
            </a:r>
            <a:endParaRPr sz="1550" dirty="0"/>
          </a:p>
          <a:p>
            <a:pPr marL="457200" lvl="0" indent="-327025" algn="l" rtl="0">
              <a:spcBef>
                <a:spcPts val="0"/>
              </a:spcBef>
              <a:spcAft>
                <a:spcPts val="0"/>
              </a:spcAft>
              <a:buSzPts val="1550"/>
              <a:buFont typeface="Gill Sans"/>
              <a:buChar char="•"/>
            </a:pPr>
            <a:r>
              <a:rPr lang="en-GB" sz="1550" dirty="0"/>
              <a:t>Be available to answer mentees’ questions and provide support to mentee(s). </a:t>
            </a:r>
            <a:endParaRPr sz="1550" dirty="0"/>
          </a:p>
          <a:p>
            <a:pPr marL="457200" lvl="0" indent="-327025" algn="l" rtl="0">
              <a:spcBef>
                <a:spcPts val="0"/>
              </a:spcBef>
              <a:spcAft>
                <a:spcPts val="0"/>
              </a:spcAft>
              <a:buSzPts val="1550"/>
              <a:buFont typeface="Gill Sans"/>
              <a:buChar char="•"/>
            </a:pPr>
            <a:r>
              <a:rPr lang="en-GB" sz="1550" dirty="0"/>
              <a:t>Make use of job aids and tools.</a:t>
            </a:r>
            <a:endParaRPr sz="1550" dirty="0"/>
          </a:p>
          <a:p>
            <a:pPr marL="457200" lvl="0" indent="-327025" algn="l" rtl="0">
              <a:spcBef>
                <a:spcPts val="0"/>
              </a:spcBef>
              <a:spcAft>
                <a:spcPts val="0"/>
              </a:spcAft>
              <a:buSzPts val="1550"/>
              <a:buFont typeface="Gill Sans"/>
              <a:buChar char="•"/>
            </a:pPr>
            <a:r>
              <a:rPr lang="en-GB" sz="1550" dirty="0"/>
              <a:t>Fill out monitoring and reporting forms. </a:t>
            </a:r>
            <a:endParaRPr sz="1550" dirty="0"/>
          </a:p>
          <a:p>
            <a:pPr marL="457200" lvl="0" indent="-327025" algn="l" rtl="0">
              <a:spcBef>
                <a:spcPts val="0"/>
              </a:spcBef>
              <a:spcAft>
                <a:spcPts val="0"/>
              </a:spcAft>
              <a:buSzPts val="1550"/>
              <a:buFont typeface="Gill Sans"/>
              <a:buChar char="•"/>
            </a:pPr>
            <a:r>
              <a:rPr lang="en-GB" sz="1550" dirty="0"/>
              <a:t>Participate in monthly mentoring meetings.</a:t>
            </a:r>
            <a:endParaRPr sz="155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6" name="Google Shape;366;p63"/>
          <p:cNvSpPr txBox="1">
            <a:spLocks noGrp="1"/>
          </p:cNvSpPr>
          <p:nvPr>
            <p:ph type="title"/>
          </p:nvPr>
        </p:nvSpPr>
        <p:spPr>
          <a:xfrm>
            <a:off x="685800" y="72828"/>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dirty="0"/>
              <a:t>Additional Considerations for Mentors</a:t>
            </a:r>
            <a:endParaRPr dirty="0"/>
          </a:p>
        </p:txBody>
      </p:sp>
      <p:sp>
        <p:nvSpPr>
          <p:cNvPr id="365" name="Google Shape;365;p63"/>
          <p:cNvSpPr txBox="1">
            <a:spLocks noGrp="1"/>
          </p:cNvSpPr>
          <p:nvPr>
            <p:ph type="body" idx="1"/>
          </p:nvPr>
        </p:nvSpPr>
        <p:spPr>
          <a:xfrm>
            <a:off x="685800" y="857756"/>
            <a:ext cx="7980770" cy="3973189"/>
          </a:xfrm>
          <a:prstGeom prst="rect">
            <a:avLst/>
          </a:prstGeom>
        </p:spPr>
        <p:txBody>
          <a:bodyPr spcFirstLastPara="1" wrap="square" lIns="0" tIns="0" rIns="0" bIns="0" anchor="t" anchorCtr="0">
            <a:normAutofit fontScale="92500" lnSpcReduction="20000"/>
          </a:bodyPr>
          <a:lstStyle/>
          <a:p>
            <a:pPr marL="457200" lvl="0" indent="-318051" algn="l" rtl="0">
              <a:lnSpc>
                <a:spcPct val="115000"/>
              </a:lnSpc>
              <a:spcBef>
                <a:spcPts val="0"/>
              </a:spcBef>
              <a:spcAft>
                <a:spcPts val="0"/>
              </a:spcAft>
              <a:buClr>
                <a:schemeClr val="accent3"/>
              </a:buClr>
              <a:buSzPct val="100000"/>
              <a:buFont typeface="Gill Sans"/>
              <a:buChar char="●"/>
            </a:pPr>
            <a:r>
              <a:rPr lang="en-GB" sz="1500" dirty="0">
                <a:solidFill>
                  <a:schemeClr val="accent3"/>
                </a:solidFill>
              </a:rPr>
              <a:t>Availability </a:t>
            </a:r>
            <a:endParaRPr sz="1500" dirty="0">
              <a:solidFill>
                <a:schemeClr val="accent3"/>
              </a:solidFill>
            </a:endParaRPr>
          </a:p>
          <a:p>
            <a:pPr marL="457200" lvl="0" indent="-318051" algn="l" rtl="0">
              <a:lnSpc>
                <a:spcPct val="115000"/>
              </a:lnSpc>
              <a:spcBef>
                <a:spcPts val="0"/>
              </a:spcBef>
              <a:spcAft>
                <a:spcPts val="0"/>
              </a:spcAft>
              <a:buClr>
                <a:schemeClr val="accent3"/>
              </a:buClr>
              <a:buSzPct val="100000"/>
              <a:buFont typeface="Gill Sans"/>
              <a:buChar char="●"/>
            </a:pPr>
            <a:r>
              <a:rPr lang="en-GB" sz="1500" dirty="0">
                <a:solidFill>
                  <a:schemeClr val="accent3"/>
                </a:solidFill>
              </a:rPr>
              <a:t>Other responsibilities</a:t>
            </a:r>
            <a:endParaRPr sz="1500" dirty="0">
              <a:solidFill>
                <a:schemeClr val="accent3"/>
              </a:solidFill>
            </a:endParaRPr>
          </a:p>
          <a:p>
            <a:pPr marL="457200" lvl="0" indent="-318051" algn="l" rtl="0">
              <a:lnSpc>
                <a:spcPct val="115000"/>
              </a:lnSpc>
              <a:spcBef>
                <a:spcPts val="0"/>
              </a:spcBef>
              <a:spcAft>
                <a:spcPts val="0"/>
              </a:spcAft>
              <a:buClr>
                <a:schemeClr val="accent3"/>
              </a:buClr>
              <a:buSzPct val="100000"/>
              <a:buFont typeface="Gill Sans"/>
              <a:buChar char="●"/>
            </a:pPr>
            <a:r>
              <a:rPr lang="en-GB" sz="1500" dirty="0">
                <a:solidFill>
                  <a:schemeClr val="accent3"/>
                </a:solidFill>
              </a:rPr>
              <a:t>Reliability </a:t>
            </a:r>
            <a:endParaRPr sz="1500" dirty="0">
              <a:solidFill>
                <a:schemeClr val="accent3"/>
              </a:solidFill>
            </a:endParaRPr>
          </a:p>
          <a:p>
            <a:pPr marL="457200" lvl="0" indent="-318051" algn="l" rtl="0">
              <a:lnSpc>
                <a:spcPct val="115000"/>
              </a:lnSpc>
              <a:spcBef>
                <a:spcPts val="0"/>
              </a:spcBef>
              <a:spcAft>
                <a:spcPts val="0"/>
              </a:spcAft>
              <a:buClr>
                <a:schemeClr val="accent3"/>
              </a:buClr>
              <a:buSzPct val="100000"/>
              <a:buFont typeface="Gill Sans"/>
              <a:buChar char="●"/>
            </a:pPr>
            <a:r>
              <a:rPr lang="en-GB" sz="1500" dirty="0">
                <a:solidFill>
                  <a:schemeClr val="accent3"/>
                </a:solidFill>
              </a:rPr>
              <a:t>Level of professional expertise </a:t>
            </a:r>
            <a:endParaRPr sz="1500" dirty="0">
              <a:solidFill>
                <a:schemeClr val="accent3"/>
              </a:solidFill>
            </a:endParaRPr>
          </a:p>
          <a:p>
            <a:pPr marL="457200" lvl="0" indent="-318051" algn="l" rtl="0">
              <a:lnSpc>
                <a:spcPct val="115000"/>
              </a:lnSpc>
              <a:spcBef>
                <a:spcPts val="0"/>
              </a:spcBef>
              <a:spcAft>
                <a:spcPts val="0"/>
              </a:spcAft>
              <a:buClr>
                <a:schemeClr val="accent3"/>
              </a:buClr>
              <a:buSzPct val="100000"/>
              <a:buFont typeface="Gill Sans"/>
              <a:buChar char="●"/>
            </a:pPr>
            <a:r>
              <a:rPr lang="en-GB" sz="1500" dirty="0">
                <a:solidFill>
                  <a:schemeClr val="accent3"/>
                </a:solidFill>
              </a:rPr>
              <a:t>Experience being in a supervisory role </a:t>
            </a:r>
            <a:endParaRPr sz="1500" dirty="0">
              <a:solidFill>
                <a:schemeClr val="accent3"/>
              </a:solidFill>
            </a:endParaRPr>
          </a:p>
          <a:p>
            <a:pPr marL="457200" lvl="0" indent="-318051" algn="l" rtl="0">
              <a:lnSpc>
                <a:spcPct val="115000"/>
              </a:lnSpc>
              <a:spcBef>
                <a:spcPts val="0"/>
              </a:spcBef>
              <a:spcAft>
                <a:spcPts val="0"/>
              </a:spcAft>
              <a:buClr>
                <a:schemeClr val="accent3"/>
              </a:buClr>
              <a:buSzPct val="100000"/>
              <a:buFont typeface="Gill Sans"/>
              <a:buChar char="●"/>
            </a:pPr>
            <a:r>
              <a:rPr lang="en-GB" sz="1500" dirty="0">
                <a:solidFill>
                  <a:schemeClr val="accent3"/>
                </a:solidFill>
              </a:rPr>
              <a:t>Experience with mentoring and pre-service professional education </a:t>
            </a:r>
            <a:endParaRPr sz="1500" dirty="0">
              <a:solidFill>
                <a:schemeClr val="accent3"/>
              </a:solidFill>
            </a:endParaRPr>
          </a:p>
          <a:p>
            <a:pPr marL="457200" lvl="0" indent="-318051" algn="l" rtl="0">
              <a:lnSpc>
                <a:spcPct val="115000"/>
              </a:lnSpc>
              <a:spcBef>
                <a:spcPts val="0"/>
              </a:spcBef>
              <a:spcAft>
                <a:spcPts val="0"/>
              </a:spcAft>
              <a:buClr>
                <a:schemeClr val="accent3"/>
              </a:buClr>
              <a:buSzPct val="100000"/>
              <a:buFont typeface="Gill Sans"/>
              <a:buChar char="●"/>
            </a:pPr>
            <a:r>
              <a:rPr lang="en-GB" sz="1500" dirty="0">
                <a:solidFill>
                  <a:schemeClr val="accent3"/>
                </a:solidFill>
              </a:rPr>
              <a:t>Ability to be a leader and influence people </a:t>
            </a:r>
            <a:endParaRPr sz="1500" dirty="0">
              <a:solidFill>
                <a:schemeClr val="accent3"/>
              </a:solidFill>
            </a:endParaRPr>
          </a:p>
          <a:p>
            <a:pPr marL="457200" lvl="0" indent="-318051" algn="l" rtl="0">
              <a:lnSpc>
                <a:spcPct val="115000"/>
              </a:lnSpc>
              <a:spcBef>
                <a:spcPts val="0"/>
              </a:spcBef>
              <a:spcAft>
                <a:spcPts val="0"/>
              </a:spcAft>
              <a:buClr>
                <a:schemeClr val="accent3"/>
              </a:buClr>
              <a:buSzPct val="100000"/>
              <a:buFont typeface="Gill Sans"/>
              <a:buChar char="●"/>
            </a:pPr>
            <a:r>
              <a:rPr lang="en-GB" sz="1500" dirty="0">
                <a:solidFill>
                  <a:schemeClr val="accent3"/>
                </a:solidFill>
              </a:rPr>
              <a:t>Knowledge about maternity care and infant feeding practices within the BFHI context to accurately detect both correct and incorrect knowledge, skills, and attitudes (behaviours)</a:t>
            </a:r>
            <a:endParaRPr sz="1500" dirty="0">
              <a:solidFill>
                <a:schemeClr val="accent3"/>
              </a:solidFill>
            </a:endParaRPr>
          </a:p>
          <a:p>
            <a:pPr marL="457200" lvl="0" indent="-318051" algn="l" rtl="0">
              <a:lnSpc>
                <a:spcPct val="115000"/>
              </a:lnSpc>
              <a:spcBef>
                <a:spcPts val="0"/>
              </a:spcBef>
              <a:spcAft>
                <a:spcPts val="0"/>
              </a:spcAft>
              <a:buClr>
                <a:schemeClr val="accent3"/>
              </a:buClr>
              <a:buSzPct val="100000"/>
              <a:buFont typeface="Gill Sans"/>
              <a:buChar char="●"/>
            </a:pPr>
            <a:r>
              <a:rPr lang="en-GB" sz="1500" dirty="0">
                <a:solidFill>
                  <a:schemeClr val="accent3"/>
                </a:solidFill>
              </a:rPr>
              <a:t>Communication and organisational skills</a:t>
            </a:r>
            <a:endParaRPr sz="1500" dirty="0">
              <a:solidFill>
                <a:schemeClr val="accent3"/>
              </a:solidFill>
            </a:endParaRPr>
          </a:p>
          <a:p>
            <a:pPr marL="457200" lvl="0" indent="-318051" algn="l" rtl="0">
              <a:lnSpc>
                <a:spcPct val="115000"/>
              </a:lnSpc>
              <a:spcBef>
                <a:spcPts val="0"/>
              </a:spcBef>
              <a:spcAft>
                <a:spcPts val="0"/>
              </a:spcAft>
              <a:buClr>
                <a:schemeClr val="accent3"/>
              </a:buClr>
              <a:buSzPct val="100000"/>
              <a:buFont typeface="Gill Sans"/>
              <a:buChar char="●"/>
            </a:pPr>
            <a:r>
              <a:rPr lang="en-GB" sz="1500" dirty="0">
                <a:solidFill>
                  <a:schemeClr val="accent3"/>
                </a:solidFill>
              </a:rPr>
              <a:t>Critical thinking and problem-solving skills</a:t>
            </a:r>
            <a:endParaRPr sz="1500" dirty="0">
              <a:solidFill>
                <a:schemeClr val="accent3"/>
              </a:solidFill>
            </a:endParaRPr>
          </a:p>
          <a:p>
            <a:pPr marL="457200" lvl="0" indent="-318051" algn="l" rtl="0">
              <a:lnSpc>
                <a:spcPct val="115000"/>
              </a:lnSpc>
              <a:spcBef>
                <a:spcPts val="0"/>
              </a:spcBef>
              <a:spcAft>
                <a:spcPts val="0"/>
              </a:spcAft>
              <a:buClr>
                <a:schemeClr val="accent3"/>
              </a:buClr>
              <a:buSzPct val="100000"/>
              <a:buFont typeface="Gill Sans"/>
              <a:buChar char="●"/>
            </a:pPr>
            <a:r>
              <a:rPr lang="en-GB" sz="1500" dirty="0">
                <a:solidFill>
                  <a:schemeClr val="accent3"/>
                </a:solidFill>
              </a:rPr>
              <a:t>Resilience and adaptability</a:t>
            </a:r>
            <a:endParaRPr sz="1500" dirty="0">
              <a:solidFill>
                <a:schemeClr val="accent3"/>
              </a:solidFill>
            </a:endParaRPr>
          </a:p>
          <a:p>
            <a:pPr marL="457200" lvl="0" indent="-318051" algn="l" rtl="0">
              <a:lnSpc>
                <a:spcPct val="115000"/>
              </a:lnSpc>
              <a:spcBef>
                <a:spcPts val="0"/>
              </a:spcBef>
              <a:spcAft>
                <a:spcPts val="0"/>
              </a:spcAft>
              <a:buClr>
                <a:schemeClr val="accent3"/>
              </a:buClr>
              <a:buSzPct val="100000"/>
              <a:buFont typeface="Gill Sans"/>
              <a:buChar char="●"/>
            </a:pPr>
            <a:r>
              <a:rPr lang="en-GB" sz="1500" dirty="0">
                <a:solidFill>
                  <a:schemeClr val="accent3"/>
                </a:solidFill>
              </a:rPr>
              <a:t>Supportive and positive attitude in approach to work</a:t>
            </a:r>
            <a:endParaRPr sz="1500" dirty="0">
              <a:solidFill>
                <a:schemeClr val="accent3"/>
              </a:solidFill>
            </a:endParaRPr>
          </a:p>
          <a:p>
            <a:pPr marL="457200" lvl="0" indent="-318051" algn="l" rtl="0">
              <a:lnSpc>
                <a:spcPct val="115000"/>
              </a:lnSpc>
              <a:spcBef>
                <a:spcPts val="0"/>
              </a:spcBef>
              <a:spcAft>
                <a:spcPts val="0"/>
              </a:spcAft>
              <a:buClr>
                <a:schemeClr val="accent3"/>
              </a:buClr>
              <a:buSzPct val="100000"/>
              <a:buFont typeface="Gill Sans"/>
              <a:buChar char="●"/>
            </a:pPr>
            <a:r>
              <a:rPr lang="en-GB" sz="1500" dirty="0">
                <a:solidFill>
                  <a:schemeClr val="accent3"/>
                </a:solidFill>
              </a:rPr>
              <a:t>Attention to detail</a:t>
            </a:r>
            <a:endParaRPr sz="1500" dirty="0">
              <a:solidFill>
                <a:schemeClr val="accent3"/>
              </a:solidFill>
            </a:endParaRPr>
          </a:p>
          <a:p>
            <a:pPr marL="457200" lvl="0" indent="-318051" algn="l" rtl="0">
              <a:lnSpc>
                <a:spcPct val="115000"/>
              </a:lnSpc>
              <a:spcBef>
                <a:spcPts val="0"/>
              </a:spcBef>
              <a:spcAft>
                <a:spcPts val="0"/>
              </a:spcAft>
              <a:buClr>
                <a:schemeClr val="accent3"/>
              </a:buClr>
              <a:buSzPct val="100000"/>
              <a:buFont typeface="Gill Sans"/>
              <a:buChar char="●"/>
            </a:pPr>
            <a:r>
              <a:rPr lang="en-GB" sz="1500" dirty="0">
                <a:solidFill>
                  <a:schemeClr val="accent3"/>
                </a:solidFill>
              </a:rPr>
              <a:t>Commitment to improving the quality of care for patients</a:t>
            </a:r>
            <a:endParaRPr sz="1500" dirty="0">
              <a:solidFill>
                <a:schemeClr val="accent3"/>
              </a:solidFill>
            </a:endParaRPr>
          </a:p>
          <a:p>
            <a:pPr marL="457200" lvl="0" indent="-318051" algn="l" rtl="0">
              <a:lnSpc>
                <a:spcPct val="115000"/>
              </a:lnSpc>
              <a:spcBef>
                <a:spcPts val="0"/>
              </a:spcBef>
              <a:spcAft>
                <a:spcPts val="0"/>
              </a:spcAft>
              <a:buClr>
                <a:schemeClr val="accent3"/>
              </a:buClr>
              <a:buSzPct val="100000"/>
              <a:buFont typeface="Gill Sans"/>
              <a:buChar char="●"/>
            </a:pPr>
            <a:r>
              <a:rPr lang="en-GB" sz="1500" dirty="0">
                <a:solidFill>
                  <a:schemeClr val="accent3"/>
                </a:solidFill>
              </a:rPr>
              <a:t>Willingness to learn new skills</a:t>
            </a:r>
            <a:endParaRPr sz="1500" dirty="0">
              <a:solidFill>
                <a:schemeClr val="accent3"/>
              </a:solidFill>
            </a:endParaRPr>
          </a:p>
          <a:p>
            <a:pPr marL="457200" lvl="0" indent="-318051" algn="l" rtl="0">
              <a:lnSpc>
                <a:spcPct val="115000"/>
              </a:lnSpc>
              <a:spcBef>
                <a:spcPts val="0"/>
              </a:spcBef>
              <a:spcAft>
                <a:spcPts val="1000"/>
              </a:spcAft>
              <a:buClr>
                <a:schemeClr val="accent3"/>
              </a:buClr>
              <a:buSzPct val="100000"/>
              <a:buFont typeface="Gill Sans"/>
              <a:buChar char="●"/>
            </a:pPr>
            <a:r>
              <a:rPr lang="en-GB" sz="1500" dirty="0">
                <a:solidFill>
                  <a:schemeClr val="accent3"/>
                </a:solidFill>
              </a:rPr>
              <a:t>Willingness to commit to participating in the mentorship activities </a:t>
            </a:r>
            <a:r>
              <a:rPr lang="en-GB" sz="1400" dirty="0">
                <a:solidFill>
                  <a:schemeClr val="accent3"/>
                </a:solidFill>
              </a:rPr>
              <a:t>for the duration of the mentorship program</a:t>
            </a:r>
            <a:endParaRPr sz="1600" dirty="0">
              <a:solidFill>
                <a:schemeClr val="accent3"/>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2" name="Google Shape;372;p64"/>
          <p:cNvSpPr txBox="1">
            <a:spLocks noGrp="1"/>
          </p:cNvSpPr>
          <p:nvPr>
            <p:ph type="title"/>
          </p:nvPr>
        </p:nvSpPr>
        <p:spPr>
          <a:xfrm>
            <a:off x="686104" y="1905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dirty="0"/>
              <a:t>Training Mentors</a:t>
            </a:r>
            <a:endParaRPr dirty="0"/>
          </a:p>
        </p:txBody>
      </p:sp>
      <p:sp>
        <p:nvSpPr>
          <p:cNvPr id="371" name="Google Shape;371;p64"/>
          <p:cNvSpPr txBox="1">
            <a:spLocks noGrp="1"/>
          </p:cNvSpPr>
          <p:nvPr>
            <p:ph type="body" idx="1"/>
          </p:nvPr>
        </p:nvSpPr>
        <p:spPr>
          <a:xfrm>
            <a:off x="478225" y="971550"/>
            <a:ext cx="8318100" cy="3429000"/>
          </a:xfrm>
          <a:prstGeom prst="rect">
            <a:avLst/>
          </a:prstGeom>
        </p:spPr>
        <p:txBody>
          <a:bodyPr spcFirstLastPara="1" wrap="square" lIns="0" tIns="0" rIns="0" bIns="0" anchor="t" anchorCtr="0">
            <a:noAutofit/>
          </a:bodyPr>
          <a:lstStyle/>
          <a:p>
            <a:pPr marL="457200" lvl="0" indent="-336550" algn="l" rtl="0">
              <a:spcBef>
                <a:spcPts val="0"/>
              </a:spcBef>
              <a:spcAft>
                <a:spcPts val="0"/>
              </a:spcAft>
              <a:buSzPts val="1700"/>
              <a:buChar char="•"/>
            </a:pPr>
            <a:r>
              <a:rPr lang="en-GB" sz="1700"/>
              <a:t>All mentors who participate in the breastfeeding counselling mentorship program need to participate in a two-day </a:t>
            </a:r>
            <a:r>
              <a:rPr lang="en-GB" sz="1700" i="1"/>
              <a:t>Core Concepts in Mentorship Training</a:t>
            </a:r>
            <a:r>
              <a:rPr lang="en-GB" sz="1700"/>
              <a:t> course. </a:t>
            </a:r>
            <a:endParaRPr sz="1700"/>
          </a:p>
          <a:p>
            <a:pPr marL="457200" lvl="0" indent="-336550" algn="l" rtl="0">
              <a:spcBef>
                <a:spcPts val="1200"/>
              </a:spcBef>
              <a:spcAft>
                <a:spcPts val="0"/>
              </a:spcAft>
              <a:buSzPts val="1700"/>
              <a:buChar char="•"/>
            </a:pPr>
            <a:r>
              <a:rPr lang="en-GB" sz="1700"/>
              <a:t>The BFHI Facility Implementation Team will need to identify facilitators to train mentors. These could be maternal, infant, and young child nutrition master trainers or some other practitioner who is qualified to teach this content, as agreed upon by the BFHI Facility Implementation Team.</a:t>
            </a:r>
            <a:endParaRPr sz="1700"/>
          </a:p>
          <a:p>
            <a:pPr marL="457200" lvl="0" indent="-336550" algn="l" rtl="0">
              <a:spcBef>
                <a:spcPts val="1200"/>
              </a:spcBef>
              <a:spcAft>
                <a:spcPts val="0"/>
              </a:spcAft>
              <a:buSzPts val="1700"/>
              <a:buChar char="•"/>
            </a:pPr>
            <a:r>
              <a:rPr lang="en-GB" sz="1700"/>
              <a:t>Conduct this shortly after the BFHI training and, once again, as close as possible to the start of mentoring, ideally two weeks before but not more than one month before the start of mentoring.</a:t>
            </a:r>
            <a:endParaRPr sz="1700"/>
          </a:p>
          <a:p>
            <a:pPr marL="457200" lvl="0" indent="-336550" algn="l" rtl="0">
              <a:spcBef>
                <a:spcPts val="1200"/>
              </a:spcBef>
              <a:spcAft>
                <a:spcPts val="1200"/>
              </a:spcAft>
              <a:buSzPts val="1700"/>
              <a:buChar char="•"/>
            </a:pPr>
            <a:r>
              <a:rPr lang="en-GB" sz="1700"/>
              <a:t>Topics include: A brief orientation to the mentorship program, principles of mentorship, relationship building, effective communication and feedback skills, and clinical teaching skills. Participants review and discuss several case studies during the training.</a:t>
            </a:r>
            <a:endParaRPr sz="17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8" name="Google Shape;378;p65"/>
          <p:cNvSpPr txBox="1">
            <a:spLocks noGrp="1"/>
          </p:cNvSpPr>
          <p:nvPr>
            <p:ph type="title"/>
          </p:nvPr>
        </p:nvSpPr>
        <p:spPr>
          <a:xfrm>
            <a:off x="686104" y="3429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dirty="0"/>
              <a:t>Action 4: Select Mentees</a:t>
            </a:r>
            <a:endParaRPr dirty="0"/>
          </a:p>
        </p:txBody>
      </p:sp>
      <p:sp>
        <p:nvSpPr>
          <p:cNvPr id="377" name="Google Shape;377;p65"/>
          <p:cNvSpPr txBox="1">
            <a:spLocks noGrp="1"/>
          </p:cNvSpPr>
          <p:nvPr>
            <p:ph type="body" idx="1"/>
          </p:nvPr>
        </p:nvSpPr>
        <p:spPr>
          <a:xfrm>
            <a:off x="685800" y="1200150"/>
            <a:ext cx="7772400" cy="3429000"/>
          </a:xfrm>
          <a:prstGeom prst="rect">
            <a:avLst/>
          </a:prstGeom>
        </p:spPr>
        <p:txBody>
          <a:bodyPr spcFirstLastPara="1" wrap="square" lIns="0" tIns="0" rIns="0" bIns="0" anchor="t" anchorCtr="0">
            <a:normAutofit/>
          </a:bodyPr>
          <a:lstStyle/>
          <a:p>
            <a:pPr marL="457200" lvl="0" indent="-342900" algn="l" rtl="0">
              <a:spcBef>
                <a:spcPts val="0"/>
              </a:spcBef>
              <a:spcAft>
                <a:spcPts val="0"/>
              </a:spcAft>
              <a:buSzPts val="1800"/>
              <a:buChar char="•"/>
            </a:pPr>
            <a:r>
              <a:rPr lang="en-GB"/>
              <a:t>The BFHI Facility Implementation Team, in consultation with mentors, selects mentees according to a set of criteria.</a:t>
            </a:r>
            <a:endParaRPr/>
          </a:p>
          <a:p>
            <a:pPr marL="457200" lvl="0" indent="-342900" algn="l" rtl="0">
              <a:spcBef>
                <a:spcPts val="1200"/>
              </a:spcBef>
              <a:spcAft>
                <a:spcPts val="1200"/>
              </a:spcAft>
              <a:buSzPts val="1800"/>
              <a:buChar char="•"/>
            </a:pPr>
            <a:r>
              <a:rPr lang="en-GB"/>
              <a:t>Mentees are selected on the basis of minimum requirements and additional considerations.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4" name="Google Shape;384;p66"/>
          <p:cNvSpPr txBox="1">
            <a:spLocks noGrp="1"/>
          </p:cNvSpPr>
          <p:nvPr>
            <p:ph type="title"/>
          </p:nvPr>
        </p:nvSpPr>
        <p:spPr>
          <a:xfrm>
            <a:off x="686104" y="3429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dirty="0"/>
              <a:t>Minimum Requirements for Mentees</a:t>
            </a:r>
            <a:endParaRPr dirty="0"/>
          </a:p>
        </p:txBody>
      </p:sp>
      <p:sp>
        <p:nvSpPr>
          <p:cNvPr id="383" name="Google Shape;383;p66"/>
          <p:cNvSpPr txBox="1">
            <a:spLocks noGrp="1"/>
          </p:cNvSpPr>
          <p:nvPr>
            <p:ph type="body" idx="1"/>
          </p:nvPr>
        </p:nvSpPr>
        <p:spPr>
          <a:xfrm>
            <a:off x="685800" y="1200150"/>
            <a:ext cx="7772400" cy="3429000"/>
          </a:xfrm>
          <a:prstGeom prst="rect">
            <a:avLst/>
          </a:prstGeom>
        </p:spPr>
        <p:txBody>
          <a:bodyPr spcFirstLastPara="1" wrap="square" lIns="0" tIns="0" rIns="0" bIns="0" anchor="t" anchorCtr="0">
            <a:normAutofit fontScale="85000" lnSpcReduction="10000"/>
          </a:bodyPr>
          <a:lstStyle/>
          <a:p>
            <a:pPr marL="457200" lvl="0" indent="-334327" algn="l" rtl="0">
              <a:spcBef>
                <a:spcPts val="0"/>
              </a:spcBef>
              <a:spcAft>
                <a:spcPts val="0"/>
              </a:spcAft>
              <a:buSzPct val="90000"/>
              <a:buChar char="●"/>
            </a:pPr>
            <a:r>
              <a:rPr lang="en-GB"/>
              <a:t>Completed the BFHI training</a:t>
            </a:r>
            <a:endParaRPr/>
          </a:p>
          <a:p>
            <a:pPr marL="457200" lvl="0" indent="-334327" algn="l" rtl="0">
              <a:spcBef>
                <a:spcPts val="1200"/>
              </a:spcBef>
              <a:spcAft>
                <a:spcPts val="0"/>
              </a:spcAft>
              <a:buSzPct val="90000"/>
              <a:buChar char="●"/>
            </a:pPr>
            <a:r>
              <a:rPr lang="en-GB"/>
              <a:t>Provides direct care to clients in one of the prioritised service delivery point(s)</a:t>
            </a:r>
            <a:endParaRPr/>
          </a:p>
          <a:p>
            <a:pPr marL="457200" lvl="0" indent="-334327" algn="l" rtl="0">
              <a:spcBef>
                <a:spcPts val="1200"/>
              </a:spcBef>
              <a:spcAft>
                <a:spcPts val="0"/>
              </a:spcAft>
              <a:buSzPct val="90000"/>
              <a:buChar char="●"/>
            </a:pPr>
            <a:r>
              <a:rPr lang="en-GB"/>
              <a:t>Has met all qualifications to work as a doctor, nurse, nutritionist, clinical officer, midwife, or breastfeeding peer supporter</a:t>
            </a:r>
            <a:endParaRPr/>
          </a:p>
          <a:p>
            <a:pPr marL="457200" lvl="0" indent="-334327" algn="l" rtl="0">
              <a:spcBef>
                <a:spcPts val="1200"/>
              </a:spcBef>
              <a:spcAft>
                <a:spcPts val="0"/>
              </a:spcAft>
              <a:buSzPct val="90000"/>
              <a:buChar char="●"/>
            </a:pPr>
            <a:r>
              <a:rPr lang="en-GB"/>
              <a:t>Senior management is supportive and agrees to allow staff to participate as a mentee</a:t>
            </a:r>
            <a:endParaRPr/>
          </a:p>
          <a:p>
            <a:pPr marL="457200" lvl="0" indent="-334327" algn="l" rtl="0">
              <a:spcBef>
                <a:spcPts val="1200"/>
              </a:spcBef>
              <a:spcAft>
                <a:spcPts val="1200"/>
              </a:spcAft>
              <a:buSzPct val="90000"/>
              <a:buChar char="●"/>
            </a:pPr>
            <a:r>
              <a:rPr lang="en-GB"/>
              <a:t>Avoids conflicts of interest particularly with companies that produce BMS designated products, or from their parent or subsidiary companies, or political leaders. This is imperative to ensure direct care providers protect families from commercial pressure. All mentors must sign a code of conduct indicating adherence to this.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90" name="Google Shape;390;p67"/>
          <p:cNvSpPr txBox="1">
            <a:spLocks noGrp="1"/>
          </p:cNvSpPr>
          <p:nvPr>
            <p:ph type="title"/>
          </p:nvPr>
        </p:nvSpPr>
        <p:spPr>
          <a:xfrm>
            <a:off x="686104" y="3429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dirty="0"/>
              <a:t>Roles and Responsibilities of Mentees</a:t>
            </a:r>
            <a:endParaRPr dirty="0"/>
          </a:p>
        </p:txBody>
      </p:sp>
      <p:sp>
        <p:nvSpPr>
          <p:cNvPr id="389" name="Google Shape;389;p67"/>
          <p:cNvSpPr txBox="1">
            <a:spLocks noGrp="1"/>
          </p:cNvSpPr>
          <p:nvPr>
            <p:ph type="body" idx="1"/>
          </p:nvPr>
        </p:nvSpPr>
        <p:spPr>
          <a:xfrm>
            <a:off x="685800" y="1200150"/>
            <a:ext cx="7772400" cy="3429000"/>
          </a:xfrm>
          <a:prstGeom prst="rect">
            <a:avLst/>
          </a:prstGeom>
        </p:spPr>
        <p:txBody>
          <a:bodyPr spcFirstLastPara="1" wrap="square" lIns="0" tIns="0" rIns="0" bIns="0" anchor="t" anchorCtr="0">
            <a:normAutofit/>
          </a:bodyPr>
          <a:lstStyle/>
          <a:p>
            <a:pPr marL="457200" lvl="0" indent="-342900" algn="l" rtl="0">
              <a:spcBef>
                <a:spcPts val="0"/>
              </a:spcBef>
              <a:spcAft>
                <a:spcPts val="0"/>
              </a:spcAft>
              <a:buSzPts val="1800"/>
              <a:buChar char="●"/>
            </a:pPr>
            <a:r>
              <a:rPr lang="en-GB"/>
              <a:t>Actively participate in mentorship activities for the duration of the program.</a:t>
            </a:r>
            <a:endParaRPr/>
          </a:p>
          <a:p>
            <a:pPr marL="457200" lvl="0" indent="-342900" algn="l" rtl="0">
              <a:spcBef>
                <a:spcPts val="1200"/>
              </a:spcBef>
              <a:spcAft>
                <a:spcPts val="0"/>
              </a:spcAft>
              <a:buSzPts val="1800"/>
              <a:buChar char="●"/>
            </a:pPr>
            <a:r>
              <a:rPr lang="en-GB"/>
              <a:t>Apply new learning on breastfeeding counselling in their daily work.</a:t>
            </a:r>
            <a:endParaRPr/>
          </a:p>
          <a:p>
            <a:pPr marL="457200" lvl="0" indent="-342900" algn="l" rtl="0">
              <a:spcBef>
                <a:spcPts val="1200"/>
              </a:spcBef>
              <a:spcAft>
                <a:spcPts val="0"/>
              </a:spcAft>
              <a:buSzPts val="1800"/>
              <a:buChar char="●"/>
            </a:pPr>
            <a:r>
              <a:rPr lang="en-GB"/>
              <a:t>Practise the skills focused on during mentoring observations.</a:t>
            </a:r>
            <a:endParaRPr/>
          </a:p>
          <a:p>
            <a:pPr marL="457200" lvl="0" indent="-342900" algn="l" rtl="0">
              <a:spcBef>
                <a:spcPts val="1200"/>
              </a:spcBef>
              <a:spcAft>
                <a:spcPts val="0"/>
              </a:spcAft>
              <a:buSzPts val="1800"/>
              <a:buChar char="●"/>
            </a:pPr>
            <a:r>
              <a:rPr lang="en-GB"/>
              <a:t>Participate in weekly check-ins and monthly mentorship meetings.</a:t>
            </a:r>
            <a:endParaRPr/>
          </a:p>
          <a:p>
            <a:pPr marL="457200" lvl="0" indent="-342900" algn="l" rtl="0">
              <a:spcBef>
                <a:spcPts val="1200"/>
              </a:spcBef>
              <a:spcAft>
                <a:spcPts val="0"/>
              </a:spcAft>
              <a:buSzPts val="1800"/>
              <a:buChar char="●"/>
            </a:pPr>
            <a:r>
              <a:rPr lang="en-GB"/>
              <a:t>Complete the reporting forms.</a:t>
            </a:r>
            <a:endParaRPr/>
          </a:p>
          <a:p>
            <a:pPr marL="457200" lvl="0" indent="-342900" algn="l" rtl="0">
              <a:spcBef>
                <a:spcPts val="1200"/>
              </a:spcBef>
              <a:spcAft>
                <a:spcPts val="1200"/>
              </a:spcAft>
              <a:buSzPts val="1800"/>
              <a:buChar char="●"/>
            </a:pPr>
            <a:r>
              <a:rPr lang="en-GB"/>
              <a:t>Make use of job aids.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6" name="Google Shape;396;p68"/>
          <p:cNvSpPr txBox="1">
            <a:spLocks noGrp="1"/>
          </p:cNvSpPr>
          <p:nvPr>
            <p:ph type="title"/>
          </p:nvPr>
        </p:nvSpPr>
        <p:spPr>
          <a:xfrm>
            <a:off x="686104" y="3429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dirty="0"/>
              <a:t>Additional Considerations for Mentees</a:t>
            </a:r>
            <a:endParaRPr dirty="0"/>
          </a:p>
        </p:txBody>
      </p:sp>
      <p:sp>
        <p:nvSpPr>
          <p:cNvPr id="395" name="Google Shape;395;p68"/>
          <p:cNvSpPr txBox="1">
            <a:spLocks noGrp="1"/>
          </p:cNvSpPr>
          <p:nvPr>
            <p:ph type="body" idx="1"/>
          </p:nvPr>
        </p:nvSpPr>
        <p:spPr>
          <a:xfrm>
            <a:off x="685800" y="1200150"/>
            <a:ext cx="7772400" cy="3429000"/>
          </a:xfrm>
          <a:prstGeom prst="rect">
            <a:avLst/>
          </a:prstGeom>
        </p:spPr>
        <p:txBody>
          <a:bodyPr spcFirstLastPara="1" wrap="square" lIns="0" tIns="0" rIns="0" bIns="0" anchor="t" anchorCtr="0">
            <a:normAutofit fontScale="92500" lnSpcReduction="20000"/>
          </a:bodyPr>
          <a:lstStyle/>
          <a:p>
            <a:pPr marL="457200" lvl="0" indent="-342900" algn="l" rtl="0">
              <a:spcBef>
                <a:spcPts val="0"/>
              </a:spcBef>
              <a:spcAft>
                <a:spcPts val="0"/>
              </a:spcAft>
              <a:buSzPts val="1800"/>
              <a:buChar char="●"/>
            </a:pPr>
            <a:r>
              <a:rPr lang="en-GB"/>
              <a:t>Availability </a:t>
            </a:r>
            <a:endParaRPr/>
          </a:p>
          <a:p>
            <a:pPr marL="457200" lvl="0" indent="-342900" algn="l" rtl="0">
              <a:spcBef>
                <a:spcPts val="1200"/>
              </a:spcBef>
              <a:spcAft>
                <a:spcPts val="0"/>
              </a:spcAft>
              <a:buSzPts val="1800"/>
              <a:buChar char="●"/>
            </a:pPr>
            <a:r>
              <a:rPr lang="en-GB"/>
              <a:t>Other responsibilities</a:t>
            </a:r>
            <a:endParaRPr/>
          </a:p>
          <a:p>
            <a:pPr marL="457200" lvl="0" indent="-342900" algn="l" rtl="0">
              <a:spcBef>
                <a:spcPts val="1200"/>
              </a:spcBef>
              <a:spcAft>
                <a:spcPts val="0"/>
              </a:spcAft>
              <a:buSzPts val="1800"/>
              <a:buChar char="●"/>
            </a:pPr>
            <a:r>
              <a:rPr lang="en-GB"/>
              <a:t>Reliability </a:t>
            </a:r>
            <a:endParaRPr/>
          </a:p>
          <a:p>
            <a:pPr marL="457200" lvl="0" indent="-342900" algn="l" rtl="0">
              <a:spcBef>
                <a:spcPts val="1200"/>
              </a:spcBef>
              <a:spcAft>
                <a:spcPts val="0"/>
              </a:spcAft>
              <a:buSzPts val="1800"/>
              <a:buChar char="●"/>
            </a:pPr>
            <a:r>
              <a:rPr lang="en-GB"/>
              <a:t>Willingness to learn new skills</a:t>
            </a:r>
            <a:endParaRPr/>
          </a:p>
          <a:p>
            <a:pPr marL="457200" lvl="0" indent="-342900" algn="l" rtl="0">
              <a:spcBef>
                <a:spcPts val="1200"/>
              </a:spcBef>
              <a:spcAft>
                <a:spcPts val="0"/>
              </a:spcAft>
              <a:buSzPts val="1800"/>
              <a:buChar char="●"/>
            </a:pPr>
            <a:r>
              <a:rPr lang="en-GB"/>
              <a:t>Positive attitude in approach to work</a:t>
            </a:r>
            <a:endParaRPr/>
          </a:p>
          <a:p>
            <a:pPr marL="457200" lvl="0" indent="-342900" algn="l" rtl="0">
              <a:spcBef>
                <a:spcPts val="1200"/>
              </a:spcBef>
              <a:spcAft>
                <a:spcPts val="0"/>
              </a:spcAft>
              <a:buSzPts val="1800"/>
              <a:buChar char="●"/>
            </a:pPr>
            <a:r>
              <a:rPr lang="en-GB"/>
              <a:t>Commitment to improving the quality of care for patients</a:t>
            </a:r>
            <a:endParaRPr/>
          </a:p>
          <a:p>
            <a:pPr marL="457200" lvl="0" indent="-342900" algn="l" rtl="0">
              <a:spcBef>
                <a:spcPts val="1200"/>
              </a:spcBef>
              <a:spcAft>
                <a:spcPts val="0"/>
              </a:spcAft>
              <a:buSzPts val="1800"/>
              <a:buChar char="●"/>
            </a:pPr>
            <a:r>
              <a:rPr lang="en-GB"/>
              <a:t>Open to receiving feedback and guidance from their mentor</a:t>
            </a:r>
            <a:endParaRPr/>
          </a:p>
          <a:p>
            <a:pPr marL="457200" lvl="0" indent="-342900" algn="l" rtl="0">
              <a:spcBef>
                <a:spcPts val="1200"/>
              </a:spcBef>
              <a:spcAft>
                <a:spcPts val="1200"/>
              </a:spcAft>
              <a:buSzPts val="1800"/>
              <a:buChar char="●"/>
            </a:pPr>
            <a:r>
              <a:rPr lang="en-GB"/>
              <a:t>Willingness to commit to participating in the mentorship activities for the duration of the mentorship program</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2" name="Google Shape;402;p69"/>
          <p:cNvSpPr txBox="1">
            <a:spLocks noGrp="1"/>
          </p:cNvSpPr>
          <p:nvPr>
            <p:ph type="title"/>
          </p:nvPr>
        </p:nvSpPr>
        <p:spPr>
          <a:xfrm>
            <a:off x="686104" y="1905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dirty="0"/>
              <a:t>Action 5: Pair Mentors and Mentees</a:t>
            </a:r>
            <a:endParaRPr dirty="0"/>
          </a:p>
        </p:txBody>
      </p:sp>
      <p:sp>
        <p:nvSpPr>
          <p:cNvPr id="401" name="Google Shape;401;p69"/>
          <p:cNvSpPr txBox="1">
            <a:spLocks noGrp="1"/>
          </p:cNvSpPr>
          <p:nvPr>
            <p:ph type="body" idx="1"/>
          </p:nvPr>
        </p:nvSpPr>
        <p:spPr>
          <a:xfrm>
            <a:off x="685800" y="971550"/>
            <a:ext cx="7772400" cy="3429000"/>
          </a:xfrm>
          <a:prstGeom prst="rect">
            <a:avLst/>
          </a:prstGeom>
        </p:spPr>
        <p:txBody>
          <a:bodyPr spcFirstLastPara="1" wrap="square" lIns="0" tIns="0" rIns="0" bIns="0" anchor="t" anchorCtr="0">
            <a:noAutofit/>
          </a:bodyPr>
          <a:lstStyle/>
          <a:p>
            <a:pPr marL="457200" lvl="0" indent="-334010" algn="l" rtl="0">
              <a:lnSpc>
                <a:spcPct val="80000"/>
              </a:lnSpc>
              <a:spcBef>
                <a:spcPts val="0"/>
              </a:spcBef>
              <a:spcAft>
                <a:spcPts val="0"/>
              </a:spcAft>
              <a:buSzPts val="1660"/>
              <a:buChar char="•"/>
            </a:pPr>
            <a:r>
              <a:rPr lang="en-GB" sz="1800" dirty="0"/>
              <a:t>The BFHI Facility Implementation Team determines the best ratio for mentor-to-mentee (i.e., one-to-one, one mentor to three mentees)</a:t>
            </a:r>
            <a:endParaRPr sz="1800" dirty="0"/>
          </a:p>
          <a:p>
            <a:pPr marL="457200" lvl="0" indent="-334010" algn="l" rtl="0">
              <a:lnSpc>
                <a:spcPct val="80000"/>
              </a:lnSpc>
              <a:spcBef>
                <a:spcPts val="1200"/>
              </a:spcBef>
              <a:spcAft>
                <a:spcPts val="0"/>
              </a:spcAft>
              <a:buSzPts val="1660"/>
              <a:buChar char="•"/>
            </a:pPr>
            <a:r>
              <a:rPr lang="en-GB" sz="1800" dirty="0"/>
              <a:t>They will consult mentors during the pairing process.</a:t>
            </a:r>
            <a:endParaRPr sz="1800" dirty="0"/>
          </a:p>
          <a:p>
            <a:pPr marL="457200" lvl="0" indent="-334010" algn="l" rtl="0">
              <a:lnSpc>
                <a:spcPct val="80000"/>
              </a:lnSpc>
              <a:spcBef>
                <a:spcPts val="1200"/>
              </a:spcBef>
              <a:spcAft>
                <a:spcPts val="0"/>
              </a:spcAft>
              <a:buSzPts val="1660"/>
              <a:buChar char="•"/>
            </a:pPr>
            <a:r>
              <a:rPr lang="en-GB" sz="1800" dirty="0"/>
              <a:t>Considerations for pairing:</a:t>
            </a:r>
            <a:endParaRPr sz="1800" dirty="0"/>
          </a:p>
          <a:p>
            <a:pPr marL="914400" lvl="1" indent="-334010" algn="l" rtl="0">
              <a:lnSpc>
                <a:spcPct val="80000"/>
              </a:lnSpc>
              <a:spcBef>
                <a:spcPts val="1200"/>
              </a:spcBef>
              <a:spcAft>
                <a:spcPts val="0"/>
              </a:spcAft>
              <a:buSzPts val="1660"/>
              <a:buChar char="—"/>
            </a:pPr>
            <a:r>
              <a:rPr lang="en-GB" sz="1800" dirty="0">
                <a:latin typeface="+mj-lt"/>
              </a:rPr>
              <a:t>cadre of the mentor and mentee</a:t>
            </a:r>
            <a:endParaRPr sz="1800" dirty="0">
              <a:latin typeface="+mj-lt"/>
            </a:endParaRPr>
          </a:p>
          <a:p>
            <a:pPr marL="914400" lvl="1" indent="-334010" algn="l" rtl="0">
              <a:lnSpc>
                <a:spcPct val="80000"/>
              </a:lnSpc>
              <a:spcBef>
                <a:spcPts val="1200"/>
              </a:spcBef>
              <a:spcAft>
                <a:spcPts val="0"/>
              </a:spcAft>
              <a:buSzPts val="1660"/>
              <a:buChar char="—"/>
            </a:pPr>
            <a:r>
              <a:rPr lang="en-GB" sz="1800" dirty="0">
                <a:latin typeface="+mj-lt"/>
              </a:rPr>
              <a:t>mentor-to-mentee ratio chosen</a:t>
            </a:r>
            <a:endParaRPr sz="1800" dirty="0">
              <a:latin typeface="+mj-lt"/>
            </a:endParaRPr>
          </a:p>
          <a:p>
            <a:pPr marL="914400" lvl="1" indent="-334010" algn="l" rtl="0">
              <a:lnSpc>
                <a:spcPct val="80000"/>
              </a:lnSpc>
              <a:spcBef>
                <a:spcPts val="1200"/>
              </a:spcBef>
              <a:spcAft>
                <a:spcPts val="0"/>
              </a:spcAft>
              <a:buSzPts val="1660"/>
              <a:buChar char="—"/>
            </a:pPr>
            <a:r>
              <a:rPr lang="en-GB" sz="1800" dirty="0">
                <a:latin typeface="+mj-lt"/>
              </a:rPr>
              <a:t>unit where the mentor and mentee work</a:t>
            </a:r>
            <a:endParaRPr sz="1800" dirty="0">
              <a:latin typeface="+mj-lt"/>
            </a:endParaRPr>
          </a:p>
          <a:p>
            <a:pPr marL="914400" lvl="1" indent="-342900" algn="l" rtl="0">
              <a:lnSpc>
                <a:spcPct val="80000"/>
              </a:lnSpc>
              <a:spcBef>
                <a:spcPts val="1200"/>
              </a:spcBef>
              <a:spcAft>
                <a:spcPts val="0"/>
              </a:spcAft>
              <a:buSzPts val="1800"/>
              <a:buChar char="—"/>
            </a:pPr>
            <a:r>
              <a:rPr lang="en-GB" sz="1800" dirty="0">
                <a:latin typeface="+mj-lt"/>
              </a:rPr>
              <a:t>skill level of mentees</a:t>
            </a:r>
            <a:endParaRPr sz="1800" dirty="0">
              <a:latin typeface="+mj-lt"/>
            </a:endParaRPr>
          </a:p>
          <a:p>
            <a:pPr marL="914400" lvl="1" indent="-333375" algn="l" rtl="0">
              <a:lnSpc>
                <a:spcPct val="80000"/>
              </a:lnSpc>
              <a:spcBef>
                <a:spcPts val="1200"/>
              </a:spcBef>
              <a:spcAft>
                <a:spcPts val="0"/>
              </a:spcAft>
              <a:buSzPts val="1650"/>
              <a:buChar char="—"/>
            </a:pPr>
            <a:r>
              <a:rPr lang="en-GB" sz="1800" dirty="0">
                <a:latin typeface="+mj-lt"/>
              </a:rPr>
              <a:t>roles of mentors and mentees in the facility</a:t>
            </a:r>
            <a:endParaRPr sz="1800" dirty="0">
              <a:latin typeface="+mj-lt"/>
            </a:endParaRPr>
          </a:p>
          <a:p>
            <a:pPr marL="914400" lvl="1" indent="-333375" algn="l" rtl="0">
              <a:lnSpc>
                <a:spcPct val="80000"/>
              </a:lnSpc>
              <a:spcBef>
                <a:spcPts val="1200"/>
              </a:spcBef>
              <a:spcAft>
                <a:spcPts val="0"/>
              </a:spcAft>
              <a:buSzPts val="1650"/>
              <a:buChar char="—"/>
            </a:pPr>
            <a:r>
              <a:rPr lang="en-GB" sz="1800" dirty="0">
                <a:latin typeface="+mj-lt"/>
              </a:rPr>
              <a:t>personality</a:t>
            </a:r>
            <a:endParaRPr sz="1800" dirty="0">
              <a:latin typeface="+mj-lt"/>
            </a:endParaRPr>
          </a:p>
          <a:p>
            <a:pPr marL="914400" lvl="1" indent="-342900" algn="l" rtl="0">
              <a:lnSpc>
                <a:spcPct val="80000"/>
              </a:lnSpc>
              <a:spcBef>
                <a:spcPts val="1200"/>
              </a:spcBef>
              <a:spcAft>
                <a:spcPts val="1200"/>
              </a:spcAft>
              <a:buSzPts val="1800"/>
              <a:buChar char="—"/>
            </a:pPr>
            <a:r>
              <a:rPr lang="en-GB" sz="1800" dirty="0">
                <a:latin typeface="+mj-lt"/>
              </a:rPr>
              <a:t>age and experience.</a:t>
            </a:r>
            <a:endParaRPr sz="1700" dirty="0">
              <a:latin typeface="+mj-l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8" name="Google Shape;408;p70"/>
          <p:cNvSpPr txBox="1">
            <a:spLocks noGrp="1"/>
          </p:cNvSpPr>
          <p:nvPr>
            <p:ph type="title"/>
          </p:nvPr>
        </p:nvSpPr>
        <p:spPr>
          <a:xfrm>
            <a:off x="686104" y="3429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dirty="0"/>
              <a:t>Action 6: Orient Mentors and Mentees</a:t>
            </a:r>
            <a:endParaRPr dirty="0"/>
          </a:p>
        </p:txBody>
      </p:sp>
      <p:sp>
        <p:nvSpPr>
          <p:cNvPr id="407" name="Google Shape;407;p70"/>
          <p:cNvSpPr txBox="1">
            <a:spLocks noGrp="1"/>
          </p:cNvSpPr>
          <p:nvPr>
            <p:ph type="body" idx="1"/>
          </p:nvPr>
        </p:nvSpPr>
        <p:spPr>
          <a:xfrm>
            <a:off x="685800" y="1200150"/>
            <a:ext cx="7772400" cy="3429000"/>
          </a:xfrm>
          <a:prstGeom prst="rect">
            <a:avLst/>
          </a:prstGeom>
        </p:spPr>
        <p:txBody>
          <a:bodyPr spcFirstLastPara="1" wrap="square" lIns="0" tIns="0" rIns="0" bIns="0" anchor="t" anchorCtr="0">
            <a:normAutofit/>
          </a:bodyPr>
          <a:lstStyle/>
          <a:p>
            <a:pPr marL="457200" lvl="0" indent="-342900" algn="l" rtl="0">
              <a:spcBef>
                <a:spcPts val="0"/>
              </a:spcBef>
              <a:spcAft>
                <a:spcPts val="0"/>
              </a:spcAft>
              <a:buSzPts val="1800"/>
              <a:buChar char="•"/>
            </a:pPr>
            <a:r>
              <a:rPr lang="en-GB" dirty="0"/>
              <a:t>Approximately two weeks, but not more than four weeks, after completing the BFHI training and the </a:t>
            </a:r>
            <a:r>
              <a:rPr lang="en-GB" i="1" dirty="0"/>
              <a:t>Core Concepts in Mentorship Training</a:t>
            </a:r>
            <a:r>
              <a:rPr lang="en-GB" dirty="0"/>
              <a:t> course, the BFHI facility coordinator plans and facilitates orientation meetings with the mentors and mentees to provide a detailed overview of the program before mentoring begins. </a:t>
            </a:r>
            <a:endParaRPr dirty="0"/>
          </a:p>
          <a:p>
            <a:pPr marL="457200" lvl="0" indent="-342900" algn="l" rtl="0">
              <a:spcBef>
                <a:spcPts val="1200"/>
              </a:spcBef>
              <a:spcAft>
                <a:spcPts val="0"/>
              </a:spcAft>
              <a:buSzPts val="1800"/>
              <a:buChar char="•"/>
            </a:pPr>
            <a:r>
              <a:rPr lang="en-GB" dirty="0"/>
              <a:t>Following the selection and pairing, there will be two orientation meetings, each serving a different purpose:</a:t>
            </a:r>
            <a:endParaRPr dirty="0"/>
          </a:p>
          <a:p>
            <a:pPr marL="914400" lvl="1" indent="-342900" algn="l" rtl="0">
              <a:spcBef>
                <a:spcPts val="1000"/>
              </a:spcBef>
              <a:spcAft>
                <a:spcPts val="0"/>
              </a:spcAft>
              <a:buSzPts val="1800"/>
              <a:buChar char="—"/>
            </a:pPr>
            <a:r>
              <a:rPr lang="en-GB" dirty="0">
                <a:latin typeface="+mj-lt"/>
              </a:rPr>
              <a:t>mentor-only orientation meeting</a:t>
            </a:r>
            <a:endParaRPr dirty="0">
              <a:latin typeface="+mj-lt"/>
            </a:endParaRPr>
          </a:p>
          <a:p>
            <a:pPr marL="914400" lvl="1" indent="-342900" algn="l" rtl="0">
              <a:spcBef>
                <a:spcPts val="0"/>
              </a:spcBef>
              <a:spcAft>
                <a:spcPts val="0"/>
              </a:spcAft>
              <a:buSzPts val="1800"/>
              <a:buChar char="—"/>
            </a:pPr>
            <a:r>
              <a:rPr lang="en-GB" dirty="0">
                <a:latin typeface="+mj-lt"/>
              </a:rPr>
              <a:t>mentor and mentee orientation meeting.</a:t>
            </a:r>
            <a:endParaRPr dirty="0">
              <a:latin typeface="+mj-l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4" name="Google Shape;414;p71"/>
          <p:cNvSpPr txBox="1">
            <a:spLocks noGrp="1"/>
          </p:cNvSpPr>
          <p:nvPr>
            <p:ph type="title"/>
          </p:nvPr>
        </p:nvSpPr>
        <p:spPr>
          <a:xfrm>
            <a:off x="686104" y="3429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dirty="0"/>
              <a:t>Mentor-Only Orientation Meeting</a:t>
            </a:r>
            <a:endParaRPr dirty="0"/>
          </a:p>
        </p:txBody>
      </p:sp>
      <p:sp>
        <p:nvSpPr>
          <p:cNvPr id="413" name="Google Shape;413;p71"/>
          <p:cNvSpPr txBox="1">
            <a:spLocks noGrp="1"/>
          </p:cNvSpPr>
          <p:nvPr>
            <p:ph type="body" idx="1"/>
          </p:nvPr>
        </p:nvSpPr>
        <p:spPr>
          <a:xfrm>
            <a:off x="685800" y="1200149"/>
            <a:ext cx="7772400" cy="3525599"/>
          </a:xfrm>
          <a:prstGeom prst="rect">
            <a:avLst/>
          </a:prstGeom>
        </p:spPr>
        <p:txBody>
          <a:bodyPr spcFirstLastPara="1" wrap="square" lIns="0" tIns="0" rIns="0" bIns="0" anchor="t" anchorCtr="0">
            <a:normAutofit fontScale="92500" lnSpcReduction="10000"/>
          </a:bodyPr>
          <a:lstStyle/>
          <a:p>
            <a:pPr marL="0" lvl="0" indent="0" algn="l" rtl="0">
              <a:spcBef>
                <a:spcPts val="0"/>
              </a:spcBef>
              <a:spcAft>
                <a:spcPts val="0"/>
              </a:spcAft>
              <a:buClr>
                <a:schemeClr val="dk1"/>
              </a:buClr>
              <a:buSzPct val="55000"/>
              <a:buFont typeface="Arial"/>
              <a:buNone/>
            </a:pPr>
            <a:r>
              <a:rPr lang="en-GB" sz="1800" dirty="0"/>
              <a:t>We will discuss the following topics:</a:t>
            </a:r>
            <a:endParaRPr sz="1800" dirty="0"/>
          </a:p>
          <a:p>
            <a:pPr marL="457200" lvl="0" indent="-334327" algn="l" rtl="0">
              <a:spcBef>
                <a:spcPts val="1200"/>
              </a:spcBef>
              <a:spcAft>
                <a:spcPts val="0"/>
              </a:spcAft>
              <a:buSzPct val="90000"/>
              <a:buChar char="●"/>
            </a:pPr>
            <a:r>
              <a:rPr lang="en-GB" sz="1800" dirty="0"/>
              <a:t>review of the description of the program</a:t>
            </a:r>
            <a:endParaRPr sz="1800" dirty="0"/>
          </a:p>
          <a:p>
            <a:pPr marL="457200" lvl="0" indent="-334327" algn="l" rtl="0">
              <a:spcBef>
                <a:spcPts val="1000"/>
              </a:spcBef>
              <a:spcAft>
                <a:spcPts val="0"/>
              </a:spcAft>
              <a:buClr>
                <a:schemeClr val="accent3"/>
              </a:buClr>
              <a:buSzPct val="90000"/>
              <a:buChar char="●"/>
            </a:pPr>
            <a:r>
              <a:rPr lang="en-GB" sz="1800" dirty="0">
                <a:solidFill>
                  <a:schemeClr val="accent3"/>
                </a:solidFill>
              </a:rPr>
              <a:t>expectations of mentors (roles and responsibilities)</a:t>
            </a:r>
            <a:endParaRPr sz="1800" dirty="0">
              <a:solidFill>
                <a:schemeClr val="accent3"/>
              </a:solidFill>
            </a:endParaRPr>
          </a:p>
          <a:p>
            <a:pPr marL="457200" lvl="0" indent="-334327" algn="l" rtl="0">
              <a:spcBef>
                <a:spcPts val="1000"/>
              </a:spcBef>
              <a:spcAft>
                <a:spcPts val="0"/>
              </a:spcAft>
              <a:buClr>
                <a:schemeClr val="accent3"/>
              </a:buClr>
              <a:buSzPct val="90000"/>
              <a:buChar char="●"/>
            </a:pPr>
            <a:r>
              <a:rPr lang="en-GB" sz="1800" dirty="0"/>
              <a:t>how to start mentoring and review of mentoring approaches</a:t>
            </a:r>
            <a:endParaRPr sz="1800" dirty="0"/>
          </a:p>
          <a:p>
            <a:pPr marL="457200" lvl="0" indent="-334327" algn="l" rtl="0">
              <a:spcBef>
                <a:spcPts val="1000"/>
              </a:spcBef>
              <a:spcAft>
                <a:spcPts val="0"/>
              </a:spcAft>
              <a:buClr>
                <a:schemeClr val="accent3"/>
              </a:buClr>
              <a:buSzPct val="90000"/>
              <a:buChar char="●"/>
            </a:pPr>
            <a:r>
              <a:rPr lang="en-GB" sz="1800" dirty="0"/>
              <a:t>review of mentor-mentee pairing selections</a:t>
            </a:r>
            <a:endParaRPr sz="1800" dirty="0"/>
          </a:p>
          <a:p>
            <a:pPr marL="457200" lvl="0" indent="-334327" algn="l" rtl="0">
              <a:spcBef>
                <a:spcPts val="1000"/>
              </a:spcBef>
              <a:spcAft>
                <a:spcPts val="0"/>
              </a:spcAft>
              <a:buClr>
                <a:schemeClr val="accent3"/>
              </a:buClr>
              <a:buSzPct val="90000"/>
              <a:buChar char="●"/>
            </a:pPr>
            <a:r>
              <a:rPr lang="en-GB" sz="1800" dirty="0">
                <a:solidFill>
                  <a:schemeClr val="accent3"/>
                </a:solidFill>
              </a:rPr>
              <a:t>explanation of program reference materials, job aids, monitoring and reporting forms, and IEC materials and how to use them</a:t>
            </a:r>
            <a:endParaRPr sz="1800" dirty="0">
              <a:solidFill>
                <a:schemeClr val="accent3"/>
              </a:solidFill>
            </a:endParaRPr>
          </a:p>
          <a:p>
            <a:pPr marL="457200" lvl="0" indent="-334327" algn="l" rtl="0">
              <a:spcBef>
                <a:spcPts val="1000"/>
              </a:spcBef>
              <a:spcAft>
                <a:spcPts val="0"/>
              </a:spcAft>
              <a:buClr>
                <a:schemeClr val="accent3"/>
              </a:buClr>
              <a:buSzPct val="90000"/>
              <a:buChar char="●"/>
            </a:pPr>
            <a:r>
              <a:rPr lang="en-GB" sz="1800" dirty="0"/>
              <a:t>start and end dates and length of the mentorship program</a:t>
            </a:r>
            <a:endParaRPr sz="1800" dirty="0"/>
          </a:p>
          <a:p>
            <a:pPr marL="457200" lvl="0" indent="-334327" algn="l" rtl="0">
              <a:spcBef>
                <a:spcPts val="1000"/>
              </a:spcBef>
              <a:spcAft>
                <a:spcPts val="0"/>
              </a:spcAft>
              <a:buSzPct val="90000"/>
              <a:buChar char="●"/>
            </a:pPr>
            <a:r>
              <a:rPr lang="en-GB" sz="1800" dirty="0"/>
              <a:t>schedule of monthly mentoring meetings</a:t>
            </a:r>
            <a:endParaRPr sz="1800" dirty="0"/>
          </a:p>
          <a:p>
            <a:pPr marL="457200" lvl="0" indent="-334327" algn="l" rtl="0">
              <a:spcBef>
                <a:spcPts val="1000"/>
              </a:spcBef>
              <a:spcAft>
                <a:spcPts val="1000"/>
              </a:spcAft>
              <a:buSzPct val="90000"/>
              <a:buChar char="●"/>
            </a:pPr>
            <a:r>
              <a:rPr lang="en-GB" sz="1800" dirty="0"/>
              <a:t>outstanding questions.</a:t>
            </a:r>
            <a:endParaRPr sz="1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4" name="Google Shape;194;p36"/>
          <p:cNvSpPr txBox="1">
            <a:spLocks noGrp="1"/>
          </p:cNvSpPr>
          <p:nvPr>
            <p:ph type="title"/>
          </p:nvPr>
        </p:nvSpPr>
        <p:spPr>
          <a:xfrm>
            <a:off x="686104" y="1905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dirty="0"/>
              <a:t>Meeting Goal and Objectives</a:t>
            </a:r>
            <a:endParaRPr dirty="0"/>
          </a:p>
        </p:txBody>
      </p:sp>
      <p:sp>
        <p:nvSpPr>
          <p:cNvPr id="193" name="Google Shape;193;p36"/>
          <p:cNvSpPr txBox="1">
            <a:spLocks noGrp="1"/>
          </p:cNvSpPr>
          <p:nvPr>
            <p:ph type="body" idx="1"/>
          </p:nvPr>
        </p:nvSpPr>
        <p:spPr>
          <a:xfrm>
            <a:off x="685800" y="895350"/>
            <a:ext cx="7772400" cy="3429000"/>
          </a:xfrm>
          <a:prstGeom prst="rect">
            <a:avLst/>
          </a:prstGeom>
        </p:spPr>
        <p:txBody>
          <a:bodyPr spcFirstLastPara="1" wrap="square" lIns="0" tIns="0" rIns="0" bIns="0" anchor="t" anchorCtr="0">
            <a:noAutofit/>
          </a:bodyPr>
          <a:lstStyle/>
          <a:p>
            <a:pPr marL="457200" lvl="0" indent="-336550" algn="l" rtl="0">
              <a:spcBef>
                <a:spcPts val="0"/>
              </a:spcBef>
              <a:spcAft>
                <a:spcPts val="0"/>
              </a:spcAft>
              <a:buSzPts val="1700"/>
              <a:buChar char="•"/>
            </a:pPr>
            <a:r>
              <a:rPr lang="en-GB" sz="1700"/>
              <a:t>The goal of this meeting is to sensitise key stakeholders on the facility-based breastfeeding counselling mentorship program and the Baby-Friendly Hospital Initiative (BFHI) before the start of implementation.  </a:t>
            </a:r>
            <a:endParaRPr sz="1700"/>
          </a:p>
          <a:p>
            <a:pPr marL="457200" lvl="0" indent="-336550" algn="l" rtl="0">
              <a:spcBef>
                <a:spcPts val="1000"/>
              </a:spcBef>
              <a:spcAft>
                <a:spcPts val="0"/>
              </a:spcAft>
              <a:buSzPts val="1700"/>
              <a:buChar char="•"/>
            </a:pPr>
            <a:r>
              <a:rPr lang="en-GB" sz="1700"/>
              <a:t>By the end of the meeting, participants will be able to—</a:t>
            </a:r>
            <a:endParaRPr sz="1700"/>
          </a:p>
          <a:p>
            <a:pPr marL="914400" lvl="0" indent="-336550" algn="l" rtl="0">
              <a:spcBef>
                <a:spcPts val="1000"/>
              </a:spcBef>
              <a:spcAft>
                <a:spcPts val="0"/>
              </a:spcAft>
              <a:buSzPts val="1700"/>
              <a:buChar char="—"/>
            </a:pPr>
            <a:r>
              <a:rPr lang="en-GB" sz="1700"/>
              <a:t>Summarise the definition of competencies and performance indicators and how they relate to the mentorship program. </a:t>
            </a:r>
            <a:endParaRPr sz="1700"/>
          </a:p>
          <a:p>
            <a:pPr marL="914400" lvl="0" indent="-336550" algn="l" rtl="0">
              <a:spcBef>
                <a:spcPts val="1000"/>
              </a:spcBef>
              <a:spcAft>
                <a:spcPts val="0"/>
              </a:spcAft>
              <a:buSzPts val="1700"/>
              <a:buChar char="—"/>
            </a:pPr>
            <a:r>
              <a:rPr lang="en-GB" sz="1700"/>
              <a:t>Identify the actions for implementation of the mentorship program. </a:t>
            </a:r>
            <a:endParaRPr sz="1700"/>
          </a:p>
          <a:p>
            <a:pPr marL="914400" lvl="0" indent="-336550" algn="l" rtl="0">
              <a:spcBef>
                <a:spcPts val="1000"/>
              </a:spcBef>
              <a:spcAft>
                <a:spcPts val="0"/>
              </a:spcAft>
              <a:buSzPts val="1700"/>
              <a:buChar char="—"/>
            </a:pPr>
            <a:r>
              <a:rPr lang="en-GB" sz="1700"/>
              <a:t>Describe the roles and responsibilities of health facility leadership in implementation of the mentorship program.</a:t>
            </a:r>
            <a:endParaRPr sz="1700"/>
          </a:p>
          <a:p>
            <a:pPr marL="914400" lvl="0" indent="-336550" algn="l" rtl="0">
              <a:spcBef>
                <a:spcPts val="1000"/>
              </a:spcBef>
              <a:spcAft>
                <a:spcPts val="0"/>
              </a:spcAft>
              <a:buSzPts val="1700"/>
              <a:buChar char="—"/>
            </a:pPr>
            <a:r>
              <a:rPr lang="en-GB" sz="1700"/>
              <a:t>Summarise the materials required for implementation of the mentorship program.</a:t>
            </a:r>
            <a:endParaRPr sz="1700"/>
          </a:p>
          <a:p>
            <a:pPr marL="914400" lvl="0" indent="-336550" algn="l" rtl="0">
              <a:spcBef>
                <a:spcPts val="1000"/>
              </a:spcBef>
              <a:spcAft>
                <a:spcPts val="1000"/>
              </a:spcAft>
              <a:buSzPts val="1700"/>
              <a:buChar char="—"/>
            </a:pPr>
            <a:r>
              <a:rPr lang="en-GB" sz="1700"/>
              <a:t>Take action on the next steps to implement the mentorship program.</a:t>
            </a:r>
            <a:endParaRPr sz="17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20" name="Google Shape;420;p72"/>
          <p:cNvSpPr txBox="1">
            <a:spLocks noGrp="1"/>
          </p:cNvSpPr>
          <p:nvPr>
            <p:ph type="title"/>
          </p:nvPr>
        </p:nvSpPr>
        <p:spPr>
          <a:xfrm>
            <a:off x="686104" y="3429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dirty="0"/>
              <a:t>Mentor and Mentee Orientation Meeting</a:t>
            </a:r>
            <a:endParaRPr dirty="0"/>
          </a:p>
        </p:txBody>
      </p:sp>
      <p:sp>
        <p:nvSpPr>
          <p:cNvPr id="419" name="Google Shape;419;p72"/>
          <p:cNvSpPr txBox="1">
            <a:spLocks noGrp="1"/>
          </p:cNvSpPr>
          <p:nvPr>
            <p:ph type="body" idx="1"/>
          </p:nvPr>
        </p:nvSpPr>
        <p:spPr>
          <a:xfrm>
            <a:off x="685800" y="1200150"/>
            <a:ext cx="7772400" cy="3429000"/>
          </a:xfrm>
          <a:prstGeom prst="rect">
            <a:avLst/>
          </a:prstGeom>
        </p:spPr>
        <p:txBody>
          <a:bodyPr spcFirstLastPara="1" wrap="square" lIns="0" tIns="0" rIns="0" bIns="0" anchor="t" anchorCtr="0">
            <a:noAutofit/>
          </a:bodyPr>
          <a:lstStyle/>
          <a:p>
            <a:pPr marL="0" lvl="0" indent="0" algn="l" rtl="0">
              <a:lnSpc>
                <a:spcPct val="80000"/>
              </a:lnSpc>
              <a:spcBef>
                <a:spcPts val="0"/>
              </a:spcBef>
              <a:spcAft>
                <a:spcPts val="0"/>
              </a:spcAft>
              <a:buNone/>
            </a:pPr>
            <a:r>
              <a:rPr lang="en-GB" sz="2100" dirty="0"/>
              <a:t>This meeting should cover all of the same information in addition to the following:</a:t>
            </a:r>
            <a:endParaRPr sz="2100" dirty="0"/>
          </a:p>
          <a:p>
            <a:pPr marL="457200" lvl="0" indent="-355600" algn="l" rtl="0">
              <a:lnSpc>
                <a:spcPct val="80000"/>
              </a:lnSpc>
              <a:spcBef>
                <a:spcPts val="1200"/>
              </a:spcBef>
              <a:spcAft>
                <a:spcPts val="0"/>
              </a:spcAft>
              <a:buSzPts val="2000"/>
              <a:buFont typeface="Gill Sans"/>
              <a:buChar char="●"/>
            </a:pPr>
            <a:r>
              <a:rPr lang="en-GB" dirty="0"/>
              <a:t>brief overview of clinical mentoring</a:t>
            </a:r>
            <a:endParaRPr dirty="0"/>
          </a:p>
          <a:p>
            <a:pPr marL="457200" lvl="0" indent="-355600" algn="l" rtl="0">
              <a:lnSpc>
                <a:spcPct val="80000"/>
              </a:lnSpc>
              <a:spcBef>
                <a:spcPts val="1000"/>
              </a:spcBef>
              <a:spcAft>
                <a:spcPts val="0"/>
              </a:spcAft>
              <a:buSzPts val="2000"/>
              <a:buFont typeface="Gill Sans"/>
              <a:buChar char="●"/>
            </a:pPr>
            <a:r>
              <a:rPr lang="en-GB" dirty="0"/>
              <a:t>minimum requirements for selecting mentors and mentees</a:t>
            </a:r>
            <a:endParaRPr dirty="0"/>
          </a:p>
          <a:p>
            <a:pPr marL="457200" lvl="0" indent="-355600" algn="l" rtl="0">
              <a:lnSpc>
                <a:spcPct val="80000"/>
              </a:lnSpc>
              <a:spcBef>
                <a:spcPts val="1000"/>
              </a:spcBef>
              <a:spcAft>
                <a:spcPts val="0"/>
              </a:spcAft>
              <a:buSzPts val="2000"/>
              <a:buFont typeface="Gill Sans"/>
              <a:buChar char="●"/>
            </a:pPr>
            <a:r>
              <a:rPr lang="en-GB" dirty="0"/>
              <a:t>additional considerations for selecting mentors and mentees</a:t>
            </a:r>
            <a:endParaRPr dirty="0"/>
          </a:p>
          <a:p>
            <a:pPr marL="457200" lvl="0" indent="-355600" algn="l" rtl="0">
              <a:lnSpc>
                <a:spcPct val="80000"/>
              </a:lnSpc>
              <a:spcBef>
                <a:spcPts val="1000"/>
              </a:spcBef>
              <a:spcAft>
                <a:spcPts val="0"/>
              </a:spcAft>
              <a:buSzPts val="2000"/>
              <a:buFont typeface="Gill Sans"/>
              <a:buChar char="●"/>
            </a:pPr>
            <a:r>
              <a:rPr lang="en-GB" dirty="0"/>
              <a:t>expectations of mentees (roles and responsibilities)</a:t>
            </a:r>
            <a:endParaRPr dirty="0"/>
          </a:p>
          <a:p>
            <a:pPr marL="457200" lvl="0" indent="-355600" algn="l" rtl="0">
              <a:lnSpc>
                <a:spcPct val="80000"/>
              </a:lnSpc>
              <a:spcBef>
                <a:spcPts val="1000"/>
              </a:spcBef>
              <a:spcAft>
                <a:spcPts val="0"/>
              </a:spcAft>
              <a:buSzPts val="2000"/>
              <a:buFont typeface="Gill Sans"/>
              <a:buChar char="●"/>
            </a:pPr>
            <a:r>
              <a:rPr lang="en-GB" dirty="0"/>
              <a:t>explanation of the process of pairing of mentees to mentors</a:t>
            </a:r>
            <a:endParaRPr dirty="0"/>
          </a:p>
          <a:p>
            <a:pPr marL="457200" lvl="0" indent="-355600" algn="l" rtl="0">
              <a:lnSpc>
                <a:spcPct val="80000"/>
              </a:lnSpc>
              <a:spcBef>
                <a:spcPts val="1000"/>
              </a:spcBef>
              <a:spcAft>
                <a:spcPts val="0"/>
              </a:spcAft>
              <a:buSzPts val="2000"/>
              <a:buFont typeface="Gill Sans"/>
              <a:buChar char="●"/>
            </a:pPr>
            <a:r>
              <a:rPr lang="en-GB" dirty="0"/>
              <a:t>mentees complete the “Mentee Self-Evaluation Form.”</a:t>
            </a:r>
            <a:endParaRPr sz="2100" dirty="0"/>
          </a:p>
          <a:p>
            <a:pPr marL="0" lvl="0" indent="0" algn="l" rtl="0">
              <a:lnSpc>
                <a:spcPct val="80000"/>
              </a:lnSpc>
              <a:spcBef>
                <a:spcPts val="1000"/>
              </a:spcBef>
              <a:spcAft>
                <a:spcPts val="0"/>
              </a:spcAft>
              <a:buNone/>
            </a:pPr>
            <a:endParaRPr sz="1200" dirty="0">
              <a:solidFill>
                <a:schemeClr val="dk1"/>
              </a:solidFill>
            </a:endParaRPr>
          </a:p>
          <a:p>
            <a:pPr marL="0" lvl="0" indent="0" algn="l" rtl="0">
              <a:lnSpc>
                <a:spcPct val="80000"/>
              </a:lnSpc>
              <a:spcBef>
                <a:spcPts val="1200"/>
              </a:spcBef>
              <a:spcAft>
                <a:spcPts val="1200"/>
              </a:spcAft>
              <a:buNone/>
            </a:pPr>
            <a:endParaRPr sz="21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6" name="Google Shape;426;p73"/>
          <p:cNvSpPr txBox="1">
            <a:spLocks noGrp="1"/>
          </p:cNvSpPr>
          <p:nvPr>
            <p:ph type="title"/>
          </p:nvPr>
        </p:nvSpPr>
        <p:spPr>
          <a:xfrm>
            <a:off x="686104" y="3429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dirty="0"/>
              <a:t>Action 7: Conduct Mentoring</a:t>
            </a:r>
            <a:endParaRPr dirty="0"/>
          </a:p>
        </p:txBody>
      </p:sp>
      <p:sp>
        <p:nvSpPr>
          <p:cNvPr id="425" name="Google Shape;425;p73"/>
          <p:cNvSpPr txBox="1">
            <a:spLocks noGrp="1"/>
          </p:cNvSpPr>
          <p:nvPr>
            <p:ph type="body" idx="1"/>
          </p:nvPr>
        </p:nvSpPr>
        <p:spPr>
          <a:xfrm>
            <a:off x="685800" y="1200150"/>
            <a:ext cx="7772400" cy="3429000"/>
          </a:xfrm>
          <a:prstGeom prst="rect">
            <a:avLst/>
          </a:prstGeom>
        </p:spPr>
        <p:txBody>
          <a:bodyPr spcFirstLastPara="1" wrap="square" lIns="0" tIns="0" rIns="0" bIns="0" anchor="t" anchorCtr="0">
            <a:normAutofit/>
          </a:bodyPr>
          <a:lstStyle/>
          <a:p>
            <a:pPr marL="457200" lvl="0" indent="-342900" algn="l" rtl="0">
              <a:spcBef>
                <a:spcPts val="0"/>
              </a:spcBef>
              <a:spcAft>
                <a:spcPts val="0"/>
              </a:spcAft>
              <a:buSzPts val="1800"/>
              <a:buChar char="•"/>
            </a:pPr>
            <a:r>
              <a:rPr lang="en-GB"/>
              <a:t>Mentoring involves demonstrating, observing, debriefing, and checking in. </a:t>
            </a:r>
            <a:endParaRPr/>
          </a:p>
          <a:p>
            <a:pPr marL="457200" lvl="0" indent="-342900" algn="l" rtl="0">
              <a:spcBef>
                <a:spcPts val="1200"/>
              </a:spcBef>
              <a:spcAft>
                <a:spcPts val="0"/>
              </a:spcAft>
              <a:buSzPts val="1800"/>
              <a:buChar char="•"/>
            </a:pPr>
            <a:r>
              <a:rPr lang="en-GB"/>
              <a:t>The success of mentoring rests on the mentor providing timely, appropriate, and supportive feedback to the mentee. </a:t>
            </a:r>
            <a:endParaRPr/>
          </a:p>
          <a:p>
            <a:pPr marL="457200" lvl="0" indent="-342900" algn="l" rtl="0">
              <a:spcBef>
                <a:spcPts val="1200"/>
              </a:spcBef>
              <a:spcAft>
                <a:spcPts val="1200"/>
              </a:spcAft>
              <a:buSzPts val="1800"/>
              <a:buChar char="•"/>
            </a:pPr>
            <a:r>
              <a:rPr lang="en-GB"/>
              <a:t>While mentoring is primarily the responsibility of mentors and mentees, the BFHI facility coordinator and the BFHI Facility Implementation Team will offer support and guidance throughout the mentoring process.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2" name="Google Shape;432;p74"/>
          <p:cNvSpPr txBox="1">
            <a:spLocks noGrp="1"/>
          </p:cNvSpPr>
          <p:nvPr>
            <p:ph type="title"/>
          </p:nvPr>
        </p:nvSpPr>
        <p:spPr>
          <a:xfrm>
            <a:off x="686104" y="1143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dirty="0"/>
              <a:t>Goal Setting</a:t>
            </a:r>
            <a:endParaRPr dirty="0"/>
          </a:p>
        </p:txBody>
      </p:sp>
      <p:sp>
        <p:nvSpPr>
          <p:cNvPr id="431" name="Google Shape;431;p74"/>
          <p:cNvSpPr txBox="1">
            <a:spLocks noGrp="1"/>
          </p:cNvSpPr>
          <p:nvPr>
            <p:ph type="body" idx="1"/>
          </p:nvPr>
        </p:nvSpPr>
        <p:spPr>
          <a:xfrm>
            <a:off x="685800" y="895350"/>
            <a:ext cx="7772400" cy="3429000"/>
          </a:xfrm>
          <a:prstGeom prst="rect">
            <a:avLst/>
          </a:prstGeom>
        </p:spPr>
        <p:txBody>
          <a:bodyPr spcFirstLastPara="1" wrap="square" lIns="0" tIns="0" rIns="0" bIns="0" anchor="t" anchorCtr="0">
            <a:noAutofit/>
          </a:bodyPr>
          <a:lstStyle/>
          <a:p>
            <a:pPr marL="457200" lvl="0" indent="-329882" algn="l" rtl="0">
              <a:lnSpc>
                <a:spcPct val="80000"/>
              </a:lnSpc>
              <a:spcBef>
                <a:spcPts val="0"/>
              </a:spcBef>
              <a:spcAft>
                <a:spcPts val="0"/>
              </a:spcAft>
              <a:buSzPts val="1595"/>
              <a:buChar char="•"/>
            </a:pPr>
            <a:r>
              <a:rPr lang="en-GB" sz="1750"/>
              <a:t>Before mentoring begins, the mentor and mentee(s) will meet to establish the mentees’ goals for the program. This helps to start to build trust, review individual goals, and discuss anything sensitive or confidential without other mentees present. </a:t>
            </a:r>
            <a:endParaRPr sz="1750"/>
          </a:p>
          <a:p>
            <a:pPr marL="457200" lvl="0" indent="-329882" algn="l" rtl="0">
              <a:lnSpc>
                <a:spcPct val="80000"/>
              </a:lnSpc>
              <a:spcBef>
                <a:spcPts val="1200"/>
              </a:spcBef>
              <a:spcAft>
                <a:spcPts val="0"/>
              </a:spcAft>
              <a:buSzPts val="1595"/>
              <a:buChar char="•"/>
            </a:pPr>
            <a:r>
              <a:rPr lang="en-GB" sz="1750"/>
              <a:t>Mentee goals should be—</a:t>
            </a:r>
            <a:endParaRPr sz="1750"/>
          </a:p>
          <a:p>
            <a:pPr marL="914400" lvl="1" indent="-329882" algn="l" rtl="0">
              <a:lnSpc>
                <a:spcPct val="80000"/>
              </a:lnSpc>
              <a:spcBef>
                <a:spcPts val="1200"/>
              </a:spcBef>
              <a:spcAft>
                <a:spcPts val="0"/>
              </a:spcAft>
              <a:buSzPts val="1595"/>
              <a:buChar char="—"/>
            </a:pPr>
            <a:r>
              <a:rPr lang="en-GB" sz="1750">
                <a:latin typeface="+mj-lt"/>
              </a:rPr>
              <a:t>based on strengths and gaps identified by completing the “Mentee Self-Evaluation Form”</a:t>
            </a:r>
            <a:endParaRPr sz="1750">
              <a:latin typeface="+mj-lt"/>
            </a:endParaRPr>
          </a:p>
          <a:p>
            <a:pPr marL="914400" lvl="1" indent="-329882" algn="l" rtl="0">
              <a:lnSpc>
                <a:spcPct val="80000"/>
              </a:lnSpc>
              <a:spcBef>
                <a:spcPts val="1200"/>
              </a:spcBef>
              <a:spcAft>
                <a:spcPts val="0"/>
              </a:spcAft>
              <a:buSzPts val="1595"/>
              <a:buChar char="—"/>
            </a:pPr>
            <a:r>
              <a:rPr lang="en-GB" sz="1750">
                <a:latin typeface="+mj-lt"/>
              </a:rPr>
              <a:t>tailored to the needs of the mentee</a:t>
            </a:r>
            <a:endParaRPr sz="1750">
              <a:latin typeface="+mj-lt"/>
            </a:endParaRPr>
          </a:p>
          <a:p>
            <a:pPr marL="914400" lvl="1" indent="-329882" algn="l" rtl="0">
              <a:lnSpc>
                <a:spcPct val="80000"/>
              </a:lnSpc>
              <a:spcBef>
                <a:spcPts val="1200"/>
              </a:spcBef>
              <a:spcAft>
                <a:spcPts val="0"/>
              </a:spcAft>
              <a:buSzPts val="1595"/>
              <a:buChar char="—"/>
            </a:pPr>
            <a:r>
              <a:rPr lang="en-GB" sz="1750">
                <a:latin typeface="+mj-lt"/>
              </a:rPr>
              <a:t>agreed upon between the mentor/mentee </a:t>
            </a:r>
            <a:endParaRPr sz="1750">
              <a:latin typeface="+mj-lt"/>
            </a:endParaRPr>
          </a:p>
          <a:p>
            <a:pPr marL="914400" lvl="1" indent="-329882" algn="l" rtl="0">
              <a:lnSpc>
                <a:spcPct val="80000"/>
              </a:lnSpc>
              <a:spcBef>
                <a:spcPts val="1200"/>
              </a:spcBef>
              <a:spcAft>
                <a:spcPts val="0"/>
              </a:spcAft>
              <a:buSzPts val="1595"/>
              <a:buChar char="—"/>
            </a:pPr>
            <a:r>
              <a:rPr lang="en-GB" sz="1750">
                <a:latin typeface="+mj-lt"/>
              </a:rPr>
              <a:t>selected from the list of focus competencies of the mentorship program</a:t>
            </a:r>
            <a:endParaRPr sz="1750">
              <a:latin typeface="+mj-lt"/>
            </a:endParaRPr>
          </a:p>
          <a:p>
            <a:pPr marL="914400" lvl="1" indent="-329882" algn="l" rtl="0">
              <a:lnSpc>
                <a:spcPct val="80000"/>
              </a:lnSpc>
              <a:spcBef>
                <a:spcPts val="1200"/>
              </a:spcBef>
              <a:spcAft>
                <a:spcPts val="0"/>
              </a:spcAft>
              <a:buSzPts val="1595"/>
              <a:buChar char="—"/>
            </a:pPr>
            <a:r>
              <a:rPr lang="en-GB" sz="1750">
                <a:latin typeface="+mj-lt"/>
              </a:rPr>
              <a:t>achievable within the duration of the mentorship program (i.e., the mentee can make progress on these goals within the four-month duration)</a:t>
            </a:r>
            <a:endParaRPr sz="1750">
              <a:latin typeface="+mj-lt"/>
            </a:endParaRPr>
          </a:p>
          <a:p>
            <a:pPr marL="914400" lvl="1" indent="-329882" algn="l" rtl="0">
              <a:lnSpc>
                <a:spcPct val="80000"/>
              </a:lnSpc>
              <a:spcBef>
                <a:spcPts val="1200"/>
              </a:spcBef>
              <a:spcAft>
                <a:spcPts val="1200"/>
              </a:spcAft>
              <a:buSzPts val="1595"/>
              <a:buChar char="—"/>
            </a:pPr>
            <a:r>
              <a:rPr lang="en-GB" sz="1750">
                <a:latin typeface="+mj-lt"/>
              </a:rPr>
              <a:t>documented on the “Mentee Goals and Progress Log.” </a:t>
            </a:r>
            <a:endParaRPr sz="1750">
              <a:latin typeface="+mj-l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8" name="Google Shape;438;p75"/>
          <p:cNvSpPr txBox="1">
            <a:spLocks noGrp="1"/>
          </p:cNvSpPr>
          <p:nvPr>
            <p:ph type="title"/>
          </p:nvPr>
        </p:nvSpPr>
        <p:spPr>
          <a:xfrm>
            <a:off x="686104" y="1143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dirty="0"/>
              <a:t>Demonstration, Observation, Debrief, Check-In</a:t>
            </a:r>
            <a:endParaRPr dirty="0"/>
          </a:p>
        </p:txBody>
      </p:sp>
      <p:sp>
        <p:nvSpPr>
          <p:cNvPr id="437" name="Google Shape;437;p75"/>
          <p:cNvSpPr txBox="1">
            <a:spLocks noGrp="1"/>
          </p:cNvSpPr>
          <p:nvPr>
            <p:ph type="body" idx="1"/>
          </p:nvPr>
        </p:nvSpPr>
        <p:spPr>
          <a:xfrm>
            <a:off x="615600" y="971550"/>
            <a:ext cx="7997700" cy="3429000"/>
          </a:xfrm>
          <a:prstGeom prst="rect">
            <a:avLst/>
          </a:prstGeom>
        </p:spPr>
        <p:txBody>
          <a:bodyPr spcFirstLastPara="1" wrap="square" lIns="0" tIns="0" rIns="0" bIns="0" anchor="t" anchorCtr="0">
            <a:noAutofit/>
          </a:bodyPr>
          <a:lstStyle/>
          <a:p>
            <a:pPr marL="457200" lvl="0" indent="-355600" algn="l" rtl="0">
              <a:lnSpc>
                <a:spcPct val="80000"/>
              </a:lnSpc>
              <a:spcBef>
                <a:spcPts val="0"/>
              </a:spcBef>
              <a:spcAft>
                <a:spcPts val="0"/>
              </a:spcAft>
              <a:buSzPts val="2000"/>
              <a:buChar char="•"/>
            </a:pPr>
            <a:r>
              <a:rPr lang="en-GB" b="1" dirty="0"/>
              <a:t>Takes place one to three times per week:</a:t>
            </a:r>
            <a:endParaRPr b="1" dirty="0"/>
          </a:p>
          <a:p>
            <a:pPr marL="914400" lvl="1" indent="-355600" algn="l" rtl="0">
              <a:lnSpc>
                <a:spcPct val="80000"/>
              </a:lnSpc>
              <a:spcBef>
                <a:spcPts val="1000"/>
              </a:spcBef>
              <a:spcAft>
                <a:spcPts val="0"/>
              </a:spcAft>
              <a:buSzPts val="2000"/>
              <a:buChar char="—"/>
            </a:pPr>
            <a:r>
              <a:rPr lang="en-GB" b="1" dirty="0">
                <a:latin typeface="+mj-lt"/>
              </a:rPr>
              <a:t>Demonstration:</a:t>
            </a:r>
            <a:r>
              <a:rPr lang="en-GB" dirty="0">
                <a:latin typeface="+mj-lt"/>
              </a:rPr>
              <a:t> </a:t>
            </a:r>
            <a:r>
              <a:rPr lang="en-GB" dirty="0">
                <a:solidFill>
                  <a:srgbClr val="635C5B"/>
                </a:solidFill>
                <a:latin typeface="+mj-lt"/>
              </a:rPr>
              <a:t>Mentees observe mentors providing breastfeeding counselling, demonstrating the competencies, and modelling best practices.</a:t>
            </a:r>
            <a:endParaRPr dirty="0">
              <a:solidFill>
                <a:srgbClr val="635C5B"/>
              </a:solidFill>
              <a:latin typeface="+mj-lt"/>
            </a:endParaRPr>
          </a:p>
          <a:p>
            <a:pPr marL="914400" lvl="1" indent="-355600" algn="l" rtl="0">
              <a:lnSpc>
                <a:spcPct val="80000"/>
              </a:lnSpc>
              <a:spcBef>
                <a:spcPts val="1000"/>
              </a:spcBef>
              <a:spcAft>
                <a:spcPts val="0"/>
              </a:spcAft>
              <a:buSzPts val="2000"/>
              <a:buChar char="—"/>
            </a:pPr>
            <a:r>
              <a:rPr lang="en-GB" b="1" dirty="0">
                <a:latin typeface="+mj-lt"/>
              </a:rPr>
              <a:t>Observation: </a:t>
            </a:r>
            <a:endParaRPr b="1" dirty="0">
              <a:latin typeface="+mj-lt"/>
            </a:endParaRPr>
          </a:p>
          <a:p>
            <a:pPr marL="1371600" lvl="2" indent="-355600" algn="l" rtl="0">
              <a:lnSpc>
                <a:spcPct val="80000"/>
              </a:lnSpc>
              <a:spcBef>
                <a:spcPts val="1000"/>
              </a:spcBef>
              <a:spcAft>
                <a:spcPts val="0"/>
              </a:spcAft>
              <a:buClr>
                <a:srgbClr val="635C5B"/>
              </a:buClr>
              <a:buSzPts val="2000"/>
              <a:buChar char="■"/>
            </a:pPr>
            <a:r>
              <a:rPr lang="en-GB" sz="2000" dirty="0">
                <a:solidFill>
                  <a:srgbClr val="635C5B"/>
                </a:solidFill>
                <a:latin typeface="+mj-lt"/>
              </a:rPr>
              <a:t>Mentors observe mentees providing breastfeeding counselling. </a:t>
            </a:r>
            <a:endParaRPr sz="2000" dirty="0">
              <a:solidFill>
                <a:srgbClr val="635C5B"/>
              </a:solidFill>
              <a:latin typeface="+mj-lt"/>
            </a:endParaRPr>
          </a:p>
          <a:p>
            <a:pPr marL="1371600" lvl="2" indent="-355600" algn="l" rtl="0">
              <a:lnSpc>
                <a:spcPct val="80000"/>
              </a:lnSpc>
              <a:spcBef>
                <a:spcPts val="1000"/>
              </a:spcBef>
              <a:spcAft>
                <a:spcPts val="0"/>
              </a:spcAft>
              <a:buClr>
                <a:srgbClr val="635C5B"/>
              </a:buClr>
              <a:buSzPts val="2000"/>
              <a:buChar char="■"/>
            </a:pPr>
            <a:r>
              <a:rPr lang="en-GB" sz="2000" dirty="0">
                <a:solidFill>
                  <a:srgbClr val="635C5B"/>
                </a:solidFill>
                <a:latin typeface="+mj-lt"/>
              </a:rPr>
              <a:t>Mentors perform competency assessments of mentees.</a:t>
            </a:r>
            <a:endParaRPr sz="2000" dirty="0">
              <a:solidFill>
                <a:srgbClr val="635C5B"/>
              </a:solidFill>
              <a:latin typeface="+mj-lt"/>
            </a:endParaRPr>
          </a:p>
          <a:p>
            <a:pPr marL="914400" lvl="1" indent="-355600" algn="l" rtl="0">
              <a:lnSpc>
                <a:spcPct val="80000"/>
              </a:lnSpc>
              <a:spcBef>
                <a:spcPts val="1000"/>
              </a:spcBef>
              <a:spcAft>
                <a:spcPts val="0"/>
              </a:spcAft>
              <a:buSzPts val="2000"/>
              <a:buChar char="—"/>
            </a:pPr>
            <a:r>
              <a:rPr lang="en-GB" b="1" dirty="0">
                <a:latin typeface="+mj-lt"/>
              </a:rPr>
              <a:t>Debrief:</a:t>
            </a:r>
            <a:r>
              <a:rPr lang="en-GB" dirty="0">
                <a:latin typeface="+mj-lt"/>
              </a:rPr>
              <a:t> </a:t>
            </a:r>
            <a:r>
              <a:rPr lang="en-GB" dirty="0">
                <a:solidFill>
                  <a:srgbClr val="635C5B"/>
                </a:solidFill>
                <a:latin typeface="+mj-lt"/>
              </a:rPr>
              <a:t>Mentors provide feedback to mentees.</a:t>
            </a:r>
            <a:endParaRPr dirty="0">
              <a:solidFill>
                <a:srgbClr val="635C5B"/>
              </a:solidFill>
              <a:latin typeface="+mj-lt"/>
            </a:endParaRPr>
          </a:p>
          <a:p>
            <a:pPr marL="457200" lvl="0" indent="-355600" algn="l" rtl="0">
              <a:lnSpc>
                <a:spcPct val="80000"/>
              </a:lnSpc>
              <a:spcBef>
                <a:spcPts val="1000"/>
              </a:spcBef>
              <a:spcAft>
                <a:spcPts val="0"/>
              </a:spcAft>
              <a:buSzPts val="2000"/>
              <a:buChar char="•"/>
            </a:pPr>
            <a:r>
              <a:rPr lang="en-GB" b="1" dirty="0"/>
              <a:t>Takes place once every one or two weeks:</a:t>
            </a:r>
            <a:endParaRPr b="1" dirty="0"/>
          </a:p>
          <a:p>
            <a:pPr marL="914400" lvl="1" indent="-355600" algn="l" rtl="0">
              <a:lnSpc>
                <a:spcPct val="80000"/>
              </a:lnSpc>
              <a:spcBef>
                <a:spcPts val="1000"/>
              </a:spcBef>
              <a:spcAft>
                <a:spcPts val="1000"/>
              </a:spcAft>
              <a:buSzPts val="2000"/>
              <a:buChar char="—"/>
            </a:pPr>
            <a:r>
              <a:rPr lang="en-GB" b="1" dirty="0">
                <a:latin typeface="+mj-lt"/>
              </a:rPr>
              <a:t>Check-in: </a:t>
            </a:r>
            <a:r>
              <a:rPr lang="en-GB" dirty="0">
                <a:solidFill>
                  <a:srgbClr val="635C5B"/>
                </a:solidFill>
                <a:latin typeface="+mj-lt"/>
              </a:rPr>
              <a:t>Debrief counselling sessions observed, provide feedback, conduct clinical teaching, etc. </a:t>
            </a:r>
            <a:endParaRPr dirty="0">
              <a:latin typeface="+mj-lt"/>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4" name="Google Shape;444;p76"/>
          <p:cNvSpPr txBox="1">
            <a:spLocks noGrp="1"/>
          </p:cNvSpPr>
          <p:nvPr>
            <p:ph type="title"/>
          </p:nvPr>
        </p:nvSpPr>
        <p:spPr>
          <a:xfrm>
            <a:off x="686104" y="3429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dirty="0"/>
              <a:t>Demonstration by Mentors</a:t>
            </a:r>
            <a:endParaRPr dirty="0"/>
          </a:p>
        </p:txBody>
      </p:sp>
      <p:sp>
        <p:nvSpPr>
          <p:cNvPr id="443" name="Google Shape;443;p76"/>
          <p:cNvSpPr txBox="1">
            <a:spLocks noGrp="1"/>
          </p:cNvSpPr>
          <p:nvPr>
            <p:ph type="body" idx="1"/>
          </p:nvPr>
        </p:nvSpPr>
        <p:spPr>
          <a:xfrm>
            <a:off x="685800" y="1200150"/>
            <a:ext cx="7772400" cy="3429000"/>
          </a:xfrm>
          <a:prstGeom prst="rect">
            <a:avLst/>
          </a:prstGeom>
        </p:spPr>
        <p:txBody>
          <a:bodyPr spcFirstLastPara="1" wrap="square" lIns="0" tIns="0" rIns="0" bIns="0" anchor="t" anchorCtr="0">
            <a:normAutofit fontScale="92500" lnSpcReduction="20000"/>
          </a:bodyPr>
          <a:lstStyle/>
          <a:p>
            <a:pPr marL="457200" lvl="0" indent="-334327" algn="l" rtl="0">
              <a:spcBef>
                <a:spcPts val="0"/>
              </a:spcBef>
              <a:spcAft>
                <a:spcPts val="0"/>
              </a:spcAft>
              <a:buSzPct val="90000"/>
              <a:buChar char="•"/>
            </a:pPr>
            <a:r>
              <a:rPr lang="en-GB" dirty="0"/>
              <a:t>Initially, mentees will observe mentors demonstrating the competency(</a:t>
            </a:r>
            <a:r>
              <a:rPr lang="en-GB" dirty="0" err="1"/>
              <a:t>ies</a:t>
            </a:r>
            <a:r>
              <a:rPr lang="en-GB" dirty="0"/>
              <a:t>). The mentee can ask questions and learn by observing their mentor. </a:t>
            </a:r>
            <a:endParaRPr dirty="0"/>
          </a:p>
          <a:p>
            <a:pPr marL="457200" lvl="0" indent="-334327" algn="l" rtl="0">
              <a:spcBef>
                <a:spcPts val="1200"/>
              </a:spcBef>
              <a:spcAft>
                <a:spcPts val="0"/>
              </a:spcAft>
              <a:buSzPct val="90000"/>
              <a:buChar char="•"/>
            </a:pPr>
            <a:r>
              <a:rPr lang="en-GB" dirty="0"/>
              <a:t>Mentors leverage demonstrations to teach critical tasks related to performance indicators associated with the focus competencies. </a:t>
            </a:r>
            <a:endParaRPr dirty="0"/>
          </a:p>
          <a:p>
            <a:pPr marL="457200" lvl="0" indent="-334327" algn="l" rtl="0">
              <a:spcBef>
                <a:spcPts val="1200"/>
              </a:spcBef>
              <a:spcAft>
                <a:spcPts val="0"/>
              </a:spcAft>
              <a:buSzPct val="90000"/>
              <a:buChar char="•"/>
            </a:pPr>
            <a:r>
              <a:rPr lang="en-GB" dirty="0"/>
              <a:t>Mentors may use clinical teaching or side-by-side mentoring to facilitate learning. </a:t>
            </a:r>
            <a:endParaRPr dirty="0"/>
          </a:p>
          <a:p>
            <a:pPr marL="457200" lvl="0" indent="-334327" algn="l" rtl="0">
              <a:spcBef>
                <a:spcPts val="1200"/>
              </a:spcBef>
              <a:spcAft>
                <a:spcPts val="0"/>
              </a:spcAft>
              <a:buSzPct val="90000"/>
              <a:buChar char="•"/>
            </a:pPr>
            <a:r>
              <a:rPr lang="en-GB" dirty="0"/>
              <a:t>Mentors will demonstrate breastfeeding counselling competencies, as needed, throughout implementation of the mentorship program and consistently model good counselling skills. </a:t>
            </a:r>
          </a:p>
          <a:p>
            <a:pPr marL="457200" lvl="0" indent="-334327" algn="l" rtl="0">
              <a:spcBef>
                <a:spcPts val="1200"/>
              </a:spcBef>
              <a:spcAft>
                <a:spcPts val="0"/>
              </a:spcAft>
              <a:buSzPct val="90000"/>
              <a:buChar char="•"/>
            </a:pPr>
            <a:r>
              <a:rPr lang="en-GB" dirty="0"/>
              <a:t>When mentees are ready, they can demonstrate their breastfeeding counselling skills while mentors observe.</a:t>
            </a:r>
            <a:endParaRPr sz="1100" dirty="0">
              <a:solidFill>
                <a:schemeClr val="dk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50" name="Google Shape;450;p77"/>
          <p:cNvSpPr txBox="1">
            <a:spLocks noGrp="1"/>
          </p:cNvSpPr>
          <p:nvPr>
            <p:ph type="title"/>
          </p:nvPr>
        </p:nvSpPr>
        <p:spPr>
          <a:xfrm>
            <a:off x="686104" y="381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dirty="0"/>
              <a:t>Observation of Mentees by Mentors</a:t>
            </a:r>
            <a:endParaRPr dirty="0"/>
          </a:p>
        </p:txBody>
      </p:sp>
      <p:sp>
        <p:nvSpPr>
          <p:cNvPr id="449" name="Google Shape;449;p77"/>
          <p:cNvSpPr txBox="1">
            <a:spLocks noGrp="1"/>
          </p:cNvSpPr>
          <p:nvPr>
            <p:ph type="body" idx="1"/>
          </p:nvPr>
        </p:nvSpPr>
        <p:spPr>
          <a:xfrm>
            <a:off x="685800" y="895350"/>
            <a:ext cx="7772400" cy="3429000"/>
          </a:xfrm>
          <a:prstGeom prst="rect">
            <a:avLst/>
          </a:prstGeom>
        </p:spPr>
        <p:txBody>
          <a:bodyPr spcFirstLastPara="1" wrap="square" lIns="0" tIns="0" rIns="0" bIns="0" anchor="t" anchorCtr="0">
            <a:noAutofit/>
          </a:bodyPr>
          <a:lstStyle/>
          <a:p>
            <a:pPr marL="457200" lvl="0" indent="-330200" algn="l" rtl="0">
              <a:spcBef>
                <a:spcPts val="0"/>
              </a:spcBef>
              <a:spcAft>
                <a:spcPts val="0"/>
              </a:spcAft>
              <a:buSzPts val="1600"/>
              <a:buChar char="•"/>
            </a:pPr>
            <a:r>
              <a:rPr lang="en-GB" sz="1600"/>
              <a:t>Mentors observe mentees providing breastfeeding counselling between one and three times per week, initially more frequently, throughout implementation of the mentorship program. </a:t>
            </a:r>
            <a:endParaRPr sz="1600"/>
          </a:p>
          <a:p>
            <a:pPr marL="457200" lvl="0" indent="-330200" algn="l" rtl="0">
              <a:spcBef>
                <a:spcPts val="1200"/>
              </a:spcBef>
              <a:spcAft>
                <a:spcPts val="0"/>
              </a:spcAft>
              <a:buSzPts val="1600"/>
              <a:buChar char="•"/>
            </a:pPr>
            <a:r>
              <a:rPr lang="en-GB" sz="1600"/>
              <a:t>During observations, the mentee practises the competencies that she/he prioritised.</a:t>
            </a:r>
            <a:endParaRPr sz="1600"/>
          </a:p>
          <a:p>
            <a:pPr marL="457200" lvl="0" indent="-330200" algn="l" rtl="0">
              <a:spcBef>
                <a:spcPts val="1200"/>
              </a:spcBef>
              <a:spcAft>
                <a:spcPts val="0"/>
              </a:spcAft>
              <a:buSzPts val="1600"/>
              <a:buChar char="•"/>
            </a:pPr>
            <a:r>
              <a:rPr lang="en-GB" sz="1600"/>
              <a:t>If, when the mentor is observing a mentee, the mentee omits crucial information or gives incorrect information, the mentor may gently step in and clarify the information during the counselling interaction. </a:t>
            </a:r>
            <a:endParaRPr sz="1600"/>
          </a:p>
          <a:p>
            <a:pPr marL="457200" lvl="0" indent="-330200" algn="l" rtl="0">
              <a:spcBef>
                <a:spcPts val="1200"/>
              </a:spcBef>
              <a:spcAft>
                <a:spcPts val="0"/>
              </a:spcAft>
              <a:buSzPts val="1600"/>
              <a:buChar char="•"/>
            </a:pPr>
            <a:r>
              <a:rPr lang="en-GB" sz="1600"/>
              <a:t>Mentors assess mentees’ competencies using the performance indicators corresponding with the competencies that the mentees prioritised.</a:t>
            </a:r>
            <a:endParaRPr sz="1600"/>
          </a:p>
          <a:p>
            <a:pPr marL="457200" lvl="0" indent="-330200" algn="l" rtl="0">
              <a:spcBef>
                <a:spcPts val="1200"/>
              </a:spcBef>
              <a:spcAft>
                <a:spcPts val="1200"/>
              </a:spcAft>
              <a:buSzPts val="1600"/>
              <a:buChar char="•"/>
            </a:pPr>
            <a:r>
              <a:rPr lang="en-GB" sz="1600"/>
              <a:t>When observing breastfeeding counselling sessions, mentors will use the “Observation Tool” to help the mentor notice specific actions or skills related to priority performance indicators. They can also be reviewed during monthly meetings to assess progress against established goals.</a:t>
            </a:r>
            <a:endParaRPr sz="16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6" name="Google Shape;456;p78"/>
          <p:cNvSpPr txBox="1">
            <a:spLocks noGrp="1"/>
          </p:cNvSpPr>
          <p:nvPr>
            <p:ph type="title"/>
          </p:nvPr>
        </p:nvSpPr>
        <p:spPr>
          <a:xfrm>
            <a:off x="686104" y="3429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dirty="0"/>
              <a:t>Debrief</a:t>
            </a:r>
            <a:endParaRPr dirty="0"/>
          </a:p>
        </p:txBody>
      </p:sp>
      <p:sp>
        <p:nvSpPr>
          <p:cNvPr id="455" name="Google Shape;455;p78"/>
          <p:cNvSpPr txBox="1">
            <a:spLocks noGrp="1"/>
          </p:cNvSpPr>
          <p:nvPr>
            <p:ph type="body" idx="1"/>
          </p:nvPr>
        </p:nvSpPr>
        <p:spPr>
          <a:xfrm>
            <a:off x="685800" y="1200150"/>
            <a:ext cx="7772400" cy="3429000"/>
          </a:xfrm>
          <a:prstGeom prst="rect">
            <a:avLst/>
          </a:prstGeom>
        </p:spPr>
        <p:txBody>
          <a:bodyPr spcFirstLastPara="1" wrap="square" lIns="0" tIns="0" rIns="0" bIns="0" anchor="t" anchorCtr="0">
            <a:normAutofit lnSpcReduction="10000"/>
          </a:bodyPr>
          <a:lstStyle/>
          <a:p>
            <a:pPr marL="457200" lvl="0" indent="-342900" algn="l" rtl="0">
              <a:spcBef>
                <a:spcPts val="0"/>
              </a:spcBef>
              <a:spcAft>
                <a:spcPts val="0"/>
              </a:spcAft>
              <a:buSzPts val="1800"/>
              <a:buChar char="•"/>
            </a:pPr>
            <a:r>
              <a:rPr lang="en-GB"/>
              <a:t>After any demonstration and observation, mentors and mentees should debrief. </a:t>
            </a:r>
            <a:endParaRPr/>
          </a:p>
          <a:p>
            <a:pPr marL="457200" lvl="0" indent="-342900" algn="l" rtl="0">
              <a:spcBef>
                <a:spcPts val="1200"/>
              </a:spcBef>
              <a:spcAft>
                <a:spcPts val="0"/>
              </a:spcAft>
              <a:buSzPts val="1800"/>
              <a:buChar char="•"/>
            </a:pPr>
            <a:r>
              <a:rPr lang="en-GB"/>
              <a:t>After mentees observe a mentor demonstrating breastfeeding counselling competencies, mentees will discuss what they observed, provide feedback, and ask questions. </a:t>
            </a:r>
            <a:endParaRPr/>
          </a:p>
          <a:p>
            <a:pPr marL="457200" lvl="0" indent="-342900" algn="l" rtl="0">
              <a:spcBef>
                <a:spcPts val="1200"/>
              </a:spcBef>
              <a:spcAft>
                <a:spcPts val="0"/>
              </a:spcAft>
              <a:buSzPts val="1800"/>
              <a:buChar char="•"/>
            </a:pPr>
            <a:r>
              <a:rPr lang="en-GB"/>
              <a:t>During the debrief, mentors will give supportive, constructive feedback and suggestions for improvement to the mentee. </a:t>
            </a:r>
            <a:endParaRPr/>
          </a:p>
          <a:p>
            <a:pPr marL="457200" lvl="0" indent="-342900" algn="l" rtl="0">
              <a:spcBef>
                <a:spcPts val="1200"/>
              </a:spcBef>
              <a:spcAft>
                <a:spcPts val="1200"/>
              </a:spcAft>
              <a:buSzPts val="1800"/>
              <a:buChar char="•"/>
            </a:pPr>
            <a:r>
              <a:rPr lang="en-GB"/>
              <a:t>If a mentor uses the mentor-led small group approach to mentoring, the mentor will provide feedback to all of the mentees in a group, so that mentees can learn from each other.</a:t>
            </a:r>
            <a:endParaRPr sz="1100">
              <a:solidFill>
                <a:schemeClr val="dk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2" name="Google Shape;462;p79"/>
          <p:cNvSpPr txBox="1">
            <a:spLocks noGrp="1"/>
          </p:cNvSpPr>
          <p:nvPr>
            <p:ph type="title"/>
          </p:nvPr>
        </p:nvSpPr>
        <p:spPr>
          <a:xfrm>
            <a:off x="686104" y="3429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dirty="0"/>
              <a:t>Check-In</a:t>
            </a:r>
            <a:endParaRPr dirty="0"/>
          </a:p>
        </p:txBody>
      </p:sp>
      <p:sp>
        <p:nvSpPr>
          <p:cNvPr id="461" name="Google Shape;461;p79"/>
          <p:cNvSpPr txBox="1">
            <a:spLocks noGrp="1"/>
          </p:cNvSpPr>
          <p:nvPr>
            <p:ph type="body" idx="1"/>
          </p:nvPr>
        </p:nvSpPr>
        <p:spPr>
          <a:xfrm>
            <a:off x="685800" y="1200150"/>
            <a:ext cx="7772400" cy="3429000"/>
          </a:xfrm>
          <a:prstGeom prst="rect">
            <a:avLst/>
          </a:prstGeom>
        </p:spPr>
        <p:txBody>
          <a:bodyPr spcFirstLastPara="1" wrap="square" lIns="0" tIns="0" rIns="0" bIns="0" anchor="t" anchorCtr="0">
            <a:normAutofit fontScale="92500"/>
          </a:bodyPr>
          <a:lstStyle/>
          <a:p>
            <a:pPr marL="457200" lvl="0" indent="-342900" algn="l" rtl="0">
              <a:spcBef>
                <a:spcPts val="0"/>
              </a:spcBef>
              <a:spcAft>
                <a:spcPts val="0"/>
              </a:spcAft>
              <a:buSzPts val="1800"/>
              <a:buChar char="•"/>
            </a:pPr>
            <a:r>
              <a:rPr lang="en-GB"/>
              <a:t>The mentor should check in with mentee(s) every one or two weeks, depending on need and availability. More frequent mentoring check-ins are useful, particularly at the start of the program, if work schedules allow. </a:t>
            </a:r>
            <a:endParaRPr/>
          </a:p>
          <a:p>
            <a:pPr marL="457200" lvl="0" indent="-342900" algn="l" rtl="0">
              <a:spcBef>
                <a:spcPts val="1200"/>
              </a:spcBef>
              <a:spcAft>
                <a:spcPts val="0"/>
              </a:spcAft>
              <a:buSzPts val="1800"/>
              <a:buChar char="•"/>
            </a:pPr>
            <a:r>
              <a:rPr lang="en-GB"/>
              <a:t>Check-ins should last for 60–90 minutes each, and they can be conducted one-on-one (mentor and mentee) or as a group (mentor and several mentees).</a:t>
            </a:r>
            <a:endParaRPr/>
          </a:p>
          <a:p>
            <a:pPr marL="457200" lvl="0" indent="-342900" algn="l" rtl="0">
              <a:spcBef>
                <a:spcPts val="1200"/>
              </a:spcBef>
              <a:spcAft>
                <a:spcPts val="1200"/>
              </a:spcAft>
              <a:buSzPts val="1800"/>
              <a:buChar char="•"/>
            </a:pPr>
            <a:r>
              <a:rPr lang="en-GB"/>
              <a:t>In cases where mentor-led small groups are the norm, the mentor should still plan to check in with each mentee one-to-one to discuss individual goals and any sensitive or confidential information that the mentee does not want to share with other mentees.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8" name="Google Shape;468;p80"/>
          <p:cNvSpPr txBox="1">
            <a:spLocks noGrp="1"/>
          </p:cNvSpPr>
          <p:nvPr>
            <p:ph type="title"/>
          </p:nvPr>
        </p:nvSpPr>
        <p:spPr>
          <a:xfrm>
            <a:off x="686104" y="1143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dirty="0"/>
              <a:t>Action 8: Conduct Monthly Meetings</a:t>
            </a:r>
            <a:endParaRPr dirty="0"/>
          </a:p>
        </p:txBody>
      </p:sp>
      <p:sp>
        <p:nvSpPr>
          <p:cNvPr id="467" name="Google Shape;467;p80"/>
          <p:cNvSpPr txBox="1">
            <a:spLocks noGrp="1"/>
          </p:cNvSpPr>
          <p:nvPr>
            <p:ph type="body" idx="1"/>
          </p:nvPr>
        </p:nvSpPr>
        <p:spPr>
          <a:xfrm>
            <a:off x="685800" y="895350"/>
            <a:ext cx="7772400" cy="3429000"/>
          </a:xfrm>
          <a:prstGeom prst="rect">
            <a:avLst/>
          </a:prstGeom>
        </p:spPr>
        <p:txBody>
          <a:bodyPr spcFirstLastPara="1" wrap="square" lIns="0" tIns="0" rIns="0" bIns="0" anchor="t" anchorCtr="0">
            <a:noAutofit/>
          </a:bodyPr>
          <a:lstStyle/>
          <a:p>
            <a:pPr marL="457200" lvl="0" indent="-323532" algn="l" rtl="0">
              <a:lnSpc>
                <a:spcPct val="80000"/>
              </a:lnSpc>
              <a:spcBef>
                <a:spcPts val="0"/>
              </a:spcBef>
              <a:spcAft>
                <a:spcPts val="0"/>
              </a:spcAft>
              <a:buSzPts val="1495"/>
              <a:buChar char="•"/>
            </a:pPr>
            <a:r>
              <a:rPr lang="en-GB" sz="1650" dirty="0"/>
              <a:t>The BFHI facility coordinator will take the lead on organising and facilitating monthly mentor meetings for peer-to-peer experience sharing and review of case presentations. </a:t>
            </a:r>
            <a:endParaRPr sz="1650" dirty="0"/>
          </a:p>
          <a:p>
            <a:pPr marL="457200" lvl="0" indent="-323532" algn="l" rtl="0">
              <a:lnSpc>
                <a:spcPct val="80000"/>
              </a:lnSpc>
              <a:spcBef>
                <a:spcPts val="1200"/>
              </a:spcBef>
              <a:spcAft>
                <a:spcPts val="0"/>
              </a:spcAft>
              <a:buSzPts val="1495"/>
              <a:buChar char="•"/>
            </a:pPr>
            <a:r>
              <a:rPr lang="en-GB" sz="1650" dirty="0"/>
              <a:t>Monthly meetings may include—</a:t>
            </a:r>
            <a:endParaRPr sz="1650" dirty="0"/>
          </a:p>
          <a:p>
            <a:pPr marL="914400" lvl="1" indent="-323532" algn="l" rtl="0">
              <a:lnSpc>
                <a:spcPct val="80000"/>
              </a:lnSpc>
              <a:spcBef>
                <a:spcPts val="1200"/>
              </a:spcBef>
              <a:spcAft>
                <a:spcPts val="0"/>
              </a:spcAft>
              <a:buSzPts val="1495"/>
              <a:buChar char="—"/>
            </a:pPr>
            <a:r>
              <a:rPr lang="en-GB" sz="1650" dirty="0">
                <a:latin typeface="+mj-lt"/>
              </a:rPr>
              <a:t>sharing challenges and successes on how mentoring is going (i.e., feedback on frequency of observations, frequency of check-ins, mentoring approaches used, and the use of mentorship program tools)</a:t>
            </a:r>
            <a:endParaRPr sz="1650" dirty="0">
              <a:latin typeface="+mj-lt"/>
            </a:endParaRPr>
          </a:p>
          <a:p>
            <a:pPr marL="914400" lvl="1" indent="-323532" algn="l" rtl="0">
              <a:lnSpc>
                <a:spcPct val="80000"/>
              </a:lnSpc>
              <a:spcBef>
                <a:spcPts val="1200"/>
              </a:spcBef>
              <a:spcAft>
                <a:spcPts val="0"/>
              </a:spcAft>
              <a:buSzPts val="1495"/>
              <a:buChar char="—"/>
            </a:pPr>
            <a:r>
              <a:rPr lang="en-GB" sz="1650" dirty="0">
                <a:latin typeface="+mj-lt"/>
              </a:rPr>
              <a:t>discussing common breastfeeding scenarios, challenges, and solutions and real-life examples through case presentations</a:t>
            </a:r>
            <a:endParaRPr sz="1650" dirty="0">
              <a:latin typeface="+mj-lt"/>
            </a:endParaRPr>
          </a:p>
          <a:p>
            <a:pPr marL="914400" lvl="1" indent="-323532" algn="l" rtl="0">
              <a:lnSpc>
                <a:spcPct val="80000"/>
              </a:lnSpc>
              <a:spcBef>
                <a:spcPts val="1200"/>
              </a:spcBef>
              <a:spcAft>
                <a:spcPts val="0"/>
              </a:spcAft>
              <a:buSzPts val="1495"/>
              <a:buChar char="—"/>
            </a:pPr>
            <a:r>
              <a:rPr lang="en-GB" sz="1650" dirty="0">
                <a:latin typeface="+mj-lt"/>
              </a:rPr>
              <a:t>reviewing feedback from mentees, referencing mentee responses on the “Mentor Feedback Form”, if used</a:t>
            </a:r>
            <a:endParaRPr sz="1650" dirty="0">
              <a:latin typeface="+mj-lt"/>
            </a:endParaRPr>
          </a:p>
          <a:p>
            <a:pPr marL="914400" lvl="1" indent="-323532" algn="l" rtl="0">
              <a:lnSpc>
                <a:spcPct val="80000"/>
              </a:lnSpc>
              <a:spcBef>
                <a:spcPts val="1200"/>
              </a:spcBef>
              <a:spcAft>
                <a:spcPts val="0"/>
              </a:spcAft>
              <a:buSzPts val="1495"/>
              <a:buChar char="—"/>
            </a:pPr>
            <a:r>
              <a:rPr lang="en-GB" sz="1650" dirty="0">
                <a:latin typeface="+mj-lt"/>
              </a:rPr>
              <a:t>identifying ways and make plans to improve the program</a:t>
            </a:r>
            <a:endParaRPr sz="1650" dirty="0">
              <a:latin typeface="+mj-lt"/>
            </a:endParaRPr>
          </a:p>
          <a:p>
            <a:pPr marL="914400" lvl="1" indent="-323532" algn="l" rtl="0">
              <a:lnSpc>
                <a:spcPct val="80000"/>
              </a:lnSpc>
              <a:spcBef>
                <a:spcPts val="1200"/>
              </a:spcBef>
              <a:spcAft>
                <a:spcPts val="1200"/>
              </a:spcAft>
              <a:buSzPts val="1495"/>
              <a:buChar char="—"/>
            </a:pPr>
            <a:r>
              <a:rPr lang="en-GB" sz="1650" dirty="0">
                <a:latin typeface="+mj-lt"/>
              </a:rPr>
              <a:t>exploring suggestions for sustainability and expansion (opportunity for mentees to become mentors).</a:t>
            </a:r>
            <a:endParaRPr sz="1650" dirty="0">
              <a:latin typeface="+mj-lt"/>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5" name="Google Shape;475;p81"/>
          <p:cNvSpPr txBox="1">
            <a:spLocks noGrp="1"/>
          </p:cNvSpPr>
          <p:nvPr>
            <p:ph type="title"/>
          </p:nvPr>
        </p:nvSpPr>
        <p:spPr>
          <a:xfrm>
            <a:off x="686104" y="257175"/>
            <a:ext cx="7772400" cy="5145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SzPts val="2800"/>
              <a:buNone/>
            </a:pPr>
            <a:r>
              <a:rPr lang="en-GB" dirty="0"/>
              <a:t>Action 9: Assess Competencies for Graduation</a:t>
            </a:r>
            <a:endParaRPr dirty="0"/>
          </a:p>
        </p:txBody>
      </p:sp>
      <p:sp>
        <p:nvSpPr>
          <p:cNvPr id="474" name="Google Shape;474;p81"/>
          <p:cNvSpPr txBox="1">
            <a:spLocks noGrp="1"/>
          </p:cNvSpPr>
          <p:nvPr>
            <p:ph type="body" idx="1"/>
          </p:nvPr>
        </p:nvSpPr>
        <p:spPr>
          <a:xfrm>
            <a:off x="686100" y="865250"/>
            <a:ext cx="7530300" cy="3740400"/>
          </a:xfrm>
          <a:prstGeom prst="rect">
            <a:avLst/>
          </a:prstGeom>
          <a:noFill/>
          <a:ln>
            <a:noFill/>
          </a:ln>
        </p:spPr>
        <p:txBody>
          <a:bodyPr spcFirstLastPara="1" wrap="square" lIns="0" tIns="0" rIns="0" bIns="0" anchor="t" anchorCtr="0">
            <a:noAutofit/>
          </a:bodyPr>
          <a:lstStyle/>
          <a:p>
            <a:pPr marL="230187" lvl="0" indent="-217487" algn="l" rtl="0">
              <a:lnSpc>
                <a:spcPct val="80000"/>
              </a:lnSpc>
              <a:spcBef>
                <a:spcPts val="0"/>
              </a:spcBef>
              <a:spcAft>
                <a:spcPts val="0"/>
              </a:spcAft>
              <a:buSzPts val="1600"/>
              <a:buChar char="•"/>
            </a:pPr>
            <a:r>
              <a:rPr lang="en-GB" sz="1600" dirty="0"/>
              <a:t>Mentees graduate from the mentorship program when they have demonstrated competence in the focus competencies. </a:t>
            </a:r>
            <a:endParaRPr sz="1600" dirty="0"/>
          </a:p>
          <a:p>
            <a:pPr marL="230187" lvl="0" indent="-217487" algn="l" rtl="0">
              <a:lnSpc>
                <a:spcPct val="80000"/>
              </a:lnSpc>
              <a:spcBef>
                <a:spcPts val="1200"/>
              </a:spcBef>
              <a:spcAft>
                <a:spcPts val="0"/>
              </a:spcAft>
              <a:buSzPts val="1600"/>
              <a:buChar char="•"/>
            </a:pPr>
            <a:r>
              <a:rPr lang="en-GB" sz="1600" dirty="0"/>
              <a:t>Graduation from the mentorship program includes a combination of—</a:t>
            </a:r>
            <a:endParaRPr sz="1600" dirty="0"/>
          </a:p>
          <a:p>
            <a:pPr marL="684212" lvl="1" indent="-217487" algn="l" rtl="0">
              <a:lnSpc>
                <a:spcPct val="80000"/>
              </a:lnSpc>
              <a:spcBef>
                <a:spcPts val="1200"/>
              </a:spcBef>
              <a:spcAft>
                <a:spcPts val="0"/>
              </a:spcAft>
              <a:buSzPts val="1600"/>
              <a:buChar char="—"/>
            </a:pPr>
            <a:r>
              <a:rPr lang="en-GB" sz="1600" dirty="0">
                <a:latin typeface="+mj-lt"/>
              </a:rPr>
              <a:t>mentees confidence to perform breastfeeding counselling competencies</a:t>
            </a:r>
            <a:endParaRPr sz="1600" dirty="0">
              <a:latin typeface="+mj-lt"/>
            </a:endParaRPr>
          </a:p>
          <a:p>
            <a:pPr marL="684212" lvl="1" indent="-217487" algn="l" rtl="0">
              <a:lnSpc>
                <a:spcPct val="80000"/>
              </a:lnSpc>
              <a:spcBef>
                <a:spcPts val="1200"/>
              </a:spcBef>
              <a:spcAft>
                <a:spcPts val="0"/>
              </a:spcAft>
              <a:buSzPts val="1600"/>
              <a:buChar char="—"/>
            </a:pPr>
            <a:r>
              <a:rPr lang="en-GB" sz="1600" dirty="0">
                <a:latin typeface="+mj-lt"/>
              </a:rPr>
              <a:t>mentors’ assessment of the mentee’s ability to perform breastfeeding counselling competencies.</a:t>
            </a:r>
            <a:endParaRPr sz="1600" dirty="0">
              <a:latin typeface="+mj-lt"/>
            </a:endParaRPr>
          </a:p>
          <a:p>
            <a:pPr marL="230187" lvl="0" indent="-217487" algn="l" rtl="0">
              <a:lnSpc>
                <a:spcPct val="80000"/>
              </a:lnSpc>
              <a:spcBef>
                <a:spcPts val="1200"/>
              </a:spcBef>
              <a:spcAft>
                <a:spcPts val="0"/>
              </a:spcAft>
              <a:buSzPts val="1600"/>
              <a:buChar char="•"/>
            </a:pPr>
            <a:r>
              <a:rPr lang="en-GB" sz="1600" dirty="0"/>
              <a:t>This is designed to be accomplished within four months of regular, ongoing mentorship (but it may take more or less time).</a:t>
            </a:r>
            <a:endParaRPr sz="1600" dirty="0"/>
          </a:p>
          <a:p>
            <a:pPr marL="230187" lvl="0" indent="-217487" algn="l" rtl="0">
              <a:lnSpc>
                <a:spcPct val="80000"/>
              </a:lnSpc>
              <a:spcBef>
                <a:spcPts val="1200"/>
              </a:spcBef>
              <a:spcAft>
                <a:spcPts val="0"/>
              </a:spcAft>
              <a:buSzPts val="1600"/>
              <a:buChar char="•"/>
            </a:pPr>
            <a:r>
              <a:rPr lang="en-GB" sz="1600" dirty="0"/>
              <a:t>If the mentee meets these requirements, he/she will receive a certificate of completion of the breastfeeding counselling mentorship program by the BFHI Facility Implementation Team and will be eligible for serving as a mentor in that service delivery point in the future. </a:t>
            </a:r>
            <a:endParaRPr sz="1600" dirty="0"/>
          </a:p>
          <a:p>
            <a:pPr marL="230187" lvl="0" indent="-217487" algn="l" rtl="0">
              <a:lnSpc>
                <a:spcPct val="80000"/>
              </a:lnSpc>
              <a:spcBef>
                <a:spcPts val="1200"/>
              </a:spcBef>
              <a:spcAft>
                <a:spcPts val="1200"/>
              </a:spcAft>
              <a:buSzPts val="1600"/>
              <a:buChar char="•"/>
            </a:pPr>
            <a:r>
              <a:rPr lang="en-GB" sz="1600" dirty="0"/>
              <a:t>If the mentee fails to meet the requirements of graduation, the BFHI Facility Implementation Team and the mentee will meet to discuss the reasons and agree on next steps, which may include continuing in the program to graduate.</a:t>
            </a:r>
            <a:endParaRPr sz="1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7"/>
          <p:cNvSpPr txBox="1">
            <a:spLocks noGrp="1"/>
          </p:cNvSpPr>
          <p:nvPr>
            <p:ph type="title" idx="4294967295"/>
          </p:nvPr>
        </p:nvSpPr>
        <p:spPr>
          <a:xfrm>
            <a:off x="0" y="0"/>
            <a:ext cx="9144000" cy="4756150"/>
          </a:xfrm>
          <a:prstGeom prst="rect">
            <a:avLst/>
          </a:prstGeom>
          <a:solidFill>
            <a:schemeClr val="accent2"/>
          </a:solidFill>
          <a:ln>
            <a:noFill/>
            <a:prstDash/>
          </a:ln>
          <a:effectLst/>
        </p:spPr>
        <p:txBody>
          <a:bodyPr rot="0" spcFirstLastPara="1" vertOverflow="overflow" horzOverflow="overflow" vert="horz" wrap="square" lIns="457200" tIns="91425" rIns="91425" bIns="91425"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1200"/>
              </a:spcAft>
              <a:buClr>
                <a:schemeClr val="lt1"/>
              </a:buClr>
              <a:buSzPts val="2000"/>
              <a:buFont typeface="Arial"/>
              <a:buNone/>
              <a:tabLst/>
              <a:defRPr/>
            </a:pPr>
            <a:r>
              <a:rPr kumimoji="0" lang="en-GB" sz="2500" b="1" i="0" u="none" strike="noStrike" kern="0" cap="none" spc="0" normalizeH="0" baseline="0" noProof="0" dirty="0">
                <a:ln>
                  <a:noFill/>
                </a:ln>
                <a:solidFill>
                  <a:schemeClr val="lt1"/>
                </a:solidFill>
                <a:effectLst/>
                <a:uLnTx/>
                <a:uFillTx/>
                <a:latin typeface="+mj-lt"/>
                <a:ea typeface="Gill Sans"/>
                <a:cs typeface="Gill Sans"/>
                <a:sym typeface="Gill Sans"/>
              </a:rPr>
              <a:t>Breastfeeding Counselling Mentorship Program</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1" name="Google Shape;481;p82"/>
          <p:cNvSpPr txBox="1">
            <a:spLocks noGrp="1"/>
          </p:cNvSpPr>
          <p:nvPr>
            <p:ph type="title"/>
          </p:nvPr>
        </p:nvSpPr>
        <p:spPr>
          <a:xfrm>
            <a:off x="686104" y="3429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dirty="0"/>
              <a:t>Action 10: Monitor the Program </a:t>
            </a:r>
            <a:endParaRPr dirty="0"/>
          </a:p>
        </p:txBody>
      </p:sp>
      <p:sp>
        <p:nvSpPr>
          <p:cNvPr id="480" name="Google Shape;480;p82"/>
          <p:cNvSpPr txBox="1">
            <a:spLocks noGrp="1"/>
          </p:cNvSpPr>
          <p:nvPr>
            <p:ph type="body" idx="1"/>
          </p:nvPr>
        </p:nvSpPr>
        <p:spPr>
          <a:xfrm>
            <a:off x="685800" y="1200150"/>
            <a:ext cx="7772400" cy="3429000"/>
          </a:xfrm>
          <a:prstGeom prst="rect">
            <a:avLst/>
          </a:prstGeom>
        </p:spPr>
        <p:txBody>
          <a:bodyPr spcFirstLastPara="1" wrap="square" lIns="0" tIns="0" rIns="0" bIns="0" anchor="t" anchorCtr="0">
            <a:normAutofit fontScale="92500" lnSpcReduction="20000"/>
          </a:bodyPr>
          <a:lstStyle/>
          <a:p>
            <a:pPr marL="457200" lvl="0" indent="-342900" algn="l" rtl="0">
              <a:spcBef>
                <a:spcPts val="0"/>
              </a:spcBef>
              <a:spcAft>
                <a:spcPts val="0"/>
              </a:spcAft>
              <a:buSzPts val="1800"/>
              <a:buChar char="•"/>
            </a:pPr>
            <a:r>
              <a:rPr lang="en-GB"/>
              <a:t>The BFHI Facility Implementation Team, led by the BFHI facility coordinator, will monitor program indicators and other related indicators.</a:t>
            </a:r>
            <a:endParaRPr/>
          </a:p>
          <a:p>
            <a:pPr marL="457200" lvl="0" indent="-342900" algn="l" rtl="0">
              <a:spcBef>
                <a:spcPts val="1200"/>
              </a:spcBef>
              <a:spcAft>
                <a:spcPts val="0"/>
              </a:spcAft>
              <a:buSzPts val="1800"/>
              <a:buChar char="•"/>
            </a:pPr>
            <a:r>
              <a:rPr lang="en-GB"/>
              <a:t>Over the course of the mentorship program, mentors will record breastfeeding counselling and breastfeeding counselling mentorship activities. </a:t>
            </a:r>
            <a:endParaRPr/>
          </a:p>
          <a:p>
            <a:pPr marL="457200" lvl="0" indent="-342900" algn="l" rtl="0">
              <a:spcBef>
                <a:spcPts val="1200"/>
              </a:spcBef>
              <a:spcAft>
                <a:spcPts val="0"/>
              </a:spcAft>
              <a:buSzPts val="1800"/>
              <a:buChar char="•"/>
            </a:pPr>
            <a:r>
              <a:rPr lang="en-GB"/>
              <a:t>The BFHI facility coordinator will convene monthly mentor-mentee meetings to review the progress of the mentorship program, share successes, discuss challenges, and identify solutions.</a:t>
            </a:r>
            <a:endParaRPr/>
          </a:p>
          <a:p>
            <a:pPr marL="457200" lvl="0" indent="-342900" algn="l" rtl="0">
              <a:spcBef>
                <a:spcPts val="1200"/>
              </a:spcBef>
              <a:spcAft>
                <a:spcPts val="1200"/>
              </a:spcAft>
              <a:buSzPts val="1800"/>
              <a:buChar char="•"/>
            </a:pPr>
            <a:r>
              <a:rPr lang="en-GB"/>
              <a:t>Ideally, the BFHI Facility Management Team would take steps to collect and report on outcomes related to breastfeeding counselling provided, breastfeeding practices, and health status.</a:t>
            </a:r>
            <a:endParaRPr sz="1100">
              <a:solidFill>
                <a:schemeClr val="dk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7" name="Google Shape;487;p83"/>
          <p:cNvSpPr txBox="1">
            <a:spLocks noGrp="1"/>
          </p:cNvSpPr>
          <p:nvPr>
            <p:ph type="title"/>
          </p:nvPr>
        </p:nvSpPr>
        <p:spPr>
          <a:xfrm>
            <a:off x="686104" y="342900"/>
            <a:ext cx="7772400" cy="685800"/>
          </a:xfrm>
          <a:prstGeom prst="rect">
            <a:avLst/>
          </a:prstGeom>
        </p:spPr>
        <p:txBody>
          <a:bodyPr spcFirstLastPara="1" wrap="square" lIns="0" tIns="0" rIns="0" bIns="0" anchor="b" anchorCtr="0">
            <a:normAutofit fontScale="90000"/>
          </a:bodyPr>
          <a:lstStyle/>
          <a:p>
            <a:pPr marL="0" lvl="0" indent="0" algn="l" rtl="0">
              <a:spcBef>
                <a:spcPts val="0"/>
              </a:spcBef>
              <a:spcAft>
                <a:spcPts val="0"/>
              </a:spcAft>
              <a:buNone/>
            </a:pPr>
            <a:r>
              <a:rPr lang="en-GB" dirty="0"/>
              <a:t>Facility Self-Assessment Upon Completion of Program</a:t>
            </a:r>
            <a:endParaRPr dirty="0"/>
          </a:p>
        </p:txBody>
      </p:sp>
      <p:sp>
        <p:nvSpPr>
          <p:cNvPr id="486" name="Google Shape;486;p83"/>
          <p:cNvSpPr txBox="1">
            <a:spLocks noGrp="1"/>
          </p:cNvSpPr>
          <p:nvPr>
            <p:ph type="body" idx="1"/>
          </p:nvPr>
        </p:nvSpPr>
        <p:spPr>
          <a:xfrm>
            <a:off x="685800" y="1504950"/>
            <a:ext cx="4264500" cy="3429000"/>
          </a:xfrm>
          <a:prstGeom prst="rect">
            <a:avLst/>
          </a:prstGeom>
        </p:spPr>
        <p:txBody>
          <a:bodyPr spcFirstLastPara="1" wrap="square" lIns="0" tIns="0" rIns="0" bIns="0" anchor="t" anchorCtr="0">
            <a:normAutofit/>
          </a:bodyPr>
          <a:lstStyle/>
          <a:p>
            <a:pPr marL="0" lvl="0" indent="0" algn="l" rtl="0">
              <a:spcBef>
                <a:spcPts val="0"/>
              </a:spcBef>
              <a:spcAft>
                <a:spcPts val="1200"/>
              </a:spcAft>
              <a:buNone/>
            </a:pPr>
            <a:r>
              <a:rPr lang="en-GB"/>
              <a:t>Upon completion of all of the 10 actions, the BFHI Facility Implementation Team will conduct another BFHI health facility self-assessment at the end of one cycle of mentorship (typically four months) or on a bi-annual basis. </a:t>
            </a:r>
            <a:endParaRPr/>
          </a:p>
        </p:txBody>
      </p:sp>
      <p:pic>
        <p:nvPicPr>
          <p:cNvPr id="489" name="Google Shape;489;p83" descr="A medical staff in uniform smiles for the camera."/>
          <p:cNvPicPr preferRelativeResize="0"/>
          <p:nvPr/>
        </p:nvPicPr>
        <p:blipFill rotWithShape="1">
          <a:blip r:embed="rId3">
            <a:alphaModFix/>
          </a:blip>
          <a:srcRect l="16708"/>
          <a:stretch/>
        </p:blipFill>
        <p:spPr>
          <a:xfrm>
            <a:off x="5261000" y="1490425"/>
            <a:ext cx="3034375" cy="2432125"/>
          </a:xfrm>
          <a:prstGeom prst="rect">
            <a:avLst/>
          </a:prstGeom>
          <a:noFill/>
          <a:ln>
            <a:noFill/>
          </a:ln>
        </p:spPr>
      </p:pic>
      <p:sp>
        <p:nvSpPr>
          <p:cNvPr id="488" name="Google Shape;488;p83"/>
          <p:cNvSpPr txBox="1"/>
          <p:nvPr/>
        </p:nvSpPr>
        <p:spPr>
          <a:xfrm rot="5400000">
            <a:off x="7160275" y="2862579"/>
            <a:ext cx="2292600" cy="577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GB" sz="1000" b="0" i="0" u="none" strike="noStrike" cap="none" dirty="0">
                <a:solidFill>
                  <a:srgbClr val="6C6463"/>
                </a:solidFill>
                <a:latin typeface="+mj-lt"/>
                <a:ea typeface="Gill Sans"/>
                <a:cs typeface="Gill Sans"/>
                <a:sym typeface="Gill Sans"/>
              </a:rPr>
              <a:t>Photo credit:: Allan </a:t>
            </a:r>
            <a:r>
              <a:rPr lang="en-GB" sz="1000" b="0" i="0" u="none" strike="noStrike" cap="none" dirty="0" err="1">
                <a:solidFill>
                  <a:srgbClr val="6C6463"/>
                </a:solidFill>
                <a:latin typeface="+mj-lt"/>
                <a:ea typeface="Gill Sans"/>
                <a:cs typeface="Gill Sans"/>
                <a:sym typeface="Gill Sans"/>
              </a:rPr>
              <a:t>Gichigi</a:t>
            </a:r>
            <a:r>
              <a:rPr lang="en-GB" sz="1000" b="0" i="0" u="none" strike="noStrike" cap="none" dirty="0">
                <a:solidFill>
                  <a:srgbClr val="6C6463"/>
                </a:solidFill>
                <a:latin typeface="+mj-lt"/>
                <a:ea typeface="Gill Sans"/>
                <a:cs typeface="Gill Sans"/>
                <a:sym typeface="Gill Sans"/>
              </a:rPr>
              <a:t>/MCSP</a:t>
            </a:r>
            <a:endParaRPr sz="1000" b="0" i="0" u="none" strike="noStrike" cap="none" dirty="0">
              <a:solidFill>
                <a:srgbClr val="6C6463"/>
              </a:solidFill>
              <a:latin typeface="+mj-lt"/>
              <a:ea typeface="Gill Sans"/>
              <a:cs typeface="Gill Sans"/>
              <a:sym typeface="Gill Sa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mj-lt"/>
              <a:ea typeface="Gill Sans"/>
              <a:cs typeface="Gill Sans"/>
              <a:sym typeface="Gill San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84"/>
          <p:cNvSpPr txBox="1">
            <a:spLocks noGrp="1"/>
          </p:cNvSpPr>
          <p:nvPr>
            <p:ph type="title" idx="4294967295"/>
          </p:nvPr>
        </p:nvSpPr>
        <p:spPr>
          <a:xfrm>
            <a:off x="0" y="0"/>
            <a:ext cx="9144000" cy="4679950"/>
          </a:xfrm>
          <a:prstGeom prst="rect">
            <a:avLst/>
          </a:prstGeom>
          <a:solidFill>
            <a:schemeClr val="accent4"/>
          </a:solidFill>
          <a:ln>
            <a:noFill/>
            <a:prstDash/>
          </a:ln>
          <a:effectLst/>
        </p:spPr>
        <p:txBody>
          <a:bodyPr rot="0" spcFirstLastPara="1" vertOverflow="overflow" horzOverflow="overflow" vert="horz" wrap="square" lIns="457200" tIns="91425" rIns="91425" bIns="91425"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1200"/>
              </a:spcAft>
              <a:buClr>
                <a:schemeClr val="lt1"/>
              </a:buClr>
              <a:buSzPts val="2000"/>
              <a:buFont typeface="Arial"/>
              <a:buNone/>
              <a:tabLst/>
              <a:defRPr/>
            </a:pPr>
            <a:r>
              <a:rPr kumimoji="0" lang="en-GB" sz="2500" b="1" i="0" u="none" strike="noStrike" kern="0" cap="none" spc="0" normalizeH="0" baseline="0" noProof="0" dirty="0">
                <a:ln>
                  <a:noFill/>
                </a:ln>
                <a:solidFill>
                  <a:schemeClr val="lt1"/>
                </a:solidFill>
                <a:effectLst/>
                <a:uLnTx/>
                <a:uFillTx/>
                <a:latin typeface="+mj-lt"/>
                <a:ea typeface="Gill Sans"/>
                <a:cs typeface="Gill Sans"/>
                <a:sym typeface="Gill Sans"/>
              </a:rPr>
              <a:t>Program Materials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85"/>
          <p:cNvSpPr txBox="1">
            <a:spLocks noGrp="1"/>
          </p:cNvSpPr>
          <p:nvPr>
            <p:ph type="title"/>
          </p:nvPr>
        </p:nvSpPr>
        <p:spPr>
          <a:xfrm>
            <a:off x="686104" y="1143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dirty="0"/>
              <a:t>Mentorship Program Package</a:t>
            </a:r>
            <a:endParaRPr dirty="0"/>
          </a:p>
        </p:txBody>
      </p:sp>
      <p:sp>
        <p:nvSpPr>
          <p:cNvPr id="500" name="Google Shape;500;p85"/>
          <p:cNvSpPr/>
          <p:nvPr/>
        </p:nvSpPr>
        <p:spPr>
          <a:xfrm>
            <a:off x="685800" y="940200"/>
            <a:ext cx="7772400" cy="3680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100"/>
              <a:buFont typeface="Arial"/>
              <a:buNone/>
            </a:pPr>
            <a:r>
              <a:rPr lang="en-GB" sz="1900" b="0" i="0" u="none" strike="noStrike" cap="none" dirty="0">
                <a:solidFill>
                  <a:schemeClr val="accent3"/>
                </a:solidFill>
                <a:latin typeface="+mj-lt"/>
                <a:ea typeface="Gill Sans"/>
                <a:cs typeface="Gill Sans"/>
                <a:sym typeface="Gill Sans"/>
              </a:rPr>
              <a:t>The breastfeeding counselling </a:t>
            </a:r>
            <a:r>
              <a:rPr lang="en-GB" sz="1900" b="1" i="0" u="none" strike="noStrike" cap="none" dirty="0">
                <a:solidFill>
                  <a:schemeClr val="accent3"/>
                </a:solidFill>
                <a:latin typeface="+mj-lt"/>
                <a:ea typeface="Gill Sans"/>
                <a:cs typeface="Gill Sans"/>
                <a:sym typeface="Gill Sans"/>
              </a:rPr>
              <a:t>mentorship program package</a:t>
            </a:r>
            <a:r>
              <a:rPr lang="en-GB" sz="1900" b="0" i="0" u="none" strike="noStrike" cap="none" dirty="0">
                <a:solidFill>
                  <a:schemeClr val="accent3"/>
                </a:solidFill>
                <a:latin typeface="+mj-lt"/>
                <a:ea typeface="Gill Sans"/>
                <a:cs typeface="Gill Sans"/>
                <a:sym typeface="Gill Sans"/>
              </a:rPr>
              <a:t> includes</a:t>
            </a:r>
            <a:r>
              <a:rPr lang="en-GB" sz="1900" dirty="0">
                <a:solidFill>
                  <a:schemeClr val="accent3"/>
                </a:solidFill>
                <a:latin typeface="+mj-lt"/>
                <a:ea typeface="Gill Sans"/>
                <a:cs typeface="Gill Sans"/>
                <a:sym typeface="Gill Sans"/>
              </a:rPr>
              <a:t>—</a:t>
            </a:r>
            <a:endParaRPr sz="1900" b="0" i="0" u="none" strike="noStrike" cap="none" dirty="0">
              <a:solidFill>
                <a:schemeClr val="accent3"/>
              </a:solidFill>
              <a:latin typeface="+mj-lt"/>
              <a:ea typeface="Gill Sans"/>
              <a:cs typeface="Gill Sans"/>
              <a:sym typeface="Gill Sans"/>
            </a:endParaRPr>
          </a:p>
          <a:p>
            <a:pPr marL="0" marR="0" lvl="0" indent="0" algn="l" rtl="0">
              <a:lnSpc>
                <a:spcPct val="100000"/>
              </a:lnSpc>
              <a:spcBef>
                <a:spcPts val="0"/>
              </a:spcBef>
              <a:spcAft>
                <a:spcPts val="0"/>
              </a:spcAft>
              <a:buClr>
                <a:srgbClr val="000000"/>
              </a:buClr>
              <a:buSzPts val="2100"/>
              <a:buFont typeface="Arial"/>
              <a:buNone/>
            </a:pPr>
            <a:endParaRPr sz="1900" b="0" i="0" u="none" strike="noStrike" cap="none" dirty="0">
              <a:solidFill>
                <a:schemeClr val="accent3"/>
              </a:solidFill>
              <a:latin typeface="+mj-lt"/>
              <a:ea typeface="Gill Sans"/>
              <a:cs typeface="Gill Sans"/>
              <a:sym typeface="Gill Sans"/>
            </a:endParaRPr>
          </a:p>
          <a:p>
            <a:pPr marL="457200" marR="0" lvl="0" indent="-311150" algn="l" rtl="0">
              <a:lnSpc>
                <a:spcPct val="100000"/>
              </a:lnSpc>
              <a:spcBef>
                <a:spcPts val="0"/>
              </a:spcBef>
              <a:spcAft>
                <a:spcPts val="0"/>
              </a:spcAft>
              <a:buClr>
                <a:schemeClr val="accent3"/>
              </a:buClr>
              <a:buSzPts val="1300"/>
              <a:buFont typeface="Arial"/>
              <a:buChar char="●"/>
            </a:pPr>
            <a:r>
              <a:rPr lang="en-GB" sz="1900" i="1" dirty="0">
                <a:solidFill>
                  <a:schemeClr val="accent3"/>
                </a:solidFill>
                <a:latin typeface="+mj-lt"/>
                <a:ea typeface="Gill Sans"/>
                <a:cs typeface="Gill Sans"/>
                <a:sym typeface="Gill Sans"/>
              </a:rPr>
              <a:t>Implementation Guidance for a Facility-Based Breastfeeding Counselling Mentorship Program</a:t>
            </a:r>
            <a:endParaRPr sz="1900" b="0" i="0" u="none" strike="noStrike" cap="none" dirty="0">
              <a:solidFill>
                <a:schemeClr val="accent3"/>
              </a:solidFill>
              <a:latin typeface="+mj-lt"/>
              <a:ea typeface="Gill Sans"/>
              <a:cs typeface="Gill Sans"/>
              <a:sym typeface="Gill Sans"/>
            </a:endParaRPr>
          </a:p>
          <a:p>
            <a:pPr marL="457200" marR="0" lvl="0" indent="-311150" algn="l" rtl="0">
              <a:lnSpc>
                <a:spcPct val="100000"/>
              </a:lnSpc>
              <a:spcBef>
                <a:spcPts val="0"/>
              </a:spcBef>
              <a:spcAft>
                <a:spcPts val="0"/>
              </a:spcAft>
              <a:buClr>
                <a:schemeClr val="accent3"/>
              </a:buClr>
              <a:buSzPts val="1300"/>
              <a:buFont typeface="Arial"/>
              <a:buChar char="●"/>
            </a:pPr>
            <a:r>
              <a:rPr lang="en-GB" sz="1900" b="0" i="1" u="none" strike="noStrike" cap="none" dirty="0">
                <a:solidFill>
                  <a:schemeClr val="accent3"/>
                </a:solidFill>
                <a:latin typeface="+mj-lt"/>
                <a:ea typeface="Gill Sans"/>
                <a:cs typeface="Gill Sans"/>
                <a:sym typeface="Gill Sans"/>
              </a:rPr>
              <a:t>Core Concepts in Mentorship Training: Mentor Training for the Breastfeeding Cou</a:t>
            </a:r>
            <a:r>
              <a:rPr lang="en-GB" sz="1900" i="1" dirty="0">
                <a:solidFill>
                  <a:schemeClr val="accent3"/>
                </a:solidFill>
                <a:latin typeface="+mj-lt"/>
                <a:ea typeface="Gill Sans"/>
                <a:cs typeface="Gill Sans"/>
                <a:sym typeface="Gill Sans"/>
              </a:rPr>
              <a:t>nse</a:t>
            </a:r>
            <a:r>
              <a:rPr lang="en-GB" sz="1900" b="0" i="1" u="none" strike="noStrike" cap="none" dirty="0">
                <a:solidFill>
                  <a:schemeClr val="accent3"/>
                </a:solidFill>
                <a:latin typeface="+mj-lt"/>
                <a:ea typeface="Gill Sans"/>
                <a:cs typeface="Gill Sans"/>
                <a:sym typeface="Gill Sans"/>
              </a:rPr>
              <a:t>lling Mentorship P</a:t>
            </a:r>
            <a:r>
              <a:rPr lang="en-GB" sz="1900" i="1" dirty="0">
                <a:solidFill>
                  <a:schemeClr val="accent3"/>
                </a:solidFill>
                <a:latin typeface="+mj-lt"/>
                <a:ea typeface="Gill Sans"/>
                <a:cs typeface="Gill Sans"/>
                <a:sym typeface="Gill Sans"/>
              </a:rPr>
              <a:t>rogram</a:t>
            </a:r>
            <a:endParaRPr sz="1900" i="1" dirty="0">
              <a:solidFill>
                <a:schemeClr val="accent3"/>
              </a:solidFill>
              <a:latin typeface="+mj-lt"/>
              <a:ea typeface="Gill Sans"/>
              <a:cs typeface="Gill Sans"/>
              <a:sym typeface="Gill Sans"/>
            </a:endParaRPr>
          </a:p>
          <a:p>
            <a:pPr marL="914400" marR="0" lvl="1" indent="-349250" algn="l" rtl="0">
              <a:lnSpc>
                <a:spcPct val="100000"/>
              </a:lnSpc>
              <a:spcBef>
                <a:spcPts val="0"/>
              </a:spcBef>
              <a:spcAft>
                <a:spcPts val="0"/>
              </a:spcAft>
              <a:buClr>
                <a:schemeClr val="accent3"/>
              </a:buClr>
              <a:buSzPts val="1900"/>
              <a:buFont typeface="Arial"/>
              <a:buChar char="—"/>
            </a:pPr>
            <a:r>
              <a:rPr lang="en-GB" sz="1900" dirty="0">
                <a:solidFill>
                  <a:schemeClr val="accent3"/>
                </a:solidFill>
                <a:latin typeface="+mj-lt"/>
                <a:ea typeface="Gill Sans"/>
                <a:cs typeface="Gill Sans"/>
                <a:sym typeface="Gill Sans"/>
              </a:rPr>
              <a:t>Facilitator’s Guide</a:t>
            </a:r>
            <a:endParaRPr sz="1900" dirty="0">
              <a:solidFill>
                <a:schemeClr val="accent3"/>
              </a:solidFill>
              <a:latin typeface="+mj-lt"/>
              <a:ea typeface="Gill Sans"/>
              <a:cs typeface="Gill Sans"/>
              <a:sym typeface="Gill Sans"/>
            </a:endParaRPr>
          </a:p>
          <a:p>
            <a:pPr marL="914400" marR="0" lvl="1" indent="-349250" algn="l" rtl="0">
              <a:lnSpc>
                <a:spcPct val="100000"/>
              </a:lnSpc>
              <a:spcBef>
                <a:spcPts val="0"/>
              </a:spcBef>
              <a:spcAft>
                <a:spcPts val="0"/>
              </a:spcAft>
              <a:buClr>
                <a:schemeClr val="accent3"/>
              </a:buClr>
              <a:buSzPts val="1900"/>
              <a:buFont typeface="Gill Sans"/>
              <a:buChar char="—"/>
            </a:pPr>
            <a:r>
              <a:rPr lang="en-GB" sz="1900" dirty="0">
                <a:solidFill>
                  <a:schemeClr val="accent3"/>
                </a:solidFill>
                <a:latin typeface="+mj-lt"/>
                <a:ea typeface="Gill Sans"/>
                <a:cs typeface="Gill Sans"/>
                <a:sym typeface="Gill Sans"/>
              </a:rPr>
              <a:t>Participant’s Manual</a:t>
            </a:r>
            <a:endParaRPr sz="1900" dirty="0">
              <a:solidFill>
                <a:schemeClr val="accent3"/>
              </a:solidFill>
              <a:latin typeface="+mj-lt"/>
              <a:ea typeface="Gill Sans"/>
              <a:cs typeface="Gill Sans"/>
              <a:sym typeface="Gill Sans"/>
            </a:endParaRPr>
          </a:p>
          <a:p>
            <a:pPr marL="914400" marR="0" lvl="1" indent="-349250" algn="l" rtl="0">
              <a:lnSpc>
                <a:spcPct val="100000"/>
              </a:lnSpc>
              <a:spcBef>
                <a:spcPts val="0"/>
              </a:spcBef>
              <a:spcAft>
                <a:spcPts val="0"/>
              </a:spcAft>
              <a:buClr>
                <a:schemeClr val="accent3"/>
              </a:buClr>
              <a:buSzPts val="1900"/>
              <a:buFont typeface="Gill Sans"/>
              <a:buChar char="—"/>
            </a:pPr>
            <a:r>
              <a:rPr lang="en-GB" sz="1900" dirty="0">
                <a:solidFill>
                  <a:schemeClr val="accent3"/>
                </a:solidFill>
                <a:latin typeface="+mj-lt"/>
                <a:ea typeface="Gill Sans"/>
                <a:cs typeface="Gill Sans"/>
                <a:sym typeface="Gill Sans"/>
              </a:rPr>
              <a:t>Slide deck.</a:t>
            </a:r>
            <a:endParaRPr sz="1900" dirty="0">
              <a:solidFill>
                <a:schemeClr val="accent3"/>
              </a:solidFill>
              <a:latin typeface="+mj-lt"/>
              <a:ea typeface="Gill Sans"/>
              <a:cs typeface="Gill Sans"/>
              <a:sym typeface="Gill Sans"/>
            </a:endParaRPr>
          </a:p>
          <a:p>
            <a:pPr marL="457200" marR="0" lvl="0" indent="0" algn="l" rtl="0">
              <a:lnSpc>
                <a:spcPct val="100000"/>
              </a:lnSpc>
              <a:spcBef>
                <a:spcPts val="0"/>
              </a:spcBef>
              <a:spcAft>
                <a:spcPts val="0"/>
              </a:spcAft>
              <a:buNone/>
            </a:pPr>
            <a:endParaRPr sz="1900" dirty="0">
              <a:solidFill>
                <a:schemeClr val="accent3"/>
              </a:solidFill>
              <a:latin typeface="+mj-lt"/>
              <a:ea typeface="Gill Sans"/>
              <a:cs typeface="Gill Sans"/>
              <a:sym typeface="Gill Sans"/>
            </a:endParaRPr>
          </a:p>
          <a:p>
            <a:pPr marL="0" marR="0" lvl="0" indent="0" algn="l" rtl="0">
              <a:lnSpc>
                <a:spcPct val="100000"/>
              </a:lnSpc>
              <a:spcBef>
                <a:spcPts val="0"/>
              </a:spcBef>
              <a:spcAft>
                <a:spcPts val="0"/>
              </a:spcAft>
              <a:buClr>
                <a:srgbClr val="000000"/>
              </a:buClr>
              <a:buSzPts val="2100"/>
              <a:buFont typeface="Arial"/>
              <a:buNone/>
            </a:pPr>
            <a:r>
              <a:rPr lang="en-GB" sz="1900" b="0" i="0" u="none" strike="noStrike" cap="none" dirty="0">
                <a:solidFill>
                  <a:schemeClr val="accent3"/>
                </a:solidFill>
                <a:latin typeface="+mj-lt"/>
                <a:ea typeface="Gill Sans"/>
                <a:cs typeface="Gill Sans"/>
                <a:sym typeface="Gill Sans"/>
              </a:rPr>
              <a:t>The mentorship package complements</a:t>
            </a:r>
            <a:r>
              <a:rPr lang="en-GB" sz="1900" dirty="0">
                <a:solidFill>
                  <a:schemeClr val="accent3"/>
                </a:solidFill>
                <a:latin typeface="+mj-lt"/>
                <a:ea typeface="Gill Sans"/>
                <a:cs typeface="Gill Sans"/>
                <a:sym typeface="Gill Sans"/>
              </a:rPr>
              <a:t>—</a:t>
            </a:r>
            <a:endParaRPr sz="1900" b="0" i="0" u="none" strike="noStrike" cap="none" dirty="0">
              <a:solidFill>
                <a:schemeClr val="accent3"/>
              </a:solidFill>
              <a:latin typeface="+mj-lt"/>
              <a:ea typeface="Gill Sans"/>
              <a:cs typeface="Gill Sans"/>
              <a:sym typeface="Gill Sans"/>
            </a:endParaRPr>
          </a:p>
          <a:p>
            <a:pPr marL="457200" marR="0" lvl="0" indent="-311150" algn="l" rtl="0">
              <a:lnSpc>
                <a:spcPct val="100000"/>
              </a:lnSpc>
              <a:spcBef>
                <a:spcPts val="0"/>
              </a:spcBef>
              <a:spcAft>
                <a:spcPts val="0"/>
              </a:spcAft>
              <a:buClr>
                <a:schemeClr val="accent3"/>
              </a:buClr>
              <a:buSzPts val="1300"/>
              <a:buFont typeface="Arial"/>
              <a:buChar char="●"/>
            </a:pPr>
            <a:r>
              <a:rPr lang="en-GB" sz="1900" b="0" i="1" u="none" strike="noStrike" cap="none" dirty="0">
                <a:solidFill>
                  <a:schemeClr val="accent3"/>
                </a:solidFill>
                <a:latin typeface="+mj-lt"/>
                <a:ea typeface="Gill Sans"/>
                <a:cs typeface="Gill Sans"/>
                <a:sym typeface="Gill Sans"/>
              </a:rPr>
              <a:t>BFHI Training Course for Maternity Staff.</a:t>
            </a:r>
            <a:endParaRPr sz="1800" b="0" i="1" u="none" strike="noStrike" cap="none" dirty="0">
              <a:solidFill>
                <a:schemeClr val="accent3"/>
              </a:solidFill>
              <a:latin typeface="+mj-lt"/>
              <a:ea typeface="Gill Sans"/>
              <a:cs typeface="Gill Sans"/>
              <a:sym typeface="Gill Sa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accent3"/>
              </a:solidFill>
              <a:latin typeface="+mj-lt"/>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6" name="Google Shape;506;p86"/>
          <p:cNvSpPr txBox="1">
            <a:spLocks noGrp="1"/>
          </p:cNvSpPr>
          <p:nvPr>
            <p:ph type="title"/>
          </p:nvPr>
        </p:nvSpPr>
        <p:spPr>
          <a:xfrm>
            <a:off x="686104" y="1905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dirty="0"/>
              <a:t>Implementation Guidance</a:t>
            </a:r>
            <a:endParaRPr dirty="0"/>
          </a:p>
        </p:txBody>
      </p:sp>
      <p:sp>
        <p:nvSpPr>
          <p:cNvPr id="505" name="Google Shape;505;p86"/>
          <p:cNvSpPr txBox="1">
            <a:spLocks noGrp="1"/>
          </p:cNvSpPr>
          <p:nvPr>
            <p:ph type="body" idx="1"/>
          </p:nvPr>
        </p:nvSpPr>
        <p:spPr>
          <a:xfrm>
            <a:off x="685800" y="971550"/>
            <a:ext cx="7317000" cy="3429000"/>
          </a:xfrm>
          <a:prstGeom prst="rect">
            <a:avLst/>
          </a:prstGeom>
        </p:spPr>
        <p:txBody>
          <a:bodyPr spcFirstLastPara="1" wrap="square" lIns="0" tIns="0" rIns="0" bIns="0" anchor="t" anchorCtr="0">
            <a:noAutofit/>
          </a:bodyPr>
          <a:lstStyle/>
          <a:p>
            <a:pPr marL="230187" lvl="0" indent="-214947" algn="l" rtl="0">
              <a:lnSpc>
                <a:spcPct val="80000"/>
              </a:lnSpc>
              <a:spcBef>
                <a:spcPts val="0"/>
              </a:spcBef>
              <a:spcAft>
                <a:spcPts val="0"/>
              </a:spcAft>
              <a:buSzPts val="1560"/>
              <a:buChar char="●"/>
            </a:pPr>
            <a:r>
              <a:rPr lang="en-GB" sz="1700"/>
              <a:t>Implementation guidance was developed for the program through </a:t>
            </a:r>
            <a:br>
              <a:rPr lang="en-GB" sz="1700"/>
            </a:br>
            <a:r>
              <a:rPr lang="en-GB" sz="1700"/>
              <a:t>a co-creation process with several stakeholders in Kenya, </a:t>
            </a:r>
            <a:br>
              <a:rPr lang="en-GB" sz="1700"/>
            </a:br>
            <a:r>
              <a:rPr lang="en-GB" sz="1700"/>
              <a:t>including the Ministry of Health.</a:t>
            </a:r>
            <a:endParaRPr sz="1700"/>
          </a:p>
          <a:p>
            <a:pPr marL="230187" lvl="0" indent="-214947" algn="l" rtl="0">
              <a:lnSpc>
                <a:spcPct val="80000"/>
              </a:lnSpc>
              <a:spcBef>
                <a:spcPts val="1200"/>
              </a:spcBef>
              <a:spcAft>
                <a:spcPts val="0"/>
              </a:spcAft>
              <a:buSzPts val="1560"/>
              <a:buChar char="●"/>
            </a:pPr>
            <a:r>
              <a:rPr lang="en-GB" sz="1700"/>
              <a:t>The implementation guidance draws on tools and resources from </a:t>
            </a:r>
            <a:br>
              <a:rPr lang="en-GB" sz="1700"/>
            </a:br>
            <a:r>
              <a:rPr lang="en-GB" sz="1700"/>
              <a:t>the </a:t>
            </a:r>
            <a:r>
              <a:rPr lang="en-GB" sz="1700" i="1"/>
              <a:t>BFHI Training</a:t>
            </a:r>
            <a:r>
              <a:rPr lang="en-GB" sz="1700"/>
              <a:t> and the </a:t>
            </a:r>
            <a:r>
              <a:rPr lang="en-GB" sz="1700" i="1"/>
              <a:t>Competency Verification Toolkit</a:t>
            </a:r>
            <a:r>
              <a:rPr lang="en-GB" sz="1700"/>
              <a:t>. </a:t>
            </a:r>
            <a:endParaRPr sz="1700"/>
          </a:p>
          <a:p>
            <a:pPr marL="230187" lvl="0" indent="-214947" algn="l" rtl="0">
              <a:lnSpc>
                <a:spcPct val="80000"/>
              </a:lnSpc>
              <a:spcBef>
                <a:spcPts val="1200"/>
              </a:spcBef>
              <a:spcAft>
                <a:spcPts val="0"/>
              </a:spcAft>
              <a:buSzPts val="1560"/>
              <a:buChar char="●"/>
            </a:pPr>
            <a:r>
              <a:rPr lang="en-GB" sz="1700"/>
              <a:t>Key document that health facilities will use when establishing and </a:t>
            </a:r>
            <a:br>
              <a:rPr lang="en-GB" sz="1700"/>
            </a:br>
            <a:r>
              <a:rPr lang="en-GB" sz="1700"/>
              <a:t>implementing the mentorship program at their facility:</a:t>
            </a:r>
            <a:endParaRPr sz="1700"/>
          </a:p>
          <a:p>
            <a:pPr marL="685800" lvl="1" indent="-213359" algn="l" rtl="0">
              <a:lnSpc>
                <a:spcPct val="80000"/>
              </a:lnSpc>
              <a:spcBef>
                <a:spcPts val="0"/>
              </a:spcBef>
              <a:spcAft>
                <a:spcPts val="0"/>
              </a:spcAft>
              <a:buSzPts val="1560"/>
              <a:buChar char="—"/>
            </a:pPr>
            <a:r>
              <a:rPr lang="en-GB" sz="1700">
                <a:latin typeface="+mj-lt"/>
              </a:rPr>
              <a:t>includes actions for implementing the mentorship program </a:t>
            </a:r>
            <a:br>
              <a:rPr lang="en-GB" sz="1700">
                <a:latin typeface="+mj-lt"/>
              </a:rPr>
            </a:br>
            <a:r>
              <a:rPr lang="en-GB" sz="1700">
                <a:latin typeface="+mj-lt"/>
              </a:rPr>
              <a:t>at the facility level</a:t>
            </a:r>
            <a:endParaRPr sz="1700">
              <a:latin typeface="+mj-lt"/>
            </a:endParaRPr>
          </a:p>
          <a:p>
            <a:pPr marL="684212" lvl="1" indent="-214947" algn="l" rtl="0">
              <a:lnSpc>
                <a:spcPct val="80000"/>
              </a:lnSpc>
              <a:spcBef>
                <a:spcPts val="1000"/>
              </a:spcBef>
              <a:spcAft>
                <a:spcPts val="0"/>
              </a:spcAft>
              <a:buSzPts val="1560"/>
              <a:buChar char="—"/>
            </a:pPr>
            <a:r>
              <a:rPr lang="en-GB" sz="1700">
                <a:latin typeface="+mj-lt"/>
              </a:rPr>
              <a:t>describes the program structure, management, implementation, and monitoring. </a:t>
            </a:r>
            <a:endParaRPr sz="1700">
              <a:latin typeface="+mj-lt"/>
            </a:endParaRPr>
          </a:p>
          <a:p>
            <a:pPr marL="230187" lvl="0" indent="-223837" algn="l" rtl="0">
              <a:lnSpc>
                <a:spcPct val="80000"/>
              </a:lnSpc>
              <a:spcBef>
                <a:spcPts val="1000"/>
              </a:spcBef>
              <a:spcAft>
                <a:spcPts val="0"/>
              </a:spcAft>
              <a:buSzPts val="1700"/>
              <a:buChar char="●"/>
            </a:pPr>
            <a:r>
              <a:rPr lang="en-GB" sz="1700"/>
              <a:t>Includes:</a:t>
            </a:r>
            <a:endParaRPr sz="1700"/>
          </a:p>
          <a:p>
            <a:pPr marL="684212" lvl="1" indent="-223837" algn="l" rtl="0">
              <a:lnSpc>
                <a:spcPct val="80000"/>
              </a:lnSpc>
              <a:spcBef>
                <a:spcPts val="0"/>
              </a:spcBef>
              <a:spcAft>
                <a:spcPts val="0"/>
              </a:spcAft>
              <a:buSzPts val="1700"/>
              <a:buChar char="—"/>
            </a:pPr>
            <a:r>
              <a:rPr lang="en-GB" sz="1700">
                <a:latin typeface="+mj-lt"/>
              </a:rPr>
              <a:t>Mentor and mentee job aids, mentorship program tools, and IEC materials</a:t>
            </a:r>
            <a:endParaRPr sz="1700">
              <a:latin typeface="+mj-lt"/>
            </a:endParaRPr>
          </a:p>
          <a:p>
            <a:pPr marL="684212" lvl="1" indent="-223837" algn="l" rtl="0">
              <a:lnSpc>
                <a:spcPct val="80000"/>
              </a:lnSpc>
              <a:spcBef>
                <a:spcPts val="1000"/>
              </a:spcBef>
              <a:spcAft>
                <a:spcPts val="1000"/>
              </a:spcAft>
              <a:buSzPts val="1700"/>
              <a:buChar char="—"/>
            </a:pPr>
            <a:r>
              <a:rPr lang="en-GB" sz="1700">
                <a:latin typeface="+mj-lt"/>
              </a:rPr>
              <a:t>Slide decks to use during orientation and inception meetings.</a:t>
            </a:r>
            <a:endParaRPr sz="1700">
              <a:latin typeface="+mj-lt"/>
            </a:endParaRPr>
          </a:p>
        </p:txBody>
      </p:sp>
      <p:pic>
        <p:nvPicPr>
          <p:cNvPr id="507" name="Google Shape;507;p86" descr="A USAID poster features a woman looking at a swaddled infant in her arms. A man stands behind the woman and looks over her shoulders at the infant. The poster is titled, implementation guidance for a facility-based breastfeeding counseling mentorship program."/>
          <p:cNvPicPr preferRelativeResize="0"/>
          <p:nvPr/>
        </p:nvPicPr>
        <p:blipFill>
          <a:blip r:embed="rId3">
            <a:alphaModFix/>
          </a:blip>
          <a:stretch>
            <a:fillRect/>
          </a:stretch>
        </p:blipFill>
        <p:spPr>
          <a:xfrm>
            <a:off x="6767350" y="155375"/>
            <a:ext cx="2098300" cy="2738450"/>
          </a:xfrm>
          <a:prstGeom prst="rect">
            <a:avLst/>
          </a:prstGeom>
          <a:noFill/>
          <a:ln w="9525" cap="flat" cmpd="sng">
            <a:solidFill>
              <a:srgbClr val="635C5B"/>
            </a:solidFill>
            <a:prstDash val="solid"/>
            <a:round/>
            <a:headEnd type="none" w="sm" len="sm"/>
            <a:tailEnd type="none" w="sm" len="sm"/>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3" name="Google Shape;513;p87"/>
          <p:cNvSpPr txBox="1">
            <a:spLocks noGrp="1"/>
          </p:cNvSpPr>
          <p:nvPr>
            <p:ph type="title"/>
          </p:nvPr>
        </p:nvSpPr>
        <p:spPr>
          <a:xfrm>
            <a:off x="686104" y="3429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dirty="0"/>
              <a:t>Mentor and Mentee Resources</a:t>
            </a:r>
            <a:endParaRPr dirty="0"/>
          </a:p>
        </p:txBody>
      </p:sp>
      <p:sp>
        <p:nvSpPr>
          <p:cNvPr id="512" name="Google Shape;512;p87"/>
          <p:cNvSpPr txBox="1">
            <a:spLocks noGrp="1"/>
          </p:cNvSpPr>
          <p:nvPr>
            <p:ph type="body" idx="1"/>
          </p:nvPr>
        </p:nvSpPr>
        <p:spPr>
          <a:xfrm>
            <a:off x="685800" y="1200150"/>
            <a:ext cx="7772400" cy="3429000"/>
          </a:xfrm>
          <a:prstGeom prst="rect">
            <a:avLst/>
          </a:prstGeom>
        </p:spPr>
        <p:txBody>
          <a:bodyPr spcFirstLastPara="1" wrap="square" lIns="0" tIns="0" rIns="0" bIns="0" anchor="t" anchorCtr="0">
            <a:normAutofit/>
          </a:bodyPr>
          <a:lstStyle/>
          <a:p>
            <a:pPr marL="457200" lvl="0" indent="-342900" algn="l" rtl="0">
              <a:spcBef>
                <a:spcPts val="0"/>
              </a:spcBef>
              <a:spcAft>
                <a:spcPts val="0"/>
              </a:spcAft>
              <a:buSzPts val="1800"/>
              <a:buChar char="•"/>
            </a:pPr>
            <a:r>
              <a:rPr lang="en-GB"/>
              <a:t>The implementation guidance includes these. You will need to print these prior to the start of the mentorship program so they are available during the orientation meetings. </a:t>
            </a:r>
            <a:endParaRPr/>
          </a:p>
          <a:p>
            <a:pPr marL="457200" lvl="0" indent="-342900" algn="l" rtl="0">
              <a:spcBef>
                <a:spcPts val="1000"/>
              </a:spcBef>
              <a:spcAft>
                <a:spcPts val="0"/>
              </a:spcAft>
              <a:buSzPts val="1800"/>
              <a:buChar char="•"/>
            </a:pPr>
            <a:r>
              <a:rPr lang="en-GB"/>
              <a:t>The annexes include the purpose of each resource and instructions for use. </a:t>
            </a:r>
            <a:endParaRPr/>
          </a:p>
          <a:p>
            <a:pPr marL="457200" lvl="0" indent="-342900" algn="l" rtl="0">
              <a:spcBef>
                <a:spcPts val="1000"/>
              </a:spcBef>
              <a:spcAft>
                <a:spcPts val="1000"/>
              </a:spcAft>
              <a:buSzPts val="1800"/>
              <a:buChar char="•"/>
            </a:pPr>
            <a:r>
              <a:rPr lang="en-GB"/>
              <a:t>In some cases, you will need to print more than one copy of a resource; the instructions indicate when this may be the case.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9" name="Google Shape;519;p88"/>
          <p:cNvSpPr txBox="1">
            <a:spLocks noGrp="1"/>
          </p:cNvSpPr>
          <p:nvPr>
            <p:ph type="title"/>
          </p:nvPr>
        </p:nvSpPr>
        <p:spPr>
          <a:xfrm>
            <a:off x="686104" y="3429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dirty="0"/>
              <a:t>Mentor Training</a:t>
            </a:r>
            <a:endParaRPr dirty="0"/>
          </a:p>
        </p:txBody>
      </p:sp>
      <p:sp>
        <p:nvSpPr>
          <p:cNvPr id="518" name="Google Shape;518;p88"/>
          <p:cNvSpPr txBox="1">
            <a:spLocks noGrp="1"/>
          </p:cNvSpPr>
          <p:nvPr>
            <p:ph type="body" idx="1"/>
          </p:nvPr>
        </p:nvSpPr>
        <p:spPr>
          <a:xfrm>
            <a:off x="685800" y="1200150"/>
            <a:ext cx="7772400" cy="3429000"/>
          </a:xfrm>
          <a:prstGeom prst="rect">
            <a:avLst/>
          </a:prstGeom>
        </p:spPr>
        <p:txBody>
          <a:bodyPr spcFirstLastPara="1" wrap="square" lIns="0" tIns="0" rIns="0" bIns="0" anchor="t" anchorCtr="0">
            <a:normAutofit/>
          </a:bodyPr>
          <a:lstStyle/>
          <a:p>
            <a:pPr marL="457200" lvl="0" indent="-342900" algn="l" rtl="0">
              <a:spcBef>
                <a:spcPts val="0"/>
              </a:spcBef>
              <a:spcAft>
                <a:spcPts val="0"/>
              </a:spcAft>
              <a:buSzPts val="1800"/>
              <a:buChar char="●"/>
            </a:pPr>
            <a:r>
              <a:rPr lang="en-GB" dirty="0"/>
              <a:t>The </a:t>
            </a:r>
            <a:r>
              <a:rPr lang="en-GB" i="1" dirty="0"/>
              <a:t>Core Concepts in Mentorship Training </a:t>
            </a:r>
            <a:br>
              <a:rPr lang="en-GB" i="1" dirty="0"/>
            </a:br>
            <a:r>
              <a:rPr lang="en-GB" dirty="0"/>
              <a:t>course orients mentors to the mentorship </a:t>
            </a:r>
            <a:br>
              <a:rPr lang="en-GB" dirty="0"/>
            </a:br>
            <a:r>
              <a:rPr lang="en-GB" dirty="0"/>
              <a:t>program and train them prior to the program </a:t>
            </a:r>
            <a:br>
              <a:rPr lang="en-GB" dirty="0"/>
            </a:br>
            <a:r>
              <a:rPr lang="en-GB" dirty="0"/>
              <a:t>start.</a:t>
            </a:r>
            <a:endParaRPr dirty="0"/>
          </a:p>
          <a:p>
            <a:pPr marL="457200" lvl="0" indent="-342900" algn="l" rtl="0">
              <a:spcBef>
                <a:spcPts val="1200"/>
              </a:spcBef>
              <a:spcAft>
                <a:spcPts val="0"/>
              </a:spcAft>
              <a:buSzPts val="1800"/>
              <a:buChar char="●"/>
            </a:pPr>
            <a:r>
              <a:rPr lang="en-GB" dirty="0"/>
              <a:t>Contains:</a:t>
            </a:r>
            <a:endParaRPr dirty="0"/>
          </a:p>
          <a:p>
            <a:pPr marL="914400" lvl="1" indent="-342900" algn="l" rtl="0">
              <a:spcBef>
                <a:spcPts val="1200"/>
              </a:spcBef>
              <a:spcAft>
                <a:spcPts val="0"/>
              </a:spcAft>
              <a:buSzPts val="1800"/>
              <a:buChar char="—"/>
            </a:pPr>
            <a:r>
              <a:rPr lang="en-GB" dirty="0">
                <a:latin typeface="+mj-lt"/>
              </a:rPr>
              <a:t>Facilitator’s Guide</a:t>
            </a:r>
            <a:endParaRPr dirty="0">
              <a:latin typeface="+mj-lt"/>
            </a:endParaRPr>
          </a:p>
          <a:p>
            <a:pPr marL="914400" lvl="1" indent="-342900" algn="l" rtl="0">
              <a:spcBef>
                <a:spcPts val="1200"/>
              </a:spcBef>
              <a:spcAft>
                <a:spcPts val="0"/>
              </a:spcAft>
              <a:buSzPts val="1800"/>
              <a:buChar char="—"/>
            </a:pPr>
            <a:r>
              <a:rPr lang="en-GB">
                <a:latin typeface="+mj-lt"/>
              </a:rPr>
              <a:t>Participant’s Manual</a:t>
            </a:r>
            <a:endParaRPr>
              <a:latin typeface="+mj-lt"/>
            </a:endParaRPr>
          </a:p>
          <a:p>
            <a:pPr marL="914400" lvl="1" indent="-342900" algn="l" rtl="0">
              <a:spcBef>
                <a:spcPts val="1200"/>
              </a:spcBef>
              <a:spcAft>
                <a:spcPts val="0"/>
              </a:spcAft>
              <a:buSzPts val="1800"/>
              <a:buChar char="—"/>
            </a:pPr>
            <a:r>
              <a:rPr lang="en-GB" dirty="0">
                <a:latin typeface="+mj-lt"/>
              </a:rPr>
              <a:t>Slide deck.</a:t>
            </a:r>
            <a:endParaRPr dirty="0">
              <a:latin typeface="+mj-lt"/>
            </a:endParaRPr>
          </a:p>
          <a:p>
            <a:pPr marL="0" lvl="0" indent="0" algn="l" rtl="0">
              <a:spcBef>
                <a:spcPts val="1200"/>
              </a:spcBef>
              <a:spcAft>
                <a:spcPts val="1200"/>
              </a:spcAft>
              <a:buNone/>
            </a:pPr>
            <a:endParaRPr dirty="0"/>
          </a:p>
        </p:txBody>
      </p:sp>
      <p:pic>
        <p:nvPicPr>
          <p:cNvPr id="3" name="Picture 2" descr="A USAID poster features a woman looking at a swaddled infant in her arms. A man and a woman stand behind the women and look over her shoulders at the infant. The poster is titled, care concepts in mentorship training for the breastfeeding counseling mentorship program.">
            <a:extLst>
              <a:ext uri="{FF2B5EF4-FFF2-40B4-BE49-F238E27FC236}">
                <a16:creationId xmlns:a16="http://schemas.microsoft.com/office/drawing/2014/main" id="{747BD764-566C-4875-9ECE-D2C0925E4A3F}"/>
              </a:ext>
            </a:extLst>
          </p:cNvPr>
          <p:cNvPicPr>
            <a:picLocks noChangeAspect="1"/>
          </p:cNvPicPr>
          <p:nvPr/>
        </p:nvPicPr>
        <p:blipFill>
          <a:blip r:embed="rId3"/>
          <a:stretch>
            <a:fillRect/>
          </a:stretch>
        </p:blipFill>
        <p:spPr>
          <a:xfrm>
            <a:off x="5905285" y="661271"/>
            <a:ext cx="2951195" cy="3820958"/>
          </a:xfrm>
          <a:prstGeom prst="rect">
            <a:avLst/>
          </a:prstGeom>
          <a:ln>
            <a:solidFill>
              <a:schemeClr val="accent1"/>
            </a:solid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89"/>
          <p:cNvSpPr txBox="1">
            <a:spLocks noGrp="1"/>
          </p:cNvSpPr>
          <p:nvPr>
            <p:ph type="title" idx="4294967295"/>
          </p:nvPr>
        </p:nvSpPr>
        <p:spPr>
          <a:xfrm>
            <a:off x="0" y="0"/>
            <a:ext cx="9144000" cy="4741863"/>
          </a:xfrm>
          <a:prstGeom prst="rect">
            <a:avLst/>
          </a:prstGeom>
          <a:solidFill>
            <a:schemeClr val="accent2"/>
          </a:solidFill>
          <a:ln>
            <a:noFill/>
            <a:prstDash/>
          </a:ln>
          <a:effectLst/>
        </p:spPr>
        <p:txBody>
          <a:bodyPr rot="0" spcFirstLastPara="1" vertOverflow="overflow" horzOverflow="overflow" vert="horz" wrap="square" lIns="457200" tIns="91425" rIns="91425" bIns="91425"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1200"/>
              </a:spcAft>
              <a:buClr>
                <a:schemeClr val="lt1"/>
              </a:buClr>
              <a:buSzPts val="2000"/>
              <a:buFont typeface="Arial"/>
              <a:buNone/>
              <a:tabLst/>
              <a:defRPr/>
            </a:pPr>
            <a:r>
              <a:rPr kumimoji="0" lang="en-US" sz="2500" b="1" i="0" u="none" strike="noStrike" kern="0" cap="none" spc="0" normalizeH="0" baseline="0" noProof="0" dirty="0">
                <a:ln>
                  <a:noFill/>
                </a:ln>
                <a:solidFill>
                  <a:schemeClr val="lt1"/>
                </a:solidFill>
                <a:effectLst/>
                <a:uLnTx/>
                <a:uFillTx/>
                <a:latin typeface="+mj-lt"/>
                <a:ea typeface="Gill Sans"/>
                <a:cs typeface="Gill Sans"/>
                <a:sym typeface="Gill Sans"/>
              </a:rPr>
              <a:t>Consensus Building and Discussion on Key Next Steps for Implementation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1" name="Google Shape;531;p90"/>
          <p:cNvSpPr txBox="1">
            <a:spLocks noGrp="1"/>
          </p:cNvSpPr>
          <p:nvPr>
            <p:ph type="title"/>
          </p:nvPr>
        </p:nvSpPr>
        <p:spPr>
          <a:xfrm>
            <a:off x="686104" y="3429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dirty="0"/>
              <a:t>Key Discussion Points</a:t>
            </a:r>
            <a:endParaRPr dirty="0"/>
          </a:p>
        </p:txBody>
      </p:sp>
      <p:sp>
        <p:nvSpPr>
          <p:cNvPr id="530" name="Google Shape;530;p90"/>
          <p:cNvSpPr txBox="1">
            <a:spLocks noGrp="1"/>
          </p:cNvSpPr>
          <p:nvPr>
            <p:ph type="body" idx="1"/>
          </p:nvPr>
        </p:nvSpPr>
        <p:spPr>
          <a:xfrm>
            <a:off x="685800" y="1200150"/>
            <a:ext cx="7772400" cy="3429000"/>
          </a:xfrm>
          <a:prstGeom prst="rect">
            <a:avLst/>
          </a:prstGeom>
        </p:spPr>
        <p:txBody>
          <a:bodyPr spcFirstLastPara="1" wrap="square" lIns="0" tIns="0" rIns="0" bIns="0" anchor="t" anchorCtr="0">
            <a:normAutofit fontScale="92500" lnSpcReduction="10000"/>
          </a:bodyPr>
          <a:lstStyle/>
          <a:p>
            <a:pPr marL="457200" lvl="0" indent="-342900" algn="l" rtl="0">
              <a:spcBef>
                <a:spcPts val="0"/>
              </a:spcBef>
              <a:spcAft>
                <a:spcPts val="0"/>
              </a:spcAft>
              <a:buSzPts val="1800"/>
              <a:buChar char="•"/>
            </a:pPr>
            <a:r>
              <a:rPr lang="en-GB"/>
              <a:t>Results of the BFHI health facility self-assessment</a:t>
            </a:r>
            <a:endParaRPr/>
          </a:p>
          <a:p>
            <a:pPr marL="914400" lvl="1" indent="-342900" algn="l" rtl="0">
              <a:spcBef>
                <a:spcPts val="1000"/>
              </a:spcBef>
              <a:spcAft>
                <a:spcPts val="0"/>
              </a:spcAft>
              <a:buSzPts val="1800"/>
              <a:buChar char="–"/>
            </a:pPr>
            <a:r>
              <a:rPr lang="en-GB">
                <a:latin typeface="+mj-lt"/>
              </a:rPr>
              <a:t>This should inform the planning of the BFHI training(s) and selection of mentors and mentees. </a:t>
            </a:r>
            <a:endParaRPr>
              <a:latin typeface="+mj-lt"/>
            </a:endParaRPr>
          </a:p>
          <a:p>
            <a:pPr marL="457200" lvl="0" indent="-342900" algn="l" rtl="0">
              <a:spcBef>
                <a:spcPts val="1000"/>
              </a:spcBef>
              <a:spcAft>
                <a:spcPts val="0"/>
              </a:spcAft>
              <a:buSzPts val="1800"/>
              <a:buChar char="•"/>
            </a:pPr>
            <a:r>
              <a:rPr lang="en-GB"/>
              <a:t>Planning, organising, and facilitating BFHI training(s)</a:t>
            </a:r>
            <a:endParaRPr/>
          </a:p>
          <a:p>
            <a:pPr marL="914400" lvl="1" indent="-342900" algn="l" rtl="0">
              <a:spcBef>
                <a:spcPts val="1000"/>
              </a:spcBef>
              <a:spcAft>
                <a:spcPts val="0"/>
              </a:spcAft>
              <a:buSzPts val="1800"/>
              <a:buChar char="–"/>
            </a:pPr>
            <a:r>
              <a:rPr lang="en-GB">
                <a:latin typeface="+mj-lt"/>
              </a:rPr>
              <a:t>For example, number of potential participants, number of training sessions, identifying facilitators, timeline, resources, etc. </a:t>
            </a:r>
            <a:endParaRPr>
              <a:latin typeface="+mj-lt"/>
            </a:endParaRPr>
          </a:p>
          <a:p>
            <a:pPr marL="457200" lvl="0" indent="-342900" algn="l" rtl="0">
              <a:spcBef>
                <a:spcPts val="1000"/>
              </a:spcBef>
              <a:spcAft>
                <a:spcPts val="0"/>
              </a:spcAft>
              <a:buSzPts val="1800"/>
              <a:buChar char="•"/>
            </a:pPr>
            <a:r>
              <a:rPr lang="en-GB"/>
              <a:t>Process of selecting mentors</a:t>
            </a:r>
            <a:endParaRPr/>
          </a:p>
          <a:p>
            <a:pPr marL="914400" lvl="1" indent="-342900" algn="l" rtl="0">
              <a:spcBef>
                <a:spcPts val="1000"/>
              </a:spcBef>
              <a:spcAft>
                <a:spcPts val="0"/>
              </a:spcAft>
              <a:buSzPts val="1800"/>
              <a:buChar char="–"/>
            </a:pPr>
            <a:r>
              <a:rPr lang="en-GB">
                <a:latin typeface="+mj-lt"/>
              </a:rPr>
              <a:t>For example, organizing a meeting to discuss mentor selection, etc.</a:t>
            </a:r>
            <a:endParaRPr>
              <a:latin typeface="+mj-lt"/>
            </a:endParaRPr>
          </a:p>
          <a:p>
            <a:pPr marL="457200" lvl="0" indent="-342900" algn="l" rtl="0">
              <a:spcBef>
                <a:spcPts val="1000"/>
              </a:spcBef>
              <a:spcAft>
                <a:spcPts val="1000"/>
              </a:spcAft>
              <a:buSzPts val="1800"/>
              <a:buChar char="•"/>
            </a:pPr>
            <a:r>
              <a:rPr lang="en-GB"/>
              <a:t>Resources needed for the mentorship program.</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91"/>
          <p:cNvSpPr txBox="1">
            <a:spLocks noGrp="1"/>
          </p:cNvSpPr>
          <p:nvPr>
            <p:ph type="title" idx="4294967295"/>
          </p:nvPr>
        </p:nvSpPr>
        <p:spPr>
          <a:xfrm>
            <a:off x="0" y="0"/>
            <a:ext cx="9144000" cy="4741863"/>
          </a:xfrm>
          <a:prstGeom prst="rect">
            <a:avLst/>
          </a:prstGeom>
          <a:solidFill>
            <a:schemeClr val="accent2"/>
          </a:solidFill>
          <a:ln>
            <a:noFill/>
            <a:prstDash/>
          </a:ln>
          <a:effectLst/>
        </p:spPr>
        <p:txBody>
          <a:bodyPr rot="0" spcFirstLastPara="1" vertOverflow="overflow" horzOverflow="overflow" vert="horz" wrap="square" lIns="457200" tIns="91425" rIns="91425" bIns="91425"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1200"/>
              </a:spcAft>
              <a:buClr>
                <a:schemeClr val="lt1"/>
              </a:buClr>
              <a:buSzPts val="2000"/>
              <a:buFont typeface="Arial"/>
              <a:buNone/>
              <a:tabLst/>
              <a:defRPr/>
            </a:pPr>
            <a:r>
              <a:rPr kumimoji="0" lang="en-GB" sz="2500" b="1" i="0" u="none" strike="noStrike" kern="0" cap="none" spc="0" normalizeH="0" baseline="0" noProof="0" dirty="0">
                <a:ln>
                  <a:noFill/>
                </a:ln>
                <a:solidFill>
                  <a:schemeClr val="lt1"/>
                </a:solidFill>
                <a:effectLst/>
                <a:uLnTx/>
                <a:uFillTx/>
                <a:latin typeface="+mj-lt"/>
                <a:ea typeface="Gill Sans"/>
                <a:cs typeface="Gill Sans"/>
                <a:sym typeface="Gill Sans"/>
              </a:rPr>
              <a:t>Next Steps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8"/>
          <p:cNvSpPr txBox="1">
            <a:spLocks noGrp="1"/>
          </p:cNvSpPr>
          <p:nvPr>
            <p:ph type="title" idx="4294967295"/>
          </p:nvPr>
        </p:nvSpPr>
        <p:spPr>
          <a:xfrm>
            <a:off x="0" y="0"/>
            <a:ext cx="9144000" cy="4725988"/>
          </a:xfrm>
          <a:prstGeom prst="rect">
            <a:avLst/>
          </a:prstGeom>
          <a:solidFill>
            <a:schemeClr val="accent4"/>
          </a:solidFill>
          <a:ln>
            <a:noFill/>
            <a:prstDash/>
          </a:ln>
          <a:effectLst/>
        </p:spPr>
        <p:txBody>
          <a:bodyPr rot="0" spcFirstLastPara="1" vertOverflow="overflow" horzOverflow="overflow" vert="horz" wrap="square" lIns="457200" tIns="91425" rIns="91425" bIns="91425"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1200"/>
              </a:spcAft>
              <a:buClr>
                <a:schemeClr val="lt1"/>
              </a:buClr>
              <a:buSzPts val="2000"/>
              <a:buFont typeface="Arial"/>
              <a:buNone/>
              <a:tabLst/>
              <a:defRPr/>
            </a:pPr>
            <a:r>
              <a:rPr kumimoji="0" lang="en-GB" sz="2500" b="1" i="0" u="none" strike="noStrike" kern="0" cap="none" spc="0" normalizeH="0" baseline="0" noProof="0" dirty="0">
                <a:ln>
                  <a:noFill/>
                </a:ln>
                <a:solidFill>
                  <a:schemeClr val="lt1"/>
                </a:solidFill>
                <a:effectLst/>
                <a:uLnTx/>
                <a:uFillTx/>
                <a:latin typeface="+mj-lt"/>
                <a:ea typeface="Gill Sans"/>
                <a:cs typeface="Gill Sans"/>
                <a:sym typeface="Gill Sans"/>
              </a:rPr>
              <a:t>Goals and Objectives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2" name="Google Shape;542;p92"/>
          <p:cNvSpPr txBox="1">
            <a:spLocks noGrp="1"/>
          </p:cNvSpPr>
          <p:nvPr>
            <p:ph type="title"/>
          </p:nvPr>
        </p:nvSpPr>
        <p:spPr>
          <a:xfrm>
            <a:off x="686104" y="3429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dirty="0"/>
              <a:t>Next Steps</a:t>
            </a:r>
            <a:endParaRPr dirty="0"/>
          </a:p>
        </p:txBody>
      </p:sp>
      <p:sp>
        <p:nvSpPr>
          <p:cNvPr id="541" name="Google Shape;541;p92"/>
          <p:cNvSpPr txBox="1">
            <a:spLocks noGrp="1"/>
          </p:cNvSpPr>
          <p:nvPr>
            <p:ph type="body" idx="1"/>
          </p:nvPr>
        </p:nvSpPr>
        <p:spPr>
          <a:xfrm>
            <a:off x="685800" y="1200150"/>
            <a:ext cx="7772400" cy="3429000"/>
          </a:xfrm>
          <a:prstGeom prst="rect">
            <a:avLst/>
          </a:prstGeom>
        </p:spPr>
        <p:txBody>
          <a:bodyPr spcFirstLastPara="1" wrap="square" lIns="0" tIns="0" rIns="0" bIns="0" anchor="t" anchorCtr="0">
            <a:normAutofit/>
          </a:bodyPr>
          <a:lstStyle/>
          <a:p>
            <a:pPr marL="457200" lvl="0" indent="-361950" algn="l" rtl="0">
              <a:spcBef>
                <a:spcPts val="0"/>
              </a:spcBef>
              <a:spcAft>
                <a:spcPts val="0"/>
              </a:spcAft>
              <a:buSzPts val="2100"/>
              <a:buChar char="•"/>
            </a:pPr>
            <a:r>
              <a:rPr lang="en-GB" sz="2100"/>
              <a:t>Organise BFHI Training(s).</a:t>
            </a:r>
            <a:endParaRPr sz="2100"/>
          </a:p>
          <a:p>
            <a:pPr marL="457200" lvl="0" indent="-361950" algn="l" rtl="0">
              <a:spcBef>
                <a:spcPts val="1000"/>
              </a:spcBef>
              <a:spcAft>
                <a:spcPts val="0"/>
              </a:spcAft>
              <a:buSzPts val="2100"/>
              <a:buChar char="•"/>
            </a:pPr>
            <a:r>
              <a:rPr lang="en-GB" sz="2100"/>
              <a:t>Select mentors.</a:t>
            </a:r>
            <a:endParaRPr sz="2100"/>
          </a:p>
          <a:p>
            <a:pPr marL="457200" lvl="0" indent="-361950" algn="l" rtl="0">
              <a:spcBef>
                <a:spcPts val="1000"/>
              </a:spcBef>
              <a:spcAft>
                <a:spcPts val="0"/>
              </a:spcAft>
              <a:buSzPts val="2100"/>
              <a:buChar char="•"/>
            </a:pPr>
            <a:r>
              <a:rPr lang="en-GB" sz="2100"/>
              <a:t>Organise mentor training for mentor.</a:t>
            </a:r>
            <a:endParaRPr sz="2100"/>
          </a:p>
          <a:p>
            <a:pPr marL="457200" lvl="0" indent="-361950" algn="l" rtl="0">
              <a:spcBef>
                <a:spcPts val="1000"/>
              </a:spcBef>
              <a:spcAft>
                <a:spcPts val="0"/>
              </a:spcAft>
              <a:buSzPts val="2100"/>
              <a:buChar char="•"/>
            </a:pPr>
            <a:r>
              <a:rPr lang="en-GB" sz="2100"/>
              <a:t>Select mentees and pair with mentors. </a:t>
            </a:r>
            <a:endParaRPr sz="2100"/>
          </a:p>
          <a:p>
            <a:pPr marL="457200" lvl="0" indent="-361950" algn="l" rtl="0">
              <a:spcBef>
                <a:spcPts val="1000"/>
              </a:spcBef>
              <a:spcAft>
                <a:spcPts val="0"/>
              </a:spcAft>
              <a:buSzPts val="2100"/>
              <a:buChar char="•"/>
            </a:pPr>
            <a:r>
              <a:rPr lang="en-GB" sz="2100"/>
              <a:t>Organise a mentor-only orientation meeting.</a:t>
            </a:r>
            <a:endParaRPr sz="2100"/>
          </a:p>
          <a:p>
            <a:pPr marL="457200" lvl="0" indent="-361950" algn="l" rtl="0">
              <a:spcBef>
                <a:spcPts val="1000"/>
              </a:spcBef>
              <a:spcAft>
                <a:spcPts val="0"/>
              </a:spcAft>
              <a:buSzPts val="2100"/>
              <a:buChar char="•"/>
            </a:pPr>
            <a:r>
              <a:rPr lang="en-GB" sz="2100"/>
              <a:t>Organise a mentor-mentee orientation meeting. </a:t>
            </a:r>
            <a:endParaRPr sz="2100"/>
          </a:p>
          <a:p>
            <a:pPr marL="457200" lvl="0" indent="-361950" algn="l" rtl="0">
              <a:spcBef>
                <a:spcPts val="1000"/>
              </a:spcBef>
              <a:spcAft>
                <a:spcPts val="1000"/>
              </a:spcAft>
              <a:buSzPts val="2100"/>
              <a:buChar char="•"/>
            </a:pPr>
            <a:r>
              <a:rPr lang="en-GB" sz="2100"/>
              <a:t>Kick-off mentoring!</a:t>
            </a:r>
            <a:endParaRPr sz="210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93"/>
          <p:cNvSpPr txBox="1">
            <a:spLocks noGrp="1"/>
          </p:cNvSpPr>
          <p:nvPr>
            <p:ph type="title" idx="4294967295"/>
          </p:nvPr>
        </p:nvSpPr>
        <p:spPr>
          <a:xfrm>
            <a:off x="0" y="0"/>
            <a:ext cx="9144000" cy="4756150"/>
          </a:xfrm>
          <a:prstGeom prst="rect">
            <a:avLst/>
          </a:prstGeom>
          <a:solidFill>
            <a:schemeClr val="accent2"/>
          </a:solidFill>
          <a:ln>
            <a:noFill/>
            <a:prstDash/>
          </a:ln>
          <a:effectLst/>
        </p:spPr>
        <p:txBody>
          <a:bodyPr rot="0" spcFirstLastPara="1" vertOverflow="overflow" horzOverflow="overflow" vert="horz" wrap="square" lIns="457200" tIns="91425" rIns="91425" bIns="91425"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1200"/>
              </a:spcAft>
              <a:buClr>
                <a:schemeClr val="lt1"/>
              </a:buClr>
              <a:buSzPts val="2000"/>
              <a:buFont typeface="Arial"/>
              <a:buNone/>
              <a:tabLst/>
              <a:defRPr/>
            </a:pPr>
            <a:r>
              <a:rPr kumimoji="0" lang="en-GB" sz="2500" b="1" i="0" u="none" strike="noStrike" kern="0" cap="none" spc="0" normalizeH="0" baseline="0" noProof="0" dirty="0">
                <a:ln>
                  <a:noFill/>
                </a:ln>
                <a:solidFill>
                  <a:schemeClr val="lt1"/>
                </a:solidFill>
                <a:effectLst/>
                <a:uLnTx/>
                <a:uFillTx/>
                <a:latin typeface="+mj-lt"/>
                <a:ea typeface="Gill Sans"/>
                <a:cs typeface="Gill Sans"/>
                <a:sym typeface="Gill Sans"/>
              </a:rPr>
              <a:t>Summary</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3" name="Google Shape;553;p94"/>
          <p:cNvSpPr txBox="1">
            <a:spLocks noGrp="1"/>
          </p:cNvSpPr>
          <p:nvPr>
            <p:ph type="title"/>
          </p:nvPr>
        </p:nvSpPr>
        <p:spPr>
          <a:xfrm>
            <a:off x="686104" y="3429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dirty="0"/>
              <a:t>Summary </a:t>
            </a:r>
            <a:endParaRPr dirty="0"/>
          </a:p>
        </p:txBody>
      </p:sp>
      <p:sp>
        <p:nvSpPr>
          <p:cNvPr id="552" name="Google Shape;552;p94"/>
          <p:cNvSpPr txBox="1">
            <a:spLocks noGrp="1"/>
          </p:cNvSpPr>
          <p:nvPr>
            <p:ph type="body" idx="1"/>
          </p:nvPr>
        </p:nvSpPr>
        <p:spPr>
          <a:xfrm>
            <a:off x="685800" y="1200150"/>
            <a:ext cx="7772400" cy="3429000"/>
          </a:xfrm>
          <a:prstGeom prst="rect">
            <a:avLst/>
          </a:prstGeom>
        </p:spPr>
        <p:txBody>
          <a:bodyPr spcFirstLastPara="1" wrap="square" lIns="0" tIns="0" rIns="0" bIns="0" anchor="t" anchorCtr="0">
            <a:normAutofit/>
          </a:bodyPr>
          <a:lstStyle/>
          <a:p>
            <a:pPr marL="457200" lvl="0" indent="-342900" algn="l" rtl="0">
              <a:spcBef>
                <a:spcPts val="0"/>
              </a:spcBef>
              <a:spcAft>
                <a:spcPts val="0"/>
              </a:spcAft>
              <a:buSzPts val="1800"/>
              <a:buChar char="•"/>
            </a:pPr>
            <a:r>
              <a:rPr lang="en-GB" dirty="0"/>
              <a:t>There are seven competencies that are the focus of the breastfeeding counselling mentorship program. These are measured by performance indicators. </a:t>
            </a:r>
            <a:endParaRPr dirty="0"/>
          </a:p>
          <a:p>
            <a:pPr marL="457200" lvl="0" indent="-342900" algn="l" rtl="0">
              <a:spcBef>
                <a:spcPts val="1000"/>
              </a:spcBef>
              <a:spcAft>
                <a:spcPts val="0"/>
              </a:spcAft>
              <a:buSzPts val="1800"/>
              <a:buChar char="•"/>
            </a:pPr>
            <a:r>
              <a:rPr lang="en-GB" dirty="0"/>
              <a:t>There are ten actions to implement the mentorship program at a facility. </a:t>
            </a:r>
            <a:endParaRPr dirty="0"/>
          </a:p>
          <a:p>
            <a:pPr marL="457200" lvl="0" indent="-342900" algn="l" rtl="0">
              <a:spcBef>
                <a:spcPts val="1000"/>
              </a:spcBef>
              <a:spcAft>
                <a:spcPts val="1000"/>
              </a:spcAft>
              <a:buSzPts val="1800"/>
              <a:buChar char="•"/>
            </a:pPr>
            <a:r>
              <a:rPr lang="en-GB" dirty="0"/>
              <a:t>The immediate next steps are to organise and conduct the BFHI training(s) and select mentors. </a:t>
            </a:r>
            <a:endParaRPr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9" name="Google Shape;559;p95"/>
          <p:cNvSpPr txBox="1">
            <a:spLocks noGrp="1"/>
          </p:cNvSpPr>
          <p:nvPr>
            <p:ph type="title"/>
          </p:nvPr>
        </p:nvSpPr>
        <p:spPr>
          <a:xfrm>
            <a:off x="686104" y="381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dirty="0"/>
              <a:t>References</a:t>
            </a:r>
            <a:endParaRPr dirty="0"/>
          </a:p>
        </p:txBody>
      </p:sp>
      <p:sp>
        <p:nvSpPr>
          <p:cNvPr id="558" name="Google Shape;558;p95"/>
          <p:cNvSpPr txBox="1">
            <a:spLocks noGrp="1"/>
          </p:cNvSpPr>
          <p:nvPr>
            <p:ph type="body" idx="1"/>
          </p:nvPr>
        </p:nvSpPr>
        <p:spPr>
          <a:xfrm>
            <a:off x="685800" y="895350"/>
            <a:ext cx="7772400" cy="3429000"/>
          </a:xfrm>
          <a:prstGeom prst="rect">
            <a:avLst/>
          </a:prstGeom>
        </p:spPr>
        <p:txBody>
          <a:bodyPr spcFirstLastPara="1" wrap="square" lIns="0" tIns="0" rIns="0" bIns="0" anchor="t" anchorCtr="0">
            <a:noAutofit/>
          </a:bodyPr>
          <a:lstStyle/>
          <a:p>
            <a:pPr marL="228600" lvl="0" indent="-228600" algn="l" rtl="0">
              <a:spcBef>
                <a:spcPts val="0"/>
              </a:spcBef>
              <a:spcAft>
                <a:spcPts val="0"/>
              </a:spcAft>
              <a:buClr>
                <a:schemeClr val="dk1"/>
              </a:buClr>
              <a:buSzPts val="1100"/>
              <a:buFont typeface="Arial"/>
              <a:buNone/>
            </a:pPr>
            <a:r>
              <a:rPr lang="en-GB" sz="1500">
                <a:solidFill>
                  <a:srgbClr val="3D3D2C"/>
                </a:solidFill>
              </a:rPr>
              <a:t>WHO (World Health Organization). 2015. </a:t>
            </a:r>
            <a:r>
              <a:rPr lang="en-GB" sz="1500" i="1">
                <a:solidFill>
                  <a:srgbClr val="3D3D2C"/>
                </a:solidFill>
              </a:rPr>
              <a:t>Roles and Responsibilities of Government Chief Nursing and Midwifery Officers: A Capacity-Building Manual. </a:t>
            </a:r>
            <a:r>
              <a:rPr lang="en-GB" sz="1500">
                <a:solidFill>
                  <a:srgbClr val="3D3D2C"/>
                </a:solidFill>
              </a:rPr>
              <a:t>Geneva: WHO. </a:t>
            </a:r>
            <a:r>
              <a:rPr lang="en-GB" sz="1500" u="sng">
                <a:solidFill>
                  <a:srgbClr val="0000FF"/>
                </a:solidFill>
                <a:hlinkClick r:id="rId3">
                  <a:extLst>
                    <a:ext uri="{A12FA001-AC4F-418D-AE19-62706E023703}">
                      <ahyp:hlinkClr xmlns:ahyp="http://schemas.microsoft.com/office/drawing/2018/hyperlinkcolor" val="tx"/>
                    </a:ext>
                  </a:extLst>
                </a:hlinkClick>
              </a:rPr>
              <a:t>https://apps.who.int/iris/handle/10665/351684</a:t>
            </a:r>
            <a:r>
              <a:rPr lang="en-GB" sz="1500">
                <a:solidFill>
                  <a:srgbClr val="3D3D2C"/>
                </a:solidFill>
              </a:rPr>
              <a:t>.</a:t>
            </a:r>
            <a:endParaRPr sz="1500">
              <a:solidFill>
                <a:srgbClr val="3D3D2C"/>
              </a:solidFill>
            </a:endParaRPr>
          </a:p>
          <a:p>
            <a:pPr marL="228600" lvl="0" indent="-228600" algn="l" rtl="0">
              <a:spcBef>
                <a:spcPts val="1000"/>
              </a:spcBef>
              <a:spcAft>
                <a:spcPts val="0"/>
              </a:spcAft>
              <a:buClr>
                <a:schemeClr val="dk1"/>
              </a:buClr>
              <a:buSzPts val="1100"/>
              <a:buFont typeface="Arial"/>
              <a:buNone/>
            </a:pPr>
            <a:r>
              <a:rPr lang="en-GB" sz="1500">
                <a:solidFill>
                  <a:srgbClr val="3D3D2C"/>
                </a:solidFill>
              </a:rPr>
              <a:t>WHO (World Health Organization) and UNICEF (United Nations Children's Fund). 2020a. </a:t>
            </a:r>
            <a:r>
              <a:rPr lang="en-GB" sz="1500" i="1">
                <a:solidFill>
                  <a:srgbClr val="3D3D2C"/>
                </a:solidFill>
              </a:rPr>
              <a:t>Baby Friendly Hospital Initiative (BFHI) Training Course for Maternity Staff: Director’s Guide</a:t>
            </a:r>
            <a:r>
              <a:rPr lang="en-GB" sz="1500">
                <a:solidFill>
                  <a:srgbClr val="3D3D2C"/>
                </a:solidFill>
              </a:rPr>
              <a:t>. Geneva: WHO. </a:t>
            </a:r>
            <a:r>
              <a:rPr lang="en-GB" sz="1500" u="sng">
                <a:solidFill>
                  <a:srgbClr val="0000FF"/>
                </a:solidFill>
                <a:hlinkClick r:id="rId4">
                  <a:extLst>
                    <a:ext uri="{A12FA001-AC4F-418D-AE19-62706E023703}">
                      <ahyp:hlinkClr xmlns:ahyp="http://schemas.microsoft.com/office/drawing/2018/hyperlinkcolor" val="tx"/>
                    </a:ext>
                  </a:extLst>
                </a:hlinkClick>
              </a:rPr>
              <a:t>https://apps.who.int/iris/bitstream/handle/10665/333674/9789240008939-eng.pdf</a:t>
            </a:r>
            <a:endParaRPr sz="1500" u="sng">
              <a:solidFill>
                <a:srgbClr val="0000FF"/>
              </a:solidFill>
            </a:endParaRPr>
          </a:p>
          <a:p>
            <a:pPr marL="228600" lvl="0" indent="-228600" algn="l" rtl="0">
              <a:spcBef>
                <a:spcPts val="1000"/>
              </a:spcBef>
              <a:spcAft>
                <a:spcPts val="0"/>
              </a:spcAft>
              <a:buClr>
                <a:schemeClr val="dk1"/>
              </a:buClr>
              <a:buSzPts val="1100"/>
              <a:buFont typeface="Arial"/>
              <a:buNone/>
            </a:pPr>
            <a:r>
              <a:rPr lang="en-GB" sz="1500">
                <a:solidFill>
                  <a:srgbClr val="3D3D2C"/>
                </a:solidFill>
              </a:rPr>
              <a:t>WHO (World Health Organization) and UNICEF (United Nations Children's Fund). 2020b. </a:t>
            </a:r>
            <a:r>
              <a:rPr lang="en-GB" sz="1500" i="1">
                <a:solidFill>
                  <a:srgbClr val="3D3D2C"/>
                </a:solidFill>
              </a:rPr>
              <a:t>Competency Verification Toolkit: Ensuring Competency of Direct Care Providers to Implement the Baby-Friendly Hospital Initiative</a:t>
            </a:r>
            <a:r>
              <a:rPr lang="en-GB" sz="1500">
                <a:solidFill>
                  <a:srgbClr val="3D3D2C"/>
                </a:solidFill>
              </a:rPr>
              <a:t>. Geneva: WHO.</a:t>
            </a:r>
            <a:r>
              <a:rPr lang="en-GB" sz="1500">
                <a:solidFill>
                  <a:srgbClr val="3D3D2C"/>
                </a:solidFill>
                <a:uFill>
                  <a:noFill/>
                </a:uFill>
                <a:hlinkClick r:id="rId5">
                  <a:extLst>
                    <a:ext uri="{A12FA001-AC4F-418D-AE19-62706E023703}">
                      <ahyp:hlinkClr xmlns:ahyp="http://schemas.microsoft.com/office/drawing/2018/hyperlinkcolor" val="tx"/>
                    </a:ext>
                  </a:extLst>
                </a:hlinkClick>
              </a:rPr>
              <a:t> </a:t>
            </a:r>
            <a:r>
              <a:rPr lang="en-GB" sz="1500" u="sng">
                <a:solidFill>
                  <a:srgbClr val="0000FF"/>
                </a:solidFill>
                <a:hlinkClick r:id="rId5">
                  <a:extLst>
                    <a:ext uri="{A12FA001-AC4F-418D-AE19-62706E023703}">
                      <ahyp:hlinkClr xmlns:ahyp="http://schemas.microsoft.com/office/drawing/2018/hyperlinkcolor" val="tx"/>
                    </a:ext>
                  </a:extLst>
                </a:hlinkClick>
              </a:rPr>
              <a:t>https://www.who.int/publications/i/item/9789240008854</a:t>
            </a:r>
            <a:r>
              <a:rPr lang="en-GB" sz="1500">
                <a:solidFill>
                  <a:srgbClr val="3D3D2C"/>
                </a:solidFill>
              </a:rPr>
              <a:t>.</a:t>
            </a:r>
            <a:endParaRPr sz="1500" u="sng">
              <a:solidFill>
                <a:srgbClr val="0000FF"/>
              </a:solidFill>
            </a:endParaRPr>
          </a:p>
          <a:p>
            <a:pPr marL="228600" lvl="0" indent="-228600" algn="l" rtl="0">
              <a:spcBef>
                <a:spcPts val="600"/>
              </a:spcBef>
              <a:spcAft>
                <a:spcPts val="600"/>
              </a:spcAft>
              <a:buClr>
                <a:schemeClr val="dk1"/>
              </a:buClr>
              <a:buSzPts val="1100"/>
              <a:buFont typeface="Arial"/>
              <a:buNone/>
            </a:pPr>
            <a:endParaRPr sz="1400">
              <a:solidFill>
                <a:srgbClr val="3D3D2C"/>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2" name="Title 1">
            <a:extLst>
              <a:ext uri="{FF2B5EF4-FFF2-40B4-BE49-F238E27FC236}">
                <a16:creationId xmlns:a16="http://schemas.microsoft.com/office/drawing/2014/main" id="{83304C52-2EB5-BFF8-C44F-41B1BB027393}"/>
              </a:ext>
            </a:extLst>
          </p:cNvPr>
          <p:cNvSpPr>
            <a:spLocks noGrp="1"/>
          </p:cNvSpPr>
          <p:nvPr>
            <p:ph type="title" idx="4294967295"/>
          </p:nvPr>
        </p:nvSpPr>
        <p:spPr>
          <a:xfrm>
            <a:off x="686104" y="-685800"/>
            <a:ext cx="7772400" cy="685800"/>
          </a:xfrm>
        </p:spPr>
        <p:txBody>
          <a:bodyPr spcFirstLastPara="1" wrap="square" lIns="0" tIns="0" rIns="0" bIns="0" anchor="b" anchorCtr="0">
            <a:normAutofit/>
          </a:bodyPr>
          <a:lstStyle/>
          <a:p>
            <a:r>
              <a:rPr lang="en-IN" dirty="0"/>
              <a:t>USAID ADVANCING NUTRITION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10" name="Google Shape;210;p39"/>
          <p:cNvSpPr txBox="1">
            <a:spLocks noGrp="1"/>
          </p:cNvSpPr>
          <p:nvPr>
            <p:ph type="title"/>
          </p:nvPr>
        </p:nvSpPr>
        <p:spPr>
          <a:xfrm>
            <a:off x="686104" y="1905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dirty="0"/>
              <a:t>Goals and Objectives of the Mentorship Program</a:t>
            </a:r>
            <a:endParaRPr dirty="0"/>
          </a:p>
        </p:txBody>
      </p:sp>
      <p:sp>
        <p:nvSpPr>
          <p:cNvPr id="209" name="Google Shape;209;p39"/>
          <p:cNvSpPr txBox="1">
            <a:spLocks noGrp="1"/>
          </p:cNvSpPr>
          <p:nvPr>
            <p:ph type="body" idx="1"/>
          </p:nvPr>
        </p:nvSpPr>
        <p:spPr>
          <a:xfrm>
            <a:off x="685800" y="971725"/>
            <a:ext cx="7772400" cy="3900000"/>
          </a:xfrm>
          <a:prstGeom prst="rect">
            <a:avLst/>
          </a:prstGeom>
        </p:spPr>
        <p:txBody>
          <a:bodyPr spcFirstLastPara="1" wrap="square" lIns="0" tIns="0" rIns="0" bIns="0" anchor="t" anchorCtr="0">
            <a:normAutofit fontScale="85000" lnSpcReduction="20000"/>
          </a:bodyPr>
          <a:lstStyle/>
          <a:p>
            <a:pPr marL="230187" lvl="0" indent="-213042" algn="l" rtl="0">
              <a:spcBef>
                <a:spcPts val="0"/>
              </a:spcBef>
              <a:spcAft>
                <a:spcPts val="0"/>
              </a:spcAft>
              <a:buSzPct val="90000"/>
              <a:buChar char="●"/>
            </a:pPr>
            <a:r>
              <a:rPr lang="en-GB" dirty="0"/>
              <a:t>The </a:t>
            </a:r>
            <a:r>
              <a:rPr lang="en-GB" b="1" dirty="0"/>
              <a:t>overarching goal</a:t>
            </a:r>
            <a:r>
              <a:rPr lang="en-GB" dirty="0"/>
              <a:t> is to improve the quality </a:t>
            </a:r>
            <a:br>
              <a:rPr lang="en-GB" dirty="0"/>
            </a:br>
            <a:r>
              <a:rPr lang="en-GB" dirty="0"/>
              <a:t>of breastfeeding counselling provided by health </a:t>
            </a:r>
            <a:br>
              <a:rPr lang="en-GB" dirty="0"/>
            </a:br>
            <a:r>
              <a:rPr lang="en-GB" dirty="0"/>
              <a:t>workers.</a:t>
            </a:r>
            <a:endParaRPr dirty="0"/>
          </a:p>
          <a:p>
            <a:pPr marL="230187" lvl="0" indent="-213042" algn="l" rtl="0">
              <a:spcBef>
                <a:spcPts val="1200"/>
              </a:spcBef>
              <a:spcAft>
                <a:spcPts val="0"/>
              </a:spcAft>
              <a:buSzPct val="90000"/>
              <a:buChar char="●"/>
            </a:pPr>
            <a:r>
              <a:rPr lang="en-GB" dirty="0"/>
              <a:t>The </a:t>
            </a:r>
            <a:r>
              <a:rPr lang="en-GB" b="1" dirty="0"/>
              <a:t>specific objectives</a:t>
            </a:r>
            <a:r>
              <a:rPr lang="en-GB" dirty="0"/>
              <a:t> of the program are to—</a:t>
            </a:r>
            <a:endParaRPr dirty="0"/>
          </a:p>
          <a:p>
            <a:pPr marL="801370" lvl="1">
              <a:buSzPct val="100000"/>
              <a:buFont typeface="Arial" panose="020B0604020202020204" pitchFamily="34" charset="0"/>
              <a:buChar char="—"/>
            </a:pPr>
            <a:r>
              <a:rPr lang="en-GB" sz="2035" dirty="0">
                <a:latin typeface="+mj-lt"/>
              </a:rPr>
              <a:t>Reinforce and strengthen 7 of the 16 </a:t>
            </a:r>
            <a:br>
              <a:rPr lang="en-GB" sz="2035" dirty="0">
                <a:latin typeface="+mj-lt"/>
              </a:rPr>
            </a:br>
            <a:r>
              <a:rPr lang="en-GB" sz="2035" dirty="0">
                <a:latin typeface="+mj-lt"/>
              </a:rPr>
              <a:t>breastfeeding counselling competencies needed </a:t>
            </a:r>
            <a:br>
              <a:rPr lang="en-GB" sz="2035" dirty="0">
                <a:latin typeface="+mj-lt"/>
              </a:rPr>
            </a:br>
            <a:r>
              <a:rPr lang="en-GB" sz="2035" dirty="0">
                <a:latin typeface="+mj-lt"/>
              </a:rPr>
              <a:t>for implementation of BFHI.</a:t>
            </a:r>
            <a:endParaRPr sz="2035" dirty="0">
              <a:latin typeface="+mj-lt"/>
            </a:endParaRPr>
          </a:p>
          <a:p>
            <a:pPr marL="801370" lvl="1">
              <a:buSzPct val="100000"/>
              <a:buFont typeface="Arial" panose="020B0604020202020204" pitchFamily="34" charset="0"/>
              <a:buChar char="—"/>
            </a:pPr>
            <a:r>
              <a:rPr lang="en-GB" sz="2035" dirty="0">
                <a:latin typeface="+mj-lt"/>
              </a:rPr>
              <a:t>Support mentees to apply skills learned in the </a:t>
            </a:r>
            <a:br>
              <a:rPr lang="en-GB" sz="2035" dirty="0">
                <a:latin typeface="+mj-lt"/>
              </a:rPr>
            </a:br>
            <a:r>
              <a:rPr lang="en-GB" sz="2035" i="1" dirty="0">
                <a:latin typeface="+mj-lt"/>
              </a:rPr>
              <a:t>BFHI Training Course for Maternity Staff</a:t>
            </a:r>
            <a:r>
              <a:rPr lang="en-GB" sz="2035" dirty="0">
                <a:latin typeface="+mj-lt"/>
              </a:rPr>
              <a:t> (WHO and </a:t>
            </a:r>
            <a:br>
              <a:rPr lang="en-GB" sz="2035" dirty="0">
                <a:latin typeface="+mj-lt"/>
              </a:rPr>
            </a:br>
            <a:r>
              <a:rPr lang="en-GB" sz="2035" dirty="0">
                <a:latin typeface="+mj-lt"/>
              </a:rPr>
              <a:t>UNICEF 2020a) during counselling sessions with clients.</a:t>
            </a:r>
            <a:endParaRPr sz="2035" dirty="0">
              <a:latin typeface="+mj-lt"/>
            </a:endParaRPr>
          </a:p>
          <a:p>
            <a:pPr marL="801370" lvl="1">
              <a:buSzPct val="100000"/>
              <a:buFont typeface="Arial" panose="020B0604020202020204" pitchFamily="34" charset="0"/>
              <a:buChar char="—"/>
            </a:pPr>
            <a:r>
              <a:rPr lang="en-GB" sz="2035" dirty="0">
                <a:latin typeface="+mj-lt"/>
              </a:rPr>
              <a:t>Cultivate a skilled team of on-site mentors who can champion and support quality breastfeeding counselling and serve as a resource for mentees.</a:t>
            </a:r>
            <a:endParaRPr sz="2035" dirty="0">
              <a:latin typeface="+mj-lt"/>
            </a:endParaRPr>
          </a:p>
          <a:p>
            <a:pPr marL="801370" lvl="1">
              <a:buSzPct val="100000"/>
              <a:buFont typeface="Arial" panose="020B0604020202020204" pitchFamily="34" charset="0"/>
              <a:buChar char="—"/>
            </a:pPr>
            <a:r>
              <a:rPr lang="en-GB" sz="2035" dirty="0">
                <a:latin typeface="+mj-lt"/>
              </a:rPr>
              <a:t>Create an enabling environment for providing quality breastfeeding counselling at all relevant service delivery points.</a:t>
            </a:r>
            <a:endParaRPr sz="2235" dirty="0">
              <a:latin typeface="+mj-lt"/>
            </a:endParaRPr>
          </a:p>
        </p:txBody>
      </p:sp>
      <p:pic>
        <p:nvPicPr>
          <p:cNvPr id="211" name="Google Shape;211;p39" descr="Medical practitioners attend to a woman breastfeeding a newborn in a medical facility."/>
          <p:cNvPicPr preferRelativeResize="0"/>
          <p:nvPr/>
        </p:nvPicPr>
        <p:blipFill rotWithShape="1">
          <a:blip r:embed="rId3">
            <a:alphaModFix/>
          </a:blip>
          <a:srcRect r="6358"/>
          <a:stretch/>
        </p:blipFill>
        <p:spPr>
          <a:xfrm>
            <a:off x="5890150" y="971725"/>
            <a:ext cx="3002327" cy="2136901"/>
          </a:xfrm>
          <a:prstGeom prst="rect">
            <a:avLst/>
          </a:prstGeom>
          <a:noFill/>
          <a:ln>
            <a:noFill/>
          </a:ln>
        </p:spPr>
      </p:pic>
      <p:sp>
        <p:nvSpPr>
          <p:cNvPr id="212" name="Google Shape;212;p39"/>
          <p:cNvSpPr txBox="1"/>
          <p:nvPr/>
        </p:nvSpPr>
        <p:spPr>
          <a:xfrm rot="-5399600">
            <a:off x="7682725" y="1667125"/>
            <a:ext cx="2575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a:solidFill>
                  <a:srgbClr val="6C6463"/>
                </a:solidFill>
                <a:latin typeface="+mj-lt"/>
                <a:ea typeface="Gill Sans"/>
                <a:cs typeface="Gill Sans"/>
                <a:sym typeface="Gill Sans"/>
              </a:rPr>
              <a:t>Photo credit: Fridah Bwari/Save the Children</a:t>
            </a:r>
            <a:endParaRPr sz="1200">
              <a:latin typeface="+mj-lt"/>
              <a:ea typeface="Gill Sans"/>
              <a:cs typeface="Gill Sans"/>
              <a:sym typeface="Gill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8" name="Google Shape;218;p40"/>
          <p:cNvSpPr txBox="1">
            <a:spLocks noGrp="1"/>
          </p:cNvSpPr>
          <p:nvPr>
            <p:ph type="title"/>
          </p:nvPr>
        </p:nvSpPr>
        <p:spPr>
          <a:xfrm>
            <a:off x="686104" y="3429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dirty="0"/>
              <a:t>Competencies and Performance Indicators </a:t>
            </a:r>
            <a:endParaRPr dirty="0"/>
          </a:p>
        </p:txBody>
      </p:sp>
      <p:sp>
        <p:nvSpPr>
          <p:cNvPr id="217" name="Google Shape;217;p40"/>
          <p:cNvSpPr txBox="1">
            <a:spLocks noGrp="1"/>
          </p:cNvSpPr>
          <p:nvPr>
            <p:ph type="body" idx="1"/>
          </p:nvPr>
        </p:nvSpPr>
        <p:spPr>
          <a:xfrm>
            <a:off x="685800" y="1200150"/>
            <a:ext cx="6462300" cy="3429000"/>
          </a:xfrm>
          <a:prstGeom prst="rect">
            <a:avLst/>
          </a:prstGeom>
        </p:spPr>
        <p:txBody>
          <a:bodyPr spcFirstLastPara="1" wrap="square" lIns="0" tIns="0" rIns="0" bIns="0" anchor="t" anchorCtr="0">
            <a:normAutofit fontScale="92500" lnSpcReduction="10000"/>
          </a:bodyPr>
          <a:lstStyle/>
          <a:p>
            <a:pPr marL="457200" lvl="0" indent="-330200" algn="l" rtl="0">
              <a:spcBef>
                <a:spcPts val="0"/>
              </a:spcBef>
              <a:spcAft>
                <a:spcPts val="0"/>
              </a:spcAft>
              <a:buClr>
                <a:srgbClr val="635C5B"/>
              </a:buClr>
              <a:buSzPts val="1600"/>
              <a:buChar char="•"/>
            </a:pPr>
            <a:r>
              <a:rPr lang="en-GB" sz="1600" dirty="0">
                <a:solidFill>
                  <a:srgbClr val="635C5B"/>
                </a:solidFill>
              </a:rPr>
              <a:t>The mentorship program is based on achieving a set of competencies, which are measured by performance indicators. </a:t>
            </a:r>
            <a:endParaRPr sz="1600" dirty="0">
              <a:solidFill>
                <a:srgbClr val="635C5B"/>
              </a:solidFill>
            </a:endParaRPr>
          </a:p>
          <a:p>
            <a:pPr marL="457200" lvl="0" indent="-330200" algn="l" rtl="0">
              <a:spcBef>
                <a:spcPts val="1000"/>
              </a:spcBef>
              <a:spcAft>
                <a:spcPts val="0"/>
              </a:spcAft>
              <a:buClr>
                <a:srgbClr val="635C5B"/>
              </a:buClr>
              <a:buSzPts val="1600"/>
              <a:buChar char="•"/>
            </a:pPr>
            <a:r>
              <a:rPr lang="en-GB" sz="1600" dirty="0">
                <a:solidFill>
                  <a:srgbClr val="635C5B"/>
                </a:solidFill>
              </a:rPr>
              <a:t>Both the competencies and performance indicators of focus for the breastfeeding counselling mentorship program are taken from the </a:t>
            </a:r>
            <a:r>
              <a:rPr lang="en-GB" sz="1600" i="1" dirty="0">
                <a:solidFill>
                  <a:srgbClr val="635C5B"/>
                </a:solidFill>
              </a:rPr>
              <a:t>Competency Verification Toolkit</a:t>
            </a:r>
            <a:r>
              <a:rPr lang="en-GB" sz="1600" dirty="0">
                <a:solidFill>
                  <a:srgbClr val="635C5B"/>
                </a:solidFill>
              </a:rPr>
              <a:t> (WHO and UNICEF 2020b).</a:t>
            </a:r>
            <a:endParaRPr sz="1600" dirty="0">
              <a:solidFill>
                <a:srgbClr val="635C5B"/>
              </a:solidFill>
            </a:endParaRPr>
          </a:p>
          <a:p>
            <a:pPr marL="457200" lvl="0" indent="-330200" algn="l" rtl="0">
              <a:spcBef>
                <a:spcPts val="1000"/>
              </a:spcBef>
              <a:spcAft>
                <a:spcPts val="0"/>
              </a:spcAft>
              <a:buClr>
                <a:srgbClr val="635C5B"/>
              </a:buClr>
              <a:buSzPts val="1600"/>
              <a:buChar char="•"/>
            </a:pPr>
            <a:r>
              <a:rPr lang="en-GB" sz="1600" b="1" dirty="0">
                <a:solidFill>
                  <a:srgbClr val="635C5B"/>
                </a:solidFill>
              </a:rPr>
              <a:t>Definitions:</a:t>
            </a:r>
            <a:endParaRPr sz="1600" b="1" dirty="0">
              <a:solidFill>
                <a:srgbClr val="635C5B"/>
              </a:solidFill>
            </a:endParaRPr>
          </a:p>
          <a:p>
            <a:pPr marL="914400" lvl="1" indent="-330200" algn="l" rtl="0">
              <a:spcBef>
                <a:spcPts val="1000"/>
              </a:spcBef>
              <a:spcAft>
                <a:spcPts val="0"/>
              </a:spcAft>
              <a:buClr>
                <a:srgbClr val="635C5B"/>
              </a:buClr>
              <a:buSzPts val="1600"/>
              <a:buFont typeface="Arial" panose="020B0604020202020204" pitchFamily="34" charset="0"/>
              <a:buChar char="—"/>
            </a:pPr>
            <a:r>
              <a:rPr lang="en-GB" sz="1600" b="1" dirty="0">
                <a:solidFill>
                  <a:srgbClr val="635C5B"/>
                </a:solidFill>
                <a:latin typeface="+mj-lt"/>
              </a:rPr>
              <a:t>Competency: </a:t>
            </a:r>
            <a:r>
              <a:rPr lang="en-GB" sz="1600" dirty="0">
                <a:solidFill>
                  <a:srgbClr val="635C5B"/>
                </a:solidFill>
                <a:latin typeface="+mj-lt"/>
              </a:rPr>
              <a:t>The capability to use a set of related knowledge, skills, and behaviours to successfully perform identified jobs, roles, or responsibilities (WHO 2015, 15).</a:t>
            </a:r>
            <a:endParaRPr sz="1600" dirty="0">
              <a:solidFill>
                <a:srgbClr val="635C5B"/>
              </a:solidFill>
              <a:latin typeface="+mj-lt"/>
            </a:endParaRPr>
          </a:p>
          <a:p>
            <a:pPr marL="914400" lvl="1" indent="-330200" algn="l" rtl="0">
              <a:spcBef>
                <a:spcPts val="1000"/>
              </a:spcBef>
              <a:spcAft>
                <a:spcPts val="1000"/>
              </a:spcAft>
              <a:buClr>
                <a:srgbClr val="635C5B"/>
              </a:buClr>
              <a:buSzPts val="1600"/>
              <a:buFont typeface="Arial" panose="020B0604020202020204" pitchFamily="34" charset="0"/>
              <a:buChar char="—"/>
            </a:pPr>
            <a:r>
              <a:rPr lang="en-GB" sz="1600" b="1" dirty="0">
                <a:solidFill>
                  <a:srgbClr val="635C5B"/>
                </a:solidFill>
                <a:latin typeface="+mj-lt"/>
              </a:rPr>
              <a:t>Performance indicator:</a:t>
            </a:r>
            <a:r>
              <a:rPr lang="en-GB" sz="1600" dirty="0">
                <a:solidFill>
                  <a:srgbClr val="635C5B"/>
                </a:solidFill>
                <a:latin typeface="+mj-lt"/>
              </a:rPr>
              <a:t> Help to document that a mentee has acquired necessary competencies and are measurable (WHO and UNICEF 2020b, 6). A mentor verifies each of the performance indicators address knowledge, skills, or attitudes by observation. </a:t>
            </a:r>
            <a:endParaRPr sz="2100" dirty="0">
              <a:latin typeface="+mj-lt"/>
            </a:endParaRPr>
          </a:p>
        </p:txBody>
      </p:sp>
      <p:pic>
        <p:nvPicPr>
          <p:cNvPr id="219" name="Google Shape;219;p40" descr="A UNICEF and WHO poster titled competency verification toolkit. It features a baby cuddling to the chest of a woman. A text on above the photo reads, ensuring competency of direct care provides to implement the baby-friendly hospital initiative."/>
          <p:cNvPicPr preferRelativeResize="0"/>
          <p:nvPr/>
        </p:nvPicPr>
        <p:blipFill rotWithShape="1">
          <a:blip r:embed="rId3">
            <a:alphaModFix/>
          </a:blip>
          <a:srcRect/>
          <a:stretch/>
        </p:blipFill>
        <p:spPr>
          <a:xfrm>
            <a:off x="7148100" y="1200150"/>
            <a:ext cx="1780550" cy="27824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5" name="Google Shape;225;p41"/>
          <p:cNvSpPr txBox="1">
            <a:spLocks noGrp="1"/>
          </p:cNvSpPr>
          <p:nvPr>
            <p:ph type="title"/>
          </p:nvPr>
        </p:nvSpPr>
        <p:spPr>
          <a:xfrm>
            <a:off x="686104" y="342900"/>
            <a:ext cx="7772400" cy="685800"/>
          </a:xfrm>
          <a:prstGeom prst="rect">
            <a:avLst/>
          </a:prstGeom>
        </p:spPr>
        <p:txBody>
          <a:bodyPr spcFirstLastPara="1" wrap="square" lIns="0" tIns="0" rIns="0" bIns="0" anchor="b" anchorCtr="0">
            <a:normAutofit fontScale="90000"/>
          </a:bodyPr>
          <a:lstStyle/>
          <a:p>
            <a:pPr marL="0" lvl="0" indent="0" algn="l" rtl="0">
              <a:spcBef>
                <a:spcPts val="0"/>
              </a:spcBef>
              <a:spcAft>
                <a:spcPts val="0"/>
              </a:spcAft>
              <a:buNone/>
            </a:pPr>
            <a:r>
              <a:rPr lang="en-GB" dirty="0"/>
              <a:t>Competencies Prioritised for the Mentorship Program</a:t>
            </a:r>
            <a:endParaRPr dirty="0"/>
          </a:p>
        </p:txBody>
      </p:sp>
      <p:sp>
        <p:nvSpPr>
          <p:cNvPr id="224" name="Google Shape;224;p41"/>
          <p:cNvSpPr txBox="1">
            <a:spLocks noGrp="1"/>
          </p:cNvSpPr>
          <p:nvPr>
            <p:ph type="body" idx="1"/>
          </p:nvPr>
        </p:nvSpPr>
        <p:spPr>
          <a:xfrm>
            <a:off x="685800" y="1200150"/>
            <a:ext cx="7772400" cy="3429000"/>
          </a:xfrm>
          <a:prstGeom prst="rect">
            <a:avLst/>
          </a:prstGeom>
        </p:spPr>
        <p:txBody>
          <a:bodyPr spcFirstLastPara="1" wrap="square" lIns="0" tIns="0" rIns="0" bIns="0" anchor="t" anchorCtr="0">
            <a:normAutofit fontScale="92500" lnSpcReduction="10000"/>
          </a:bodyPr>
          <a:lstStyle/>
          <a:p>
            <a:pPr marL="230187" lvl="0" indent="-249237" algn="l" rtl="0">
              <a:spcBef>
                <a:spcPts val="0"/>
              </a:spcBef>
              <a:spcAft>
                <a:spcPts val="0"/>
              </a:spcAft>
              <a:buSzPts val="2300"/>
              <a:buChar char="•"/>
            </a:pPr>
            <a:r>
              <a:rPr lang="en-GB" sz="2300"/>
              <a:t>Use listening and learning skills whenever engaging in a conversation with a mother.</a:t>
            </a:r>
            <a:endParaRPr sz="2300"/>
          </a:p>
          <a:p>
            <a:pPr marL="230187" lvl="0" indent="-249237" algn="l" rtl="0">
              <a:spcBef>
                <a:spcPts val="1200"/>
              </a:spcBef>
              <a:spcAft>
                <a:spcPts val="0"/>
              </a:spcAft>
              <a:buSzPts val="2300"/>
              <a:buChar char="•"/>
            </a:pPr>
            <a:r>
              <a:rPr lang="en-GB" sz="2300"/>
              <a:t>Engage in antenatal conversation about breastfeeding.</a:t>
            </a:r>
            <a:endParaRPr sz="2300"/>
          </a:p>
          <a:p>
            <a:pPr marL="230187" lvl="0" indent="-249237" algn="l" rtl="0">
              <a:spcBef>
                <a:spcPts val="1200"/>
              </a:spcBef>
              <a:spcAft>
                <a:spcPts val="0"/>
              </a:spcAft>
              <a:buSzPts val="2300"/>
              <a:buChar char="•"/>
            </a:pPr>
            <a:r>
              <a:rPr lang="en-GB" sz="2300"/>
              <a:t>Facilitate breastfeeding within the first hour, according to cues. </a:t>
            </a:r>
            <a:endParaRPr sz="2300"/>
          </a:p>
          <a:p>
            <a:pPr marL="230187" lvl="0" indent="-249237" algn="l" rtl="0">
              <a:spcBef>
                <a:spcPts val="1200"/>
              </a:spcBef>
              <a:spcAft>
                <a:spcPts val="0"/>
              </a:spcAft>
              <a:buSzPts val="2300"/>
              <a:buChar char="•"/>
            </a:pPr>
            <a:r>
              <a:rPr lang="en-GB" sz="2300"/>
              <a:t>Discuss with a mother how breastfeeding works.</a:t>
            </a:r>
            <a:endParaRPr sz="2300"/>
          </a:p>
          <a:p>
            <a:pPr marL="230187" lvl="0" indent="-249237" algn="l" rtl="0">
              <a:spcBef>
                <a:spcPts val="1200"/>
              </a:spcBef>
              <a:spcAft>
                <a:spcPts val="0"/>
              </a:spcAft>
              <a:buSzPts val="2300"/>
              <a:buChar char="•"/>
            </a:pPr>
            <a:r>
              <a:rPr lang="en-GB" sz="2300"/>
              <a:t>Assist mother getting her baby to attach to the breast.</a:t>
            </a:r>
            <a:endParaRPr sz="2300"/>
          </a:p>
          <a:p>
            <a:pPr marL="230187" lvl="0" indent="-249237" algn="l" rtl="0">
              <a:spcBef>
                <a:spcPts val="1200"/>
              </a:spcBef>
              <a:spcAft>
                <a:spcPts val="0"/>
              </a:spcAft>
              <a:buSzPts val="2300"/>
              <a:buChar char="•"/>
            </a:pPr>
            <a:r>
              <a:rPr lang="en-GB" sz="2300"/>
              <a:t>Help a mother to breastfeed a small or sick baby.</a:t>
            </a:r>
            <a:endParaRPr sz="2300"/>
          </a:p>
          <a:p>
            <a:pPr marL="230187" lvl="0" indent="-249237" algn="l" rtl="0">
              <a:spcBef>
                <a:spcPts val="1200"/>
              </a:spcBef>
              <a:spcAft>
                <a:spcPts val="0"/>
              </a:spcAft>
              <a:buSzPts val="2300"/>
              <a:buChar char="•"/>
            </a:pPr>
            <a:r>
              <a:rPr lang="en-GB" sz="2300"/>
              <a:t>Ensure seamless transition after discharge.</a:t>
            </a:r>
            <a:endParaRPr/>
          </a:p>
        </p:txBody>
      </p:sp>
    </p:spTree>
  </p:cSld>
  <p:clrMapOvr>
    <a:masterClrMapping/>
  </p:clrMapOvr>
</p:sld>
</file>

<file path=ppt/theme/theme1.xml><?xml version="1.0" encoding="utf-8"?>
<a:theme xmlns:a="http://schemas.openxmlformats.org/drawingml/2006/main" name="4.3-Template_12.7.2016">
  <a:themeElements>
    <a:clrScheme name="USAID Advancing Nutrition Palette">
      <a:dk1>
        <a:srgbClr val="000000"/>
      </a:dk1>
      <a:lt1>
        <a:srgbClr val="FFFFFF"/>
      </a:lt1>
      <a:dk2>
        <a:srgbClr val="002F6C"/>
      </a:dk2>
      <a:lt2>
        <a:srgbClr val="CFCDC9"/>
      </a:lt2>
      <a:accent1>
        <a:srgbClr val="002F6C"/>
      </a:accent1>
      <a:accent2>
        <a:srgbClr val="BA0C2F"/>
      </a:accent2>
      <a:accent3>
        <a:srgbClr val="6C6463"/>
      </a:accent3>
      <a:accent4>
        <a:srgbClr val="0067B9"/>
      </a:accent4>
      <a:accent5>
        <a:srgbClr val="651D32"/>
      </a:accent5>
      <a:accent6>
        <a:srgbClr val="A7C6ED"/>
      </a:accent6>
      <a:hlink>
        <a:srgbClr val="0066B9"/>
      </a:hlink>
      <a:folHlink>
        <a:srgbClr val="8C8985"/>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2654</TotalTime>
  <Words>5305</Words>
  <Application>Microsoft Office PowerPoint</Application>
  <PresentationFormat>On-screen Show (16:9)</PresentationFormat>
  <Paragraphs>443</Paragraphs>
  <Slides>64</Slides>
  <Notes>64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64</vt:i4>
      </vt:variant>
    </vt:vector>
  </HeadingPairs>
  <TitlesOfParts>
    <vt:vector size="69" baseType="lpstr">
      <vt:lpstr>Gill Sans</vt:lpstr>
      <vt:lpstr>Noto Sans Symbols</vt:lpstr>
      <vt:lpstr>Arial</vt:lpstr>
      <vt:lpstr>Cambria</vt:lpstr>
      <vt:lpstr>4.3-Template_12.7.2016</vt:lpstr>
      <vt:lpstr>Facility-Based Mentorship for Strengthening Breastfeeding Counselling in Kenya</vt:lpstr>
      <vt:lpstr>Meeting Agenda</vt:lpstr>
      <vt:lpstr>Purpose of the Meeting</vt:lpstr>
      <vt:lpstr>Meeting Goal and Objectives</vt:lpstr>
      <vt:lpstr>Breastfeeding Counselling Mentorship Program</vt:lpstr>
      <vt:lpstr>Goals and Objectives</vt:lpstr>
      <vt:lpstr>Goals and Objectives of the Mentorship Program</vt:lpstr>
      <vt:lpstr>Competencies and Performance Indicators </vt:lpstr>
      <vt:lpstr>Competencies Prioritised for the Mentorship Program</vt:lpstr>
      <vt:lpstr>Performance Indicators of Focus by Competency (1)</vt:lpstr>
      <vt:lpstr>Performance Indicators of Focus by Competency (2)</vt:lpstr>
      <vt:lpstr>Performance Indicators of Focus by Competency (3)</vt:lpstr>
      <vt:lpstr>Performance Indicators of Focus by Competency (4)</vt:lpstr>
      <vt:lpstr>Description of the Implementation Process</vt:lpstr>
      <vt:lpstr>Establishing the Program</vt:lpstr>
      <vt:lpstr>Implementation Process</vt:lpstr>
      <vt:lpstr>Implementation Process (2)</vt:lpstr>
      <vt:lpstr>Actions in Implementing the Breastfeeding Counselling Mentorship Program at a Health Facility</vt:lpstr>
      <vt:lpstr>Roles and Responsibilities of Program Leadership</vt:lpstr>
      <vt:lpstr>Roles and Responsibilities of BFHI Facility Coordinator</vt:lpstr>
      <vt:lpstr>Roles and Responsibilities of the BFHI Facility Implementation Team (1)</vt:lpstr>
      <vt:lpstr>Roles and Responsibilities of the BFHI Facility Implementation Team (2)</vt:lpstr>
      <vt:lpstr>Implementing the Program</vt:lpstr>
      <vt:lpstr>Acquire Resources</vt:lpstr>
      <vt:lpstr>Action 1: Train Health Facility Staff</vt:lpstr>
      <vt:lpstr>Action 1: Train Health Facility Staff (2)</vt:lpstr>
      <vt:lpstr>Action 2: Identify and Prioritise Service Delivery Points</vt:lpstr>
      <vt:lpstr>Action 3: Select and Train Mentors</vt:lpstr>
      <vt:lpstr>Minimum Requirements for Mentors</vt:lpstr>
      <vt:lpstr>Roles and Responsibilities of Mentors</vt:lpstr>
      <vt:lpstr>Additional Considerations for Mentors</vt:lpstr>
      <vt:lpstr>Training Mentors</vt:lpstr>
      <vt:lpstr>Action 4: Select Mentees</vt:lpstr>
      <vt:lpstr>Minimum Requirements for Mentees</vt:lpstr>
      <vt:lpstr>Roles and Responsibilities of Mentees</vt:lpstr>
      <vt:lpstr>Additional Considerations for Mentees</vt:lpstr>
      <vt:lpstr>Action 5: Pair Mentors and Mentees</vt:lpstr>
      <vt:lpstr>Action 6: Orient Mentors and Mentees</vt:lpstr>
      <vt:lpstr>Mentor-Only Orientation Meeting</vt:lpstr>
      <vt:lpstr>Mentor and Mentee Orientation Meeting</vt:lpstr>
      <vt:lpstr>Action 7: Conduct Mentoring</vt:lpstr>
      <vt:lpstr>Goal Setting</vt:lpstr>
      <vt:lpstr>Demonstration, Observation, Debrief, Check-In</vt:lpstr>
      <vt:lpstr>Demonstration by Mentors</vt:lpstr>
      <vt:lpstr>Observation of Mentees by Mentors</vt:lpstr>
      <vt:lpstr>Debrief</vt:lpstr>
      <vt:lpstr>Check-In</vt:lpstr>
      <vt:lpstr>Action 8: Conduct Monthly Meetings</vt:lpstr>
      <vt:lpstr>Action 9: Assess Competencies for Graduation</vt:lpstr>
      <vt:lpstr>Action 10: Monitor the Program </vt:lpstr>
      <vt:lpstr>Facility Self-Assessment Upon Completion of Program</vt:lpstr>
      <vt:lpstr>Program Materials</vt:lpstr>
      <vt:lpstr>Mentorship Program Package</vt:lpstr>
      <vt:lpstr>Implementation Guidance</vt:lpstr>
      <vt:lpstr>Mentor and Mentee Resources</vt:lpstr>
      <vt:lpstr>Mentor Training</vt:lpstr>
      <vt:lpstr>Consensus Building and Discussion on Key Next Steps for Implementation </vt:lpstr>
      <vt:lpstr>Key Discussion Points</vt:lpstr>
      <vt:lpstr>Next Steps </vt:lpstr>
      <vt:lpstr>Next Steps</vt:lpstr>
      <vt:lpstr>Summary</vt:lpstr>
      <vt:lpstr>Summary </vt:lpstr>
      <vt:lpstr>References</vt:lpstr>
      <vt:lpstr>USAID ADVANCING NUTRITION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Facility-Based Mentorship for Strengthening Breastfeeding Counselling in Kenya</dc:title>
  <dc:creator>Courtney Meyer</dc:creator>
  <cp:lastModifiedBy>User Name</cp:lastModifiedBy>
  <cp:revision>14</cp:revision>
  <dcterms:modified xsi:type="dcterms:W3CDTF">2024-02-16T13:20:59Z</dcterms:modified>
</cp:coreProperties>
</file>