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5143500" type="screen16x9"/>
  <p:notesSz cx="6858000" cy="9144000"/>
  <p:embeddedFontLst>
    <p:embeddedFont>
      <p:font typeface="Cambria" panose="02040503050406030204" pitchFamily="18" charset="0"/>
      <p:regular r:id="rId84"/>
      <p:bold r:id="rId85"/>
      <p:italic r:id="rId86"/>
      <p:boldItalic r:id="rId87"/>
    </p:embeddedFont>
    <p:embeddedFont>
      <p:font typeface="Gill Sans" panose="020B0604020202020204" charset="0"/>
      <p:regular r:id="rId88"/>
      <p:bold r:id="rId89"/>
    </p:embeddedFont>
    <p:embeddedFont>
      <p:font typeface="Gill Sans MT" panose="020B0502020104020203" pitchFamily="34" charset="0"/>
      <p:regular r:id="rId90"/>
      <p:bold r:id="rId91"/>
      <p:italic r:id="rId92"/>
      <p:boldItalic r:id="rId93"/>
    </p:embeddedFont>
    <p:embeddedFont>
      <p:font typeface="Noto Sans Symbols" panose="020B0604020202020204" charset="0"/>
      <p:regular r:id="rId94"/>
      <p:bold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3C82A2-CD91-461A-B56D-12F3F7E35D6A}">
  <a:tblStyle styleId="{493C82A2-CD91-461A-B56D-12F3F7E35D6A}"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3"/>
          </a:solidFill>
        </a:fill>
      </a:tcStyle>
    </a:wholeTbl>
    <a:band1H>
      <a:tcTxStyle b="off" i="off"/>
      <a:tcStyle>
        <a:tcBdr/>
        <a:fill>
          <a:solidFill>
            <a:srgbClr val="CAD2E6"/>
          </a:solidFill>
        </a:fill>
      </a:tcStyle>
    </a:band1H>
    <a:band2H>
      <a:tcTxStyle b="off" i="off"/>
      <a:tcStyle>
        <a:tcBdr/>
      </a:tcStyle>
    </a:band2H>
    <a:band1V>
      <a:tcTxStyle b="off" i="off"/>
      <a:tcStyle>
        <a:tcBdr/>
        <a:fill>
          <a:solidFill>
            <a:srgbClr val="CAD2E6"/>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4"/>
          </a:solidFill>
        </a:fill>
      </a:tcStyle>
    </a:lastCol>
    <a:firstCol>
      <a:tcTxStyle b="on" i="off">
        <a:font>
          <a:latin typeface="Gill Sans MT"/>
          <a:ea typeface="Gill Sans MT"/>
          <a:cs typeface="Gill Sans MT"/>
        </a:font>
        <a:schemeClr val="lt1"/>
      </a:tcTxStyle>
      <a:tcStyle>
        <a:tcBdr/>
        <a:fill>
          <a:solidFill>
            <a:schemeClr val="accent4"/>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73" autoAdjust="0"/>
  </p:normalViewPr>
  <p:slideViewPr>
    <p:cSldViewPr snapToGrid="0">
      <p:cViewPr varScale="1">
        <p:scale>
          <a:sx n="140" d="100"/>
          <a:sy n="140" d="100"/>
        </p:scale>
        <p:origin x="12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766916188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766916188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ad56c2cbec_0_6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233" name="Google Shape;233;g2ad56c2cbe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g2ad56c2cbec_0_6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a766916188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a766916188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acf54154c1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acf54154c1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ad56c2cbec_0_1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ad56c2cbec_0_1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acf54154c1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acf54154c1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cf54154c1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acf54154c1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f54154c1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acf54154c1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acf54154c1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acf54154c1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cf54154c1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acf54154c1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acf54154c1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acf54154c1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76691618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a76691618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a766916188_1_5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a766916188_1_5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cf5415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acf5415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cf54154c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acf54154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to remove any competencies that will NOT be covered as part of the mentorship program at this health facility.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acf54154c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acf54154c1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p>
        </p:txBody>
      </p:sp>
      <p:sp>
        <p:nvSpPr>
          <p:cNvPr id="317" name="Google Shape;317;g2acf54154c1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cf54154c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2acf54154c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325" name="Google Shape;325;g2acf54154c1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acf54154c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acf54154c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333" name="Google Shape;333;g2acf54154c1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cf54154c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acf54154c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remove any competencies and performance indicators that will NOT be covered as part of the mentorship program at this health facility.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341" name="Google Shape;341;g2acf54154c1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d56c2cbec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ad56c2cbec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d56c2cbec_0_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d56c2cbec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ad56c2cbec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ad56c2cbec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76691618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76691618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ad56c2cbec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ad56c2cbec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d56c2cbec_0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ad56c2cbec_0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ad56c2cbec_0_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ad56c2cbec_0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d56c2cbec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d56c2cbec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d56c2cbec_0_1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ad56c2cbec_0_1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d56c2cbec_0_1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ad56c2cbec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i="1">
                <a:solidFill>
                  <a:schemeClr val="dk1"/>
                </a:solidFill>
              </a:rPr>
              <a:t>*Note: Prior to this orientation meeting update this slide to add any additional criteria or considerations used when pairing.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a766916188_1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a766916188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acf54154c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acf54154c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t>*Note: For actions which have already been completed, add a check mark to indicate that they are completed. </a:t>
            </a:r>
            <a:endParaRPr i="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a766916188_1_7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a766916188_1_7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the service delivery point(s) selected for the mentorship program at this health facility.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acf54154c1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acf54154c1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the names of the health workers selected as mentees for the mentorship program at this health facility.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a766916188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a766916188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acf54154c1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acf54154c1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the names of pairing of mentors and mentees for the mentorship program at this health facility. If the pairing has not yet been done and/or if the pairing will be done as part of this orientation meeting, update the slides to indicate this.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acf54154c1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acf54154c1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ad56c2cbec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ad56c2cbec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766916188_1_7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a766916188_1_7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a766916188_1_7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a766916188_1_7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a766916188_1_7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a766916188_1_7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a766916188_1_7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a766916188_1_7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a766916188_1_7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a766916188_1_7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ad56c2cbec_0_1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ad56c2cbec_0_1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ad56c2cbec_0_2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ad56c2cbec_0_2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ad56c2cb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ad56c2cb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ee52dff73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ee52dff73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a766916188_1_7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a766916188_1_7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ee52dff73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ee52dff73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acf54154c1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acf54154c1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ee52dff73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ee52dff73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e52dff73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e52dff73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ee52dff73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ee52dff73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ee52dff73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ee52dff73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ee52dff73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ee52dff73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ee52dff73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ee52dff73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d56c2cbec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203" name="Google Shape;203;g2ad56c2cbe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ad56c2cbe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ee52dff739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ee52dff739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ad56c2cbec_0_1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ad56c2cbec_0_1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ad56c2cbec_0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ad56c2cbec_0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ad56c2cbec_0_1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ad56c2cbec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ee52dff73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ee52dff73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e52dff7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e52dff7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ee52dff73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ee52dff73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acf54154c1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acf54154c1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a766916188_1_7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2a766916188_1_7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acf54154c1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2acf54154c1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acf54154c1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acf54154c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a766916188_1_7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a766916188_1_75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p>
        </p:txBody>
      </p:sp>
      <p:sp>
        <p:nvSpPr>
          <p:cNvPr id="612" name="Google Shape;612;g2a766916188_1_75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acf54154c1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2acf54154c1_0_1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100"/>
          </a:p>
        </p:txBody>
      </p:sp>
      <p:sp>
        <p:nvSpPr>
          <p:cNvPr id="619" name="Google Shape;619;g2acf54154c1_0_1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ad56c2cbec_0_1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ad56c2cbec_0_1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ad56c2cbec_0_1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ad56c2cbec_0_1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actual timelines.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a766916188_1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a766916188_1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1fe106b50132f5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1fe106b50132f5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solidFill>
                  <a:schemeClr val="dk1"/>
                </a:solidFill>
              </a:rPr>
              <a:t>*Note: Prior to this orientation meeting update this slide with any additional next steps.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a766916188_1_7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2a766916188_1_7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1fe106b50132f5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31fe106b50132f5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ad56c2cbec_0_2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ad56c2cbec_0_2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ad56c2cbec_0_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ad56c2cbec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d56c2cbec_0_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217" name="Google Shape;217;g2ad56c2cbec_0_232:notes"/>
          <p:cNvSpPr>
            <a:spLocks noGrp="1" noRot="1" noChangeAspect="1"/>
          </p:cNvSpPr>
          <p:nvPr>
            <p:ph type="sldImg" idx="2"/>
          </p:nvPr>
        </p:nvSpPr>
        <p:spPr>
          <a:xfrm>
            <a:off x="342900" y="3048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g2ad56c2cbec_0_232:notes"/>
          <p:cNvSpPr txBox="1">
            <a:spLocks noGrp="1"/>
          </p:cNvSpPr>
          <p:nvPr>
            <p:ph type="body" idx="1"/>
          </p:nvPr>
        </p:nvSpPr>
        <p:spPr>
          <a:xfrm>
            <a:off x="165101" y="4038600"/>
            <a:ext cx="6362700" cy="455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ee52dff0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ee52dff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a766916188_1_7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a766916188_1_7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d56c2cbec_0_4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
        <p:nvSpPr>
          <p:cNvPr id="225" name="Google Shape;225;g2ad56c2cbec_0_460:notes"/>
          <p:cNvSpPr>
            <a:spLocks noGrp="1" noRot="1" noChangeAspect="1"/>
          </p:cNvSpPr>
          <p:nvPr>
            <p:ph type="sldImg" idx="2"/>
          </p:nvPr>
        </p:nvSpPr>
        <p:spPr>
          <a:xfrm>
            <a:off x="252413" y="584200"/>
            <a:ext cx="6048375" cy="3403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g2ad56c2cbec_0_460:notes"/>
          <p:cNvSpPr txBox="1">
            <a:spLocks noGrp="1"/>
          </p:cNvSpPr>
          <p:nvPr>
            <p:ph type="body" idx="1"/>
          </p:nvPr>
        </p:nvSpPr>
        <p:spPr>
          <a:xfrm>
            <a:off x="393700" y="4432300"/>
            <a:ext cx="6172200" cy="416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advancingnutrition.or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hoto - White">
  <p:cSld name="Cover - Photo - White">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4769426"/>
            <a:ext cx="9144000" cy="37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MT" panose="020B0502020104020203" pitchFamily="34" charset="0"/>
              <a:ea typeface="Gill Sans"/>
              <a:cs typeface="Gill Sans"/>
              <a:sym typeface="Gill Sans"/>
            </a:endParaRPr>
          </a:p>
        </p:txBody>
      </p:sp>
      <p:sp>
        <p:nvSpPr>
          <p:cNvPr id="12" name="Google Shape;12;p2"/>
          <p:cNvSpPr txBox="1">
            <a:spLocks noGrp="1"/>
          </p:cNvSpPr>
          <p:nvPr>
            <p:ph type="ctrTitle"/>
          </p:nvPr>
        </p:nvSpPr>
        <p:spPr>
          <a:xfrm>
            <a:off x="685800" y="1371602"/>
            <a:ext cx="4250400" cy="14286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3"/>
              </a:buClr>
              <a:buSzPts val="3200"/>
              <a:buFont typeface="Gill Sans"/>
              <a:buNone/>
              <a:defRPr sz="3200">
                <a:solidFill>
                  <a:schemeClr val="accent3"/>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685800" y="3086100"/>
            <a:ext cx="3581400" cy="12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accent3"/>
              </a:buClr>
              <a:buSzPts val="1800"/>
              <a:buNone/>
              <a:defRPr sz="1800">
                <a:solidFill>
                  <a:schemeClr val="accent3"/>
                </a:solidFill>
                <a:latin typeface="Gill Sans MT" panose="020B0502020104020203" pitchFamily="34" charset="0"/>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body" idx="2"/>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latin typeface="Gill Sans MT" panose="020B0502020104020203" pitchFamily="34" charset="0"/>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2"/>
          <p:cNvSpPr>
            <a:spLocks noGrp="1"/>
          </p:cNvSpPr>
          <p:nvPr>
            <p:ph type="pic" idx="3"/>
          </p:nvPr>
        </p:nvSpPr>
        <p:spPr>
          <a:xfrm>
            <a:off x="5105400" y="102868"/>
            <a:ext cx="3717000" cy="4526400"/>
          </a:xfrm>
          <a:prstGeom prst="rect">
            <a:avLst/>
          </a:prstGeom>
          <a:noFill/>
          <a:ln>
            <a:noFill/>
          </a:ln>
        </p:spPr>
      </p:sp>
      <p:sp>
        <p:nvSpPr>
          <p:cNvPr id="16" name="Google Shape;16;p2"/>
          <p:cNvSpPr txBox="1"/>
          <p:nvPr/>
        </p:nvSpPr>
        <p:spPr>
          <a:xfrm>
            <a:off x="685800" y="4868700"/>
            <a:ext cx="4700100" cy="261600"/>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100">
                <a:solidFill>
                  <a:schemeClr val="lt1"/>
                </a:solidFill>
                <a:latin typeface="Gill Sans MT" panose="020B0502020104020203" pitchFamily="34" charset="0"/>
                <a:ea typeface="Gill Sans"/>
                <a:cs typeface="Gill Sans"/>
                <a:sym typeface="Gill Sans"/>
              </a:rPr>
              <a:t>Facility-Based Mentorship for Strengthening Breastfeeding Counselling in Kenya</a:t>
            </a:r>
            <a:endParaRPr>
              <a:latin typeface="Gill Sans MT" panose="020B0502020104020203" pitchFamily="34" charset="0"/>
            </a:endParaRPr>
          </a:p>
        </p:txBody>
      </p:sp>
      <p:pic>
        <p:nvPicPr>
          <p:cNvPr id="8" name="Google Shape;28;p4">
            <a:extLst>
              <a:ext uri="{FF2B5EF4-FFF2-40B4-BE49-F238E27FC236}">
                <a16:creationId xmlns:a16="http://schemas.microsoft.com/office/drawing/2014/main" id="{CF354955-D3CC-47A3-BB5F-741D9DE28D39}"/>
              </a:ext>
            </a:extLst>
          </p:cNvPr>
          <p:cNvPicPr preferRelativeResize="0"/>
          <p:nvPr userDrawn="1"/>
        </p:nvPicPr>
        <p:blipFill rotWithShape="1">
          <a:blip r:embed="rId2">
            <a:alphaModFix/>
          </a:blip>
          <a:srcRect/>
          <a:stretch/>
        </p:blipFill>
        <p:spPr>
          <a:xfrm>
            <a:off x="691522" y="514350"/>
            <a:ext cx="1360025" cy="4026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Red Title + Left Photo">
  <p:cSld name="Divider - Red Title + Left Photo">
    <p:bg>
      <p:bgPr>
        <a:solidFill>
          <a:schemeClr val="accent2"/>
        </a:solidFill>
        <a:effectLst/>
      </p:bgPr>
    </p:bg>
    <p:spTree>
      <p:nvGrpSpPr>
        <p:cNvPr id="1" name="Shape 58"/>
        <p:cNvGrpSpPr/>
        <p:nvPr/>
      </p:nvGrpSpPr>
      <p:grpSpPr>
        <a:xfrm>
          <a:off x="0" y="0"/>
          <a:ext cx="0" cy="0"/>
          <a:chOff x="0" y="0"/>
          <a:chExt cx="0" cy="0"/>
        </a:xfrm>
      </p:grpSpPr>
      <p:sp>
        <p:nvSpPr>
          <p:cNvPr id="59" name="Google Shape;59;p11"/>
          <p:cNvSpPr>
            <a:spLocks noGrp="1"/>
          </p:cNvSpPr>
          <p:nvPr>
            <p:ph type="pic" idx="2"/>
          </p:nvPr>
        </p:nvSpPr>
        <p:spPr>
          <a:xfrm>
            <a:off x="152400" y="114301"/>
            <a:ext cx="4419600" cy="4514700"/>
          </a:xfrm>
          <a:prstGeom prst="rect">
            <a:avLst/>
          </a:prstGeom>
          <a:solidFill>
            <a:srgbClr val="FFFFFF"/>
          </a:solidFill>
          <a:ln>
            <a:noFill/>
          </a:ln>
        </p:spPr>
      </p:sp>
      <p:sp>
        <p:nvSpPr>
          <p:cNvPr id="60" name="Google Shape;60;p11"/>
          <p:cNvSpPr txBox="1">
            <a:spLocks noGrp="1"/>
          </p:cNvSpPr>
          <p:nvPr>
            <p:ph type="title"/>
          </p:nvPr>
        </p:nvSpPr>
        <p:spPr>
          <a:xfrm>
            <a:off x="4877104" y="2228850"/>
            <a:ext cx="3885900" cy="13716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lt1"/>
              </a:buClr>
              <a:buSzPts val="28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1"/>
          <p:cNvSpPr txBox="1">
            <a:spLocks noGrp="1"/>
          </p:cNvSpPr>
          <p:nvPr>
            <p:ph type="ftr" idx="11"/>
          </p:nvPr>
        </p:nvSpPr>
        <p:spPr>
          <a:xfrm>
            <a:off x="685800" y="4868704"/>
            <a:ext cx="3733800" cy="196200"/>
          </a:xfrm>
          <a:prstGeom prst="rect">
            <a:avLst/>
          </a:prstGeom>
          <a:noFill/>
          <a:ln>
            <a:noFill/>
          </a:ln>
        </p:spPr>
        <p:txBody>
          <a:bodyPr spcFirstLastPara="1" wrap="square" lIns="0"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1"/>
          <p:cNvSpPr txBox="1">
            <a:spLocks noGrp="1"/>
          </p:cNvSpPr>
          <p:nvPr>
            <p:ph type="body" idx="1"/>
          </p:nvPr>
        </p:nvSpPr>
        <p:spPr>
          <a:xfrm rot="-5400000">
            <a:off x="3313500"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Gray/Red 1 Content">
  <p:cSld name="White/Gray/Red 1 Content">
    <p:bg>
      <p:bgPr>
        <a:solidFill>
          <a:schemeClr val="lt1"/>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0" y="0"/>
            <a:ext cx="9144000" cy="4634700"/>
          </a:xfrm>
          <a:prstGeom prst="rect">
            <a:avLst/>
          </a:prstGeom>
          <a:solidFill>
            <a:schemeClr val="accent2"/>
          </a:solidFill>
          <a:ln>
            <a:noFill/>
          </a:ln>
        </p:spPr>
        <p:txBody>
          <a:bodyPr spcFirstLastPara="1" wrap="square" lIns="457200" tIns="91425" rIns="91425" bIns="91425" anchor="ctr" anchorCtr="0">
            <a:normAutofit/>
          </a:bodyPr>
          <a:lstStyle>
            <a:lvl1pPr marL="457200" lvl="0" indent="-228600" algn="l">
              <a:spcBef>
                <a:spcPts val="0"/>
              </a:spcBef>
              <a:spcAft>
                <a:spcPts val="0"/>
              </a:spcAft>
              <a:buClr>
                <a:schemeClr val="lt1"/>
              </a:buClr>
              <a:buSzPts val="2500"/>
              <a:buNone/>
              <a:defRPr sz="2500">
                <a:solidFill>
                  <a:schemeClr val="lt1"/>
                </a:solidFill>
                <a:latin typeface="Gill Sans MT" panose="020B0502020104020203" pitchFamily="34" charset="0"/>
              </a:defRPr>
            </a:lvl1pPr>
            <a:lvl2pPr marL="914400" lvl="1" indent="-228600" algn="l">
              <a:spcBef>
                <a:spcPts val="1200"/>
              </a:spcBef>
              <a:spcAft>
                <a:spcPts val="0"/>
              </a:spcAft>
              <a:buClr>
                <a:schemeClr val="lt1"/>
              </a:buClr>
              <a:buSzPts val="2000"/>
              <a:buNone/>
              <a:defRPr>
                <a:solidFill>
                  <a:schemeClr val="lt1"/>
                </a:solidFill>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65" name="Google Shape;65;p12"/>
          <p:cNvSpPr txBox="1"/>
          <p:nvPr/>
        </p:nvSpPr>
        <p:spPr>
          <a:xfrm>
            <a:off x="685800" y="4868700"/>
            <a:ext cx="4957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Gray 2 Content - Bullets">
  <p:cSld name="White/Gray 2 Content - Bullets">
    <p:bg>
      <p:bgPr>
        <a:solidFill>
          <a:schemeClr val="lt1"/>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686104" y="1200150"/>
            <a:ext cx="3809700" cy="3429000"/>
          </a:xfrm>
          <a:prstGeom prst="rect">
            <a:avLst/>
          </a:prstGeom>
          <a:noFill/>
          <a:ln>
            <a:noFill/>
          </a:ln>
        </p:spPr>
        <p:txBody>
          <a:bodyPr spcFirstLastPara="1" wrap="square" lIns="0" tIns="0" rIns="91425" bIns="0" anchor="t" anchorCtr="0">
            <a:normAutofit/>
          </a:bodyPr>
          <a:lstStyle>
            <a:lvl1pPr marL="457200" lvl="0" indent="-355600" algn="l">
              <a:spcBef>
                <a:spcPts val="0"/>
              </a:spcBef>
              <a:spcAft>
                <a:spcPts val="0"/>
              </a:spcAft>
              <a:buClr>
                <a:srgbClr val="6C6463"/>
              </a:buClr>
              <a:buSzPts val="2000"/>
              <a:buChar char="•"/>
              <a:defRPr sz="2000">
                <a:solidFill>
                  <a:srgbClr val="6C6463"/>
                </a:solidFill>
                <a:latin typeface="Gill Sans MT" panose="020B0502020104020203" pitchFamily="34" charset="0"/>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13"/>
          <p:cNvSpPr txBox="1">
            <a:spLocks noGrp="1"/>
          </p:cNvSpPr>
          <p:nvPr>
            <p:ph type="body" idx="2"/>
          </p:nvPr>
        </p:nvSpPr>
        <p:spPr>
          <a:xfrm>
            <a:off x="4648200" y="1200150"/>
            <a:ext cx="3810300" cy="3429000"/>
          </a:xfrm>
          <a:prstGeom prst="rect">
            <a:avLst/>
          </a:prstGeom>
          <a:noFill/>
          <a:ln>
            <a:noFill/>
          </a:ln>
        </p:spPr>
        <p:txBody>
          <a:bodyPr spcFirstLastPara="1" wrap="square" lIns="91425" tIns="0" rIns="0" bIns="0" anchor="t" anchorCtr="0">
            <a:normAutofit/>
          </a:bodyPr>
          <a:lstStyle>
            <a:lvl1pPr marL="457200" lvl="0" indent="-355600" algn="l">
              <a:spcBef>
                <a:spcPts val="0"/>
              </a:spcBef>
              <a:spcAft>
                <a:spcPts val="0"/>
              </a:spcAft>
              <a:buClr>
                <a:srgbClr val="6C6463"/>
              </a:buClr>
              <a:buSzPts val="2000"/>
              <a:buChar char="•"/>
              <a:defRPr sz="2000">
                <a:solidFill>
                  <a:srgbClr val="6C6463"/>
                </a:solidFill>
                <a:latin typeface="Gill Sans MT" panose="020B0502020104020203" pitchFamily="34" charset="0"/>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9" name="Google Shape;69;p13"/>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p:nvPr/>
        </p:nvSpPr>
        <p:spPr>
          <a:xfrm>
            <a:off x="685800" y="4868700"/>
            <a:ext cx="4964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Gray 3 Content - Bullets">
  <p:cSld name="White/Gray 3 Content - Bullets">
    <p:bg>
      <p:bgPr>
        <a:solidFill>
          <a:schemeClr val="lt1"/>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686104" y="1200150"/>
            <a:ext cx="2514300" cy="3429000"/>
          </a:xfrm>
          <a:prstGeom prst="rect">
            <a:avLst/>
          </a:prstGeom>
          <a:noFill/>
          <a:ln>
            <a:noFill/>
          </a:ln>
        </p:spPr>
        <p:txBody>
          <a:bodyPr spcFirstLastPara="1" wrap="square" lIns="0" tIns="0" rIns="182875"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14"/>
          <p:cNvSpPr txBox="1">
            <a:spLocks noGrp="1"/>
          </p:cNvSpPr>
          <p:nvPr>
            <p:ph type="body" idx="2"/>
          </p:nvPr>
        </p:nvSpPr>
        <p:spPr>
          <a:xfrm>
            <a:off x="5943600" y="1200150"/>
            <a:ext cx="2514900" cy="3429000"/>
          </a:xfrm>
          <a:prstGeom prst="rect">
            <a:avLst/>
          </a:prstGeom>
          <a:noFill/>
          <a:ln>
            <a:noFill/>
          </a:ln>
        </p:spPr>
        <p:txBody>
          <a:bodyPr spcFirstLastPara="1" wrap="square" lIns="91425" tIns="0" rIns="0"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4" name="Google Shape;74;p14"/>
          <p:cNvSpPr txBox="1">
            <a:spLocks noGrp="1"/>
          </p:cNvSpPr>
          <p:nvPr>
            <p:ph type="body" idx="3"/>
          </p:nvPr>
        </p:nvSpPr>
        <p:spPr>
          <a:xfrm>
            <a:off x="3314548" y="1200150"/>
            <a:ext cx="2514900" cy="3429000"/>
          </a:xfrm>
          <a:prstGeom prst="rect">
            <a:avLst/>
          </a:prstGeom>
          <a:noFill/>
          <a:ln>
            <a:noFill/>
          </a:ln>
        </p:spPr>
        <p:txBody>
          <a:bodyPr spcFirstLastPara="1" wrap="square" lIns="0" tIns="0" rIns="91425"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5" name="Google Shape;75;p14"/>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p:nvPr/>
        </p:nvSpPr>
        <p:spPr>
          <a:xfrm>
            <a:off x="685800" y="4868700"/>
            <a:ext cx="5391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Gray 1 Bullets + Bottom Photo">
  <p:cSld name="White/Gray 1 Bullets + Bottom Photo">
    <p:bg>
      <p:bgPr>
        <a:solidFill>
          <a:schemeClr val="lt1"/>
        </a:solidFill>
        <a:effectLst/>
      </p:bgPr>
    </p:bg>
    <p:spTree>
      <p:nvGrpSpPr>
        <p:cNvPr id="1" name="Shape 77"/>
        <p:cNvGrpSpPr/>
        <p:nvPr/>
      </p:nvGrpSpPr>
      <p:grpSpPr>
        <a:xfrm>
          <a:off x="0" y="0"/>
          <a:ext cx="0" cy="0"/>
          <a:chOff x="0" y="0"/>
          <a:chExt cx="0" cy="0"/>
        </a:xfrm>
      </p:grpSpPr>
      <p:sp>
        <p:nvSpPr>
          <p:cNvPr id="78" name="Google Shape;78;p15"/>
          <p:cNvSpPr>
            <a:spLocks noGrp="1"/>
          </p:cNvSpPr>
          <p:nvPr>
            <p:ph type="pic" idx="2"/>
          </p:nvPr>
        </p:nvSpPr>
        <p:spPr>
          <a:xfrm>
            <a:off x="152400" y="2228851"/>
            <a:ext cx="8839200" cy="2297400"/>
          </a:xfrm>
          <a:prstGeom prst="rect">
            <a:avLst/>
          </a:prstGeom>
          <a:solidFill>
            <a:schemeClr val="lt1"/>
          </a:solidFill>
          <a:ln>
            <a:noFill/>
          </a:ln>
        </p:spPr>
      </p:sp>
      <p:sp>
        <p:nvSpPr>
          <p:cNvPr id="79" name="Google Shape;79;p15"/>
          <p:cNvSpPr txBox="1">
            <a:spLocks noGrp="1"/>
          </p:cNvSpPr>
          <p:nvPr>
            <p:ph type="body" idx="1"/>
          </p:nvPr>
        </p:nvSpPr>
        <p:spPr>
          <a:xfrm>
            <a:off x="685800" y="1200150"/>
            <a:ext cx="7772400" cy="914400"/>
          </a:xfrm>
          <a:prstGeom prst="rect">
            <a:avLst/>
          </a:prstGeom>
          <a:noFill/>
          <a:ln>
            <a:noFill/>
          </a:ln>
        </p:spPr>
        <p:txBody>
          <a:bodyPr spcFirstLastPara="1" wrap="square" lIns="0" tIns="0" rIns="0" bIns="0" anchor="t" anchorCtr="0">
            <a:normAutofit/>
          </a:bodyPr>
          <a:lstStyle>
            <a:lvl1pPr marL="457200" lvl="0" indent="-355600" algn="l">
              <a:spcBef>
                <a:spcPts val="0"/>
              </a:spcBef>
              <a:spcAft>
                <a:spcPts val="0"/>
              </a:spcAft>
              <a:buClr>
                <a:srgbClr val="6C6463"/>
              </a:buClr>
              <a:buSzPts val="2000"/>
              <a:buChar char="•"/>
              <a:defRPr>
                <a:solidFill>
                  <a:srgbClr val="6C6463"/>
                </a:solidFill>
              </a:defRPr>
            </a:lvl1pPr>
            <a:lvl2pPr marL="914400" lvl="1" indent="-355600" algn="l">
              <a:spcBef>
                <a:spcPts val="1200"/>
              </a:spcBef>
              <a:spcAft>
                <a:spcPts val="0"/>
              </a:spcAft>
              <a:buClr>
                <a:srgbClr val="6C6463"/>
              </a:buClr>
              <a:buSzPts val="2000"/>
              <a:buChar char="–"/>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5"/>
          <p:cNvSpPr txBox="1">
            <a:spLocks noGrp="1"/>
          </p:cNvSpPr>
          <p:nvPr>
            <p:ph type="body" idx="3"/>
          </p:nvPr>
        </p:nvSpPr>
        <p:spPr>
          <a:xfrm>
            <a:off x="152400" y="4526168"/>
            <a:ext cx="3581400" cy="126900"/>
          </a:xfrm>
          <a:prstGeom prst="rect">
            <a:avLst/>
          </a:prstGeom>
          <a:noFill/>
          <a:ln>
            <a:noFill/>
          </a:ln>
        </p:spPr>
        <p:txBody>
          <a:bodyPr spcFirstLastPara="1" wrap="square" lIns="0" tIns="45700" rIns="0" bIns="0" anchor="t" anchorCtr="0">
            <a:spAutoFit/>
          </a:bodyPr>
          <a:lstStyle>
            <a:lvl1pPr marL="457200" lvl="0" indent="-228600" algn="l">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5"/>
          <p:cNvSpPr txBox="1"/>
          <p:nvPr/>
        </p:nvSpPr>
        <p:spPr>
          <a:xfrm>
            <a:off x="685800" y="4868700"/>
            <a:ext cx="5721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Gray 1 Bullet + Right Photo">
  <p:cSld name="White/Gray 1 Bullet + Right Photo">
    <p:bg>
      <p:bgPr>
        <a:solidFill>
          <a:schemeClr val="lt1"/>
        </a:solidFill>
        <a:effectLst/>
      </p:bgPr>
    </p:bg>
    <p:spTree>
      <p:nvGrpSpPr>
        <p:cNvPr id="1" name="Shape 83"/>
        <p:cNvGrpSpPr/>
        <p:nvPr/>
      </p:nvGrpSpPr>
      <p:grpSpPr>
        <a:xfrm>
          <a:off x="0" y="0"/>
          <a:ext cx="0" cy="0"/>
          <a:chOff x="0" y="0"/>
          <a:chExt cx="0" cy="0"/>
        </a:xfrm>
      </p:grpSpPr>
      <p:sp>
        <p:nvSpPr>
          <p:cNvPr id="84" name="Google Shape;84;p16"/>
          <p:cNvSpPr>
            <a:spLocks noGrp="1"/>
          </p:cNvSpPr>
          <p:nvPr>
            <p:ph type="pic" idx="2"/>
          </p:nvPr>
        </p:nvSpPr>
        <p:spPr>
          <a:xfrm>
            <a:off x="4787446" y="114300"/>
            <a:ext cx="4035000" cy="4512600"/>
          </a:xfrm>
          <a:prstGeom prst="rect">
            <a:avLst/>
          </a:prstGeom>
          <a:solidFill>
            <a:srgbClr val="FFFFFF"/>
          </a:solidFill>
          <a:ln>
            <a:noFill/>
          </a:ln>
        </p:spPr>
      </p:sp>
      <p:sp>
        <p:nvSpPr>
          <p:cNvPr id="85" name="Google Shape;85;p16"/>
          <p:cNvSpPr txBox="1">
            <a:spLocks noGrp="1"/>
          </p:cNvSpPr>
          <p:nvPr>
            <p:ph type="body" idx="1"/>
          </p:nvPr>
        </p:nvSpPr>
        <p:spPr>
          <a:xfrm>
            <a:off x="685800" y="1543051"/>
            <a:ext cx="3657600" cy="3086100"/>
          </a:xfrm>
          <a:prstGeom prst="rect">
            <a:avLst/>
          </a:prstGeom>
          <a:noFill/>
          <a:ln>
            <a:noFill/>
          </a:ln>
        </p:spPr>
        <p:txBody>
          <a:bodyPr spcFirstLastPara="1" wrap="square" lIns="0" tIns="0" rIns="0" bIns="0" anchor="t" anchorCtr="0">
            <a:norm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6"/>
          <p:cNvSpPr txBox="1">
            <a:spLocks noGrp="1"/>
          </p:cNvSpPr>
          <p:nvPr>
            <p:ph type="title"/>
          </p:nvPr>
        </p:nvSpPr>
        <p:spPr>
          <a:xfrm>
            <a:off x="685800" y="320041"/>
            <a:ext cx="3657300" cy="10284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6"/>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6"/>
          <p:cNvSpPr txBox="1"/>
          <p:nvPr/>
        </p:nvSpPr>
        <p:spPr>
          <a:xfrm>
            <a:off x="685800" y="4868700"/>
            <a:ext cx="5670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89"/>
        <p:cNvGrpSpPr/>
        <p:nvPr/>
      </p:nvGrpSpPr>
      <p:grpSpPr>
        <a:xfrm>
          <a:off x="0" y="0"/>
          <a:ext cx="0" cy="0"/>
          <a:chOff x="0" y="0"/>
          <a:chExt cx="0" cy="0"/>
        </a:xfrm>
      </p:grpSpPr>
      <p:sp>
        <p:nvSpPr>
          <p:cNvPr id="90" name="Google Shape;90;p17"/>
          <p:cNvSpPr>
            <a:spLocks noGrp="1"/>
          </p:cNvSpPr>
          <p:nvPr>
            <p:ph type="pic" idx="2"/>
          </p:nvPr>
        </p:nvSpPr>
        <p:spPr>
          <a:xfrm>
            <a:off x="152400" y="102868"/>
            <a:ext cx="8839200" cy="4572000"/>
          </a:xfrm>
          <a:prstGeom prst="rect">
            <a:avLst/>
          </a:prstGeom>
          <a:noFill/>
          <a:ln>
            <a:noFill/>
          </a:ln>
        </p:spPr>
      </p:sp>
      <p:cxnSp>
        <p:nvCxnSpPr>
          <p:cNvPr id="91" name="Google Shape;91;p17"/>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92" name="Google Shape;92;p17"/>
          <p:cNvSpPr txBox="1">
            <a:spLocks noGrp="1"/>
          </p:cNvSpPr>
          <p:nvPr>
            <p:ph type="body" idx="1"/>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7"/>
          <p:cNvSpPr txBox="1"/>
          <p:nvPr/>
        </p:nvSpPr>
        <p:spPr>
          <a:xfrm>
            <a:off x="685800" y="4868700"/>
            <a:ext cx="5383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Photo + Callout - Red">
  <p:cSld name="Full Photo + Callout - Red">
    <p:spTree>
      <p:nvGrpSpPr>
        <p:cNvPr id="1" name="Shape 94"/>
        <p:cNvGrpSpPr/>
        <p:nvPr/>
      </p:nvGrpSpPr>
      <p:grpSpPr>
        <a:xfrm>
          <a:off x="0" y="0"/>
          <a:ext cx="0" cy="0"/>
          <a:chOff x="0" y="0"/>
          <a:chExt cx="0" cy="0"/>
        </a:xfrm>
      </p:grpSpPr>
      <p:sp>
        <p:nvSpPr>
          <p:cNvPr id="95" name="Google Shape;95;p18"/>
          <p:cNvSpPr>
            <a:spLocks noGrp="1"/>
          </p:cNvSpPr>
          <p:nvPr>
            <p:ph type="pic" idx="2"/>
          </p:nvPr>
        </p:nvSpPr>
        <p:spPr>
          <a:xfrm>
            <a:off x="152400" y="102868"/>
            <a:ext cx="8839200" cy="4572000"/>
          </a:xfrm>
          <a:prstGeom prst="rect">
            <a:avLst/>
          </a:prstGeom>
          <a:noFill/>
          <a:ln>
            <a:noFill/>
          </a:ln>
        </p:spPr>
      </p:sp>
      <p:sp>
        <p:nvSpPr>
          <p:cNvPr id="96" name="Google Shape;96;p18"/>
          <p:cNvSpPr txBox="1">
            <a:spLocks noGrp="1"/>
          </p:cNvSpPr>
          <p:nvPr>
            <p:ph type="subTitle" idx="1"/>
          </p:nvPr>
        </p:nvSpPr>
        <p:spPr>
          <a:xfrm>
            <a:off x="685799" y="3086100"/>
            <a:ext cx="3581400" cy="1200000"/>
          </a:xfrm>
          <a:prstGeom prst="rect">
            <a:avLst/>
          </a:prstGeom>
          <a:solidFill>
            <a:schemeClr val="accent2"/>
          </a:solidFill>
          <a:ln>
            <a:noFill/>
          </a:ln>
        </p:spPr>
        <p:txBody>
          <a:bodyPr spcFirstLastPara="1" wrap="square" lIns="91425" tIns="91425" rIns="91425" bIns="91425" anchor="t" anchorCtr="0">
            <a:normAutofit/>
          </a:bodyPr>
          <a:lstStyle>
            <a:lvl1pPr lvl="0" algn="l">
              <a:spcBef>
                <a:spcPts val="0"/>
              </a:spcBef>
              <a:spcAft>
                <a:spcPts val="0"/>
              </a:spcAft>
              <a:buClr>
                <a:schemeClr val="lt1"/>
              </a:buClr>
              <a:buSzPts val="1800"/>
              <a:buNone/>
              <a:defRPr sz="1800">
                <a:solidFill>
                  <a:schemeClr val="lt1"/>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97" name="Google Shape;97;p18"/>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98" name="Google Shape;98;p18"/>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8"/>
          <p:cNvSpPr txBox="1"/>
          <p:nvPr/>
        </p:nvSpPr>
        <p:spPr>
          <a:xfrm>
            <a:off x="685800" y="4868700"/>
            <a:ext cx="5464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act - Blue">
  <p:cSld name="Contact - Blue">
    <p:bg>
      <p:bgPr>
        <a:solidFill>
          <a:schemeClr val="accent4"/>
        </a:solidFill>
        <a:effectLst/>
      </p:bgPr>
    </p:bg>
    <p:spTree>
      <p:nvGrpSpPr>
        <p:cNvPr id="1" name="Shape 100"/>
        <p:cNvGrpSpPr/>
        <p:nvPr/>
      </p:nvGrpSpPr>
      <p:grpSpPr>
        <a:xfrm>
          <a:off x="0" y="0"/>
          <a:ext cx="0" cy="0"/>
          <a:chOff x="0" y="0"/>
          <a:chExt cx="0" cy="0"/>
        </a:xfrm>
      </p:grpSpPr>
      <p:sp>
        <p:nvSpPr>
          <p:cNvPr id="101" name="Google Shape;101;p19"/>
          <p:cNvSpPr/>
          <p:nvPr/>
        </p:nvSpPr>
        <p:spPr>
          <a:xfrm>
            <a:off x="0" y="4769426"/>
            <a:ext cx="9144000" cy="374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MT" panose="020B0502020104020203" pitchFamily="34" charset="0"/>
              <a:ea typeface="Gill Sans"/>
              <a:cs typeface="Gill Sans"/>
              <a:sym typeface="Gill Sans"/>
            </a:endParaRPr>
          </a:p>
        </p:txBody>
      </p:sp>
      <p:sp>
        <p:nvSpPr>
          <p:cNvPr id="103" name="Google Shape;103;p19"/>
          <p:cNvSpPr txBox="1"/>
          <p:nvPr/>
        </p:nvSpPr>
        <p:spPr>
          <a:xfrm>
            <a:off x="685800" y="4868700"/>
            <a:ext cx="55452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pic>
        <p:nvPicPr>
          <p:cNvPr id="104" name="Google Shape;104;p19"/>
          <p:cNvPicPr preferRelativeResize="0"/>
          <p:nvPr/>
        </p:nvPicPr>
        <p:blipFill rotWithShape="1">
          <a:blip r:embed="rId2">
            <a:alphaModFix/>
          </a:blip>
          <a:srcRect/>
          <a:stretch/>
        </p:blipFill>
        <p:spPr>
          <a:xfrm>
            <a:off x="320931" y="326871"/>
            <a:ext cx="2439576" cy="941925"/>
          </a:xfrm>
          <a:prstGeom prst="rect">
            <a:avLst/>
          </a:prstGeom>
          <a:noFill/>
          <a:ln>
            <a:noFill/>
          </a:ln>
        </p:spPr>
      </p:pic>
      <p:sp>
        <p:nvSpPr>
          <p:cNvPr id="7" name="Google Shape;61;p131">
            <a:extLst>
              <a:ext uri="{FF2B5EF4-FFF2-40B4-BE49-F238E27FC236}">
                <a16:creationId xmlns:a16="http://schemas.microsoft.com/office/drawing/2014/main" id="{F7B9D0B1-748F-4673-A3D3-79784D2B5DB5}"/>
              </a:ext>
            </a:extLst>
          </p:cNvPr>
          <p:cNvSpPr txBox="1"/>
          <p:nvPr userDrawn="1"/>
        </p:nvSpPr>
        <p:spPr>
          <a:xfrm>
            <a:off x="4708872" y="1463487"/>
            <a:ext cx="3775162" cy="13176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MT" panose="020B0502020104020203" pitchFamily="34" charset="0"/>
              <a:ea typeface="Gill Sans"/>
              <a:cs typeface="Gill Sans"/>
              <a:sym typeface="Gill Sans"/>
            </a:endParaRPr>
          </a:p>
        </p:txBody>
      </p:sp>
      <p:pic>
        <p:nvPicPr>
          <p:cNvPr id="9" name="Google Shape;63;p131">
            <a:extLst>
              <a:ext uri="{FF2B5EF4-FFF2-40B4-BE49-F238E27FC236}">
                <a16:creationId xmlns:a16="http://schemas.microsoft.com/office/drawing/2014/main" id="{6AE505E0-D56E-4F8E-BBB4-E68272FBB87F}"/>
              </a:ext>
            </a:extLst>
          </p:cNvPr>
          <p:cNvPicPr preferRelativeResize="0"/>
          <p:nvPr userDrawn="1"/>
        </p:nvPicPr>
        <p:blipFill rotWithShape="1">
          <a:blip r:embed="rId2">
            <a:alphaModFix/>
          </a:blip>
          <a:srcRect/>
          <a:stretch/>
        </p:blipFill>
        <p:spPr>
          <a:xfrm>
            <a:off x="597777" y="-1053490"/>
            <a:ext cx="2368296" cy="914400"/>
          </a:xfrm>
          <a:prstGeom prst="rect">
            <a:avLst/>
          </a:prstGeom>
          <a:noFill/>
          <a:ln>
            <a:noFill/>
          </a:ln>
        </p:spPr>
      </p:pic>
      <p:sp>
        <p:nvSpPr>
          <p:cNvPr id="10" name="Google Shape;64;p131">
            <a:extLst>
              <a:ext uri="{FF2B5EF4-FFF2-40B4-BE49-F238E27FC236}">
                <a16:creationId xmlns:a16="http://schemas.microsoft.com/office/drawing/2014/main" id="{D5E53987-F756-49A3-AC6C-F05F4B3C89C5}"/>
              </a:ext>
            </a:extLst>
          </p:cNvPr>
          <p:cNvSpPr txBox="1">
            <a:spLocks noGrp="1"/>
          </p:cNvSpPr>
          <p:nvPr>
            <p:ph type="sldNum" idx="12"/>
          </p:nvPr>
        </p:nvSpPr>
        <p:spPr>
          <a:xfrm>
            <a:off x="8556784" y="4618500"/>
            <a:ext cx="548700" cy="525000"/>
          </a:xfrm>
          <a:prstGeom prst="rect">
            <a:avLst/>
          </a:prstGeom>
        </p:spPr>
        <p:txBody>
          <a:bodyPr spcFirstLastPara="1" wrap="square" lIns="91425" tIns="91425" rIns="91425" bIns="91425" anchor="t" anchorCtr="0">
            <a:noAutofit/>
          </a:bodyPr>
          <a:lstStyle>
            <a:lvl1pPr lvl="0">
              <a:buNone/>
              <a:defRPr sz="2000">
                <a:solidFill>
                  <a:schemeClr val="dk1"/>
                </a:solidFill>
                <a:latin typeface="Gill Sans MT" panose="020B0502020104020203" pitchFamily="34" charset="0"/>
              </a:defRPr>
            </a:lvl1pPr>
            <a:lvl2pPr lvl="1">
              <a:buNone/>
              <a:defRPr sz="2000">
                <a:solidFill>
                  <a:schemeClr val="dk1"/>
                </a:solidFill>
              </a:defRPr>
            </a:lvl2pPr>
            <a:lvl3pPr lvl="2">
              <a:buNone/>
              <a:defRPr sz="2000">
                <a:solidFill>
                  <a:schemeClr val="dk1"/>
                </a:solidFill>
              </a:defRPr>
            </a:lvl3pPr>
            <a:lvl4pPr lvl="3">
              <a:buNone/>
              <a:defRPr sz="2000">
                <a:solidFill>
                  <a:schemeClr val="dk1"/>
                </a:solidFill>
              </a:defRPr>
            </a:lvl4pPr>
            <a:lvl5pPr lvl="4">
              <a:buNone/>
              <a:defRPr sz="2000">
                <a:solidFill>
                  <a:schemeClr val="dk1"/>
                </a:solidFill>
              </a:defRPr>
            </a:lvl5pPr>
            <a:lvl6pPr lvl="5">
              <a:buNone/>
              <a:defRPr sz="2000">
                <a:solidFill>
                  <a:schemeClr val="dk1"/>
                </a:solidFill>
              </a:defRPr>
            </a:lvl6pPr>
            <a:lvl7pPr lvl="6">
              <a:buNone/>
              <a:defRPr sz="2000">
                <a:solidFill>
                  <a:schemeClr val="dk1"/>
                </a:solidFill>
              </a:defRPr>
            </a:lvl7pPr>
            <a:lvl8pPr lvl="7">
              <a:buNone/>
              <a:defRPr sz="2000">
                <a:solidFill>
                  <a:schemeClr val="dk1"/>
                </a:solidFill>
              </a:defRPr>
            </a:lvl8pPr>
            <a:lvl9pPr lvl="8">
              <a:buNone/>
              <a:defRPr sz="2000">
                <a:solidFill>
                  <a:schemeClr val="dk1"/>
                </a:solidFill>
              </a:defRPr>
            </a:lvl9pPr>
          </a:lstStyle>
          <a:p>
            <a:fld id="{00000000-1234-1234-1234-123412341234}" type="slidenum">
              <a:rPr lang="en-GB" smtClean="0"/>
              <a:pPr/>
              <a:t>‹#›</a:t>
            </a:fld>
            <a:endParaRPr lang="en-GB"/>
          </a:p>
        </p:txBody>
      </p:sp>
      <p:sp>
        <p:nvSpPr>
          <p:cNvPr id="11" name="Google Shape;65;p131">
            <a:extLst>
              <a:ext uri="{FF2B5EF4-FFF2-40B4-BE49-F238E27FC236}">
                <a16:creationId xmlns:a16="http://schemas.microsoft.com/office/drawing/2014/main" id="{B9481586-126F-43FC-B15B-3DCA2D479DC9}"/>
              </a:ext>
            </a:extLst>
          </p:cNvPr>
          <p:cNvSpPr txBox="1"/>
          <p:nvPr userDrawn="1"/>
        </p:nvSpPr>
        <p:spPr>
          <a:xfrm>
            <a:off x="659928" y="2453675"/>
            <a:ext cx="3570000" cy="19026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1400" b="1" dirty="0">
                <a:solidFill>
                  <a:srgbClr val="FFFFFF"/>
                </a:solidFill>
                <a:latin typeface="Gill Sans MT" panose="020B0502020104020203" pitchFamily="34" charset="0"/>
                <a:ea typeface="Gill Sans"/>
                <a:cs typeface="Gill Sans"/>
                <a:sym typeface="Gill Sans"/>
              </a:rPr>
              <a:t>USAID</a:t>
            </a:r>
            <a:r>
              <a:rPr lang="en-GB" sz="1400" dirty="0">
                <a:solidFill>
                  <a:srgbClr val="FFFFFF"/>
                </a:solidFill>
                <a:latin typeface="Gill Sans MT" panose="020B0502020104020203" pitchFamily="34" charset="0"/>
                <a:ea typeface="Gill Sans"/>
                <a:cs typeface="Gill Sans"/>
                <a:sym typeface="Gill Sans"/>
              </a:rPr>
              <a:t> </a:t>
            </a:r>
            <a:r>
              <a:rPr lang="en-GB" sz="1400" b="1" dirty="0">
                <a:solidFill>
                  <a:srgbClr val="FFFFFF"/>
                </a:solidFill>
                <a:latin typeface="Gill Sans MT" panose="020B0502020104020203" pitchFamily="34" charset="0"/>
                <a:ea typeface="Gill Sans"/>
                <a:cs typeface="Gill Sans"/>
                <a:sym typeface="Gill Sans"/>
              </a:rPr>
              <a:t>ADVANCING NUTRITION</a:t>
            </a:r>
            <a:endParaRPr sz="1400" dirty="0">
              <a:solidFill>
                <a:srgbClr val="FFFFFF"/>
              </a:solidFill>
              <a:latin typeface="Gill Sans MT" panose="020B0502020104020203" pitchFamily="34" charset="0"/>
              <a:ea typeface="Gill Sans"/>
              <a:cs typeface="Gill Sans"/>
              <a:sym typeface="Gill Sans"/>
            </a:endParaRPr>
          </a:p>
          <a:p>
            <a:pPr marL="0" marR="0" lvl="0" indent="0" algn="l" rtl="0">
              <a:spcBef>
                <a:spcPts val="600"/>
              </a:spcBef>
              <a:spcAft>
                <a:spcPts val="0"/>
              </a:spcAft>
              <a:buNone/>
            </a:pPr>
            <a:r>
              <a:rPr lang="en-GB" sz="1000" dirty="0">
                <a:solidFill>
                  <a:srgbClr val="FFFFFF"/>
                </a:solidFill>
                <a:latin typeface="Gill Sans MT" panose="020B0502020104020203" pitchFamily="34" charset="0"/>
                <a:ea typeface="Gill Sans"/>
                <a:cs typeface="Gill Sans"/>
                <a:sym typeface="Gill Sans"/>
              </a:rPr>
              <a:t>IMPLEMENTED BY:</a:t>
            </a:r>
            <a:endParaRPr dirty="0">
              <a:latin typeface="Gill Sans MT" panose="020B0502020104020203" pitchFamily="34" charset="0"/>
            </a:endParaRPr>
          </a:p>
          <a:p>
            <a:pPr marL="0" marR="0" lvl="0" indent="0" algn="l" rtl="0">
              <a:spcBef>
                <a:spcPts val="300"/>
              </a:spcBef>
              <a:spcAft>
                <a:spcPts val="0"/>
              </a:spcAft>
              <a:buNone/>
            </a:pPr>
            <a:r>
              <a:rPr lang="en-GB" sz="1400" b="0" i="0" dirty="0">
                <a:solidFill>
                  <a:srgbClr val="FFFFFF"/>
                </a:solidFill>
                <a:latin typeface="Gill Sans MT" panose="020B0502020104020203" pitchFamily="34" charset="0"/>
                <a:ea typeface="Gill Sans"/>
                <a:cs typeface="Gill Sans"/>
                <a:sym typeface="Gill Sans"/>
              </a:rPr>
              <a:t>JSI Research &amp; Training Institute, Inc.</a:t>
            </a:r>
            <a:endParaRPr dirty="0">
              <a:latin typeface="Gill Sans MT" panose="020B0502020104020203" pitchFamily="34" charset="0"/>
            </a:endParaRPr>
          </a:p>
          <a:p>
            <a:pPr marL="0" marR="0" lvl="0" indent="0" algn="l" rtl="0">
              <a:spcBef>
                <a:spcPts val="300"/>
              </a:spcBef>
              <a:spcAft>
                <a:spcPts val="0"/>
              </a:spcAft>
              <a:buNone/>
            </a:pPr>
            <a:r>
              <a:rPr lang="en-GB" sz="1400" b="0" i="0" dirty="0">
                <a:solidFill>
                  <a:srgbClr val="FFFFFF"/>
                </a:solidFill>
                <a:latin typeface="Gill Sans MT" panose="020B0502020104020203" pitchFamily="34" charset="0"/>
                <a:ea typeface="Gill Sans"/>
                <a:cs typeface="Gill Sans"/>
                <a:sym typeface="Gill Sans"/>
              </a:rPr>
              <a:t>2733 Crystal Drive</a:t>
            </a:r>
            <a:endParaRPr dirty="0">
              <a:latin typeface="Gill Sans MT" panose="020B0502020104020203" pitchFamily="34" charset="0"/>
            </a:endParaRPr>
          </a:p>
          <a:p>
            <a:pPr marL="0" marR="0" lvl="0" indent="0" algn="l" rtl="0">
              <a:spcBef>
                <a:spcPts val="300"/>
              </a:spcBef>
              <a:spcAft>
                <a:spcPts val="0"/>
              </a:spcAft>
              <a:buNone/>
            </a:pPr>
            <a:r>
              <a:rPr lang="en-GB" sz="1400" b="0" i="0" dirty="0">
                <a:solidFill>
                  <a:srgbClr val="FFFFFF"/>
                </a:solidFill>
                <a:latin typeface="Gill Sans MT" panose="020B0502020104020203" pitchFamily="34" charset="0"/>
                <a:ea typeface="Gill Sans"/>
                <a:cs typeface="Gill Sans"/>
                <a:sym typeface="Gill Sans"/>
              </a:rPr>
              <a:t>4</a:t>
            </a:r>
            <a:r>
              <a:rPr lang="en-GB" sz="1400" b="0" i="0" baseline="30000" dirty="0">
                <a:solidFill>
                  <a:srgbClr val="FFFFFF"/>
                </a:solidFill>
                <a:latin typeface="Gill Sans MT" panose="020B0502020104020203" pitchFamily="34" charset="0"/>
                <a:ea typeface="Gill Sans"/>
                <a:cs typeface="Gill Sans"/>
                <a:sym typeface="Gill Sans"/>
              </a:rPr>
              <a:t>th</a:t>
            </a:r>
            <a:r>
              <a:rPr lang="en-GB" sz="1400" b="0" i="0" dirty="0">
                <a:solidFill>
                  <a:srgbClr val="FFFFFF"/>
                </a:solidFill>
                <a:latin typeface="Gill Sans MT" panose="020B0502020104020203" pitchFamily="34" charset="0"/>
                <a:ea typeface="Gill Sans"/>
                <a:cs typeface="Gill Sans"/>
                <a:sym typeface="Gill Sans"/>
              </a:rPr>
              <a:t> Floor</a:t>
            </a:r>
            <a:endParaRPr dirty="0">
              <a:latin typeface="Gill Sans MT" panose="020B0502020104020203" pitchFamily="34" charset="0"/>
            </a:endParaRPr>
          </a:p>
          <a:p>
            <a:pPr marL="0" marR="0" lvl="0" indent="0" algn="l" rtl="0">
              <a:spcBef>
                <a:spcPts val="300"/>
              </a:spcBef>
              <a:spcAft>
                <a:spcPts val="0"/>
              </a:spcAft>
              <a:buNone/>
            </a:pPr>
            <a:r>
              <a:rPr lang="en-GB" sz="1400" b="0" i="0" dirty="0">
                <a:solidFill>
                  <a:srgbClr val="FFFFFF"/>
                </a:solidFill>
                <a:latin typeface="Gill Sans MT" panose="020B0502020104020203" pitchFamily="34" charset="0"/>
                <a:ea typeface="Gill Sans"/>
                <a:cs typeface="Gill Sans"/>
                <a:sym typeface="Gill Sans"/>
              </a:rPr>
              <a:t>Arlington, VA 22202</a:t>
            </a:r>
            <a:endParaRPr dirty="0">
              <a:latin typeface="Gill Sans MT" panose="020B0502020104020203" pitchFamily="34" charset="0"/>
            </a:endParaRPr>
          </a:p>
          <a:p>
            <a:pPr marL="0" marR="0" lvl="0" indent="0" algn="l" rtl="0">
              <a:spcBef>
                <a:spcPts val="300"/>
              </a:spcBef>
              <a:spcAft>
                <a:spcPts val="0"/>
              </a:spcAft>
              <a:buNone/>
            </a:pPr>
            <a:r>
              <a:rPr lang="en-GB" sz="1400" dirty="0">
                <a:solidFill>
                  <a:srgbClr val="FFFFFF"/>
                </a:solidFill>
                <a:latin typeface="Gill Sans MT" panose="020B0502020104020203" pitchFamily="34" charset="0"/>
                <a:ea typeface="Gill Sans"/>
                <a:cs typeface="Gill Sans"/>
                <a:sym typeface="Gill Sans"/>
              </a:rPr>
              <a:t> </a:t>
            </a:r>
            <a:endParaRPr sz="1400" dirty="0">
              <a:solidFill>
                <a:srgbClr val="FFFFFF"/>
              </a:solidFill>
              <a:latin typeface="Gill Sans MT" panose="020B0502020104020203" pitchFamily="34" charset="0"/>
              <a:ea typeface="Gill Sans"/>
              <a:cs typeface="Gill Sans"/>
              <a:sym typeface="Gill Sans"/>
            </a:endParaRPr>
          </a:p>
          <a:p>
            <a:pPr marL="0" marR="0" lvl="0" indent="0" algn="l" rtl="0">
              <a:spcBef>
                <a:spcPts val="600"/>
              </a:spcBef>
              <a:spcAft>
                <a:spcPts val="0"/>
              </a:spcAft>
              <a:buNone/>
            </a:pPr>
            <a:r>
              <a:rPr lang="en-GB" sz="1400" dirty="0">
                <a:solidFill>
                  <a:srgbClr val="FFFFFF"/>
                </a:solidFill>
                <a:latin typeface="Gill Sans MT" panose="020B0502020104020203" pitchFamily="34" charset="0"/>
                <a:ea typeface="Gill Sans"/>
                <a:cs typeface="Gill Sans"/>
                <a:sym typeface="Gill Sans"/>
              </a:rPr>
              <a:t>Phone: 703–528–7474</a:t>
            </a:r>
            <a:endParaRPr dirty="0">
              <a:latin typeface="Gill Sans MT" panose="020B0502020104020203" pitchFamily="34" charset="0"/>
            </a:endParaRPr>
          </a:p>
          <a:p>
            <a:pPr marL="0" marR="0" lvl="0" indent="0" algn="l" rtl="0">
              <a:spcBef>
                <a:spcPts val="300"/>
              </a:spcBef>
              <a:spcAft>
                <a:spcPts val="0"/>
              </a:spcAft>
              <a:buNone/>
            </a:pPr>
            <a:r>
              <a:rPr lang="en-GB" sz="1400" dirty="0">
                <a:solidFill>
                  <a:srgbClr val="FFFFFF"/>
                </a:solidFill>
                <a:latin typeface="Gill Sans MT" panose="020B0502020104020203" pitchFamily="34" charset="0"/>
                <a:ea typeface="Gill Sans"/>
                <a:cs typeface="Gill Sans"/>
                <a:sym typeface="Gill Sans"/>
              </a:rPr>
              <a:t>Email: info@advancingnutrition.org </a:t>
            </a:r>
            <a:endParaRPr dirty="0">
              <a:latin typeface="Gill Sans MT" panose="020B0502020104020203" pitchFamily="34" charset="0"/>
            </a:endParaRPr>
          </a:p>
          <a:p>
            <a:pPr marL="0" marR="0" lvl="0" indent="0" algn="l" rtl="0">
              <a:spcBef>
                <a:spcPts val="300"/>
              </a:spcBef>
              <a:spcAft>
                <a:spcPts val="0"/>
              </a:spcAft>
              <a:buNone/>
            </a:pPr>
            <a:r>
              <a:rPr lang="en-GB" sz="1400" dirty="0">
                <a:solidFill>
                  <a:srgbClr val="FFFFFF"/>
                </a:solidFill>
                <a:latin typeface="Gill Sans MT" panose="020B0502020104020203" pitchFamily="34" charset="0"/>
                <a:ea typeface="Gill Sans"/>
                <a:cs typeface="Gill Sans"/>
                <a:sym typeface="Gill Sans"/>
              </a:rPr>
              <a:t>Internet: advancingnutrition.org </a:t>
            </a:r>
            <a:r>
              <a:rPr lang="en-GB" sz="1400" u="sng" dirty="0">
                <a:solidFill>
                  <a:srgbClr val="0066B9"/>
                </a:solidFill>
                <a:latin typeface="Gill Sans MT" panose="020B0502020104020203" pitchFamily="34" charset="0"/>
                <a:ea typeface="Gill Sans"/>
                <a:cs typeface="Gill Sans"/>
                <a:sym typeface="Gill Sans"/>
                <a:hlinkClick r:id="rId3">
                  <a:extLst>
                    <a:ext uri="{A12FA001-AC4F-418D-AE19-62706E023703}">
                      <ahyp:hlinkClr xmlns:ahyp="http://schemas.microsoft.com/office/drawing/2018/hyperlinkcolor" val="tx"/>
                    </a:ext>
                  </a:extLst>
                </a:hlinkClick>
              </a:rPr>
              <a:t>nutrition.org</a:t>
            </a:r>
            <a:endParaRPr sz="1400" dirty="0">
              <a:solidFill>
                <a:srgbClr val="FFFFFF"/>
              </a:solidFill>
              <a:latin typeface="Gill Sans MT" panose="020B0502020104020203" pitchFamily="34" charset="0"/>
              <a:ea typeface="Gill Sans"/>
              <a:cs typeface="Gill Sans"/>
              <a:sym typeface="Gill Sans"/>
            </a:endParaRPr>
          </a:p>
        </p:txBody>
      </p:sp>
      <p:sp>
        <p:nvSpPr>
          <p:cNvPr id="12" name="Google Shape;66;p131">
            <a:extLst>
              <a:ext uri="{FF2B5EF4-FFF2-40B4-BE49-F238E27FC236}">
                <a16:creationId xmlns:a16="http://schemas.microsoft.com/office/drawing/2014/main" id="{0172D8EC-6321-4306-ACA9-6B2B07A481AF}"/>
              </a:ext>
            </a:extLst>
          </p:cNvPr>
          <p:cNvSpPr txBox="1"/>
          <p:nvPr userDrawn="1"/>
        </p:nvSpPr>
        <p:spPr>
          <a:xfrm>
            <a:off x="4708872" y="3595787"/>
            <a:ext cx="3858300" cy="631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GB" sz="1000" b="0" i="0" dirty="0">
                <a:solidFill>
                  <a:srgbClr val="FFFFFF"/>
                </a:solidFill>
                <a:latin typeface="Gill Sans MT" panose="020B0502020104020203" pitchFamily="34" charset="0"/>
                <a:ea typeface="Gill Sans"/>
                <a:cs typeface="Gill Sans"/>
                <a:sym typeface="Gill Sans"/>
              </a:rPr>
              <a:t>This presentation is made possible by the generous support of the Ame</a:t>
            </a:r>
            <a:r>
              <a:rPr lang="en-GB" sz="1000" dirty="0">
                <a:solidFill>
                  <a:srgbClr val="FFFFFF"/>
                </a:solidFill>
                <a:latin typeface="Gill Sans MT" panose="020B0502020104020203" pitchFamily="34" charset="0"/>
                <a:ea typeface="Gill Sans"/>
                <a:cs typeface="Gill Sans"/>
                <a:sym typeface="Gill Sans"/>
              </a:rPr>
              <a:t>rican people through</a:t>
            </a:r>
            <a:r>
              <a:rPr lang="en-GB" sz="1000" b="0" i="0" dirty="0">
                <a:solidFill>
                  <a:srgbClr val="FFFFFF"/>
                </a:solidFill>
                <a:latin typeface="Gill Sans MT" panose="020B0502020104020203" pitchFamily="34" charset="0"/>
                <a:ea typeface="Gill Sans"/>
                <a:cs typeface="Gill Sans"/>
                <a:sym typeface="Gill Sans"/>
              </a:rPr>
              <a:t> the U.S. Agency for International Development. It was prepared under the terms of contract 7200AA18C00070 awarded to JSI Research &amp; Training Institute, Inc. The contents are the responsibility of JSI and do not necessarily reflect the views of USAID or the U.S. Government.</a:t>
            </a:r>
            <a:endParaRPr dirty="0">
              <a:latin typeface="Gill Sans MT" panose="020B0502020104020203" pitchFamily="34" charset="0"/>
            </a:endParaRPr>
          </a:p>
        </p:txBody>
      </p:sp>
      <p:sp>
        <p:nvSpPr>
          <p:cNvPr id="13" name="Google Shape;67;p131">
            <a:extLst>
              <a:ext uri="{FF2B5EF4-FFF2-40B4-BE49-F238E27FC236}">
                <a16:creationId xmlns:a16="http://schemas.microsoft.com/office/drawing/2014/main" id="{BF1DD041-6E05-4416-893A-55806314526D}"/>
              </a:ext>
            </a:extLst>
          </p:cNvPr>
          <p:cNvSpPr txBox="1"/>
          <p:nvPr userDrawn="1"/>
        </p:nvSpPr>
        <p:spPr>
          <a:xfrm>
            <a:off x="4708872" y="2216374"/>
            <a:ext cx="3775200" cy="988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400" b="0" i="0" dirty="0">
                <a:solidFill>
                  <a:srgbClr val="FFFFFF"/>
                </a:solidFill>
                <a:latin typeface="Gill Sans MT" panose="020B0502020104020203" pitchFamily="34" charset="0"/>
                <a:ea typeface="Gill Sans"/>
                <a:cs typeface="Gill Sans"/>
                <a:sym typeface="Gill Sans"/>
              </a:rPr>
              <a:t>USAID Advancing Nutrition is the Agency's flagship multi-sectoral nutrition project, addressing the root causes of malnutrition to save lives and enhance long-term health and development.</a:t>
            </a:r>
            <a:endParaRPr dirty="0">
              <a:latin typeface="Gill Sans MT" panose="020B0502020104020203"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Gray/Blue 1 Content">
  <p:cSld name="White/Gray/Blue 1 Content">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0" y="0"/>
            <a:ext cx="9144000" cy="4662000"/>
          </a:xfrm>
          <a:prstGeom prst="rect">
            <a:avLst/>
          </a:prstGeom>
          <a:solidFill>
            <a:schemeClr val="accent4"/>
          </a:solidFill>
          <a:ln>
            <a:noFill/>
          </a:ln>
        </p:spPr>
        <p:txBody>
          <a:bodyPr spcFirstLastPara="1" wrap="square" lIns="457200" tIns="91425" rIns="91425" bIns="91425" anchor="ctr" anchorCtr="0">
            <a:normAutofit/>
          </a:bodyPr>
          <a:lstStyle>
            <a:lvl1pPr marL="457200" lvl="0" indent="-228600" algn="l">
              <a:spcBef>
                <a:spcPts val="0"/>
              </a:spcBef>
              <a:spcAft>
                <a:spcPts val="0"/>
              </a:spcAft>
              <a:buClr>
                <a:schemeClr val="lt1"/>
              </a:buClr>
              <a:buSzPts val="2500"/>
              <a:buNone/>
              <a:defRPr sz="2500">
                <a:solidFill>
                  <a:schemeClr val="lt1"/>
                </a:solidFill>
                <a:latin typeface="Gill Sans MT" panose="020B0502020104020203" pitchFamily="34" charset="0"/>
              </a:defRPr>
            </a:lvl1pPr>
            <a:lvl2pPr marL="914400" lvl="1" indent="-228600" algn="l">
              <a:spcBef>
                <a:spcPts val="1200"/>
              </a:spcBef>
              <a:spcAft>
                <a:spcPts val="0"/>
              </a:spcAft>
              <a:buClr>
                <a:schemeClr val="lt1"/>
              </a:buClr>
              <a:buSzPts val="2000"/>
              <a:buNone/>
              <a:defRPr>
                <a:solidFill>
                  <a:schemeClr val="lt1"/>
                </a:solidFill>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20"/>
          <p:cNvSpPr txBox="1"/>
          <p:nvPr/>
        </p:nvSpPr>
        <p:spPr>
          <a:xfrm>
            <a:off x="685800" y="4868700"/>
            <a:ext cx="56553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hoto - Red">
  <p:cSld name="Cover - Photo - Red">
    <p:bg>
      <p:bgPr>
        <a:solidFill>
          <a:schemeClr val="accent2"/>
        </a:solidFill>
        <a:effectLst/>
      </p:bgPr>
    </p:bg>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5105400" y="102868"/>
            <a:ext cx="3717000" cy="4526400"/>
          </a:xfrm>
          <a:prstGeom prst="rect">
            <a:avLst/>
          </a:prstGeom>
          <a:noFill/>
          <a:ln>
            <a:noFill/>
          </a:ln>
        </p:spPr>
      </p:sp>
      <p:sp>
        <p:nvSpPr>
          <p:cNvPr id="19" name="Google Shape;19;p3"/>
          <p:cNvSpPr txBox="1">
            <a:spLocks noGrp="1"/>
          </p:cNvSpPr>
          <p:nvPr>
            <p:ph type="ctrTitle"/>
          </p:nvPr>
        </p:nvSpPr>
        <p:spPr>
          <a:xfrm>
            <a:off x="685800" y="1371602"/>
            <a:ext cx="4267200" cy="14286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lt1"/>
              </a:buClr>
              <a:buSzPts val="3200"/>
              <a:buFont typeface="Gill Sans"/>
              <a:buNone/>
              <a:defRPr sz="3200">
                <a:solidFill>
                  <a:schemeClr val="lt1"/>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685800" y="3086100"/>
            <a:ext cx="3581400" cy="1200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lt1"/>
              </a:buClr>
              <a:buSzPts val="1800"/>
              <a:buNone/>
              <a:defRPr sz="1800">
                <a:solidFill>
                  <a:schemeClr val="lt1"/>
                </a:solidFill>
                <a:latin typeface="Gill Sans MT" panose="020B0502020104020203" pitchFamily="34" charset="0"/>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1" name="Google Shape;21;p3"/>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22" name="Google Shape;22;p3"/>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latin typeface="Gill Sans MT" panose="020B0502020104020203" pitchFamily="34" charset="0"/>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p:nvPr/>
        </p:nvSpPr>
        <p:spPr>
          <a:xfrm>
            <a:off x="685800" y="4868700"/>
            <a:ext cx="4854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Gray/Gray 1 Content">
  <p:cSld name="White/Gray/Gray 1 Content">
    <p:bg>
      <p:bgPr>
        <a:solidFill>
          <a:schemeClr val="lt1"/>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0" y="0"/>
            <a:ext cx="9144000" cy="4662000"/>
          </a:xfrm>
          <a:prstGeom prst="rect">
            <a:avLst/>
          </a:prstGeom>
          <a:solidFill>
            <a:schemeClr val="lt2"/>
          </a:solidFill>
          <a:ln>
            <a:noFill/>
          </a:ln>
        </p:spPr>
        <p:txBody>
          <a:bodyPr spcFirstLastPara="1" wrap="square" lIns="457200" tIns="91425" rIns="91425" bIns="91425" anchor="ctr" anchorCtr="0">
            <a:normAutofit/>
          </a:bodyPr>
          <a:lstStyle>
            <a:lvl1pPr marL="457200" lvl="0" indent="-228600" algn="l">
              <a:spcBef>
                <a:spcPts val="0"/>
              </a:spcBef>
              <a:spcAft>
                <a:spcPts val="0"/>
              </a:spcAft>
              <a:buClr>
                <a:schemeClr val="dk1"/>
              </a:buClr>
              <a:buSzPts val="2500"/>
              <a:buNone/>
              <a:defRPr sz="2500">
                <a:solidFill>
                  <a:schemeClr val="dk1"/>
                </a:solidFill>
                <a:latin typeface="Gill Sans MT" panose="020B0502020104020203" pitchFamily="34" charset="0"/>
              </a:defRPr>
            </a:lvl1pPr>
            <a:lvl2pPr marL="914400" lvl="1" indent="-228600" algn="l">
              <a:spcBef>
                <a:spcPts val="1200"/>
              </a:spcBef>
              <a:spcAft>
                <a:spcPts val="0"/>
              </a:spcAft>
              <a:buClr>
                <a:schemeClr val="lt1"/>
              </a:buClr>
              <a:buSzPts val="2000"/>
              <a:buNone/>
              <a:defRPr>
                <a:solidFill>
                  <a:schemeClr val="lt1"/>
                </a:solidFill>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21"/>
          <p:cNvSpPr txBox="1"/>
          <p:nvPr/>
        </p:nvSpPr>
        <p:spPr>
          <a:xfrm>
            <a:off x="685800" y="4868700"/>
            <a:ext cx="5471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Gray 2 Content - Text">
  <p:cSld name="White/Gray 2 Content - Text">
    <p:bg>
      <p:bgPr>
        <a:solidFill>
          <a:schemeClr val="lt1"/>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body" idx="1"/>
          </p:nvPr>
        </p:nvSpPr>
        <p:spPr>
          <a:xfrm>
            <a:off x="686104" y="1200150"/>
            <a:ext cx="3809700" cy="3429000"/>
          </a:xfrm>
          <a:prstGeom prst="rect">
            <a:avLst/>
          </a:prstGeom>
          <a:noFill/>
          <a:ln>
            <a:noFill/>
          </a:ln>
        </p:spPr>
        <p:txBody>
          <a:bodyPr spcFirstLastPara="1" wrap="square" lIns="0" tIns="0" rIns="91425" bIns="0" anchor="t" anchorCtr="0">
            <a:normAutofit/>
          </a:bodyPr>
          <a:lstStyle>
            <a:lvl1pPr marL="457200" lvl="0" indent="-228600" algn="l">
              <a:spcBef>
                <a:spcPts val="0"/>
              </a:spcBef>
              <a:spcAft>
                <a:spcPts val="0"/>
              </a:spcAft>
              <a:buClr>
                <a:srgbClr val="6C6463"/>
              </a:buClr>
              <a:buSzPts val="2000"/>
              <a:buNone/>
              <a:defRPr sz="2000">
                <a:solidFill>
                  <a:srgbClr val="6C6463"/>
                </a:solidFill>
                <a:latin typeface="Gill Sans MT" panose="020B0502020104020203" pitchFamily="34" charset="0"/>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3" name="Google Shape;113;p22"/>
          <p:cNvSpPr txBox="1">
            <a:spLocks noGrp="1"/>
          </p:cNvSpPr>
          <p:nvPr>
            <p:ph type="body" idx="2"/>
          </p:nvPr>
        </p:nvSpPr>
        <p:spPr>
          <a:xfrm>
            <a:off x="4648200" y="1200150"/>
            <a:ext cx="3810300" cy="3429000"/>
          </a:xfrm>
          <a:prstGeom prst="rect">
            <a:avLst/>
          </a:prstGeom>
          <a:noFill/>
          <a:ln>
            <a:noFill/>
          </a:ln>
        </p:spPr>
        <p:txBody>
          <a:bodyPr spcFirstLastPara="1" wrap="square" lIns="91425" tIns="0" rIns="0" bIns="0" anchor="t" anchorCtr="0">
            <a:normAutofit/>
          </a:bodyPr>
          <a:lstStyle>
            <a:lvl1pPr marL="457200" lvl="0" indent="-228600" algn="l">
              <a:spcBef>
                <a:spcPts val="0"/>
              </a:spcBef>
              <a:spcAft>
                <a:spcPts val="0"/>
              </a:spcAft>
              <a:buClr>
                <a:srgbClr val="6C6463"/>
              </a:buClr>
              <a:buSzPts val="2000"/>
              <a:buNone/>
              <a:defRPr sz="2000">
                <a:solidFill>
                  <a:srgbClr val="6C6463"/>
                </a:solidFill>
                <a:latin typeface="Gill Sans MT" panose="020B0502020104020203" pitchFamily="34" charset="0"/>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22"/>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
          <p:cNvSpPr txBox="1"/>
          <p:nvPr/>
        </p:nvSpPr>
        <p:spPr>
          <a:xfrm>
            <a:off x="685800" y="4868700"/>
            <a:ext cx="58464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Gray 3 Content - Text">
  <p:cSld name="White/Gray 3 Content - Text">
    <p:bg>
      <p:bgPr>
        <a:solidFill>
          <a:schemeClr val="lt1"/>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686104" y="1200150"/>
            <a:ext cx="2514300" cy="3429000"/>
          </a:xfrm>
          <a:prstGeom prst="rect">
            <a:avLst/>
          </a:prstGeom>
          <a:noFill/>
          <a:ln>
            <a:noFill/>
          </a:ln>
        </p:spPr>
        <p:txBody>
          <a:bodyPr spcFirstLastPara="1" wrap="square" lIns="0" tIns="0" rIns="182875"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8" name="Google Shape;118;p23"/>
          <p:cNvSpPr txBox="1">
            <a:spLocks noGrp="1"/>
          </p:cNvSpPr>
          <p:nvPr>
            <p:ph type="body" idx="2"/>
          </p:nvPr>
        </p:nvSpPr>
        <p:spPr>
          <a:xfrm>
            <a:off x="5943600" y="1200150"/>
            <a:ext cx="2514900" cy="3429000"/>
          </a:xfrm>
          <a:prstGeom prst="rect">
            <a:avLst/>
          </a:prstGeom>
          <a:noFill/>
          <a:ln>
            <a:noFill/>
          </a:ln>
        </p:spPr>
        <p:txBody>
          <a:bodyPr spcFirstLastPara="1" wrap="square" lIns="91425" tIns="0" rIns="0"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23"/>
          <p:cNvSpPr txBox="1">
            <a:spLocks noGrp="1"/>
          </p:cNvSpPr>
          <p:nvPr>
            <p:ph type="body" idx="3"/>
          </p:nvPr>
        </p:nvSpPr>
        <p:spPr>
          <a:xfrm>
            <a:off x="3314548" y="1200150"/>
            <a:ext cx="2514900" cy="3429000"/>
          </a:xfrm>
          <a:prstGeom prst="rect">
            <a:avLst/>
          </a:prstGeom>
          <a:noFill/>
          <a:ln>
            <a:noFill/>
          </a:ln>
        </p:spPr>
        <p:txBody>
          <a:bodyPr spcFirstLastPara="1" wrap="square" lIns="0" tIns="0" rIns="91425"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23"/>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3"/>
          <p:cNvSpPr txBox="1"/>
          <p:nvPr/>
        </p:nvSpPr>
        <p:spPr>
          <a:xfrm>
            <a:off x="685800" y="4868700"/>
            <a:ext cx="55233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Gray 1 Content + Bottom Photo">
  <p:cSld name="White/Gray 1 Content + Bottom Photo">
    <p:bg>
      <p:bgPr>
        <a:solidFill>
          <a:schemeClr val="lt1"/>
        </a:solidFill>
        <a:effectLst/>
      </p:bgPr>
    </p:bg>
    <p:spTree>
      <p:nvGrpSpPr>
        <p:cNvPr id="1" name="Shape 122"/>
        <p:cNvGrpSpPr/>
        <p:nvPr/>
      </p:nvGrpSpPr>
      <p:grpSpPr>
        <a:xfrm>
          <a:off x="0" y="0"/>
          <a:ext cx="0" cy="0"/>
          <a:chOff x="0" y="0"/>
          <a:chExt cx="0" cy="0"/>
        </a:xfrm>
      </p:grpSpPr>
      <p:sp>
        <p:nvSpPr>
          <p:cNvPr id="123" name="Google Shape;123;p24"/>
          <p:cNvSpPr>
            <a:spLocks noGrp="1"/>
          </p:cNvSpPr>
          <p:nvPr>
            <p:ph type="pic" idx="2"/>
          </p:nvPr>
        </p:nvSpPr>
        <p:spPr>
          <a:xfrm>
            <a:off x="152400" y="2228851"/>
            <a:ext cx="8839200" cy="2297400"/>
          </a:xfrm>
          <a:prstGeom prst="rect">
            <a:avLst/>
          </a:prstGeom>
          <a:solidFill>
            <a:schemeClr val="lt1"/>
          </a:solidFill>
          <a:ln>
            <a:noFill/>
          </a:ln>
        </p:spPr>
      </p:sp>
      <p:sp>
        <p:nvSpPr>
          <p:cNvPr id="124" name="Google Shape;124;p24"/>
          <p:cNvSpPr txBox="1">
            <a:spLocks noGrp="1"/>
          </p:cNvSpPr>
          <p:nvPr>
            <p:ph type="body" idx="1"/>
          </p:nvPr>
        </p:nvSpPr>
        <p:spPr>
          <a:xfrm>
            <a:off x="685800" y="1200150"/>
            <a:ext cx="77724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6C6463"/>
              </a:buClr>
              <a:buSzPts val="2000"/>
              <a:buNone/>
              <a:defRPr>
                <a:solidFill>
                  <a:srgbClr val="6C6463"/>
                </a:solidFill>
              </a:defRPr>
            </a:lvl1pPr>
            <a:lvl2pPr marL="914400" lvl="1" indent="-228600" algn="l">
              <a:spcBef>
                <a:spcPts val="1200"/>
              </a:spcBef>
              <a:spcAft>
                <a:spcPts val="0"/>
              </a:spcAft>
              <a:buClr>
                <a:srgbClr val="6C6463"/>
              </a:buClr>
              <a:buSzPts val="2000"/>
              <a:buNone/>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24"/>
          <p:cNvSpPr txBox="1">
            <a:spLocks noGrp="1"/>
          </p:cNvSpPr>
          <p:nvPr>
            <p:ph type="title"/>
          </p:nvPr>
        </p:nvSpPr>
        <p:spPr>
          <a:xfrm>
            <a:off x="686104" y="342900"/>
            <a:ext cx="7772400" cy="6882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4"/>
          <p:cNvSpPr txBox="1">
            <a:spLocks noGrp="1"/>
          </p:cNvSpPr>
          <p:nvPr>
            <p:ph type="body" idx="3"/>
          </p:nvPr>
        </p:nvSpPr>
        <p:spPr>
          <a:xfrm>
            <a:off x="152400" y="4526168"/>
            <a:ext cx="3581400" cy="126900"/>
          </a:xfrm>
          <a:prstGeom prst="rect">
            <a:avLst/>
          </a:prstGeom>
          <a:noFill/>
          <a:ln>
            <a:noFill/>
          </a:ln>
        </p:spPr>
        <p:txBody>
          <a:bodyPr spcFirstLastPara="1" wrap="square" lIns="0" tIns="45700" rIns="0" bIns="0" anchor="t" anchorCtr="0">
            <a:spAutoFit/>
          </a:bodyPr>
          <a:lstStyle>
            <a:lvl1pPr marL="457200" lvl="0" indent="-228600" algn="l">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24"/>
          <p:cNvSpPr txBox="1"/>
          <p:nvPr/>
        </p:nvSpPr>
        <p:spPr>
          <a:xfrm>
            <a:off x="685800" y="4868700"/>
            <a:ext cx="5427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Gray 1 Text + Right Photo">
  <p:cSld name="White/Gray 1 Text + Right Photo">
    <p:bg>
      <p:bgPr>
        <a:solidFill>
          <a:schemeClr val="lt1"/>
        </a:solidFill>
        <a:effectLst/>
      </p:bgPr>
    </p:bg>
    <p:spTree>
      <p:nvGrpSpPr>
        <p:cNvPr id="1" name="Shape 128"/>
        <p:cNvGrpSpPr/>
        <p:nvPr/>
      </p:nvGrpSpPr>
      <p:grpSpPr>
        <a:xfrm>
          <a:off x="0" y="0"/>
          <a:ext cx="0" cy="0"/>
          <a:chOff x="0" y="0"/>
          <a:chExt cx="0" cy="0"/>
        </a:xfrm>
      </p:grpSpPr>
      <p:sp>
        <p:nvSpPr>
          <p:cNvPr id="129" name="Google Shape;129;p25"/>
          <p:cNvSpPr>
            <a:spLocks noGrp="1"/>
          </p:cNvSpPr>
          <p:nvPr>
            <p:ph type="pic" idx="2"/>
          </p:nvPr>
        </p:nvSpPr>
        <p:spPr>
          <a:xfrm>
            <a:off x="4787446" y="114300"/>
            <a:ext cx="4035000" cy="4512600"/>
          </a:xfrm>
          <a:prstGeom prst="rect">
            <a:avLst/>
          </a:prstGeom>
          <a:solidFill>
            <a:srgbClr val="FFFFFF"/>
          </a:solidFill>
          <a:ln>
            <a:noFill/>
          </a:ln>
        </p:spPr>
      </p:sp>
      <p:sp>
        <p:nvSpPr>
          <p:cNvPr id="130" name="Google Shape;130;p25"/>
          <p:cNvSpPr txBox="1">
            <a:spLocks noGrp="1"/>
          </p:cNvSpPr>
          <p:nvPr>
            <p:ph type="body" idx="1"/>
          </p:nvPr>
        </p:nvSpPr>
        <p:spPr>
          <a:xfrm>
            <a:off x="685800" y="1543051"/>
            <a:ext cx="3657600" cy="30861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6C6463"/>
              </a:buClr>
              <a:buSzPts val="2000"/>
              <a:buNone/>
              <a:defRPr sz="2000">
                <a:solidFill>
                  <a:srgbClr val="6C6463"/>
                </a:solidFill>
              </a:defRPr>
            </a:lvl1pPr>
            <a:lvl2pPr marL="914400" lvl="1" indent="-228600" algn="l">
              <a:spcBef>
                <a:spcPts val="1200"/>
              </a:spcBef>
              <a:spcAft>
                <a:spcPts val="0"/>
              </a:spcAft>
              <a:buClr>
                <a:srgbClr val="6C6463"/>
              </a:buClr>
              <a:buSzPts val="1800"/>
              <a:buNone/>
              <a:defRPr sz="1800">
                <a:solidFill>
                  <a:srgbClr val="6C6463"/>
                </a:solidFill>
              </a:defRPr>
            </a:lvl2pPr>
            <a:lvl3pPr marL="1371600" lvl="2" indent="-228600" algn="l">
              <a:spcBef>
                <a:spcPts val="1200"/>
              </a:spcBef>
              <a:spcAft>
                <a:spcPts val="0"/>
              </a:spcAft>
              <a:buClr>
                <a:srgbClr val="6C6463"/>
              </a:buClr>
              <a:buSzPts val="1600"/>
              <a:buNone/>
              <a:defRPr sz="1600">
                <a:solidFill>
                  <a:srgbClr val="6C6463"/>
                </a:solidFill>
              </a:defRPr>
            </a:lvl3pPr>
            <a:lvl4pPr marL="1828800" lvl="3" indent="-228600" algn="l">
              <a:spcBef>
                <a:spcPts val="280"/>
              </a:spcBef>
              <a:spcAft>
                <a:spcPts val="0"/>
              </a:spcAft>
              <a:buClr>
                <a:srgbClr val="6C6463"/>
              </a:buClr>
              <a:buSzPts val="1400"/>
              <a:buNone/>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5"/>
          <p:cNvSpPr txBox="1">
            <a:spLocks noGrp="1"/>
          </p:cNvSpPr>
          <p:nvPr>
            <p:ph type="title"/>
          </p:nvPr>
        </p:nvSpPr>
        <p:spPr>
          <a:xfrm>
            <a:off x="685800" y="320041"/>
            <a:ext cx="3657300" cy="10284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5"/>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5"/>
          <p:cNvSpPr txBox="1"/>
          <p:nvPr/>
        </p:nvSpPr>
        <p:spPr>
          <a:xfrm>
            <a:off x="685800" y="4868700"/>
            <a:ext cx="59934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Gray/Red 1 Content + Right Photo">
  <p:cSld name="White/Gray/Red 1 Content + Right Photo">
    <p:bg>
      <p:bgPr>
        <a:solidFill>
          <a:schemeClr val="lt1"/>
        </a:solidFill>
        <a:effectLst/>
      </p:bgPr>
    </p:bg>
    <p:spTree>
      <p:nvGrpSpPr>
        <p:cNvPr id="1" name="Shape 134"/>
        <p:cNvGrpSpPr/>
        <p:nvPr/>
      </p:nvGrpSpPr>
      <p:grpSpPr>
        <a:xfrm>
          <a:off x="0" y="0"/>
          <a:ext cx="0" cy="0"/>
          <a:chOff x="0" y="0"/>
          <a:chExt cx="0" cy="0"/>
        </a:xfrm>
      </p:grpSpPr>
      <p:sp>
        <p:nvSpPr>
          <p:cNvPr id="135" name="Google Shape;135;p26"/>
          <p:cNvSpPr>
            <a:spLocks noGrp="1"/>
          </p:cNvSpPr>
          <p:nvPr>
            <p:ph type="pic" idx="2"/>
          </p:nvPr>
        </p:nvSpPr>
        <p:spPr>
          <a:xfrm>
            <a:off x="4787446" y="114300"/>
            <a:ext cx="4035000" cy="4512600"/>
          </a:xfrm>
          <a:prstGeom prst="rect">
            <a:avLst/>
          </a:prstGeom>
          <a:solidFill>
            <a:srgbClr val="FFFFFF"/>
          </a:solidFill>
          <a:ln>
            <a:noFill/>
          </a:ln>
        </p:spPr>
      </p:sp>
      <p:sp>
        <p:nvSpPr>
          <p:cNvPr id="136" name="Google Shape;136;p26"/>
          <p:cNvSpPr txBox="1">
            <a:spLocks noGrp="1"/>
          </p:cNvSpPr>
          <p:nvPr>
            <p:ph type="body" idx="1"/>
          </p:nvPr>
        </p:nvSpPr>
        <p:spPr>
          <a:xfrm>
            <a:off x="152400" y="114301"/>
            <a:ext cx="4419600" cy="4512600"/>
          </a:xfrm>
          <a:prstGeom prst="rect">
            <a:avLst/>
          </a:prstGeom>
          <a:solidFill>
            <a:schemeClr val="accent2"/>
          </a:solidFill>
          <a:ln>
            <a:noFill/>
          </a:ln>
        </p:spPr>
        <p:txBody>
          <a:bodyPr spcFirstLastPara="1" wrap="square" lIns="457200" tIns="457200" rIns="91425" bIns="91425" anchor="t" anchorCtr="0">
            <a:normAutofit/>
          </a:bodyPr>
          <a:lstStyle>
            <a:lvl1pPr marL="457200" lvl="0" indent="-228600" algn="l">
              <a:spcBef>
                <a:spcPts val="0"/>
              </a:spcBef>
              <a:spcAft>
                <a:spcPts val="0"/>
              </a:spcAft>
              <a:buClr>
                <a:schemeClr val="lt1"/>
              </a:buClr>
              <a:buSzPts val="2000"/>
              <a:buNone/>
              <a:defRPr sz="20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6"/>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6"/>
          <p:cNvSpPr txBox="1"/>
          <p:nvPr/>
        </p:nvSpPr>
        <p:spPr>
          <a:xfrm>
            <a:off x="685800" y="4868700"/>
            <a:ext cx="5912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White/Gray/Blue 1 Content + Right Photo">
  <p:cSld name="White/Gray/Blue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a:spLocks noGrp="1"/>
          </p:cNvSpPr>
          <p:nvPr>
            <p:ph type="pic" idx="2"/>
          </p:nvPr>
        </p:nvSpPr>
        <p:spPr>
          <a:xfrm>
            <a:off x="4787446" y="114300"/>
            <a:ext cx="4035000" cy="4512600"/>
          </a:xfrm>
          <a:prstGeom prst="rect">
            <a:avLst/>
          </a:prstGeom>
          <a:solidFill>
            <a:srgbClr val="FFFFFF"/>
          </a:solidFill>
          <a:ln>
            <a:noFill/>
          </a:ln>
        </p:spPr>
      </p:sp>
      <p:sp>
        <p:nvSpPr>
          <p:cNvPr id="141" name="Google Shape;141;p27"/>
          <p:cNvSpPr txBox="1">
            <a:spLocks noGrp="1"/>
          </p:cNvSpPr>
          <p:nvPr>
            <p:ph type="body" idx="1"/>
          </p:nvPr>
        </p:nvSpPr>
        <p:spPr>
          <a:xfrm>
            <a:off x="152400" y="114301"/>
            <a:ext cx="4419600" cy="4512600"/>
          </a:xfrm>
          <a:prstGeom prst="rect">
            <a:avLst/>
          </a:prstGeom>
          <a:solidFill>
            <a:schemeClr val="accent4"/>
          </a:solidFill>
          <a:ln>
            <a:noFill/>
          </a:ln>
        </p:spPr>
        <p:txBody>
          <a:bodyPr spcFirstLastPara="1" wrap="square" lIns="457200" tIns="91425" rIns="457200" bIns="91425" anchor="t" anchorCtr="0">
            <a:normAutofit/>
          </a:bodyPr>
          <a:lstStyle>
            <a:lvl1pPr marL="457200" lvl="0" indent="-228600" algn="l">
              <a:spcBef>
                <a:spcPts val="0"/>
              </a:spcBef>
              <a:spcAft>
                <a:spcPts val="0"/>
              </a:spcAft>
              <a:buClr>
                <a:schemeClr val="lt1"/>
              </a:buClr>
              <a:buSzPts val="2000"/>
              <a:buNone/>
              <a:defRPr sz="20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7"/>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7"/>
          <p:cNvSpPr txBox="1"/>
          <p:nvPr/>
        </p:nvSpPr>
        <p:spPr>
          <a:xfrm>
            <a:off x="685800" y="4868700"/>
            <a:ext cx="58611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Gray/Gray 1 Content + Right Photo">
  <p:cSld name="White/Gray/Gray 1 Content + Right Photo">
    <p:bg>
      <p:bgPr>
        <a:solidFill>
          <a:schemeClr val="lt1"/>
        </a:solidFill>
        <a:effectLst/>
      </p:bgPr>
    </p:bg>
    <p:spTree>
      <p:nvGrpSpPr>
        <p:cNvPr id="1" name="Shape 144"/>
        <p:cNvGrpSpPr/>
        <p:nvPr/>
      </p:nvGrpSpPr>
      <p:grpSpPr>
        <a:xfrm>
          <a:off x="0" y="0"/>
          <a:ext cx="0" cy="0"/>
          <a:chOff x="0" y="0"/>
          <a:chExt cx="0" cy="0"/>
        </a:xfrm>
      </p:grpSpPr>
      <p:sp>
        <p:nvSpPr>
          <p:cNvPr id="145" name="Google Shape;145;p28"/>
          <p:cNvSpPr>
            <a:spLocks noGrp="1"/>
          </p:cNvSpPr>
          <p:nvPr>
            <p:ph type="pic" idx="2"/>
          </p:nvPr>
        </p:nvSpPr>
        <p:spPr>
          <a:xfrm>
            <a:off x="4787446" y="114300"/>
            <a:ext cx="4035000" cy="4512600"/>
          </a:xfrm>
          <a:prstGeom prst="rect">
            <a:avLst/>
          </a:prstGeom>
          <a:solidFill>
            <a:srgbClr val="FFFFFF"/>
          </a:solidFill>
          <a:ln>
            <a:noFill/>
          </a:ln>
        </p:spPr>
      </p:sp>
      <p:sp>
        <p:nvSpPr>
          <p:cNvPr id="146" name="Google Shape;146;p28"/>
          <p:cNvSpPr txBox="1">
            <a:spLocks noGrp="1"/>
          </p:cNvSpPr>
          <p:nvPr>
            <p:ph type="body" idx="1"/>
          </p:nvPr>
        </p:nvSpPr>
        <p:spPr>
          <a:xfrm>
            <a:off x="152400" y="114301"/>
            <a:ext cx="4419600" cy="4512600"/>
          </a:xfrm>
          <a:prstGeom prst="rect">
            <a:avLst/>
          </a:prstGeom>
          <a:solidFill>
            <a:schemeClr val="lt2"/>
          </a:solidFill>
          <a:ln>
            <a:noFill/>
          </a:ln>
        </p:spPr>
        <p:txBody>
          <a:bodyPr spcFirstLastPara="1" wrap="square" lIns="457200" tIns="91425" rIns="457200" bIns="91425" anchor="t" anchorCtr="0">
            <a:normAutofit/>
          </a:bodyPr>
          <a:lstStyle>
            <a:lvl1pPr marL="457200" lvl="0" indent="-228600" algn="l">
              <a:spcBef>
                <a:spcPts val="0"/>
              </a:spcBef>
              <a:spcAft>
                <a:spcPts val="0"/>
              </a:spcAft>
              <a:buClr>
                <a:schemeClr val="accent3"/>
              </a:buClr>
              <a:buSzPts val="2000"/>
              <a:buNone/>
              <a:defRPr sz="20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8"/>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8"/>
          <p:cNvSpPr txBox="1"/>
          <p:nvPr/>
        </p:nvSpPr>
        <p:spPr>
          <a:xfrm>
            <a:off x="685800" y="4868700"/>
            <a:ext cx="5471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149"/>
        <p:cNvGrpSpPr/>
        <p:nvPr/>
      </p:nvGrpSpPr>
      <p:grpSpPr>
        <a:xfrm>
          <a:off x="0" y="0"/>
          <a:ext cx="0" cy="0"/>
          <a:chOff x="0" y="0"/>
          <a:chExt cx="0" cy="0"/>
        </a:xfrm>
      </p:grpSpPr>
      <p:cxnSp>
        <p:nvCxnSpPr>
          <p:cNvPr id="150" name="Google Shape;150;p29"/>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51" name="Google Shape;151;p29"/>
          <p:cNvSpPr txBox="1"/>
          <p:nvPr/>
        </p:nvSpPr>
        <p:spPr>
          <a:xfrm>
            <a:off x="685800" y="4868700"/>
            <a:ext cx="57951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Photo + Callout - Blue">
  <p:cSld name="Full Photo + Callout - Blue">
    <p:spTree>
      <p:nvGrpSpPr>
        <p:cNvPr id="1" name="Shape 152"/>
        <p:cNvGrpSpPr/>
        <p:nvPr/>
      </p:nvGrpSpPr>
      <p:grpSpPr>
        <a:xfrm>
          <a:off x="0" y="0"/>
          <a:ext cx="0" cy="0"/>
          <a:chOff x="0" y="0"/>
          <a:chExt cx="0" cy="0"/>
        </a:xfrm>
      </p:grpSpPr>
      <p:sp>
        <p:nvSpPr>
          <p:cNvPr id="153" name="Google Shape;153;p30"/>
          <p:cNvSpPr>
            <a:spLocks noGrp="1"/>
          </p:cNvSpPr>
          <p:nvPr>
            <p:ph type="pic" idx="2"/>
          </p:nvPr>
        </p:nvSpPr>
        <p:spPr>
          <a:xfrm>
            <a:off x="152400" y="102868"/>
            <a:ext cx="8839200" cy="4572000"/>
          </a:xfrm>
          <a:prstGeom prst="rect">
            <a:avLst/>
          </a:prstGeom>
          <a:noFill/>
          <a:ln>
            <a:noFill/>
          </a:ln>
        </p:spPr>
      </p:sp>
      <p:sp>
        <p:nvSpPr>
          <p:cNvPr id="154" name="Google Shape;154;p30"/>
          <p:cNvSpPr txBox="1">
            <a:spLocks noGrp="1"/>
          </p:cNvSpPr>
          <p:nvPr>
            <p:ph type="subTitle" idx="1"/>
          </p:nvPr>
        </p:nvSpPr>
        <p:spPr>
          <a:xfrm>
            <a:off x="685799" y="3086100"/>
            <a:ext cx="3581400" cy="1200000"/>
          </a:xfrm>
          <a:prstGeom prst="rect">
            <a:avLst/>
          </a:prstGeom>
          <a:solidFill>
            <a:schemeClr val="accent4"/>
          </a:solidFill>
          <a:ln>
            <a:noFill/>
          </a:ln>
        </p:spPr>
        <p:txBody>
          <a:bodyPr spcFirstLastPara="1" wrap="square" lIns="91425" tIns="91425" rIns="91425" bIns="91425" anchor="t" anchorCtr="0">
            <a:normAutofit/>
          </a:bodyPr>
          <a:lstStyle>
            <a:lvl1pPr lvl="0" algn="l">
              <a:spcBef>
                <a:spcPts val="0"/>
              </a:spcBef>
              <a:spcAft>
                <a:spcPts val="0"/>
              </a:spcAft>
              <a:buClr>
                <a:schemeClr val="lt1"/>
              </a:buClr>
              <a:buSzPts val="1800"/>
              <a:buNone/>
              <a:defRPr sz="1800">
                <a:solidFill>
                  <a:schemeClr val="lt1"/>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5" name="Google Shape;155;p30"/>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56" name="Google Shape;156;p30"/>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30"/>
          <p:cNvSpPr txBox="1"/>
          <p:nvPr/>
        </p:nvSpPr>
        <p:spPr>
          <a:xfrm>
            <a:off x="685800" y="4868700"/>
            <a:ext cx="60816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Full White">
  <p:cSld name="Cover - Full White">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685800" y="1400215"/>
            <a:ext cx="5486400" cy="14001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3"/>
              </a:buClr>
              <a:buSzPts val="3200"/>
              <a:buFont typeface="Gill Sans"/>
              <a:buNone/>
              <a:defRPr sz="3200">
                <a:solidFill>
                  <a:schemeClr val="accent3"/>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685800" y="3086099"/>
            <a:ext cx="3429000" cy="13143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chemeClr val="accent3"/>
              </a:buClr>
              <a:buSzPts val="1800"/>
              <a:buNone/>
              <a:defRPr sz="1800">
                <a:solidFill>
                  <a:schemeClr val="accent3"/>
                </a:solidFill>
                <a:latin typeface="Gill Sans MT" panose="020B0502020104020203" pitchFamily="34" charset="0"/>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4"/>
          <p:cNvSpPr/>
          <p:nvPr/>
        </p:nvSpPr>
        <p:spPr>
          <a:xfrm>
            <a:off x="0" y="4769426"/>
            <a:ext cx="9144000" cy="37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MT" panose="020B0502020104020203" pitchFamily="34" charset="0"/>
              <a:ea typeface="Gill Sans"/>
              <a:cs typeface="Gill Sans"/>
              <a:sym typeface="Gill Sans"/>
            </a:endParaRPr>
          </a:p>
        </p:txBody>
      </p:sp>
      <p:pic>
        <p:nvPicPr>
          <p:cNvPr id="28" name="Google Shape;28;p4"/>
          <p:cNvPicPr preferRelativeResize="0"/>
          <p:nvPr/>
        </p:nvPicPr>
        <p:blipFill rotWithShape="1">
          <a:blip r:embed="rId2">
            <a:alphaModFix/>
          </a:blip>
          <a:srcRect/>
          <a:stretch/>
        </p:blipFill>
        <p:spPr>
          <a:xfrm>
            <a:off x="691522" y="514350"/>
            <a:ext cx="1360025" cy="402688"/>
          </a:xfrm>
          <a:prstGeom prst="rect">
            <a:avLst/>
          </a:prstGeom>
          <a:noFill/>
          <a:ln>
            <a:noFill/>
          </a:ln>
        </p:spPr>
      </p:pic>
      <p:sp>
        <p:nvSpPr>
          <p:cNvPr id="29" name="Google Shape;29;p4"/>
          <p:cNvSpPr txBox="1"/>
          <p:nvPr/>
        </p:nvSpPr>
        <p:spPr>
          <a:xfrm>
            <a:off x="685800" y="4868700"/>
            <a:ext cx="4898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lt1"/>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dk1"/>
              </a:solidFill>
              <a:latin typeface="Gill Sans MT" panose="020B0502020104020203" pitchFamily="34" charset="0"/>
            </a:endParaRPr>
          </a:p>
          <a:p>
            <a:pPr marL="0" marR="0" lvl="0" indent="0" algn="l" rtl="0">
              <a:spcBef>
                <a:spcPts val="0"/>
              </a:spcBef>
              <a:spcAft>
                <a:spcPts val="0"/>
              </a:spcAft>
              <a:buNone/>
            </a:pPr>
            <a:endParaRPr sz="1100">
              <a:solidFill>
                <a:schemeClr val="lt1"/>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ull Photo + Callout - Gray">
  <p:cSld name="Full Photo + Callout - Gray">
    <p:spTree>
      <p:nvGrpSpPr>
        <p:cNvPr id="1" name="Shape 158"/>
        <p:cNvGrpSpPr/>
        <p:nvPr/>
      </p:nvGrpSpPr>
      <p:grpSpPr>
        <a:xfrm>
          <a:off x="0" y="0"/>
          <a:ext cx="0" cy="0"/>
          <a:chOff x="0" y="0"/>
          <a:chExt cx="0" cy="0"/>
        </a:xfrm>
      </p:grpSpPr>
      <p:sp>
        <p:nvSpPr>
          <p:cNvPr id="159" name="Google Shape;159;p31"/>
          <p:cNvSpPr>
            <a:spLocks noGrp="1"/>
          </p:cNvSpPr>
          <p:nvPr>
            <p:ph type="pic" idx="2"/>
          </p:nvPr>
        </p:nvSpPr>
        <p:spPr>
          <a:xfrm>
            <a:off x="152400" y="102868"/>
            <a:ext cx="8839200" cy="4572000"/>
          </a:xfrm>
          <a:prstGeom prst="rect">
            <a:avLst/>
          </a:prstGeom>
          <a:noFill/>
          <a:ln>
            <a:noFill/>
          </a:ln>
        </p:spPr>
      </p:sp>
      <p:sp>
        <p:nvSpPr>
          <p:cNvPr id="160" name="Google Shape;160;p31"/>
          <p:cNvSpPr txBox="1">
            <a:spLocks noGrp="1"/>
          </p:cNvSpPr>
          <p:nvPr>
            <p:ph type="subTitle" idx="1"/>
          </p:nvPr>
        </p:nvSpPr>
        <p:spPr>
          <a:xfrm>
            <a:off x="685799" y="3086100"/>
            <a:ext cx="3581400" cy="1200000"/>
          </a:xfrm>
          <a:prstGeom prst="rect">
            <a:avLst/>
          </a:prstGeom>
          <a:solidFill>
            <a:schemeClr val="lt2"/>
          </a:solidFill>
          <a:ln>
            <a:noFill/>
          </a:ln>
        </p:spPr>
        <p:txBody>
          <a:bodyPr spcFirstLastPara="1" wrap="square" lIns="91425" tIns="91425" rIns="91425" bIns="91425" anchor="t" anchorCtr="0">
            <a:normAutofit/>
          </a:bodyPr>
          <a:lstStyle>
            <a:lvl1pPr lvl="0" algn="l">
              <a:spcBef>
                <a:spcPts val="0"/>
              </a:spcBef>
              <a:spcAft>
                <a:spcPts val="0"/>
              </a:spcAft>
              <a:buClr>
                <a:schemeClr val="accent3"/>
              </a:buClr>
              <a:buSzPts val="1800"/>
              <a:buNone/>
              <a:defRPr sz="1800">
                <a:solidFill>
                  <a:schemeClr val="accent3"/>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61" name="Google Shape;161;p31"/>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62" name="Google Shape;162;p31"/>
          <p:cNvSpPr txBox="1">
            <a:spLocks noGrp="1"/>
          </p:cNvSpPr>
          <p:nvPr>
            <p:ph type="body" idx="3"/>
          </p:nvPr>
        </p:nvSpPr>
        <p:spPr>
          <a:xfrm rot="-5400000">
            <a:off x="7563823"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lt1"/>
              </a:buClr>
              <a:buSzPts val="800"/>
              <a:buNone/>
              <a:defRPr sz="8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31"/>
          <p:cNvSpPr txBox="1"/>
          <p:nvPr/>
        </p:nvSpPr>
        <p:spPr>
          <a:xfrm>
            <a:off x="685800" y="4868700"/>
            <a:ext cx="5317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32"/>
          <p:cNvSpPr txBox="1">
            <a:spLocks noGrp="1"/>
          </p:cNvSpPr>
          <p:nvPr>
            <p:ph type="ctrTitle"/>
          </p:nvPr>
        </p:nvSpPr>
        <p:spPr>
          <a:xfrm>
            <a:off x="311708" y="744575"/>
            <a:ext cx="8520600" cy="2052600"/>
          </a:xfrm>
          <a:prstGeom prst="rect">
            <a:avLst/>
          </a:prstGeom>
        </p:spPr>
        <p:txBody>
          <a:bodyPr spcFirstLastPara="1" wrap="square" lIns="0" tIns="0" rIns="0" bIns="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6" name="Google Shape;166;p3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28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67" name="Google Shape;16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1371600"/>
            <a:ext cx="5486400" cy="14286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rgbClr val="FFFFFF"/>
              </a:buClr>
              <a:buSzPts val="3200"/>
              <a:buFont typeface="Gill Sans"/>
              <a:buNone/>
              <a:defRPr sz="3200">
                <a:solidFill>
                  <a:srgbClr val="FFFFFF"/>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685800" y="3086099"/>
            <a:ext cx="3429000" cy="13143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FFFFFF"/>
              </a:buClr>
              <a:buSzPts val="1800"/>
              <a:buNone/>
              <a:defRPr sz="1800">
                <a:solidFill>
                  <a:srgbClr val="FFFFFF"/>
                </a:solidFill>
                <a:latin typeface="Gill Sans MT" panose="020B0502020104020203" pitchFamily="34" charset="0"/>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3" name="Google Shape;33;p5"/>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34" name="Google Shape;34;p5"/>
          <p:cNvSpPr txBox="1"/>
          <p:nvPr/>
        </p:nvSpPr>
        <p:spPr>
          <a:xfrm>
            <a:off x="685800" y="4868700"/>
            <a:ext cx="4590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 Full White" type="titleOnly">
  <p:cSld name="TITLE_ONLY">
    <p:bg>
      <p:bgPr>
        <a:solidFill>
          <a:schemeClr val="lt1"/>
        </a:solidFill>
        <a:effectLst/>
      </p:bgPr>
    </p:bg>
    <p:spTree>
      <p:nvGrpSpPr>
        <p:cNvPr id="1" name="Shape 35"/>
        <p:cNvGrpSpPr/>
        <p:nvPr/>
      </p:nvGrpSpPr>
      <p:grpSpPr>
        <a:xfrm>
          <a:off x="0" y="0"/>
          <a:ext cx="0" cy="0"/>
          <a:chOff x="0" y="0"/>
          <a:chExt cx="0" cy="0"/>
        </a:xfrm>
      </p:grpSpPr>
      <p:sp>
        <p:nvSpPr>
          <p:cNvPr id="36" name="Google Shape;36;p6"/>
          <p:cNvSpPr/>
          <p:nvPr/>
        </p:nvSpPr>
        <p:spPr>
          <a:xfrm>
            <a:off x="0" y="4769426"/>
            <a:ext cx="9144000" cy="37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MT" panose="020B0502020104020203" pitchFamily="34" charset="0"/>
              <a:ea typeface="Gill Sans"/>
              <a:cs typeface="Gill Sans"/>
              <a:sym typeface="Gill Sans"/>
            </a:endParaRPr>
          </a:p>
        </p:txBody>
      </p:sp>
      <p:sp>
        <p:nvSpPr>
          <p:cNvPr id="37" name="Google Shape;37;p6"/>
          <p:cNvSpPr txBox="1">
            <a:spLocks noGrp="1"/>
          </p:cNvSpPr>
          <p:nvPr>
            <p:ph type="title"/>
          </p:nvPr>
        </p:nvSpPr>
        <p:spPr>
          <a:xfrm>
            <a:off x="691522" y="1318736"/>
            <a:ext cx="548640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accent3"/>
              </a:buClr>
              <a:buSzPts val="3200"/>
              <a:buFont typeface="Gill Sans"/>
              <a:buNone/>
              <a:defRPr sz="3200">
                <a:solidFill>
                  <a:schemeClr val="accent3"/>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6"/>
          <p:cNvPicPr preferRelativeResize="0"/>
          <p:nvPr/>
        </p:nvPicPr>
        <p:blipFill rotWithShape="1">
          <a:blip r:embed="rId2">
            <a:alphaModFix/>
          </a:blip>
          <a:srcRect/>
          <a:stretch/>
        </p:blipFill>
        <p:spPr>
          <a:xfrm>
            <a:off x="691522" y="514350"/>
            <a:ext cx="1360025" cy="402688"/>
          </a:xfrm>
          <a:prstGeom prst="rect">
            <a:avLst/>
          </a:prstGeom>
          <a:noFill/>
          <a:ln>
            <a:noFill/>
          </a:ln>
        </p:spPr>
      </p:pic>
      <p:sp>
        <p:nvSpPr>
          <p:cNvPr id="39" name="Google Shape;39;p6"/>
          <p:cNvSpPr txBox="1"/>
          <p:nvPr/>
        </p:nvSpPr>
        <p:spPr>
          <a:xfrm>
            <a:off x="691525" y="4883400"/>
            <a:ext cx="4679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lt1"/>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dk1"/>
              </a:solidFill>
              <a:latin typeface="Gill Sans MT" panose="020B0502020104020203" pitchFamily="34" charset="0"/>
            </a:endParaRPr>
          </a:p>
          <a:p>
            <a:pPr marL="0" marR="0" lvl="0" indent="0" algn="l" rtl="0">
              <a:spcBef>
                <a:spcPts val="0"/>
              </a:spcBef>
              <a:spcAft>
                <a:spcPts val="0"/>
              </a:spcAft>
              <a:buNone/>
            </a:pPr>
            <a:endParaRPr sz="1100">
              <a:solidFill>
                <a:schemeClr val="lt1"/>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chemeClr val="accent2"/>
        </a:solidFill>
        <a:effectLst/>
      </p:bgPr>
    </p:bg>
    <p:spTree>
      <p:nvGrpSpPr>
        <p:cNvPr id="1" name="Shape 40"/>
        <p:cNvGrpSpPr/>
        <p:nvPr/>
      </p:nvGrpSpPr>
      <p:grpSpPr>
        <a:xfrm>
          <a:off x="0" y="0"/>
          <a:ext cx="0" cy="0"/>
          <a:chOff x="0" y="0"/>
          <a:chExt cx="0" cy="0"/>
        </a:xfrm>
      </p:grpSpPr>
      <p:sp>
        <p:nvSpPr>
          <p:cNvPr id="41" name="Google Shape;41;p7"/>
          <p:cNvSpPr/>
          <p:nvPr/>
        </p:nvSpPr>
        <p:spPr>
          <a:xfrm>
            <a:off x="0" y="4769426"/>
            <a:ext cx="9144000" cy="3741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7"/>
          <p:cNvSpPr txBox="1">
            <a:spLocks noGrp="1"/>
          </p:cNvSpPr>
          <p:nvPr>
            <p:ph type="title"/>
          </p:nvPr>
        </p:nvSpPr>
        <p:spPr>
          <a:xfrm>
            <a:off x="691522" y="1306637"/>
            <a:ext cx="5486400" cy="738600"/>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lt1"/>
              </a:buClr>
              <a:buSzPts val="3200"/>
              <a:buFont typeface="Gill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7"/>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44" name="Google Shape;44;p7"/>
          <p:cNvSpPr txBox="1"/>
          <p:nvPr/>
        </p:nvSpPr>
        <p:spPr>
          <a:xfrm>
            <a:off x="685800" y="4868700"/>
            <a:ext cx="47442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Gray 1 Content - Bullets">
  <p:cSld name="White/Gray 1 Content - Bullets">
    <p:bg>
      <p:bgPr>
        <a:solidFill>
          <a:schemeClr val="lt1"/>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body" idx="1"/>
          </p:nvPr>
        </p:nvSpPr>
        <p:spPr>
          <a:xfrm>
            <a:off x="685800" y="1200150"/>
            <a:ext cx="7772400" cy="3429000"/>
          </a:xfrm>
          <a:prstGeom prst="rect">
            <a:avLst/>
          </a:prstGeom>
          <a:noFill/>
          <a:ln>
            <a:noFill/>
          </a:ln>
        </p:spPr>
        <p:txBody>
          <a:bodyPr spcFirstLastPara="1" wrap="square" lIns="0" tIns="0" rIns="0" bIns="0" anchor="t" anchorCtr="0">
            <a:normAutofit/>
          </a:bodyPr>
          <a:lstStyle>
            <a:lvl1pPr marL="457200" lvl="0" indent="-342900" algn="l">
              <a:spcBef>
                <a:spcPts val="0"/>
              </a:spcBef>
              <a:spcAft>
                <a:spcPts val="0"/>
              </a:spcAft>
              <a:buClr>
                <a:srgbClr val="635C5B"/>
              </a:buClr>
              <a:buSzPts val="1800"/>
              <a:buChar char="•"/>
              <a:defRPr>
                <a:latin typeface="Gill Sans MT" panose="020B0502020104020203" pitchFamily="34" charset="0"/>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8"/>
          <p:cNvSpPr txBox="1">
            <a:spLocks noGrp="1"/>
          </p:cNvSpPr>
          <p:nvPr>
            <p:ph type="title"/>
          </p:nvPr>
        </p:nvSpPr>
        <p:spPr>
          <a:xfrm>
            <a:off x="686104" y="342900"/>
            <a:ext cx="7772400" cy="6858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p:nvPr/>
        </p:nvSpPr>
        <p:spPr>
          <a:xfrm>
            <a:off x="685800" y="4868700"/>
            <a:ext cx="48105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ite/Gray 1 Content - Text">
  <p:cSld name="White/Gray 1 Content - Text">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body" idx="1"/>
          </p:nvPr>
        </p:nvSpPr>
        <p:spPr>
          <a:xfrm>
            <a:off x="685800" y="1200150"/>
            <a:ext cx="7772400" cy="34290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rgbClr val="635C5B"/>
              </a:buClr>
              <a:buSzPts val="2000"/>
              <a:buNone/>
              <a:defRPr>
                <a:latin typeface="Gill Sans MT" panose="020B0502020104020203" pitchFamily="34" charset="0"/>
              </a:defRPr>
            </a:lvl1pPr>
            <a:lvl2pPr marL="914400" lvl="1" indent="-228600" algn="l">
              <a:spcBef>
                <a:spcPts val="1200"/>
              </a:spcBef>
              <a:spcAft>
                <a:spcPts val="0"/>
              </a:spcAft>
              <a:buClr>
                <a:srgbClr val="635C5B"/>
              </a:buClr>
              <a:buSzPts val="2000"/>
              <a:buNone/>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9"/>
          <p:cNvSpPr txBox="1">
            <a:spLocks noGrp="1"/>
          </p:cNvSpPr>
          <p:nvPr>
            <p:ph type="title"/>
          </p:nvPr>
        </p:nvSpPr>
        <p:spPr>
          <a:xfrm>
            <a:off x="686104" y="342900"/>
            <a:ext cx="7772400" cy="685800"/>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accent2"/>
              </a:buClr>
              <a:buSzPts val="2800"/>
              <a:buFont typeface="Gill Sans"/>
              <a:buNone/>
              <a:defRPr>
                <a:solidFill>
                  <a:schemeClr val="accent2"/>
                </a:solidFill>
                <a:latin typeface="Gill Sans MT" panose="020B05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p:nvPr/>
        </p:nvSpPr>
        <p:spPr>
          <a:xfrm>
            <a:off x="685800" y="4868700"/>
            <a:ext cx="49500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MT" panose="020B0502020104020203" pitchFamily="34" charset="0"/>
                <a:ea typeface="Gill Sans"/>
                <a:cs typeface="Gill Sans"/>
                <a:sym typeface="Gill Sans"/>
              </a:rPr>
              <a:t>Facility-Based Mentorship for Strengthening Breastfeeding Counselling in Kenya</a:t>
            </a:r>
            <a:endParaRPr>
              <a:solidFill>
                <a:schemeClr val="accent2"/>
              </a:solidFill>
              <a:latin typeface="Gill Sans MT" panose="020B0502020104020203" pitchFamily="34" charset="0"/>
            </a:endParaRPr>
          </a:p>
          <a:p>
            <a:pPr marL="0" marR="0" lvl="0" indent="0" algn="l" rtl="0">
              <a:spcBef>
                <a:spcPts val="0"/>
              </a:spcBef>
              <a:spcAft>
                <a:spcPts val="0"/>
              </a:spcAft>
              <a:buNone/>
            </a:pPr>
            <a:endParaRPr sz="1100">
              <a:solidFill>
                <a:schemeClr val="accent2"/>
              </a:solidFill>
              <a:latin typeface="Gill Sans MT" panose="020B0502020104020203" pitchFamily="34" charset="0"/>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 White Title + Left Photo">
  <p:cSld name="Divider - White Title + Left Photo">
    <p:bg>
      <p:bgPr>
        <a:solidFill>
          <a:schemeClr val="lt1"/>
        </a:solidFill>
        <a:effectLst/>
      </p:bgPr>
    </p:bg>
    <p:spTree>
      <p:nvGrpSpPr>
        <p:cNvPr id="1" name="Shape 53"/>
        <p:cNvGrpSpPr/>
        <p:nvPr/>
      </p:nvGrpSpPr>
      <p:grpSpPr>
        <a:xfrm>
          <a:off x="0" y="0"/>
          <a:ext cx="0" cy="0"/>
          <a:chOff x="0" y="0"/>
          <a:chExt cx="0" cy="0"/>
        </a:xfrm>
      </p:grpSpPr>
      <p:sp>
        <p:nvSpPr>
          <p:cNvPr id="54" name="Google Shape;54;p10"/>
          <p:cNvSpPr>
            <a:spLocks noGrp="1"/>
          </p:cNvSpPr>
          <p:nvPr>
            <p:ph type="pic" idx="2"/>
          </p:nvPr>
        </p:nvSpPr>
        <p:spPr>
          <a:xfrm>
            <a:off x="152400" y="114301"/>
            <a:ext cx="4419600" cy="4514700"/>
          </a:xfrm>
          <a:prstGeom prst="rect">
            <a:avLst/>
          </a:prstGeom>
          <a:solidFill>
            <a:srgbClr val="FFFFFF"/>
          </a:solidFill>
          <a:ln>
            <a:noFill/>
          </a:ln>
        </p:spPr>
      </p:sp>
      <p:sp>
        <p:nvSpPr>
          <p:cNvPr id="55" name="Google Shape;55;p10"/>
          <p:cNvSpPr txBox="1">
            <a:spLocks noGrp="1"/>
          </p:cNvSpPr>
          <p:nvPr>
            <p:ph type="title"/>
          </p:nvPr>
        </p:nvSpPr>
        <p:spPr>
          <a:xfrm>
            <a:off x="4877104" y="2228850"/>
            <a:ext cx="3885900" cy="13716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rot="-5400000">
            <a:off x="3313500" y="1361219"/>
            <a:ext cx="2686200" cy="169200"/>
          </a:xfrm>
          <a:prstGeom prst="rect">
            <a:avLst/>
          </a:prstGeom>
          <a:noFill/>
          <a:ln>
            <a:noFill/>
          </a:ln>
        </p:spPr>
        <p:txBody>
          <a:bodyPr spcFirstLastPara="1" wrap="square" lIns="45700" tIns="45700" rIns="0" bIns="0" anchor="t" anchorCtr="0">
            <a:spAutoFit/>
          </a:bodyPr>
          <a:lstStyle>
            <a:lvl1pPr marL="457200" lvl="0" indent="-228600" algn="r">
              <a:spcBef>
                <a:spcPts val="0"/>
              </a:spcBef>
              <a:spcAft>
                <a:spcPts val="0"/>
              </a:spcAft>
              <a:buClr>
                <a:schemeClr val="accent3"/>
              </a:buClr>
              <a:buSzPts val="800"/>
              <a:buNone/>
              <a:defRPr sz="800">
                <a:solidFill>
                  <a:schemeClr val="accent3"/>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0"/>
          <p:cNvSpPr txBox="1"/>
          <p:nvPr/>
        </p:nvSpPr>
        <p:spPr>
          <a:xfrm>
            <a:off x="685800" y="4868700"/>
            <a:ext cx="5537700" cy="430800"/>
          </a:xfrm>
          <a:prstGeom prst="rect">
            <a:avLst/>
          </a:prstGeom>
          <a:noFill/>
          <a:ln>
            <a:noFill/>
          </a:ln>
        </p:spPr>
        <p:txBody>
          <a:bodyPr spcFirstLastPara="1" wrap="square" lIns="0" tIns="45700" rIns="91425" bIns="45700" anchor="t" anchorCtr="0">
            <a:spAutoFit/>
          </a:bodyPr>
          <a:lstStyle/>
          <a:p>
            <a:pPr marL="0" lvl="0" indent="0" algn="l" rtl="0">
              <a:spcBef>
                <a:spcPts val="0"/>
              </a:spcBef>
              <a:spcAft>
                <a:spcPts val="0"/>
              </a:spcAft>
              <a:buClr>
                <a:schemeClr val="dk1"/>
              </a:buClr>
              <a:buFont typeface="Arial"/>
              <a:buNone/>
            </a:pPr>
            <a:r>
              <a:rPr lang="en-GB" sz="1100">
                <a:solidFill>
                  <a:schemeClr val="accent2"/>
                </a:solidFill>
                <a:latin typeface="Gill Sans"/>
                <a:ea typeface="Gill Sans"/>
                <a:cs typeface="Gill Sans"/>
                <a:sym typeface="Gill Sans"/>
              </a:rPr>
              <a:t>Facility-Based Mentorship for Strengthening Breastfeeding Counselling in Kenya</a:t>
            </a:r>
            <a:endParaRPr>
              <a:solidFill>
                <a:schemeClr val="accent2"/>
              </a:solidFill>
            </a:endParaRPr>
          </a:p>
          <a:p>
            <a:pPr marL="0" marR="0" lvl="0" indent="0" algn="l" rtl="0">
              <a:spcBef>
                <a:spcPts val="0"/>
              </a:spcBef>
              <a:spcAft>
                <a:spcPts val="0"/>
              </a:spcAft>
              <a:buNone/>
            </a:pPr>
            <a:endParaRPr sz="1100">
              <a:solidFill>
                <a:schemeClr val="accent2"/>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769426"/>
            <a:ext cx="9144000" cy="374100"/>
          </a:xfrm>
          <a:prstGeom prst="rect">
            <a:avLst/>
          </a:prstGeom>
          <a:solidFill>
            <a:srgbClr val="CFCD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MT" panose="020B0502020104020203" pitchFamily="34" charset="0"/>
              <a:ea typeface="Gill Sans"/>
              <a:cs typeface="Gill Sans"/>
              <a:sym typeface="Gill Sans"/>
            </a:endParaRPr>
          </a:p>
        </p:txBody>
      </p:sp>
      <p:sp>
        <p:nvSpPr>
          <p:cNvPr id="7" name="Google Shape;7;p1"/>
          <p:cNvSpPr txBox="1">
            <a:spLocks noGrp="1"/>
          </p:cNvSpPr>
          <p:nvPr>
            <p:ph type="title"/>
          </p:nvPr>
        </p:nvSpPr>
        <p:spPr>
          <a:xfrm>
            <a:off x="686104" y="342900"/>
            <a:ext cx="7772400" cy="68580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
          <p:cNvSpPr txBox="1">
            <a:spLocks noGrp="1"/>
          </p:cNvSpPr>
          <p:nvPr>
            <p:ph type="body" idx="1"/>
          </p:nvPr>
        </p:nvSpPr>
        <p:spPr>
          <a:xfrm>
            <a:off x="685800" y="1200150"/>
            <a:ext cx="7772400" cy="3086100"/>
          </a:xfrm>
          <a:prstGeom prst="rect">
            <a:avLst/>
          </a:prstGeom>
          <a:noFill/>
          <a:ln>
            <a:noFill/>
          </a:ln>
        </p:spPr>
        <p:txBody>
          <a:bodyPr spcFirstLastPara="1" wrap="square" lIns="0" tIns="0" rIns="0" bIns="0" anchor="t" anchorCtr="0">
            <a:normAutofit/>
          </a:bodyPr>
          <a:lstStyle>
            <a:lvl1pPr marL="457200" marR="0" lvl="0" indent="-355600"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dirty="0"/>
          </a:p>
        </p:txBody>
      </p:sp>
      <p:sp>
        <p:nvSpPr>
          <p:cNvPr id="9" name="Google Shape;9;p1"/>
          <p:cNvSpPr txBox="1">
            <a:spLocks noGrp="1"/>
          </p:cNvSpPr>
          <p:nvPr>
            <p:ph type="ftr" idx="11"/>
          </p:nvPr>
        </p:nvSpPr>
        <p:spPr>
          <a:xfrm>
            <a:off x="685800" y="4836019"/>
            <a:ext cx="3733800" cy="261570"/>
          </a:xfrm>
          <a:prstGeom prst="rect">
            <a:avLst/>
          </a:prstGeom>
          <a:noFill/>
          <a:ln>
            <a:noFill/>
          </a:ln>
        </p:spPr>
        <p:txBody>
          <a:bodyPr spcFirstLastPara="1" wrap="square" lIns="0" tIns="45700" rIns="91425" bIns="45700" anchor="ctr" anchorCtr="0">
            <a:spAutoFit/>
          </a:bodyPr>
          <a:lstStyle>
            <a:lvl1pPr marR="0" lvl="0" algn="l" rtl="0">
              <a:spcBef>
                <a:spcPts val="0"/>
              </a:spcBef>
              <a:spcAft>
                <a:spcPts val="0"/>
              </a:spcAft>
              <a:buSzPts val="1400"/>
              <a:buNone/>
              <a:defRPr sz="1100" b="0" i="0" u="none" strike="noStrike" cap="none">
                <a:solidFill>
                  <a:srgbClr val="635C5B"/>
                </a:solidFill>
                <a:latin typeface="Gill Sans MT" panose="020B0502020104020203" pitchFamily="34" charset="0"/>
                <a:ea typeface="Gill Sans MT" panose="020B0502020104020203" pitchFamily="34" charset="0"/>
                <a:cs typeface="Gill Sans MT" panose="020B0502020104020203" pitchFamily="34" charset="0"/>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doi.org/10.2147%2FJMDH.S228951"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hyperlink" Target="https://www.who.int/publications/i/item/9789240008854" TargetMode="External"/><Relationship Id="rId5" Type="http://schemas.openxmlformats.org/officeDocument/2006/relationships/hyperlink" Target="https://apps.who.int/iris/bitstream/handle/10665/333674/9789240008939-eng.pdf" TargetMode="External"/><Relationship Id="rId4" Type="http://schemas.openxmlformats.org/officeDocument/2006/relationships/hyperlink" Target="https://doi.org/10.1186/1471-2458-13-S3-S20"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ctrTitle"/>
          </p:nvPr>
        </p:nvSpPr>
        <p:spPr>
          <a:xfrm>
            <a:off x="685800" y="1391698"/>
            <a:ext cx="4250400" cy="1428600"/>
          </a:xfrm>
          <a:prstGeom prst="rect">
            <a:avLst/>
          </a:prstGeom>
        </p:spPr>
        <p:txBody>
          <a:bodyPr spcFirstLastPara="1" wrap="square" lIns="0" tIns="0" rIns="0" bIns="0" anchor="b" anchorCtr="0">
            <a:normAutofit/>
          </a:bodyPr>
          <a:lstStyle/>
          <a:p>
            <a:pPr marL="0" lvl="0" indent="0" algn="l" rtl="0">
              <a:spcBef>
                <a:spcPts val="0"/>
              </a:spcBef>
              <a:spcAft>
                <a:spcPts val="0"/>
              </a:spcAft>
              <a:buClr>
                <a:schemeClr val="dk1"/>
              </a:buClr>
              <a:buSzPts val="1100"/>
              <a:buFont typeface="Arial"/>
              <a:buNone/>
            </a:pPr>
            <a:r>
              <a:rPr lang="en-GB" sz="2300" b="1" dirty="0"/>
              <a:t>Facility-Based Mentorship for Strengthening Breastfeeding Counselling in Kenya</a:t>
            </a:r>
            <a:endParaRPr dirty="0"/>
          </a:p>
        </p:txBody>
      </p:sp>
      <p:sp>
        <p:nvSpPr>
          <p:cNvPr id="173" name="Google Shape;173;p33"/>
          <p:cNvSpPr txBox="1">
            <a:spLocks noGrp="1"/>
          </p:cNvSpPr>
          <p:nvPr>
            <p:ph type="subTitle" idx="1"/>
          </p:nvPr>
        </p:nvSpPr>
        <p:spPr>
          <a:xfrm>
            <a:off x="685800" y="3076052"/>
            <a:ext cx="3581400" cy="12000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GB" sz="1600" i="1">
                <a:solidFill>
                  <a:srgbClr val="635C5B"/>
                </a:solidFill>
              </a:rPr>
              <a:t>Illustrative Slides for Orientation Meeting with Mentees and Mentors</a:t>
            </a:r>
            <a:endParaRPr i="1"/>
          </a:p>
        </p:txBody>
      </p:sp>
      <p:pic>
        <p:nvPicPr>
          <p:cNvPr id="175" name="Google Shape;175;p33" descr="A side view of a woman breastfeeding an infant."/>
          <p:cNvPicPr preferRelativeResize="0">
            <a:picLocks noGrp="1"/>
          </p:cNvPicPr>
          <p:nvPr>
            <p:ph type="pic" idx="3"/>
          </p:nvPr>
        </p:nvPicPr>
        <p:blipFill rotWithShape="1">
          <a:blip r:embed="rId3">
            <a:alphaModFix/>
          </a:blip>
          <a:srcRect l="22593" r="22593"/>
          <a:stretch/>
        </p:blipFill>
        <p:spPr>
          <a:xfrm>
            <a:off x="5105400" y="102868"/>
            <a:ext cx="3717002" cy="4526400"/>
          </a:xfrm>
          <a:prstGeom prst="rect">
            <a:avLst/>
          </a:prstGeom>
        </p:spPr>
      </p:pic>
      <p:sp>
        <p:nvSpPr>
          <p:cNvPr id="174" name="Google Shape;174;p33"/>
          <p:cNvSpPr txBox="1">
            <a:spLocks noGrp="1"/>
          </p:cNvSpPr>
          <p:nvPr>
            <p:ph type="body" idx="2"/>
          </p:nvPr>
        </p:nvSpPr>
        <p:spPr>
          <a:xfrm rot="-5400000">
            <a:off x="8025225" y="899900"/>
            <a:ext cx="1794300" cy="200100"/>
          </a:xfrm>
          <a:prstGeom prst="rect">
            <a:avLst/>
          </a:prstGeom>
        </p:spPr>
        <p:txBody>
          <a:bodyPr spcFirstLastPara="1" wrap="square" lIns="45700" tIns="4570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000"/>
              <a:t>Photo credit: Allan Gichigi/MCSP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42"/>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sz="2800"/>
              <a:t>Characteristics of Effective Mentoring Relationships</a:t>
            </a:r>
            <a:endParaRPr/>
          </a:p>
        </p:txBody>
      </p:sp>
      <p:sp>
        <p:nvSpPr>
          <p:cNvPr id="236" name="Google Shape;236;p42"/>
          <p:cNvSpPr txBox="1">
            <a:spLocks noGrp="1"/>
          </p:cNvSpPr>
          <p:nvPr>
            <p:ph type="body" idx="1"/>
          </p:nvPr>
        </p:nvSpPr>
        <p:spPr>
          <a:xfrm>
            <a:off x="685800" y="900131"/>
            <a:ext cx="7772400" cy="3753900"/>
          </a:xfrm>
          <a:prstGeom prst="rect">
            <a:avLst/>
          </a:prstGeom>
          <a:noFill/>
          <a:ln>
            <a:noFill/>
          </a:ln>
        </p:spPr>
        <p:txBody>
          <a:bodyPr spcFirstLastPara="1" wrap="square" lIns="0" tIns="0" rIns="0" bIns="0" anchor="t" anchorCtr="0">
            <a:normAutofit/>
          </a:bodyPr>
          <a:lstStyle/>
          <a:p>
            <a:pPr marL="457200" lvl="0" indent="-368300" algn="l" rtl="0">
              <a:lnSpc>
                <a:spcPct val="115000"/>
              </a:lnSpc>
              <a:spcBef>
                <a:spcPts val="0"/>
              </a:spcBef>
              <a:spcAft>
                <a:spcPts val="0"/>
              </a:spcAft>
              <a:buSzPts val="2200"/>
              <a:buChar char="•"/>
            </a:pPr>
            <a:r>
              <a:rPr lang="en-GB" sz="2200"/>
              <a:t>Warm, safe, respectful, trustful</a:t>
            </a:r>
            <a:endParaRPr sz="2200"/>
          </a:p>
          <a:p>
            <a:pPr marL="457200" lvl="0" indent="-368300" algn="l" rtl="0">
              <a:lnSpc>
                <a:spcPct val="115000"/>
              </a:lnSpc>
              <a:spcBef>
                <a:spcPts val="0"/>
              </a:spcBef>
              <a:spcAft>
                <a:spcPts val="0"/>
              </a:spcAft>
              <a:buSzPts val="2200"/>
              <a:buChar char="•"/>
            </a:pPr>
            <a:r>
              <a:rPr lang="en-GB" sz="2200"/>
              <a:t>Both mentor and mentee want to be involved</a:t>
            </a:r>
            <a:endParaRPr sz="2200"/>
          </a:p>
          <a:p>
            <a:pPr marL="457200" lvl="0" indent="-368300" algn="l" rtl="0">
              <a:lnSpc>
                <a:spcPct val="115000"/>
              </a:lnSpc>
              <a:spcBef>
                <a:spcPts val="0"/>
              </a:spcBef>
              <a:spcAft>
                <a:spcPts val="0"/>
              </a:spcAft>
              <a:buSzPts val="2200"/>
              <a:buChar char="•"/>
            </a:pPr>
            <a:r>
              <a:rPr lang="en-GB" sz="2200"/>
              <a:t>Mentor uses active and reflective listening</a:t>
            </a:r>
            <a:endParaRPr/>
          </a:p>
          <a:p>
            <a:pPr marL="457200" lvl="0" indent="-368300" algn="l" rtl="0">
              <a:lnSpc>
                <a:spcPct val="115000"/>
              </a:lnSpc>
              <a:spcBef>
                <a:spcPts val="0"/>
              </a:spcBef>
              <a:spcAft>
                <a:spcPts val="0"/>
              </a:spcAft>
              <a:buSzPts val="2200"/>
              <a:buChar char="•"/>
            </a:pPr>
            <a:r>
              <a:rPr lang="en-GB" sz="2200"/>
              <a:t>Mentor/mentee able to work through misunderstandings</a:t>
            </a:r>
            <a:endParaRPr sz="2200"/>
          </a:p>
          <a:p>
            <a:pPr marL="457200" lvl="0" indent="-368300" algn="l" rtl="0">
              <a:lnSpc>
                <a:spcPct val="115000"/>
              </a:lnSpc>
              <a:spcBef>
                <a:spcPts val="0"/>
              </a:spcBef>
              <a:spcAft>
                <a:spcPts val="0"/>
              </a:spcAft>
              <a:buSzPts val="2200"/>
              <a:buChar char="•"/>
            </a:pPr>
            <a:r>
              <a:rPr lang="en-GB" sz="2200"/>
              <a:t>Continuity of the relationship over time</a:t>
            </a:r>
            <a:endParaRPr sz="2200"/>
          </a:p>
          <a:p>
            <a:pPr marL="457200" lvl="0" indent="-368300" algn="l" rtl="0">
              <a:lnSpc>
                <a:spcPct val="115000"/>
              </a:lnSpc>
              <a:spcBef>
                <a:spcPts val="0"/>
              </a:spcBef>
              <a:spcAft>
                <a:spcPts val="0"/>
              </a:spcAft>
              <a:buSzPts val="2200"/>
              <a:buChar char="•"/>
            </a:pPr>
            <a:r>
              <a:rPr lang="en-GB" sz="2200"/>
              <a:t>Power is shared</a:t>
            </a:r>
            <a:endParaRPr sz="2200"/>
          </a:p>
          <a:p>
            <a:pPr marL="457200" lvl="0" indent="-368300" algn="l" rtl="0">
              <a:lnSpc>
                <a:spcPct val="115000"/>
              </a:lnSpc>
              <a:spcBef>
                <a:spcPts val="0"/>
              </a:spcBef>
              <a:spcAft>
                <a:spcPts val="0"/>
              </a:spcAft>
              <a:buSzPts val="2200"/>
              <a:buChar char="•"/>
            </a:pPr>
            <a:r>
              <a:rPr lang="en-GB" sz="2200"/>
              <a:t>Learning is two-way: mentor interested in mentee’s ideas</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Structure of the Breastfeeding Counselling Mentorship Program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44"/>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Description of the Mentorship Program</a:t>
            </a:r>
            <a:endParaRPr/>
          </a:p>
        </p:txBody>
      </p:sp>
      <p:sp>
        <p:nvSpPr>
          <p:cNvPr id="248" name="Google Shape;248;p44"/>
          <p:cNvSpPr txBox="1">
            <a:spLocks noGrp="1"/>
          </p:cNvSpPr>
          <p:nvPr>
            <p:ph type="body" idx="1"/>
          </p:nvPr>
        </p:nvSpPr>
        <p:spPr>
          <a:xfrm>
            <a:off x="685800" y="971550"/>
            <a:ext cx="8171700" cy="3429000"/>
          </a:xfrm>
          <a:prstGeom prst="rect">
            <a:avLst/>
          </a:prstGeom>
        </p:spPr>
        <p:txBody>
          <a:bodyPr spcFirstLastPara="1" wrap="square" lIns="0" tIns="0" rIns="0" bIns="0" anchor="t" anchorCtr="0">
            <a:noAutofit/>
          </a:bodyPr>
          <a:lstStyle/>
          <a:p>
            <a:pPr marL="230187" lvl="0" indent="-216773" algn="l" rtl="0">
              <a:lnSpc>
                <a:spcPct val="80000"/>
              </a:lnSpc>
              <a:spcBef>
                <a:spcPts val="0"/>
              </a:spcBef>
              <a:spcAft>
                <a:spcPts val="0"/>
              </a:spcAft>
              <a:buSzPts val="1789"/>
              <a:buChar char="•"/>
            </a:pPr>
            <a:r>
              <a:rPr lang="en-GB" sz="1788"/>
              <a:t>This is an in-house, facility-based mentorship program whereby mentors and mentees are based at the same facility.</a:t>
            </a:r>
            <a:endParaRPr sz="1788"/>
          </a:p>
          <a:p>
            <a:pPr marL="230187" lvl="0" indent="-216773" algn="l" rtl="0">
              <a:lnSpc>
                <a:spcPct val="80000"/>
              </a:lnSpc>
              <a:spcBef>
                <a:spcPts val="1200"/>
              </a:spcBef>
              <a:spcAft>
                <a:spcPts val="0"/>
              </a:spcAft>
              <a:buSzPts val="1789"/>
              <a:buChar char="•"/>
            </a:pPr>
            <a:r>
              <a:rPr lang="en-GB" sz="1788"/>
              <a:t>We designed it for use at three levels of health facilities: level 3B, level 4, and level 5.</a:t>
            </a:r>
            <a:endParaRPr sz="1788"/>
          </a:p>
          <a:p>
            <a:pPr marL="230187" lvl="0" indent="-216773" algn="l" rtl="0">
              <a:lnSpc>
                <a:spcPct val="80000"/>
              </a:lnSpc>
              <a:spcBef>
                <a:spcPts val="1200"/>
              </a:spcBef>
              <a:spcAft>
                <a:spcPts val="0"/>
              </a:spcAft>
              <a:buSzPts val="1789"/>
              <a:buChar char="•"/>
            </a:pPr>
            <a:r>
              <a:rPr lang="en-GB" sz="1788"/>
              <a:t>Facilities can implement it at several service delivery points, including antenatal care services, labour and childbirth services, postnatal care services, newborn care services, and paediatric services.</a:t>
            </a:r>
            <a:endParaRPr sz="1788"/>
          </a:p>
          <a:p>
            <a:pPr marL="230187" lvl="0" indent="-216773" algn="l" rtl="0">
              <a:lnSpc>
                <a:spcPct val="80000"/>
              </a:lnSpc>
              <a:spcBef>
                <a:spcPts val="1200"/>
              </a:spcBef>
              <a:spcAft>
                <a:spcPts val="0"/>
              </a:spcAft>
              <a:buSzPts val="1789"/>
              <a:buChar char="•"/>
            </a:pPr>
            <a:r>
              <a:rPr lang="en-GB" sz="1788"/>
              <a:t>Mentors and mentees are trained in the </a:t>
            </a:r>
            <a:r>
              <a:rPr lang="en-GB" sz="1788" i="1"/>
              <a:t>BFHI Training Course for Maternity Staff </a:t>
            </a:r>
            <a:r>
              <a:rPr lang="en-GB" sz="1788"/>
              <a:t>(WHO and UNICEF 2020a).</a:t>
            </a:r>
            <a:endParaRPr sz="1788"/>
          </a:p>
          <a:p>
            <a:pPr marL="230187" lvl="0" indent="-216773" algn="l" rtl="0">
              <a:lnSpc>
                <a:spcPct val="80000"/>
              </a:lnSpc>
              <a:spcBef>
                <a:spcPts val="1200"/>
              </a:spcBef>
              <a:spcAft>
                <a:spcPts val="0"/>
              </a:spcAft>
              <a:buSzPts val="1789"/>
              <a:buChar char="•"/>
            </a:pPr>
            <a:r>
              <a:rPr lang="en-GB" sz="1788"/>
              <a:t>When mentoring starts, mentees receive regular feedback and support from their mentors as they practice the skills taught in the BFHI maternity training</a:t>
            </a:r>
            <a:r>
              <a:rPr lang="en-GB" sz="1788" i="1"/>
              <a:t> </a:t>
            </a:r>
            <a:r>
              <a:rPr lang="en-GB" sz="1788"/>
              <a:t>in their day-to-day work.</a:t>
            </a:r>
            <a:endParaRPr sz="1788"/>
          </a:p>
          <a:p>
            <a:pPr marL="230187" lvl="0" indent="-216773" algn="l" rtl="0">
              <a:lnSpc>
                <a:spcPct val="80000"/>
              </a:lnSpc>
              <a:spcBef>
                <a:spcPts val="1200"/>
              </a:spcBef>
              <a:spcAft>
                <a:spcPts val="0"/>
              </a:spcAft>
              <a:buSzPts val="1789"/>
              <a:buChar char="•"/>
            </a:pPr>
            <a:r>
              <a:rPr lang="en-GB" sz="1788"/>
              <a:t>Mentors and mentees engage in quality improvement activities at the health facility.</a:t>
            </a:r>
            <a:endParaRPr sz="1788"/>
          </a:p>
          <a:p>
            <a:pPr marL="230187" lvl="0" indent="-214312" algn="l" rtl="0">
              <a:lnSpc>
                <a:spcPct val="80000"/>
              </a:lnSpc>
              <a:spcBef>
                <a:spcPts val="1200"/>
              </a:spcBef>
              <a:spcAft>
                <a:spcPts val="0"/>
              </a:spcAft>
              <a:buSzPts val="1750"/>
              <a:buChar char="•"/>
            </a:pPr>
            <a:r>
              <a:rPr lang="en-GB" sz="1750"/>
              <a:t>Typically takes four months for a mentee to acquire focus competencies.</a:t>
            </a:r>
            <a:endParaRPr sz="17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45"/>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Implementation Process</a:t>
            </a:r>
            <a:endParaRPr/>
          </a:p>
        </p:txBody>
      </p:sp>
      <p:sp>
        <p:nvSpPr>
          <p:cNvPr id="254" name="Google Shape;254;p45"/>
          <p:cNvSpPr txBox="1">
            <a:spLocks noGrp="1"/>
          </p:cNvSpPr>
          <p:nvPr>
            <p:ph type="body" idx="1"/>
          </p:nvPr>
        </p:nvSpPr>
        <p:spPr>
          <a:xfrm>
            <a:off x="686100" y="962600"/>
            <a:ext cx="6348300" cy="342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GB" sz="1700" dirty="0">
                <a:solidFill>
                  <a:schemeClr val="accent3"/>
                </a:solidFill>
              </a:rPr>
              <a:t>The implementation process includes 10 actions:</a:t>
            </a:r>
            <a:endParaRPr sz="2800" b="1" dirty="0">
              <a:solidFill>
                <a:schemeClr val="accent3"/>
              </a:solidFill>
            </a:endParaRPr>
          </a:p>
          <a:p>
            <a:pPr marL="457200" lvl="0" indent="-336550" algn="l" rtl="0">
              <a:lnSpc>
                <a:spcPct val="115000"/>
              </a:lnSpc>
              <a:spcBef>
                <a:spcPts val="600"/>
              </a:spcBef>
              <a:spcAft>
                <a:spcPts val="0"/>
              </a:spcAft>
              <a:buClr>
                <a:schemeClr val="accent3"/>
              </a:buClr>
              <a:buSzPts val="1700"/>
              <a:buFont typeface="Gill Sans"/>
              <a:buAutoNum type="arabicPeriod"/>
            </a:pPr>
            <a:r>
              <a:rPr lang="en-GB" sz="1700" dirty="0">
                <a:solidFill>
                  <a:schemeClr val="accent3"/>
                </a:solidFill>
              </a:rPr>
              <a:t>Train health facility staff in the </a:t>
            </a:r>
            <a:r>
              <a:rPr lang="en-GB" sz="1700" i="1" dirty="0">
                <a:solidFill>
                  <a:schemeClr val="accent3"/>
                </a:solidFill>
              </a:rPr>
              <a:t>BFHI Training Course for Maternity Staff.</a:t>
            </a:r>
            <a:endParaRPr sz="1700" i="1"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Identify and prioritise service delivery points.</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Select and train mentors.</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Select mentees.</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Pair mentors and mentees.</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Orient mentors and mentees. </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Conduct mentoring.</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Conduct monthly meetings.</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Assess competencies for graduation.</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Monitor the program.</a:t>
            </a:r>
            <a:endParaRPr sz="1700" dirty="0">
              <a:solidFill>
                <a:schemeClr val="accent3"/>
              </a:solidFill>
            </a:endParaRPr>
          </a:p>
          <a:p>
            <a:pPr marL="0" lvl="0" indent="0" algn="l" rtl="0">
              <a:spcBef>
                <a:spcPts val="600"/>
              </a:spcBef>
              <a:spcAft>
                <a:spcPts val="0"/>
              </a:spcAft>
              <a:buNone/>
            </a:pPr>
            <a:endParaRPr sz="1800" dirty="0">
              <a:solidFill>
                <a:schemeClr val="accent3"/>
              </a:solidFill>
            </a:endParaRPr>
          </a:p>
          <a:p>
            <a:pPr marL="0" lvl="0" indent="0" algn="l" rtl="0">
              <a:spcBef>
                <a:spcPts val="600"/>
              </a:spcBef>
              <a:spcAft>
                <a:spcPts val="1200"/>
              </a:spcAft>
              <a:buNone/>
            </a:pPr>
            <a:endParaRPr dirty="0"/>
          </a:p>
        </p:txBody>
      </p:sp>
      <p:sp>
        <p:nvSpPr>
          <p:cNvPr id="256" name="Google Shape;256;p45"/>
          <p:cNvSpPr/>
          <p:nvPr/>
        </p:nvSpPr>
        <p:spPr>
          <a:xfrm>
            <a:off x="5926950" y="1762750"/>
            <a:ext cx="2929500" cy="292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500" dirty="0">
                <a:solidFill>
                  <a:schemeClr val="lt1"/>
                </a:solidFill>
                <a:latin typeface="Gill Sans MT" panose="020B0502020104020203" pitchFamily="34" charset="0"/>
                <a:ea typeface="Gill Sans"/>
                <a:cs typeface="Gill Sans"/>
                <a:sym typeface="Gill Sans"/>
              </a:rPr>
              <a:t>There are also several steps before implementation to establish the mentorship program at a facility including—</a:t>
            </a:r>
            <a:endParaRPr sz="1500" dirty="0">
              <a:solidFill>
                <a:schemeClr val="lt1"/>
              </a:solidFill>
              <a:latin typeface="Gill Sans MT" panose="020B0502020104020203" pitchFamily="34" charset="0"/>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Gill Sans MT" panose="020B0502020104020203" pitchFamily="34" charset="0"/>
                <a:ea typeface="Gill Sans"/>
                <a:cs typeface="Gill Sans"/>
                <a:sym typeface="Gill Sans"/>
              </a:rPr>
              <a:t>Sensitise facility management.</a:t>
            </a:r>
            <a:endParaRPr sz="1500" dirty="0">
              <a:solidFill>
                <a:schemeClr val="lt1"/>
              </a:solidFill>
              <a:latin typeface="Gill Sans MT" panose="020B0502020104020203" pitchFamily="34" charset="0"/>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Gill Sans MT" panose="020B0502020104020203" pitchFamily="34" charset="0"/>
                <a:ea typeface="Gill Sans"/>
                <a:cs typeface="Gill Sans"/>
                <a:sym typeface="Gill Sans"/>
              </a:rPr>
              <a:t>Identify program leadership.</a:t>
            </a:r>
            <a:endParaRPr sz="1500" dirty="0">
              <a:solidFill>
                <a:schemeClr val="lt1"/>
              </a:solidFill>
              <a:latin typeface="Gill Sans MT" panose="020B0502020104020203" pitchFamily="34" charset="0"/>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Gill Sans MT" panose="020B0502020104020203" pitchFamily="34" charset="0"/>
                <a:ea typeface="Gill Sans"/>
                <a:cs typeface="Gill Sans"/>
                <a:sym typeface="Gill Sans"/>
              </a:rPr>
              <a:t>Conduct a BFHI health facility self-assessment.</a:t>
            </a:r>
            <a:endParaRPr sz="1500" dirty="0">
              <a:solidFill>
                <a:schemeClr val="lt1"/>
              </a:solidFill>
              <a:latin typeface="Gill Sans MT" panose="020B0502020104020203" pitchFamily="34" charset="0"/>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Gill Sans MT" panose="020B0502020104020203" pitchFamily="34" charset="0"/>
                <a:ea typeface="Gill Sans"/>
                <a:cs typeface="Gill Sans"/>
                <a:sym typeface="Gill Sans"/>
              </a:rPr>
              <a:t>Conduct an inception meeting.</a:t>
            </a:r>
            <a:endParaRPr sz="1500" dirty="0">
              <a:solidFill>
                <a:schemeClr val="lt1"/>
              </a:solidFill>
              <a:latin typeface="Gill Sans MT" panose="020B0502020104020203" pitchFamily="34" charset="0"/>
              <a:ea typeface="Gill Sans"/>
              <a:cs typeface="Gill Sans"/>
              <a:sym typeface="Gill Sans"/>
            </a:endParaRPr>
          </a:p>
          <a:p>
            <a:pPr marL="457200" lvl="0" indent="-323850" algn="l" rtl="0">
              <a:spcBef>
                <a:spcPts val="0"/>
              </a:spcBef>
              <a:spcAft>
                <a:spcPts val="0"/>
              </a:spcAft>
              <a:buClr>
                <a:schemeClr val="lt1"/>
              </a:buClr>
              <a:buSzPts val="1500"/>
              <a:buFont typeface="Gill Sans"/>
              <a:buChar char="●"/>
            </a:pPr>
            <a:r>
              <a:rPr lang="en-GB" sz="1500" dirty="0">
                <a:solidFill>
                  <a:schemeClr val="lt1"/>
                </a:solidFill>
                <a:latin typeface="Gill Sans MT" panose="020B0502020104020203" pitchFamily="34" charset="0"/>
                <a:ea typeface="Gill Sans"/>
                <a:cs typeface="Gill Sans"/>
                <a:sym typeface="Gill Sans"/>
              </a:rPr>
              <a:t>Acquire resources.</a:t>
            </a:r>
            <a:endParaRPr sz="1500" dirty="0">
              <a:solidFill>
                <a:schemeClr val="lt1"/>
              </a:solidFill>
              <a:latin typeface="Gill Sans MT" panose="020B0502020104020203" pitchFamily="34" charset="0"/>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6"/>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Clr>
                <a:schemeClr val="dk1"/>
              </a:buClr>
              <a:buSzPct val="39285"/>
              <a:buFont typeface="Arial"/>
              <a:buNone/>
            </a:pPr>
            <a:r>
              <a:rPr lang="en-GB"/>
              <a:t>Program Leadership:</a:t>
            </a:r>
            <a:endParaRPr/>
          </a:p>
          <a:p>
            <a:pPr marL="0" lvl="0" indent="0" algn="l" rtl="0">
              <a:spcBef>
                <a:spcPts val="0"/>
              </a:spcBef>
              <a:spcAft>
                <a:spcPts val="0"/>
              </a:spcAft>
              <a:buNone/>
            </a:pPr>
            <a:r>
              <a:rPr lang="en-GB"/>
              <a:t>Roles and Responsibilities of BFHI Facility Coordinator</a:t>
            </a:r>
            <a:endParaRPr/>
          </a:p>
        </p:txBody>
      </p:sp>
      <p:sp>
        <p:nvSpPr>
          <p:cNvPr id="261" name="Google Shape;261;p46"/>
          <p:cNvSpPr txBox="1">
            <a:spLocks noGrp="1"/>
          </p:cNvSpPr>
          <p:nvPr>
            <p:ph type="body" idx="1"/>
          </p:nvPr>
        </p:nvSpPr>
        <p:spPr>
          <a:xfrm>
            <a:off x="432450" y="819150"/>
            <a:ext cx="8516400" cy="3429000"/>
          </a:xfrm>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Oversee the mentorship program.</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Convene the BFHI Facility Implementation team meetings, as needed, but at least once every two months.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an inception meeting for the health facility management team (HFMT) and heads of departments (HODs).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orientation meetings with mentors and mentees.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the BFHI trainings for mentors and mentees and the </a:t>
            </a:r>
            <a:r>
              <a:rPr lang="en-GB" sz="1600" i="1">
                <a:solidFill>
                  <a:schemeClr val="accent3"/>
                </a:solidFill>
              </a:rPr>
              <a:t>Core Concepts in Mentorship Training</a:t>
            </a:r>
            <a:r>
              <a:rPr lang="en-GB" sz="1600">
                <a:solidFill>
                  <a:schemeClr val="accent3"/>
                </a:solidFill>
              </a:rPr>
              <a:t> course for mentors.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Ensure that mentors and mentees have the necessary resources for implementation of the program.</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Organise and plan the agenda for monthly meetings with mentors and mentees.</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Collect the “Mentor Feedback Form” from mentees.  </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Convene and coordinate other related trainings, as needed.</a:t>
            </a:r>
            <a:endParaRPr sz="1600">
              <a:solidFill>
                <a:schemeClr val="accent3"/>
              </a:solidFill>
            </a:endParaRPr>
          </a:p>
          <a:p>
            <a:pPr marL="457200" lvl="0" indent="-330200" algn="l" rtl="0">
              <a:lnSpc>
                <a:spcPct val="115000"/>
              </a:lnSpc>
              <a:spcBef>
                <a:spcPts val="0"/>
              </a:spcBef>
              <a:spcAft>
                <a:spcPts val="0"/>
              </a:spcAft>
              <a:buClr>
                <a:schemeClr val="accent3"/>
              </a:buClr>
              <a:buSzPts val="1600"/>
              <a:buFont typeface="Gill Sans"/>
              <a:buChar char="●"/>
            </a:pPr>
            <a:r>
              <a:rPr lang="en-GB" sz="1600">
                <a:solidFill>
                  <a:schemeClr val="accent3"/>
                </a:solidFill>
              </a:rPr>
              <a:t>Offer support and guidance to mentors and mentees throughout implementation of the program.</a:t>
            </a:r>
            <a:endParaRPr sz="160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47"/>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Program Leadership: Roles and Responsibilities of the </a:t>
            </a:r>
            <a:br>
              <a:rPr lang="en-GB"/>
            </a:br>
            <a:r>
              <a:rPr lang="en-GB"/>
              <a:t>BFHI Facility Implementation Team (1)</a:t>
            </a:r>
            <a:endParaRPr/>
          </a:p>
        </p:txBody>
      </p:sp>
      <p:sp>
        <p:nvSpPr>
          <p:cNvPr id="267" name="Google Shape;267;p47"/>
          <p:cNvSpPr txBox="1">
            <a:spLocks noGrp="1"/>
          </p:cNvSpPr>
          <p:nvPr>
            <p:ph type="body" idx="1"/>
          </p:nvPr>
        </p:nvSpPr>
        <p:spPr>
          <a:xfrm>
            <a:off x="685800" y="1104900"/>
            <a:ext cx="7772400" cy="36006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3"/>
              </a:buClr>
              <a:buSzPts val="2000"/>
              <a:buFont typeface="Gill Sans"/>
              <a:buChar char="●"/>
            </a:pPr>
            <a:r>
              <a:rPr lang="en-GB" dirty="0">
                <a:solidFill>
                  <a:schemeClr val="accent3"/>
                </a:solidFill>
              </a:rPr>
              <a:t>Ensure the mentorship program is implemented as planned.</a:t>
            </a:r>
            <a:endParaRPr dirty="0">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dirty="0">
                <a:solidFill>
                  <a:schemeClr val="accent3"/>
                </a:solidFill>
              </a:rPr>
              <a:t>Participate in BFHI Facility Implementation Team meetings.</a:t>
            </a:r>
            <a:endParaRPr dirty="0">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dirty="0">
                <a:solidFill>
                  <a:schemeClr val="accent3"/>
                </a:solidFill>
              </a:rPr>
              <a:t>Support the BFHI facility coordinator to organise—</a:t>
            </a:r>
            <a:endParaRPr dirty="0">
              <a:solidFill>
                <a:schemeClr val="accent3"/>
              </a:solidFill>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Gill Sans MT" panose="020B0502020104020203" pitchFamily="34" charset="0"/>
              </a:rPr>
              <a:t>an inception meeting for the HFMT and HODs</a:t>
            </a:r>
            <a:endParaRPr dirty="0">
              <a:solidFill>
                <a:schemeClr val="accent3"/>
              </a:solidFill>
              <a:latin typeface="Gill Sans MT" panose="020B0502020104020203" pitchFamily="34" charset="0"/>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Gill Sans MT" panose="020B0502020104020203" pitchFamily="34" charset="0"/>
              </a:rPr>
              <a:t>orientation meetings with mentors and mentees</a:t>
            </a:r>
            <a:endParaRPr dirty="0">
              <a:solidFill>
                <a:schemeClr val="accent3"/>
              </a:solidFill>
              <a:latin typeface="Gill Sans MT" panose="020B0502020104020203" pitchFamily="34" charset="0"/>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Gill Sans MT" panose="020B0502020104020203" pitchFamily="34" charset="0"/>
              </a:rPr>
              <a:t>the BFHI training and the </a:t>
            </a:r>
            <a:r>
              <a:rPr lang="en-GB" i="1" dirty="0">
                <a:solidFill>
                  <a:schemeClr val="accent3"/>
                </a:solidFill>
                <a:latin typeface="Gill Sans MT" panose="020B0502020104020203" pitchFamily="34" charset="0"/>
              </a:rPr>
              <a:t>Core Concepts in Mentorship Training</a:t>
            </a:r>
            <a:endParaRPr dirty="0">
              <a:solidFill>
                <a:schemeClr val="accent3"/>
              </a:solidFill>
              <a:latin typeface="Gill Sans MT" panose="020B0502020104020203" pitchFamily="34" charset="0"/>
            </a:endParaRPr>
          </a:p>
          <a:p>
            <a:pPr marL="914400" lvl="1" indent="-355600" algn="l" rtl="0">
              <a:spcBef>
                <a:spcPts val="0"/>
              </a:spcBef>
              <a:spcAft>
                <a:spcPts val="0"/>
              </a:spcAft>
              <a:buClr>
                <a:schemeClr val="accent3"/>
              </a:buClr>
              <a:buSzPts val="2000"/>
              <a:buFont typeface="Gill Sans"/>
              <a:buChar char="—"/>
            </a:pPr>
            <a:r>
              <a:rPr lang="en-GB" dirty="0">
                <a:solidFill>
                  <a:schemeClr val="accent3"/>
                </a:solidFill>
                <a:latin typeface="Gill Sans MT" panose="020B0502020104020203" pitchFamily="34" charset="0"/>
              </a:rPr>
              <a:t>monthly meetings.</a:t>
            </a:r>
            <a:endParaRPr dirty="0">
              <a:solidFill>
                <a:schemeClr val="accent3"/>
              </a:solidFill>
              <a:latin typeface="Gill Sans MT" panose="020B0502020104020203" pitchFamily="34" charset="0"/>
            </a:endParaRPr>
          </a:p>
          <a:p>
            <a:pPr marL="457200" lvl="0" indent="-355600" algn="l" rtl="0">
              <a:spcBef>
                <a:spcPts val="0"/>
              </a:spcBef>
              <a:spcAft>
                <a:spcPts val="0"/>
              </a:spcAft>
              <a:buClr>
                <a:schemeClr val="accent3"/>
              </a:buClr>
              <a:buSzPts val="2000"/>
              <a:buFont typeface="Gill Sans"/>
              <a:buChar char="●"/>
            </a:pPr>
            <a:r>
              <a:rPr lang="en-GB" dirty="0">
                <a:solidFill>
                  <a:schemeClr val="accent3"/>
                </a:solidFill>
              </a:rPr>
              <a:t>Identify and select mentor and mentees, based on the selection criteria.</a:t>
            </a:r>
            <a:endParaRPr dirty="0">
              <a:solidFill>
                <a:schemeClr val="accent3"/>
              </a:solidFill>
            </a:endParaRPr>
          </a:p>
          <a:p>
            <a:pPr marL="457200" lvl="0" indent="-355600" algn="l" rtl="0">
              <a:spcBef>
                <a:spcPts val="0"/>
              </a:spcBef>
              <a:spcAft>
                <a:spcPts val="0"/>
              </a:spcAft>
              <a:buClr>
                <a:schemeClr val="accent3"/>
              </a:buClr>
              <a:buSzPts val="2000"/>
              <a:buChar char="●"/>
            </a:pPr>
            <a:r>
              <a:rPr lang="en-GB" dirty="0">
                <a:solidFill>
                  <a:schemeClr val="accent3"/>
                </a:solidFill>
              </a:rPr>
              <a:t>Determine the best ratio for mentor-to-mentee and the mentoring approach(es).</a:t>
            </a:r>
            <a:endParaRPr dirty="0">
              <a:solidFill>
                <a:schemeClr val="accent3"/>
              </a:solidFill>
            </a:endParaRPr>
          </a:p>
          <a:p>
            <a:pPr marL="457200" lvl="0" indent="0" algn="l" rtl="0">
              <a:spcBef>
                <a:spcPts val="0"/>
              </a:spcBef>
              <a:spcAft>
                <a:spcPts val="1000"/>
              </a:spcAft>
              <a:buNone/>
            </a:pPr>
            <a:endParaRPr dirty="0">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48"/>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Program Leadership: Roles and Responsibilities of the </a:t>
            </a:r>
            <a:br>
              <a:rPr lang="en-GB"/>
            </a:br>
            <a:r>
              <a:rPr lang="en-GB"/>
              <a:t>BFHI Facility Implementation Team (2)</a:t>
            </a:r>
            <a:endParaRPr/>
          </a:p>
        </p:txBody>
      </p:sp>
      <p:sp>
        <p:nvSpPr>
          <p:cNvPr id="273" name="Google Shape;273;p48"/>
          <p:cNvSpPr txBox="1">
            <a:spLocks noGrp="1"/>
          </p:cNvSpPr>
          <p:nvPr>
            <p:ph type="body" idx="1"/>
          </p:nvPr>
        </p:nvSpPr>
        <p:spPr>
          <a:xfrm>
            <a:off x="685800" y="1104900"/>
            <a:ext cx="7772400" cy="36006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3"/>
              </a:buClr>
              <a:buSzPts val="2000"/>
              <a:buFont typeface="Gill Sans"/>
              <a:buChar char="●"/>
            </a:pPr>
            <a:r>
              <a:rPr lang="en-GB">
                <a:solidFill>
                  <a:schemeClr val="accent3"/>
                </a:solidFill>
              </a:rPr>
              <a:t>Pair mentors to mentees, in collaboration with mentors. </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Support mentors and mentees working in their service delivery point.</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Engage the mentors and mentees in continuous quality improvement activities in their respective service delivery points.</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Update the HFMT on progress of the mentorship program.</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Update the Sub-County Health Management Team and County Health Management Team on progress of the mentorship program, as required. </a:t>
            </a:r>
            <a:endParaRPr>
              <a:solidFill>
                <a:schemeClr val="accent3"/>
              </a:solidFill>
            </a:endParaRPr>
          </a:p>
          <a:p>
            <a:pPr marL="457200" lvl="0" indent="-355600" algn="l" rtl="0">
              <a:spcBef>
                <a:spcPts val="0"/>
              </a:spcBef>
              <a:spcAft>
                <a:spcPts val="0"/>
              </a:spcAft>
              <a:buClr>
                <a:schemeClr val="accent3"/>
              </a:buClr>
              <a:buSzPts val="2000"/>
              <a:buFont typeface="Gill Sans"/>
              <a:buChar char="●"/>
            </a:pPr>
            <a:r>
              <a:rPr lang="en-GB">
                <a:solidFill>
                  <a:schemeClr val="accent3"/>
                </a:solidFill>
              </a:rPr>
              <a:t>Conduct selected BFHI implementation activities, such as facility self-assessments.</a:t>
            </a:r>
            <a:endParaRPr>
              <a:solidFill>
                <a:schemeClr val="accent3"/>
              </a:solidFill>
            </a:endParaRPr>
          </a:p>
          <a:p>
            <a:pPr marL="457200" lvl="0" indent="-355600" algn="l" rtl="0">
              <a:spcBef>
                <a:spcPts val="0"/>
              </a:spcBef>
              <a:spcAft>
                <a:spcPts val="1000"/>
              </a:spcAft>
              <a:buClr>
                <a:schemeClr val="accent3"/>
              </a:buClr>
              <a:buSzPts val="2000"/>
              <a:buFont typeface="Gill Sans"/>
              <a:buChar char="●"/>
            </a:pPr>
            <a:r>
              <a:rPr lang="en-GB">
                <a:solidFill>
                  <a:schemeClr val="accent3"/>
                </a:solidFill>
              </a:rPr>
              <a:t>Monitor the breastfeeding counselling mentorship program indicators.</a:t>
            </a:r>
            <a:endParaRPr>
              <a:solidFill>
                <a:schemeClr val="accent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Mentorship Program Package</a:t>
            </a:r>
            <a:endParaRPr/>
          </a:p>
        </p:txBody>
      </p:sp>
      <p:sp>
        <p:nvSpPr>
          <p:cNvPr id="280" name="Google Shape;280;p49"/>
          <p:cNvSpPr/>
          <p:nvPr/>
        </p:nvSpPr>
        <p:spPr>
          <a:xfrm>
            <a:off x="685800" y="940200"/>
            <a:ext cx="7772400" cy="3680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GB" sz="1900" b="0" i="0" u="none" strike="noStrike" cap="none">
                <a:solidFill>
                  <a:schemeClr val="accent3"/>
                </a:solidFill>
                <a:latin typeface="Gill Sans MT" panose="020B0502020104020203" pitchFamily="34" charset="0"/>
                <a:ea typeface="Gill Sans"/>
                <a:cs typeface="Gill Sans"/>
                <a:sym typeface="Gill Sans"/>
              </a:rPr>
              <a:t>The breastfeeding counselling </a:t>
            </a:r>
            <a:r>
              <a:rPr lang="en-GB" sz="1900" b="1" i="0" u="none" strike="noStrike" cap="none">
                <a:solidFill>
                  <a:schemeClr val="accent3"/>
                </a:solidFill>
                <a:latin typeface="Gill Sans MT" panose="020B0502020104020203" pitchFamily="34" charset="0"/>
                <a:ea typeface="Gill Sans"/>
                <a:cs typeface="Gill Sans"/>
                <a:sym typeface="Gill Sans"/>
              </a:rPr>
              <a:t>mentorship program package</a:t>
            </a:r>
            <a:r>
              <a:rPr lang="en-GB" sz="1900" b="0" i="0" u="none" strike="noStrike" cap="none">
                <a:solidFill>
                  <a:schemeClr val="accent3"/>
                </a:solidFill>
                <a:latin typeface="Gill Sans MT" panose="020B0502020104020203" pitchFamily="34" charset="0"/>
                <a:ea typeface="Gill Sans"/>
                <a:cs typeface="Gill Sans"/>
                <a:sym typeface="Gill Sans"/>
              </a:rPr>
              <a:t> includes</a:t>
            </a:r>
            <a:r>
              <a:rPr lang="en-GB" sz="1900">
                <a:solidFill>
                  <a:schemeClr val="accent3"/>
                </a:solidFill>
                <a:latin typeface="Gill Sans MT" panose="020B0502020104020203" pitchFamily="34" charset="0"/>
                <a:ea typeface="Gill Sans"/>
                <a:cs typeface="Gill Sans"/>
                <a:sym typeface="Gill Sans"/>
              </a:rPr>
              <a:t>—</a:t>
            </a:r>
            <a:endParaRPr sz="1900" b="0" i="0" u="none" strike="noStrike" cap="none">
              <a:solidFill>
                <a:schemeClr val="accent3"/>
              </a:solidFill>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1900" b="0" i="0" u="none" strike="noStrike" cap="none">
              <a:solidFill>
                <a:schemeClr val="accent3"/>
              </a:solidFill>
              <a:latin typeface="Gill Sans MT" panose="020B0502020104020203" pitchFamily="34" charset="0"/>
              <a:ea typeface="Gill Sans"/>
              <a:cs typeface="Gill Sans"/>
              <a:sym typeface="Gill Sans"/>
            </a:endParaRPr>
          </a:p>
          <a:p>
            <a:pPr marL="457200" marR="0" lvl="0" indent="-311150" algn="l" rtl="0">
              <a:lnSpc>
                <a:spcPct val="100000"/>
              </a:lnSpc>
              <a:spcBef>
                <a:spcPts val="0"/>
              </a:spcBef>
              <a:spcAft>
                <a:spcPts val="0"/>
              </a:spcAft>
              <a:buClr>
                <a:schemeClr val="accent3"/>
              </a:buClr>
              <a:buSzPts val="1300"/>
              <a:buFont typeface="Arial"/>
              <a:buChar char="●"/>
            </a:pPr>
            <a:r>
              <a:rPr lang="en-GB" sz="1900" i="1">
                <a:solidFill>
                  <a:schemeClr val="accent3"/>
                </a:solidFill>
                <a:latin typeface="Gill Sans MT" panose="020B0502020104020203" pitchFamily="34" charset="0"/>
                <a:ea typeface="Gill Sans"/>
                <a:cs typeface="Gill Sans"/>
                <a:sym typeface="Gill Sans"/>
              </a:rPr>
              <a:t>Implementation Guidance for a Facility-Based Breastfeeding Counselling Mentorship Program</a:t>
            </a:r>
            <a:endParaRPr sz="1900" b="0" i="0" u="none" strike="noStrike" cap="none">
              <a:solidFill>
                <a:schemeClr val="accent3"/>
              </a:solidFill>
              <a:latin typeface="Gill Sans MT" panose="020B0502020104020203" pitchFamily="34" charset="0"/>
              <a:ea typeface="Gill Sans"/>
              <a:cs typeface="Gill Sans"/>
              <a:sym typeface="Gill Sans"/>
            </a:endParaRPr>
          </a:p>
          <a:p>
            <a:pPr marL="457200" marR="0" lvl="0" indent="-311150" algn="l" rtl="0">
              <a:lnSpc>
                <a:spcPct val="100000"/>
              </a:lnSpc>
              <a:spcBef>
                <a:spcPts val="0"/>
              </a:spcBef>
              <a:spcAft>
                <a:spcPts val="0"/>
              </a:spcAft>
              <a:buClr>
                <a:schemeClr val="accent3"/>
              </a:buClr>
              <a:buSzPts val="1300"/>
              <a:buFont typeface="Arial"/>
              <a:buChar char="●"/>
            </a:pPr>
            <a:r>
              <a:rPr lang="en-GB" sz="1900" b="0" i="1" u="none" strike="noStrike" cap="none">
                <a:solidFill>
                  <a:schemeClr val="accent3"/>
                </a:solidFill>
                <a:latin typeface="Gill Sans MT" panose="020B0502020104020203" pitchFamily="34" charset="0"/>
                <a:ea typeface="Gill Sans"/>
                <a:cs typeface="Gill Sans"/>
                <a:sym typeface="Gill Sans"/>
              </a:rPr>
              <a:t>Core Concepts in Mentorship Training: Mentor Training for the Breastfeeding Cou</a:t>
            </a:r>
            <a:r>
              <a:rPr lang="en-GB" sz="1900" i="1">
                <a:solidFill>
                  <a:schemeClr val="accent3"/>
                </a:solidFill>
                <a:latin typeface="Gill Sans MT" panose="020B0502020104020203" pitchFamily="34" charset="0"/>
                <a:ea typeface="Gill Sans"/>
                <a:cs typeface="Gill Sans"/>
                <a:sym typeface="Gill Sans"/>
              </a:rPr>
              <a:t>nse</a:t>
            </a:r>
            <a:r>
              <a:rPr lang="en-GB" sz="1900" b="0" i="1" u="none" strike="noStrike" cap="none">
                <a:solidFill>
                  <a:schemeClr val="accent3"/>
                </a:solidFill>
                <a:latin typeface="Gill Sans MT" panose="020B0502020104020203" pitchFamily="34" charset="0"/>
                <a:ea typeface="Gill Sans"/>
                <a:cs typeface="Gill Sans"/>
                <a:sym typeface="Gill Sans"/>
              </a:rPr>
              <a:t>lling Mentorship P</a:t>
            </a:r>
            <a:r>
              <a:rPr lang="en-GB" sz="1900" i="1">
                <a:solidFill>
                  <a:schemeClr val="accent3"/>
                </a:solidFill>
                <a:latin typeface="Gill Sans MT" panose="020B0502020104020203" pitchFamily="34" charset="0"/>
                <a:ea typeface="Gill Sans"/>
                <a:cs typeface="Gill Sans"/>
                <a:sym typeface="Gill Sans"/>
              </a:rPr>
              <a:t>rogram</a:t>
            </a:r>
            <a:endParaRPr sz="1900" i="1">
              <a:solidFill>
                <a:schemeClr val="accent3"/>
              </a:solidFill>
              <a:latin typeface="Gill Sans MT" panose="020B0502020104020203" pitchFamily="34" charset="0"/>
              <a:ea typeface="Gill Sans"/>
              <a:cs typeface="Gill Sans"/>
              <a:sym typeface="Gill Sans"/>
            </a:endParaRPr>
          </a:p>
          <a:p>
            <a:pPr marL="914400" marR="0" lvl="1" indent="-349250" algn="l" rtl="0">
              <a:lnSpc>
                <a:spcPct val="100000"/>
              </a:lnSpc>
              <a:spcBef>
                <a:spcPts val="0"/>
              </a:spcBef>
              <a:spcAft>
                <a:spcPts val="0"/>
              </a:spcAft>
              <a:buClr>
                <a:schemeClr val="accent3"/>
              </a:buClr>
              <a:buSzPts val="1900"/>
              <a:buFont typeface="Arial"/>
              <a:buChar char="—"/>
            </a:pPr>
            <a:r>
              <a:rPr lang="en-GB" sz="1900">
                <a:solidFill>
                  <a:schemeClr val="accent3"/>
                </a:solidFill>
                <a:latin typeface="Gill Sans MT" panose="020B0502020104020203" pitchFamily="34" charset="0"/>
                <a:ea typeface="Gill Sans"/>
                <a:cs typeface="Gill Sans"/>
                <a:sym typeface="Gill Sans"/>
              </a:rPr>
              <a:t>Facilitator’s Guide</a:t>
            </a:r>
            <a:endParaRPr sz="1900">
              <a:solidFill>
                <a:schemeClr val="accent3"/>
              </a:solidFill>
              <a:latin typeface="Gill Sans MT" panose="020B0502020104020203" pitchFamily="34" charset="0"/>
              <a:ea typeface="Gill Sans"/>
              <a:cs typeface="Gill Sans"/>
              <a:sym typeface="Gill Sans"/>
            </a:endParaRPr>
          </a:p>
          <a:p>
            <a:pPr marL="914400" marR="0" lvl="1" indent="-349250" algn="l" rtl="0">
              <a:lnSpc>
                <a:spcPct val="100000"/>
              </a:lnSpc>
              <a:spcBef>
                <a:spcPts val="0"/>
              </a:spcBef>
              <a:spcAft>
                <a:spcPts val="0"/>
              </a:spcAft>
              <a:buClr>
                <a:schemeClr val="accent3"/>
              </a:buClr>
              <a:buSzPts val="1900"/>
              <a:buFont typeface="Gill Sans"/>
              <a:buChar char="—"/>
            </a:pPr>
            <a:r>
              <a:rPr lang="en-GB" sz="1900">
                <a:solidFill>
                  <a:schemeClr val="accent3"/>
                </a:solidFill>
                <a:latin typeface="Gill Sans MT" panose="020B0502020104020203" pitchFamily="34" charset="0"/>
                <a:ea typeface="Gill Sans"/>
                <a:cs typeface="Gill Sans"/>
                <a:sym typeface="Gill Sans"/>
              </a:rPr>
              <a:t>Participant’s Manual</a:t>
            </a:r>
            <a:endParaRPr sz="1900">
              <a:solidFill>
                <a:schemeClr val="accent3"/>
              </a:solidFill>
              <a:latin typeface="Gill Sans MT" panose="020B0502020104020203" pitchFamily="34" charset="0"/>
              <a:ea typeface="Gill Sans"/>
              <a:cs typeface="Gill Sans"/>
              <a:sym typeface="Gill Sans"/>
            </a:endParaRPr>
          </a:p>
          <a:p>
            <a:pPr marL="914400" marR="0" lvl="1" indent="-349250" algn="l" rtl="0">
              <a:lnSpc>
                <a:spcPct val="100000"/>
              </a:lnSpc>
              <a:spcBef>
                <a:spcPts val="0"/>
              </a:spcBef>
              <a:spcAft>
                <a:spcPts val="0"/>
              </a:spcAft>
              <a:buClr>
                <a:schemeClr val="accent3"/>
              </a:buClr>
              <a:buSzPts val="1900"/>
              <a:buFont typeface="Gill Sans"/>
              <a:buChar char="—"/>
            </a:pPr>
            <a:r>
              <a:rPr lang="en-GB" sz="1900">
                <a:solidFill>
                  <a:schemeClr val="accent3"/>
                </a:solidFill>
                <a:latin typeface="Gill Sans MT" panose="020B0502020104020203" pitchFamily="34" charset="0"/>
                <a:ea typeface="Gill Sans"/>
                <a:cs typeface="Gill Sans"/>
                <a:sym typeface="Gill Sans"/>
              </a:rPr>
              <a:t>Slide deck.</a:t>
            </a:r>
            <a:endParaRPr sz="1900">
              <a:solidFill>
                <a:schemeClr val="accent3"/>
              </a:solidFill>
              <a:latin typeface="Gill Sans MT" panose="020B0502020104020203" pitchFamily="34" charset="0"/>
              <a:ea typeface="Gill Sans"/>
              <a:cs typeface="Gill Sans"/>
              <a:sym typeface="Gill Sans"/>
            </a:endParaRPr>
          </a:p>
          <a:p>
            <a:pPr marL="457200" marR="0" lvl="0" indent="0" algn="l" rtl="0">
              <a:lnSpc>
                <a:spcPct val="100000"/>
              </a:lnSpc>
              <a:spcBef>
                <a:spcPts val="0"/>
              </a:spcBef>
              <a:spcAft>
                <a:spcPts val="0"/>
              </a:spcAft>
              <a:buNone/>
            </a:pPr>
            <a:endParaRPr sz="1900">
              <a:solidFill>
                <a:schemeClr val="accent3"/>
              </a:solidFill>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r>
              <a:rPr lang="en-GB" sz="1900" b="0" i="0" u="none" strike="noStrike" cap="none">
                <a:solidFill>
                  <a:schemeClr val="accent3"/>
                </a:solidFill>
                <a:latin typeface="Gill Sans MT" panose="020B0502020104020203" pitchFamily="34" charset="0"/>
                <a:ea typeface="Gill Sans"/>
                <a:cs typeface="Gill Sans"/>
                <a:sym typeface="Gill Sans"/>
              </a:rPr>
              <a:t>The mentorship package complements</a:t>
            </a:r>
            <a:r>
              <a:rPr lang="en-GB" sz="1900">
                <a:solidFill>
                  <a:schemeClr val="accent3"/>
                </a:solidFill>
                <a:latin typeface="Gill Sans MT" panose="020B0502020104020203" pitchFamily="34" charset="0"/>
                <a:ea typeface="Gill Sans"/>
                <a:cs typeface="Gill Sans"/>
                <a:sym typeface="Gill Sans"/>
              </a:rPr>
              <a:t>—</a:t>
            </a:r>
            <a:endParaRPr sz="1900" b="0" i="0" u="none" strike="noStrike" cap="none">
              <a:solidFill>
                <a:schemeClr val="accent3"/>
              </a:solidFill>
              <a:latin typeface="Gill Sans MT" panose="020B0502020104020203" pitchFamily="34" charset="0"/>
              <a:ea typeface="Gill Sans"/>
              <a:cs typeface="Gill Sans"/>
              <a:sym typeface="Gill Sans"/>
            </a:endParaRPr>
          </a:p>
          <a:p>
            <a:pPr marL="457200" marR="0" lvl="0" indent="-311150" algn="l" rtl="0">
              <a:lnSpc>
                <a:spcPct val="100000"/>
              </a:lnSpc>
              <a:spcBef>
                <a:spcPts val="0"/>
              </a:spcBef>
              <a:spcAft>
                <a:spcPts val="0"/>
              </a:spcAft>
              <a:buClr>
                <a:schemeClr val="accent3"/>
              </a:buClr>
              <a:buSzPts val="1300"/>
              <a:buFont typeface="Arial"/>
              <a:buChar char="●"/>
            </a:pPr>
            <a:r>
              <a:rPr lang="en-GB" sz="1900" b="0" i="1" u="none" strike="noStrike" cap="none">
                <a:solidFill>
                  <a:schemeClr val="accent3"/>
                </a:solidFill>
                <a:latin typeface="Gill Sans MT" panose="020B0502020104020203" pitchFamily="34" charset="0"/>
                <a:ea typeface="Gill Sans"/>
                <a:cs typeface="Gill Sans"/>
                <a:sym typeface="Gill Sans"/>
              </a:rPr>
              <a:t>BFHI Training Course for Maternity Staff. </a:t>
            </a:r>
            <a:endParaRPr sz="1800" b="0" i="1" u="none" strike="noStrike" cap="none">
              <a:solidFill>
                <a:schemeClr val="accent3"/>
              </a:solidFill>
              <a:latin typeface="Gill Sans MT" panose="020B0502020104020203" pitchFamily="34" charset="0"/>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3"/>
              </a:solidFill>
              <a:latin typeface="Gill Sans MT" panose="020B0502020104020203"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50"/>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Implementation Guidance</a:t>
            </a:r>
            <a:endParaRPr/>
          </a:p>
        </p:txBody>
      </p:sp>
      <p:sp>
        <p:nvSpPr>
          <p:cNvPr id="285" name="Google Shape;285;p50"/>
          <p:cNvSpPr txBox="1">
            <a:spLocks noGrp="1"/>
          </p:cNvSpPr>
          <p:nvPr>
            <p:ph type="body" idx="1"/>
          </p:nvPr>
        </p:nvSpPr>
        <p:spPr>
          <a:xfrm>
            <a:off x="685800" y="971550"/>
            <a:ext cx="7317000" cy="3429000"/>
          </a:xfrm>
          <a:prstGeom prst="rect">
            <a:avLst/>
          </a:prstGeom>
        </p:spPr>
        <p:txBody>
          <a:bodyPr spcFirstLastPara="1" wrap="square" lIns="0" tIns="0" rIns="0" bIns="0" anchor="t" anchorCtr="0">
            <a:noAutofit/>
          </a:bodyPr>
          <a:lstStyle/>
          <a:p>
            <a:pPr marL="230187" lvl="0" indent="-214947" algn="l" rtl="0">
              <a:lnSpc>
                <a:spcPct val="80000"/>
              </a:lnSpc>
              <a:spcBef>
                <a:spcPts val="0"/>
              </a:spcBef>
              <a:spcAft>
                <a:spcPts val="0"/>
              </a:spcAft>
              <a:buSzPts val="1560"/>
              <a:buChar char="●"/>
            </a:pPr>
            <a:r>
              <a:rPr lang="en-GB" sz="1700" dirty="0"/>
              <a:t>Implementation guidance was developed for the program through </a:t>
            </a:r>
            <a:br>
              <a:rPr lang="en-GB" sz="1700" dirty="0"/>
            </a:br>
            <a:r>
              <a:rPr lang="en-GB" sz="1700" dirty="0"/>
              <a:t>a co-creation process with several stakeholders in Kenya, </a:t>
            </a:r>
            <a:br>
              <a:rPr lang="en-GB" sz="1700" dirty="0"/>
            </a:br>
            <a:r>
              <a:rPr lang="en-GB" sz="1700" dirty="0"/>
              <a:t>including the Ministry of Health.</a:t>
            </a:r>
            <a:endParaRPr sz="1700" dirty="0"/>
          </a:p>
          <a:p>
            <a:pPr marL="230187" lvl="0" indent="-214947" algn="l" rtl="0">
              <a:lnSpc>
                <a:spcPct val="80000"/>
              </a:lnSpc>
              <a:spcBef>
                <a:spcPts val="1200"/>
              </a:spcBef>
              <a:spcAft>
                <a:spcPts val="0"/>
              </a:spcAft>
              <a:buSzPts val="1560"/>
              <a:buChar char="●"/>
            </a:pPr>
            <a:r>
              <a:rPr lang="en-GB" sz="1700" dirty="0"/>
              <a:t>The implementation guidance draws on tools and resources from </a:t>
            </a:r>
            <a:br>
              <a:rPr lang="en-GB" sz="1700" dirty="0"/>
            </a:br>
            <a:r>
              <a:rPr lang="en-GB" sz="1700" dirty="0"/>
              <a:t>the </a:t>
            </a:r>
            <a:r>
              <a:rPr lang="en-GB" sz="1700" i="1" dirty="0"/>
              <a:t>BFHI Training</a:t>
            </a:r>
            <a:r>
              <a:rPr lang="en-GB" sz="1700" dirty="0"/>
              <a:t> and the </a:t>
            </a:r>
            <a:r>
              <a:rPr lang="en-GB" sz="1700" i="1" dirty="0"/>
              <a:t>Competency Verification Toolkit</a:t>
            </a:r>
            <a:r>
              <a:rPr lang="en-GB" sz="1700" dirty="0"/>
              <a:t>. </a:t>
            </a:r>
            <a:endParaRPr sz="1700" dirty="0"/>
          </a:p>
          <a:p>
            <a:pPr marL="230187" lvl="0" indent="-214947" algn="l" rtl="0">
              <a:lnSpc>
                <a:spcPct val="80000"/>
              </a:lnSpc>
              <a:spcBef>
                <a:spcPts val="1200"/>
              </a:spcBef>
              <a:spcAft>
                <a:spcPts val="0"/>
              </a:spcAft>
              <a:buSzPts val="1560"/>
              <a:buChar char="●"/>
            </a:pPr>
            <a:r>
              <a:rPr lang="en-GB" sz="1700" dirty="0"/>
              <a:t>Key document that health facilities will use when establishing and </a:t>
            </a:r>
            <a:br>
              <a:rPr lang="en-GB" sz="1700" dirty="0"/>
            </a:br>
            <a:r>
              <a:rPr lang="en-GB" sz="1700" dirty="0"/>
              <a:t>implementing the mentorship program at their facility:</a:t>
            </a:r>
            <a:endParaRPr sz="1700" dirty="0"/>
          </a:p>
          <a:p>
            <a:pPr marL="685800" lvl="1" indent="-213359" algn="l" rtl="0">
              <a:lnSpc>
                <a:spcPct val="80000"/>
              </a:lnSpc>
              <a:spcBef>
                <a:spcPts val="0"/>
              </a:spcBef>
              <a:spcAft>
                <a:spcPts val="0"/>
              </a:spcAft>
              <a:buSzPts val="1560"/>
              <a:buChar char="—"/>
            </a:pPr>
            <a:r>
              <a:rPr lang="en-GB" sz="1700" dirty="0">
                <a:latin typeface="Gill Sans MT" panose="020B0502020104020203" pitchFamily="34" charset="0"/>
              </a:rPr>
              <a:t>includes actions for implementing the mentorship program </a:t>
            </a:r>
            <a:br>
              <a:rPr lang="en-GB" sz="1700" dirty="0">
                <a:latin typeface="Gill Sans MT" panose="020B0502020104020203" pitchFamily="34" charset="0"/>
              </a:rPr>
            </a:br>
            <a:r>
              <a:rPr lang="en-GB" sz="1700" dirty="0">
                <a:latin typeface="Gill Sans MT" panose="020B0502020104020203" pitchFamily="34" charset="0"/>
              </a:rPr>
              <a:t>at the facility level</a:t>
            </a:r>
            <a:endParaRPr sz="1700" dirty="0">
              <a:latin typeface="Gill Sans MT" panose="020B0502020104020203" pitchFamily="34" charset="0"/>
            </a:endParaRPr>
          </a:p>
          <a:p>
            <a:pPr marL="684212" lvl="1" indent="-214947" algn="l" rtl="0">
              <a:lnSpc>
                <a:spcPct val="80000"/>
              </a:lnSpc>
              <a:spcBef>
                <a:spcPts val="1000"/>
              </a:spcBef>
              <a:spcAft>
                <a:spcPts val="0"/>
              </a:spcAft>
              <a:buSzPts val="1560"/>
              <a:buChar char="—"/>
            </a:pPr>
            <a:r>
              <a:rPr lang="en-GB" sz="1700" dirty="0">
                <a:latin typeface="Gill Sans MT" panose="020B0502020104020203" pitchFamily="34" charset="0"/>
              </a:rPr>
              <a:t>describes the program structure, management, implementation, and monitoring. </a:t>
            </a:r>
            <a:endParaRPr sz="1700" dirty="0">
              <a:latin typeface="Gill Sans MT" panose="020B0502020104020203" pitchFamily="34" charset="0"/>
            </a:endParaRPr>
          </a:p>
          <a:p>
            <a:pPr marL="230187" lvl="0" indent="-223837" algn="l" rtl="0">
              <a:lnSpc>
                <a:spcPct val="80000"/>
              </a:lnSpc>
              <a:spcBef>
                <a:spcPts val="1000"/>
              </a:spcBef>
              <a:spcAft>
                <a:spcPts val="0"/>
              </a:spcAft>
              <a:buSzPts val="1700"/>
              <a:buChar char="●"/>
            </a:pPr>
            <a:r>
              <a:rPr lang="en-GB" sz="1700" dirty="0"/>
              <a:t>Includes:</a:t>
            </a:r>
            <a:endParaRPr sz="1700" dirty="0"/>
          </a:p>
          <a:p>
            <a:pPr marL="684212" lvl="1" indent="-223837" algn="l" rtl="0">
              <a:lnSpc>
                <a:spcPct val="80000"/>
              </a:lnSpc>
              <a:spcBef>
                <a:spcPts val="0"/>
              </a:spcBef>
              <a:spcAft>
                <a:spcPts val="0"/>
              </a:spcAft>
              <a:buSzPts val="1700"/>
              <a:buChar char="—"/>
            </a:pPr>
            <a:r>
              <a:rPr lang="en-GB" sz="1700" dirty="0">
                <a:latin typeface="Gill Sans MT" panose="020B0502020104020203" pitchFamily="34" charset="0"/>
              </a:rPr>
              <a:t>Mentor and mentee job aids, mentorship program tools, and information, education, and communication materials</a:t>
            </a:r>
            <a:endParaRPr sz="1700" dirty="0">
              <a:latin typeface="Gill Sans MT" panose="020B0502020104020203" pitchFamily="34" charset="0"/>
            </a:endParaRPr>
          </a:p>
          <a:p>
            <a:pPr marL="684212" lvl="1" indent="-223837" algn="l" rtl="0">
              <a:lnSpc>
                <a:spcPct val="80000"/>
              </a:lnSpc>
              <a:spcBef>
                <a:spcPts val="1000"/>
              </a:spcBef>
              <a:spcAft>
                <a:spcPts val="1000"/>
              </a:spcAft>
              <a:buSzPts val="1700"/>
              <a:buChar char="—"/>
            </a:pPr>
            <a:r>
              <a:rPr lang="en-GB" sz="1700" dirty="0">
                <a:latin typeface="Gill Sans MT" panose="020B0502020104020203" pitchFamily="34" charset="0"/>
              </a:rPr>
              <a:t>Slide decks to use during orientation and inception meetings.</a:t>
            </a:r>
            <a:endParaRPr sz="1700" dirty="0">
              <a:latin typeface="Gill Sans MT" panose="020B0502020104020203" pitchFamily="34" charset="0"/>
            </a:endParaRPr>
          </a:p>
        </p:txBody>
      </p:sp>
      <p:pic>
        <p:nvPicPr>
          <p:cNvPr id="3" name="Picture 2" descr="A USAID poster features a woman looking at a swaddled infant in her arms. A man stands behind the woman and looks over her shoulders at the infant. The poster is titled, implementation guidance for a facility-based breastfeeding counseling mentorship program.">
            <a:extLst>
              <a:ext uri="{FF2B5EF4-FFF2-40B4-BE49-F238E27FC236}">
                <a16:creationId xmlns:a16="http://schemas.microsoft.com/office/drawing/2014/main" id="{BDFEBF10-12C0-4B82-866F-7E5405CB99E5}"/>
              </a:ext>
            </a:extLst>
          </p:cNvPr>
          <p:cNvPicPr>
            <a:picLocks noChangeAspect="1"/>
          </p:cNvPicPr>
          <p:nvPr/>
        </p:nvPicPr>
        <p:blipFill>
          <a:blip r:embed="rId3"/>
          <a:stretch>
            <a:fillRect/>
          </a:stretch>
        </p:blipFill>
        <p:spPr>
          <a:xfrm>
            <a:off x="6945312" y="190500"/>
            <a:ext cx="2114976" cy="2969778"/>
          </a:xfrm>
          <a:prstGeom prst="rect">
            <a:avLst/>
          </a:prstGeo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idx="4294967295"/>
          </p:nvPr>
        </p:nvSpPr>
        <p:spPr>
          <a:xfrm>
            <a:off x="0" y="0"/>
            <a:ext cx="9144000" cy="46624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Goals and Objectives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4"/>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Meeting Agenda</a:t>
            </a:r>
            <a:endParaRPr dirty="0"/>
          </a:p>
        </p:txBody>
      </p:sp>
      <p:sp>
        <p:nvSpPr>
          <p:cNvPr id="180" name="Google Shape;180;p34"/>
          <p:cNvSpPr txBox="1">
            <a:spLocks noGrp="1"/>
          </p:cNvSpPr>
          <p:nvPr>
            <p:ph type="body" idx="1"/>
          </p:nvPr>
        </p:nvSpPr>
        <p:spPr>
          <a:xfrm>
            <a:off x="686100" y="1064325"/>
            <a:ext cx="4620600" cy="3606600"/>
          </a:xfrm>
          <a:prstGeom prst="rect">
            <a:avLst/>
          </a:prstGeom>
        </p:spPr>
        <p:txBody>
          <a:bodyPr spcFirstLastPara="1" wrap="square" lIns="0" tIns="0" rIns="0" bIns="0" anchor="t" anchorCtr="0">
            <a:noAutofit/>
          </a:bodyPr>
          <a:lstStyle/>
          <a:p>
            <a:pPr marL="457200" lvl="0" indent="-330200" algn="l" rtl="0">
              <a:lnSpc>
                <a:spcPct val="100000"/>
              </a:lnSpc>
              <a:spcBef>
                <a:spcPts val="0"/>
              </a:spcBef>
              <a:spcAft>
                <a:spcPts val="0"/>
              </a:spcAft>
              <a:buSzPts val="1600"/>
              <a:buChar char="•"/>
            </a:pPr>
            <a:r>
              <a:rPr lang="en-GB" sz="1600"/>
              <a:t>Purpose of the Meeting </a:t>
            </a:r>
            <a:endParaRPr sz="1600"/>
          </a:p>
          <a:p>
            <a:pPr marL="457200" lvl="0" indent="-330200" algn="l" rtl="0">
              <a:lnSpc>
                <a:spcPct val="100000"/>
              </a:lnSpc>
              <a:spcBef>
                <a:spcPts val="1200"/>
              </a:spcBef>
              <a:spcAft>
                <a:spcPts val="0"/>
              </a:spcAft>
              <a:buSzPts val="1600"/>
              <a:buFont typeface="Gill Sans"/>
              <a:buChar char="•"/>
            </a:pPr>
            <a:r>
              <a:rPr lang="en-GB" sz="1600"/>
              <a:t>Brief overview of clinical mentoring</a:t>
            </a:r>
            <a:endParaRPr sz="1600"/>
          </a:p>
          <a:p>
            <a:pPr marL="457200" lvl="0" indent="-330200" algn="l" rtl="0">
              <a:lnSpc>
                <a:spcPct val="100000"/>
              </a:lnSpc>
              <a:spcBef>
                <a:spcPts val="1000"/>
              </a:spcBef>
              <a:spcAft>
                <a:spcPts val="0"/>
              </a:spcAft>
              <a:buSzPts val="1600"/>
              <a:buChar char="•"/>
            </a:pPr>
            <a:r>
              <a:rPr lang="en-GB" sz="1600"/>
              <a:t>Structure of the Breastfeeding Counselling Mentorship Program and Implementation Process</a:t>
            </a:r>
            <a:endParaRPr sz="1600"/>
          </a:p>
          <a:p>
            <a:pPr marL="457200" lvl="0" indent="-330200" algn="l" rtl="0">
              <a:lnSpc>
                <a:spcPct val="100000"/>
              </a:lnSpc>
              <a:spcBef>
                <a:spcPts val="1200"/>
              </a:spcBef>
              <a:spcAft>
                <a:spcPts val="0"/>
              </a:spcAft>
              <a:buSzPts val="1600"/>
              <a:buFont typeface="Gill Sans"/>
              <a:buChar char="•"/>
            </a:pPr>
            <a:r>
              <a:rPr lang="en-GB" sz="1600"/>
              <a:t>Selection of mentors and mentees and roles and responsibilities</a:t>
            </a:r>
            <a:endParaRPr sz="1600"/>
          </a:p>
          <a:p>
            <a:pPr marL="457200" lvl="0" indent="-330200" algn="l" rtl="0">
              <a:lnSpc>
                <a:spcPct val="100000"/>
              </a:lnSpc>
              <a:spcBef>
                <a:spcPts val="1000"/>
              </a:spcBef>
              <a:spcAft>
                <a:spcPts val="0"/>
              </a:spcAft>
              <a:buSzPts val="1600"/>
              <a:buFont typeface="Gill Sans"/>
              <a:buChar char="•"/>
            </a:pPr>
            <a:r>
              <a:rPr lang="en-GB" sz="1600"/>
              <a:t>Process of pairing mentees to mentors</a:t>
            </a:r>
            <a:endParaRPr sz="1600"/>
          </a:p>
          <a:p>
            <a:pPr marL="457200" lvl="0" indent="-330200" algn="l" rtl="0">
              <a:spcBef>
                <a:spcPts val="1000"/>
              </a:spcBef>
              <a:spcAft>
                <a:spcPts val="0"/>
              </a:spcAft>
              <a:buSzPts val="1600"/>
              <a:buChar char="•"/>
            </a:pPr>
            <a:r>
              <a:rPr lang="en-GB" sz="1600"/>
              <a:t>Mentoring, monthly meetings, and graduation criteria</a:t>
            </a:r>
            <a:endParaRPr sz="1600"/>
          </a:p>
          <a:p>
            <a:pPr marL="457200" lvl="0" indent="-330200" algn="l" rtl="0">
              <a:spcBef>
                <a:spcPts val="1200"/>
              </a:spcBef>
              <a:spcAft>
                <a:spcPts val="0"/>
              </a:spcAft>
              <a:buSzPts val="1600"/>
              <a:buChar char="•"/>
            </a:pPr>
            <a:r>
              <a:rPr lang="en-GB" sz="1600"/>
              <a:t>Program Resources</a:t>
            </a:r>
            <a:endParaRPr sz="1600"/>
          </a:p>
          <a:p>
            <a:pPr marL="457200" lvl="0" indent="-330200" algn="l" rtl="0">
              <a:spcBef>
                <a:spcPts val="1200"/>
              </a:spcBef>
              <a:spcAft>
                <a:spcPts val="0"/>
              </a:spcAft>
              <a:buSzPts val="1600"/>
              <a:buChar char="•"/>
            </a:pPr>
            <a:r>
              <a:rPr lang="en-GB" sz="1600"/>
              <a:t>Timelines and Schedules</a:t>
            </a:r>
            <a:endParaRPr sz="1600"/>
          </a:p>
          <a:p>
            <a:pPr marL="457200" lvl="0" indent="0" algn="l" rtl="0">
              <a:spcBef>
                <a:spcPts val="1200"/>
              </a:spcBef>
              <a:spcAft>
                <a:spcPts val="1000"/>
              </a:spcAft>
              <a:buNone/>
            </a:pPr>
            <a:endParaRPr sz="1600"/>
          </a:p>
        </p:txBody>
      </p:sp>
      <p:sp>
        <p:nvSpPr>
          <p:cNvPr id="184" name="Google Shape;184;p34"/>
          <p:cNvSpPr txBox="1"/>
          <p:nvPr/>
        </p:nvSpPr>
        <p:spPr>
          <a:xfrm>
            <a:off x="5453850" y="971725"/>
            <a:ext cx="3457200" cy="12210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635C5B"/>
              </a:buClr>
              <a:buSzPts val="1600"/>
              <a:buChar char="•"/>
            </a:pPr>
            <a:r>
              <a:rPr lang="en-GB" sz="1600">
                <a:solidFill>
                  <a:srgbClr val="635C5B"/>
                </a:solidFill>
                <a:latin typeface="Gill Sans MT" panose="020B0502020104020203" pitchFamily="34" charset="0"/>
                <a:ea typeface="Gill Sans"/>
                <a:cs typeface="Gill Sans"/>
                <a:sym typeface="Gill Sans"/>
              </a:rPr>
              <a:t>Next Steps</a:t>
            </a:r>
            <a:endParaRPr sz="1600">
              <a:solidFill>
                <a:srgbClr val="635C5B"/>
              </a:solidFill>
              <a:latin typeface="Gill Sans MT" panose="020B0502020104020203" pitchFamily="34" charset="0"/>
              <a:ea typeface="Gill Sans"/>
              <a:cs typeface="Gill Sans"/>
              <a:sym typeface="Gill Sans"/>
            </a:endParaRPr>
          </a:p>
          <a:p>
            <a:pPr marL="457200" lvl="0" indent="-330200" algn="l" rtl="0">
              <a:spcBef>
                <a:spcPts val="1200"/>
              </a:spcBef>
              <a:spcAft>
                <a:spcPts val="0"/>
              </a:spcAft>
              <a:buClr>
                <a:srgbClr val="635C5B"/>
              </a:buClr>
              <a:buSzPts val="1600"/>
              <a:buChar char="•"/>
            </a:pPr>
            <a:r>
              <a:rPr lang="en-GB" sz="1600">
                <a:solidFill>
                  <a:srgbClr val="635C5B"/>
                </a:solidFill>
                <a:latin typeface="Gill Sans MT" panose="020B0502020104020203" pitchFamily="34" charset="0"/>
                <a:ea typeface="Gill Sans"/>
                <a:cs typeface="Gill Sans"/>
                <a:sym typeface="Gill Sans"/>
              </a:rPr>
              <a:t>Summary</a:t>
            </a:r>
            <a:endParaRPr sz="1600">
              <a:solidFill>
                <a:srgbClr val="635C5B"/>
              </a:solidFill>
              <a:latin typeface="Gill Sans MT" panose="020B0502020104020203" pitchFamily="34" charset="0"/>
              <a:ea typeface="Gill Sans"/>
              <a:cs typeface="Gill Sans"/>
              <a:sym typeface="Gill Sans"/>
            </a:endParaRPr>
          </a:p>
          <a:p>
            <a:pPr marL="457200" lvl="0" indent="-330200" algn="l" rtl="0">
              <a:spcBef>
                <a:spcPts val="1200"/>
              </a:spcBef>
              <a:spcAft>
                <a:spcPts val="1000"/>
              </a:spcAft>
              <a:buClr>
                <a:srgbClr val="635C5B"/>
              </a:buClr>
              <a:buSzPts val="1600"/>
              <a:buFont typeface="Gill Sans"/>
              <a:buChar char="•"/>
            </a:pPr>
            <a:r>
              <a:rPr lang="en-GB" sz="1600">
                <a:solidFill>
                  <a:srgbClr val="635C5B"/>
                </a:solidFill>
                <a:latin typeface="Gill Sans MT" panose="020B0502020104020203" pitchFamily="34" charset="0"/>
                <a:ea typeface="Gill Sans"/>
                <a:cs typeface="Gill Sans"/>
                <a:sym typeface="Gill Sans"/>
              </a:rPr>
              <a:t>Complete the “Part 1: Confidence Self-Evaluation” Form</a:t>
            </a:r>
            <a:endParaRPr sz="1600">
              <a:solidFill>
                <a:srgbClr val="635C5B"/>
              </a:solidFill>
              <a:latin typeface="Gill Sans MT" panose="020B0502020104020203" pitchFamily="34" charset="0"/>
              <a:ea typeface="Gill Sans"/>
              <a:cs typeface="Gill Sans"/>
              <a:sym typeface="Gill Sans"/>
            </a:endParaRPr>
          </a:p>
        </p:txBody>
      </p:sp>
      <p:pic>
        <p:nvPicPr>
          <p:cNvPr id="182" name="Google Shape;182;p34" descr="A front view of a woman sitting on a chair and reading a magazine as she breastfeeds an infant."/>
          <p:cNvPicPr preferRelativeResize="0"/>
          <p:nvPr/>
        </p:nvPicPr>
        <p:blipFill>
          <a:blip r:embed="rId3">
            <a:alphaModFix/>
          </a:blip>
          <a:stretch>
            <a:fillRect/>
          </a:stretch>
        </p:blipFill>
        <p:spPr>
          <a:xfrm>
            <a:off x="5458525" y="2412125"/>
            <a:ext cx="3457150" cy="2303150"/>
          </a:xfrm>
          <a:prstGeom prst="rect">
            <a:avLst/>
          </a:prstGeom>
          <a:noFill/>
          <a:ln>
            <a:noFill/>
          </a:ln>
        </p:spPr>
      </p:pic>
      <p:sp>
        <p:nvSpPr>
          <p:cNvPr id="183" name="Google Shape;183;p34"/>
          <p:cNvSpPr txBox="1">
            <a:spLocks noGrp="1"/>
          </p:cNvSpPr>
          <p:nvPr>
            <p:ph type="body" idx="1"/>
          </p:nvPr>
        </p:nvSpPr>
        <p:spPr>
          <a:xfrm rot="-5400000">
            <a:off x="8118575" y="3641875"/>
            <a:ext cx="1794300" cy="200100"/>
          </a:xfrm>
          <a:prstGeom prst="rect">
            <a:avLst/>
          </a:prstGeom>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GB" sz="900"/>
              <a:t>Photo credit: Allan Gichigi/MCSP</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52"/>
          <p:cNvSpPr txBox="1">
            <a:spLocks noGrp="1"/>
          </p:cNvSpPr>
          <p:nvPr>
            <p:ph type="title"/>
          </p:nvPr>
        </p:nvSpPr>
        <p:spPr>
          <a:xfrm>
            <a:off x="686104" y="381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Goals and Objectives of the Mentorship Program</a:t>
            </a:r>
            <a:endParaRPr/>
          </a:p>
        </p:txBody>
      </p:sp>
      <p:sp>
        <p:nvSpPr>
          <p:cNvPr id="297" name="Google Shape;297;p52"/>
          <p:cNvSpPr txBox="1">
            <a:spLocks noGrp="1"/>
          </p:cNvSpPr>
          <p:nvPr>
            <p:ph type="body" idx="1"/>
          </p:nvPr>
        </p:nvSpPr>
        <p:spPr>
          <a:xfrm>
            <a:off x="685800" y="819150"/>
            <a:ext cx="7772400" cy="3733500"/>
          </a:xfrm>
          <a:prstGeom prst="rect">
            <a:avLst/>
          </a:prstGeom>
        </p:spPr>
        <p:txBody>
          <a:bodyPr spcFirstLastPara="1" wrap="square" lIns="0" tIns="0" rIns="0" bIns="0" anchor="t" anchorCtr="0">
            <a:noAutofit/>
          </a:bodyPr>
          <a:lstStyle/>
          <a:p>
            <a:pPr marL="230187" lvl="0" indent="-217487" algn="l" rtl="0">
              <a:spcBef>
                <a:spcPts val="0"/>
              </a:spcBef>
              <a:spcAft>
                <a:spcPts val="0"/>
              </a:spcAft>
              <a:buSzPts val="1600"/>
              <a:buChar char="●"/>
            </a:pPr>
            <a:r>
              <a:rPr lang="en-GB" sz="1600" dirty="0"/>
              <a:t>The </a:t>
            </a:r>
            <a:r>
              <a:rPr lang="en-GB" sz="1600" b="1" dirty="0"/>
              <a:t>overarching goal</a:t>
            </a:r>
            <a:r>
              <a:rPr lang="en-GB" sz="1600" dirty="0"/>
              <a:t> is to improve the quality of </a:t>
            </a:r>
            <a:br>
              <a:rPr lang="en-GB" sz="1600" dirty="0"/>
            </a:br>
            <a:r>
              <a:rPr lang="en-GB" sz="1600" dirty="0"/>
              <a:t>breastfeeding counselling provided by health workers.</a:t>
            </a:r>
            <a:endParaRPr sz="1600" dirty="0"/>
          </a:p>
          <a:p>
            <a:pPr marL="230187" lvl="0" indent="-217487" algn="l" rtl="0">
              <a:spcBef>
                <a:spcPts val="1200"/>
              </a:spcBef>
              <a:spcAft>
                <a:spcPts val="0"/>
              </a:spcAft>
              <a:buSzPts val="1600"/>
              <a:buChar char="●"/>
            </a:pPr>
            <a:r>
              <a:rPr lang="en-GB" sz="1600" dirty="0"/>
              <a:t>The </a:t>
            </a:r>
            <a:r>
              <a:rPr lang="en-GB" sz="1600" b="1" dirty="0"/>
              <a:t>specific objectives</a:t>
            </a:r>
            <a:r>
              <a:rPr lang="en-GB" sz="1600" dirty="0"/>
              <a:t> of the program are to— </a:t>
            </a:r>
            <a:endParaRPr sz="1600" dirty="0"/>
          </a:p>
          <a:p>
            <a:pPr marL="752475" lvl="1" indent="-285750">
              <a:buSzPts val="1600"/>
              <a:buFont typeface="Arial" panose="020B0604020202020204" pitchFamily="34" charset="0"/>
              <a:buChar char="—"/>
            </a:pPr>
            <a:r>
              <a:rPr lang="en-GB" sz="1600" dirty="0">
                <a:latin typeface="Gill Sans MT" panose="020B0502020104020203" pitchFamily="34" charset="0"/>
              </a:rPr>
              <a:t>Reinforce and strengthen 7 of the 16 </a:t>
            </a:r>
            <a:br>
              <a:rPr lang="en-GB" sz="1600" dirty="0">
                <a:latin typeface="Gill Sans MT" panose="020B0502020104020203" pitchFamily="34" charset="0"/>
              </a:rPr>
            </a:br>
            <a:r>
              <a:rPr lang="en-GB" sz="1600" dirty="0">
                <a:latin typeface="Gill Sans MT" panose="020B0502020104020203" pitchFamily="34" charset="0"/>
              </a:rPr>
              <a:t>breastfeeding counselling competencies needed </a:t>
            </a:r>
            <a:br>
              <a:rPr lang="en-GB" sz="1600" dirty="0">
                <a:latin typeface="Gill Sans MT" panose="020B0502020104020203" pitchFamily="34" charset="0"/>
              </a:rPr>
            </a:br>
            <a:r>
              <a:rPr lang="en-GB" sz="1600" dirty="0">
                <a:latin typeface="Gill Sans MT" panose="020B0502020104020203" pitchFamily="34" charset="0"/>
              </a:rPr>
              <a:t>for implementation of BFHI.</a:t>
            </a:r>
            <a:endParaRPr sz="1600" dirty="0">
              <a:latin typeface="Gill Sans MT" panose="020B0502020104020203" pitchFamily="34" charset="0"/>
            </a:endParaRPr>
          </a:p>
          <a:p>
            <a:pPr marL="752475" lvl="1" indent="-285750">
              <a:buSzPts val="1600"/>
              <a:buFont typeface="Arial" panose="020B0604020202020204" pitchFamily="34" charset="0"/>
              <a:buChar char="—"/>
            </a:pPr>
            <a:r>
              <a:rPr lang="en-GB" sz="1600" dirty="0">
                <a:latin typeface="Gill Sans MT" panose="020B0502020104020203" pitchFamily="34" charset="0"/>
              </a:rPr>
              <a:t>Support mentees to apply skills learned in the </a:t>
            </a:r>
            <a:br>
              <a:rPr lang="en-GB" sz="1600" dirty="0">
                <a:latin typeface="Gill Sans MT" panose="020B0502020104020203" pitchFamily="34" charset="0"/>
              </a:rPr>
            </a:br>
            <a:r>
              <a:rPr lang="en-GB" sz="1600" i="1" dirty="0">
                <a:latin typeface="Gill Sans MT" panose="020B0502020104020203" pitchFamily="34" charset="0"/>
              </a:rPr>
              <a:t>BFHI Training Course for Maternity Staff</a:t>
            </a:r>
            <a:r>
              <a:rPr lang="en-GB" sz="1600" dirty="0">
                <a:latin typeface="Gill Sans MT" panose="020B0502020104020203" pitchFamily="34" charset="0"/>
              </a:rPr>
              <a:t> (WHO </a:t>
            </a:r>
            <a:br>
              <a:rPr lang="en-GB" sz="1600" dirty="0">
                <a:latin typeface="Gill Sans MT" panose="020B0502020104020203" pitchFamily="34" charset="0"/>
              </a:rPr>
            </a:br>
            <a:r>
              <a:rPr lang="en-GB" sz="1600" dirty="0">
                <a:latin typeface="Gill Sans MT" panose="020B0502020104020203" pitchFamily="34" charset="0"/>
              </a:rPr>
              <a:t>and UNICEF 2020a) during counselling sessions with clients.</a:t>
            </a:r>
            <a:endParaRPr sz="1600" dirty="0">
              <a:latin typeface="Gill Sans MT" panose="020B0502020104020203" pitchFamily="34" charset="0"/>
            </a:endParaRPr>
          </a:p>
          <a:p>
            <a:pPr marL="752475" lvl="1" indent="-285750">
              <a:buSzPts val="1600"/>
              <a:buFont typeface="Arial" panose="020B0604020202020204" pitchFamily="34" charset="0"/>
              <a:buChar char="—"/>
            </a:pPr>
            <a:r>
              <a:rPr lang="en-GB" sz="1600" dirty="0">
                <a:latin typeface="Gill Sans MT" panose="020B0502020104020203" pitchFamily="34" charset="0"/>
              </a:rPr>
              <a:t>Cultivate a skilled team of on-site mentors who can champion and support quality breastfeeding counselling and serve as a resource for mentees.</a:t>
            </a:r>
            <a:endParaRPr sz="1600" dirty="0">
              <a:latin typeface="Gill Sans MT" panose="020B0502020104020203" pitchFamily="34" charset="0"/>
            </a:endParaRPr>
          </a:p>
          <a:p>
            <a:pPr marL="752475" lvl="1" indent="-285750">
              <a:buSzPts val="1600"/>
              <a:buFont typeface="Arial" panose="020B0604020202020204" pitchFamily="34" charset="0"/>
              <a:buChar char="—"/>
            </a:pPr>
            <a:r>
              <a:rPr lang="en-GB" sz="1600" dirty="0">
                <a:latin typeface="Gill Sans MT" panose="020B0502020104020203" pitchFamily="34" charset="0"/>
              </a:rPr>
              <a:t>Create an enabling environment for providing quality breastfeeding counselling at all relevant service delivery points.</a:t>
            </a:r>
            <a:endParaRPr sz="1600" dirty="0">
              <a:latin typeface="Gill Sans MT" panose="020B0502020104020203" pitchFamily="34" charset="0"/>
            </a:endParaRPr>
          </a:p>
        </p:txBody>
      </p:sp>
      <p:pic>
        <p:nvPicPr>
          <p:cNvPr id="299" name="Google Shape;299;p52" descr="Medical practitioners attend to a woman breastfeeding a newborn in a medical facility."/>
          <p:cNvPicPr preferRelativeResize="0"/>
          <p:nvPr/>
        </p:nvPicPr>
        <p:blipFill rotWithShape="1">
          <a:blip r:embed="rId3">
            <a:alphaModFix/>
          </a:blip>
          <a:srcRect r="6942"/>
          <a:stretch/>
        </p:blipFill>
        <p:spPr>
          <a:xfrm>
            <a:off x="5571525" y="819150"/>
            <a:ext cx="3346601" cy="2396875"/>
          </a:xfrm>
          <a:prstGeom prst="rect">
            <a:avLst/>
          </a:prstGeom>
          <a:noFill/>
          <a:ln>
            <a:noFill/>
          </a:ln>
        </p:spPr>
      </p:pic>
      <p:sp>
        <p:nvSpPr>
          <p:cNvPr id="300" name="Google Shape;300;p52"/>
          <p:cNvSpPr txBox="1"/>
          <p:nvPr/>
        </p:nvSpPr>
        <p:spPr>
          <a:xfrm rot="-5399600">
            <a:off x="7735875" y="1801600"/>
            <a:ext cx="257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6C6463"/>
                </a:solidFill>
                <a:latin typeface="Gill Sans MT" panose="020B0502020104020203" pitchFamily="34" charset="0"/>
                <a:ea typeface="Gill Sans"/>
                <a:cs typeface="Gill Sans"/>
                <a:sym typeface="Gill Sans"/>
              </a:rPr>
              <a:t>Photo credit: Fridah Bwari/Save the Children</a:t>
            </a:r>
            <a:endParaRPr>
              <a:latin typeface="Gill Sans MT" panose="020B0502020104020203" pitchFamily="34" charset="0"/>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53"/>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Competencies and Performance Indicators </a:t>
            </a:r>
            <a:endParaRPr/>
          </a:p>
        </p:txBody>
      </p:sp>
      <p:sp>
        <p:nvSpPr>
          <p:cNvPr id="305" name="Google Shape;305;p53"/>
          <p:cNvSpPr txBox="1">
            <a:spLocks noGrp="1"/>
          </p:cNvSpPr>
          <p:nvPr>
            <p:ph type="body" idx="1"/>
          </p:nvPr>
        </p:nvSpPr>
        <p:spPr>
          <a:xfrm>
            <a:off x="685800" y="1047750"/>
            <a:ext cx="6462300" cy="3429000"/>
          </a:xfrm>
          <a:prstGeom prst="rect">
            <a:avLst/>
          </a:prstGeom>
        </p:spPr>
        <p:txBody>
          <a:bodyPr spcFirstLastPara="1" wrap="square" lIns="0" tIns="0" rIns="0" bIns="0" anchor="t" anchorCtr="0">
            <a:noAutofit/>
          </a:bodyPr>
          <a:lstStyle/>
          <a:p>
            <a:pPr marL="457200" lvl="0" indent="-330200" algn="l" rtl="0">
              <a:spcBef>
                <a:spcPts val="0"/>
              </a:spcBef>
              <a:spcAft>
                <a:spcPts val="0"/>
              </a:spcAft>
              <a:buClr>
                <a:srgbClr val="635C5B"/>
              </a:buClr>
              <a:buSzPts val="1600"/>
              <a:buChar char="•"/>
            </a:pPr>
            <a:r>
              <a:rPr lang="en-GB" sz="1600">
                <a:solidFill>
                  <a:srgbClr val="635C5B"/>
                </a:solidFill>
              </a:rPr>
              <a:t>The mentorship program is based on achieving a set of competencies, which are measured by performance indicators. </a:t>
            </a:r>
            <a:endParaRPr sz="1600">
              <a:solidFill>
                <a:srgbClr val="635C5B"/>
              </a:solidFill>
            </a:endParaRPr>
          </a:p>
          <a:p>
            <a:pPr marL="457200" lvl="0" indent="-330200" algn="l" rtl="0">
              <a:spcBef>
                <a:spcPts val="1000"/>
              </a:spcBef>
              <a:spcAft>
                <a:spcPts val="0"/>
              </a:spcAft>
              <a:buClr>
                <a:srgbClr val="635C5B"/>
              </a:buClr>
              <a:buSzPts val="1600"/>
              <a:buChar char="•"/>
            </a:pPr>
            <a:r>
              <a:rPr lang="en-GB" sz="1600">
                <a:solidFill>
                  <a:srgbClr val="635C5B"/>
                </a:solidFill>
              </a:rPr>
              <a:t>Both the competencies and performance indicators of focus for the breastfeeding counselling mentorship program are taken from the </a:t>
            </a:r>
            <a:r>
              <a:rPr lang="en-GB" sz="1600" i="1">
                <a:solidFill>
                  <a:srgbClr val="635C5B"/>
                </a:solidFill>
              </a:rPr>
              <a:t>Competency Verification Toolkit</a:t>
            </a:r>
            <a:r>
              <a:rPr lang="en-GB" sz="1600">
                <a:solidFill>
                  <a:srgbClr val="635C5B"/>
                </a:solidFill>
              </a:rPr>
              <a:t> (WHO and UNICEF 2020b).</a:t>
            </a:r>
            <a:endParaRPr sz="1600">
              <a:solidFill>
                <a:srgbClr val="635C5B"/>
              </a:solidFill>
            </a:endParaRPr>
          </a:p>
          <a:p>
            <a:pPr marL="457200" lvl="0" indent="-330200" algn="l" rtl="0">
              <a:spcBef>
                <a:spcPts val="1000"/>
              </a:spcBef>
              <a:spcAft>
                <a:spcPts val="0"/>
              </a:spcAft>
              <a:buClr>
                <a:srgbClr val="635C5B"/>
              </a:buClr>
              <a:buSzPts val="1600"/>
              <a:buChar char="•"/>
            </a:pPr>
            <a:r>
              <a:rPr lang="en-GB" sz="1600" b="1">
                <a:solidFill>
                  <a:srgbClr val="635C5B"/>
                </a:solidFill>
              </a:rPr>
              <a:t>Definitions:</a:t>
            </a:r>
            <a:endParaRPr sz="1600" b="1">
              <a:solidFill>
                <a:srgbClr val="635C5B"/>
              </a:solidFill>
            </a:endParaRPr>
          </a:p>
          <a:p>
            <a:pPr marL="914400" lvl="1" indent="-330200" algn="l" rtl="0">
              <a:spcBef>
                <a:spcPts val="1000"/>
              </a:spcBef>
              <a:spcAft>
                <a:spcPts val="0"/>
              </a:spcAft>
              <a:buClr>
                <a:srgbClr val="635C5B"/>
              </a:buClr>
              <a:buSzPts val="1600"/>
              <a:buChar char="—"/>
            </a:pPr>
            <a:r>
              <a:rPr lang="en-GB" sz="1600" b="1">
                <a:solidFill>
                  <a:srgbClr val="635C5B"/>
                </a:solidFill>
                <a:latin typeface="Gill Sans MT" panose="020B0502020104020203" pitchFamily="34" charset="0"/>
              </a:rPr>
              <a:t>Competency: </a:t>
            </a:r>
            <a:r>
              <a:rPr lang="en-GB" sz="1600">
                <a:solidFill>
                  <a:srgbClr val="635C5B"/>
                </a:solidFill>
                <a:latin typeface="Gill Sans MT" panose="020B0502020104020203" pitchFamily="34" charset="0"/>
              </a:rPr>
              <a:t>The capability to use a set of related knowledge, skills, and behaviours to successfully perform identified jobs, roles, or responsibilities (WHO 2015, 1</a:t>
            </a:r>
            <a:r>
              <a:rPr lang="en-GB" sz="1600">
                <a:latin typeface="Gill Sans MT" panose="020B0502020104020203" pitchFamily="34" charset="0"/>
              </a:rPr>
              <a:t>5</a:t>
            </a:r>
            <a:r>
              <a:rPr lang="en-GB" sz="1600">
                <a:solidFill>
                  <a:srgbClr val="635C5B"/>
                </a:solidFill>
                <a:latin typeface="Gill Sans MT" panose="020B0502020104020203" pitchFamily="34" charset="0"/>
              </a:rPr>
              <a:t>).</a:t>
            </a:r>
            <a:endParaRPr sz="1600">
              <a:solidFill>
                <a:srgbClr val="635C5B"/>
              </a:solidFill>
              <a:latin typeface="Gill Sans MT" panose="020B0502020104020203" pitchFamily="34" charset="0"/>
            </a:endParaRPr>
          </a:p>
          <a:p>
            <a:pPr marL="914400" lvl="1" indent="-330200" algn="l" rtl="0">
              <a:spcBef>
                <a:spcPts val="1000"/>
              </a:spcBef>
              <a:spcAft>
                <a:spcPts val="1000"/>
              </a:spcAft>
              <a:buClr>
                <a:srgbClr val="635C5B"/>
              </a:buClr>
              <a:buSzPts val="1600"/>
              <a:buChar char="—"/>
            </a:pPr>
            <a:r>
              <a:rPr lang="en-GB" sz="1600" b="1">
                <a:solidFill>
                  <a:srgbClr val="635C5B"/>
                </a:solidFill>
                <a:latin typeface="Gill Sans MT" panose="020B0502020104020203" pitchFamily="34" charset="0"/>
              </a:rPr>
              <a:t>Performance indicator:</a:t>
            </a:r>
            <a:r>
              <a:rPr lang="en-GB" sz="1600">
                <a:solidFill>
                  <a:srgbClr val="635C5B"/>
                </a:solidFill>
                <a:latin typeface="Gill Sans MT" panose="020B0502020104020203" pitchFamily="34" charset="0"/>
              </a:rPr>
              <a:t> Help to document that a mentee has acquired necessary competencies and are measurable (WHO and UNICEF 2020b, 6). A mentor verifies each of the performance indicators address knowledge, skills, or attitudes by observation. </a:t>
            </a:r>
            <a:endParaRPr sz="1600">
              <a:latin typeface="Gill Sans MT" panose="020B0502020104020203" pitchFamily="34" charset="0"/>
            </a:endParaRPr>
          </a:p>
        </p:txBody>
      </p:sp>
      <p:pic>
        <p:nvPicPr>
          <p:cNvPr id="307" name="Google Shape;307;p53" descr="A UNICEF and WHO poster titled competency verification toolkit. It features a baby cuddling to the chest of a woman. A text on above the photo reads, ensuring competency of direct care provides to implement the baby-friendly hospital initiative."/>
          <p:cNvPicPr preferRelativeResize="0"/>
          <p:nvPr/>
        </p:nvPicPr>
        <p:blipFill rotWithShape="1">
          <a:blip r:embed="rId3">
            <a:alphaModFix/>
          </a:blip>
          <a:srcRect/>
          <a:stretch/>
        </p:blipFill>
        <p:spPr>
          <a:xfrm>
            <a:off x="7179200" y="1200153"/>
            <a:ext cx="1780550" cy="27824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54"/>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Competencies Prioritised for the Mentorship Program</a:t>
            </a:r>
            <a:endParaRPr/>
          </a:p>
        </p:txBody>
      </p:sp>
      <p:sp>
        <p:nvSpPr>
          <p:cNvPr id="312" name="Google Shape;312;p54"/>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230187" lvl="0" indent="-249237" algn="l" rtl="0">
              <a:spcBef>
                <a:spcPts val="0"/>
              </a:spcBef>
              <a:spcAft>
                <a:spcPts val="0"/>
              </a:spcAft>
              <a:buSzPts val="2300"/>
              <a:buChar char="•"/>
            </a:pPr>
            <a:r>
              <a:rPr lang="en-GB" sz="2300"/>
              <a:t>Use listening and learning skills whenever engaging in a conversation with a mother.</a:t>
            </a:r>
            <a:endParaRPr sz="2300"/>
          </a:p>
          <a:p>
            <a:pPr marL="230187" lvl="0" indent="-249237" algn="l" rtl="0">
              <a:spcBef>
                <a:spcPts val="1200"/>
              </a:spcBef>
              <a:spcAft>
                <a:spcPts val="0"/>
              </a:spcAft>
              <a:buSzPts val="2300"/>
              <a:buChar char="•"/>
            </a:pPr>
            <a:r>
              <a:rPr lang="en-GB" sz="2300"/>
              <a:t>Engage in antenatal conversation about breastfeeding.</a:t>
            </a:r>
            <a:endParaRPr sz="2300"/>
          </a:p>
          <a:p>
            <a:pPr marL="230187" lvl="0" indent="-249237" algn="l" rtl="0">
              <a:spcBef>
                <a:spcPts val="1200"/>
              </a:spcBef>
              <a:spcAft>
                <a:spcPts val="0"/>
              </a:spcAft>
              <a:buSzPts val="2300"/>
              <a:buChar char="•"/>
            </a:pPr>
            <a:r>
              <a:rPr lang="en-GB" sz="2300"/>
              <a:t>Facilitate breastfeeding within the first hour, according to cues. </a:t>
            </a:r>
            <a:endParaRPr sz="2300"/>
          </a:p>
          <a:p>
            <a:pPr marL="230187" lvl="0" indent="-249237" algn="l" rtl="0">
              <a:spcBef>
                <a:spcPts val="1200"/>
              </a:spcBef>
              <a:spcAft>
                <a:spcPts val="0"/>
              </a:spcAft>
              <a:buSzPts val="2300"/>
              <a:buChar char="•"/>
            </a:pPr>
            <a:r>
              <a:rPr lang="en-GB" sz="2300"/>
              <a:t>Discuss with a mother how breastfeeding works.</a:t>
            </a:r>
            <a:endParaRPr sz="2300"/>
          </a:p>
          <a:p>
            <a:pPr marL="230187" lvl="0" indent="-249237" algn="l" rtl="0">
              <a:spcBef>
                <a:spcPts val="1200"/>
              </a:spcBef>
              <a:spcAft>
                <a:spcPts val="0"/>
              </a:spcAft>
              <a:buSzPts val="2300"/>
              <a:buChar char="•"/>
            </a:pPr>
            <a:r>
              <a:rPr lang="en-GB" sz="2300"/>
              <a:t>Assist mother getting her baby to attach to the breast.</a:t>
            </a:r>
            <a:endParaRPr sz="2300"/>
          </a:p>
          <a:p>
            <a:pPr marL="230187" lvl="0" indent="-249237" algn="l" rtl="0">
              <a:spcBef>
                <a:spcPts val="1200"/>
              </a:spcBef>
              <a:spcAft>
                <a:spcPts val="0"/>
              </a:spcAft>
              <a:buSzPts val="2300"/>
              <a:buChar char="•"/>
            </a:pPr>
            <a:r>
              <a:rPr lang="en-GB" sz="2300"/>
              <a:t>Help a mother to breastfeed a small or sick baby.</a:t>
            </a:r>
            <a:endParaRPr sz="2300"/>
          </a:p>
          <a:p>
            <a:pPr marL="230187" lvl="0" indent="-249237" algn="l" rtl="0">
              <a:spcBef>
                <a:spcPts val="1200"/>
              </a:spcBef>
              <a:spcAft>
                <a:spcPts val="0"/>
              </a:spcAft>
              <a:buSzPts val="2300"/>
              <a:buChar char="•"/>
            </a:pPr>
            <a:r>
              <a:rPr lang="en-GB" sz="2300"/>
              <a:t>Ensure seamless transition after discharge.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5"/>
          <p:cNvSpPr txBox="1">
            <a:spLocks noGrp="1"/>
          </p:cNvSpPr>
          <p:nvPr>
            <p:ph type="title"/>
          </p:nvPr>
        </p:nvSpPr>
        <p:spPr>
          <a:xfrm>
            <a:off x="686104" y="144780"/>
            <a:ext cx="7772400" cy="6858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a:t>Performance Indicators of Focus by Competency (1)</a:t>
            </a:r>
            <a:endParaRPr/>
          </a:p>
        </p:txBody>
      </p:sp>
      <p:graphicFrame>
        <p:nvGraphicFramePr>
          <p:cNvPr id="320" name="Google Shape;320;p55"/>
          <p:cNvGraphicFramePr/>
          <p:nvPr>
            <p:extLst>
              <p:ext uri="{D42A27DB-BD31-4B8C-83A1-F6EECF244321}">
                <p14:modId xmlns:p14="http://schemas.microsoft.com/office/powerpoint/2010/main" val="3615647800"/>
              </p:ext>
            </p:extLst>
          </p:nvPr>
        </p:nvGraphicFramePr>
        <p:xfrm>
          <a:off x="686104" y="957722"/>
          <a:ext cx="7772400" cy="3330040"/>
        </p:xfrm>
        <a:graphic>
          <a:graphicData uri="http://schemas.openxmlformats.org/drawingml/2006/table">
            <a:tbl>
              <a:tblPr firstRow="1" bandRow="1">
                <a:noFill/>
                <a:tableStyleId>{493C82A2-CD91-461A-B56D-12F3F7E35D6A}</a:tableStyleId>
              </a:tblPr>
              <a:tblGrid>
                <a:gridCol w="2819100">
                  <a:extLst>
                    <a:ext uri="{9D8B030D-6E8A-4147-A177-3AD203B41FA5}">
                      <a16:colId xmlns:a16="http://schemas.microsoft.com/office/drawing/2014/main" val="20000"/>
                    </a:ext>
                  </a:extLst>
                </a:gridCol>
                <a:gridCol w="49533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400"/>
                        <a:buFont typeface="Arial"/>
                        <a:buNone/>
                      </a:pPr>
                      <a:r>
                        <a:rPr lang="en-GB" sz="1600" u="none" strike="noStrike" cap="none">
                          <a:latin typeface="Gill Sans MT" panose="020B0502020104020203" pitchFamily="34" charset="0"/>
                          <a:ea typeface="Gill Sans"/>
                          <a:cs typeface="Gill Sans"/>
                          <a:sym typeface="Gill Sans"/>
                        </a:rPr>
                        <a:t>Competency</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600" u="none" strike="noStrike" cap="none">
                          <a:latin typeface="Gill Sans MT" panose="020B0502020104020203" pitchFamily="34" charset="0"/>
                          <a:ea typeface="Gill Sans"/>
                          <a:cs typeface="Gill Sans"/>
                          <a:sym typeface="Gill Sans"/>
                        </a:rPr>
                        <a:t>Performance Indicator</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78150">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a:latin typeface="Gill Sans MT" panose="020B0502020104020203" pitchFamily="34" charset="0"/>
                          <a:ea typeface="Gill Sans"/>
                          <a:cs typeface="Gill Sans"/>
                          <a:sym typeface="Gill Sans"/>
                        </a:rPr>
                        <a:t>3. Use listening and</a:t>
                      </a:r>
                      <a:r>
                        <a:rPr lang="en-GB" sz="1500">
                          <a:latin typeface="Gill Sans MT" panose="020B0502020104020203" pitchFamily="34" charset="0"/>
                          <a:ea typeface="Gill Sans"/>
                          <a:cs typeface="Gill Sans"/>
                          <a:sym typeface="Gill Sans"/>
                        </a:rPr>
                        <a:t> </a:t>
                      </a:r>
                      <a:r>
                        <a:rPr lang="en-GB" sz="1500" u="none" strike="noStrike" cap="none">
                          <a:latin typeface="Gill Sans MT" panose="020B0502020104020203" pitchFamily="34" charset="0"/>
                          <a:ea typeface="Gill Sans"/>
                          <a:cs typeface="Gill Sans"/>
                          <a:sym typeface="Gill Sans"/>
                        </a:rPr>
                        <a:t>learning skills whenever</a:t>
                      </a:r>
                      <a:r>
                        <a:rPr lang="en-GB" sz="1500">
                          <a:latin typeface="Gill Sans MT" panose="020B0502020104020203" pitchFamily="34" charset="0"/>
                          <a:ea typeface="Gill Sans"/>
                          <a:cs typeface="Gill Sans"/>
                          <a:sym typeface="Gill Sans"/>
                        </a:rPr>
                        <a:t> </a:t>
                      </a:r>
                      <a:r>
                        <a:rPr lang="en-GB" sz="1500" u="none" strike="noStrike" cap="none">
                          <a:latin typeface="Gill Sans MT" panose="020B0502020104020203" pitchFamily="34" charset="0"/>
                          <a:ea typeface="Gill Sans"/>
                          <a:cs typeface="Gill Sans"/>
                          <a:sym typeface="Gill Sans"/>
                        </a:rPr>
                        <a:t>engaging in a</a:t>
                      </a:r>
                      <a:r>
                        <a:rPr lang="en-GB" sz="1500">
                          <a:latin typeface="Gill Sans MT" panose="020B0502020104020203" pitchFamily="34" charset="0"/>
                          <a:ea typeface="Gill Sans"/>
                          <a:cs typeface="Gill Sans"/>
                          <a:sym typeface="Gill Sans"/>
                        </a:rPr>
                        <a:t> </a:t>
                      </a:r>
                      <a:r>
                        <a:rPr lang="en-GB" sz="1500" u="none" strike="noStrike" cap="none">
                          <a:latin typeface="Gill Sans MT" panose="020B0502020104020203" pitchFamily="34" charset="0"/>
                          <a:ea typeface="Gill Sans"/>
                          <a:cs typeface="Gill Sans"/>
                          <a:sym typeface="Gill Sans"/>
                        </a:rPr>
                        <a:t>conversation with a</a:t>
                      </a:r>
                      <a:r>
                        <a:rPr lang="en-GB" sz="1500">
                          <a:latin typeface="Gill Sans MT" panose="020B0502020104020203" pitchFamily="34" charset="0"/>
                          <a:ea typeface="Gill Sans"/>
                          <a:cs typeface="Gill Sans"/>
                          <a:sym typeface="Gill Sans"/>
                        </a:rPr>
                        <a:t> </a:t>
                      </a:r>
                      <a:r>
                        <a:rPr lang="en-GB" sz="1500" u="none" strike="noStrike" cap="none">
                          <a:latin typeface="Gill Sans MT" panose="020B0502020104020203" pitchFamily="34" charset="0"/>
                          <a:ea typeface="Gill Sans"/>
                          <a:cs typeface="Gill Sans"/>
                          <a:sym typeface="Gill Sans"/>
                        </a:rPr>
                        <a:t>mother</a:t>
                      </a:r>
                      <a:endParaRPr sz="15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11. Demonstrate at least three aspects of listening and learning skills when talking with</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a mother.</a:t>
                      </a:r>
                      <a:endParaRPr sz="15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rowSpan="3">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5. Engage in antenatal</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conversation about</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breastfeeding</a:t>
                      </a:r>
                      <a:endParaRPr sz="1500" u="none" strike="noStrike" cap="none" dirty="0">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15. Engage in a conversation with a pregnant</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woman on three aspects of the importance</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of breastfeeding.</a:t>
                      </a:r>
                      <a:endParaRPr sz="1500" u="none" strike="noStrike" cap="none">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2"/>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16. Assess at least three aspects of a pregnant</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woman’s knowledge about breastfeeding in order</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to fill the gaps and correct inaccuracies.</a:t>
                      </a:r>
                      <a:endParaRPr sz="1500" u="none" strike="noStrike" cap="none" dirty="0">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CADDF4"/>
                    </a:solidFill>
                  </a:tcPr>
                </a:tc>
                <a:extLst>
                  <a:ext uri="{0D108BD9-81ED-4DB2-BD59-A6C34878D82A}">
                    <a16:rowId xmlns:a16="http://schemas.microsoft.com/office/drawing/2014/main" val="10003"/>
                  </a:ext>
                </a:extLst>
              </a:tr>
              <a:tr h="10000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3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17. Engage in a conversation with a pregnant woman about at least four care practices a mother/infant</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dyad will experience at the birthing facility that will support breastfeeding. </a:t>
                      </a:r>
                      <a:endParaRPr sz="1500" u="none" strike="noStrike" cap="none" dirty="0">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4"/>
                  </a:ext>
                </a:extLst>
              </a:tr>
            </a:tbl>
          </a:graphicData>
        </a:graphic>
      </p:graphicFrame>
      <p:sp>
        <p:nvSpPr>
          <p:cNvPr id="321" name="Google Shape;321;p55"/>
          <p:cNvSpPr txBox="1"/>
          <p:nvPr/>
        </p:nvSpPr>
        <p:spPr>
          <a:xfrm>
            <a:off x="609900" y="4393125"/>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Gill Sans MT" panose="020B0502020104020203" pitchFamily="34" charset="0"/>
                <a:ea typeface="Gill Sans"/>
                <a:cs typeface="Gill Sans"/>
                <a:sym typeface="Gill Sans"/>
              </a:rPr>
              <a:t>Source: </a:t>
            </a:r>
            <a:r>
              <a:rPr lang="en-GB" sz="1200" b="0" i="0" u="none" strike="noStrike" cap="none" dirty="0">
                <a:solidFill>
                  <a:schemeClr val="dk1"/>
                </a:solidFill>
                <a:latin typeface="Gill Sans MT" panose="020B0502020104020203" pitchFamily="34" charset="0"/>
                <a:ea typeface="Gill Sans"/>
                <a:cs typeface="Gill Sans"/>
                <a:sym typeface="Gill Sans"/>
              </a:rPr>
              <a:t>WHO and UNICEF </a:t>
            </a:r>
            <a:r>
              <a:rPr lang="en-GB" sz="1200" dirty="0">
                <a:solidFill>
                  <a:schemeClr val="dk1"/>
                </a:solidFill>
                <a:latin typeface="Gill Sans MT" panose="020B0502020104020203" pitchFamily="34" charset="0"/>
                <a:ea typeface="Gill Sans"/>
                <a:cs typeface="Gill Sans"/>
                <a:sym typeface="Gill Sans"/>
              </a:rPr>
              <a:t>2020b</a:t>
            </a:r>
            <a:endParaRPr sz="1200" b="0" i="0" u="none" strike="noStrike" cap="none" dirty="0">
              <a:solidFill>
                <a:schemeClr val="dk1"/>
              </a:solidFill>
              <a:latin typeface="Gill Sans MT" panose="020B0502020104020203" pitchFamily="34" charset="0"/>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6"/>
          <p:cNvSpPr txBox="1">
            <a:spLocks noGrp="1"/>
          </p:cNvSpPr>
          <p:nvPr>
            <p:ph type="title"/>
          </p:nvPr>
        </p:nvSpPr>
        <p:spPr>
          <a:xfrm>
            <a:off x="686104" y="55626"/>
            <a:ext cx="7772400" cy="6858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a:t>Performance Indicators of Focus by Competency (2)</a:t>
            </a:r>
            <a:endParaRPr/>
          </a:p>
        </p:txBody>
      </p:sp>
      <p:graphicFrame>
        <p:nvGraphicFramePr>
          <p:cNvPr id="328" name="Google Shape;328;p56"/>
          <p:cNvGraphicFramePr/>
          <p:nvPr>
            <p:extLst>
              <p:ext uri="{D42A27DB-BD31-4B8C-83A1-F6EECF244321}">
                <p14:modId xmlns:p14="http://schemas.microsoft.com/office/powerpoint/2010/main" val="3862455557"/>
              </p:ext>
            </p:extLst>
          </p:nvPr>
        </p:nvGraphicFramePr>
        <p:xfrm>
          <a:off x="686104" y="815570"/>
          <a:ext cx="7772400" cy="3398640"/>
        </p:xfrm>
        <a:graphic>
          <a:graphicData uri="http://schemas.openxmlformats.org/drawingml/2006/table">
            <a:tbl>
              <a:tblPr firstRow="1" bandRow="1">
                <a:noFill/>
                <a:tableStyleId>{493C82A2-CD91-461A-B56D-12F3F7E35D6A}</a:tableStyleId>
              </a:tblPr>
              <a:tblGrid>
                <a:gridCol w="2438100">
                  <a:extLst>
                    <a:ext uri="{9D8B030D-6E8A-4147-A177-3AD203B41FA5}">
                      <a16:colId xmlns:a16="http://schemas.microsoft.com/office/drawing/2014/main" val="20000"/>
                    </a:ext>
                  </a:extLst>
                </a:gridCol>
                <a:gridCol w="53343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Gill Sans MT" panose="020B0502020104020203" pitchFamily="34" charset="0"/>
                          <a:ea typeface="Gill Sans"/>
                          <a:cs typeface="Gill Sans"/>
                          <a:sym typeface="Gill Sans"/>
                        </a:rPr>
                        <a:t>Competency</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Gill Sans MT" panose="020B0502020104020203" pitchFamily="34" charset="0"/>
                          <a:ea typeface="Gill Sans"/>
                          <a:cs typeface="Gill Sans"/>
                          <a:sym typeface="Gill Sans"/>
                        </a:rPr>
                        <a:t>Performance Indicator</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78150">
                <a:tc rowSpan="2">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7. Facilitate breastfeeding within </a:t>
                      </a:r>
                      <a:r>
                        <a:rPr lang="en-GB" sz="1500" dirty="0">
                          <a:latin typeface="Gill Sans MT" panose="020B0502020104020203" pitchFamily="34" charset="0"/>
                          <a:ea typeface="Gill Sans"/>
                          <a:cs typeface="Gill Sans"/>
                          <a:sym typeface="Gill Sans"/>
                        </a:rPr>
                        <a:t>t</a:t>
                      </a:r>
                      <a:r>
                        <a:rPr lang="en-GB" sz="1500" u="none" strike="noStrike" cap="none" dirty="0">
                          <a:solidFill>
                            <a:schemeClr val="dk1"/>
                          </a:solidFill>
                          <a:latin typeface="Gill Sans MT" panose="020B0502020104020203" pitchFamily="34" charset="0"/>
                          <a:ea typeface="Gill Sans"/>
                          <a:cs typeface="Gill Sans"/>
                          <a:sym typeface="Gill Sans"/>
                        </a:rPr>
                        <a:t>he first hour, according to cues</a:t>
                      </a:r>
                      <a:endParaRPr sz="1600" u="none" strike="noStrike" cap="none" dirty="0">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25. Engage in a conversation with a mother including at least three</a:t>
                      </a:r>
                      <a:r>
                        <a:rPr lang="en-GB" sz="1500">
                          <a:latin typeface="Gill Sans MT" panose="020B0502020104020203" pitchFamily="34" charset="0"/>
                          <a:ea typeface="Gill Sans"/>
                          <a:cs typeface="Gill Sans"/>
                          <a:sym typeface="Gill Sans"/>
                        </a:rPr>
                        <a:t> r</a:t>
                      </a:r>
                      <a:r>
                        <a:rPr lang="en-GB" sz="1500" u="none" strike="noStrike" cap="none">
                          <a:solidFill>
                            <a:schemeClr val="dk1"/>
                          </a:solidFill>
                          <a:latin typeface="Gill Sans MT" panose="020B0502020104020203" pitchFamily="34" charset="0"/>
                          <a:ea typeface="Gill Sans"/>
                          <a:cs typeface="Gill Sans"/>
                          <a:sym typeface="Gill Sans"/>
                        </a:rPr>
                        <a:t>easons why suckling at the breast in the first hour is important, when the baby is ready.</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27. Describe to a mother at least three pre-feeding behaviours babies show before actively sucking at the breast.</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278150">
                <a:tc rowSpan="3">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8. Discuss with a mother how</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breastfeeding works</a:t>
                      </a:r>
                      <a:endParaRPr sz="1600" u="none" strike="noStrike" cap="none">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29. Engage in a conversation with a mother regarding at least three reasons why effective exclusive breastfeeding is important.</a:t>
                      </a:r>
                      <a:endParaRPr sz="1600" u="none" strike="noStrike" cap="none">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3"/>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30. Engage in a conversation with a mother regarding two elements related to infant feeding patterns in the first 36 hours of life.</a:t>
                      </a:r>
                      <a:endParaRPr sz="1500" u="none" strike="noStrike" cap="none">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CADDF4"/>
                    </a:solidFill>
                  </a:tcPr>
                </a:tc>
                <a:extLst>
                  <a:ext uri="{0D108BD9-81ED-4DB2-BD59-A6C34878D82A}">
                    <a16:rowId xmlns:a16="http://schemas.microsoft.com/office/drawing/2014/main" val="10004"/>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31. Describe to a mother at least four signs of adequate transfer of milk in the first few days.</a:t>
                      </a:r>
                      <a:endParaRPr sz="1600" u="none" strike="noStrike" cap="none" dirty="0">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5"/>
                  </a:ext>
                </a:extLst>
              </a:tr>
            </a:tbl>
          </a:graphicData>
        </a:graphic>
      </p:graphicFrame>
      <p:sp>
        <p:nvSpPr>
          <p:cNvPr id="329" name="Google Shape;329;p56"/>
          <p:cNvSpPr txBox="1"/>
          <p:nvPr/>
        </p:nvSpPr>
        <p:spPr>
          <a:xfrm>
            <a:off x="609900" y="4393125"/>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Gill Sans MT" panose="020B0502020104020203" pitchFamily="34" charset="0"/>
                <a:ea typeface="Gill Sans"/>
                <a:cs typeface="Gill Sans"/>
                <a:sym typeface="Gill Sans"/>
              </a:rPr>
              <a:t>Source: </a:t>
            </a:r>
            <a:r>
              <a:rPr lang="en-GB" sz="1200" b="0" i="0" u="none" strike="noStrike" cap="none" dirty="0">
                <a:solidFill>
                  <a:schemeClr val="dk1"/>
                </a:solidFill>
                <a:latin typeface="Gill Sans MT" panose="020B0502020104020203" pitchFamily="34" charset="0"/>
                <a:ea typeface="Gill Sans"/>
                <a:cs typeface="Gill Sans"/>
                <a:sym typeface="Gill Sans"/>
              </a:rPr>
              <a:t>WHO and UNICEF </a:t>
            </a:r>
            <a:r>
              <a:rPr lang="en-GB" sz="1200" dirty="0">
                <a:solidFill>
                  <a:schemeClr val="dk1"/>
                </a:solidFill>
                <a:latin typeface="Gill Sans MT" panose="020B0502020104020203" pitchFamily="34" charset="0"/>
                <a:ea typeface="Gill Sans"/>
                <a:cs typeface="Gill Sans"/>
                <a:sym typeface="Gill Sans"/>
              </a:rPr>
              <a:t>2020b</a:t>
            </a:r>
            <a:endParaRPr sz="1200" b="0" i="0" u="none" strike="noStrike" cap="none" dirty="0">
              <a:solidFill>
                <a:schemeClr val="dk1"/>
              </a:solidFill>
              <a:latin typeface="Gill Sans MT" panose="020B0502020104020203" pitchFamily="34" charset="0"/>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a:t>Performance Indicators of Focus by Competency (3)</a:t>
            </a:r>
            <a:endParaRPr/>
          </a:p>
        </p:txBody>
      </p:sp>
      <p:graphicFrame>
        <p:nvGraphicFramePr>
          <p:cNvPr id="336" name="Google Shape;336;p57"/>
          <p:cNvGraphicFramePr/>
          <p:nvPr>
            <p:extLst>
              <p:ext uri="{D42A27DB-BD31-4B8C-83A1-F6EECF244321}">
                <p14:modId xmlns:p14="http://schemas.microsoft.com/office/powerpoint/2010/main" val="3163687374"/>
              </p:ext>
            </p:extLst>
          </p:nvPr>
        </p:nvGraphicFramePr>
        <p:xfrm>
          <a:off x="686104" y="884600"/>
          <a:ext cx="7848300" cy="3330040"/>
        </p:xfrm>
        <a:graphic>
          <a:graphicData uri="http://schemas.openxmlformats.org/drawingml/2006/table">
            <a:tbl>
              <a:tblPr firstRow="1" bandRow="1">
                <a:noFill/>
                <a:tableStyleId>{493C82A2-CD91-461A-B56D-12F3F7E35D6A}</a:tableStyleId>
              </a:tblPr>
              <a:tblGrid>
                <a:gridCol w="25143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Gill Sans MT" panose="020B0502020104020203" pitchFamily="34" charset="0"/>
                          <a:ea typeface="Gill Sans"/>
                          <a:cs typeface="Gill Sans"/>
                          <a:sym typeface="Gill Sans"/>
                        </a:rPr>
                        <a:t>Competency</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600" u="none" strike="noStrike" cap="none">
                          <a:latin typeface="Gill Sans MT" panose="020B0502020104020203" pitchFamily="34" charset="0"/>
                          <a:ea typeface="Gill Sans"/>
                          <a:cs typeface="Gill Sans"/>
                          <a:sym typeface="Gill Sans"/>
                        </a:rPr>
                        <a:t>Performance Indicator</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62200">
                <a:tc>
                  <a:txBody>
                    <a:bodyPr/>
                    <a:lstStyle/>
                    <a:p>
                      <a:pPr marL="0" marR="0" lvl="0" indent="0"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9. Assist mother getting her baby to attach to the breast</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32. Evaluate a full breastfeeding session observing at least five points.</a:t>
                      </a:r>
                      <a:endParaRPr sz="16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rowSpan="3">
                  <a:txBody>
                    <a:bodyPr/>
                    <a:lstStyle/>
                    <a:p>
                      <a:pPr marL="0" marR="0" lvl="0" indent="0"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12. Help a mother to breastfeed a small or sick baby</a:t>
                      </a:r>
                      <a:endParaRPr sz="1600" u="none" strike="noStrike" cap="none">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a:solidFill>
                            <a:schemeClr val="dk1"/>
                          </a:solidFill>
                          <a:latin typeface="Gill Sans MT" panose="020B0502020104020203" pitchFamily="34" charset="0"/>
                          <a:ea typeface="Gill Sans"/>
                          <a:cs typeface="Gill Sans"/>
                          <a:sym typeface="Gill Sans"/>
                        </a:rPr>
                        <a:t>43. Help a mother achieve a comfortable and safe</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position for</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breastfeeding with her small or sick</a:t>
                      </a:r>
                      <a:r>
                        <a:rPr lang="en-GB" sz="1500">
                          <a:latin typeface="Gill Sans MT" panose="020B0502020104020203" pitchFamily="34" charset="0"/>
                          <a:ea typeface="Gill Sans"/>
                          <a:cs typeface="Gill Sans"/>
                          <a:sym typeface="Gill Sans"/>
                        </a:rPr>
                        <a:t> </a:t>
                      </a:r>
                      <a:r>
                        <a:rPr lang="en-GB" sz="1500" u="none" strike="noStrike" cap="none">
                          <a:solidFill>
                            <a:schemeClr val="dk1"/>
                          </a:solidFill>
                          <a:latin typeface="Gill Sans MT" panose="020B0502020104020203" pitchFamily="34" charset="0"/>
                          <a:ea typeface="Gill Sans"/>
                          <a:cs typeface="Gill Sans"/>
                          <a:sym typeface="Gill Sans"/>
                        </a:rPr>
                        <a:t>infant at the breast, noting at least four points.</a:t>
                      </a:r>
                      <a:endParaRPr sz="1600" u="none" strike="noStrike" cap="none">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2"/>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44. Engage in a conversation with a mother of a small</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or sick infant not sucking effectively at the breast,</a:t>
                      </a:r>
                      <a:r>
                        <a:rPr lang="en-GB" sz="1500" dirty="0">
                          <a:latin typeface="Gill Sans MT" panose="020B0502020104020203" pitchFamily="34" charset="0"/>
                          <a:ea typeface="Gill Sans"/>
                          <a:cs typeface="Gill Sans"/>
                          <a:sym typeface="Gill Sans"/>
                        </a:rPr>
                        <a:t> </a:t>
                      </a:r>
                      <a:r>
                        <a:rPr lang="en-GB" sz="1500" u="none" strike="noStrike" cap="none" dirty="0">
                          <a:solidFill>
                            <a:schemeClr val="dk1"/>
                          </a:solidFill>
                          <a:latin typeface="Gill Sans MT" panose="020B0502020104020203" pitchFamily="34" charset="0"/>
                          <a:ea typeface="Gill Sans"/>
                          <a:cs typeface="Gill Sans"/>
                          <a:sym typeface="Gill Sans"/>
                        </a:rPr>
                        <a:t>including at least five points</a:t>
                      </a:r>
                      <a:endParaRPr sz="1600" u="none" strike="noStrike" cap="none" dirty="0">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CADDF4"/>
                    </a:solidFill>
                  </a:tcPr>
                </a:tc>
                <a:extLst>
                  <a:ext uri="{0D108BD9-81ED-4DB2-BD59-A6C34878D82A}">
                    <a16:rowId xmlns:a16="http://schemas.microsoft.com/office/drawing/2014/main" val="10003"/>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500" u="none" strike="noStrike" cap="none" dirty="0">
                          <a:solidFill>
                            <a:schemeClr val="dk1"/>
                          </a:solidFill>
                          <a:latin typeface="Gill Sans MT" panose="020B0502020104020203" pitchFamily="34" charset="0"/>
                          <a:ea typeface="Gill Sans"/>
                          <a:cs typeface="Gill Sans"/>
                          <a:sym typeface="Gill Sans"/>
                        </a:rPr>
                        <a:t>46. Engage in a conversation with a mother of a small or sick or vulnerable infant (including multiple births) regarding the importance of observing at least two subtle signs and behavioural state shifts to determine when it is appropriate to breastfeed. </a:t>
                      </a:r>
                      <a:endParaRPr sz="1600" u="none" strike="noStrike" cap="none" dirty="0">
                        <a:solidFill>
                          <a:schemeClr val="dk1"/>
                        </a:solidFill>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EDF4FB"/>
                    </a:solidFill>
                  </a:tcPr>
                </a:tc>
                <a:extLst>
                  <a:ext uri="{0D108BD9-81ED-4DB2-BD59-A6C34878D82A}">
                    <a16:rowId xmlns:a16="http://schemas.microsoft.com/office/drawing/2014/main" val="10004"/>
                  </a:ext>
                </a:extLst>
              </a:tr>
            </a:tbl>
          </a:graphicData>
        </a:graphic>
      </p:graphicFrame>
      <p:sp>
        <p:nvSpPr>
          <p:cNvPr id="337" name="Google Shape;337;p57"/>
          <p:cNvSpPr txBox="1"/>
          <p:nvPr/>
        </p:nvSpPr>
        <p:spPr>
          <a:xfrm>
            <a:off x="609900" y="4443200"/>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Gill Sans MT" panose="020B0502020104020203" pitchFamily="34" charset="0"/>
                <a:ea typeface="Gill Sans"/>
                <a:cs typeface="Gill Sans"/>
                <a:sym typeface="Gill Sans"/>
              </a:rPr>
              <a:t>Source: </a:t>
            </a:r>
            <a:r>
              <a:rPr lang="en-GB" sz="1200" b="0" i="0" u="none" strike="noStrike" cap="none" dirty="0">
                <a:solidFill>
                  <a:schemeClr val="dk1"/>
                </a:solidFill>
                <a:latin typeface="Gill Sans MT" panose="020B0502020104020203" pitchFamily="34" charset="0"/>
                <a:ea typeface="Gill Sans"/>
                <a:cs typeface="Gill Sans"/>
                <a:sym typeface="Gill Sans"/>
              </a:rPr>
              <a:t>WHO and UNICEF </a:t>
            </a:r>
            <a:r>
              <a:rPr lang="en-GB" sz="1200" dirty="0">
                <a:solidFill>
                  <a:schemeClr val="dk1"/>
                </a:solidFill>
                <a:latin typeface="Gill Sans MT" panose="020B0502020104020203" pitchFamily="34" charset="0"/>
                <a:ea typeface="Gill Sans"/>
                <a:cs typeface="Gill Sans"/>
                <a:sym typeface="Gill Sans"/>
              </a:rPr>
              <a:t>2020b</a:t>
            </a:r>
            <a:endParaRPr sz="1200" b="0" i="0" u="none" strike="noStrike" cap="none" dirty="0">
              <a:solidFill>
                <a:schemeClr val="dk1"/>
              </a:solidFill>
              <a:latin typeface="Gill Sans MT" panose="020B0502020104020203" pitchFamily="34" charset="0"/>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8"/>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a:t>Performance Indicators of Focus by Competency (4)</a:t>
            </a:r>
            <a:endParaRPr/>
          </a:p>
        </p:txBody>
      </p:sp>
      <p:graphicFrame>
        <p:nvGraphicFramePr>
          <p:cNvPr id="344" name="Google Shape;344;p58"/>
          <p:cNvGraphicFramePr/>
          <p:nvPr>
            <p:extLst>
              <p:ext uri="{D42A27DB-BD31-4B8C-83A1-F6EECF244321}">
                <p14:modId xmlns:p14="http://schemas.microsoft.com/office/powerpoint/2010/main" val="2533178282"/>
              </p:ext>
            </p:extLst>
          </p:nvPr>
        </p:nvGraphicFramePr>
        <p:xfrm>
          <a:off x="686104" y="1124050"/>
          <a:ext cx="7772400" cy="3170000"/>
        </p:xfrm>
        <a:graphic>
          <a:graphicData uri="http://schemas.openxmlformats.org/drawingml/2006/table">
            <a:tbl>
              <a:tblPr firstRow="1" bandRow="1">
                <a:noFill/>
                <a:tableStyleId>{493C82A2-CD91-461A-B56D-12F3F7E35D6A}</a:tableStyleId>
              </a:tblPr>
              <a:tblGrid>
                <a:gridCol w="2438100">
                  <a:extLst>
                    <a:ext uri="{9D8B030D-6E8A-4147-A177-3AD203B41FA5}">
                      <a16:colId xmlns:a16="http://schemas.microsoft.com/office/drawing/2014/main" val="20000"/>
                    </a:ext>
                  </a:extLst>
                </a:gridCol>
                <a:gridCol w="5334300">
                  <a:extLst>
                    <a:ext uri="{9D8B030D-6E8A-4147-A177-3AD203B41FA5}">
                      <a16:colId xmlns:a16="http://schemas.microsoft.com/office/drawing/2014/main" val="20001"/>
                    </a:ext>
                  </a:extLst>
                </a:gridCol>
              </a:tblGrid>
              <a:tr h="236125">
                <a:tc>
                  <a:txBody>
                    <a:bodyPr/>
                    <a:lstStyle/>
                    <a:p>
                      <a:pPr marL="0" marR="0" lvl="0" indent="0" algn="l" rtl="0">
                        <a:lnSpc>
                          <a:spcPct val="100000"/>
                        </a:lnSpc>
                        <a:spcBef>
                          <a:spcPts val="0"/>
                        </a:spcBef>
                        <a:spcAft>
                          <a:spcPts val="0"/>
                        </a:spcAft>
                        <a:buClr>
                          <a:srgbClr val="000000"/>
                        </a:buClr>
                        <a:buSzPts val="1500"/>
                        <a:buFont typeface="Arial"/>
                        <a:buNone/>
                      </a:pPr>
                      <a:r>
                        <a:rPr lang="en-GB" sz="1900" u="none" strike="noStrike" cap="none">
                          <a:latin typeface="Gill Sans MT" panose="020B0502020104020203" pitchFamily="34" charset="0"/>
                          <a:ea typeface="Gill Sans"/>
                          <a:cs typeface="Gill Sans"/>
                          <a:sym typeface="Gill Sans"/>
                        </a:rPr>
                        <a:t>Competency</a:t>
                      </a:r>
                      <a:endParaRPr sz="19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900" u="none" strike="noStrike" cap="none">
                          <a:latin typeface="Gill Sans MT" panose="020B0502020104020203" pitchFamily="34" charset="0"/>
                          <a:ea typeface="Gill Sans"/>
                          <a:cs typeface="Gill Sans"/>
                          <a:sym typeface="Gill Sans"/>
                        </a:rPr>
                        <a:t>Performance Indicator</a:t>
                      </a:r>
                      <a:endParaRPr sz="19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78150">
                <a:tc rowSpan="3">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a:solidFill>
                            <a:schemeClr val="dk1"/>
                          </a:solidFill>
                          <a:latin typeface="Gill Sans MT" panose="020B0502020104020203" pitchFamily="34" charset="0"/>
                          <a:ea typeface="Gill Sans"/>
                          <a:cs typeface="Gill Sans"/>
                          <a:sym typeface="Gill Sans"/>
                        </a:rPr>
                        <a:t>16. Ensure seamless</a:t>
                      </a:r>
                      <a:r>
                        <a:rPr lang="en-GB" sz="1900">
                          <a:latin typeface="Gill Sans MT" panose="020B0502020104020203" pitchFamily="34" charset="0"/>
                          <a:ea typeface="Gill Sans"/>
                          <a:cs typeface="Gill Sans"/>
                          <a:sym typeface="Gill Sans"/>
                        </a:rPr>
                        <a:t> </a:t>
                      </a:r>
                      <a:r>
                        <a:rPr lang="en-GB" sz="1900" u="none" strike="noStrike" cap="none">
                          <a:solidFill>
                            <a:schemeClr val="dk1"/>
                          </a:solidFill>
                          <a:latin typeface="Gill Sans MT" panose="020B0502020104020203" pitchFamily="34" charset="0"/>
                          <a:ea typeface="Gill Sans"/>
                          <a:cs typeface="Gill Sans"/>
                          <a:sym typeface="Gill Sans"/>
                        </a:rPr>
                        <a:t>transition after</a:t>
                      </a:r>
                      <a:r>
                        <a:rPr lang="en-GB" sz="1900">
                          <a:latin typeface="Gill Sans MT" panose="020B0502020104020203" pitchFamily="34" charset="0"/>
                          <a:ea typeface="Gill Sans"/>
                          <a:cs typeface="Gill Sans"/>
                          <a:sym typeface="Gill Sans"/>
                        </a:rPr>
                        <a:t> </a:t>
                      </a:r>
                      <a:r>
                        <a:rPr lang="en-GB" sz="1900" u="none" strike="noStrike" cap="none">
                          <a:solidFill>
                            <a:schemeClr val="dk1"/>
                          </a:solidFill>
                          <a:latin typeface="Gill Sans MT" panose="020B0502020104020203" pitchFamily="34" charset="0"/>
                          <a:ea typeface="Gill Sans"/>
                          <a:cs typeface="Gill Sans"/>
                          <a:sym typeface="Gill Sans"/>
                        </a:rPr>
                        <a:t>discharge</a:t>
                      </a:r>
                      <a:endParaRPr sz="19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a:solidFill>
                            <a:schemeClr val="dk1"/>
                          </a:solidFill>
                          <a:latin typeface="Gill Sans MT" panose="020B0502020104020203" pitchFamily="34" charset="0"/>
                          <a:ea typeface="Gill Sans"/>
                          <a:cs typeface="Gill Sans"/>
                          <a:sym typeface="Gill Sans"/>
                        </a:rPr>
                        <a:t>62. Develop individualized discharge feeding plans with</a:t>
                      </a:r>
                      <a:r>
                        <a:rPr lang="en-GB" sz="1900">
                          <a:latin typeface="Gill Sans MT" panose="020B0502020104020203" pitchFamily="34" charset="0"/>
                          <a:ea typeface="Gill Sans"/>
                          <a:cs typeface="Gill Sans"/>
                          <a:sym typeface="Gill Sans"/>
                        </a:rPr>
                        <a:t> </a:t>
                      </a:r>
                      <a:r>
                        <a:rPr lang="en-GB" sz="1900" u="none" strike="noStrike" cap="none">
                          <a:solidFill>
                            <a:schemeClr val="dk1"/>
                          </a:solidFill>
                          <a:latin typeface="Gill Sans MT" panose="020B0502020104020203" pitchFamily="34" charset="0"/>
                          <a:ea typeface="Gill Sans"/>
                          <a:cs typeface="Gill Sans"/>
                          <a:sym typeface="Gill Sans"/>
                        </a:rPr>
                        <a:t>a mother that includes at least six points.</a:t>
                      </a:r>
                      <a:endParaRPr sz="19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a:solidFill>
                            <a:schemeClr val="dk1"/>
                          </a:solidFill>
                          <a:latin typeface="Gill Sans MT" panose="020B0502020104020203" pitchFamily="34" charset="0"/>
                          <a:ea typeface="Gill Sans"/>
                          <a:cs typeface="Gill Sans"/>
                          <a:sym typeface="Gill Sans"/>
                        </a:rPr>
                        <a:t>63. Describe to a mother at least four warning signs of</a:t>
                      </a:r>
                      <a:r>
                        <a:rPr lang="en-GB" sz="1900">
                          <a:latin typeface="Gill Sans MT" panose="020B0502020104020203" pitchFamily="34" charset="0"/>
                          <a:ea typeface="Gill Sans"/>
                          <a:cs typeface="Gill Sans"/>
                          <a:sym typeface="Gill Sans"/>
                        </a:rPr>
                        <a:t> </a:t>
                      </a:r>
                      <a:r>
                        <a:rPr lang="en-GB" sz="1900" u="none" strike="noStrike" cap="none">
                          <a:solidFill>
                            <a:schemeClr val="dk1"/>
                          </a:solidFill>
                          <a:latin typeface="Gill Sans MT" panose="020B0502020104020203" pitchFamily="34" charset="0"/>
                          <a:ea typeface="Gill Sans"/>
                          <a:cs typeface="Gill Sans"/>
                          <a:sym typeface="Gill Sans"/>
                        </a:rPr>
                        <a:t>infant undernourishment or dehydration for a mother to contact a health</a:t>
                      </a:r>
                      <a:r>
                        <a:rPr lang="en-GB" sz="1900">
                          <a:latin typeface="Gill Sans MT" panose="020B0502020104020203" pitchFamily="34" charset="0"/>
                          <a:ea typeface="Gill Sans"/>
                          <a:cs typeface="Gill Sans"/>
                          <a:sym typeface="Gill Sans"/>
                        </a:rPr>
                        <a:t> </a:t>
                      </a:r>
                      <a:r>
                        <a:rPr lang="en-GB" sz="1900" u="none" strike="noStrike" cap="none">
                          <a:solidFill>
                            <a:schemeClr val="dk1"/>
                          </a:solidFill>
                          <a:latin typeface="Gill Sans MT" panose="020B0502020104020203" pitchFamily="34" charset="0"/>
                          <a:ea typeface="Gill Sans"/>
                          <a:cs typeface="Gill Sans"/>
                          <a:sym typeface="Gill Sans"/>
                        </a:rPr>
                        <a:t>care professional after</a:t>
                      </a:r>
                      <a:r>
                        <a:rPr lang="en-GB" sz="1900">
                          <a:latin typeface="Gill Sans MT" panose="020B0502020104020203" pitchFamily="34" charset="0"/>
                          <a:ea typeface="Gill Sans"/>
                          <a:cs typeface="Gill Sans"/>
                          <a:sym typeface="Gill Sans"/>
                        </a:rPr>
                        <a:t> </a:t>
                      </a:r>
                      <a:r>
                        <a:rPr lang="en-GB" sz="1900" u="none" strike="noStrike" cap="none">
                          <a:solidFill>
                            <a:schemeClr val="dk1"/>
                          </a:solidFill>
                          <a:latin typeface="Gill Sans MT" panose="020B0502020104020203" pitchFamily="34" charset="0"/>
                          <a:ea typeface="Gill Sans"/>
                          <a:cs typeface="Gill Sans"/>
                          <a:sym typeface="Gill Sans"/>
                        </a:rPr>
                        <a:t>discharge.</a:t>
                      </a:r>
                      <a:endParaRPr sz="1900" u="none" strike="noStrike" cap="none">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278150">
                <a:tc vMerge="1">
                  <a:txBody>
                    <a:bodyPr/>
                    <a:lstStyle/>
                    <a:p>
                      <a:endParaRPr lang="en-US"/>
                    </a:p>
                  </a:txBody>
                  <a:tcPr/>
                </a:tc>
                <a:tc>
                  <a:txBody>
                    <a:bodyPr/>
                    <a:lstStyle/>
                    <a:p>
                      <a:pPr marL="89999" marR="0" lvl="0" indent="-89999" algn="l" rtl="0">
                        <a:lnSpc>
                          <a:spcPct val="100000"/>
                        </a:lnSpc>
                        <a:spcBef>
                          <a:spcPts val="0"/>
                        </a:spcBef>
                        <a:spcAft>
                          <a:spcPts val="0"/>
                        </a:spcAft>
                        <a:buClr>
                          <a:srgbClr val="000000"/>
                        </a:buClr>
                        <a:buSzPts val="1400"/>
                        <a:buFont typeface="Arial"/>
                        <a:buNone/>
                      </a:pPr>
                      <a:r>
                        <a:rPr lang="en-GB" sz="1900" u="none" strike="noStrike" cap="none" dirty="0">
                          <a:latin typeface="Gill Sans MT" panose="020B0502020104020203" pitchFamily="34" charset="0"/>
                          <a:ea typeface="Gill Sans"/>
                          <a:cs typeface="Gill Sans"/>
                          <a:sym typeface="Gill Sans"/>
                        </a:rPr>
                        <a:t>64. Describe at least three warning signs for a mother</a:t>
                      </a:r>
                      <a:r>
                        <a:rPr lang="en-GB" sz="1900" dirty="0">
                          <a:latin typeface="Gill Sans MT" panose="020B0502020104020203" pitchFamily="34" charset="0"/>
                          <a:ea typeface="Gill Sans"/>
                          <a:cs typeface="Gill Sans"/>
                          <a:sym typeface="Gill Sans"/>
                        </a:rPr>
                        <a:t> </a:t>
                      </a:r>
                      <a:r>
                        <a:rPr lang="en-GB" sz="1900" u="none" strike="noStrike" cap="none" dirty="0">
                          <a:latin typeface="Gill Sans MT" panose="020B0502020104020203" pitchFamily="34" charset="0"/>
                          <a:ea typeface="Gill Sans"/>
                          <a:cs typeface="Gill Sans"/>
                          <a:sym typeface="Gill Sans"/>
                        </a:rPr>
                        <a:t>to contact a health care professional after</a:t>
                      </a:r>
                      <a:r>
                        <a:rPr lang="en-GB" sz="1900" dirty="0">
                          <a:latin typeface="Gill Sans MT" panose="020B0502020104020203" pitchFamily="34" charset="0"/>
                          <a:ea typeface="Gill Sans"/>
                          <a:cs typeface="Gill Sans"/>
                          <a:sym typeface="Gill Sans"/>
                        </a:rPr>
                        <a:t> </a:t>
                      </a:r>
                      <a:r>
                        <a:rPr lang="en-GB" sz="1900" u="none" strike="noStrike" cap="none" dirty="0">
                          <a:latin typeface="Gill Sans MT" panose="020B0502020104020203" pitchFamily="34" charset="0"/>
                          <a:ea typeface="Gill Sans"/>
                          <a:cs typeface="Gill Sans"/>
                          <a:sym typeface="Gill Sans"/>
                        </a:rPr>
                        <a:t>discharge.</a:t>
                      </a:r>
                      <a:endParaRPr sz="1900" u="none" strike="noStrike" cap="none" dirty="0">
                        <a:latin typeface="Gill Sans MT" panose="020B0502020104020203" pitchFamily="34" charset="0"/>
                        <a:ea typeface="Gill Sans"/>
                        <a:cs typeface="Gill Sans"/>
                        <a:sym typeface="Gill Sans"/>
                      </a:endParaRPr>
                    </a:p>
                  </a:txBody>
                  <a:tcPr marL="91450" marR="91450" marT="34300" marB="34300">
                    <a:lnL w="12700" cap="flat" cmpd="sng">
                      <a:solidFill>
                        <a:srgbClr val="6C6463"/>
                      </a:solidFill>
                      <a:prstDash val="solid"/>
                      <a:round/>
                      <a:headEnd type="none" w="sm" len="sm"/>
                      <a:tailEnd type="none" w="sm" len="sm"/>
                    </a:lnL>
                    <a:lnR w="12700" cap="flat" cmpd="sng">
                      <a:solidFill>
                        <a:srgbClr val="6C6463"/>
                      </a:solidFill>
                      <a:prstDash val="solid"/>
                      <a:round/>
                      <a:headEnd type="none" w="sm" len="sm"/>
                      <a:tailEnd type="none" w="sm" len="sm"/>
                    </a:lnR>
                    <a:lnT w="12700" cap="flat" cmpd="sng">
                      <a:solidFill>
                        <a:srgbClr val="6C6463"/>
                      </a:solidFill>
                      <a:prstDash val="solid"/>
                      <a:round/>
                      <a:headEnd type="none" w="sm" len="sm"/>
                      <a:tailEnd type="none" w="sm" len="sm"/>
                    </a:lnT>
                    <a:lnB w="12700" cap="flat" cmpd="sng">
                      <a:solidFill>
                        <a:srgbClr val="6C6463"/>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
        <p:nvSpPr>
          <p:cNvPr id="345" name="Google Shape;345;p58"/>
          <p:cNvSpPr txBox="1"/>
          <p:nvPr/>
        </p:nvSpPr>
        <p:spPr>
          <a:xfrm>
            <a:off x="609900" y="4393125"/>
            <a:ext cx="634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1200" dirty="0">
                <a:solidFill>
                  <a:schemeClr val="dk1"/>
                </a:solidFill>
                <a:latin typeface="Gill Sans MT" panose="020B0502020104020203" pitchFamily="34" charset="0"/>
                <a:ea typeface="Gill Sans"/>
                <a:cs typeface="Gill Sans"/>
                <a:sym typeface="Gill Sans"/>
              </a:rPr>
              <a:t>Source: </a:t>
            </a:r>
            <a:r>
              <a:rPr lang="en-GB" sz="1200" b="0" i="0" u="none" strike="noStrike" cap="none" dirty="0">
                <a:solidFill>
                  <a:schemeClr val="dk1"/>
                </a:solidFill>
                <a:latin typeface="Gill Sans MT" panose="020B0502020104020203" pitchFamily="34" charset="0"/>
                <a:ea typeface="Gill Sans"/>
                <a:cs typeface="Gill Sans"/>
                <a:sym typeface="Gill Sans"/>
              </a:rPr>
              <a:t>WHO and UNICEF </a:t>
            </a:r>
            <a:r>
              <a:rPr lang="en-GB" sz="1200" dirty="0">
                <a:solidFill>
                  <a:schemeClr val="dk1"/>
                </a:solidFill>
                <a:latin typeface="Gill Sans MT" panose="020B0502020104020203" pitchFamily="34" charset="0"/>
                <a:ea typeface="Gill Sans"/>
                <a:cs typeface="Gill Sans"/>
                <a:sym typeface="Gill Sans"/>
              </a:rPr>
              <a:t>2020b</a:t>
            </a:r>
            <a:endParaRPr sz="1200" b="0" i="0" u="none" strike="noStrike" cap="none" dirty="0">
              <a:solidFill>
                <a:schemeClr val="dk1"/>
              </a:solidFill>
              <a:latin typeface="Gill Sans MT" panose="020B0502020104020203" pitchFamily="34" charset="0"/>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9"/>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Selecting Mentors and Mentees and Roles and Responsibilities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p60"/>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Minimum Requirements for Mentors</a:t>
            </a:r>
            <a:endParaRPr/>
          </a:p>
        </p:txBody>
      </p:sp>
      <p:sp>
        <p:nvSpPr>
          <p:cNvPr id="355" name="Google Shape;355;p60"/>
          <p:cNvSpPr txBox="1">
            <a:spLocks noGrp="1"/>
          </p:cNvSpPr>
          <p:nvPr>
            <p:ph type="body" idx="1"/>
          </p:nvPr>
        </p:nvSpPr>
        <p:spPr>
          <a:xfrm>
            <a:off x="685800" y="1126600"/>
            <a:ext cx="7772400" cy="3659400"/>
          </a:xfrm>
          <a:prstGeom prst="rect">
            <a:avLst/>
          </a:prstGeom>
        </p:spPr>
        <p:txBody>
          <a:bodyPr spcFirstLastPara="1" wrap="square" lIns="0" tIns="0" rIns="0" bIns="0" anchor="t" anchorCtr="0">
            <a:normAutofit fontScale="92500" lnSpcReduction="20000"/>
          </a:bodyPr>
          <a:lstStyle/>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Completed the BFHI training</a:t>
            </a:r>
            <a:endParaRPr sz="1600" i="1" dirty="0">
              <a:solidFill>
                <a:schemeClr val="accent3"/>
              </a:solidFill>
            </a:endParaRPr>
          </a:p>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Provides direct care to clients in one of the prioritised service delivery point(s)</a:t>
            </a:r>
            <a:endParaRPr sz="1600" dirty="0">
              <a:solidFill>
                <a:schemeClr val="accent3"/>
              </a:solidFill>
            </a:endParaRPr>
          </a:p>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Has met all qualifications to work as a doctor, nurse, nutritionist, clinical officer, or midwife</a:t>
            </a:r>
            <a:endParaRPr sz="1600" dirty="0">
              <a:solidFill>
                <a:schemeClr val="accent3"/>
              </a:solidFill>
            </a:endParaRPr>
          </a:p>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Has a minimum of two years of experience providing maternal and </a:t>
            </a:r>
            <a:r>
              <a:rPr lang="en-GB" sz="1600" dirty="0" err="1">
                <a:solidFill>
                  <a:schemeClr val="accent3"/>
                </a:solidFill>
              </a:rPr>
              <a:t>newborn</a:t>
            </a:r>
            <a:r>
              <a:rPr lang="en-GB" sz="1600" dirty="0">
                <a:solidFill>
                  <a:schemeClr val="accent3"/>
                </a:solidFill>
              </a:rPr>
              <a:t> care, but five or more years is preferred </a:t>
            </a:r>
            <a:endParaRPr sz="1600" dirty="0">
              <a:solidFill>
                <a:schemeClr val="accent3"/>
              </a:solidFill>
            </a:endParaRPr>
          </a:p>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Demonstrates a high level of competency (i.e., knowledge, skills, and attitudes) in providing breastfeeding counselling, observing breastfeeding counselling, and accurately assessing breastfeeding counselling competencies</a:t>
            </a:r>
            <a:endParaRPr sz="1600" dirty="0">
              <a:solidFill>
                <a:schemeClr val="accent3"/>
              </a:solidFill>
            </a:endParaRPr>
          </a:p>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Senior management is supportive and agrees to allow staff to serve as a mentor</a:t>
            </a:r>
            <a:endParaRPr sz="1600" dirty="0">
              <a:solidFill>
                <a:schemeClr val="accent3"/>
              </a:solidFill>
            </a:endParaRPr>
          </a:p>
          <a:p>
            <a:pPr marL="457200" lvl="0" indent="-323850" algn="l" rtl="0">
              <a:lnSpc>
                <a:spcPct val="115000"/>
              </a:lnSpc>
              <a:spcBef>
                <a:spcPts val="0"/>
              </a:spcBef>
              <a:spcAft>
                <a:spcPts val="0"/>
              </a:spcAft>
              <a:buClr>
                <a:schemeClr val="accent3"/>
              </a:buClr>
              <a:buSzPts val="1500"/>
              <a:buFont typeface="Gill Sans"/>
              <a:buChar char="●"/>
            </a:pPr>
            <a:r>
              <a:rPr lang="en-GB" sz="1600" dirty="0">
                <a:solidFill>
                  <a:schemeClr val="accent3"/>
                </a:solidFill>
              </a:rPr>
              <a:t>Conversant with the Breast Milk Substitutes (BMS) Act of 2012, the International Code of Marketing of BMS, and the subsidiary BMS regulations of 2021</a:t>
            </a:r>
            <a:endParaRPr sz="1600" dirty="0">
              <a:solidFill>
                <a:schemeClr val="accent3"/>
              </a:solidFill>
            </a:endParaRPr>
          </a:p>
          <a:p>
            <a:pPr marL="457200" lvl="0" indent="-323850" algn="l" rtl="0">
              <a:lnSpc>
                <a:spcPct val="115000"/>
              </a:lnSpc>
              <a:spcBef>
                <a:spcPts val="0"/>
              </a:spcBef>
              <a:spcAft>
                <a:spcPts val="1000"/>
              </a:spcAft>
              <a:buClr>
                <a:schemeClr val="accent3"/>
              </a:buClr>
              <a:buSzPts val="1500"/>
              <a:buFont typeface="Gill Sans"/>
              <a:buChar char="●"/>
            </a:pPr>
            <a:r>
              <a:rPr lang="en-GB" sz="1600" dirty="0">
                <a:solidFill>
                  <a:schemeClr val="accent3"/>
                </a:solidFill>
              </a:rPr>
              <a:t>Avoids conflicts of interest particularly with companies that produce BMS designated products, or from their parent or subsidiary companies, or political leaders. This is imperative to ensure direct care providers protect families from commercial pressure. All mentors must sign a code of conduct indicating adherence to this.</a:t>
            </a:r>
            <a:endParaRPr sz="1600" dirty="0">
              <a:solidFill>
                <a:schemeClr val="accent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61"/>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Roles and Responsibilities of Mentors</a:t>
            </a:r>
            <a:endParaRPr/>
          </a:p>
        </p:txBody>
      </p:sp>
      <p:sp>
        <p:nvSpPr>
          <p:cNvPr id="361" name="Google Shape;361;p61"/>
          <p:cNvSpPr txBox="1">
            <a:spLocks noGrp="1"/>
          </p:cNvSpPr>
          <p:nvPr>
            <p:ph type="body" idx="1"/>
          </p:nvPr>
        </p:nvSpPr>
        <p:spPr>
          <a:xfrm>
            <a:off x="685800" y="971550"/>
            <a:ext cx="7772400" cy="3429000"/>
          </a:xfrm>
          <a:prstGeom prst="rect">
            <a:avLst/>
          </a:prstGeom>
        </p:spPr>
        <p:txBody>
          <a:bodyPr spcFirstLastPara="1" wrap="square" lIns="0" tIns="0" rIns="0" bIns="0" anchor="t" anchorCtr="0">
            <a:noAutofit/>
          </a:bodyPr>
          <a:lstStyle/>
          <a:p>
            <a:pPr marL="457200" lvl="0" indent="-327025" algn="l" rtl="0">
              <a:spcBef>
                <a:spcPts val="0"/>
              </a:spcBef>
              <a:spcAft>
                <a:spcPts val="0"/>
              </a:spcAft>
              <a:buSzPts val="1550"/>
              <a:buFont typeface="Cambria"/>
              <a:buChar char="•"/>
            </a:pPr>
            <a:r>
              <a:rPr lang="en-GB" sz="1550"/>
              <a:t>Provide mentoring, supporting the mentee(s) on all aspects of breastfeeding counselling, strengthening the mentees’ knowledge, skills, and attitudes.</a:t>
            </a:r>
            <a:endParaRPr sz="1550"/>
          </a:p>
          <a:p>
            <a:pPr marL="457200" lvl="0" indent="-327025" algn="l" rtl="0">
              <a:spcBef>
                <a:spcPts val="0"/>
              </a:spcBef>
              <a:spcAft>
                <a:spcPts val="0"/>
              </a:spcAft>
              <a:buSzPts val="1550"/>
              <a:buFont typeface="Gill Sans"/>
              <a:buChar char="•"/>
            </a:pPr>
            <a:r>
              <a:rPr lang="en-GB" sz="1550"/>
              <a:t>Demonstrate and model breastfeeding counselling competencies.</a:t>
            </a:r>
            <a:endParaRPr sz="1550"/>
          </a:p>
          <a:p>
            <a:pPr marL="457200" lvl="0" indent="-327025" algn="l" rtl="0">
              <a:spcBef>
                <a:spcPts val="0"/>
              </a:spcBef>
              <a:spcAft>
                <a:spcPts val="0"/>
              </a:spcAft>
              <a:buSzPts val="1550"/>
              <a:buFont typeface="Gill Sans"/>
              <a:buChar char="•"/>
            </a:pPr>
            <a:r>
              <a:rPr lang="en-GB" sz="1550"/>
              <a:t>Observe mentee(s) providing breastfeeding counselling, using the appropriate Observation Tool for the service delivery point.</a:t>
            </a:r>
            <a:endParaRPr sz="1550"/>
          </a:p>
          <a:p>
            <a:pPr marL="457200" lvl="0" indent="-327025" algn="l" rtl="0">
              <a:spcBef>
                <a:spcPts val="0"/>
              </a:spcBef>
              <a:spcAft>
                <a:spcPts val="0"/>
              </a:spcAft>
              <a:buSzPts val="1550"/>
              <a:buFont typeface="Gill Sans"/>
              <a:buChar char="•"/>
            </a:pPr>
            <a:r>
              <a:rPr lang="en-GB" sz="1550"/>
              <a:t>Focus on observing counselling interactions and providing feedback to the mentee(s)—both affirming and corrective. </a:t>
            </a:r>
            <a:endParaRPr sz="1550"/>
          </a:p>
          <a:p>
            <a:pPr marL="457200" lvl="0" indent="-327025" algn="l" rtl="0">
              <a:spcBef>
                <a:spcPts val="0"/>
              </a:spcBef>
              <a:spcAft>
                <a:spcPts val="0"/>
              </a:spcAft>
              <a:buSzPts val="1550"/>
              <a:buFont typeface="Gill Sans"/>
              <a:buChar char="•"/>
            </a:pPr>
            <a:r>
              <a:rPr lang="en-GB" sz="1550"/>
              <a:t>Facilitate professional growth in a non-punitive way. </a:t>
            </a:r>
            <a:endParaRPr sz="1550"/>
          </a:p>
          <a:p>
            <a:pPr marL="457200" lvl="0" indent="-327025" algn="l" rtl="0">
              <a:spcBef>
                <a:spcPts val="0"/>
              </a:spcBef>
              <a:spcAft>
                <a:spcPts val="0"/>
              </a:spcAft>
              <a:buSzPts val="1550"/>
              <a:buFont typeface="Gill Sans"/>
              <a:buChar char="•"/>
            </a:pPr>
            <a:r>
              <a:rPr lang="en-GB" sz="1550"/>
              <a:t>Encourage learning and improvement in breastfeeding counselling competencies.</a:t>
            </a:r>
            <a:endParaRPr sz="1550"/>
          </a:p>
          <a:p>
            <a:pPr marL="457200" lvl="0" indent="-327025" algn="l" rtl="0">
              <a:spcBef>
                <a:spcPts val="0"/>
              </a:spcBef>
              <a:spcAft>
                <a:spcPts val="0"/>
              </a:spcAft>
              <a:buSzPts val="1550"/>
              <a:buFont typeface="Gill Sans"/>
              <a:buChar char="•"/>
            </a:pPr>
            <a:r>
              <a:rPr lang="en-GB" sz="1550"/>
              <a:t>Build a rapport with mentee(s).</a:t>
            </a:r>
            <a:endParaRPr sz="1550"/>
          </a:p>
          <a:p>
            <a:pPr marL="457200" lvl="0" indent="-327025" algn="l" rtl="0">
              <a:spcBef>
                <a:spcPts val="0"/>
              </a:spcBef>
              <a:spcAft>
                <a:spcPts val="0"/>
              </a:spcAft>
              <a:buSzPts val="1550"/>
              <a:buFont typeface="Gill Sans"/>
              <a:buChar char="•"/>
            </a:pPr>
            <a:r>
              <a:rPr lang="en-GB" sz="1550"/>
              <a:t>Plan and conduct weekly check-ins with their assigned mentee(s) to review documentation and action points from the previous meetings. </a:t>
            </a:r>
            <a:endParaRPr sz="1550"/>
          </a:p>
          <a:p>
            <a:pPr marL="457200" lvl="0" indent="-327025" algn="l" rtl="0">
              <a:spcBef>
                <a:spcPts val="0"/>
              </a:spcBef>
              <a:spcAft>
                <a:spcPts val="0"/>
              </a:spcAft>
              <a:buSzPts val="1550"/>
              <a:buFont typeface="Gill Sans"/>
              <a:buChar char="•"/>
            </a:pPr>
            <a:r>
              <a:rPr lang="en-GB" sz="1550"/>
              <a:t>Be available to answer mentees’ questions and provide support to mentee(s). </a:t>
            </a:r>
            <a:endParaRPr sz="1550"/>
          </a:p>
          <a:p>
            <a:pPr marL="457200" lvl="0" indent="-327025" algn="l" rtl="0">
              <a:spcBef>
                <a:spcPts val="0"/>
              </a:spcBef>
              <a:spcAft>
                <a:spcPts val="0"/>
              </a:spcAft>
              <a:buSzPts val="1550"/>
              <a:buFont typeface="Gill Sans"/>
              <a:buChar char="•"/>
            </a:pPr>
            <a:r>
              <a:rPr lang="en-GB" sz="1550"/>
              <a:t>Make use of job aids and tools.</a:t>
            </a:r>
            <a:endParaRPr sz="1550"/>
          </a:p>
          <a:p>
            <a:pPr marL="457200" lvl="0" indent="-327025" algn="l" rtl="0">
              <a:spcBef>
                <a:spcPts val="0"/>
              </a:spcBef>
              <a:spcAft>
                <a:spcPts val="0"/>
              </a:spcAft>
              <a:buSzPts val="1550"/>
              <a:buFont typeface="Gill Sans"/>
              <a:buChar char="•"/>
            </a:pPr>
            <a:r>
              <a:rPr lang="en-GB" sz="1550"/>
              <a:t>Fill out monitoring and reporting forms. </a:t>
            </a:r>
            <a:endParaRPr sz="1550"/>
          </a:p>
          <a:p>
            <a:pPr marL="457200" lvl="0" indent="-327025" algn="l" rtl="0">
              <a:spcBef>
                <a:spcPts val="0"/>
              </a:spcBef>
              <a:spcAft>
                <a:spcPts val="0"/>
              </a:spcAft>
              <a:buSzPts val="1550"/>
              <a:buFont typeface="Gill Sans"/>
              <a:buChar char="•"/>
            </a:pPr>
            <a:r>
              <a:rPr lang="en-GB" sz="1550"/>
              <a:t>Participate in monthly mentoring meetings.</a:t>
            </a:r>
            <a:endParaRPr sz="15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Purpose of the Meeting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62"/>
          <p:cNvSpPr txBox="1">
            <a:spLocks noGrp="1"/>
          </p:cNvSpPr>
          <p:nvPr>
            <p:ph type="title"/>
          </p:nvPr>
        </p:nvSpPr>
        <p:spPr>
          <a:xfrm>
            <a:off x="685804" y="-125075"/>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Additional Considerations for Mentors</a:t>
            </a:r>
            <a:endParaRPr/>
          </a:p>
        </p:txBody>
      </p:sp>
      <p:sp>
        <p:nvSpPr>
          <p:cNvPr id="367" name="Google Shape;367;p62"/>
          <p:cNvSpPr txBox="1">
            <a:spLocks noGrp="1"/>
          </p:cNvSpPr>
          <p:nvPr>
            <p:ph type="body" idx="1"/>
          </p:nvPr>
        </p:nvSpPr>
        <p:spPr>
          <a:xfrm>
            <a:off x="371400" y="604250"/>
            <a:ext cx="8486100" cy="37200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Availability </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Other responsibilities</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Reliability </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Level of professional expertise </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Experience being in a supervisory role </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Experience with mentoring and pre-service professional education </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Ability to be a leader and influence people </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Knowledge about maternity care and infant feeding practices within the BFHI context to accurately detect both correct and incorrect knowledge, skills, and attitudes (behaviours)</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Communication and organisational skills</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Critical thinking and problem-solving skills</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Resilience and adaptability</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Supportive and positive attitude in approach to work</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Attention to detail</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Commitment to improving the quality of care for patients</a:t>
            </a:r>
            <a:endParaRPr sz="1400" dirty="0">
              <a:solidFill>
                <a:schemeClr val="accent3"/>
              </a:solidFill>
            </a:endParaRPr>
          </a:p>
          <a:p>
            <a:pPr marL="457200" lvl="0" indent="-317500" algn="l" rtl="0">
              <a:lnSpc>
                <a:spcPct val="115000"/>
              </a:lnSpc>
              <a:spcBef>
                <a:spcPts val="0"/>
              </a:spcBef>
              <a:spcAft>
                <a:spcPts val="0"/>
              </a:spcAft>
              <a:buClr>
                <a:schemeClr val="accent3"/>
              </a:buClr>
              <a:buSzPts val="1400"/>
              <a:buFont typeface="Gill Sans"/>
              <a:buChar char="●"/>
            </a:pPr>
            <a:r>
              <a:rPr lang="en-GB" sz="1400" dirty="0">
                <a:solidFill>
                  <a:schemeClr val="accent3"/>
                </a:solidFill>
              </a:rPr>
              <a:t>Willingness to learn new skills</a:t>
            </a:r>
            <a:endParaRPr sz="1400" dirty="0">
              <a:solidFill>
                <a:schemeClr val="accent3"/>
              </a:solidFill>
            </a:endParaRPr>
          </a:p>
          <a:p>
            <a:pPr marL="457200" lvl="0" indent="-317500" algn="l" rtl="0">
              <a:lnSpc>
                <a:spcPct val="115000"/>
              </a:lnSpc>
              <a:spcBef>
                <a:spcPts val="0"/>
              </a:spcBef>
              <a:spcAft>
                <a:spcPts val="1000"/>
              </a:spcAft>
              <a:buClr>
                <a:schemeClr val="accent3"/>
              </a:buClr>
              <a:buSzPts val="1400"/>
              <a:buFont typeface="Gill Sans"/>
              <a:buChar char="●"/>
            </a:pPr>
            <a:r>
              <a:rPr lang="en-GB" sz="1400" dirty="0">
                <a:solidFill>
                  <a:schemeClr val="accent3"/>
                </a:solidFill>
              </a:rPr>
              <a:t>Willingness to commit to participating in the mentorship activities for the duration of the mentorship program</a:t>
            </a:r>
            <a:endParaRPr sz="1400" dirty="0">
              <a:solidFill>
                <a:schemeClr val="accent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Google Shape;374;p63"/>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Minimum Requirements for Mentees</a:t>
            </a:r>
            <a:endParaRPr/>
          </a:p>
        </p:txBody>
      </p:sp>
      <p:sp>
        <p:nvSpPr>
          <p:cNvPr id="373" name="Google Shape;373;p63"/>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34327" algn="l" rtl="0">
              <a:spcBef>
                <a:spcPts val="0"/>
              </a:spcBef>
              <a:spcAft>
                <a:spcPts val="0"/>
              </a:spcAft>
              <a:buSzPct val="90000"/>
              <a:buChar char="●"/>
            </a:pPr>
            <a:r>
              <a:rPr lang="en-GB" sz="1800" dirty="0"/>
              <a:t>Completed the BFHI training</a:t>
            </a:r>
            <a:endParaRPr sz="1800" dirty="0"/>
          </a:p>
          <a:p>
            <a:pPr marL="457200" lvl="0" indent="-334327" algn="l" rtl="0">
              <a:spcBef>
                <a:spcPts val="1200"/>
              </a:spcBef>
              <a:spcAft>
                <a:spcPts val="0"/>
              </a:spcAft>
              <a:buSzPct val="90000"/>
              <a:buChar char="●"/>
            </a:pPr>
            <a:r>
              <a:rPr lang="en-GB" sz="1800" dirty="0"/>
              <a:t>Provides direct care to clients in one of the prioritised service delivery point(s)</a:t>
            </a:r>
            <a:endParaRPr sz="1800" dirty="0"/>
          </a:p>
          <a:p>
            <a:pPr marL="457200" lvl="0" indent="-334327" algn="l" rtl="0">
              <a:spcBef>
                <a:spcPts val="1200"/>
              </a:spcBef>
              <a:spcAft>
                <a:spcPts val="0"/>
              </a:spcAft>
              <a:buSzPct val="90000"/>
              <a:buChar char="●"/>
            </a:pPr>
            <a:r>
              <a:rPr lang="en-GB" sz="1800" dirty="0"/>
              <a:t>Has met all qualifications to work as a doctor, nurse, nutritionist, clinical officer, midwife, or breastfeeding peer supporter</a:t>
            </a:r>
            <a:endParaRPr sz="1800" dirty="0"/>
          </a:p>
          <a:p>
            <a:pPr marL="457200" lvl="0" indent="-334327" algn="l" rtl="0">
              <a:spcBef>
                <a:spcPts val="1200"/>
              </a:spcBef>
              <a:spcAft>
                <a:spcPts val="0"/>
              </a:spcAft>
              <a:buSzPct val="90000"/>
              <a:buChar char="●"/>
            </a:pPr>
            <a:r>
              <a:rPr lang="en-GB" sz="1800" dirty="0"/>
              <a:t>Senior management is supportive and agrees to allow staff to participate as a mentee</a:t>
            </a:r>
            <a:endParaRPr sz="1800" dirty="0"/>
          </a:p>
          <a:p>
            <a:pPr marL="457200" lvl="0" indent="-334327" algn="l" rtl="0">
              <a:spcBef>
                <a:spcPts val="1200"/>
              </a:spcBef>
              <a:spcAft>
                <a:spcPts val="1200"/>
              </a:spcAft>
              <a:buSzPct val="90000"/>
              <a:buChar char="●"/>
            </a:pPr>
            <a:r>
              <a:rPr lang="en-GB" sz="1800" dirty="0"/>
              <a:t>Avoids conflicts of interest particularly with companies that produce BMS designated products, or from their parent or subsidiary companies, or political leaders. This is imperative to ensure direct care providers protect families from commercial pressure. All mentors must sign a code of conduct indicating adherence to this.</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64"/>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Roles and Responsibilities of Mentees</a:t>
            </a:r>
            <a:endParaRPr/>
          </a:p>
        </p:txBody>
      </p:sp>
      <p:sp>
        <p:nvSpPr>
          <p:cNvPr id="379" name="Google Shape;379;p64"/>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a:t>Actively participate in mentorship activities for the duration of the program.</a:t>
            </a:r>
            <a:endParaRPr/>
          </a:p>
          <a:p>
            <a:pPr marL="457200" lvl="0" indent="-342900" algn="l" rtl="0">
              <a:spcBef>
                <a:spcPts val="1200"/>
              </a:spcBef>
              <a:spcAft>
                <a:spcPts val="0"/>
              </a:spcAft>
              <a:buSzPts val="1800"/>
              <a:buChar char="●"/>
            </a:pPr>
            <a:r>
              <a:rPr lang="en-GB"/>
              <a:t>Apply new learning on breastfeeding counselling in their daily work.</a:t>
            </a:r>
            <a:endParaRPr/>
          </a:p>
          <a:p>
            <a:pPr marL="457200" lvl="0" indent="-342900" algn="l" rtl="0">
              <a:spcBef>
                <a:spcPts val="1200"/>
              </a:spcBef>
              <a:spcAft>
                <a:spcPts val="0"/>
              </a:spcAft>
              <a:buSzPts val="1800"/>
              <a:buChar char="●"/>
            </a:pPr>
            <a:r>
              <a:rPr lang="en-GB"/>
              <a:t>Practise the skills focused on during mentoring observations.</a:t>
            </a:r>
            <a:endParaRPr/>
          </a:p>
          <a:p>
            <a:pPr marL="457200" lvl="0" indent="-342900" algn="l" rtl="0">
              <a:spcBef>
                <a:spcPts val="1200"/>
              </a:spcBef>
              <a:spcAft>
                <a:spcPts val="0"/>
              </a:spcAft>
              <a:buSzPts val="1800"/>
              <a:buChar char="●"/>
            </a:pPr>
            <a:r>
              <a:rPr lang="en-GB"/>
              <a:t>Participate in weekly check-ins and monthly mentorship meetings.</a:t>
            </a:r>
            <a:endParaRPr/>
          </a:p>
          <a:p>
            <a:pPr marL="457200" lvl="0" indent="-342900" algn="l" rtl="0">
              <a:spcBef>
                <a:spcPts val="1200"/>
              </a:spcBef>
              <a:spcAft>
                <a:spcPts val="0"/>
              </a:spcAft>
              <a:buSzPts val="1800"/>
              <a:buChar char="●"/>
            </a:pPr>
            <a:r>
              <a:rPr lang="en-GB"/>
              <a:t>Complete the reporting forms.</a:t>
            </a:r>
            <a:endParaRPr/>
          </a:p>
          <a:p>
            <a:pPr marL="457200" lvl="0" indent="-342900" algn="l" rtl="0">
              <a:spcBef>
                <a:spcPts val="1200"/>
              </a:spcBef>
              <a:spcAft>
                <a:spcPts val="1200"/>
              </a:spcAft>
              <a:buSzPts val="1800"/>
              <a:buChar char="●"/>
            </a:pPr>
            <a:r>
              <a:rPr lang="en-GB"/>
              <a:t>Make use of job aids.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65"/>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Additional Considerations for Mentees</a:t>
            </a:r>
            <a:endParaRPr/>
          </a:p>
        </p:txBody>
      </p:sp>
      <p:sp>
        <p:nvSpPr>
          <p:cNvPr id="385" name="Google Shape;385;p65"/>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20000"/>
          </a:bodyPr>
          <a:lstStyle/>
          <a:p>
            <a:pPr marL="457200" lvl="0" indent="-342900" algn="l" rtl="0">
              <a:spcBef>
                <a:spcPts val="0"/>
              </a:spcBef>
              <a:spcAft>
                <a:spcPts val="0"/>
              </a:spcAft>
              <a:buSzPts val="1800"/>
              <a:buChar char="●"/>
            </a:pPr>
            <a:r>
              <a:rPr lang="en-GB"/>
              <a:t>Availability </a:t>
            </a:r>
            <a:endParaRPr/>
          </a:p>
          <a:p>
            <a:pPr marL="457200" lvl="0" indent="-342900" algn="l" rtl="0">
              <a:spcBef>
                <a:spcPts val="1200"/>
              </a:spcBef>
              <a:spcAft>
                <a:spcPts val="0"/>
              </a:spcAft>
              <a:buSzPts val="1800"/>
              <a:buChar char="●"/>
            </a:pPr>
            <a:r>
              <a:rPr lang="en-GB"/>
              <a:t>Other responsibilities</a:t>
            </a:r>
            <a:endParaRPr/>
          </a:p>
          <a:p>
            <a:pPr marL="457200" lvl="0" indent="-342900" algn="l" rtl="0">
              <a:spcBef>
                <a:spcPts val="1200"/>
              </a:spcBef>
              <a:spcAft>
                <a:spcPts val="0"/>
              </a:spcAft>
              <a:buSzPts val="1800"/>
              <a:buChar char="●"/>
            </a:pPr>
            <a:r>
              <a:rPr lang="en-GB"/>
              <a:t>Reliability </a:t>
            </a:r>
            <a:endParaRPr/>
          </a:p>
          <a:p>
            <a:pPr marL="457200" lvl="0" indent="-342900" algn="l" rtl="0">
              <a:spcBef>
                <a:spcPts val="1200"/>
              </a:spcBef>
              <a:spcAft>
                <a:spcPts val="0"/>
              </a:spcAft>
              <a:buSzPts val="1800"/>
              <a:buChar char="●"/>
            </a:pPr>
            <a:r>
              <a:rPr lang="en-GB"/>
              <a:t>Willingness to learn new skills</a:t>
            </a:r>
            <a:endParaRPr/>
          </a:p>
          <a:p>
            <a:pPr marL="457200" lvl="0" indent="-342900" algn="l" rtl="0">
              <a:spcBef>
                <a:spcPts val="1200"/>
              </a:spcBef>
              <a:spcAft>
                <a:spcPts val="0"/>
              </a:spcAft>
              <a:buSzPts val="1800"/>
              <a:buChar char="●"/>
            </a:pPr>
            <a:r>
              <a:rPr lang="en-GB"/>
              <a:t>Positive attitude in approach to work</a:t>
            </a:r>
            <a:endParaRPr/>
          </a:p>
          <a:p>
            <a:pPr marL="457200" lvl="0" indent="-342900" algn="l" rtl="0">
              <a:spcBef>
                <a:spcPts val="1200"/>
              </a:spcBef>
              <a:spcAft>
                <a:spcPts val="0"/>
              </a:spcAft>
              <a:buSzPts val="1800"/>
              <a:buChar char="●"/>
            </a:pPr>
            <a:r>
              <a:rPr lang="en-GB"/>
              <a:t>Commitment to improving the quality of care for patients</a:t>
            </a:r>
            <a:endParaRPr/>
          </a:p>
          <a:p>
            <a:pPr marL="457200" lvl="0" indent="-342900" algn="l" rtl="0">
              <a:spcBef>
                <a:spcPts val="1200"/>
              </a:spcBef>
              <a:spcAft>
                <a:spcPts val="0"/>
              </a:spcAft>
              <a:buSzPts val="1800"/>
              <a:buChar char="●"/>
            </a:pPr>
            <a:r>
              <a:rPr lang="en-GB"/>
              <a:t>Open to receiving feedback and guidance from their mentor</a:t>
            </a:r>
            <a:endParaRPr/>
          </a:p>
          <a:p>
            <a:pPr marL="457200" lvl="0" indent="-342900" algn="l" rtl="0">
              <a:spcBef>
                <a:spcPts val="1200"/>
              </a:spcBef>
              <a:spcAft>
                <a:spcPts val="1200"/>
              </a:spcAft>
              <a:buSzPts val="1800"/>
              <a:buChar char="●"/>
            </a:pPr>
            <a:r>
              <a:rPr lang="en-GB"/>
              <a:t>Willingness to commit to participating in the mentorship activities for the duration of the mentorship program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6"/>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Process of Pairing Mentors and Mentees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67"/>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Pair Mentors and Mentees</a:t>
            </a:r>
            <a:endParaRPr/>
          </a:p>
        </p:txBody>
      </p:sp>
      <p:sp>
        <p:nvSpPr>
          <p:cNvPr id="396" name="Google Shape;396;p67"/>
          <p:cNvSpPr txBox="1">
            <a:spLocks noGrp="1"/>
          </p:cNvSpPr>
          <p:nvPr>
            <p:ph type="body" idx="1"/>
          </p:nvPr>
        </p:nvSpPr>
        <p:spPr>
          <a:xfrm>
            <a:off x="685800" y="971550"/>
            <a:ext cx="7772400" cy="3429000"/>
          </a:xfrm>
          <a:prstGeom prst="rect">
            <a:avLst/>
          </a:prstGeom>
        </p:spPr>
        <p:txBody>
          <a:bodyPr spcFirstLastPara="1" wrap="square" lIns="0" tIns="0" rIns="0" bIns="0" anchor="t" anchorCtr="0">
            <a:noAutofit/>
          </a:bodyPr>
          <a:lstStyle/>
          <a:p>
            <a:pPr marL="457200" lvl="0" indent="-334010" algn="l" rtl="0">
              <a:lnSpc>
                <a:spcPct val="80000"/>
              </a:lnSpc>
              <a:spcBef>
                <a:spcPts val="0"/>
              </a:spcBef>
              <a:spcAft>
                <a:spcPts val="0"/>
              </a:spcAft>
              <a:buSzPts val="1660"/>
              <a:buChar char="•"/>
            </a:pPr>
            <a:r>
              <a:rPr lang="en-GB" sz="1800" dirty="0"/>
              <a:t>The BFHI Facility Implementation Team determines the best ratio for mentor-to-mentee (i.e., one-to-one, one mentor to three mentees)</a:t>
            </a:r>
            <a:endParaRPr sz="1800" dirty="0"/>
          </a:p>
          <a:p>
            <a:pPr marL="457200" lvl="0" indent="-334010" algn="l" rtl="0">
              <a:lnSpc>
                <a:spcPct val="80000"/>
              </a:lnSpc>
              <a:spcBef>
                <a:spcPts val="1200"/>
              </a:spcBef>
              <a:spcAft>
                <a:spcPts val="0"/>
              </a:spcAft>
              <a:buSzPts val="1660"/>
              <a:buChar char="•"/>
            </a:pPr>
            <a:r>
              <a:rPr lang="en-GB" sz="1800" dirty="0"/>
              <a:t>Mentors were consulted during the pairing process.</a:t>
            </a:r>
            <a:endParaRPr sz="1800" dirty="0"/>
          </a:p>
          <a:p>
            <a:pPr marL="457200" lvl="0" indent="-334010" algn="l" rtl="0">
              <a:lnSpc>
                <a:spcPct val="80000"/>
              </a:lnSpc>
              <a:spcBef>
                <a:spcPts val="1200"/>
              </a:spcBef>
              <a:spcAft>
                <a:spcPts val="0"/>
              </a:spcAft>
              <a:buSzPts val="1660"/>
              <a:buChar char="•"/>
            </a:pPr>
            <a:r>
              <a:rPr lang="en-GB" sz="1800" dirty="0"/>
              <a:t>Considerations for pairing:</a:t>
            </a:r>
            <a:endParaRPr sz="1800" dirty="0"/>
          </a:p>
          <a:p>
            <a:pPr marL="914400" lvl="1" indent="-334010" algn="l" rtl="0">
              <a:lnSpc>
                <a:spcPct val="80000"/>
              </a:lnSpc>
              <a:spcBef>
                <a:spcPts val="1200"/>
              </a:spcBef>
              <a:spcAft>
                <a:spcPts val="0"/>
              </a:spcAft>
              <a:buSzPts val="1660"/>
              <a:buChar char="—"/>
            </a:pPr>
            <a:r>
              <a:rPr lang="en-GB" sz="1800" dirty="0">
                <a:latin typeface="Gill Sans MT" panose="020B0502020104020203" pitchFamily="34" charset="0"/>
              </a:rPr>
              <a:t>cadre of the mentor and mentee</a:t>
            </a:r>
            <a:endParaRPr sz="1800" dirty="0">
              <a:latin typeface="Gill Sans MT" panose="020B0502020104020203" pitchFamily="34" charset="0"/>
            </a:endParaRPr>
          </a:p>
          <a:p>
            <a:pPr marL="914400" lvl="1" indent="-334010" algn="l" rtl="0">
              <a:lnSpc>
                <a:spcPct val="80000"/>
              </a:lnSpc>
              <a:spcBef>
                <a:spcPts val="1200"/>
              </a:spcBef>
              <a:spcAft>
                <a:spcPts val="0"/>
              </a:spcAft>
              <a:buSzPts val="1660"/>
              <a:buChar char="—"/>
            </a:pPr>
            <a:r>
              <a:rPr lang="en-GB" sz="1800" dirty="0">
                <a:latin typeface="Gill Sans MT" panose="020B0502020104020203" pitchFamily="34" charset="0"/>
              </a:rPr>
              <a:t>mentor-to-mentee ratio chosen</a:t>
            </a:r>
            <a:endParaRPr sz="1800" dirty="0">
              <a:latin typeface="Gill Sans MT" panose="020B0502020104020203" pitchFamily="34" charset="0"/>
            </a:endParaRPr>
          </a:p>
          <a:p>
            <a:pPr marL="914400" lvl="1" indent="-334010" algn="l" rtl="0">
              <a:lnSpc>
                <a:spcPct val="80000"/>
              </a:lnSpc>
              <a:spcBef>
                <a:spcPts val="1200"/>
              </a:spcBef>
              <a:spcAft>
                <a:spcPts val="0"/>
              </a:spcAft>
              <a:buSzPts val="1660"/>
              <a:buChar char="—"/>
            </a:pPr>
            <a:r>
              <a:rPr lang="en-GB" sz="1800" dirty="0">
                <a:latin typeface="Gill Sans MT" panose="020B0502020104020203" pitchFamily="34" charset="0"/>
              </a:rPr>
              <a:t>unit where the mentor and mentee work</a:t>
            </a:r>
            <a:endParaRPr sz="1800" dirty="0">
              <a:latin typeface="Gill Sans MT" panose="020B0502020104020203" pitchFamily="34" charset="0"/>
            </a:endParaRPr>
          </a:p>
          <a:p>
            <a:pPr marL="914400" lvl="1" indent="-342900" algn="l" rtl="0">
              <a:lnSpc>
                <a:spcPct val="80000"/>
              </a:lnSpc>
              <a:spcBef>
                <a:spcPts val="1200"/>
              </a:spcBef>
              <a:spcAft>
                <a:spcPts val="0"/>
              </a:spcAft>
              <a:buSzPts val="1800"/>
              <a:buChar char="—"/>
            </a:pPr>
            <a:r>
              <a:rPr lang="en-GB" sz="1800" dirty="0">
                <a:latin typeface="Gill Sans MT" panose="020B0502020104020203" pitchFamily="34" charset="0"/>
              </a:rPr>
              <a:t>skill level of mentees</a:t>
            </a:r>
            <a:endParaRPr sz="1800" dirty="0">
              <a:latin typeface="Gill Sans MT" panose="020B0502020104020203" pitchFamily="34" charset="0"/>
            </a:endParaRPr>
          </a:p>
          <a:p>
            <a:pPr marL="914400" lvl="1" indent="-333375" algn="l" rtl="0">
              <a:lnSpc>
                <a:spcPct val="80000"/>
              </a:lnSpc>
              <a:spcBef>
                <a:spcPts val="1200"/>
              </a:spcBef>
              <a:spcAft>
                <a:spcPts val="0"/>
              </a:spcAft>
              <a:buSzPts val="1650"/>
              <a:buChar char="—"/>
            </a:pPr>
            <a:r>
              <a:rPr lang="en-GB" sz="1800" dirty="0">
                <a:latin typeface="Gill Sans MT" panose="020B0502020104020203" pitchFamily="34" charset="0"/>
              </a:rPr>
              <a:t>roles of mentors and mentees in the facility</a:t>
            </a:r>
            <a:endParaRPr sz="1800" dirty="0">
              <a:latin typeface="Gill Sans MT" panose="020B0502020104020203" pitchFamily="34" charset="0"/>
            </a:endParaRPr>
          </a:p>
          <a:p>
            <a:pPr marL="914400" lvl="1" indent="-333375" algn="l" rtl="0">
              <a:lnSpc>
                <a:spcPct val="80000"/>
              </a:lnSpc>
              <a:spcBef>
                <a:spcPts val="1200"/>
              </a:spcBef>
              <a:spcAft>
                <a:spcPts val="0"/>
              </a:spcAft>
              <a:buSzPts val="1650"/>
              <a:buChar char="—"/>
            </a:pPr>
            <a:r>
              <a:rPr lang="en-GB" sz="1800" dirty="0">
                <a:latin typeface="Gill Sans MT" panose="020B0502020104020203" pitchFamily="34" charset="0"/>
              </a:rPr>
              <a:t>personality</a:t>
            </a:r>
            <a:endParaRPr sz="1800" dirty="0">
              <a:latin typeface="Gill Sans MT" panose="020B0502020104020203" pitchFamily="34" charset="0"/>
            </a:endParaRPr>
          </a:p>
          <a:p>
            <a:pPr marL="914400" lvl="1" indent="-342900" algn="l" rtl="0">
              <a:lnSpc>
                <a:spcPct val="80000"/>
              </a:lnSpc>
              <a:spcBef>
                <a:spcPts val="1200"/>
              </a:spcBef>
              <a:spcAft>
                <a:spcPts val="1200"/>
              </a:spcAft>
              <a:buSzPts val="1800"/>
              <a:buChar char="—"/>
            </a:pPr>
            <a:r>
              <a:rPr lang="en-GB" sz="1800" dirty="0">
                <a:latin typeface="Gill Sans MT" panose="020B0502020104020203" pitchFamily="34" charset="0"/>
              </a:rPr>
              <a:t>age and experience.</a:t>
            </a:r>
            <a:endParaRPr sz="1700" dirty="0">
              <a:latin typeface="Gill Sans MT" panose="020B05020201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8"/>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Review of the Implementation Process, including Actions Completed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69"/>
          <p:cNvSpPr txBox="1">
            <a:spLocks noGrp="1"/>
          </p:cNvSpPr>
          <p:nvPr>
            <p:ph type="title"/>
          </p:nvPr>
        </p:nvSpPr>
        <p:spPr>
          <a:xfrm>
            <a:off x="685804" y="8865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Implementation Process </a:t>
            </a:r>
            <a:endParaRPr dirty="0"/>
          </a:p>
        </p:txBody>
      </p:sp>
      <p:sp>
        <p:nvSpPr>
          <p:cNvPr id="407" name="Google Shape;407;p69"/>
          <p:cNvSpPr txBox="1">
            <a:spLocks noGrp="1"/>
          </p:cNvSpPr>
          <p:nvPr>
            <p:ph type="body" idx="1"/>
          </p:nvPr>
        </p:nvSpPr>
        <p:spPr>
          <a:xfrm>
            <a:off x="685799" y="857250"/>
            <a:ext cx="7228211" cy="342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GB" sz="1700" dirty="0">
                <a:solidFill>
                  <a:schemeClr val="accent3"/>
                </a:solidFill>
              </a:rPr>
              <a:t>The implementation process includes 10 actions:</a:t>
            </a:r>
            <a:endParaRPr sz="2800" b="1" dirty="0">
              <a:solidFill>
                <a:schemeClr val="accent3"/>
              </a:solidFill>
            </a:endParaRPr>
          </a:p>
          <a:p>
            <a:pPr marL="457200" lvl="0" indent="-336550" algn="l" rtl="0">
              <a:lnSpc>
                <a:spcPct val="115000"/>
              </a:lnSpc>
              <a:spcBef>
                <a:spcPts val="600"/>
              </a:spcBef>
              <a:spcAft>
                <a:spcPts val="0"/>
              </a:spcAft>
              <a:buClr>
                <a:schemeClr val="accent3"/>
              </a:buClr>
              <a:buSzPts val="1700"/>
              <a:buFont typeface="Gill Sans"/>
              <a:buAutoNum type="arabicPeriod"/>
            </a:pPr>
            <a:r>
              <a:rPr lang="en-GB" sz="1700" dirty="0">
                <a:solidFill>
                  <a:schemeClr val="accent3"/>
                </a:solidFill>
              </a:rPr>
              <a:t>Train health facility staff in the </a:t>
            </a:r>
            <a:r>
              <a:rPr lang="en-GB" sz="1700" i="1" dirty="0">
                <a:solidFill>
                  <a:schemeClr val="accent3"/>
                </a:solidFill>
              </a:rPr>
              <a:t>BFHI Training Course for Maternity Staff. </a:t>
            </a:r>
            <a:r>
              <a:rPr lang="en-GB" dirty="0"/>
              <a:t>✅</a:t>
            </a:r>
            <a:endParaRPr sz="1700" i="1"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Identify and prioritise service delivery points. </a:t>
            </a:r>
            <a:r>
              <a:rPr lang="en-GB" dirty="0"/>
              <a:t>✅</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Select and train mentors. </a:t>
            </a:r>
            <a:r>
              <a:rPr lang="en-GB" dirty="0"/>
              <a:t>✅</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Select mentees. </a:t>
            </a:r>
            <a:r>
              <a:rPr lang="en-GB" dirty="0"/>
              <a:t>✅</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Pair mentors and mentees. </a:t>
            </a:r>
            <a:r>
              <a:rPr lang="en-GB" dirty="0"/>
              <a:t>✅</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Orient mentors and mentees. </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Conduct mentoring.</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Conduct monthly meetings.</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Assess competencies for graduation.</a:t>
            </a:r>
            <a:endParaRPr sz="1700" dirty="0">
              <a:solidFill>
                <a:schemeClr val="accent3"/>
              </a:solidFill>
            </a:endParaRPr>
          </a:p>
          <a:p>
            <a:pPr marL="457200" lvl="0" indent="-336550" algn="l" rtl="0">
              <a:lnSpc>
                <a:spcPct val="115000"/>
              </a:lnSpc>
              <a:spcBef>
                <a:spcPts val="0"/>
              </a:spcBef>
              <a:spcAft>
                <a:spcPts val="0"/>
              </a:spcAft>
              <a:buClr>
                <a:schemeClr val="accent3"/>
              </a:buClr>
              <a:buSzPts val="1700"/>
              <a:buFont typeface="Gill Sans"/>
              <a:buAutoNum type="arabicPeriod"/>
            </a:pPr>
            <a:r>
              <a:rPr lang="en-GB" sz="1700" dirty="0">
                <a:solidFill>
                  <a:schemeClr val="accent3"/>
                </a:solidFill>
              </a:rPr>
              <a:t>Monitor the program.</a:t>
            </a:r>
            <a:endParaRPr sz="1700" dirty="0">
              <a:solidFill>
                <a:schemeClr val="accent3"/>
              </a:solidFill>
            </a:endParaRPr>
          </a:p>
          <a:p>
            <a:pPr marL="0" lvl="0" indent="0" algn="l" rtl="0">
              <a:spcBef>
                <a:spcPts val="600"/>
              </a:spcBef>
              <a:spcAft>
                <a:spcPts val="0"/>
              </a:spcAft>
              <a:buNone/>
            </a:pPr>
            <a:endParaRPr sz="1800" dirty="0">
              <a:solidFill>
                <a:schemeClr val="accent3"/>
              </a:solidFill>
            </a:endParaRPr>
          </a:p>
          <a:p>
            <a:pPr marL="0" lvl="0" indent="0" algn="l" rtl="0">
              <a:spcBef>
                <a:spcPts val="600"/>
              </a:spcBef>
              <a:spcAft>
                <a:spcPts val="120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70"/>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Service Delivery Points Chosen</a:t>
            </a:r>
            <a:endParaRPr/>
          </a:p>
        </p:txBody>
      </p:sp>
      <p:sp>
        <p:nvSpPr>
          <p:cNvPr id="413" name="Google Shape;413;p70"/>
          <p:cNvSpPr txBox="1">
            <a:spLocks noGrp="1"/>
          </p:cNvSpPr>
          <p:nvPr>
            <p:ph type="body" idx="1"/>
          </p:nvPr>
        </p:nvSpPr>
        <p:spPr>
          <a:xfrm>
            <a:off x="685800" y="971550"/>
            <a:ext cx="4584900" cy="3517500"/>
          </a:xfrm>
          <a:prstGeom prst="rect">
            <a:avLst/>
          </a:prstGeom>
        </p:spPr>
        <p:txBody>
          <a:bodyPr spcFirstLastPara="1" wrap="square" lIns="0" tIns="0" rIns="0" bIns="0" anchor="t" anchorCtr="0">
            <a:noAutofit/>
          </a:bodyPr>
          <a:lstStyle/>
          <a:p>
            <a:pPr marL="230187" lvl="0" indent="-238125" algn="l" rtl="0">
              <a:lnSpc>
                <a:spcPct val="80000"/>
              </a:lnSpc>
              <a:spcBef>
                <a:spcPts val="0"/>
              </a:spcBef>
              <a:spcAft>
                <a:spcPts val="0"/>
              </a:spcAft>
              <a:buSzPts val="1925"/>
              <a:buChar char="•"/>
            </a:pPr>
            <a:r>
              <a:rPr lang="en-GB" sz="2050" dirty="0"/>
              <a:t>We will implement the mentorship program in the following service delivery points:</a:t>
            </a:r>
            <a:endParaRPr sz="2050" dirty="0"/>
          </a:p>
          <a:p>
            <a:pPr marL="788987" lvl="1">
              <a:lnSpc>
                <a:spcPct val="80000"/>
              </a:lnSpc>
              <a:buSzPts val="1925"/>
              <a:buFont typeface="Arial" panose="020B0604020202020204" pitchFamily="34" charset="0"/>
              <a:buChar char="—"/>
            </a:pPr>
            <a:r>
              <a:rPr lang="en-GB" sz="2050" dirty="0">
                <a:latin typeface="Gill Sans MT" panose="020B0502020104020203" pitchFamily="34" charset="0"/>
              </a:rPr>
              <a:t>[TO BE ADDED]</a:t>
            </a:r>
            <a:endParaRPr sz="2050" dirty="0">
              <a:latin typeface="Gill Sans MT" panose="020B0502020104020203" pitchFamily="34" charset="0"/>
            </a:endParaRPr>
          </a:p>
          <a:p>
            <a:pPr marL="781050" lvl="1">
              <a:lnSpc>
                <a:spcPct val="80000"/>
              </a:lnSpc>
              <a:spcAft>
                <a:spcPts val="1200"/>
              </a:spcAft>
              <a:buSzPts val="2050"/>
              <a:buFont typeface="Arial" panose="020B0604020202020204" pitchFamily="34" charset="0"/>
              <a:buChar char="—"/>
            </a:pPr>
            <a:r>
              <a:rPr lang="en-GB" sz="2050" dirty="0">
                <a:latin typeface="Gill Sans MT" panose="020B0502020104020203" pitchFamily="34" charset="0"/>
              </a:rPr>
              <a:t>[TO BE ADDED]</a:t>
            </a:r>
            <a:endParaRPr sz="2050" dirty="0">
              <a:latin typeface="Gill Sans MT" panose="020B0502020104020203" pitchFamily="34" charset="0"/>
            </a:endParaRPr>
          </a:p>
        </p:txBody>
      </p:sp>
      <p:pic>
        <p:nvPicPr>
          <p:cNvPr id="415" name="Google Shape;415;p70" descr="A female nurse places a newborn on a table that has glass enclosures on four sides. They are in a room that has scales for measuring the length and weight of a and an electric space heater."/>
          <p:cNvPicPr preferRelativeResize="0"/>
          <p:nvPr/>
        </p:nvPicPr>
        <p:blipFill rotWithShape="1">
          <a:blip r:embed="rId3">
            <a:alphaModFix/>
          </a:blip>
          <a:srcRect/>
          <a:stretch/>
        </p:blipFill>
        <p:spPr>
          <a:xfrm>
            <a:off x="5114149" y="1666625"/>
            <a:ext cx="3739824" cy="2496050"/>
          </a:xfrm>
          <a:prstGeom prst="rect">
            <a:avLst/>
          </a:prstGeom>
          <a:noFill/>
          <a:ln>
            <a:noFill/>
          </a:ln>
        </p:spPr>
      </p:pic>
      <p:sp>
        <p:nvSpPr>
          <p:cNvPr id="416" name="Google Shape;416;p70"/>
          <p:cNvSpPr txBox="1">
            <a:spLocks noGrp="1"/>
          </p:cNvSpPr>
          <p:nvPr>
            <p:ph type="body" idx="1"/>
          </p:nvPr>
        </p:nvSpPr>
        <p:spPr>
          <a:xfrm rot="-5400000">
            <a:off x="8056875" y="2395500"/>
            <a:ext cx="1794300" cy="200100"/>
          </a:xfrm>
          <a:prstGeom prst="rect">
            <a:avLst/>
          </a:prstGeom>
        </p:spPr>
        <p:txBody>
          <a:bodyPr spcFirstLastPara="1" wrap="square" lIns="0" tIns="0" rIns="0" bIns="0" anchor="t" anchorCtr="0">
            <a:normAutofit/>
          </a:bodyPr>
          <a:lstStyle/>
          <a:p>
            <a:pPr marL="0" lvl="0" indent="0" algn="l" rtl="0">
              <a:lnSpc>
                <a:spcPct val="115000"/>
              </a:lnSpc>
              <a:spcBef>
                <a:spcPts val="0"/>
              </a:spcBef>
              <a:spcAft>
                <a:spcPts val="0"/>
              </a:spcAft>
              <a:buNone/>
            </a:pPr>
            <a:r>
              <a:rPr lang="en-GB" sz="1000"/>
              <a:t>Photo credit: Allan Gichigi/MCSP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2" name="Google Shape;422;p71"/>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Mentees Selected</a:t>
            </a:r>
            <a:endParaRPr/>
          </a:p>
        </p:txBody>
      </p:sp>
      <p:sp>
        <p:nvSpPr>
          <p:cNvPr id="421" name="Google Shape;421;p71"/>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230187" lvl="0" indent="-242887" algn="l" rtl="0">
              <a:lnSpc>
                <a:spcPct val="80000"/>
              </a:lnSpc>
              <a:spcBef>
                <a:spcPts val="0"/>
              </a:spcBef>
              <a:spcAft>
                <a:spcPts val="0"/>
              </a:spcAft>
              <a:buSzPts val="2000"/>
              <a:buChar char="•"/>
            </a:pPr>
            <a:r>
              <a:rPr lang="en-GB" dirty="0"/>
              <a:t>We selected the following health workers to participate in the mentorship program:</a:t>
            </a:r>
            <a:endParaRPr dirty="0"/>
          </a:p>
          <a:p>
            <a:pPr marL="784225" lvl="1" algn="l" rtl="0">
              <a:lnSpc>
                <a:spcPct val="80000"/>
              </a:lnSpc>
              <a:spcBef>
                <a:spcPts val="1200"/>
              </a:spcBef>
              <a:spcAft>
                <a:spcPts val="0"/>
              </a:spcAft>
              <a:buSzPts val="2000"/>
              <a:buFont typeface="Arial" panose="020B0604020202020204" pitchFamily="34" charset="0"/>
              <a:buChar char="—"/>
            </a:pPr>
            <a:r>
              <a:rPr lang="en-GB" dirty="0">
                <a:latin typeface="Gill Sans MT" panose="020B0502020104020203" pitchFamily="34" charset="0"/>
              </a:rPr>
              <a:t>[TO BE ADDED]</a:t>
            </a:r>
            <a:endParaRPr dirty="0">
              <a:latin typeface="Gill Sans MT" panose="020B0502020104020203" pitchFamily="34" charset="0"/>
            </a:endParaRPr>
          </a:p>
          <a:p>
            <a:pPr marL="784225" lvl="1" algn="l" rtl="0">
              <a:lnSpc>
                <a:spcPct val="80000"/>
              </a:lnSpc>
              <a:spcBef>
                <a:spcPts val="1200"/>
              </a:spcBef>
              <a:spcAft>
                <a:spcPts val="1200"/>
              </a:spcAft>
              <a:buSzPts val="2000"/>
              <a:buFont typeface="Arial" panose="020B0604020202020204" pitchFamily="34" charset="0"/>
              <a:buChar char="—"/>
            </a:pPr>
            <a:r>
              <a:rPr lang="en-GB" dirty="0">
                <a:latin typeface="Gill Sans MT" panose="020B0502020104020203" pitchFamily="34" charset="0"/>
              </a:rPr>
              <a:t>[TO BE ADDED]</a:t>
            </a:r>
            <a:endParaRPr dirty="0">
              <a:latin typeface="Gill Sans MT" panose="020B05020201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6"/>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Meeting Goal and Objectives</a:t>
            </a:r>
            <a:endParaRPr/>
          </a:p>
        </p:txBody>
      </p:sp>
      <p:sp>
        <p:nvSpPr>
          <p:cNvPr id="194" name="Google Shape;194;p36"/>
          <p:cNvSpPr txBox="1">
            <a:spLocks noGrp="1"/>
          </p:cNvSpPr>
          <p:nvPr>
            <p:ph type="body" idx="1"/>
          </p:nvPr>
        </p:nvSpPr>
        <p:spPr>
          <a:xfrm>
            <a:off x="685800" y="1200150"/>
            <a:ext cx="7772400" cy="3581100"/>
          </a:xfrm>
          <a:prstGeom prst="rect">
            <a:avLst/>
          </a:prstGeom>
          <a:noFill/>
          <a:ln>
            <a:noFill/>
          </a:ln>
        </p:spPr>
        <p:txBody>
          <a:bodyPr spcFirstLastPara="1" wrap="square" lIns="0" tIns="0" rIns="0" bIns="0" anchor="t" anchorCtr="0">
            <a:normAutofit fontScale="85000" lnSpcReduction="10000"/>
          </a:bodyPr>
          <a:lstStyle/>
          <a:p>
            <a:pPr marL="457200" lvl="0" indent="-334327" algn="l" rtl="0">
              <a:spcBef>
                <a:spcPts val="0"/>
              </a:spcBef>
              <a:spcAft>
                <a:spcPts val="0"/>
              </a:spcAft>
              <a:buSzPct val="90000"/>
              <a:buChar char="•"/>
            </a:pPr>
            <a:r>
              <a:rPr lang="en-GB"/>
              <a:t>The goal of this meeting is to orient mentors to the facility-based breastfeeding counselling mentorship program before the start of mentoring.</a:t>
            </a:r>
            <a:endParaRPr/>
          </a:p>
          <a:p>
            <a:pPr marL="457200" lvl="0" indent="-334327" algn="l" rtl="0">
              <a:spcBef>
                <a:spcPts val="1000"/>
              </a:spcBef>
              <a:spcAft>
                <a:spcPts val="0"/>
              </a:spcAft>
              <a:buSzPct val="90000"/>
              <a:buChar char="•"/>
            </a:pPr>
            <a:r>
              <a:rPr lang="en-GB"/>
              <a:t>By the end of the meeting, particiaptns will be able to— </a:t>
            </a:r>
            <a:endParaRPr/>
          </a:p>
          <a:p>
            <a:pPr marL="914400" lvl="1" indent="-334327" algn="l" rtl="0">
              <a:spcBef>
                <a:spcPts val="0"/>
              </a:spcBef>
              <a:spcAft>
                <a:spcPts val="0"/>
              </a:spcAft>
              <a:buSzPct val="90000"/>
              <a:buChar char="—"/>
            </a:pPr>
            <a:r>
              <a:rPr lang="en-GB">
                <a:latin typeface="Gill Sans MT" panose="020B0502020104020203" pitchFamily="34" charset="0"/>
              </a:rPr>
              <a:t>Define clinical mentoring. </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Describe the structure of the mentorship program. </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Describe the roles and responsibilities and expectations of mentors and mentees.</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Explain the process of mentoring. </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Use program resources to document engagement in the mentorship program. </a:t>
            </a:r>
            <a:endParaRPr>
              <a:latin typeface="Gill Sans MT" panose="020B0502020104020203" pitchFamily="34" charset="0"/>
            </a:endParaRPr>
          </a:p>
          <a:p>
            <a:pPr marL="914400" lvl="1" indent="-334327" algn="l" rtl="0">
              <a:spcBef>
                <a:spcPts val="1000"/>
              </a:spcBef>
              <a:spcAft>
                <a:spcPts val="1000"/>
              </a:spcAft>
              <a:buSzPct val="90000"/>
              <a:buChar char="—"/>
            </a:pPr>
            <a:r>
              <a:rPr lang="en-GB">
                <a:latin typeface="Gill Sans MT" panose="020B0502020104020203" pitchFamily="34" charset="0"/>
              </a:rPr>
              <a:t>Describe the timeline and scheduling for the mentorship program. </a:t>
            </a:r>
            <a:endParaRPr>
              <a:latin typeface="Gill Sans MT" panose="020B05020201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8" name="Google Shape;428;p72"/>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Pairing of Mentors and Mentees</a:t>
            </a:r>
            <a:endParaRPr/>
          </a:p>
        </p:txBody>
      </p:sp>
      <p:sp>
        <p:nvSpPr>
          <p:cNvPr id="427" name="Google Shape;427;p72"/>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230187" lvl="0" indent="-242887" algn="l" rtl="0">
              <a:lnSpc>
                <a:spcPct val="80000"/>
              </a:lnSpc>
              <a:spcBef>
                <a:spcPts val="0"/>
              </a:spcBef>
              <a:spcAft>
                <a:spcPts val="0"/>
              </a:spcAft>
              <a:buSzPts val="2000"/>
              <a:buChar char="•"/>
            </a:pPr>
            <a:r>
              <a:rPr lang="en-GB" dirty="0"/>
              <a:t>The following mentors and mentees have been paired for the mentorship program:</a:t>
            </a:r>
            <a:endParaRPr dirty="0"/>
          </a:p>
          <a:p>
            <a:pPr marL="784225" lvl="1">
              <a:lnSpc>
                <a:spcPct val="80000"/>
              </a:lnSpc>
              <a:buSzPts val="2000"/>
              <a:buFont typeface="Arial" panose="020B0604020202020204" pitchFamily="34" charset="0"/>
              <a:buChar char="—"/>
            </a:pPr>
            <a:r>
              <a:rPr lang="en-GB" dirty="0">
                <a:latin typeface="Gill Sans MT" panose="020B0502020104020203" pitchFamily="34" charset="0"/>
              </a:rPr>
              <a:t>[TO BE ADDED]</a:t>
            </a:r>
            <a:endParaRPr dirty="0">
              <a:latin typeface="Gill Sans MT" panose="020B0502020104020203" pitchFamily="34" charset="0"/>
            </a:endParaRPr>
          </a:p>
          <a:p>
            <a:pPr marL="784225" lvl="1">
              <a:lnSpc>
                <a:spcPct val="80000"/>
              </a:lnSpc>
              <a:buSzPts val="2000"/>
              <a:buFont typeface="Arial" panose="020B0604020202020204" pitchFamily="34" charset="0"/>
              <a:buChar char="—"/>
            </a:pPr>
            <a:r>
              <a:rPr lang="en-GB" dirty="0">
                <a:latin typeface="Gill Sans MT" panose="020B0502020104020203" pitchFamily="34" charset="0"/>
              </a:rPr>
              <a:t>[TO BE ADDED]</a:t>
            </a:r>
            <a:endParaRPr dirty="0">
              <a:latin typeface="Gill Sans MT" panose="020B0502020104020203" pitchFamily="34" charset="0"/>
            </a:endParaRPr>
          </a:p>
          <a:p>
            <a:pPr marL="0" lvl="0" indent="0" algn="l" rtl="0">
              <a:spcBef>
                <a:spcPts val="1200"/>
              </a:spcBef>
              <a:spcAft>
                <a:spcPts val="1200"/>
              </a:spcAft>
              <a:buNone/>
            </a:pPr>
            <a:endParaRPr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3"/>
          <p:cNvSpPr txBox="1">
            <a:spLocks noGrp="1"/>
          </p:cNvSpPr>
          <p:nvPr>
            <p:ph type="title" idx="4294967295"/>
          </p:nvPr>
        </p:nvSpPr>
        <p:spPr>
          <a:xfrm>
            <a:off x="0" y="0"/>
            <a:ext cx="9144000" cy="4573588"/>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Mentoring, Monthly Meetings, and Graduation Criteria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4"/>
          <p:cNvSpPr txBox="1">
            <a:spLocks noGrp="1"/>
          </p:cNvSpPr>
          <p:nvPr>
            <p:ph type="title" idx="4294967295"/>
          </p:nvPr>
        </p:nvSpPr>
        <p:spPr>
          <a:xfrm>
            <a:off x="0" y="0"/>
            <a:ext cx="9144000" cy="46624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Mentoring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75"/>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What is Mentoring? </a:t>
            </a:r>
            <a:endParaRPr/>
          </a:p>
        </p:txBody>
      </p:sp>
      <p:sp>
        <p:nvSpPr>
          <p:cNvPr id="443" name="Google Shape;443;p75"/>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a:t>Mentoring involves demonstrating, observing, debriefing, and checking in. </a:t>
            </a:r>
            <a:endParaRPr/>
          </a:p>
          <a:p>
            <a:pPr marL="457200" lvl="0" indent="-342900" algn="l" rtl="0">
              <a:spcBef>
                <a:spcPts val="1200"/>
              </a:spcBef>
              <a:spcAft>
                <a:spcPts val="0"/>
              </a:spcAft>
              <a:buSzPts val="1800"/>
              <a:buChar char="•"/>
            </a:pPr>
            <a:r>
              <a:rPr lang="en-GB"/>
              <a:t>The success of mentoring rests on the mentor providing timely, appropriate, and supportive feedback to the mentee. </a:t>
            </a:r>
            <a:endParaRPr/>
          </a:p>
          <a:p>
            <a:pPr marL="457200" lvl="0" indent="-342900" algn="l" rtl="0">
              <a:spcBef>
                <a:spcPts val="1200"/>
              </a:spcBef>
              <a:spcAft>
                <a:spcPts val="1200"/>
              </a:spcAft>
              <a:buSzPts val="1800"/>
              <a:buChar char="•"/>
            </a:pPr>
            <a:r>
              <a:rPr lang="en-GB"/>
              <a:t>While mentoring is primarily the responsibility of mentors and mentees, the BFHI facility coordinator and the BFHI Facility Implementation Team will offer support and guidance throughout the mentoring process.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0" name="Google Shape;450;p76"/>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Goal Setting </a:t>
            </a:r>
            <a:endParaRPr/>
          </a:p>
        </p:txBody>
      </p:sp>
      <p:sp>
        <p:nvSpPr>
          <p:cNvPr id="449" name="Google Shape;449;p76"/>
          <p:cNvSpPr txBox="1">
            <a:spLocks noGrp="1"/>
          </p:cNvSpPr>
          <p:nvPr>
            <p:ph type="body" idx="1"/>
          </p:nvPr>
        </p:nvSpPr>
        <p:spPr>
          <a:xfrm>
            <a:off x="685800" y="895350"/>
            <a:ext cx="7772400" cy="3429000"/>
          </a:xfrm>
          <a:prstGeom prst="rect">
            <a:avLst/>
          </a:prstGeom>
        </p:spPr>
        <p:txBody>
          <a:bodyPr spcFirstLastPara="1" wrap="square" lIns="0" tIns="0" rIns="0" bIns="0" anchor="t" anchorCtr="0">
            <a:noAutofit/>
          </a:bodyPr>
          <a:lstStyle/>
          <a:p>
            <a:pPr marL="457200" lvl="0" indent="-329882" algn="l" rtl="0">
              <a:lnSpc>
                <a:spcPct val="80000"/>
              </a:lnSpc>
              <a:spcBef>
                <a:spcPts val="0"/>
              </a:spcBef>
              <a:spcAft>
                <a:spcPts val="0"/>
              </a:spcAft>
              <a:buSzPts val="1595"/>
              <a:buChar char="•"/>
            </a:pPr>
            <a:r>
              <a:rPr lang="en-GB" sz="1750"/>
              <a:t>Before mentoring begins, the mentor and mentee(s) will meet to establish the mentees’ goals for the program. This helps to start to build trust, review individual goals, and discuss anything sensitive or confidential without other mentees present. </a:t>
            </a:r>
            <a:endParaRPr sz="1750"/>
          </a:p>
          <a:p>
            <a:pPr marL="457200" lvl="0" indent="-329882" algn="l" rtl="0">
              <a:lnSpc>
                <a:spcPct val="80000"/>
              </a:lnSpc>
              <a:spcBef>
                <a:spcPts val="1200"/>
              </a:spcBef>
              <a:spcAft>
                <a:spcPts val="0"/>
              </a:spcAft>
              <a:buSzPts val="1595"/>
              <a:buChar char="•"/>
            </a:pPr>
            <a:r>
              <a:rPr lang="en-GB" sz="1750"/>
              <a:t>Mentee goals should be—</a:t>
            </a:r>
            <a:endParaRPr sz="1750"/>
          </a:p>
          <a:p>
            <a:pPr marL="914400" lvl="1" indent="-329882" algn="l" rtl="0">
              <a:lnSpc>
                <a:spcPct val="80000"/>
              </a:lnSpc>
              <a:spcBef>
                <a:spcPts val="1200"/>
              </a:spcBef>
              <a:spcAft>
                <a:spcPts val="0"/>
              </a:spcAft>
              <a:buSzPts val="1595"/>
              <a:buChar char="—"/>
            </a:pPr>
            <a:r>
              <a:rPr lang="en-GB" sz="1750">
                <a:latin typeface="Gill Sans MT" panose="020B0502020104020203" pitchFamily="34" charset="0"/>
              </a:rPr>
              <a:t>based on strengths and gaps identified by completing the “Mentee Self-Evaluation Form”</a:t>
            </a:r>
            <a:endParaRPr sz="1750">
              <a:latin typeface="Gill Sans MT" panose="020B0502020104020203" pitchFamily="34" charset="0"/>
            </a:endParaRPr>
          </a:p>
          <a:p>
            <a:pPr marL="914400" lvl="1" indent="-329882" algn="l" rtl="0">
              <a:lnSpc>
                <a:spcPct val="80000"/>
              </a:lnSpc>
              <a:spcBef>
                <a:spcPts val="1200"/>
              </a:spcBef>
              <a:spcAft>
                <a:spcPts val="0"/>
              </a:spcAft>
              <a:buSzPts val="1595"/>
              <a:buChar char="—"/>
            </a:pPr>
            <a:r>
              <a:rPr lang="en-GB" sz="1750">
                <a:latin typeface="Gill Sans MT" panose="020B0502020104020203" pitchFamily="34" charset="0"/>
              </a:rPr>
              <a:t>tailored to the needs of the mentee</a:t>
            </a:r>
            <a:endParaRPr sz="1750">
              <a:latin typeface="Gill Sans MT" panose="020B0502020104020203" pitchFamily="34" charset="0"/>
            </a:endParaRPr>
          </a:p>
          <a:p>
            <a:pPr marL="914400" lvl="1" indent="-329882" algn="l" rtl="0">
              <a:lnSpc>
                <a:spcPct val="80000"/>
              </a:lnSpc>
              <a:spcBef>
                <a:spcPts val="1200"/>
              </a:spcBef>
              <a:spcAft>
                <a:spcPts val="0"/>
              </a:spcAft>
              <a:buSzPts val="1595"/>
              <a:buChar char="—"/>
            </a:pPr>
            <a:r>
              <a:rPr lang="en-GB" sz="1750">
                <a:latin typeface="Gill Sans MT" panose="020B0502020104020203" pitchFamily="34" charset="0"/>
              </a:rPr>
              <a:t>agreed upon between the mentor/mentee </a:t>
            </a:r>
            <a:endParaRPr sz="1750">
              <a:latin typeface="Gill Sans MT" panose="020B0502020104020203" pitchFamily="34" charset="0"/>
            </a:endParaRPr>
          </a:p>
          <a:p>
            <a:pPr marL="914400" lvl="1" indent="-329882" algn="l" rtl="0">
              <a:lnSpc>
                <a:spcPct val="80000"/>
              </a:lnSpc>
              <a:spcBef>
                <a:spcPts val="1200"/>
              </a:spcBef>
              <a:spcAft>
                <a:spcPts val="0"/>
              </a:spcAft>
              <a:buSzPts val="1595"/>
              <a:buChar char="—"/>
            </a:pPr>
            <a:r>
              <a:rPr lang="en-GB" sz="1750">
                <a:latin typeface="Gill Sans MT" panose="020B0502020104020203" pitchFamily="34" charset="0"/>
              </a:rPr>
              <a:t>selected from the list of focus competencies of the mentorship program</a:t>
            </a:r>
            <a:endParaRPr sz="1750">
              <a:latin typeface="Gill Sans MT" panose="020B0502020104020203" pitchFamily="34" charset="0"/>
            </a:endParaRPr>
          </a:p>
          <a:p>
            <a:pPr marL="914400" lvl="1" indent="-329882" algn="l" rtl="0">
              <a:lnSpc>
                <a:spcPct val="80000"/>
              </a:lnSpc>
              <a:spcBef>
                <a:spcPts val="1200"/>
              </a:spcBef>
              <a:spcAft>
                <a:spcPts val="0"/>
              </a:spcAft>
              <a:buSzPts val="1595"/>
              <a:buChar char="—"/>
            </a:pPr>
            <a:r>
              <a:rPr lang="en-GB" sz="1750">
                <a:latin typeface="Gill Sans MT" panose="020B0502020104020203" pitchFamily="34" charset="0"/>
              </a:rPr>
              <a:t>achievable within the duration of the mentorship program (i.e., the mentee can make progress on these goals within the four-month duration)</a:t>
            </a:r>
            <a:endParaRPr sz="1750">
              <a:latin typeface="Gill Sans MT" panose="020B0502020104020203" pitchFamily="34" charset="0"/>
            </a:endParaRPr>
          </a:p>
          <a:p>
            <a:pPr marL="914400" lvl="1" indent="-329882" algn="l" rtl="0">
              <a:lnSpc>
                <a:spcPct val="80000"/>
              </a:lnSpc>
              <a:spcBef>
                <a:spcPts val="1200"/>
              </a:spcBef>
              <a:spcAft>
                <a:spcPts val="1200"/>
              </a:spcAft>
              <a:buSzPts val="1595"/>
              <a:buChar char="—"/>
            </a:pPr>
            <a:r>
              <a:rPr lang="en-GB" sz="1750">
                <a:latin typeface="Gill Sans MT" panose="020B0502020104020203" pitchFamily="34" charset="0"/>
              </a:rPr>
              <a:t>documented on the “Mentee Goals and Progress Log” (will review later).</a:t>
            </a:r>
            <a:endParaRPr sz="1750">
              <a:latin typeface="Gill Sans MT" panose="020B05020201040202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6" name="Google Shape;456;p77"/>
          <p:cNvSpPr txBox="1">
            <a:spLocks noGrp="1"/>
          </p:cNvSpPr>
          <p:nvPr>
            <p:ph type="title"/>
          </p:nvPr>
        </p:nvSpPr>
        <p:spPr>
          <a:xfrm>
            <a:off x="462975" y="159975"/>
            <a:ext cx="83313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Summary: Demonstration, Observation, Debrief, and Check-In</a:t>
            </a:r>
            <a:endParaRPr/>
          </a:p>
        </p:txBody>
      </p:sp>
      <p:sp>
        <p:nvSpPr>
          <p:cNvPr id="455" name="Google Shape;455;p77"/>
          <p:cNvSpPr txBox="1">
            <a:spLocks noGrp="1"/>
          </p:cNvSpPr>
          <p:nvPr>
            <p:ph type="body" idx="1"/>
          </p:nvPr>
        </p:nvSpPr>
        <p:spPr>
          <a:xfrm>
            <a:off x="554550" y="971550"/>
            <a:ext cx="8073900" cy="3429000"/>
          </a:xfrm>
          <a:prstGeom prst="rect">
            <a:avLst/>
          </a:prstGeom>
        </p:spPr>
        <p:txBody>
          <a:bodyPr spcFirstLastPara="1" wrap="square" lIns="0" tIns="0" rIns="0" bIns="0" anchor="t" anchorCtr="0">
            <a:noAutofit/>
          </a:bodyPr>
          <a:lstStyle/>
          <a:p>
            <a:pPr marL="457200" lvl="0" indent="-327025" algn="l" rtl="0">
              <a:lnSpc>
                <a:spcPct val="80000"/>
              </a:lnSpc>
              <a:spcBef>
                <a:spcPts val="0"/>
              </a:spcBef>
              <a:spcAft>
                <a:spcPts val="0"/>
              </a:spcAft>
              <a:buSzPts val="1550"/>
              <a:buChar char="•"/>
            </a:pPr>
            <a:r>
              <a:rPr lang="en-GB" b="1" dirty="0"/>
              <a:t>Takes place one to three times per week:</a:t>
            </a:r>
            <a:endParaRPr b="1" dirty="0"/>
          </a:p>
          <a:p>
            <a:pPr marL="914400" lvl="1" indent="-327025" algn="l" rtl="0">
              <a:lnSpc>
                <a:spcPct val="80000"/>
              </a:lnSpc>
              <a:spcBef>
                <a:spcPts val="1000"/>
              </a:spcBef>
              <a:spcAft>
                <a:spcPts val="0"/>
              </a:spcAft>
              <a:buSzPts val="1550"/>
              <a:buChar char="—"/>
            </a:pPr>
            <a:r>
              <a:rPr lang="en-GB" b="1" dirty="0">
                <a:latin typeface="Gill Sans MT" panose="020B0502020104020203" pitchFamily="34" charset="0"/>
              </a:rPr>
              <a:t>Demonstration:</a:t>
            </a:r>
            <a:r>
              <a:rPr lang="en-GB" dirty="0">
                <a:latin typeface="Gill Sans MT" panose="020B0502020104020203" pitchFamily="34" charset="0"/>
              </a:rPr>
              <a:t> </a:t>
            </a:r>
            <a:r>
              <a:rPr lang="en-GB" dirty="0">
                <a:solidFill>
                  <a:srgbClr val="635C5B"/>
                </a:solidFill>
                <a:latin typeface="Gill Sans MT" panose="020B0502020104020203" pitchFamily="34" charset="0"/>
              </a:rPr>
              <a:t>Mentees observe mentors providing breastfeeding counselling, demonstrating the competencies, and modelling best practices.</a:t>
            </a:r>
            <a:endParaRPr dirty="0">
              <a:solidFill>
                <a:srgbClr val="635C5B"/>
              </a:solidFill>
              <a:latin typeface="Gill Sans MT" panose="020B0502020104020203" pitchFamily="34" charset="0"/>
            </a:endParaRPr>
          </a:p>
          <a:p>
            <a:pPr marL="914400" lvl="1" indent="-327025" algn="l" rtl="0">
              <a:lnSpc>
                <a:spcPct val="80000"/>
              </a:lnSpc>
              <a:spcBef>
                <a:spcPts val="1000"/>
              </a:spcBef>
              <a:spcAft>
                <a:spcPts val="0"/>
              </a:spcAft>
              <a:buSzPts val="1550"/>
              <a:buChar char="—"/>
            </a:pPr>
            <a:r>
              <a:rPr lang="en-GB" b="1" dirty="0">
                <a:latin typeface="Gill Sans MT" panose="020B0502020104020203" pitchFamily="34" charset="0"/>
              </a:rPr>
              <a:t>Observation:</a:t>
            </a:r>
            <a:r>
              <a:rPr lang="en-GB" dirty="0">
                <a:latin typeface="Gill Sans MT" panose="020B0502020104020203" pitchFamily="34" charset="0"/>
              </a:rPr>
              <a:t> </a:t>
            </a:r>
            <a:endParaRPr dirty="0">
              <a:latin typeface="Gill Sans MT" panose="020B0502020104020203" pitchFamily="34" charset="0"/>
            </a:endParaRPr>
          </a:p>
          <a:p>
            <a:pPr marL="1371600" lvl="2" indent="-327025" algn="l" rtl="0">
              <a:lnSpc>
                <a:spcPct val="80000"/>
              </a:lnSpc>
              <a:spcBef>
                <a:spcPts val="1000"/>
              </a:spcBef>
              <a:spcAft>
                <a:spcPts val="0"/>
              </a:spcAft>
              <a:buClr>
                <a:srgbClr val="635C5B"/>
              </a:buClr>
              <a:buSzPts val="1550"/>
              <a:buChar char="■"/>
            </a:pPr>
            <a:r>
              <a:rPr lang="en-GB" sz="2000" dirty="0">
                <a:solidFill>
                  <a:srgbClr val="635C5B"/>
                </a:solidFill>
                <a:latin typeface="Gill Sans MT" panose="020B0502020104020203" pitchFamily="34" charset="0"/>
              </a:rPr>
              <a:t>Mentors observe mentees providing breastfeeding counselling. </a:t>
            </a:r>
            <a:endParaRPr sz="2000" dirty="0">
              <a:solidFill>
                <a:srgbClr val="635C5B"/>
              </a:solidFill>
              <a:latin typeface="Gill Sans MT" panose="020B0502020104020203" pitchFamily="34" charset="0"/>
            </a:endParaRPr>
          </a:p>
          <a:p>
            <a:pPr marL="1371600" lvl="2" indent="-327025" algn="l" rtl="0">
              <a:lnSpc>
                <a:spcPct val="80000"/>
              </a:lnSpc>
              <a:spcBef>
                <a:spcPts val="1000"/>
              </a:spcBef>
              <a:spcAft>
                <a:spcPts val="0"/>
              </a:spcAft>
              <a:buClr>
                <a:srgbClr val="635C5B"/>
              </a:buClr>
              <a:buSzPts val="1550"/>
              <a:buChar char="■"/>
            </a:pPr>
            <a:r>
              <a:rPr lang="en-GB" sz="2000" dirty="0">
                <a:solidFill>
                  <a:srgbClr val="635C5B"/>
                </a:solidFill>
                <a:latin typeface="Gill Sans MT" panose="020B0502020104020203" pitchFamily="34" charset="0"/>
              </a:rPr>
              <a:t>Mentors perform competency assessments of mentees.</a:t>
            </a:r>
            <a:endParaRPr sz="2000" dirty="0">
              <a:solidFill>
                <a:srgbClr val="635C5B"/>
              </a:solidFill>
              <a:latin typeface="Gill Sans MT" panose="020B0502020104020203" pitchFamily="34" charset="0"/>
            </a:endParaRPr>
          </a:p>
          <a:p>
            <a:pPr marL="914400" lvl="1" indent="-327025" algn="l" rtl="0">
              <a:lnSpc>
                <a:spcPct val="80000"/>
              </a:lnSpc>
              <a:spcBef>
                <a:spcPts val="1000"/>
              </a:spcBef>
              <a:spcAft>
                <a:spcPts val="0"/>
              </a:spcAft>
              <a:buSzPts val="1550"/>
              <a:buChar char="—"/>
            </a:pPr>
            <a:r>
              <a:rPr lang="en-GB" b="1" dirty="0">
                <a:latin typeface="Gill Sans MT" panose="020B0502020104020203" pitchFamily="34" charset="0"/>
              </a:rPr>
              <a:t>Debrief: </a:t>
            </a:r>
            <a:r>
              <a:rPr lang="en-GB" dirty="0">
                <a:solidFill>
                  <a:srgbClr val="635C5B"/>
                </a:solidFill>
                <a:latin typeface="Gill Sans MT" panose="020B0502020104020203" pitchFamily="34" charset="0"/>
              </a:rPr>
              <a:t>Mentors provide feedback to mentees.</a:t>
            </a:r>
            <a:endParaRPr dirty="0">
              <a:solidFill>
                <a:srgbClr val="635C5B"/>
              </a:solidFill>
              <a:latin typeface="Gill Sans MT" panose="020B0502020104020203" pitchFamily="34" charset="0"/>
            </a:endParaRPr>
          </a:p>
          <a:p>
            <a:pPr marL="457200" lvl="0" indent="-327025" algn="l" rtl="0">
              <a:lnSpc>
                <a:spcPct val="80000"/>
              </a:lnSpc>
              <a:spcBef>
                <a:spcPts val="1000"/>
              </a:spcBef>
              <a:spcAft>
                <a:spcPts val="0"/>
              </a:spcAft>
              <a:buSzPts val="1550"/>
              <a:buChar char="•"/>
            </a:pPr>
            <a:r>
              <a:rPr lang="en-GB" b="1" dirty="0"/>
              <a:t>Takes place once every one or two weeks:</a:t>
            </a:r>
            <a:endParaRPr b="1" dirty="0"/>
          </a:p>
          <a:p>
            <a:pPr marL="914400" lvl="1" indent="-327025" algn="l" rtl="0">
              <a:lnSpc>
                <a:spcPct val="80000"/>
              </a:lnSpc>
              <a:spcBef>
                <a:spcPts val="1000"/>
              </a:spcBef>
              <a:spcAft>
                <a:spcPts val="0"/>
              </a:spcAft>
              <a:buSzPts val="1550"/>
              <a:buChar char="—"/>
            </a:pPr>
            <a:r>
              <a:rPr lang="en-GB" b="1" dirty="0">
                <a:latin typeface="Gill Sans MT" panose="020B0502020104020203" pitchFamily="34" charset="0"/>
              </a:rPr>
              <a:t>Check-in:</a:t>
            </a:r>
            <a:r>
              <a:rPr lang="en-GB" b="1" dirty="0">
                <a:solidFill>
                  <a:srgbClr val="6C6463"/>
                </a:solidFill>
                <a:latin typeface="Gill Sans MT" panose="020B0502020104020203" pitchFamily="34" charset="0"/>
              </a:rPr>
              <a:t> </a:t>
            </a:r>
            <a:r>
              <a:rPr lang="en-GB" dirty="0">
                <a:solidFill>
                  <a:srgbClr val="635C5B"/>
                </a:solidFill>
                <a:latin typeface="Gill Sans MT" panose="020B0502020104020203" pitchFamily="34" charset="0"/>
              </a:rPr>
              <a:t>Debrief counselling sessions observed, provide feedback, conduct clinical teaching, etc. </a:t>
            </a:r>
            <a:endParaRPr dirty="0">
              <a:latin typeface="Gill Sans MT" panose="020B05020201040202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Google Shape;462;p78"/>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Demonstration by Mentors</a:t>
            </a:r>
            <a:endParaRPr/>
          </a:p>
        </p:txBody>
      </p:sp>
      <p:sp>
        <p:nvSpPr>
          <p:cNvPr id="461" name="Google Shape;461;p78"/>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42900" algn="l" rtl="0">
              <a:spcBef>
                <a:spcPts val="0"/>
              </a:spcBef>
              <a:spcAft>
                <a:spcPts val="0"/>
              </a:spcAft>
              <a:buSzPts val="1800"/>
              <a:buChar char="•"/>
            </a:pPr>
            <a:r>
              <a:rPr lang="en-GB"/>
              <a:t>Initially, mentees will observe mentors demonstrating the competency(ies). The mentee can ask questions and learn by observing their mentor. Mentors leverage demonstrations to teach critical tasks related to performance indicators associated with the focus competencies. Mentors may use clinical teaching or side-by-side mentoring to facilitate learning. </a:t>
            </a:r>
            <a:endParaRPr/>
          </a:p>
          <a:p>
            <a:pPr marL="457200" lvl="0" indent="-342900" algn="l" rtl="0">
              <a:spcBef>
                <a:spcPts val="1200"/>
              </a:spcBef>
              <a:spcAft>
                <a:spcPts val="0"/>
              </a:spcAft>
              <a:buSzPts val="1800"/>
              <a:buChar char="•"/>
            </a:pPr>
            <a:r>
              <a:rPr lang="en-GB"/>
              <a:t>Mentors will demonstrate breastfeeding counselling competencies, as needed, throughout implementation of the mentorship program and consistently model good counselling skills. </a:t>
            </a:r>
            <a:endParaRPr/>
          </a:p>
          <a:p>
            <a:pPr marL="457200" lvl="0" indent="-342900" algn="l" rtl="0">
              <a:spcBef>
                <a:spcPts val="1200"/>
              </a:spcBef>
              <a:spcAft>
                <a:spcPts val="1200"/>
              </a:spcAft>
              <a:buSzPts val="1800"/>
              <a:buChar char="•"/>
            </a:pPr>
            <a:r>
              <a:rPr lang="en-GB"/>
              <a:t>When mentees are ready, they can demonstrate their breastfeeding counselling skills while mentors observe.</a:t>
            </a:r>
            <a:endParaRPr sz="11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Google Shape;468;p79"/>
          <p:cNvSpPr txBox="1">
            <a:spLocks noGrp="1"/>
          </p:cNvSpPr>
          <p:nvPr>
            <p:ph type="title"/>
          </p:nvPr>
        </p:nvSpPr>
        <p:spPr>
          <a:xfrm>
            <a:off x="686104" y="1905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Observation of Mentees by Mentors</a:t>
            </a:r>
            <a:endParaRPr/>
          </a:p>
        </p:txBody>
      </p:sp>
      <p:sp>
        <p:nvSpPr>
          <p:cNvPr id="467" name="Google Shape;467;p79"/>
          <p:cNvSpPr txBox="1">
            <a:spLocks noGrp="1"/>
          </p:cNvSpPr>
          <p:nvPr>
            <p:ph type="body" idx="1"/>
          </p:nvPr>
        </p:nvSpPr>
        <p:spPr>
          <a:xfrm>
            <a:off x="685800" y="971550"/>
            <a:ext cx="7772400" cy="3429000"/>
          </a:xfrm>
          <a:prstGeom prst="rect">
            <a:avLst/>
          </a:prstGeom>
        </p:spPr>
        <p:txBody>
          <a:bodyPr spcFirstLastPara="1" wrap="square" lIns="0" tIns="0" rIns="0" bIns="0" anchor="t" anchorCtr="0">
            <a:noAutofit/>
          </a:bodyPr>
          <a:lstStyle/>
          <a:p>
            <a:pPr marL="457200" lvl="0" indent="-330200" algn="l" rtl="0">
              <a:spcBef>
                <a:spcPts val="0"/>
              </a:spcBef>
              <a:spcAft>
                <a:spcPts val="0"/>
              </a:spcAft>
              <a:buSzPts val="1600"/>
              <a:buChar char="•"/>
            </a:pPr>
            <a:r>
              <a:rPr lang="en-GB" sz="1600"/>
              <a:t>Mentors observe mentees providing breastfeeding counselling between one and three times per week, initially more frequently, throughout implementation of the mentorship program. </a:t>
            </a:r>
            <a:endParaRPr sz="1600"/>
          </a:p>
          <a:p>
            <a:pPr marL="457200" lvl="0" indent="-330200" algn="l" rtl="0">
              <a:spcBef>
                <a:spcPts val="1200"/>
              </a:spcBef>
              <a:spcAft>
                <a:spcPts val="0"/>
              </a:spcAft>
              <a:buSzPts val="1600"/>
              <a:buChar char="•"/>
            </a:pPr>
            <a:r>
              <a:rPr lang="en-GB" sz="1600"/>
              <a:t>During observations, the mentee practises the competencies that she/he prioritised.</a:t>
            </a:r>
            <a:endParaRPr sz="1600"/>
          </a:p>
          <a:p>
            <a:pPr marL="457200" lvl="0" indent="-330200" algn="l" rtl="0">
              <a:spcBef>
                <a:spcPts val="1200"/>
              </a:spcBef>
              <a:spcAft>
                <a:spcPts val="0"/>
              </a:spcAft>
              <a:buSzPts val="1600"/>
              <a:buChar char="•"/>
            </a:pPr>
            <a:r>
              <a:rPr lang="en-GB" sz="1600"/>
              <a:t>If, when the mentor is observing a mentee, the mentee omits crucial information or gives incorrect information, the mentor may gently step in and clarify the information during the counselling interaction. </a:t>
            </a:r>
            <a:endParaRPr sz="1600"/>
          </a:p>
          <a:p>
            <a:pPr marL="457200" lvl="0" indent="-330200" algn="l" rtl="0">
              <a:spcBef>
                <a:spcPts val="1200"/>
              </a:spcBef>
              <a:spcAft>
                <a:spcPts val="0"/>
              </a:spcAft>
              <a:buSzPts val="1600"/>
              <a:buChar char="•"/>
            </a:pPr>
            <a:r>
              <a:rPr lang="en-GB" sz="1600"/>
              <a:t>Mentors assess mentees’ competencies using the performance indicators corresponding with the competencies that the mentees prioritised.</a:t>
            </a:r>
            <a:endParaRPr sz="1600"/>
          </a:p>
          <a:p>
            <a:pPr marL="457200" lvl="0" indent="-330200" algn="l" rtl="0">
              <a:spcBef>
                <a:spcPts val="1200"/>
              </a:spcBef>
              <a:spcAft>
                <a:spcPts val="1200"/>
              </a:spcAft>
              <a:buSzPts val="1600"/>
              <a:buChar char="•"/>
            </a:pPr>
            <a:r>
              <a:rPr lang="en-GB" sz="1600"/>
              <a:t>When observing breastfeeding counselling sessions, mentors will use the “Observation Tool” to help the mentor notice specific actions or skills related to priority performance indicators. They can also be reviewed during monthly meetings to assess progress against established goals.</a:t>
            </a:r>
            <a:endParaRPr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0"/>
          <p:cNvSpPr txBox="1">
            <a:spLocks noGrp="1"/>
          </p:cNvSpPr>
          <p:nvPr>
            <p:ph type="title"/>
          </p:nvPr>
        </p:nvSpPr>
        <p:spPr>
          <a:xfrm>
            <a:off x="685800" y="148692"/>
            <a:ext cx="7772400" cy="688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Observation Tools</a:t>
            </a:r>
            <a:endParaRPr dirty="0"/>
          </a:p>
        </p:txBody>
      </p:sp>
      <p:pic>
        <p:nvPicPr>
          <p:cNvPr id="474" name="Google Shape;474;p8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01119" y="925903"/>
            <a:ext cx="5741020" cy="3807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81"/>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Debrief</a:t>
            </a:r>
            <a:endParaRPr/>
          </a:p>
        </p:txBody>
      </p:sp>
      <p:sp>
        <p:nvSpPr>
          <p:cNvPr id="479" name="Google Shape;479;p81"/>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42900" algn="l" rtl="0">
              <a:spcBef>
                <a:spcPts val="0"/>
              </a:spcBef>
              <a:spcAft>
                <a:spcPts val="0"/>
              </a:spcAft>
              <a:buSzPts val="1800"/>
              <a:buChar char="•"/>
            </a:pPr>
            <a:r>
              <a:rPr lang="en-GB"/>
              <a:t>After any demonstration and observation, mentors and mentees should debrief. </a:t>
            </a:r>
            <a:endParaRPr/>
          </a:p>
          <a:p>
            <a:pPr marL="457200" lvl="0" indent="-342900" algn="l" rtl="0">
              <a:spcBef>
                <a:spcPts val="1200"/>
              </a:spcBef>
              <a:spcAft>
                <a:spcPts val="0"/>
              </a:spcAft>
              <a:buSzPts val="1800"/>
              <a:buChar char="•"/>
            </a:pPr>
            <a:r>
              <a:rPr lang="en-GB"/>
              <a:t>After mentees observe a mentor demonstrating breastfeeding counselling competencies, mentees will discuss what they observed, provide feedback, and ask questions. </a:t>
            </a:r>
            <a:endParaRPr/>
          </a:p>
          <a:p>
            <a:pPr marL="457200" lvl="0" indent="-342900" algn="l" rtl="0">
              <a:spcBef>
                <a:spcPts val="1200"/>
              </a:spcBef>
              <a:spcAft>
                <a:spcPts val="0"/>
              </a:spcAft>
              <a:buSzPts val="1800"/>
              <a:buChar char="•"/>
            </a:pPr>
            <a:r>
              <a:rPr lang="en-GB"/>
              <a:t>After mentors observe mentees, mentors will give supportive, constructive feedback and suggestions for improvement to the mentee. </a:t>
            </a:r>
            <a:endParaRPr/>
          </a:p>
          <a:p>
            <a:pPr marL="457200" lvl="0" indent="-342900" algn="l" rtl="0">
              <a:spcBef>
                <a:spcPts val="1200"/>
              </a:spcBef>
              <a:spcAft>
                <a:spcPts val="1200"/>
              </a:spcAft>
              <a:buSzPts val="1800"/>
              <a:buChar char="•"/>
            </a:pPr>
            <a:r>
              <a:rPr lang="en-GB"/>
              <a:t>If a mentor uses the mentor-led small group approach to mentoring, the mentor will provide feedback to all of the mentees in a group, so mentees can learn from each other.</a:t>
            </a:r>
            <a:endParaRPr sz="1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Clinical Mentoring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82"/>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Clinical Practice Discussion Guide</a:t>
            </a:r>
            <a:endParaRPr/>
          </a:p>
        </p:txBody>
      </p:sp>
      <p:sp>
        <p:nvSpPr>
          <p:cNvPr id="485" name="Google Shape;485;p82"/>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0" lvl="0" indent="0" algn="l" rtl="0">
              <a:spcBef>
                <a:spcPts val="0"/>
              </a:spcBef>
              <a:spcAft>
                <a:spcPts val="1000"/>
              </a:spcAft>
              <a:buNone/>
            </a:pPr>
            <a:r>
              <a:rPr lang="en-GB" sz="1900">
                <a:solidFill>
                  <a:srgbClr val="635C5B"/>
                </a:solidFill>
              </a:rPr>
              <a:t>Mentors will use this to guide the discussion during debriefs and check-ins with mentees. </a:t>
            </a:r>
            <a:endParaRPr/>
          </a:p>
        </p:txBody>
      </p:sp>
      <p:pic>
        <p:nvPicPr>
          <p:cNvPr id="487" name="Google Shape;487;p8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91204" y="726300"/>
            <a:ext cx="3117302" cy="38076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83"/>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Check-In</a:t>
            </a:r>
            <a:endParaRPr/>
          </a:p>
        </p:txBody>
      </p:sp>
      <p:sp>
        <p:nvSpPr>
          <p:cNvPr id="492" name="Google Shape;492;p83"/>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92500" lnSpcReduction="10000"/>
          </a:bodyPr>
          <a:lstStyle/>
          <a:p>
            <a:pPr marL="457200" lvl="0" indent="-342900" algn="l" rtl="0">
              <a:spcBef>
                <a:spcPts val="0"/>
              </a:spcBef>
              <a:spcAft>
                <a:spcPts val="0"/>
              </a:spcAft>
              <a:buSzPts val="1800"/>
              <a:buChar char="•"/>
            </a:pPr>
            <a:r>
              <a:rPr lang="en-GB"/>
              <a:t>The mentor should check in with mentee(s) every one or two weeks, depending on need and availability. More frequent mentoring check-ins are useful, particularly at the start of the program, if work schedules allow for this. </a:t>
            </a:r>
            <a:endParaRPr/>
          </a:p>
          <a:p>
            <a:pPr marL="457200" lvl="0" indent="-342900" algn="l" rtl="0">
              <a:spcBef>
                <a:spcPts val="1200"/>
              </a:spcBef>
              <a:spcAft>
                <a:spcPts val="0"/>
              </a:spcAft>
              <a:buSzPts val="1800"/>
              <a:buChar char="•"/>
            </a:pPr>
            <a:r>
              <a:rPr lang="en-GB"/>
              <a:t>Check-ins should last for 60–90 minutes each, and they can be conducted one-on-one (mentor and mentee) or as a group (mentor and several mentees).</a:t>
            </a:r>
            <a:endParaRPr/>
          </a:p>
          <a:p>
            <a:pPr marL="457200" lvl="0" indent="-342900" algn="l" rtl="0">
              <a:spcBef>
                <a:spcPts val="1200"/>
              </a:spcBef>
              <a:spcAft>
                <a:spcPts val="1200"/>
              </a:spcAft>
              <a:buSzPts val="1800"/>
              <a:buChar char="•"/>
            </a:pPr>
            <a:r>
              <a:rPr lang="en-GB"/>
              <a:t>In cases where mentor-led small groups are the norm, the mentor should still plan to check in with each mentee one-to-one to discuss individual goals and any sensitive or confidential information that the mentee does not want to share with other mentees.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idx="4294967295"/>
          </p:nvPr>
        </p:nvSpPr>
        <p:spPr>
          <a:xfrm>
            <a:off x="0" y="0"/>
            <a:ext cx="9144000" cy="4662488"/>
          </a:xfrm>
          <a:prstGeom prst="rect">
            <a:avLst/>
          </a:prstGeom>
          <a:solidFill>
            <a:schemeClr val="l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dk1"/>
              </a:buClr>
              <a:buSzPts val="2500"/>
              <a:buFont typeface="Arial"/>
              <a:buNone/>
              <a:tabLst/>
              <a:defRPr/>
            </a:pPr>
            <a:r>
              <a:rPr kumimoji="0" lang="en-GB" sz="2500" b="1" i="0" u="none" strike="noStrike" kern="0" cap="none" spc="0" normalizeH="0" baseline="0" noProof="0" dirty="0">
                <a:ln>
                  <a:noFill/>
                </a:ln>
                <a:solidFill>
                  <a:schemeClr val="dk1"/>
                </a:solidFill>
                <a:effectLst/>
                <a:uLnTx/>
                <a:uFillTx/>
                <a:latin typeface="Gill Sans MT" panose="020B0502020104020203" pitchFamily="34" charset="0"/>
                <a:ea typeface="Gill Sans"/>
                <a:cs typeface="Gill Sans"/>
                <a:sym typeface="Gill Sans"/>
              </a:rPr>
              <a:t>Program Materials: Mentee Resources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p85"/>
          <p:cNvSpPr txBox="1">
            <a:spLocks noGrp="1"/>
          </p:cNvSpPr>
          <p:nvPr>
            <p:ph type="title"/>
          </p:nvPr>
        </p:nvSpPr>
        <p:spPr>
          <a:xfrm>
            <a:off x="686104" y="310532"/>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Mentee Resources</a:t>
            </a:r>
            <a:endParaRPr dirty="0"/>
          </a:p>
        </p:txBody>
      </p:sp>
      <p:sp>
        <p:nvSpPr>
          <p:cNvPr id="503" name="Google Shape;503;p85"/>
          <p:cNvSpPr txBox="1">
            <a:spLocks noGrp="1"/>
          </p:cNvSpPr>
          <p:nvPr>
            <p:ph type="body" idx="1"/>
          </p:nvPr>
        </p:nvSpPr>
        <p:spPr>
          <a:xfrm>
            <a:off x="685800" y="1100517"/>
            <a:ext cx="7772400" cy="3592863"/>
          </a:xfrm>
          <a:prstGeom prst="rect">
            <a:avLst/>
          </a:prstGeom>
        </p:spPr>
        <p:txBody>
          <a:bodyPr spcFirstLastPara="1" wrap="square" lIns="0" tIns="0" rIns="0" bIns="0" anchor="t" anchorCtr="0">
            <a:normAutofit fontScale="77500" lnSpcReduction="20000"/>
          </a:bodyPr>
          <a:lstStyle/>
          <a:p>
            <a:pPr marL="457200" lvl="0" indent="-317182" algn="l" rtl="0">
              <a:spcBef>
                <a:spcPts val="0"/>
              </a:spcBef>
              <a:spcAft>
                <a:spcPts val="0"/>
              </a:spcAft>
              <a:buSzPct val="90000"/>
              <a:buChar char="•"/>
            </a:pPr>
            <a:r>
              <a:rPr lang="en-GB" b="1" dirty="0"/>
              <a:t>Mentee Job Aids:</a:t>
            </a:r>
            <a:endParaRPr b="1" dirty="0"/>
          </a:p>
          <a:p>
            <a:pPr marL="914400" lvl="1" indent="-317182" algn="l" rtl="0">
              <a:spcBef>
                <a:spcPts val="1000"/>
              </a:spcBef>
              <a:spcAft>
                <a:spcPts val="0"/>
              </a:spcAft>
              <a:buSzPct val="90000"/>
              <a:buChar char="—"/>
            </a:pPr>
            <a:r>
              <a:rPr lang="en-GB" dirty="0">
                <a:latin typeface="Gill Sans MT" panose="020B0502020104020203" pitchFamily="34" charset="0"/>
              </a:rPr>
              <a:t>Topics to Cover during Breastfeeding Counselling</a:t>
            </a:r>
            <a:endParaRPr dirty="0">
              <a:latin typeface="Gill Sans MT" panose="020B0502020104020203" pitchFamily="34" charset="0"/>
            </a:endParaRPr>
          </a:p>
          <a:p>
            <a:pPr marL="914400" lvl="1" indent="-317182" algn="l" rtl="0">
              <a:spcBef>
                <a:spcPts val="1000"/>
              </a:spcBef>
              <a:spcAft>
                <a:spcPts val="0"/>
              </a:spcAft>
              <a:buSzPct val="90000"/>
              <a:buChar char="—"/>
            </a:pPr>
            <a:r>
              <a:rPr lang="en-GB" dirty="0">
                <a:latin typeface="Gill Sans MT" panose="020B0502020104020203" pitchFamily="34" charset="0"/>
              </a:rPr>
              <a:t>Checklist for Observing a Breastfeeding Session</a:t>
            </a:r>
            <a:endParaRPr dirty="0">
              <a:latin typeface="Gill Sans MT" panose="020B0502020104020203" pitchFamily="34" charset="0"/>
            </a:endParaRPr>
          </a:p>
          <a:p>
            <a:pPr marL="914400" lvl="1" indent="-317182" algn="l" rtl="0">
              <a:spcBef>
                <a:spcPts val="1000"/>
              </a:spcBef>
              <a:spcAft>
                <a:spcPts val="0"/>
              </a:spcAft>
              <a:buSzPct val="90000"/>
              <a:buChar char="—"/>
            </a:pPr>
            <a:r>
              <a:rPr lang="en-GB" dirty="0">
                <a:latin typeface="Gill Sans MT" panose="020B0502020104020203" pitchFamily="34" charset="0"/>
              </a:rPr>
              <a:t>Breastfeeding Counselling Log</a:t>
            </a:r>
            <a:endParaRPr dirty="0">
              <a:latin typeface="Gill Sans MT" panose="020B0502020104020203" pitchFamily="34" charset="0"/>
            </a:endParaRPr>
          </a:p>
          <a:p>
            <a:pPr marL="457200" lvl="0" indent="-317182" algn="l" rtl="0">
              <a:spcBef>
                <a:spcPts val="1000"/>
              </a:spcBef>
              <a:spcAft>
                <a:spcPts val="0"/>
              </a:spcAft>
              <a:buSzPct val="90000"/>
              <a:buChar char="•"/>
            </a:pPr>
            <a:r>
              <a:rPr lang="en-GB" b="1" dirty="0"/>
              <a:t>Information, Education, and Communication Materials:</a:t>
            </a:r>
            <a:endParaRPr b="1" dirty="0"/>
          </a:p>
          <a:p>
            <a:pPr marL="914400" lvl="1" indent="-317182" algn="l" rtl="0">
              <a:spcBef>
                <a:spcPts val="1000"/>
              </a:spcBef>
              <a:spcAft>
                <a:spcPts val="0"/>
              </a:spcAft>
              <a:buSzPct val="90000"/>
              <a:buChar char="—"/>
            </a:pPr>
            <a:r>
              <a:rPr lang="en-GB" dirty="0">
                <a:latin typeface="Gill Sans MT" panose="020B0502020104020203" pitchFamily="34" charset="0"/>
              </a:rPr>
              <a:t>Expressing Breast Milk Counselling Card</a:t>
            </a:r>
            <a:endParaRPr dirty="0">
              <a:latin typeface="Gill Sans MT" panose="020B0502020104020203" pitchFamily="34" charset="0"/>
            </a:endParaRPr>
          </a:p>
          <a:p>
            <a:pPr marL="457200" lvl="0" indent="-317182" algn="l" rtl="0">
              <a:spcBef>
                <a:spcPts val="1000"/>
              </a:spcBef>
              <a:spcAft>
                <a:spcPts val="0"/>
              </a:spcAft>
              <a:buSzPct val="90000"/>
              <a:buChar char="•"/>
            </a:pPr>
            <a:r>
              <a:rPr lang="en-GB" b="1" dirty="0"/>
              <a:t>Mentorship Program Tools:</a:t>
            </a:r>
            <a:endParaRPr b="1" dirty="0"/>
          </a:p>
          <a:p>
            <a:pPr marL="914400" lvl="1" indent="-317182" algn="l" rtl="0">
              <a:spcBef>
                <a:spcPts val="1000"/>
              </a:spcBef>
              <a:spcAft>
                <a:spcPts val="0"/>
              </a:spcAft>
              <a:buSzPct val="90000"/>
              <a:buChar char="—"/>
            </a:pPr>
            <a:r>
              <a:rPr lang="en-GB" dirty="0">
                <a:latin typeface="Gill Sans MT" panose="020B0502020104020203" pitchFamily="34" charset="0"/>
              </a:rPr>
              <a:t>Schedule of Mentoring Meetings and Resources to Use</a:t>
            </a:r>
            <a:endParaRPr dirty="0">
              <a:latin typeface="Gill Sans MT" panose="020B0502020104020203" pitchFamily="34" charset="0"/>
            </a:endParaRPr>
          </a:p>
          <a:p>
            <a:pPr marL="914400" lvl="1" indent="-317182" algn="l" rtl="0">
              <a:spcBef>
                <a:spcPts val="1000"/>
              </a:spcBef>
              <a:spcAft>
                <a:spcPts val="0"/>
              </a:spcAft>
              <a:buSzPct val="90000"/>
              <a:buChar char="—"/>
            </a:pPr>
            <a:r>
              <a:rPr lang="en-GB" dirty="0">
                <a:latin typeface="Gill Sans MT" panose="020B0502020104020203" pitchFamily="34" charset="0"/>
              </a:rPr>
              <a:t>Focus Competencies and Performance Indicators</a:t>
            </a:r>
            <a:endParaRPr dirty="0">
              <a:latin typeface="Gill Sans MT" panose="020B0502020104020203" pitchFamily="34" charset="0"/>
            </a:endParaRPr>
          </a:p>
          <a:p>
            <a:pPr marL="914400" lvl="1" indent="-317182" algn="l" rtl="0">
              <a:spcBef>
                <a:spcPts val="1000"/>
              </a:spcBef>
              <a:spcAft>
                <a:spcPts val="0"/>
              </a:spcAft>
              <a:buSzPct val="90000"/>
              <a:buChar char="—"/>
            </a:pPr>
            <a:r>
              <a:rPr lang="en-GB" dirty="0">
                <a:latin typeface="Gill Sans MT" panose="020B0502020104020203" pitchFamily="34" charset="0"/>
              </a:rPr>
              <a:t>Mentor Feedback Form</a:t>
            </a:r>
            <a:endParaRPr dirty="0">
              <a:latin typeface="Gill Sans MT" panose="020B0502020104020203" pitchFamily="34" charset="0"/>
            </a:endParaRPr>
          </a:p>
          <a:p>
            <a:pPr marL="914400" lvl="1" indent="-317182" algn="l" rtl="0">
              <a:spcBef>
                <a:spcPts val="1000"/>
              </a:spcBef>
              <a:spcAft>
                <a:spcPts val="1000"/>
              </a:spcAft>
              <a:buSzPct val="90000"/>
              <a:buChar char="—"/>
            </a:pPr>
            <a:r>
              <a:rPr lang="en-GB" dirty="0">
                <a:latin typeface="Gill Sans MT" panose="020B0502020104020203" pitchFamily="34" charset="0"/>
              </a:rPr>
              <a:t>Mentee Goals and Progress Log.</a:t>
            </a:r>
            <a:endParaRPr dirty="0">
              <a:latin typeface="Gill Sans MT" panose="020B0502020104020203"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6"/>
          <p:cNvSpPr txBox="1">
            <a:spLocks noGrp="1"/>
          </p:cNvSpPr>
          <p:nvPr>
            <p:ph type="title"/>
          </p:nvPr>
        </p:nvSpPr>
        <p:spPr>
          <a:xfrm>
            <a:off x="686104" y="342900"/>
            <a:ext cx="7772400" cy="688200"/>
          </a:xfrm>
          <a:prstGeom prst="rect">
            <a:avLst/>
          </a:prstGeom>
        </p:spPr>
        <p:txBody>
          <a:bodyPr spcFirstLastPara="1" wrap="square" lIns="0" tIns="0" rIns="0" bIns="0" anchor="b" anchorCtr="0">
            <a:noAutofit/>
          </a:bodyPr>
          <a:lstStyle/>
          <a:p>
            <a:pPr marL="0" lvl="0" indent="0" algn="l" rtl="0">
              <a:spcBef>
                <a:spcPts val="0"/>
              </a:spcBef>
              <a:spcAft>
                <a:spcPts val="400"/>
              </a:spcAft>
              <a:buClr>
                <a:schemeClr val="dk1"/>
              </a:buClr>
              <a:buSzPts val="1100"/>
              <a:buFont typeface="Arial"/>
              <a:buNone/>
            </a:pPr>
            <a:r>
              <a:rPr lang="en-GB"/>
              <a:t>Topics to Cover during Breastfeeding Counselling</a:t>
            </a:r>
            <a:endParaRPr/>
          </a:p>
        </p:txBody>
      </p:sp>
      <p:sp>
        <p:nvSpPr>
          <p:cNvPr id="510" name="Google Shape;510;p86"/>
          <p:cNvSpPr txBox="1">
            <a:spLocks noGrp="1"/>
          </p:cNvSpPr>
          <p:nvPr>
            <p:ph type="body" idx="1"/>
          </p:nvPr>
        </p:nvSpPr>
        <p:spPr>
          <a:xfrm>
            <a:off x="686099" y="1200150"/>
            <a:ext cx="4348500" cy="3429000"/>
          </a:xfrm>
          <a:prstGeom prst="rect">
            <a:avLst/>
          </a:prstGeom>
        </p:spPr>
        <p:txBody>
          <a:bodyPr spcFirstLastPara="1" wrap="square" lIns="0" tIns="0" rIns="91425" bIns="0" anchor="t" anchorCtr="0">
            <a:noAutofit/>
          </a:bodyPr>
          <a:lstStyle/>
          <a:p>
            <a:pPr marL="457200" lvl="0" indent="-336550" algn="l" rtl="0">
              <a:spcBef>
                <a:spcPts val="0"/>
              </a:spcBef>
              <a:spcAft>
                <a:spcPts val="0"/>
              </a:spcAft>
              <a:buClr>
                <a:srgbClr val="635C5B"/>
              </a:buClr>
              <a:buSzPts val="1700"/>
              <a:buChar char="●"/>
            </a:pPr>
            <a:r>
              <a:rPr lang="en-GB" sz="1700">
                <a:solidFill>
                  <a:srgbClr val="635C5B"/>
                </a:solidFill>
              </a:rPr>
              <a:t>Mentees reference these guides when conducting a counselling visit in each of the service delivery points/areas. </a:t>
            </a:r>
            <a:endParaRPr sz="1700">
              <a:solidFill>
                <a:srgbClr val="635C5B"/>
              </a:solidFill>
            </a:endParaRPr>
          </a:p>
          <a:p>
            <a:pPr marL="457200" lvl="0" indent="-336550" algn="l" rtl="0">
              <a:spcBef>
                <a:spcPts val="1000"/>
              </a:spcBef>
              <a:spcAft>
                <a:spcPts val="0"/>
              </a:spcAft>
              <a:buClr>
                <a:srgbClr val="635C5B"/>
              </a:buClr>
              <a:buSzPts val="1700"/>
              <a:buChar char="●"/>
            </a:pPr>
            <a:r>
              <a:rPr lang="en-GB" sz="1700">
                <a:solidFill>
                  <a:srgbClr val="635C5B"/>
                </a:solidFill>
              </a:rPr>
              <a:t>The topics focus on the competencies and performance indicators of the mentorship program. </a:t>
            </a:r>
            <a:endParaRPr sz="1700">
              <a:solidFill>
                <a:srgbClr val="635C5B"/>
              </a:solidFill>
            </a:endParaRPr>
          </a:p>
          <a:p>
            <a:pPr marL="457200" lvl="0" indent="-336550" algn="l" rtl="0">
              <a:spcBef>
                <a:spcPts val="1000"/>
              </a:spcBef>
              <a:spcAft>
                <a:spcPts val="0"/>
              </a:spcAft>
              <a:buClr>
                <a:srgbClr val="635C5B"/>
              </a:buClr>
              <a:buSzPts val="1700"/>
              <a:buChar char="●"/>
            </a:pPr>
            <a:r>
              <a:rPr lang="en-GB" sz="1700">
                <a:solidFill>
                  <a:srgbClr val="635C5B"/>
                </a:solidFill>
              </a:rPr>
              <a:t>Mentees should review the checklist before a counselling visit and make a check mark in the box during counselling visits.</a:t>
            </a:r>
            <a:endParaRPr sz="1700">
              <a:solidFill>
                <a:srgbClr val="635C5B"/>
              </a:solidFill>
            </a:endParaRPr>
          </a:p>
          <a:p>
            <a:pPr marL="457200" lvl="0" indent="-336550" algn="l" rtl="0">
              <a:spcBef>
                <a:spcPts val="1000"/>
              </a:spcBef>
              <a:spcAft>
                <a:spcPts val="0"/>
              </a:spcAft>
              <a:buClr>
                <a:srgbClr val="635C5B"/>
              </a:buClr>
              <a:buSzPts val="1700"/>
              <a:buChar char="●"/>
            </a:pPr>
            <a:r>
              <a:rPr lang="en-GB" sz="1700">
                <a:solidFill>
                  <a:srgbClr val="635C5B"/>
                </a:solidFill>
              </a:rPr>
              <a:t>Use a pencil to fill out this checklist so you can reuse it, or print multiple copies.</a:t>
            </a:r>
            <a:endParaRPr sz="1700">
              <a:solidFill>
                <a:srgbClr val="635C5B"/>
              </a:solidFill>
            </a:endParaRPr>
          </a:p>
          <a:p>
            <a:pPr marL="0" lvl="0" indent="0" algn="l" rtl="0">
              <a:spcBef>
                <a:spcPts val="1000"/>
              </a:spcBef>
              <a:spcAft>
                <a:spcPts val="1200"/>
              </a:spcAft>
              <a:buNone/>
            </a:pPr>
            <a:endParaRPr sz="2200">
              <a:solidFill>
                <a:srgbClr val="635C5B"/>
              </a:solidFill>
            </a:endParaRPr>
          </a:p>
        </p:txBody>
      </p:sp>
      <p:pic>
        <p:nvPicPr>
          <p:cNvPr id="511" name="Google Shape;511;p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39399" y="1031100"/>
            <a:ext cx="3004601" cy="3807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87"/>
          <p:cNvSpPr txBox="1">
            <a:spLocks noGrp="1"/>
          </p:cNvSpPr>
          <p:nvPr>
            <p:ph type="title"/>
          </p:nvPr>
        </p:nvSpPr>
        <p:spPr>
          <a:xfrm>
            <a:off x="686104" y="114300"/>
            <a:ext cx="7772400" cy="688200"/>
          </a:xfrm>
          <a:prstGeom prst="rect">
            <a:avLst/>
          </a:prstGeom>
        </p:spPr>
        <p:txBody>
          <a:bodyPr spcFirstLastPara="1" wrap="square" lIns="0" tIns="0" rIns="0" bIns="0" anchor="b" anchorCtr="0">
            <a:noAutofit/>
          </a:bodyPr>
          <a:lstStyle/>
          <a:p>
            <a:pPr marL="0" lvl="0" indent="0" algn="l" rtl="0">
              <a:spcBef>
                <a:spcPts val="0"/>
              </a:spcBef>
              <a:spcAft>
                <a:spcPts val="400"/>
              </a:spcAft>
              <a:buClr>
                <a:schemeClr val="dk1"/>
              </a:buClr>
              <a:buSzPts val="1100"/>
              <a:buFont typeface="Arial"/>
              <a:buNone/>
            </a:pPr>
            <a:r>
              <a:rPr lang="en-GB"/>
              <a:t>Checklist for Observing a Breastfeeding Session </a:t>
            </a:r>
            <a:endParaRPr/>
          </a:p>
        </p:txBody>
      </p:sp>
      <p:sp>
        <p:nvSpPr>
          <p:cNvPr id="516" name="Google Shape;516;p87"/>
          <p:cNvSpPr txBox="1">
            <a:spLocks noGrp="1"/>
          </p:cNvSpPr>
          <p:nvPr>
            <p:ph type="body" idx="1"/>
          </p:nvPr>
        </p:nvSpPr>
        <p:spPr>
          <a:xfrm>
            <a:off x="686100" y="819150"/>
            <a:ext cx="5408700" cy="3429000"/>
          </a:xfrm>
          <a:prstGeom prst="rect">
            <a:avLst/>
          </a:prstGeom>
        </p:spPr>
        <p:txBody>
          <a:bodyPr spcFirstLastPara="1" wrap="square" lIns="0" tIns="0" rIns="91425" bIns="0" anchor="t" anchorCtr="0">
            <a:noAutofit/>
          </a:bodyPr>
          <a:lstStyle/>
          <a:p>
            <a:pPr marL="457200" lvl="0" indent="-327025" algn="l" rtl="0">
              <a:lnSpc>
                <a:spcPct val="80000"/>
              </a:lnSpc>
              <a:spcBef>
                <a:spcPts val="0"/>
              </a:spcBef>
              <a:spcAft>
                <a:spcPts val="0"/>
              </a:spcAft>
              <a:buClr>
                <a:srgbClr val="635C5B"/>
              </a:buClr>
              <a:buSzPts val="1550"/>
              <a:buChar char="•"/>
            </a:pPr>
            <a:r>
              <a:rPr lang="en-GB" sz="1550">
                <a:solidFill>
                  <a:srgbClr val="635C5B"/>
                </a:solidFill>
              </a:rPr>
              <a:t>Use this checklist to help you remember what to observe when assessing a breastfeed. </a:t>
            </a:r>
            <a:endParaRPr sz="1550">
              <a:solidFill>
                <a:srgbClr val="635C5B"/>
              </a:solidFill>
            </a:endParaRPr>
          </a:p>
          <a:p>
            <a:pPr marL="457200" lvl="0" indent="-327025" algn="l" rtl="0">
              <a:lnSpc>
                <a:spcPct val="80000"/>
              </a:lnSpc>
              <a:spcBef>
                <a:spcPts val="1000"/>
              </a:spcBef>
              <a:spcAft>
                <a:spcPts val="0"/>
              </a:spcAft>
              <a:buClr>
                <a:srgbClr val="635C5B"/>
              </a:buClr>
              <a:buSzPts val="1550"/>
              <a:buChar char="•"/>
            </a:pPr>
            <a:r>
              <a:rPr lang="en-GB" sz="1550">
                <a:solidFill>
                  <a:srgbClr val="635C5B"/>
                </a:solidFill>
              </a:rPr>
              <a:t>The left-hand column shows breastfeeding is going well. The right-hand column indicates a possible difficulty.</a:t>
            </a:r>
            <a:endParaRPr sz="1550">
              <a:solidFill>
                <a:srgbClr val="635C5B"/>
              </a:solidFill>
            </a:endParaRPr>
          </a:p>
          <a:p>
            <a:pPr marL="457200" lvl="0" indent="-327025" algn="l" rtl="0">
              <a:lnSpc>
                <a:spcPct val="80000"/>
              </a:lnSpc>
              <a:spcBef>
                <a:spcPts val="1000"/>
              </a:spcBef>
              <a:spcAft>
                <a:spcPts val="0"/>
              </a:spcAft>
              <a:buClr>
                <a:srgbClr val="635C5B"/>
              </a:buClr>
              <a:buSzPts val="1550"/>
              <a:buChar char="•"/>
            </a:pPr>
            <a:r>
              <a:rPr lang="en-GB" sz="1550">
                <a:solidFill>
                  <a:srgbClr val="635C5B"/>
                </a:solidFill>
              </a:rPr>
              <a:t>Make a check mark in the box based on observations. </a:t>
            </a:r>
            <a:endParaRPr sz="1550">
              <a:solidFill>
                <a:srgbClr val="635C5B"/>
              </a:solidFill>
            </a:endParaRPr>
          </a:p>
          <a:p>
            <a:pPr marL="457200" lvl="0" indent="-327025" algn="l" rtl="0">
              <a:lnSpc>
                <a:spcPct val="80000"/>
              </a:lnSpc>
              <a:spcBef>
                <a:spcPts val="1000"/>
              </a:spcBef>
              <a:spcAft>
                <a:spcPts val="0"/>
              </a:spcAft>
              <a:buClr>
                <a:srgbClr val="635C5B"/>
              </a:buClr>
              <a:buSzPts val="1550"/>
              <a:buChar char="•"/>
            </a:pPr>
            <a:r>
              <a:rPr lang="en-GB" sz="1550">
                <a:solidFill>
                  <a:srgbClr val="635C5B"/>
                </a:solidFill>
              </a:rPr>
              <a:t>If you do not observe an action, do not add a mark. </a:t>
            </a:r>
            <a:endParaRPr sz="1550">
              <a:solidFill>
                <a:srgbClr val="635C5B"/>
              </a:solidFill>
            </a:endParaRPr>
          </a:p>
          <a:p>
            <a:pPr marL="457200" lvl="0" indent="-327025" algn="l" rtl="0">
              <a:lnSpc>
                <a:spcPct val="80000"/>
              </a:lnSpc>
              <a:spcBef>
                <a:spcPts val="1000"/>
              </a:spcBef>
              <a:spcAft>
                <a:spcPts val="0"/>
              </a:spcAft>
              <a:buClr>
                <a:srgbClr val="635C5B"/>
              </a:buClr>
              <a:buSzPts val="1550"/>
              <a:buChar char="•"/>
            </a:pPr>
            <a:r>
              <a:rPr lang="en-GB" sz="1550">
                <a:solidFill>
                  <a:srgbClr val="635C5B"/>
                </a:solidFill>
              </a:rPr>
              <a:t>After completing the form, review the check marks on the left-hand side of the form. </a:t>
            </a:r>
            <a:endParaRPr sz="1550">
              <a:solidFill>
                <a:srgbClr val="635C5B"/>
              </a:solidFill>
            </a:endParaRPr>
          </a:p>
          <a:p>
            <a:pPr marL="914400" lvl="1" indent="-327025" algn="l" rtl="0">
              <a:lnSpc>
                <a:spcPct val="80000"/>
              </a:lnSpc>
              <a:spcBef>
                <a:spcPts val="1000"/>
              </a:spcBef>
              <a:spcAft>
                <a:spcPts val="0"/>
              </a:spcAft>
              <a:buClr>
                <a:srgbClr val="635C5B"/>
              </a:buClr>
              <a:buSzPts val="1550"/>
              <a:buChar char="—"/>
            </a:pPr>
            <a:r>
              <a:rPr lang="en-GB" sz="1550">
                <a:solidFill>
                  <a:srgbClr val="635C5B"/>
                </a:solidFill>
                <a:latin typeface="Gill Sans MT" panose="020B0502020104020203" pitchFamily="34" charset="0"/>
              </a:rPr>
              <a:t>If the majority are in this column, breastfeeding is most likely going well. </a:t>
            </a:r>
            <a:endParaRPr sz="1550">
              <a:solidFill>
                <a:srgbClr val="635C5B"/>
              </a:solidFill>
              <a:latin typeface="Gill Sans MT" panose="020B0502020104020203" pitchFamily="34" charset="0"/>
            </a:endParaRPr>
          </a:p>
          <a:p>
            <a:pPr marL="914400" lvl="1" indent="-327025" algn="l" rtl="0">
              <a:lnSpc>
                <a:spcPct val="80000"/>
              </a:lnSpc>
              <a:spcBef>
                <a:spcPts val="1000"/>
              </a:spcBef>
              <a:spcAft>
                <a:spcPts val="0"/>
              </a:spcAft>
              <a:buClr>
                <a:srgbClr val="635C5B"/>
              </a:buClr>
              <a:buSzPts val="1550"/>
              <a:buChar char="—"/>
            </a:pPr>
            <a:r>
              <a:rPr lang="en-GB" sz="1550">
                <a:solidFill>
                  <a:srgbClr val="635C5B"/>
                </a:solidFill>
                <a:latin typeface="Gill Sans MT" panose="020B0502020104020203" pitchFamily="34" charset="0"/>
              </a:rPr>
              <a:t>If there are some check marks in the right-hand column, then breastfeeding may not be going well. This means that this mother may have challenges and will need help.</a:t>
            </a:r>
            <a:endParaRPr sz="1550">
              <a:solidFill>
                <a:srgbClr val="635C5B"/>
              </a:solidFill>
              <a:latin typeface="Gill Sans MT" panose="020B0502020104020203" pitchFamily="34" charset="0"/>
            </a:endParaRPr>
          </a:p>
          <a:p>
            <a:pPr marL="457200" lvl="0" indent="-327025" algn="l" rtl="0">
              <a:lnSpc>
                <a:spcPct val="80000"/>
              </a:lnSpc>
              <a:spcBef>
                <a:spcPts val="1000"/>
              </a:spcBef>
              <a:spcAft>
                <a:spcPts val="1000"/>
              </a:spcAft>
              <a:buClr>
                <a:srgbClr val="635C5B"/>
              </a:buClr>
              <a:buSzPts val="1550"/>
              <a:buChar char="•"/>
            </a:pPr>
            <a:r>
              <a:rPr lang="en-GB" sz="1550">
                <a:solidFill>
                  <a:srgbClr val="635C5B"/>
                </a:solidFill>
              </a:rPr>
              <a:t>Use a pencil to fill out this checklist so you can reuse it, or print multiple copies.</a:t>
            </a:r>
            <a:endParaRPr sz="1550"/>
          </a:p>
        </p:txBody>
      </p:sp>
      <p:pic>
        <p:nvPicPr>
          <p:cNvPr id="518" name="Google Shape;518;p8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15800" y="1201000"/>
            <a:ext cx="2593351" cy="33553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88"/>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Breastfeeding Counselling Log</a:t>
            </a:r>
            <a:endParaRPr/>
          </a:p>
        </p:txBody>
      </p:sp>
      <p:sp>
        <p:nvSpPr>
          <p:cNvPr id="523" name="Google Shape;523;p88"/>
          <p:cNvSpPr txBox="1">
            <a:spLocks noGrp="1"/>
          </p:cNvSpPr>
          <p:nvPr>
            <p:ph type="body" idx="1"/>
          </p:nvPr>
        </p:nvSpPr>
        <p:spPr>
          <a:xfrm>
            <a:off x="686100" y="1200150"/>
            <a:ext cx="4416600" cy="3429000"/>
          </a:xfrm>
          <a:prstGeom prst="rect">
            <a:avLst/>
          </a:prstGeom>
        </p:spPr>
        <p:txBody>
          <a:bodyPr spcFirstLastPara="1" wrap="square" lIns="0" tIns="0" rIns="91425" bIns="0" anchor="t" anchorCtr="0">
            <a:noAutofit/>
          </a:bodyPr>
          <a:lstStyle/>
          <a:p>
            <a:pPr marL="457200" lvl="0" indent="-323850" algn="l" rtl="0">
              <a:spcBef>
                <a:spcPts val="0"/>
              </a:spcBef>
              <a:spcAft>
                <a:spcPts val="0"/>
              </a:spcAft>
              <a:buClr>
                <a:srgbClr val="635C5B"/>
              </a:buClr>
              <a:buSzPts val="1500"/>
              <a:buChar char="•"/>
            </a:pPr>
            <a:r>
              <a:rPr lang="en-GB" sz="1500">
                <a:solidFill>
                  <a:srgbClr val="635C5B"/>
                </a:solidFill>
              </a:rPr>
              <a:t>This resource tracks breastfeeding counselling and support provided, including issues identified and solutions proposed. </a:t>
            </a:r>
            <a:endParaRPr sz="1500">
              <a:solidFill>
                <a:srgbClr val="635C5B"/>
              </a:solidFill>
            </a:endParaRPr>
          </a:p>
          <a:p>
            <a:pPr marL="457200" lvl="0" indent="-323850" algn="l" rtl="0">
              <a:spcBef>
                <a:spcPts val="1000"/>
              </a:spcBef>
              <a:spcAft>
                <a:spcPts val="0"/>
              </a:spcAft>
              <a:buClr>
                <a:srgbClr val="635C5B"/>
              </a:buClr>
              <a:buSzPts val="1500"/>
              <a:buChar char="•"/>
            </a:pPr>
            <a:r>
              <a:rPr lang="en-GB" sz="1500">
                <a:solidFill>
                  <a:srgbClr val="635C5B"/>
                </a:solidFill>
              </a:rPr>
              <a:t>Use it to track the breastfeeding counselling provided over time to a specific client and to remind yourself of the cases you have seen to discuss them with your mentor during check-ins. </a:t>
            </a:r>
            <a:endParaRPr sz="1500">
              <a:solidFill>
                <a:srgbClr val="635C5B"/>
              </a:solidFill>
            </a:endParaRPr>
          </a:p>
          <a:p>
            <a:pPr marL="457200" lvl="0" indent="-323850" algn="l" rtl="0">
              <a:spcBef>
                <a:spcPts val="1000"/>
              </a:spcBef>
              <a:spcAft>
                <a:spcPts val="0"/>
              </a:spcAft>
              <a:buClr>
                <a:srgbClr val="635C5B"/>
              </a:buClr>
              <a:buSzPts val="1500"/>
              <a:buChar char="•"/>
            </a:pPr>
            <a:r>
              <a:rPr lang="en-GB" sz="1500">
                <a:solidFill>
                  <a:srgbClr val="635C5B"/>
                </a:solidFill>
              </a:rPr>
              <a:t>Take brief notes of the breastfeeding counselling topics that you have discussed with a client. </a:t>
            </a:r>
            <a:endParaRPr sz="1500">
              <a:solidFill>
                <a:srgbClr val="635C5B"/>
              </a:solidFill>
            </a:endParaRPr>
          </a:p>
          <a:p>
            <a:pPr marL="457200" lvl="0" indent="-323850" algn="l" rtl="0">
              <a:spcBef>
                <a:spcPts val="1000"/>
              </a:spcBef>
              <a:spcAft>
                <a:spcPts val="0"/>
              </a:spcAft>
              <a:buClr>
                <a:srgbClr val="635C5B"/>
              </a:buClr>
              <a:buSzPts val="1500"/>
              <a:buChar char="•"/>
            </a:pPr>
            <a:r>
              <a:rPr lang="en-GB" sz="1500">
                <a:solidFill>
                  <a:srgbClr val="635C5B"/>
                </a:solidFill>
              </a:rPr>
              <a:t>Write down the issues identified, solutions proposed, and any questions you have for your mentor to discuss during your next check-in. </a:t>
            </a:r>
            <a:endParaRPr sz="1500">
              <a:solidFill>
                <a:srgbClr val="635C5B"/>
              </a:solidFill>
            </a:endParaRPr>
          </a:p>
          <a:p>
            <a:pPr marL="457200" lvl="0" indent="-323850" algn="l" rtl="0">
              <a:spcBef>
                <a:spcPts val="1000"/>
              </a:spcBef>
              <a:spcAft>
                <a:spcPts val="0"/>
              </a:spcAft>
              <a:buClr>
                <a:srgbClr val="635C5B"/>
              </a:buClr>
              <a:buSzPts val="1500"/>
              <a:buChar char="•"/>
            </a:pPr>
            <a:r>
              <a:rPr lang="en-GB" sz="1500">
                <a:solidFill>
                  <a:srgbClr val="635C5B"/>
                </a:solidFill>
              </a:rPr>
              <a:t>You will need to print multiple copies of this log. </a:t>
            </a:r>
            <a:endParaRPr sz="1500">
              <a:solidFill>
                <a:srgbClr val="635C5B"/>
              </a:solidFill>
            </a:endParaRPr>
          </a:p>
          <a:p>
            <a:pPr marL="0" lvl="0" indent="0" algn="l" rtl="0">
              <a:spcBef>
                <a:spcPts val="1000"/>
              </a:spcBef>
              <a:spcAft>
                <a:spcPts val="1200"/>
              </a:spcAft>
              <a:buSzPts val="852"/>
              <a:buNone/>
            </a:pPr>
            <a:endParaRPr sz="1500"/>
          </a:p>
        </p:txBody>
      </p:sp>
      <p:pic>
        <p:nvPicPr>
          <p:cNvPr id="525" name="Google Shape;525;p8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55100" y="1183500"/>
            <a:ext cx="3736502" cy="240896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89"/>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Expressing Breast Milk Counselling Card</a:t>
            </a:r>
            <a:endParaRPr/>
          </a:p>
        </p:txBody>
      </p:sp>
      <p:sp>
        <p:nvSpPr>
          <p:cNvPr id="530" name="Google Shape;530;p89"/>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457200" lvl="0" indent="-355600" algn="l" rtl="0">
              <a:spcBef>
                <a:spcPts val="0"/>
              </a:spcBef>
              <a:spcAft>
                <a:spcPts val="0"/>
              </a:spcAft>
              <a:buClr>
                <a:srgbClr val="635C5B"/>
              </a:buClr>
              <a:buSzPts val="2000"/>
              <a:buChar char="•"/>
            </a:pPr>
            <a:r>
              <a:rPr lang="en-GB" dirty="0">
                <a:solidFill>
                  <a:srgbClr val="635C5B"/>
                </a:solidFill>
              </a:rPr>
              <a:t>Use this counselling card to counsel mothers and caregivers on expressing breast milk. </a:t>
            </a:r>
            <a:endParaRPr dirty="0">
              <a:solidFill>
                <a:srgbClr val="635C5B"/>
              </a:solidFill>
            </a:endParaRPr>
          </a:p>
          <a:p>
            <a:pPr marL="457200" lvl="0" indent="-355600" algn="l" rtl="0">
              <a:spcBef>
                <a:spcPts val="1000"/>
              </a:spcBef>
              <a:spcAft>
                <a:spcPts val="600"/>
              </a:spcAft>
              <a:buClr>
                <a:srgbClr val="635C5B"/>
              </a:buClr>
              <a:buSzPts val="2000"/>
              <a:buChar char="•"/>
            </a:pPr>
            <a:r>
              <a:rPr lang="en-GB" dirty="0">
                <a:solidFill>
                  <a:srgbClr val="635C5B"/>
                </a:solidFill>
              </a:rPr>
              <a:t>You could print and distribute it to mothers and caregivers. </a:t>
            </a:r>
            <a:endParaRPr sz="2900" dirty="0">
              <a:solidFill>
                <a:srgbClr val="635C5B"/>
              </a:solidFill>
            </a:endParaRPr>
          </a:p>
        </p:txBody>
      </p:sp>
      <p:pic>
        <p:nvPicPr>
          <p:cNvPr id="532" name="Google Shape;532;p89" descr="An illustrative poster of extracting breast milk using hands, an electric breast pump, and a manual breast pump. "/>
          <p:cNvPicPr preferRelativeResize="0"/>
          <p:nvPr/>
        </p:nvPicPr>
        <p:blipFill>
          <a:blip r:embed="rId3">
            <a:alphaModFix/>
          </a:blip>
          <a:stretch>
            <a:fillRect/>
          </a:stretch>
        </p:blipFill>
        <p:spPr>
          <a:xfrm>
            <a:off x="4572004" y="1183500"/>
            <a:ext cx="4343397" cy="333783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Google Shape;538;p90"/>
          <p:cNvSpPr txBox="1">
            <a:spLocks noGrp="1"/>
          </p:cNvSpPr>
          <p:nvPr>
            <p:ph type="title"/>
          </p:nvPr>
        </p:nvSpPr>
        <p:spPr>
          <a:xfrm>
            <a:off x="686100" y="342900"/>
            <a:ext cx="7927200" cy="688200"/>
          </a:xfrm>
          <a:prstGeom prst="rect">
            <a:avLst/>
          </a:prstGeom>
        </p:spPr>
        <p:txBody>
          <a:bodyPr spcFirstLastPara="1" wrap="square" lIns="0" tIns="0" rIns="0" bIns="0" anchor="b" anchorCtr="0">
            <a:noAutofit/>
          </a:bodyPr>
          <a:lstStyle/>
          <a:p>
            <a:pPr marL="0" lvl="0" indent="0" algn="l" rtl="0">
              <a:spcBef>
                <a:spcPts val="0"/>
              </a:spcBef>
              <a:spcAft>
                <a:spcPts val="400"/>
              </a:spcAft>
              <a:buClr>
                <a:schemeClr val="dk1"/>
              </a:buClr>
              <a:buSzPts val="1100"/>
              <a:buFont typeface="Arial"/>
              <a:buNone/>
            </a:pPr>
            <a:r>
              <a:rPr lang="en-GB"/>
              <a:t>Schedule of Mentoring Meetings and Resources to Use</a:t>
            </a:r>
            <a:endParaRPr/>
          </a:p>
        </p:txBody>
      </p:sp>
      <p:sp>
        <p:nvSpPr>
          <p:cNvPr id="537" name="Google Shape;537;p90"/>
          <p:cNvSpPr txBox="1">
            <a:spLocks noGrp="1"/>
          </p:cNvSpPr>
          <p:nvPr>
            <p:ph type="body" idx="1"/>
          </p:nvPr>
        </p:nvSpPr>
        <p:spPr>
          <a:xfrm>
            <a:off x="686104" y="1200150"/>
            <a:ext cx="3809700" cy="3429000"/>
          </a:xfrm>
          <a:prstGeom prst="rect">
            <a:avLst/>
          </a:prstGeom>
        </p:spPr>
        <p:txBody>
          <a:bodyPr spcFirstLastPara="1" wrap="square" lIns="0" tIns="0" rIns="91425" bIns="0" anchor="t" anchorCtr="0">
            <a:normAutofit/>
          </a:bodyPr>
          <a:lstStyle/>
          <a:p>
            <a:pPr marL="0" lvl="0" indent="0" algn="l" rtl="0">
              <a:spcBef>
                <a:spcPts val="0"/>
              </a:spcBef>
              <a:spcAft>
                <a:spcPts val="1000"/>
              </a:spcAft>
              <a:buNone/>
            </a:pPr>
            <a:r>
              <a:rPr lang="en-GB">
                <a:solidFill>
                  <a:srgbClr val="635C5B"/>
                </a:solidFill>
              </a:rPr>
              <a:t>This resource serves as a reminder for the mentor and mentee of the ideal schedule for mentoring interactions, including check-ins, and meetings, as well as the resources to use.</a:t>
            </a:r>
            <a:endParaRPr sz="2200"/>
          </a:p>
        </p:txBody>
      </p:sp>
      <p:pic>
        <p:nvPicPr>
          <p:cNvPr id="539" name="Google Shape;539;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48204" y="1183500"/>
            <a:ext cx="4343394" cy="330048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p91"/>
          <p:cNvSpPr txBox="1">
            <a:spLocks noGrp="1"/>
          </p:cNvSpPr>
          <p:nvPr>
            <p:ph type="title"/>
          </p:nvPr>
        </p:nvSpPr>
        <p:spPr>
          <a:xfrm>
            <a:off x="686104" y="342900"/>
            <a:ext cx="7772400" cy="688200"/>
          </a:xfrm>
          <a:prstGeom prst="rect">
            <a:avLst/>
          </a:prstGeom>
        </p:spPr>
        <p:txBody>
          <a:bodyPr spcFirstLastPara="1" wrap="square" lIns="0" tIns="0" rIns="0" bIns="0" anchor="b" anchorCtr="0">
            <a:noAutofit/>
          </a:bodyPr>
          <a:lstStyle/>
          <a:p>
            <a:pPr marL="0" lvl="0" indent="0" algn="l" rtl="0">
              <a:spcBef>
                <a:spcPts val="0"/>
              </a:spcBef>
              <a:spcAft>
                <a:spcPts val="400"/>
              </a:spcAft>
              <a:buClr>
                <a:schemeClr val="dk1"/>
              </a:buClr>
              <a:buSzPts val="1100"/>
              <a:buFont typeface="Arial"/>
              <a:buNone/>
            </a:pPr>
            <a:r>
              <a:rPr lang="en-GB"/>
              <a:t>Focus Competencies and Performance Indicators for the Breastfeeding Counselling Mentorship Program </a:t>
            </a:r>
            <a:endParaRPr/>
          </a:p>
        </p:txBody>
      </p:sp>
      <p:sp>
        <p:nvSpPr>
          <p:cNvPr id="544" name="Google Shape;544;p91"/>
          <p:cNvSpPr txBox="1">
            <a:spLocks noGrp="1"/>
          </p:cNvSpPr>
          <p:nvPr>
            <p:ph type="body" idx="1"/>
          </p:nvPr>
        </p:nvSpPr>
        <p:spPr>
          <a:xfrm>
            <a:off x="686099" y="1200150"/>
            <a:ext cx="4325100" cy="3429000"/>
          </a:xfrm>
          <a:prstGeom prst="rect">
            <a:avLst/>
          </a:prstGeom>
        </p:spPr>
        <p:txBody>
          <a:bodyPr spcFirstLastPara="1" wrap="square" lIns="0" tIns="0" rIns="91425" bIns="0" anchor="t" anchorCtr="0">
            <a:noAutofit/>
          </a:bodyPr>
          <a:lstStyle/>
          <a:p>
            <a:pPr marL="457200" lvl="0" indent="-349250" algn="l" rtl="0">
              <a:lnSpc>
                <a:spcPct val="90000"/>
              </a:lnSpc>
              <a:spcBef>
                <a:spcPts val="0"/>
              </a:spcBef>
              <a:spcAft>
                <a:spcPts val="0"/>
              </a:spcAft>
              <a:buClr>
                <a:srgbClr val="635C5B"/>
              </a:buClr>
              <a:buSzPts val="1900"/>
              <a:buChar char="•"/>
            </a:pPr>
            <a:r>
              <a:rPr lang="en-GB" sz="1900">
                <a:solidFill>
                  <a:srgbClr val="635C5B"/>
                </a:solidFill>
              </a:rPr>
              <a:t>Use this resource when reviewing your mentees’ competencies and progress toward achieving their goals. </a:t>
            </a:r>
            <a:endParaRPr sz="1900">
              <a:solidFill>
                <a:srgbClr val="635C5B"/>
              </a:solidFill>
            </a:endParaRPr>
          </a:p>
          <a:p>
            <a:pPr marL="457200" lvl="0" indent="-349250" algn="l" rtl="0">
              <a:lnSpc>
                <a:spcPct val="90000"/>
              </a:lnSpc>
              <a:spcBef>
                <a:spcPts val="1000"/>
              </a:spcBef>
              <a:spcAft>
                <a:spcPts val="0"/>
              </a:spcAft>
              <a:buClr>
                <a:srgbClr val="635C5B"/>
              </a:buClr>
              <a:buSzPts val="1900"/>
              <a:buChar char="•"/>
            </a:pPr>
            <a:r>
              <a:rPr lang="en-GB" sz="1900">
                <a:solidFill>
                  <a:srgbClr val="635C5B"/>
                </a:solidFill>
              </a:rPr>
              <a:t>It is a list of the focus competencies for the breastfeeding counselling mentorship program, which are then presented by the relevant service delivery points. </a:t>
            </a:r>
            <a:endParaRPr sz="1900">
              <a:solidFill>
                <a:srgbClr val="635C5B"/>
              </a:solidFill>
            </a:endParaRPr>
          </a:p>
          <a:p>
            <a:pPr marL="457200" lvl="0" indent="-349250" algn="l" rtl="0">
              <a:lnSpc>
                <a:spcPct val="90000"/>
              </a:lnSpc>
              <a:spcBef>
                <a:spcPts val="1000"/>
              </a:spcBef>
              <a:spcAft>
                <a:spcPts val="1000"/>
              </a:spcAft>
              <a:buClr>
                <a:srgbClr val="635C5B"/>
              </a:buClr>
              <a:buSzPts val="1900"/>
              <a:buChar char="•"/>
            </a:pPr>
            <a:r>
              <a:rPr lang="en-GB" sz="1900">
                <a:solidFill>
                  <a:srgbClr val="635C5B"/>
                </a:solidFill>
              </a:rPr>
              <a:t>It also includes the performance indicators used to measure each focus competency. </a:t>
            </a:r>
            <a:endParaRPr sz="2100"/>
          </a:p>
        </p:txBody>
      </p:sp>
      <p:pic>
        <p:nvPicPr>
          <p:cNvPr id="546" name="Google Shape;546;p9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95371" y="1134948"/>
            <a:ext cx="3211815" cy="38075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38"/>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a:t>Clinical Mentoring: Definition </a:t>
            </a:r>
            <a:endParaRPr/>
          </a:p>
        </p:txBody>
      </p:sp>
      <p:sp>
        <p:nvSpPr>
          <p:cNvPr id="206" name="Google Shape;206;p38"/>
          <p:cNvSpPr txBox="1">
            <a:spLocks noGrp="1"/>
          </p:cNvSpPr>
          <p:nvPr>
            <p:ph type="body" idx="1"/>
          </p:nvPr>
        </p:nvSpPr>
        <p:spPr>
          <a:xfrm>
            <a:off x="685800" y="900113"/>
            <a:ext cx="7772400" cy="2571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635C5B"/>
              </a:buClr>
              <a:buSzPts val="2400"/>
              <a:buFont typeface="Noto Sans Symbols"/>
              <a:buNone/>
            </a:pPr>
            <a:endParaRPr sz="2400"/>
          </a:p>
          <a:p>
            <a:pPr marL="0" lvl="0" indent="0" algn="l" rtl="0">
              <a:lnSpc>
                <a:spcPct val="100000"/>
              </a:lnSpc>
              <a:spcBef>
                <a:spcPts val="1200"/>
              </a:spcBef>
              <a:spcAft>
                <a:spcPts val="0"/>
              </a:spcAft>
              <a:buClr>
                <a:srgbClr val="635C5B"/>
              </a:buClr>
              <a:buSzPts val="2400"/>
              <a:buFont typeface="Noto Sans Symbols"/>
              <a:buNone/>
            </a:pPr>
            <a:r>
              <a:rPr lang="en-GB" sz="2400"/>
              <a:t>A sustained, collaborative relationship in which a highly experienced health care provider guides improvement in the quality of care delivered by other providers and the health care systems in which they work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2" name="Google Shape;552;p92"/>
          <p:cNvSpPr txBox="1">
            <a:spLocks noGrp="1"/>
          </p:cNvSpPr>
          <p:nvPr>
            <p:ph type="title"/>
          </p:nvPr>
        </p:nvSpPr>
        <p:spPr>
          <a:xfrm>
            <a:off x="686104" y="1905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a:t>Mentee Goals and Progress Log: Purpose</a:t>
            </a:r>
            <a:endParaRPr/>
          </a:p>
        </p:txBody>
      </p:sp>
      <p:sp>
        <p:nvSpPr>
          <p:cNvPr id="551" name="Google Shape;551;p92"/>
          <p:cNvSpPr txBox="1">
            <a:spLocks noGrp="1"/>
          </p:cNvSpPr>
          <p:nvPr>
            <p:ph type="body" idx="1"/>
          </p:nvPr>
        </p:nvSpPr>
        <p:spPr>
          <a:xfrm>
            <a:off x="686099" y="1047750"/>
            <a:ext cx="4674900" cy="3429000"/>
          </a:xfrm>
          <a:prstGeom prst="rect">
            <a:avLst/>
          </a:prstGeom>
        </p:spPr>
        <p:txBody>
          <a:bodyPr spcFirstLastPara="1" wrap="square" lIns="0" tIns="0" rIns="91425" bIns="0" anchor="t" anchorCtr="0">
            <a:noAutofit/>
          </a:bodyPr>
          <a:lstStyle/>
          <a:p>
            <a:pPr marL="457200" lvl="0" indent="-342900" algn="l" rtl="0">
              <a:spcBef>
                <a:spcPts val="0"/>
              </a:spcBef>
              <a:spcAft>
                <a:spcPts val="0"/>
              </a:spcAft>
              <a:buClr>
                <a:srgbClr val="635C5B"/>
              </a:buClr>
              <a:buSzPts val="1800"/>
              <a:buChar char="•"/>
            </a:pPr>
            <a:r>
              <a:rPr lang="en-GB" sz="1800" dirty="0">
                <a:solidFill>
                  <a:srgbClr val="635C5B"/>
                </a:solidFill>
              </a:rPr>
              <a:t>This log is an opportunity for mentees to reflect on your self confidence in applying knowledge and skills learned during the </a:t>
            </a:r>
            <a:r>
              <a:rPr lang="en-GB" sz="1800" i="1" dirty="0">
                <a:solidFill>
                  <a:srgbClr val="635C5B"/>
                </a:solidFill>
              </a:rPr>
              <a:t>BFHI Training Course for Maternity Staff</a:t>
            </a:r>
            <a:r>
              <a:rPr lang="en-GB" sz="1800" dirty="0">
                <a:solidFill>
                  <a:srgbClr val="635C5B"/>
                </a:solidFill>
              </a:rPr>
              <a:t> when providing breastfeeding counselling. </a:t>
            </a:r>
            <a:endParaRPr sz="1800" dirty="0">
              <a:solidFill>
                <a:srgbClr val="635C5B"/>
              </a:solidFill>
            </a:endParaRPr>
          </a:p>
          <a:p>
            <a:pPr marL="457200" lvl="0" indent="-342900" algn="l" rtl="0">
              <a:spcBef>
                <a:spcPts val="1000"/>
              </a:spcBef>
              <a:spcAft>
                <a:spcPts val="0"/>
              </a:spcAft>
              <a:buClr>
                <a:srgbClr val="635C5B"/>
              </a:buClr>
              <a:buSzPts val="1800"/>
              <a:buChar char="•"/>
            </a:pPr>
            <a:r>
              <a:rPr lang="en-GB" sz="1800" dirty="0">
                <a:solidFill>
                  <a:srgbClr val="635C5B"/>
                </a:solidFill>
              </a:rPr>
              <a:t>This is not a performance evaluation, but rather a guide you can use to set goals for the mentorship program and evaluate your own progress. </a:t>
            </a:r>
            <a:endParaRPr sz="1800" dirty="0">
              <a:solidFill>
                <a:srgbClr val="635C5B"/>
              </a:solidFill>
            </a:endParaRPr>
          </a:p>
          <a:p>
            <a:pPr marL="457200" lvl="0" indent="-342900" algn="l" rtl="0">
              <a:spcBef>
                <a:spcPts val="1000"/>
              </a:spcBef>
              <a:spcAft>
                <a:spcPts val="1000"/>
              </a:spcAft>
              <a:buClr>
                <a:srgbClr val="635C5B"/>
              </a:buClr>
              <a:buSzPts val="1800"/>
              <a:buChar char="•"/>
            </a:pPr>
            <a:r>
              <a:rPr lang="en-GB" sz="1800" dirty="0">
                <a:solidFill>
                  <a:srgbClr val="635C5B"/>
                </a:solidFill>
              </a:rPr>
              <a:t>It is a place to document your goals for the mentorship program and reflect on them throughout the mentorship program. </a:t>
            </a:r>
            <a:endParaRPr sz="2400" dirty="0"/>
          </a:p>
        </p:txBody>
      </p:sp>
      <p:pic>
        <p:nvPicPr>
          <p:cNvPr id="553" name="Google Shape;553;p9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13399" y="878700"/>
            <a:ext cx="3299058" cy="39600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9" name="Google Shape;559;p93"/>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None/>
            </a:pPr>
            <a:r>
              <a:rPr lang="en-GB"/>
              <a:t>Mentee Goals and Progress Log—</a:t>
            </a:r>
            <a:endParaRPr/>
          </a:p>
          <a:p>
            <a:pPr marL="0" lvl="0" indent="0" algn="l" rtl="0">
              <a:spcBef>
                <a:spcPts val="400"/>
              </a:spcBef>
              <a:spcAft>
                <a:spcPts val="400"/>
              </a:spcAft>
              <a:buClr>
                <a:schemeClr val="dk1"/>
              </a:buClr>
              <a:buSzPct val="39285"/>
              <a:buFont typeface="Arial"/>
              <a:buNone/>
            </a:pPr>
            <a:r>
              <a:rPr lang="en-GB"/>
              <a:t>Part 1: Confidence Self-Evaluation</a:t>
            </a:r>
            <a:endParaRPr/>
          </a:p>
        </p:txBody>
      </p:sp>
      <p:sp>
        <p:nvSpPr>
          <p:cNvPr id="558" name="Google Shape;558;p93"/>
          <p:cNvSpPr txBox="1">
            <a:spLocks noGrp="1"/>
          </p:cNvSpPr>
          <p:nvPr>
            <p:ph type="body" idx="1"/>
          </p:nvPr>
        </p:nvSpPr>
        <p:spPr>
          <a:xfrm>
            <a:off x="685800" y="1200150"/>
            <a:ext cx="7772400" cy="3570300"/>
          </a:xfrm>
          <a:prstGeom prst="rect">
            <a:avLst/>
          </a:prstGeom>
        </p:spPr>
        <p:txBody>
          <a:bodyPr spcFirstLastPara="1" wrap="square" lIns="0" tIns="0" rIns="0" bIns="0" anchor="t" anchorCtr="0">
            <a:normAutofit fontScale="92500" lnSpcReduction="10000"/>
          </a:bodyPr>
          <a:lstStyle/>
          <a:p>
            <a:pPr marL="457200" lvl="0" indent="-342900" algn="l" rtl="0">
              <a:spcBef>
                <a:spcPts val="0"/>
              </a:spcBef>
              <a:spcAft>
                <a:spcPts val="0"/>
              </a:spcAft>
              <a:buClr>
                <a:srgbClr val="635C5B"/>
              </a:buClr>
              <a:buSzPts val="1800"/>
              <a:buChar char="•"/>
            </a:pPr>
            <a:r>
              <a:rPr lang="en-GB" sz="1800">
                <a:solidFill>
                  <a:srgbClr val="635C5B"/>
                </a:solidFill>
              </a:rPr>
              <a:t>In order to establish and monitor your goals related to the breastfeeding counselling program, you will periodically assess your confidence to demonstrate the tasks (measured by performance indicator) relevant to the focus competencies for the service delivery point where you work. </a:t>
            </a:r>
            <a:endParaRPr sz="1800">
              <a:solidFill>
                <a:srgbClr val="635C5B"/>
              </a:solidFill>
            </a:endParaRPr>
          </a:p>
          <a:p>
            <a:pPr marL="457200" lvl="0" indent="-342900" algn="l" rtl="0">
              <a:spcBef>
                <a:spcPts val="1000"/>
              </a:spcBef>
              <a:spcAft>
                <a:spcPts val="0"/>
              </a:spcAft>
              <a:buClr>
                <a:srgbClr val="635C5B"/>
              </a:buClr>
              <a:buSzPts val="1800"/>
              <a:buChar char="•"/>
            </a:pPr>
            <a:r>
              <a:rPr lang="en-GB" sz="1800">
                <a:solidFill>
                  <a:srgbClr val="635C5B"/>
                </a:solidFill>
              </a:rPr>
              <a:t>We will complete Part 1 of this log today.</a:t>
            </a:r>
            <a:endParaRPr sz="1800">
              <a:solidFill>
                <a:srgbClr val="635C5B"/>
              </a:solidFill>
            </a:endParaRPr>
          </a:p>
          <a:p>
            <a:pPr marL="457200" lvl="0" indent="-342900" algn="l" rtl="0">
              <a:spcBef>
                <a:spcPts val="1000"/>
              </a:spcBef>
              <a:spcAft>
                <a:spcPts val="0"/>
              </a:spcAft>
              <a:buClr>
                <a:srgbClr val="635C5B"/>
              </a:buClr>
              <a:buSzPts val="1800"/>
              <a:buChar char="•"/>
            </a:pPr>
            <a:r>
              <a:rPr lang="en-GB" sz="1800">
                <a:solidFill>
                  <a:srgbClr val="635C5B"/>
                </a:solidFill>
              </a:rPr>
              <a:t>Thereafter, you will complete this log at least once per month (i.e., month 1, 2, 3, and 4) over the course of the four-month mentorship program. </a:t>
            </a:r>
            <a:endParaRPr sz="1800">
              <a:solidFill>
                <a:srgbClr val="635C5B"/>
              </a:solidFill>
            </a:endParaRPr>
          </a:p>
          <a:p>
            <a:pPr marL="914400" lvl="1" indent="-342900" algn="l" rtl="0">
              <a:spcBef>
                <a:spcPts val="1000"/>
              </a:spcBef>
              <a:spcAft>
                <a:spcPts val="0"/>
              </a:spcAft>
              <a:buClr>
                <a:srgbClr val="635C5B"/>
              </a:buClr>
              <a:buSzPts val="1800"/>
              <a:buFont typeface="Gill Sans"/>
              <a:buChar char="–"/>
            </a:pPr>
            <a:r>
              <a:rPr lang="en-GB" sz="1800">
                <a:solidFill>
                  <a:srgbClr val="635C5B"/>
                </a:solidFill>
                <a:latin typeface="Gill Sans MT" panose="020B0502020104020203" pitchFamily="34" charset="0"/>
              </a:rPr>
              <a:t>After the first month of mentorship you will only assess your level of confidence in performing the tasks associated with the competencies that you prioritised on “Part 2: Setting Goals and Making Plans.” Place a tick mark next to each of these competencies. </a:t>
            </a:r>
            <a:endParaRPr sz="1800">
              <a:solidFill>
                <a:srgbClr val="635C5B"/>
              </a:solidFill>
              <a:latin typeface="Gill Sans MT" panose="020B0502020104020203" pitchFamily="34" charset="0"/>
            </a:endParaRPr>
          </a:p>
          <a:p>
            <a:pPr marL="457200" lvl="0" indent="-342900" algn="l" rtl="0">
              <a:spcBef>
                <a:spcPts val="1000"/>
              </a:spcBef>
              <a:spcAft>
                <a:spcPts val="1000"/>
              </a:spcAft>
              <a:buClr>
                <a:srgbClr val="635C5B"/>
              </a:buClr>
              <a:buSzPts val="1800"/>
              <a:buChar char="•"/>
            </a:pPr>
            <a:r>
              <a:rPr lang="en-GB" sz="1800">
                <a:solidFill>
                  <a:srgbClr val="635C5B"/>
                </a:solidFill>
              </a:rPr>
              <a:t>Fill it out prior to checking in with your mentor.</a:t>
            </a:r>
            <a:endParaRPr sz="1800">
              <a:solidFill>
                <a:srgbClr val="635C5B"/>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94"/>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Clr>
                <a:schemeClr val="dk1"/>
              </a:buClr>
              <a:buSzPct val="39285"/>
              <a:buFont typeface="Arial"/>
              <a:buNone/>
            </a:pPr>
            <a:r>
              <a:rPr lang="en-GB"/>
              <a:t>Mentee Goals and Progress Log— </a:t>
            </a:r>
            <a:endParaRPr/>
          </a:p>
          <a:p>
            <a:pPr marL="0" lvl="0" indent="0" algn="l" rtl="0">
              <a:spcBef>
                <a:spcPts val="400"/>
              </a:spcBef>
              <a:spcAft>
                <a:spcPts val="400"/>
              </a:spcAft>
              <a:buClr>
                <a:schemeClr val="dk1"/>
              </a:buClr>
              <a:buSzPct val="39285"/>
              <a:buFont typeface="Arial"/>
              <a:buNone/>
            </a:pPr>
            <a:r>
              <a:rPr lang="en-GB"/>
              <a:t>Part 2: Setting Goals and Making Plans</a:t>
            </a:r>
            <a:endParaRPr/>
          </a:p>
        </p:txBody>
      </p:sp>
      <p:sp>
        <p:nvSpPr>
          <p:cNvPr id="564" name="Google Shape;564;p94"/>
          <p:cNvSpPr txBox="1">
            <a:spLocks noGrp="1"/>
          </p:cNvSpPr>
          <p:nvPr>
            <p:ph type="body" idx="1"/>
          </p:nvPr>
        </p:nvSpPr>
        <p:spPr>
          <a:xfrm>
            <a:off x="686100" y="1123950"/>
            <a:ext cx="5164500" cy="3429000"/>
          </a:xfrm>
          <a:prstGeom prst="rect">
            <a:avLst/>
          </a:prstGeom>
        </p:spPr>
        <p:txBody>
          <a:bodyPr spcFirstLastPara="1" wrap="square" lIns="0" tIns="0" rIns="91425" bIns="0" anchor="t" anchorCtr="0">
            <a:noAutofit/>
          </a:bodyPr>
          <a:lstStyle/>
          <a:p>
            <a:pPr marL="457200" lvl="0" indent="-330200" algn="l" rtl="0">
              <a:spcBef>
                <a:spcPts val="0"/>
              </a:spcBef>
              <a:spcAft>
                <a:spcPts val="0"/>
              </a:spcAft>
              <a:buClr>
                <a:srgbClr val="635C5B"/>
              </a:buClr>
              <a:buSzPts val="1600"/>
              <a:buChar char="●"/>
            </a:pPr>
            <a:r>
              <a:rPr lang="en-GB" sz="1600">
                <a:solidFill>
                  <a:srgbClr val="635C5B"/>
                </a:solidFill>
              </a:rPr>
              <a:t>Once you have completed your first self-assessment, you will work with your mentor to set goals related to the competencies relevant to the service delivery point where you work. </a:t>
            </a:r>
            <a:endParaRPr sz="1600">
              <a:solidFill>
                <a:srgbClr val="635C5B"/>
              </a:solidFill>
            </a:endParaRPr>
          </a:p>
          <a:p>
            <a:pPr marL="457200" lvl="0" indent="-330200" algn="l" rtl="0">
              <a:spcBef>
                <a:spcPts val="1000"/>
              </a:spcBef>
              <a:spcAft>
                <a:spcPts val="0"/>
              </a:spcAft>
              <a:buClr>
                <a:srgbClr val="635C5B"/>
              </a:buClr>
              <a:buSzPts val="1600"/>
              <a:buChar char="●"/>
            </a:pPr>
            <a:r>
              <a:rPr lang="en-GB" sz="1600">
                <a:solidFill>
                  <a:srgbClr val="635C5B"/>
                </a:solidFill>
              </a:rPr>
              <a:t>Ideally, identify at least three goals. </a:t>
            </a:r>
            <a:endParaRPr sz="1600">
              <a:solidFill>
                <a:srgbClr val="635C5B"/>
              </a:solidFill>
            </a:endParaRPr>
          </a:p>
          <a:p>
            <a:pPr marL="457200" lvl="0" indent="-330200" algn="l" rtl="0">
              <a:spcBef>
                <a:spcPts val="1000"/>
              </a:spcBef>
              <a:spcAft>
                <a:spcPts val="0"/>
              </a:spcAft>
              <a:buClr>
                <a:srgbClr val="635C5B"/>
              </a:buClr>
              <a:buSzPts val="1600"/>
              <a:buChar char="●"/>
            </a:pPr>
            <a:r>
              <a:rPr lang="en-GB" sz="1600">
                <a:solidFill>
                  <a:srgbClr val="635C5B"/>
                </a:solidFill>
              </a:rPr>
              <a:t>You may consider the following questions: </a:t>
            </a:r>
            <a:endParaRPr sz="1600">
              <a:solidFill>
                <a:srgbClr val="635C5B"/>
              </a:solidFill>
            </a:endParaRPr>
          </a:p>
          <a:p>
            <a:pPr marL="914400" lvl="1" indent="-330200" algn="l" rtl="0">
              <a:spcBef>
                <a:spcPts val="1000"/>
              </a:spcBef>
              <a:spcAft>
                <a:spcPts val="0"/>
              </a:spcAft>
              <a:buClr>
                <a:srgbClr val="635C5B"/>
              </a:buClr>
              <a:buSzPts val="1600"/>
              <a:buChar char="—"/>
            </a:pPr>
            <a:r>
              <a:rPr lang="en-GB" sz="1600">
                <a:solidFill>
                  <a:srgbClr val="635C5B"/>
                </a:solidFill>
                <a:latin typeface="Gill Sans MT" panose="020B0502020104020203" pitchFamily="34" charset="0"/>
              </a:rPr>
              <a:t>What do you think your strengths/assets are? (skills, knowledge, talents) </a:t>
            </a:r>
            <a:endParaRPr sz="1600">
              <a:solidFill>
                <a:srgbClr val="635C5B"/>
              </a:solidFill>
              <a:latin typeface="Gill Sans MT" panose="020B0502020104020203" pitchFamily="34" charset="0"/>
            </a:endParaRPr>
          </a:p>
          <a:p>
            <a:pPr marL="914400" lvl="1" indent="-330200" algn="l" rtl="0">
              <a:spcBef>
                <a:spcPts val="1000"/>
              </a:spcBef>
              <a:spcAft>
                <a:spcPts val="0"/>
              </a:spcAft>
              <a:buClr>
                <a:srgbClr val="635C5B"/>
              </a:buClr>
              <a:buSzPts val="1600"/>
              <a:buChar char="—"/>
            </a:pPr>
            <a:r>
              <a:rPr lang="en-GB" sz="1600">
                <a:solidFill>
                  <a:srgbClr val="635C5B"/>
                </a:solidFill>
                <a:latin typeface="Gill Sans MT" panose="020B0502020104020203" pitchFamily="34" charset="0"/>
              </a:rPr>
              <a:t>What areas do you believe you need improvement in? </a:t>
            </a:r>
            <a:endParaRPr sz="1600">
              <a:solidFill>
                <a:srgbClr val="635C5B"/>
              </a:solidFill>
              <a:latin typeface="Gill Sans MT" panose="020B0502020104020203" pitchFamily="34" charset="0"/>
            </a:endParaRPr>
          </a:p>
          <a:p>
            <a:pPr marL="914400" lvl="1" indent="-323850" algn="l" rtl="0">
              <a:spcBef>
                <a:spcPts val="1000"/>
              </a:spcBef>
              <a:spcAft>
                <a:spcPts val="1000"/>
              </a:spcAft>
              <a:buClr>
                <a:srgbClr val="635C5B"/>
              </a:buClr>
              <a:buSzPts val="1500"/>
              <a:buChar char="—"/>
            </a:pPr>
            <a:r>
              <a:rPr lang="en-GB" sz="1600">
                <a:solidFill>
                  <a:srgbClr val="635C5B"/>
                </a:solidFill>
                <a:latin typeface="Gill Sans MT" panose="020B0502020104020203" pitchFamily="34" charset="0"/>
              </a:rPr>
              <a:t>What challenges have you encountered that have affected your ability to perform your job?</a:t>
            </a:r>
            <a:r>
              <a:rPr lang="en-GB" sz="1900">
                <a:solidFill>
                  <a:srgbClr val="635C5B"/>
                </a:solidFill>
                <a:latin typeface="Gill Sans MT" panose="020B0502020104020203" pitchFamily="34" charset="0"/>
              </a:rPr>
              <a:t> </a:t>
            </a:r>
            <a:endParaRPr sz="2700">
              <a:solidFill>
                <a:srgbClr val="635C5B"/>
              </a:solidFill>
              <a:latin typeface="Gill Sans MT" panose="020B0502020104020203" pitchFamily="34" charset="0"/>
            </a:endParaRPr>
          </a:p>
        </p:txBody>
      </p:sp>
      <p:pic>
        <p:nvPicPr>
          <p:cNvPr id="3" name="Picture 2">
            <a:extLst>
              <a:ext uri="{FF2B5EF4-FFF2-40B4-BE49-F238E27FC236}">
                <a16:creationId xmlns:a16="http://schemas.microsoft.com/office/drawing/2014/main" id="{5EC440FF-A955-4BF7-9F31-10257B781D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32381" y="744467"/>
            <a:ext cx="3145903" cy="3808483"/>
          </a:xfrm>
          <a:prstGeom prst="rect">
            <a:avLst/>
          </a:prstGeom>
          <a:ln>
            <a:solidFill>
              <a:schemeClr val="accent1"/>
            </a:solid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2" name="Google Shape;572;p95"/>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Clr>
                <a:schemeClr val="dk1"/>
              </a:buClr>
              <a:buSzPct val="39285"/>
              <a:buFont typeface="Arial"/>
              <a:buNone/>
            </a:pPr>
            <a:r>
              <a:rPr lang="en-GB"/>
              <a:t>Mentee Goals and Progress Log— </a:t>
            </a:r>
            <a:endParaRPr/>
          </a:p>
          <a:p>
            <a:pPr marL="0" lvl="0" indent="0" algn="l" rtl="0">
              <a:spcBef>
                <a:spcPts val="400"/>
              </a:spcBef>
              <a:spcAft>
                <a:spcPts val="400"/>
              </a:spcAft>
              <a:buClr>
                <a:schemeClr val="dk1"/>
              </a:buClr>
              <a:buSzPct val="39285"/>
              <a:buFont typeface="Arial"/>
              <a:buNone/>
            </a:pPr>
            <a:r>
              <a:rPr lang="en-GB"/>
              <a:t>Part 3: Tracking Progress</a:t>
            </a:r>
            <a:endParaRPr/>
          </a:p>
        </p:txBody>
      </p:sp>
      <p:sp>
        <p:nvSpPr>
          <p:cNvPr id="571" name="Google Shape;571;p95"/>
          <p:cNvSpPr txBox="1">
            <a:spLocks noGrp="1"/>
          </p:cNvSpPr>
          <p:nvPr>
            <p:ph type="body" idx="1"/>
          </p:nvPr>
        </p:nvSpPr>
        <p:spPr>
          <a:xfrm>
            <a:off x="686100" y="1200150"/>
            <a:ext cx="4157100" cy="3429000"/>
          </a:xfrm>
          <a:prstGeom prst="rect">
            <a:avLst/>
          </a:prstGeom>
        </p:spPr>
        <p:txBody>
          <a:bodyPr spcFirstLastPara="1" wrap="square" lIns="0" tIns="0" rIns="91425" bIns="0" anchor="t" anchorCtr="0">
            <a:noAutofit/>
          </a:bodyPr>
          <a:lstStyle/>
          <a:p>
            <a:pPr marL="457200" lvl="0" indent="-342900" algn="l" rtl="0">
              <a:spcBef>
                <a:spcPts val="0"/>
              </a:spcBef>
              <a:spcAft>
                <a:spcPts val="0"/>
              </a:spcAft>
              <a:buClr>
                <a:srgbClr val="635C5B"/>
              </a:buClr>
              <a:buSzPts val="1800"/>
              <a:buChar char="•"/>
            </a:pPr>
            <a:r>
              <a:rPr lang="en-GB" sz="1800">
                <a:solidFill>
                  <a:srgbClr val="635C5B"/>
                </a:solidFill>
              </a:rPr>
              <a:t>At the end of each month of the mentorship program, repeat your self-assessment and review your progress toward achieving your goals and gaining confidence in all of the competencies relevant to the service delivery point where you work. </a:t>
            </a:r>
            <a:endParaRPr sz="1800">
              <a:solidFill>
                <a:srgbClr val="635C5B"/>
              </a:solidFill>
            </a:endParaRPr>
          </a:p>
          <a:p>
            <a:pPr marL="457200" lvl="0" indent="-342900" algn="l" rtl="0">
              <a:spcBef>
                <a:spcPts val="1000"/>
              </a:spcBef>
              <a:spcAft>
                <a:spcPts val="1000"/>
              </a:spcAft>
              <a:buClr>
                <a:srgbClr val="635C5B"/>
              </a:buClr>
              <a:buSzPts val="1800"/>
              <a:buChar char="•"/>
            </a:pPr>
            <a:r>
              <a:rPr lang="en-GB" sz="1800">
                <a:solidFill>
                  <a:srgbClr val="635C5B"/>
                </a:solidFill>
              </a:rPr>
              <a:t>Discuss your progress with your mentor, review and revise goals, if needed, and reevaluate your support plans for achieving your goals.</a:t>
            </a:r>
            <a:endParaRPr sz="2300"/>
          </a:p>
        </p:txBody>
      </p:sp>
      <p:pic>
        <p:nvPicPr>
          <p:cNvPr id="3" name="Picture 2">
            <a:extLst>
              <a:ext uri="{FF2B5EF4-FFF2-40B4-BE49-F238E27FC236}">
                <a16:creationId xmlns:a16="http://schemas.microsoft.com/office/drawing/2014/main" id="{31E2A87B-5173-4AE1-B399-64E2973A81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9482" y="180397"/>
            <a:ext cx="3633666" cy="4448753"/>
          </a:xfrm>
          <a:prstGeom prst="rect">
            <a:avLst/>
          </a:prstGeom>
          <a:ln>
            <a:solidFill>
              <a:schemeClr val="accent1"/>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9" name="Google Shape;579;p96"/>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a:bodyPr>
          <a:lstStyle/>
          <a:p>
            <a:pPr marL="0" lvl="0" indent="0" algn="l" rtl="0">
              <a:spcBef>
                <a:spcPts val="0"/>
              </a:spcBef>
              <a:spcAft>
                <a:spcPts val="400"/>
              </a:spcAft>
              <a:buClr>
                <a:schemeClr val="dk1"/>
              </a:buClr>
              <a:buSzPts val="1100"/>
              <a:buFont typeface="Arial"/>
              <a:buNone/>
            </a:pPr>
            <a:r>
              <a:rPr lang="en-GB" dirty="0"/>
              <a:t>Mentor Feedback Form</a:t>
            </a:r>
            <a:endParaRPr dirty="0"/>
          </a:p>
        </p:txBody>
      </p:sp>
      <p:sp>
        <p:nvSpPr>
          <p:cNvPr id="578" name="Google Shape;578;p96"/>
          <p:cNvSpPr txBox="1">
            <a:spLocks noGrp="1"/>
          </p:cNvSpPr>
          <p:nvPr>
            <p:ph type="body" idx="1"/>
          </p:nvPr>
        </p:nvSpPr>
        <p:spPr>
          <a:xfrm>
            <a:off x="686100" y="1200150"/>
            <a:ext cx="4477800" cy="3429000"/>
          </a:xfrm>
          <a:prstGeom prst="rect">
            <a:avLst/>
          </a:prstGeom>
        </p:spPr>
        <p:txBody>
          <a:bodyPr spcFirstLastPara="1" wrap="square" lIns="0" tIns="0" rIns="91425" bIns="0" anchor="t" anchorCtr="0">
            <a:noAutofit/>
          </a:bodyPr>
          <a:lstStyle/>
          <a:p>
            <a:pPr marL="457200" lvl="0" indent="-342900" algn="l" rtl="0">
              <a:lnSpc>
                <a:spcPct val="90000"/>
              </a:lnSpc>
              <a:spcBef>
                <a:spcPts val="0"/>
              </a:spcBef>
              <a:spcAft>
                <a:spcPts val="0"/>
              </a:spcAft>
              <a:buClr>
                <a:srgbClr val="635C5B"/>
              </a:buClr>
              <a:buSzPts val="1800"/>
              <a:buChar char="•"/>
            </a:pPr>
            <a:r>
              <a:rPr lang="en-GB" sz="1800">
                <a:solidFill>
                  <a:srgbClr val="635C5B"/>
                </a:solidFill>
              </a:rPr>
              <a:t>The purpose of this form is to enable you to provide feedback on the usefulness of the support provided by your mentor as part of the breastfeeding counselling mentorship program. </a:t>
            </a:r>
            <a:endParaRPr sz="1800">
              <a:solidFill>
                <a:srgbClr val="635C5B"/>
              </a:solidFill>
            </a:endParaRPr>
          </a:p>
          <a:p>
            <a:pPr marL="457200" lvl="0" indent="-342900" algn="l" rtl="0">
              <a:lnSpc>
                <a:spcPct val="90000"/>
              </a:lnSpc>
              <a:spcBef>
                <a:spcPts val="1000"/>
              </a:spcBef>
              <a:spcAft>
                <a:spcPts val="0"/>
              </a:spcAft>
              <a:buClr>
                <a:srgbClr val="635C5B"/>
              </a:buClr>
              <a:buSzPts val="1800"/>
              <a:buChar char="•"/>
            </a:pPr>
            <a:r>
              <a:rPr lang="en-GB" sz="1800">
                <a:solidFill>
                  <a:srgbClr val="635C5B"/>
                </a:solidFill>
              </a:rPr>
              <a:t>Information collected will strengthen and improve the system to ensure that the meetings are useful and productive for you and the health facility. </a:t>
            </a:r>
            <a:endParaRPr sz="1800">
              <a:solidFill>
                <a:srgbClr val="635C5B"/>
              </a:solidFill>
            </a:endParaRPr>
          </a:p>
          <a:p>
            <a:pPr marL="457200" lvl="0" indent="-342900" algn="l" rtl="0">
              <a:lnSpc>
                <a:spcPct val="90000"/>
              </a:lnSpc>
              <a:spcBef>
                <a:spcPts val="1000"/>
              </a:spcBef>
              <a:spcAft>
                <a:spcPts val="0"/>
              </a:spcAft>
              <a:buClr>
                <a:srgbClr val="635C5B"/>
              </a:buClr>
              <a:buSzPts val="1800"/>
              <a:buChar char="•"/>
            </a:pPr>
            <a:r>
              <a:rPr lang="en-GB" sz="1800">
                <a:solidFill>
                  <a:srgbClr val="635C5B"/>
                </a:solidFill>
              </a:rPr>
              <a:t>Complete this form approximately one month after the start of the mentorship program and submit it to the BFHI facility coordinator. </a:t>
            </a:r>
            <a:endParaRPr sz="1800">
              <a:solidFill>
                <a:srgbClr val="635C5B"/>
              </a:solidFill>
            </a:endParaRPr>
          </a:p>
          <a:p>
            <a:pPr marL="0" lvl="0" indent="0" algn="l" rtl="0">
              <a:lnSpc>
                <a:spcPct val="90000"/>
              </a:lnSpc>
              <a:spcBef>
                <a:spcPts val="1000"/>
              </a:spcBef>
              <a:spcAft>
                <a:spcPts val="1200"/>
              </a:spcAft>
              <a:buNone/>
            </a:pPr>
            <a:endParaRPr sz="2300"/>
          </a:p>
        </p:txBody>
      </p:sp>
      <p:pic>
        <p:nvPicPr>
          <p:cNvPr id="3" name="Picture 2">
            <a:extLst>
              <a:ext uri="{FF2B5EF4-FFF2-40B4-BE49-F238E27FC236}">
                <a16:creationId xmlns:a16="http://schemas.microsoft.com/office/drawing/2014/main" id="{37FA2404-7822-4E7E-90A2-AA679662F0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26582" y="432289"/>
            <a:ext cx="3364164" cy="4112400"/>
          </a:xfrm>
          <a:prstGeom prst="rect">
            <a:avLst/>
          </a:prstGeom>
          <a:ln>
            <a:solidFill>
              <a:schemeClr val="accent1"/>
            </a:solid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7"/>
          <p:cNvSpPr txBox="1">
            <a:spLocks noGrp="1"/>
          </p:cNvSpPr>
          <p:nvPr>
            <p:ph type="title" idx="4294967295"/>
          </p:nvPr>
        </p:nvSpPr>
        <p:spPr>
          <a:xfrm>
            <a:off x="0" y="0"/>
            <a:ext cx="9144000" cy="4662488"/>
          </a:xfrm>
          <a:prstGeom prst="rect">
            <a:avLst/>
          </a:prstGeom>
          <a:solidFill>
            <a:schemeClr val="l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dk1"/>
              </a:buClr>
              <a:buSzPts val="2500"/>
              <a:buFont typeface="Arial"/>
              <a:buNone/>
              <a:tabLst/>
              <a:defRPr/>
            </a:pPr>
            <a:r>
              <a:rPr kumimoji="0" lang="en-GB" sz="2500" b="1" i="0" u="none" strike="noStrike" kern="0" cap="none" spc="0" normalizeH="0" baseline="0" noProof="0" dirty="0">
                <a:ln>
                  <a:noFill/>
                </a:ln>
                <a:solidFill>
                  <a:schemeClr val="dk1"/>
                </a:solidFill>
                <a:effectLst/>
                <a:uLnTx/>
                <a:uFillTx/>
                <a:latin typeface="Gill Sans MT" panose="020B0502020104020203" pitchFamily="34" charset="0"/>
                <a:ea typeface="Gill Sans"/>
                <a:cs typeface="Gill Sans"/>
                <a:sym typeface="Gill Sans"/>
              </a:rPr>
              <a:t>Program Materials: Mentor Resources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1" name="Google Shape;591;p98"/>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Mentor Resources</a:t>
            </a:r>
            <a:endParaRPr/>
          </a:p>
        </p:txBody>
      </p:sp>
      <p:sp>
        <p:nvSpPr>
          <p:cNvPr id="590" name="Google Shape;590;p98"/>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fontScale="85000" lnSpcReduction="20000"/>
          </a:bodyPr>
          <a:lstStyle/>
          <a:p>
            <a:pPr marL="457200" lvl="0" indent="-334327" algn="l" rtl="0">
              <a:spcBef>
                <a:spcPts val="0"/>
              </a:spcBef>
              <a:spcAft>
                <a:spcPts val="0"/>
              </a:spcAft>
              <a:buSzPct val="90000"/>
              <a:buChar char="•"/>
            </a:pPr>
            <a:r>
              <a:rPr lang="en-GB" b="1"/>
              <a:t>Mentor Job Aids:</a:t>
            </a:r>
            <a:endParaRPr b="1"/>
          </a:p>
          <a:p>
            <a:pPr marL="914400" lvl="1" indent="-334327" algn="l" rtl="0">
              <a:spcBef>
                <a:spcPts val="1000"/>
              </a:spcBef>
              <a:spcAft>
                <a:spcPts val="0"/>
              </a:spcAft>
              <a:buSzPct val="90000"/>
              <a:buChar char="—"/>
            </a:pPr>
            <a:r>
              <a:rPr lang="en-GB">
                <a:latin typeface="Gill Sans MT" panose="020B0502020104020203" pitchFamily="34" charset="0"/>
              </a:rPr>
              <a:t>Building a Relationship with a Mentee</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Basic Principles of Giving Feedback</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Five Steps of Clinical Teaching</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Schedule of Mentoring Meetings and Resources to Use</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Focus Competencies and Performance Indicators</a:t>
            </a:r>
            <a:endParaRPr>
              <a:latin typeface="Gill Sans MT" panose="020B0502020104020203" pitchFamily="34" charset="0"/>
            </a:endParaRPr>
          </a:p>
          <a:p>
            <a:pPr marL="914400" lvl="1" indent="-334327" algn="l" rtl="0">
              <a:spcBef>
                <a:spcPts val="1000"/>
              </a:spcBef>
              <a:spcAft>
                <a:spcPts val="0"/>
              </a:spcAft>
              <a:buSzPct val="90000"/>
              <a:buChar char="—"/>
            </a:pPr>
            <a:r>
              <a:rPr lang="en-GB">
                <a:latin typeface="Gill Sans MT" panose="020B0502020104020203" pitchFamily="34" charset="0"/>
              </a:rPr>
              <a:t>Clinical Practice Discussion Guide</a:t>
            </a:r>
            <a:endParaRPr>
              <a:latin typeface="Gill Sans MT" panose="020B0502020104020203" pitchFamily="34" charset="0"/>
            </a:endParaRPr>
          </a:p>
          <a:p>
            <a:pPr marL="457200" lvl="0" indent="-334327" algn="l" rtl="0">
              <a:spcBef>
                <a:spcPts val="1000"/>
              </a:spcBef>
              <a:spcAft>
                <a:spcPts val="0"/>
              </a:spcAft>
              <a:buSzPct val="90000"/>
              <a:buChar char="•"/>
            </a:pPr>
            <a:r>
              <a:rPr lang="en-GB" b="1"/>
              <a:t>Mentorship Program Tools:</a:t>
            </a:r>
            <a:endParaRPr b="1"/>
          </a:p>
          <a:p>
            <a:pPr marL="914400" lvl="1" indent="-334327" algn="l" rtl="0">
              <a:spcBef>
                <a:spcPts val="1000"/>
              </a:spcBef>
              <a:spcAft>
                <a:spcPts val="0"/>
              </a:spcAft>
              <a:buSzPct val="90000"/>
              <a:buChar char="—"/>
            </a:pPr>
            <a:r>
              <a:rPr lang="en-GB">
                <a:latin typeface="Gill Sans MT" panose="020B0502020104020203" pitchFamily="34" charset="0"/>
              </a:rPr>
              <a:t>Observation Tools</a:t>
            </a:r>
            <a:endParaRPr>
              <a:latin typeface="Gill Sans MT" panose="020B0502020104020203" pitchFamily="34" charset="0"/>
            </a:endParaRPr>
          </a:p>
          <a:p>
            <a:pPr marL="914400" lvl="1" indent="-334327" algn="l" rtl="0">
              <a:spcBef>
                <a:spcPts val="1000"/>
              </a:spcBef>
              <a:spcAft>
                <a:spcPts val="1000"/>
              </a:spcAft>
              <a:buSzPct val="90000"/>
              <a:buChar char="—"/>
            </a:pPr>
            <a:r>
              <a:rPr lang="en-GB">
                <a:latin typeface="Gill Sans MT" panose="020B0502020104020203" pitchFamily="34" charset="0"/>
              </a:rPr>
              <a:t>Mentee Progress Log</a:t>
            </a:r>
            <a:endParaRPr>
              <a:latin typeface="Gill Sans MT" panose="020B0502020104020203" pitchFamily="34" charset="0"/>
            </a:endParaRPr>
          </a:p>
        </p:txBody>
      </p:sp>
      <p:sp>
        <p:nvSpPr>
          <p:cNvPr id="592" name="Google Shape;592;p98"/>
          <p:cNvSpPr txBox="1"/>
          <p:nvPr/>
        </p:nvSpPr>
        <p:spPr>
          <a:xfrm>
            <a:off x="6629050" y="437525"/>
            <a:ext cx="2020500" cy="13125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solidFill>
                  <a:schemeClr val="lt1"/>
                </a:solidFill>
                <a:latin typeface="Gill Sans MT" panose="020B0502020104020203" pitchFamily="34" charset="0"/>
                <a:ea typeface="Gill Sans"/>
                <a:cs typeface="Gill Sans"/>
                <a:sym typeface="Gill Sans"/>
              </a:rPr>
              <a:t>These resources are for mentors and have already been reviewed with them. </a:t>
            </a:r>
            <a:endParaRPr sz="1700">
              <a:solidFill>
                <a:schemeClr val="lt1"/>
              </a:solidFill>
              <a:latin typeface="Gill Sans MT" panose="020B0502020104020203" pitchFamily="34" charset="0"/>
              <a:ea typeface="Gill Sans"/>
              <a:cs typeface="Gill Sans"/>
              <a:sym typeface="Gill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9"/>
          <p:cNvSpPr txBox="1">
            <a:spLocks noGrp="1"/>
          </p:cNvSpPr>
          <p:nvPr>
            <p:ph type="title" idx="4294967295"/>
          </p:nvPr>
        </p:nvSpPr>
        <p:spPr>
          <a:xfrm>
            <a:off x="0" y="0"/>
            <a:ext cx="9144000" cy="46624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Monthly Meetings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3" name="Google Shape;603;p100"/>
          <p:cNvSpPr txBox="1">
            <a:spLocks noGrp="1"/>
          </p:cNvSpPr>
          <p:nvPr>
            <p:ph type="title"/>
          </p:nvPr>
        </p:nvSpPr>
        <p:spPr>
          <a:xfrm>
            <a:off x="686104" y="2667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Monthly Meetings </a:t>
            </a:r>
            <a:endParaRPr dirty="0"/>
          </a:p>
        </p:txBody>
      </p:sp>
      <p:sp>
        <p:nvSpPr>
          <p:cNvPr id="602" name="Google Shape;602;p100"/>
          <p:cNvSpPr txBox="1">
            <a:spLocks noGrp="1"/>
          </p:cNvSpPr>
          <p:nvPr>
            <p:ph type="body" idx="1"/>
          </p:nvPr>
        </p:nvSpPr>
        <p:spPr>
          <a:xfrm>
            <a:off x="685800" y="1047750"/>
            <a:ext cx="7772400" cy="3429000"/>
          </a:xfrm>
          <a:prstGeom prst="rect">
            <a:avLst/>
          </a:prstGeom>
        </p:spPr>
        <p:txBody>
          <a:bodyPr spcFirstLastPara="1" wrap="square" lIns="0" tIns="0" rIns="0" bIns="0" anchor="t" anchorCtr="0">
            <a:noAutofit/>
          </a:bodyPr>
          <a:lstStyle/>
          <a:p>
            <a:pPr marL="457200" lvl="0" indent="-323532" algn="l" rtl="0">
              <a:lnSpc>
                <a:spcPct val="80000"/>
              </a:lnSpc>
              <a:spcBef>
                <a:spcPts val="0"/>
              </a:spcBef>
              <a:spcAft>
                <a:spcPts val="0"/>
              </a:spcAft>
              <a:buSzPts val="1495"/>
              <a:buChar char="•"/>
            </a:pPr>
            <a:r>
              <a:rPr lang="en-GB" sz="1650"/>
              <a:t>The BFHI facility coordinator will organise and facilitate monthly mentor meetings for peer-to-peer experience sharing and review of case presentations. </a:t>
            </a:r>
            <a:endParaRPr sz="1650"/>
          </a:p>
          <a:p>
            <a:pPr marL="457200" lvl="0" indent="-323532" algn="l" rtl="0">
              <a:lnSpc>
                <a:spcPct val="80000"/>
              </a:lnSpc>
              <a:spcBef>
                <a:spcPts val="1200"/>
              </a:spcBef>
              <a:spcAft>
                <a:spcPts val="0"/>
              </a:spcAft>
              <a:buSzPts val="1495"/>
              <a:buChar char="•"/>
            </a:pPr>
            <a:r>
              <a:rPr lang="en-GB" sz="1650"/>
              <a:t>Monthly meetings may include—</a:t>
            </a:r>
            <a:endParaRPr sz="1650"/>
          </a:p>
          <a:p>
            <a:pPr marL="914400" lvl="1" indent="-323532" algn="l" rtl="0">
              <a:lnSpc>
                <a:spcPct val="80000"/>
              </a:lnSpc>
              <a:spcBef>
                <a:spcPts val="1200"/>
              </a:spcBef>
              <a:spcAft>
                <a:spcPts val="0"/>
              </a:spcAft>
              <a:buSzPts val="1495"/>
              <a:buChar char="—"/>
            </a:pPr>
            <a:r>
              <a:rPr lang="en-GB" sz="1650">
                <a:latin typeface="Gill Sans MT" panose="020B0502020104020203" pitchFamily="34" charset="0"/>
              </a:rPr>
              <a:t>Sharing challenges and successes on how mentoring is going (i.e., feedback on frequency of observations, frequency of check-ins, mentoring approaches used, and the use of mentorship program tools).</a:t>
            </a:r>
            <a:endParaRPr sz="1650">
              <a:latin typeface="Gill Sans MT" panose="020B0502020104020203" pitchFamily="34" charset="0"/>
            </a:endParaRPr>
          </a:p>
          <a:p>
            <a:pPr marL="914400" lvl="1" indent="-323532" algn="l" rtl="0">
              <a:lnSpc>
                <a:spcPct val="80000"/>
              </a:lnSpc>
              <a:spcBef>
                <a:spcPts val="1200"/>
              </a:spcBef>
              <a:spcAft>
                <a:spcPts val="0"/>
              </a:spcAft>
              <a:buSzPts val="1495"/>
              <a:buChar char="—"/>
            </a:pPr>
            <a:r>
              <a:rPr lang="en-GB" sz="1650">
                <a:latin typeface="Gill Sans MT" panose="020B0502020104020203" pitchFamily="34" charset="0"/>
              </a:rPr>
              <a:t>Discussing common breastfeeding scenarios, challenges, and solutions and real-life examples through case presentations.</a:t>
            </a:r>
            <a:endParaRPr sz="1650">
              <a:latin typeface="Gill Sans MT" panose="020B0502020104020203" pitchFamily="34" charset="0"/>
            </a:endParaRPr>
          </a:p>
          <a:p>
            <a:pPr marL="914400" lvl="1" indent="-323532" algn="l" rtl="0">
              <a:lnSpc>
                <a:spcPct val="80000"/>
              </a:lnSpc>
              <a:spcBef>
                <a:spcPts val="1200"/>
              </a:spcBef>
              <a:spcAft>
                <a:spcPts val="0"/>
              </a:spcAft>
              <a:buSzPts val="1495"/>
              <a:buChar char="—"/>
            </a:pPr>
            <a:r>
              <a:rPr lang="en-GB" sz="1650">
                <a:latin typeface="Gill Sans MT" panose="020B0502020104020203" pitchFamily="34" charset="0"/>
              </a:rPr>
              <a:t>Reviewing feedback from mentees, referencing mentee responses on the “Mentor Feedback Form”, if used. </a:t>
            </a:r>
            <a:endParaRPr sz="1650">
              <a:latin typeface="Gill Sans MT" panose="020B0502020104020203" pitchFamily="34" charset="0"/>
            </a:endParaRPr>
          </a:p>
          <a:p>
            <a:pPr marL="914400" lvl="1" indent="-323532" algn="l" rtl="0">
              <a:lnSpc>
                <a:spcPct val="80000"/>
              </a:lnSpc>
              <a:spcBef>
                <a:spcPts val="1200"/>
              </a:spcBef>
              <a:spcAft>
                <a:spcPts val="0"/>
              </a:spcAft>
              <a:buSzPts val="1495"/>
              <a:buChar char="—"/>
            </a:pPr>
            <a:r>
              <a:rPr lang="en-GB" sz="1650">
                <a:latin typeface="Gill Sans MT" panose="020B0502020104020203" pitchFamily="34" charset="0"/>
              </a:rPr>
              <a:t>Identifying ways and make plans to improve the program.</a:t>
            </a:r>
            <a:endParaRPr sz="1650">
              <a:latin typeface="Gill Sans MT" panose="020B0502020104020203" pitchFamily="34" charset="0"/>
            </a:endParaRPr>
          </a:p>
          <a:p>
            <a:pPr marL="914400" lvl="1" indent="-323532" algn="l" rtl="0">
              <a:lnSpc>
                <a:spcPct val="80000"/>
              </a:lnSpc>
              <a:spcBef>
                <a:spcPts val="1200"/>
              </a:spcBef>
              <a:spcAft>
                <a:spcPts val="1200"/>
              </a:spcAft>
              <a:buSzPts val="1495"/>
              <a:buChar char="—"/>
            </a:pPr>
            <a:r>
              <a:rPr lang="en-GB" sz="1650">
                <a:latin typeface="Gill Sans MT" panose="020B0502020104020203" pitchFamily="34" charset="0"/>
              </a:rPr>
              <a:t>Exploring suggestions for sustainability and expansion (opportunity for mentees to become mentors).</a:t>
            </a:r>
            <a:endParaRPr sz="1650">
              <a:latin typeface="Gill Sans MT" panose="020B0502020104020203"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1"/>
          <p:cNvSpPr txBox="1">
            <a:spLocks noGrp="1"/>
          </p:cNvSpPr>
          <p:nvPr>
            <p:ph type="title" idx="4294967295"/>
          </p:nvPr>
        </p:nvSpPr>
        <p:spPr>
          <a:xfrm>
            <a:off x="0" y="0"/>
            <a:ext cx="9144000" cy="4662488"/>
          </a:xfrm>
          <a:prstGeom prst="rect">
            <a:avLst/>
          </a:prstGeom>
          <a:solidFill>
            <a:schemeClr val="accent4"/>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Graduation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9"/>
          <p:cNvSpPr txBox="1">
            <a:spLocks noGrp="1"/>
          </p:cNvSpPr>
          <p:nvPr>
            <p:ph type="title"/>
          </p:nvPr>
        </p:nvSpPr>
        <p:spPr>
          <a:xfrm>
            <a:off x="686104" y="1143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What is a Mentor and a Mentee?</a:t>
            </a:r>
            <a:endParaRPr/>
          </a:p>
        </p:txBody>
      </p:sp>
      <p:sp>
        <p:nvSpPr>
          <p:cNvPr id="213" name="Google Shape;213;p39"/>
          <p:cNvSpPr txBox="1">
            <a:spLocks noGrp="1"/>
          </p:cNvSpPr>
          <p:nvPr>
            <p:ph type="body" idx="1"/>
          </p:nvPr>
        </p:nvSpPr>
        <p:spPr>
          <a:xfrm>
            <a:off x="417175" y="895350"/>
            <a:ext cx="8318100" cy="35472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SzPts val="770"/>
              <a:buNone/>
            </a:pPr>
            <a:r>
              <a:rPr lang="en-GB" sz="1550" b="1"/>
              <a:t>Mentor:</a:t>
            </a:r>
            <a:endParaRPr sz="1550" b="1"/>
          </a:p>
          <a:p>
            <a:pPr marL="457200" lvl="0" indent="-327025" algn="l" rtl="0">
              <a:lnSpc>
                <a:spcPct val="90000"/>
              </a:lnSpc>
              <a:spcBef>
                <a:spcPts val="1200"/>
              </a:spcBef>
              <a:spcAft>
                <a:spcPts val="0"/>
              </a:spcAft>
              <a:buSzPts val="1550"/>
              <a:buChar char="•"/>
            </a:pPr>
            <a:r>
              <a:rPr lang="en-GB" sz="1550"/>
              <a:t>An experienced and empathetic person, proficient in her/his content area, who teaches and coaches another individual (mentee) or a group of individuals (mentees) in-person and/or virtually to ensure competent workplace performance and provide ongoing professional development.</a:t>
            </a:r>
            <a:endParaRPr sz="1550"/>
          </a:p>
          <a:p>
            <a:pPr marL="457200" lvl="0" indent="-327025" algn="l" rtl="0">
              <a:lnSpc>
                <a:spcPct val="90000"/>
              </a:lnSpc>
              <a:spcBef>
                <a:spcPts val="1200"/>
              </a:spcBef>
              <a:spcAft>
                <a:spcPts val="0"/>
              </a:spcAft>
              <a:buSzPts val="1550"/>
              <a:buChar char="•"/>
            </a:pPr>
            <a:r>
              <a:rPr lang="en-GB" sz="1550"/>
              <a:t>Selected for the program in collaboration with the health facility management team based on the selection criteria.</a:t>
            </a:r>
            <a:endParaRPr sz="1550"/>
          </a:p>
          <a:p>
            <a:pPr marL="0" lvl="0" indent="0" algn="l" rtl="0">
              <a:lnSpc>
                <a:spcPct val="90000"/>
              </a:lnSpc>
              <a:spcBef>
                <a:spcPts val="1200"/>
              </a:spcBef>
              <a:spcAft>
                <a:spcPts val="0"/>
              </a:spcAft>
              <a:buSzPts val="770"/>
              <a:buNone/>
            </a:pPr>
            <a:r>
              <a:rPr lang="en-GB" sz="1550" b="1"/>
              <a:t>Mentee:</a:t>
            </a:r>
            <a:endParaRPr sz="1550" b="1"/>
          </a:p>
          <a:p>
            <a:pPr marL="457200" lvl="0" indent="-327025" algn="l" rtl="0">
              <a:lnSpc>
                <a:spcPct val="90000"/>
              </a:lnSpc>
              <a:spcBef>
                <a:spcPts val="1200"/>
              </a:spcBef>
              <a:spcAft>
                <a:spcPts val="0"/>
              </a:spcAft>
              <a:buSzPts val="1550"/>
              <a:buChar char="•"/>
            </a:pPr>
            <a:r>
              <a:rPr lang="en-GB" sz="1550"/>
              <a:t>A direct care provider who delivers breastfeeding counselling to clients. She/he is a dedicated skilled health provider who seeks to grow and develop personally and professionally to successfully achieve her/his goals to strengthen her/his breastfeeding counselling competencies with the support of a mentor. </a:t>
            </a:r>
            <a:endParaRPr sz="1550"/>
          </a:p>
          <a:p>
            <a:pPr marL="457200" lvl="0" indent="-327025" algn="l" rtl="0">
              <a:lnSpc>
                <a:spcPct val="90000"/>
              </a:lnSpc>
              <a:spcBef>
                <a:spcPts val="1200"/>
              </a:spcBef>
              <a:spcAft>
                <a:spcPts val="1200"/>
              </a:spcAft>
              <a:buSzPts val="1550"/>
              <a:buChar char="•"/>
            </a:pPr>
            <a:r>
              <a:rPr lang="en-GB" sz="1550"/>
              <a:t>Selected for the program in collaboration with the health facility management team, the Baby-Friendly Hospital Initiative (BFHI) implementation team, and mentors, using the selection criteria.</a:t>
            </a:r>
            <a:endParaRPr sz="155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p102"/>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2800"/>
              <a:buNone/>
            </a:pPr>
            <a:r>
              <a:rPr lang="en-GB"/>
              <a:t>Assess Competencies for Graduation (1)</a:t>
            </a:r>
            <a:endParaRPr/>
          </a:p>
        </p:txBody>
      </p:sp>
      <p:sp>
        <p:nvSpPr>
          <p:cNvPr id="614" name="Google Shape;614;p102"/>
          <p:cNvSpPr txBox="1">
            <a:spLocks noGrp="1"/>
          </p:cNvSpPr>
          <p:nvPr>
            <p:ph type="body" idx="1"/>
          </p:nvPr>
        </p:nvSpPr>
        <p:spPr>
          <a:xfrm>
            <a:off x="686100" y="865250"/>
            <a:ext cx="7530300" cy="3740400"/>
          </a:xfrm>
          <a:prstGeom prst="rect">
            <a:avLst/>
          </a:prstGeom>
          <a:noFill/>
          <a:ln>
            <a:noFill/>
          </a:ln>
        </p:spPr>
        <p:txBody>
          <a:bodyPr spcFirstLastPara="1" wrap="square" lIns="0" tIns="0" rIns="0" bIns="0" anchor="t" anchorCtr="0">
            <a:noAutofit/>
          </a:bodyPr>
          <a:lstStyle/>
          <a:p>
            <a:pPr marL="230187" lvl="0" indent="-223837" algn="l" rtl="0">
              <a:lnSpc>
                <a:spcPct val="80000"/>
              </a:lnSpc>
              <a:spcBef>
                <a:spcPts val="0"/>
              </a:spcBef>
              <a:spcAft>
                <a:spcPts val="0"/>
              </a:spcAft>
              <a:buSzPts val="1700"/>
              <a:buChar char="•"/>
            </a:pPr>
            <a:r>
              <a:rPr lang="en-GB" sz="1700"/>
              <a:t>Mentees graduate from the mentorship program when they have demonstrated competence in the focus competencies </a:t>
            </a:r>
            <a:r>
              <a:rPr lang="en-GB" sz="1700" b="1"/>
              <a:t>relevant to the service delivery point where the mentee provides breastfeeding counselling services</a:t>
            </a:r>
            <a:r>
              <a:rPr lang="en-GB" sz="1700"/>
              <a:t>. </a:t>
            </a:r>
            <a:endParaRPr sz="1700"/>
          </a:p>
          <a:p>
            <a:pPr marL="230187" lvl="0" indent="-223837" algn="l" rtl="0">
              <a:lnSpc>
                <a:spcPct val="80000"/>
              </a:lnSpc>
              <a:spcBef>
                <a:spcPts val="1200"/>
              </a:spcBef>
              <a:spcAft>
                <a:spcPts val="0"/>
              </a:spcAft>
              <a:buSzPts val="1700"/>
              <a:buChar char="•"/>
            </a:pPr>
            <a:r>
              <a:rPr lang="en-GB" sz="1700"/>
              <a:t>This is designed to be accomplished within four months of regular, ongoing mentorship (but it may take more or less time).</a:t>
            </a:r>
            <a:endParaRPr sz="1700"/>
          </a:p>
          <a:p>
            <a:pPr marL="230187" lvl="0" indent="-223837" algn="l" rtl="0">
              <a:lnSpc>
                <a:spcPct val="80000"/>
              </a:lnSpc>
              <a:spcBef>
                <a:spcPts val="1200"/>
              </a:spcBef>
              <a:spcAft>
                <a:spcPts val="0"/>
              </a:spcAft>
              <a:buSzPts val="1700"/>
              <a:buChar char="•"/>
            </a:pPr>
            <a:r>
              <a:rPr lang="en-GB" sz="1700"/>
              <a:t>If the mentee meets the requirements of graduation, he/she will receive a </a:t>
            </a:r>
            <a:r>
              <a:rPr lang="en-GB" sz="1700" b="1"/>
              <a:t>certificate of completion</a:t>
            </a:r>
            <a:r>
              <a:rPr lang="en-GB" sz="1700"/>
              <a:t> from the breastfeeding counselling mentorship program for the service delivery point where the mentee provides breastfeeding counselling services by the BFHI Facility Implementation Team.</a:t>
            </a:r>
            <a:endParaRPr sz="1700"/>
          </a:p>
          <a:p>
            <a:pPr marL="230187" lvl="0" indent="-223837" algn="l" rtl="0">
              <a:lnSpc>
                <a:spcPct val="80000"/>
              </a:lnSpc>
              <a:spcBef>
                <a:spcPts val="1200"/>
              </a:spcBef>
              <a:spcAft>
                <a:spcPts val="0"/>
              </a:spcAft>
              <a:buSzPts val="1700"/>
              <a:buChar char="•"/>
            </a:pPr>
            <a:r>
              <a:rPr lang="en-GB" sz="1700"/>
              <a:t>Mentees who graduate will be eligible for serving as a mentor in that service delivery point in the future. </a:t>
            </a:r>
            <a:endParaRPr sz="1700"/>
          </a:p>
          <a:p>
            <a:pPr marL="230187" lvl="0" indent="-223837" algn="l" rtl="0">
              <a:lnSpc>
                <a:spcPct val="80000"/>
              </a:lnSpc>
              <a:spcBef>
                <a:spcPts val="1200"/>
              </a:spcBef>
              <a:spcAft>
                <a:spcPts val="1200"/>
              </a:spcAft>
              <a:buSzPts val="1700"/>
              <a:buChar char="•"/>
            </a:pPr>
            <a:r>
              <a:rPr lang="en-GB" sz="1700"/>
              <a:t>If the mentee fails to meet the requirements of graduation, the BFHI Facility Implementation Team and the mentee will meet to discuss the reasons and agree on next steps, which may include continuing in the program to achieve graduation.</a:t>
            </a:r>
            <a:endParaRPr sz="17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2" name="Google Shape;622;p103"/>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2800"/>
              <a:buNone/>
            </a:pPr>
            <a:r>
              <a:rPr lang="en-GB"/>
              <a:t>Assess Competencies for Graduation (2)</a:t>
            </a:r>
            <a:endParaRPr/>
          </a:p>
        </p:txBody>
      </p:sp>
      <p:sp>
        <p:nvSpPr>
          <p:cNvPr id="621" name="Google Shape;621;p103"/>
          <p:cNvSpPr txBox="1">
            <a:spLocks noGrp="1"/>
          </p:cNvSpPr>
          <p:nvPr>
            <p:ph type="body" idx="1"/>
          </p:nvPr>
        </p:nvSpPr>
        <p:spPr>
          <a:xfrm>
            <a:off x="686100" y="789050"/>
            <a:ext cx="7772400" cy="3740400"/>
          </a:xfrm>
          <a:prstGeom prst="rect">
            <a:avLst/>
          </a:prstGeom>
          <a:noFill/>
          <a:ln>
            <a:noFill/>
          </a:ln>
        </p:spPr>
        <p:txBody>
          <a:bodyPr spcFirstLastPara="1" wrap="square" lIns="0" tIns="0" rIns="0" bIns="0" anchor="t" anchorCtr="0">
            <a:noAutofit/>
          </a:bodyPr>
          <a:lstStyle/>
          <a:p>
            <a:pPr marL="230187" lvl="0" indent="-217487" algn="l" rtl="0">
              <a:lnSpc>
                <a:spcPct val="80000"/>
              </a:lnSpc>
              <a:spcBef>
                <a:spcPts val="0"/>
              </a:spcBef>
              <a:spcAft>
                <a:spcPts val="0"/>
              </a:spcAft>
              <a:buSzPts val="1600"/>
              <a:buChar char="•"/>
            </a:pPr>
            <a:r>
              <a:rPr lang="en-GB" sz="1600" b="1" dirty="0"/>
              <a:t>Criteria for graduation:</a:t>
            </a:r>
            <a:endParaRPr sz="1600" b="1" dirty="0"/>
          </a:p>
          <a:p>
            <a:pPr marL="684212" lvl="1" indent="-217487" algn="l" rtl="0">
              <a:spcBef>
                <a:spcPts val="1200"/>
              </a:spcBef>
              <a:spcAft>
                <a:spcPts val="0"/>
              </a:spcAft>
              <a:buClr>
                <a:srgbClr val="635C5B"/>
              </a:buClr>
              <a:buSzPts val="1600"/>
              <a:buFont typeface="Gill Sans"/>
              <a:buChar char="—"/>
            </a:pPr>
            <a:r>
              <a:rPr lang="en-GB" sz="1600" dirty="0">
                <a:solidFill>
                  <a:srgbClr val="635C5B"/>
                </a:solidFill>
                <a:latin typeface="Gill Sans MT" panose="020B0502020104020203" pitchFamily="34" charset="0"/>
              </a:rPr>
              <a:t>The </a:t>
            </a:r>
            <a:r>
              <a:rPr lang="en-GB" sz="1600" b="1" dirty="0">
                <a:solidFill>
                  <a:srgbClr val="635C5B"/>
                </a:solidFill>
                <a:latin typeface="Gill Sans MT" panose="020B0502020104020203" pitchFamily="34" charset="0"/>
              </a:rPr>
              <a:t>mentee </a:t>
            </a:r>
            <a:r>
              <a:rPr lang="en-GB" sz="1600" dirty="0">
                <a:solidFill>
                  <a:srgbClr val="635C5B"/>
                </a:solidFill>
                <a:latin typeface="Gill Sans MT" panose="020B0502020104020203" pitchFamily="34" charset="0"/>
              </a:rPr>
              <a:t>must be </a:t>
            </a:r>
            <a:r>
              <a:rPr lang="en-GB" sz="1600" b="1" dirty="0">
                <a:solidFill>
                  <a:srgbClr val="635C5B"/>
                </a:solidFill>
                <a:latin typeface="Gill Sans MT" panose="020B0502020104020203" pitchFamily="34" charset="0"/>
              </a:rPr>
              <a:t>“quite confident”</a:t>
            </a:r>
            <a:r>
              <a:rPr lang="en-GB" sz="1600" dirty="0">
                <a:solidFill>
                  <a:srgbClr val="635C5B"/>
                </a:solidFill>
                <a:latin typeface="Gill Sans MT" panose="020B0502020104020203" pitchFamily="34" charset="0"/>
              </a:rPr>
              <a:t> or </a:t>
            </a:r>
            <a:r>
              <a:rPr lang="en-GB" sz="1600" b="1" dirty="0">
                <a:solidFill>
                  <a:srgbClr val="635C5B"/>
                </a:solidFill>
                <a:latin typeface="Gill Sans MT" panose="020B0502020104020203" pitchFamily="34" charset="0"/>
              </a:rPr>
              <a:t>“extremely confident”</a:t>
            </a:r>
            <a:r>
              <a:rPr lang="en-GB" sz="1600" dirty="0">
                <a:solidFill>
                  <a:srgbClr val="635C5B"/>
                </a:solidFill>
                <a:latin typeface="Gill Sans MT" panose="020B0502020104020203" pitchFamily="34" charset="0"/>
              </a:rPr>
              <a:t> demonstrating each task (measured by performance indicator) relevant to the focus competencies for the service delivery point where the mentee provides breastfeeding counselling services, based on the </a:t>
            </a:r>
            <a:r>
              <a:rPr lang="en-GB" sz="1600" b="1" dirty="0">
                <a:solidFill>
                  <a:srgbClr val="635C5B"/>
                </a:solidFill>
                <a:latin typeface="Gill Sans MT" panose="020B0502020104020203" pitchFamily="34" charset="0"/>
              </a:rPr>
              <a:t>“Mentee Goals and Progress Log”</a:t>
            </a:r>
            <a:r>
              <a:rPr lang="en-GB" sz="1600" dirty="0">
                <a:solidFill>
                  <a:srgbClr val="635C5B"/>
                </a:solidFill>
                <a:latin typeface="Gill Sans MT" panose="020B0502020104020203" pitchFamily="34" charset="0"/>
              </a:rPr>
              <a:t>.</a:t>
            </a:r>
            <a:endParaRPr sz="1600" dirty="0">
              <a:solidFill>
                <a:srgbClr val="635C5B"/>
              </a:solidFill>
              <a:latin typeface="Gill Sans MT" panose="020B0502020104020203" pitchFamily="34" charset="0"/>
            </a:endParaRPr>
          </a:p>
          <a:p>
            <a:pPr marL="684212" lvl="1" indent="-217487" algn="l" rtl="0">
              <a:spcBef>
                <a:spcPts val="800"/>
              </a:spcBef>
              <a:spcAft>
                <a:spcPts val="0"/>
              </a:spcAft>
              <a:buClr>
                <a:srgbClr val="635C5B"/>
              </a:buClr>
              <a:buSzPts val="1600"/>
              <a:buFont typeface="Gill Sans"/>
              <a:buChar char="—"/>
            </a:pPr>
            <a:r>
              <a:rPr lang="en-GB" sz="1600" dirty="0">
                <a:solidFill>
                  <a:srgbClr val="635C5B"/>
                </a:solidFill>
                <a:latin typeface="Gill Sans MT" panose="020B0502020104020203" pitchFamily="34" charset="0"/>
              </a:rPr>
              <a:t>The </a:t>
            </a:r>
            <a:r>
              <a:rPr lang="en-GB" sz="1600" b="1" dirty="0">
                <a:solidFill>
                  <a:srgbClr val="635C5B"/>
                </a:solidFill>
                <a:latin typeface="Gill Sans MT" panose="020B0502020104020203" pitchFamily="34" charset="0"/>
              </a:rPr>
              <a:t>mentor </a:t>
            </a:r>
            <a:r>
              <a:rPr lang="en-GB" sz="1600" dirty="0">
                <a:solidFill>
                  <a:srgbClr val="635C5B"/>
                </a:solidFill>
                <a:latin typeface="Gill Sans MT" panose="020B0502020104020203" pitchFamily="34" charset="0"/>
              </a:rPr>
              <a:t>must be </a:t>
            </a:r>
            <a:r>
              <a:rPr lang="en-GB" sz="1600" b="1" dirty="0">
                <a:solidFill>
                  <a:srgbClr val="635C5B"/>
                </a:solidFill>
                <a:latin typeface="Gill Sans MT" panose="020B0502020104020203" pitchFamily="34" charset="0"/>
              </a:rPr>
              <a:t>“quite confident”</a:t>
            </a:r>
            <a:r>
              <a:rPr lang="en-GB" sz="1600" dirty="0">
                <a:solidFill>
                  <a:srgbClr val="635C5B"/>
                </a:solidFill>
                <a:latin typeface="Gill Sans MT" panose="020B0502020104020203" pitchFamily="34" charset="0"/>
              </a:rPr>
              <a:t> or </a:t>
            </a:r>
            <a:r>
              <a:rPr lang="en-GB" sz="1600" b="1" dirty="0">
                <a:solidFill>
                  <a:srgbClr val="635C5B"/>
                </a:solidFill>
                <a:latin typeface="Gill Sans MT" panose="020B0502020104020203" pitchFamily="34" charset="0"/>
              </a:rPr>
              <a:t>“extremely confident”</a:t>
            </a:r>
            <a:r>
              <a:rPr lang="en-GB" sz="1600" dirty="0">
                <a:solidFill>
                  <a:srgbClr val="635C5B"/>
                </a:solidFill>
                <a:latin typeface="Gill Sans MT" panose="020B0502020104020203" pitchFamily="34" charset="0"/>
              </a:rPr>
              <a:t> in the mentee’s ability to demonstrate each task (measured by performance indicator) relevant to the focus for the service delivery point where the mentee provides breastfeeding counselling services, based on the </a:t>
            </a:r>
            <a:r>
              <a:rPr lang="en-GB" sz="1600" b="1" dirty="0">
                <a:solidFill>
                  <a:srgbClr val="635C5B"/>
                </a:solidFill>
                <a:latin typeface="Gill Sans MT" panose="020B0502020104020203" pitchFamily="34" charset="0"/>
              </a:rPr>
              <a:t>“Mentee Progress Log”</a:t>
            </a:r>
            <a:r>
              <a:rPr lang="en-GB" sz="1600" dirty="0">
                <a:solidFill>
                  <a:srgbClr val="635C5B"/>
                </a:solidFill>
                <a:latin typeface="Gill Sans MT" panose="020B0502020104020203" pitchFamily="34" charset="0"/>
              </a:rPr>
              <a:t>.</a:t>
            </a:r>
            <a:endParaRPr sz="1600" dirty="0">
              <a:solidFill>
                <a:srgbClr val="635C5B"/>
              </a:solidFill>
              <a:latin typeface="Gill Sans MT" panose="020B0502020104020203" pitchFamily="34" charset="0"/>
            </a:endParaRPr>
          </a:p>
          <a:p>
            <a:pPr marL="230187" lvl="0" indent="-217487" algn="l" rtl="0">
              <a:spcBef>
                <a:spcPts val="800"/>
              </a:spcBef>
              <a:spcAft>
                <a:spcPts val="800"/>
              </a:spcAft>
              <a:buClr>
                <a:srgbClr val="635C5B"/>
              </a:buClr>
              <a:buSzPts val="1600"/>
              <a:buChar char="•"/>
            </a:pPr>
            <a:r>
              <a:rPr lang="en-GB" sz="1600" dirty="0">
                <a:solidFill>
                  <a:srgbClr val="635C5B"/>
                </a:solidFill>
              </a:rPr>
              <a:t>This means that the </a:t>
            </a:r>
            <a:r>
              <a:rPr lang="en-GB" sz="1600" b="1" dirty="0">
                <a:solidFill>
                  <a:srgbClr val="635C5B"/>
                </a:solidFill>
              </a:rPr>
              <a:t>“Part 1: Mentor Confidence Assessment”</a:t>
            </a:r>
            <a:r>
              <a:rPr lang="en-GB" sz="1600" dirty="0">
                <a:solidFill>
                  <a:srgbClr val="635C5B"/>
                </a:solidFill>
              </a:rPr>
              <a:t> of the </a:t>
            </a:r>
            <a:r>
              <a:rPr lang="en-GB" sz="1600" b="1" dirty="0">
                <a:solidFill>
                  <a:srgbClr val="635C5B"/>
                </a:solidFill>
              </a:rPr>
              <a:t>“Mentee Progress Log”</a:t>
            </a:r>
            <a:r>
              <a:rPr lang="en-GB" sz="1600" dirty="0">
                <a:solidFill>
                  <a:srgbClr val="635C5B"/>
                </a:solidFill>
              </a:rPr>
              <a:t> AND </a:t>
            </a:r>
            <a:r>
              <a:rPr lang="en-GB" sz="1600" b="1" dirty="0">
                <a:solidFill>
                  <a:srgbClr val="635C5B"/>
                </a:solidFill>
              </a:rPr>
              <a:t>“Part 1: Confidence Self-Evaluation”</a:t>
            </a:r>
            <a:r>
              <a:rPr lang="en-GB" sz="1600" dirty="0">
                <a:solidFill>
                  <a:srgbClr val="635C5B"/>
                </a:solidFill>
              </a:rPr>
              <a:t> of the “</a:t>
            </a:r>
            <a:r>
              <a:rPr lang="en-GB" sz="1600" b="1" dirty="0">
                <a:solidFill>
                  <a:srgbClr val="635C5B"/>
                </a:solidFill>
              </a:rPr>
              <a:t>Mentee Goals and Progress Log”</a:t>
            </a:r>
            <a:r>
              <a:rPr lang="en-GB" sz="1600" dirty="0">
                <a:solidFill>
                  <a:srgbClr val="635C5B"/>
                </a:solidFill>
              </a:rPr>
              <a:t> have </a:t>
            </a:r>
            <a:r>
              <a:rPr lang="en-GB" sz="1600" b="1" dirty="0">
                <a:solidFill>
                  <a:srgbClr val="635C5B"/>
                </a:solidFill>
              </a:rPr>
              <a:t>only 4s and 5s</a:t>
            </a:r>
            <a:r>
              <a:rPr lang="en-GB" sz="1600" dirty="0">
                <a:solidFill>
                  <a:srgbClr val="635C5B"/>
                </a:solidFill>
              </a:rPr>
              <a:t> for all of the focus competencies in the service delivery point where the mentee provides breastfeeding counselling services by the end of the mentorship program.</a:t>
            </a:r>
            <a:r>
              <a:rPr lang="en-GB" sz="1700" dirty="0">
                <a:solidFill>
                  <a:srgbClr val="635C5B"/>
                </a:solidFill>
              </a:rPr>
              <a:t> </a:t>
            </a:r>
            <a:endParaRPr sz="1700" dirty="0">
              <a:solidFill>
                <a:srgbClr val="635C5B"/>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4"/>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Timeline and Schedules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Google Shape;633;p105"/>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Timeline and Schedules </a:t>
            </a:r>
            <a:endParaRPr dirty="0"/>
          </a:p>
        </p:txBody>
      </p:sp>
      <p:sp>
        <p:nvSpPr>
          <p:cNvPr id="632" name="Google Shape;632;p105"/>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a:t>Mentoring will begin on [XXX].</a:t>
            </a:r>
            <a:endParaRPr/>
          </a:p>
          <a:p>
            <a:pPr marL="457200" lvl="0" indent="-342900" algn="l" rtl="0">
              <a:spcBef>
                <a:spcPts val="1000"/>
              </a:spcBef>
              <a:spcAft>
                <a:spcPts val="0"/>
              </a:spcAft>
              <a:buSzPts val="1800"/>
              <a:buChar char="•"/>
            </a:pPr>
            <a:r>
              <a:rPr lang="en-GB"/>
              <a:t>You and your mentor should schedule your first meeting no later than [XXX].</a:t>
            </a:r>
            <a:endParaRPr/>
          </a:p>
          <a:p>
            <a:pPr marL="457200" lvl="0" indent="-342900" algn="l" rtl="0">
              <a:spcBef>
                <a:spcPts val="1000"/>
              </a:spcBef>
              <a:spcAft>
                <a:spcPts val="0"/>
              </a:spcAft>
              <a:buSzPts val="1800"/>
              <a:buChar char="•"/>
            </a:pPr>
            <a:r>
              <a:rPr lang="en-GB"/>
              <a:t>Expect to meet with your mentor several times per week in the beginning of the program. </a:t>
            </a:r>
            <a:endParaRPr/>
          </a:p>
          <a:p>
            <a:pPr marL="457200" lvl="0" indent="-342900" algn="l" rtl="0">
              <a:spcBef>
                <a:spcPts val="1000"/>
              </a:spcBef>
              <a:spcAft>
                <a:spcPts val="1000"/>
              </a:spcAft>
              <a:buSzPts val="1800"/>
              <a:buChar char="•"/>
            </a:pPr>
            <a:r>
              <a:rPr lang="en-GB"/>
              <a:t>The first monthly meeting is planned for [XXX].</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6"/>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Next Steps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4" name="Google Shape;644;p107"/>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Next Steps </a:t>
            </a:r>
            <a:endParaRPr dirty="0"/>
          </a:p>
        </p:txBody>
      </p:sp>
      <p:sp>
        <p:nvSpPr>
          <p:cNvPr id="643" name="Google Shape;643;p107"/>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61950" algn="l" rtl="0">
              <a:spcBef>
                <a:spcPts val="0"/>
              </a:spcBef>
              <a:spcAft>
                <a:spcPts val="0"/>
              </a:spcAft>
              <a:buSzPts val="2100"/>
              <a:buChar char="•"/>
            </a:pPr>
            <a:r>
              <a:rPr lang="en-GB" sz="2100"/>
              <a:t>First meeting of mentors and mentees. </a:t>
            </a:r>
            <a:endParaRPr sz="2100"/>
          </a:p>
          <a:p>
            <a:pPr marL="457200" lvl="0" indent="-361950" algn="l" rtl="0">
              <a:spcBef>
                <a:spcPts val="1000"/>
              </a:spcBef>
              <a:spcAft>
                <a:spcPts val="1000"/>
              </a:spcAft>
              <a:buSzPts val="2100"/>
              <a:buChar char="•"/>
            </a:pPr>
            <a:r>
              <a:rPr lang="en-GB" sz="2100"/>
              <a:t>Kick-off mentoring!</a:t>
            </a:r>
            <a:endParaRPr sz="21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08"/>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GB"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Summary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5" name="Google Shape;655;p109"/>
          <p:cNvSpPr txBox="1">
            <a:spLocks noGrp="1"/>
          </p:cNvSpPr>
          <p:nvPr>
            <p:ph type="title"/>
          </p:nvPr>
        </p:nvSpPr>
        <p:spPr>
          <a:xfrm>
            <a:off x="686104" y="3429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dirty="0"/>
              <a:t>Summary </a:t>
            </a:r>
            <a:endParaRPr dirty="0"/>
          </a:p>
        </p:txBody>
      </p:sp>
      <p:sp>
        <p:nvSpPr>
          <p:cNvPr id="654" name="Google Shape;654;p109"/>
          <p:cNvSpPr txBox="1">
            <a:spLocks noGrp="1"/>
          </p:cNvSpPr>
          <p:nvPr>
            <p:ph type="body" idx="1"/>
          </p:nvPr>
        </p:nvSpPr>
        <p:spPr>
          <a:xfrm>
            <a:off x="685800" y="1200150"/>
            <a:ext cx="7772400" cy="3429000"/>
          </a:xfrm>
          <a:prstGeom prst="rect">
            <a:avLst/>
          </a:prstGeom>
        </p:spPr>
        <p:txBody>
          <a:bodyPr spcFirstLastPara="1" wrap="square" lIns="0" tIns="0" rIns="0" bIns="0" anchor="t" anchorCtr="0">
            <a:normAutofit/>
          </a:bodyPr>
          <a:lstStyle/>
          <a:p>
            <a:pPr marL="457200" lvl="0" indent="-342900" algn="l" rtl="0">
              <a:spcBef>
                <a:spcPts val="0"/>
              </a:spcBef>
              <a:spcAft>
                <a:spcPts val="0"/>
              </a:spcAft>
              <a:buSzPts val="1800"/>
              <a:buChar char="•"/>
            </a:pPr>
            <a:r>
              <a:rPr lang="en-GB" sz="1800" dirty="0"/>
              <a:t>The breastfeeding counselling mentorship program is facility-based; can take place at several service delivery points across maternal, </a:t>
            </a:r>
            <a:r>
              <a:rPr lang="en-GB" sz="1800" dirty="0" err="1"/>
              <a:t>newborn</a:t>
            </a:r>
            <a:r>
              <a:rPr lang="en-GB" sz="1800" dirty="0"/>
              <a:t>, and paediatric services; is designed to take four months; and is structured in a way that mentors teach and coach mentees to ensure competency in breastfeeding counselling. </a:t>
            </a:r>
            <a:endParaRPr sz="1800" dirty="0"/>
          </a:p>
          <a:p>
            <a:pPr marL="457200" lvl="0" indent="-342900" algn="l" rtl="0">
              <a:spcBef>
                <a:spcPts val="1000"/>
              </a:spcBef>
              <a:spcAft>
                <a:spcPts val="0"/>
              </a:spcAft>
              <a:buSzPts val="1800"/>
              <a:buChar char="•"/>
            </a:pPr>
            <a:r>
              <a:rPr lang="en-GB" sz="1800" dirty="0"/>
              <a:t>Mentors are expected to support the mentees on all aspects of breastfeeding counselling to  strengthening the mentees’ knowledge, skills, and attitudes; to demonstrate and model breastfeeding counselling competencies; and to focus on observing counselling interactions and providing feedback to the mentees.</a:t>
            </a:r>
            <a:endParaRPr sz="1800" dirty="0"/>
          </a:p>
          <a:p>
            <a:pPr marL="457200" lvl="0" indent="-342900" algn="l" rtl="0">
              <a:spcBef>
                <a:spcPts val="1000"/>
              </a:spcBef>
              <a:spcAft>
                <a:spcPts val="1200"/>
              </a:spcAft>
              <a:buSzPts val="1800"/>
              <a:buChar char="•"/>
            </a:pPr>
            <a:r>
              <a:rPr lang="en-GB" sz="1800" dirty="0"/>
              <a:t>Mentoring involves demonstrating, observing, debriefing, and checking in; there are several tools and job aids used during each of these interactions.</a:t>
            </a:r>
            <a:endParaRPr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10"/>
          <p:cNvSpPr txBox="1">
            <a:spLocks noGrp="1"/>
          </p:cNvSpPr>
          <p:nvPr>
            <p:ph type="title" idx="4294967295"/>
          </p:nvPr>
        </p:nvSpPr>
        <p:spPr>
          <a:xfrm>
            <a:off x="0" y="0"/>
            <a:ext cx="9144000" cy="4633913"/>
          </a:xfrm>
          <a:prstGeom prst="rect">
            <a:avLst/>
          </a:prstGeom>
          <a:solidFill>
            <a:schemeClr val="accent2"/>
          </a:solidFill>
          <a:ln>
            <a:noFill/>
            <a:prstDash/>
          </a:ln>
          <a:effectLst/>
        </p:spPr>
        <p:txBody>
          <a:bodyPr rot="0" spcFirstLastPara="1" vertOverflow="overflow" horzOverflow="overflow" vert="horz" wrap="square" lIns="457200" tIns="91425" rIns="91425" bIns="9142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1200"/>
              </a:spcAft>
              <a:buClr>
                <a:schemeClr val="lt1"/>
              </a:buClr>
              <a:buSzPts val="2500"/>
              <a:buFont typeface="Arial"/>
              <a:buNone/>
              <a:tabLst/>
              <a:defRPr/>
            </a:pPr>
            <a:r>
              <a:rPr kumimoji="0" lang="en-US" sz="2500" b="1" i="0" u="none" strike="noStrike" kern="0" cap="none" spc="0" normalizeH="0" baseline="0" noProof="0" dirty="0">
                <a:ln>
                  <a:noFill/>
                </a:ln>
                <a:solidFill>
                  <a:schemeClr val="lt1"/>
                </a:solidFill>
                <a:effectLst/>
                <a:uLnTx/>
                <a:uFillTx/>
                <a:latin typeface="Gill Sans MT" panose="020B0502020104020203" pitchFamily="34" charset="0"/>
                <a:ea typeface="Gill Sans"/>
                <a:cs typeface="Gill Sans"/>
                <a:sym typeface="Gill Sans"/>
              </a:rPr>
              <a:t>Complete the “Part 1: Confidence Self-Evaluation” form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111"/>
          <p:cNvSpPr txBox="1">
            <a:spLocks noGrp="1"/>
          </p:cNvSpPr>
          <p:nvPr>
            <p:ph type="title"/>
          </p:nvPr>
        </p:nvSpPr>
        <p:spPr>
          <a:xfrm>
            <a:off x="686104" y="342900"/>
            <a:ext cx="7772400" cy="688200"/>
          </a:xfrm>
          <a:prstGeom prst="rect">
            <a:avLst/>
          </a:prstGeom>
        </p:spPr>
        <p:txBody>
          <a:bodyPr spcFirstLastPara="1" wrap="square" lIns="0" tIns="0" rIns="0" bIns="0" anchor="b" anchorCtr="0">
            <a:normAutofit fontScale="90000"/>
          </a:bodyPr>
          <a:lstStyle/>
          <a:p>
            <a:pPr marL="0" lvl="0" indent="0" algn="l" rtl="0">
              <a:spcBef>
                <a:spcPts val="0"/>
              </a:spcBef>
              <a:spcAft>
                <a:spcPts val="0"/>
              </a:spcAft>
              <a:buClr>
                <a:schemeClr val="dk1"/>
              </a:buClr>
              <a:buSzPct val="39285"/>
              <a:buFont typeface="Arial"/>
              <a:buNone/>
            </a:pPr>
            <a:r>
              <a:rPr lang="en-GB" dirty="0"/>
              <a:t>Mentee Goals and Progress Log—</a:t>
            </a:r>
            <a:endParaRPr dirty="0"/>
          </a:p>
          <a:p>
            <a:pPr marL="0" lvl="0" indent="0" algn="l" rtl="0">
              <a:spcBef>
                <a:spcPts val="400"/>
              </a:spcBef>
              <a:spcAft>
                <a:spcPts val="400"/>
              </a:spcAft>
              <a:buClr>
                <a:schemeClr val="dk1"/>
              </a:buClr>
              <a:buSzPct val="39285"/>
              <a:buFont typeface="Arial"/>
              <a:buNone/>
            </a:pPr>
            <a:r>
              <a:rPr lang="en-GB" dirty="0"/>
              <a:t>Part 1: Confidence Self-Evaluation </a:t>
            </a:r>
            <a:endParaRPr dirty="0"/>
          </a:p>
        </p:txBody>
      </p:sp>
      <p:sp>
        <p:nvSpPr>
          <p:cNvPr id="665" name="Google Shape;665;p111"/>
          <p:cNvSpPr txBox="1">
            <a:spLocks noGrp="1"/>
          </p:cNvSpPr>
          <p:nvPr>
            <p:ph type="body" idx="1"/>
          </p:nvPr>
        </p:nvSpPr>
        <p:spPr>
          <a:xfrm>
            <a:off x="462975" y="1047750"/>
            <a:ext cx="5708400" cy="3429000"/>
          </a:xfrm>
          <a:prstGeom prst="rect">
            <a:avLst/>
          </a:prstGeom>
        </p:spPr>
        <p:txBody>
          <a:bodyPr spcFirstLastPara="1" wrap="square" lIns="0" tIns="0" rIns="91425" bIns="0" anchor="t" anchorCtr="0">
            <a:noAutofit/>
          </a:bodyPr>
          <a:lstStyle/>
          <a:p>
            <a:pPr marL="457200" lvl="0" indent="-317500" algn="l" rtl="0">
              <a:spcBef>
                <a:spcPts val="0"/>
              </a:spcBef>
              <a:spcAft>
                <a:spcPts val="0"/>
              </a:spcAft>
              <a:buClr>
                <a:srgbClr val="635C5B"/>
              </a:buClr>
              <a:buSzPts val="1400"/>
              <a:buFont typeface="Gill Sans"/>
              <a:buChar char="●"/>
            </a:pPr>
            <a:r>
              <a:rPr lang="en-GB" sz="1400" dirty="0">
                <a:solidFill>
                  <a:srgbClr val="635C5B"/>
                </a:solidFill>
              </a:rPr>
              <a:t>In the column corresponding with month 0, record the number corresponding with your level of confidence to perform each task and performance indicator, using the following scale: </a:t>
            </a:r>
            <a:endParaRPr sz="1400" dirty="0">
              <a:solidFill>
                <a:srgbClr val="635C5B"/>
              </a:solidFill>
            </a:endParaRPr>
          </a:p>
          <a:p>
            <a:pPr marL="914400" lvl="1" indent="-317500" algn="l" rtl="0">
              <a:spcBef>
                <a:spcPts val="1000"/>
              </a:spcBef>
              <a:spcAft>
                <a:spcPts val="0"/>
              </a:spcAft>
              <a:buClr>
                <a:srgbClr val="635C5B"/>
              </a:buClr>
              <a:buSzPts val="1400"/>
              <a:buFont typeface="Gill Sans"/>
              <a:buChar char="—"/>
            </a:pPr>
            <a:r>
              <a:rPr lang="en-GB" sz="1400" dirty="0">
                <a:solidFill>
                  <a:srgbClr val="635C5B"/>
                </a:solidFill>
                <a:latin typeface="Gill Sans MT" panose="020B0502020104020203" pitchFamily="34" charset="0"/>
              </a:rPr>
              <a:t>1 = Not at all confident</a:t>
            </a:r>
            <a:endParaRPr sz="1400" dirty="0">
              <a:solidFill>
                <a:srgbClr val="635C5B"/>
              </a:solidFill>
              <a:latin typeface="Gill Sans MT" panose="020B0502020104020203" pitchFamily="34" charset="0"/>
            </a:endParaRPr>
          </a:p>
          <a:p>
            <a:pPr marL="914400" lvl="1" indent="-317500" algn="l" rtl="0">
              <a:spcBef>
                <a:spcPts val="1000"/>
              </a:spcBef>
              <a:spcAft>
                <a:spcPts val="0"/>
              </a:spcAft>
              <a:buClr>
                <a:srgbClr val="635C5B"/>
              </a:buClr>
              <a:buSzPts val="1400"/>
              <a:buFont typeface="Gill Sans"/>
              <a:buChar char="—"/>
            </a:pPr>
            <a:r>
              <a:rPr lang="en-GB" sz="1400" dirty="0">
                <a:solidFill>
                  <a:srgbClr val="635C5B"/>
                </a:solidFill>
                <a:latin typeface="Gill Sans MT" panose="020B0502020104020203" pitchFamily="34" charset="0"/>
              </a:rPr>
              <a:t>2 = Slightly confident</a:t>
            </a:r>
            <a:endParaRPr sz="1400" dirty="0">
              <a:solidFill>
                <a:srgbClr val="635C5B"/>
              </a:solidFill>
              <a:latin typeface="Gill Sans MT" panose="020B0502020104020203" pitchFamily="34" charset="0"/>
            </a:endParaRPr>
          </a:p>
          <a:p>
            <a:pPr marL="914400" lvl="1" indent="-317500" algn="l" rtl="0">
              <a:spcBef>
                <a:spcPts val="1000"/>
              </a:spcBef>
              <a:spcAft>
                <a:spcPts val="0"/>
              </a:spcAft>
              <a:buClr>
                <a:srgbClr val="635C5B"/>
              </a:buClr>
              <a:buSzPts val="1400"/>
              <a:buFont typeface="Gill Sans"/>
              <a:buChar char="—"/>
            </a:pPr>
            <a:r>
              <a:rPr lang="en-GB" sz="1400" dirty="0">
                <a:solidFill>
                  <a:srgbClr val="635C5B"/>
                </a:solidFill>
                <a:latin typeface="Gill Sans MT" panose="020B0502020104020203" pitchFamily="34" charset="0"/>
              </a:rPr>
              <a:t>3 = Somewhat confident</a:t>
            </a:r>
            <a:endParaRPr sz="1400" dirty="0">
              <a:solidFill>
                <a:srgbClr val="635C5B"/>
              </a:solidFill>
              <a:latin typeface="Gill Sans MT" panose="020B0502020104020203" pitchFamily="34" charset="0"/>
            </a:endParaRPr>
          </a:p>
          <a:p>
            <a:pPr marL="914400" lvl="1" indent="-317500" algn="l" rtl="0">
              <a:spcBef>
                <a:spcPts val="1000"/>
              </a:spcBef>
              <a:spcAft>
                <a:spcPts val="0"/>
              </a:spcAft>
              <a:buClr>
                <a:srgbClr val="635C5B"/>
              </a:buClr>
              <a:buSzPts val="1400"/>
              <a:buFont typeface="Gill Sans"/>
              <a:buChar char="—"/>
            </a:pPr>
            <a:r>
              <a:rPr lang="en-GB" sz="1400" dirty="0">
                <a:solidFill>
                  <a:srgbClr val="635C5B"/>
                </a:solidFill>
                <a:latin typeface="Gill Sans MT" panose="020B0502020104020203" pitchFamily="34" charset="0"/>
              </a:rPr>
              <a:t>4 = Quite confident</a:t>
            </a:r>
            <a:endParaRPr sz="1400" dirty="0">
              <a:solidFill>
                <a:srgbClr val="635C5B"/>
              </a:solidFill>
              <a:latin typeface="Gill Sans MT" panose="020B0502020104020203" pitchFamily="34" charset="0"/>
            </a:endParaRPr>
          </a:p>
          <a:p>
            <a:pPr marL="914400" lvl="1" indent="-317500" algn="l" rtl="0">
              <a:spcBef>
                <a:spcPts val="1000"/>
              </a:spcBef>
              <a:spcAft>
                <a:spcPts val="0"/>
              </a:spcAft>
              <a:buClr>
                <a:srgbClr val="635C5B"/>
              </a:buClr>
              <a:buSzPts val="1400"/>
              <a:buFont typeface="Gill Sans"/>
              <a:buChar char="—"/>
            </a:pPr>
            <a:r>
              <a:rPr lang="en-GB" sz="1400" dirty="0">
                <a:solidFill>
                  <a:srgbClr val="635C5B"/>
                </a:solidFill>
                <a:latin typeface="Gill Sans MT" panose="020B0502020104020203" pitchFamily="34" charset="0"/>
              </a:rPr>
              <a:t>5 = Extremely confident</a:t>
            </a:r>
            <a:endParaRPr sz="1400" dirty="0">
              <a:solidFill>
                <a:srgbClr val="635C5B"/>
              </a:solidFill>
              <a:latin typeface="Gill Sans MT" panose="020B0502020104020203" pitchFamily="34" charset="0"/>
            </a:endParaRPr>
          </a:p>
          <a:p>
            <a:pPr marL="457200" lvl="0" indent="-317500" algn="l" rtl="0">
              <a:spcBef>
                <a:spcPts val="1000"/>
              </a:spcBef>
              <a:spcAft>
                <a:spcPts val="0"/>
              </a:spcAft>
              <a:buClr>
                <a:srgbClr val="635C5B"/>
              </a:buClr>
              <a:buSzPts val="1400"/>
              <a:buFont typeface="Gill Sans"/>
              <a:buChar char="●"/>
            </a:pPr>
            <a:r>
              <a:rPr lang="en-GB" sz="1400" dirty="0">
                <a:solidFill>
                  <a:srgbClr val="635C5B"/>
                </a:solidFill>
              </a:rPr>
              <a:t>Record “N/A” (not applicable) for tasks and competencies not relevant to the service delivery point where you work. </a:t>
            </a:r>
            <a:endParaRPr sz="1400" dirty="0">
              <a:solidFill>
                <a:srgbClr val="635C5B"/>
              </a:solidFill>
            </a:endParaRPr>
          </a:p>
          <a:p>
            <a:pPr marL="457200" lvl="0" indent="-317500" algn="l" rtl="0">
              <a:spcBef>
                <a:spcPts val="1000"/>
              </a:spcBef>
              <a:spcAft>
                <a:spcPts val="1000"/>
              </a:spcAft>
              <a:buClr>
                <a:srgbClr val="635C5B"/>
              </a:buClr>
              <a:buSzPts val="1400"/>
              <a:buFont typeface="Gill Sans"/>
              <a:buChar char="●"/>
            </a:pPr>
            <a:r>
              <a:rPr lang="en-GB" sz="1400" dirty="0">
                <a:solidFill>
                  <a:srgbClr val="635C5B"/>
                </a:solidFill>
              </a:rPr>
              <a:t>After the first month of mentorship you will only assess your level of confidence in performing the tasks associated with the competencies that you will prioritise on “Part 2: Setting Goals and Making Plans.” </a:t>
            </a:r>
            <a:endParaRPr sz="2300" dirty="0">
              <a:solidFill>
                <a:srgbClr val="635C5B"/>
              </a:solidFill>
            </a:endParaRPr>
          </a:p>
        </p:txBody>
      </p:sp>
      <p:pic>
        <p:nvPicPr>
          <p:cNvPr id="667" name="Google Shape;667;p11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23775" y="954900"/>
            <a:ext cx="2667825" cy="330527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40"/>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Clr>
                <a:schemeClr val="accent2"/>
              </a:buClr>
              <a:buSzPts val="2800"/>
              <a:buFont typeface="Gill Sans"/>
              <a:buNone/>
            </a:pPr>
            <a:r>
              <a:rPr lang="en-GB"/>
              <a:t>What Breastfeeding Counselling Mentors Do</a:t>
            </a:r>
            <a:endParaRPr/>
          </a:p>
        </p:txBody>
      </p:sp>
      <p:sp>
        <p:nvSpPr>
          <p:cNvPr id="220" name="Google Shape;220;p40"/>
          <p:cNvSpPr txBox="1">
            <a:spLocks noGrp="1"/>
          </p:cNvSpPr>
          <p:nvPr>
            <p:ph type="body" idx="1"/>
          </p:nvPr>
        </p:nvSpPr>
        <p:spPr>
          <a:xfrm>
            <a:off x="685800" y="1428750"/>
            <a:ext cx="7772400" cy="3200400"/>
          </a:xfrm>
          <a:prstGeom prst="rect">
            <a:avLst/>
          </a:prstGeom>
          <a:noFill/>
          <a:ln>
            <a:noFill/>
          </a:ln>
        </p:spPr>
        <p:txBody>
          <a:bodyPr spcFirstLastPara="1" wrap="square" lIns="0" tIns="0" rIns="0" bIns="0" anchor="t" anchorCtr="0">
            <a:normAutofit/>
          </a:bodyPr>
          <a:lstStyle/>
          <a:p>
            <a:pPr marL="230187" lvl="0" indent="-223837" algn="l" rtl="0">
              <a:lnSpc>
                <a:spcPct val="100000"/>
              </a:lnSpc>
              <a:spcBef>
                <a:spcPts val="0"/>
              </a:spcBef>
              <a:spcAft>
                <a:spcPts val="0"/>
              </a:spcAft>
              <a:buClr>
                <a:srgbClr val="635C5B"/>
              </a:buClr>
              <a:buSzPts val="2300"/>
              <a:buChar char="•"/>
            </a:pPr>
            <a:r>
              <a:rPr lang="en-GB" sz="2300"/>
              <a:t>Build relationships.</a:t>
            </a:r>
            <a:endParaRPr sz="2300"/>
          </a:p>
          <a:p>
            <a:pPr marL="230187" lvl="0" indent="-223837" algn="l" rtl="0">
              <a:lnSpc>
                <a:spcPct val="100000"/>
              </a:lnSpc>
              <a:spcBef>
                <a:spcPts val="1200"/>
              </a:spcBef>
              <a:spcAft>
                <a:spcPts val="0"/>
              </a:spcAft>
              <a:buClr>
                <a:srgbClr val="635C5B"/>
              </a:buClr>
              <a:buSzPts val="2300"/>
              <a:buChar char="•"/>
            </a:pPr>
            <a:r>
              <a:rPr lang="en-GB" sz="2300"/>
              <a:t>Strengthen confidence through positive feedback.</a:t>
            </a:r>
            <a:endParaRPr sz="2300"/>
          </a:p>
          <a:p>
            <a:pPr marL="230187" lvl="0" indent="-223837" algn="l" rtl="0">
              <a:lnSpc>
                <a:spcPct val="100000"/>
              </a:lnSpc>
              <a:spcBef>
                <a:spcPts val="1200"/>
              </a:spcBef>
              <a:spcAft>
                <a:spcPts val="0"/>
              </a:spcAft>
              <a:buClr>
                <a:srgbClr val="635C5B"/>
              </a:buClr>
              <a:buSzPts val="2300"/>
              <a:buChar char="•"/>
            </a:pPr>
            <a:r>
              <a:rPr lang="en-GB" sz="2300"/>
              <a:t>Identify areas for improvement.</a:t>
            </a:r>
            <a:endParaRPr sz="2300"/>
          </a:p>
          <a:p>
            <a:pPr marL="230187" lvl="0" indent="-223837" algn="l" rtl="0">
              <a:lnSpc>
                <a:spcPct val="100000"/>
              </a:lnSpc>
              <a:spcBef>
                <a:spcPts val="1200"/>
              </a:spcBef>
              <a:spcAft>
                <a:spcPts val="0"/>
              </a:spcAft>
              <a:buClr>
                <a:srgbClr val="635C5B"/>
              </a:buClr>
              <a:buSzPts val="2300"/>
              <a:buChar char="•"/>
            </a:pPr>
            <a:r>
              <a:rPr lang="en-GB" sz="2300"/>
              <a:t>Provide responsive coaching and model best practices.</a:t>
            </a:r>
            <a:endParaRPr sz="2300"/>
          </a:p>
          <a:p>
            <a:pPr marL="230187" lvl="0" indent="-223837" algn="l" rtl="0">
              <a:lnSpc>
                <a:spcPct val="100000"/>
              </a:lnSpc>
              <a:spcBef>
                <a:spcPts val="1200"/>
              </a:spcBef>
              <a:spcAft>
                <a:spcPts val="0"/>
              </a:spcAft>
              <a:buClr>
                <a:srgbClr val="635C5B"/>
              </a:buClr>
              <a:buSzPts val="2300"/>
              <a:buChar char="•"/>
            </a:pPr>
            <a:r>
              <a:rPr lang="en-GB" sz="2300"/>
              <a:t>Collect and report on data as part of the mentorship program.</a:t>
            </a:r>
            <a:endParaRPr sz="23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3" name="Google Shape;673;p112"/>
          <p:cNvSpPr txBox="1">
            <a:spLocks noGrp="1"/>
          </p:cNvSpPr>
          <p:nvPr>
            <p:ph type="title"/>
          </p:nvPr>
        </p:nvSpPr>
        <p:spPr>
          <a:xfrm>
            <a:off x="686104" y="38100"/>
            <a:ext cx="7772400" cy="6858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a:t>References</a:t>
            </a:r>
            <a:endParaRPr/>
          </a:p>
        </p:txBody>
      </p:sp>
      <p:sp>
        <p:nvSpPr>
          <p:cNvPr id="672" name="Google Shape;672;p112"/>
          <p:cNvSpPr txBox="1">
            <a:spLocks noGrp="1"/>
          </p:cNvSpPr>
          <p:nvPr>
            <p:ph type="body" idx="1"/>
          </p:nvPr>
        </p:nvSpPr>
        <p:spPr>
          <a:xfrm>
            <a:off x="685800" y="895350"/>
            <a:ext cx="7772400" cy="3429000"/>
          </a:xfrm>
          <a:prstGeom prst="rect">
            <a:avLst/>
          </a:prstGeom>
        </p:spPr>
        <p:txBody>
          <a:bodyPr spcFirstLastPara="1" wrap="square" lIns="0" tIns="0" rIns="0" bIns="0" anchor="t" anchorCtr="0">
            <a:noAutofit/>
          </a:bodyPr>
          <a:lstStyle/>
          <a:p>
            <a:pPr marL="228600" lvl="0" indent="-228600" algn="l" rtl="0">
              <a:spcBef>
                <a:spcPts val="1000"/>
              </a:spcBef>
              <a:spcAft>
                <a:spcPts val="0"/>
              </a:spcAft>
              <a:buClr>
                <a:schemeClr val="dk1"/>
              </a:buClr>
              <a:buSzPts val="1100"/>
              <a:buFont typeface="Arial"/>
              <a:buNone/>
            </a:pPr>
            <a:r>
              <a:rPr lang="en-GB" sz="1400">
                <a:solidFill>
                  <a:srgbClr val="635C5B"/>
                </a:solidFill>
              </a:rPr>
              <a:t>Feyissa, G.T., D. Balabanova, M. Woldie. 2019. “How Effective are Mentoring Programs for Improving Health Worker Competence and Institutional Performance in Africa? A Systematic Review of Quantitative Evidence.” </a:t>
            </a:r>
            <a:r>
              <a:rPr lang="en-GB" sz="1400" i="1">
                <a:solidFill>
                  <a:srgbClr val="635C5B"/>
                </a:solidFill>
              </a:rPr>
              <a:t>Journal of Multidisciplinary Healthcare</a:t>
            </a:r>
            <a:r>
              <a:rPr lang="en-GB" sz="1400">
                <a:solidFill>
                  <a:srgbClr val="635C5B"/>
                </a:solidFill>
              </a:rPr>
              <a:t> 12(5): 989–1005. </a:t>
            </a:r>
            <a:r>
              <a:rPr lang="en-GB" sz="1400" u="sng">
                <a:solidFill>
                  <a:srgbClr val="0000FF"/>
                </a:solidFill>
                <a:hlinkClick r:id="rId3">
                  <a:extLst>
                    <a:ext uri="{A12FA001-AC4F-418D-AE19-62706E023703}">
                      <ahyp:hlinkClr xmlns:ahyp="http://schemas.microsoft.com/office/drawing/2018/hyperlinkcolor" val="tx"/>
                    </a:ext>
                  </a:extLst>
                </a:hlinkClick>
              </a:rPr>
              <a:t>https://doi.org/10.2147/JMDH.S228951.</a:t>
            </a:r>
            <a:endParaRPr sz="1400">
              <a:solidFill>
                <a:srgbClr val="0000FF"/>
              </a:solidFill>
            </a:endParaRPr>
          </a:p>
          <a:p>
            <a:pPr marL="269999" lvl="0" indent="-269999" algn="l" rtl="0">
              <a:spcBef>
                <a:spcPts val="600"/>
              </a:spcBef>
              <a:spcAft>
                <a:spcPts val="0"/>
              </a:spcAft>
              <a:buClr>
                <a:schemeClr val="dk1"/>
              </a:buClr>
              <a:buSzPts val="1100"/>
              <a:buFont typeface="Arial"/>
              <a:buNone/>
            </a:pPr>
            <a:r>
              <a:rPr lang="en-GB" sz="1400"/>
              <a:t>Haroon, S., J.K. Das, R.A. Salam, A. Imdad, &amp; Z.A. Bhutta. 2013. “Breastfeeding Promotion Interventions and Breastfeeding Practices: A Systematic Review”. </a:t>
            </a:r>
            <a:r>
              <a:rPr lang="en-GB" sz="1400" i="1"/>
              <a:t>BMC Public Health</a:t>
            </a:r>
            <a:r>
              <a:rPr lang="en-GB" sz="1400"/>
              <a:t>, 13 (Suppl 3): S20. </a:t>
            </a:r>
            <a:r>
              <a:rPr lang="en-GB" sz="1400" u="sng">
                <a:solidFill>
                  <a:srgbClr val="0000FF"/>
                </a:solidFill>
                <a:hlinkClick r:id="rId4">
                  <a:extLst>
                    <a:ext uri="{A12FA001-AC4F-418D-AE19-62706E023703}">
                      <ahyp:hlinkClr xmlns:ahyp="http://schemas.microsoft.com/office/drawing/2018/hyperlinkcolor" val="tx"/>
                    </a:ext>
                  </a:extLst>
                </a:hlinkClick>
              </a:rPr>
              <a:t>https://doi.org/10.1186/1471-2458-13-S3-S20</a:t>
            </a:r>
            <a:r>
              <a:rPr lang="en-GB" sz="1400">
                <a:solidFill>
                  <a:srgbClr val="0000FF"/>
                </a:solidFill>
              </a:rPr>
              <a:t> </a:t>
            </a:r>
            <a:endParaRPr sz="1400"/>
          </a:p>
          <a:p>
            <a:pPr marL="228600" lvl="0" indent="-228600" algn="l" rtl="0">
              <a:spcBef>
                <a:spcPts val="1000"/>
              </a:spcBef>
              <a:spcAft>
                <a:spcPts val="0"/>
              </a:spcAft>
              <a:buClr>
                <a:schemeClr val="dk1"/>
              </a:buClr>
              <a:buSzPts val="1100"/>
              <a:buFont typeface="Arial"/>
              <a:buNone/>
            </a:pPr>
            <a:r>
              <a:rPr lang="en-GB" sz="1400">
                <a:solidFill>
                  <a:srgbClr val="635C5B"/>
                </a:solidFill>
              </a:rPr>
              <a:t>WHO (World Health Organization) and UNICEF (United Nations Children's Fund). 2020a. </a:t>
            </a:r>
            <a:r>
              <a:rPr lang="en-GB" sz="1400" i="1">
                <a:solidFill>
                  <a:srgbClr val="635C5B"/>
                </a:solidFill>
              </a:rPr>
              <a:t>Baby Friendly Hospital Initiative (BFHI) Training Course for Maternity Staff: Director’s Guide</a:t>
            </a:r>
            <a:r>
              <a:rPr lang="en-GB" sz="1400">
                <a:solidFill>
                  <a:srgbClr val="635C5B"/>
                </a:solidFill>
              </a:rPr>
              <a:t>. Geneva: WHO. </a:t>
            </a:r>
            <a:r>
              <a:rPr lang="en-GB" sz="1400" u="sng">
                <a:solidFill>
                  <a:srgbClr val="0000FF"/>
                </a:solidFill>
                <a:hlinkClick r:id="rId5">
                  <a:extLst>
                    <a:ext uri="{A12FA001-AC4F-418D-AE19-62706E023703}">
                      <ahyp:hlinkClr xmlns:ahyp="http://schemas.microsoft.com/office/drawing/2018/hyperlinkcolor" val="tx"/>
                    </a:ext>
                  </a:extLst>
                </a:hlinkClick>
              </a:rPr>
              <a:t>https://apps.who.int/iris/bitstream/handle/10665/333674/9789240008939-eng.pdf</a:t>
            </a:r>
            <a:endParaRPr sz="1400" u="sng">
              <a:solidFill>
                <a:srgbClr val="0000FF"/>
              </a:solidFill>
            </a:endParaRPr>
          </a:p>
          <a:p>
            <a:pPr marL="228600" lvl="0" indent="-228600" algn="l" rtl="0">
              <a:spcBef>
                <a:spcPts val="1000"/>
              </a:spcBef>
              <a:spcAft>
                <a:spcPts val="600"/>
              </a:spcAft>
              <a:buClr>
                <a:schemeClr val="dk1"/>
              </a:buClr>
              <a:buSzPts val="1100"/>
              <a:buFont typeface="Arial"/>
              <a:buNone/>
            </a:pPr>
            <a:r>
              <a:rPr lang="en-GB" sz="1400">
                <a:solidFill>
                  <a:srgbClr val="6C6463"/>
                </a:solidFill>
              </a:rPr>
              <a:t>WHO (World Health Organization) and UNICEF (United Nations Children's Fund). 2020b. </a:t>
            </a:r>
            <a:r>
              <a:rPr lang="en-GB" sz="1400" i="1">
                <a:solidFill>
                  <a:srgbClr val="6C6463"/>
                </a:solidFill>
              </a:rPr>
              <a:t>Competency Verification Toolkit: Ensuring Competency of Direct Care Providers to Implement the Baby-Friendly Hospital Initiative</a:t>
            </a:r>
            <a:r>
              <a:rPr lang="en-GB" sz="1400">
                <a:solidFill>
                  <a:srgbClr val="6C6463"/>
                </a:solidFill>
              </a:rPr>
              <a:t>. Geneva: WHO.</a:t>
            </a:r>
            <a:r>
              <a:rPr lang="en-GB" sz="1400">
                <a:solidFill>
                  <a:srgbClr val="6C6463"/>
                </a:solidFill>
                <a:uFill>
                  <a:noFill/>
                </a:uFill>
                <a:hlinkClick r:id="rId6">
                  <a:extLst>
                    <a:ext uri="{A12FA001-AC4F-418D-AE19-62706E023703}">
                      <ahyp:hlinkClr xmlns:ahyp="http://schemas.microsoft.com/office/drawing/2018/hyperlinkcolor" val="tx"/>
                    </a:ext>
                  </a:extLst>
                </a:hlinkClick>
              </a:rPr>
              <a:t> </a:t>
            </a:r>
            <a:r>
              <a:rPr lang="en-GB" sz="1400" u="sng">
                <a:solidFill>
                  <a:srgbClr val="0000FF"/>
                </a:solidFill>
                <a:hlinkClick r:id="rId6">
                  <a:extLst>
                    <a:ext uri="{A12FA001-AC4F-418D-AE19-62706E023703}">
                      <ahyp:hlinkClr xmlns:ahyp="http://schemas.microsoft.com/office/drawing/2018/hyperlinkcolor" val="tx"/>
                    </a:ext>
                  </a:extLst>
                </a:hlinkClick>
              </a:rPr>
              <a:t>https://www.who.int/publications/i/item/9789240008854</a:t>
            </a:r>
            <a:r>
              <a:rPr lang="en-GB" sz="1400">
                <a:solidFill>
                  <a:srgbClr val="3D3D2C"/>
                </a:solidFill>
              </a:rPr>
              <a:t>.</a:t>
            </a:r>
            <a:endParaRPr sz="1400">
              <a:solidFill>
                <a:srgbClr val="3D3D2C"/>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2" name="Title 1">
            <a:extLst>
              <a:ext uri="{FF2B5EF4-FFF2-40B4-BE49-F238E27FC236}">
                <a16:creationId xmlns:a16="http://schemas.microsoft.com/office/drawing/2014/main" id="{F9248AC1-10E6-F399-5CA1-1013F5EBA3AA}"/>
              </a:ext>
            </a:extLst>
          </p:cNvPr>
          <p:cNvSpPr>
            <a:spLocks noGrp="1"/>
          </p:cNvSpPr>
          <p:nvPr>
            <p:ph type="title" idx="4294967295"/>
          </p:nvPr>
        </p:nvSpPr>
        <p:spPr>
          <a:xfrm>
            <a:off x="686104" y="-685800"/>
            <a:ext cx="7772400" cy="685800"/>
          </a:xfrm>
        </p:spPr>
        <p:txBody>
          <a:bodyPr spcFirstLastPara="1" wrap="square" lIns="0" tIns="0" rIns="0" bIns="0" anchor="b" anchorCtr="0">
            <a:normAutofit/>
          </a:bodyPr>
          <a:lstStyle/>
          <a:p>
            <a:r>
              <a:rPr lang="en-IN" dirty="0"/>
              <a:t>USAID ADVANCING NUTRITION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41"/>
          <p:cNvSpPr txBox="1">
            <a:spLocks noGrp="1"/>
          </p:cNvSpPr>
          <p:nvPr>
            <p:ph type="title"/>
          </p:nvPr>
        </p:nvSpPr>
        <p:spPr>
          <a:xfrm>
            <a:off x="686104" y="257175"/>
            <a:ext cx="7772400" cy="51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accent2"/>
              </a:buClr>
              <a:buSzPts val="2800"/>
              <a:buFont typeface="Gill Sans"/>
              <a:buNone/>
            </a:pPr>
            <a:r>
              <a:rPr lang="en-GB"/>
              <a:t>Why Clinical Mentoring for Breastfeeding Support?</a:t>
            </a:r>
            <a:endParaRPr/>
          </a:p>
        </p:txBody>
      </p:sp>
      <p:sp>
        <p:nvSpPr>
          <p:cNvPr id="228" name="Google Shape;228;p41"/>
          <p:cNvSpPr txBox="1">
            <a:spLocks noGrp="1"/>
          </p:cNvSpPr>
          <p:nvPr>
            <p:ph type="body" idx="1"/>
          </p:nvPr>
        </p:nvSpPr>
        <p:spPr>
          <a:xfrm>
            <a:off x="686100" y="1162875"/>
            <a:ext cx="8229600" cy="3204000"/>
          </a:xfrm>
          <a:prstGeom prst="rect">
            <a:avLst/>
          </a:prstGeom>
          <a:noFill/>
          <a:ln>
            <a:noFill/>
          </a:ln>
        </p:spPr>
        <p:txBody>
          <a:bodyPr spcFirstLastPara="1" wrap="square" lIns="0" tIns="0" rIns="0" bIns="0" anchor="t" anchorCtr="0">
            <a:normAutofit/>
          </a:bodyPr>
          <a:lstStyle/>
          <a:p>
            <a:pPr marL="457200" marR="0" lvl="0" indent="-355600" algn="l" rtl="0">
              <a:lnSpc>
                <a:spcPct val="115000"/>
              </a:lnSpc>
              <a:spcBef>
                <a:spcPts val="0"/>
              </a:spcBef>
              <a:spcAft>
                <a:spcPts val="0"/>
              </a:spcAft>
              <a:buSzPts val="2000"/>
              <a:buChar char="•"/>
            </a:pPr>
            <a:r>
              <a:rPr lang="en-GB"/>
              <a:t>Quality counselling and support </a:t>
            </a:r>
            <a:r>
              <a:rPr lang="en-GB" b="1"/>
              <a:t>results in a 90 percent increase in exclusive breastfeeding rates </a:t>
            </a:r>
            <a:r>
              <a:rPr lang="en-GB"/>
              <a:t>for infants aged 0–5 months (Haroon et. al 2013).</a:t>
            </a:r>
            <a:endParaRPr b="1"/>
          </a:p>
          <a:p>
            <a:pPr marL="457200" marR="0" lvl="0" indent="-355600" algn="l" rtl="0">
              <a:lnSpc>
                <a:spcPct val="115000"/>
              </a:lnSpc>
              <a:spcBef>
                <a:spcPts val="0"/>
              </a:spcBef>
              <a:spcAft>
                <a:spcPts val="0"/>
              </a:spcAft>
              <a:buSzPts val="2000"/>
              <a:buChar char="•"/>
            </a:pPr>
            <a:r>
              <a:rPr lang="en-GB" b="1"/>
              <a:t>Health workers are key </a:t>
            </a:r>
            <a:r>
              <a:rPr lang="en-GB"/>
              <a:t>to giving support, and counselling skills are complex. </a:t>
            </a:r>
            <a:endParaRPr sz="1800"/>
          </a:p>
          <a:p>
            <a:pPr marL="457200" marR="0" lvl="0" indent="-355600" algn="l" rtl="0">
              <a:lnSpc>
                <a:spcPct val="115000"/>
              </a:lnSpc>
              <a:spcBef>
                <a:spcPts val="0"/>
              </a:spcBef>
              <a:spcAft>
                <a:spcPts val="0"/>
              </a:spcAft>
              <a:buSzPts val="2000"/>
              <a:buChar char="•"/>
            </a:pPr>
            <a:r>
              <a:rPr lang="en-GB"/>
              <a:t>Training alone is </a:t>
            </a:r>
            <a:r>
              <a:rPr lang="en-GB" b="1"/>
              <a:t>limited in providing opportunities for practicing </a:t>
            </a:r>
            <a:r>
              <a:rPr lang="en-GB"/>
              <a:t>skills learned during training. </a:t>
            </a:r>
            <a:endParaRPr sz="1800"/>
          </a:p>
          <a:p>
            <a:pPr marL="457200" marR="0" lvl="0" indent="-355600" algn="l" rtl="0">
              <a:lnSpc>
                <a:spcPct val="115000"/>
              </a:lnSpc>
              <a:spcBef>
                <a:spcPts val="0"/>
              </a:spcBef>
              <a:spcAft>
                <a:spcPts val="0"/>
              </a:spcAft>
              <a:buSzPts val="2000"/>
              <a:buChar char="•"/>
            </a:pPr>
            <a:r>
              <a:rPr lang="en-GB"/>
              <a:t>Mentorship is a </a:t>
            </a:r>
            <a:r>
              <a:rPr lang="en-GB" b="1"/>
              <a:t>flexible learning and teaching approach </a:t>
            </a:r>
            <a:r>
              <a:rPr lang="en-GB"/>
              <a:t>that is effective in improving clinical competence (Feyissa et al. 2019).</a:t>
            </a:r>
            <a:endParaRPr/>
          </a:p>
        </p:txBody>
      </p:sp>
    </p:spTree>
  </p:cSld>
  <p:clrMapOvr>
    <a:masterClrMapping/>
  </p:clrMapOvr>
</p:sld>
</file>

<file path=ppt/theme/theme1.xml><?xml version="1.0" encoding="utf-8"?>
<a:theme xmlns:a="http://schemas.openxmlformats.org/drawingml/2006/main" name="4.3-Template_12.7.2016">
  <a:themeElements>
    <a:clrScheme name="USAID Advancing Nutrition Palette">
      <a:dk1>
        <a:srgbClr val="000000"/>
      </a:dk1>
      <a:lt1>
        <a:srgbClr val="FFFFFF"/>
      </a:lt1>
      <a:dk2>
        <a:srgbClr val="002F6C"/>
      </a:dk2>
      <a:lt2>
        <a:srgbClr val="CFCDC9"/>
      </a:lt2>
      <a:accent1>
        <a:srgbClr val="002F6C"/>
      </a:accent1>
      <a:accent2>
        <a:srgbClr val="BA0C2F"/>
      </a:accent2>
      <a:accent3>
        <a:srgbClr val="6C6463"/>
      </a:accent3>
      <a:accent4>
        <a:srgbClr val="0067B9"/>
      </a:accent4>
      <a:accent5>
        <a:srgbClr val="651D32"/>
      </a:accent5>
      <a:accent6>
        <a:srgbClr val="A7C6ED"/>
      </a:accent6>
      <a:hlink>
        <a:srgbClr val="0066B9"/>
      </a:hlink>
      <a:folHlink>
        <a:srgbClr val="8C89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6405</Words>
  <Application>Microsoft Office PowerPoint</Application>
  <PresentationFormat>On-screen Show (16:9)</PresentationFormat>
  <Paragraphs>498</Paragraphs>
  <Slides>81</Slides>
  <Notes>81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Calibri</vt:lpstr>
      <vt:lpstr>Gill Sans</vt:lpstr>
      <vt:lpstr>Gill Sans MT</vt:lpstr>
      <vt:lpstr>Arial</vt:lpstr>
      <vt:lpstr>Noto Sans Symbols</vt:lpstr>
      <vt:lpstr>Cambria</vt:lpstr>
      <vt:lpstr>4.3-Template_12.7.2016</vt:lpstr>
      <vt:lpstr>Facility-Based Mentorship for Strengthening Breastfeeding Counselling in Kenya</vt:lpstr>
      <vt:lpstr>Meeting Agenda</vt:lpstr>
      <vt:lpstr>Purpose of the Meeting</vt:lpstr>
      <vt:lpstr>Meeting Goal and Objectives</vt:lpstr>
      <vt:lpstr>Clinical Mentoring</vt:lpstr>
      <vt:lpstr>Clinical Mentoring: Definition </vt:lpstr>
      <vt:lpstr>What is a Mentor and a Mentee?</vt:lpstr>
      <vt:lpstr>What Breastfeeding Counselling Mentors Do</vt:lpstr>
      <vt:lpstr>Why Clinical Mentoring for Breastfeeding Support?</vt:lpstr>
      <vt:lpstr>Characteristics of Effective Mentoring Relationships</vt:lpstr>
      <vt:lpstr>Structure of the Breastfeeding Counselling Mentorship Program</vt:lpstr>
      <vt:lpstr>Description of the Mentorship Program</vt:lpstr>
      <vt:lpstr>Implementation Process</vt:lpstr>
      <vt:lpstr>Program Leadership: Roles and Responsibilities of BFHI Facility Coordinator</vt:lpstr>
      <vt:lpstr>Program Leadership: Roles and Responsibilities of the  BFHI Facility Implementation Team (1)</vt:lpstr>
      <vt:lpstr>Program Leadership: Roles and Responsibilities of the  BFHI Facility Implementation Team (2)</vt:lpstr>
      <vt:lpstr>Mentorship Program Package</vt:lpstr>
      <vt:lpstr>Implementation Guidance</vt:lpstr>
      <vt:lpstr>Goals and Objectives</vt:lpstr>
      <vt:lpstr>Goals and Objectives of the Mentorship Program</vt:lpstr>
      <vt:lpstr>Competencies and Performance Indicators </vt:lpstr>
      <vt:lpstr>Competencies Prioritised for the Mentorship Program</vt:lpstr>
      <vt:lpstr>Performance Indicators of Focus by Competency (1)</vt:lpstr>
      <vt:lpstr>Performance Indicators of Focus by Competency (2)</vt:lpstr>
      <vt:lpstr>Performance Indicators of Focus by Competency (3)</vt:lpstr>
      <vt:lpstr>Performance Indicators of Focus by Competency (4)</vt:lpstr>
      <vt:lpstr>Selecting Mentors and Mentees and Roles and Responsibilities</vt:lpstr>
      <vt:lpstr>Minimum Requirements for Mentors</vt:lpstr>
      <vt:lpstr>Roles and Responsibilities of Mentors</vt:lpstr>
      <vt:lpstr>Additional Considerations for Mentors</vt:lpstr>
      <vt:lpstr>Minimum Requirements for Mentees</vt:lpstr>
      <vt:lpstr>Roles and Responsibilities of Mentees</vt:lpstr>
      <vt:lpstr>Additional Considerations for Mentees</vt:lpstr>
      <vt:lpstr>Process of Pairing Mentors and Mentees</vt:lpstr>
      <vt:lpstr>Pair Mentors and Mentees</vt:lpstr>
      <vt:lpstr>Review of the Implementation Process, including Actions Completed</vt:lpstr>
      <vt:lpstr>Implementation Process </vt:lpstr>
      <vt:lpstr>Service Delivery Points Chosen</vt:lpstr>
      <vt:lpstr>Mentees Selected</vt:lpstr>
      <vt:lpstr>Pairing of Mentors and Mentees</vt:lpstr>
      <vt:lpstr>Mentoring, Monthly Meetings, and Graduation Criteria</vt:lpstr>
      <vt:lpstr>Mentoring</vt:lpstr>
      <vt:lpstr>What is Mentoring? </vt:lpstr>
      <vt:lpstr>Goal Setting </vt:lpstr>
      <vt:lpstr>Summary: Demonstration, Observation, Debrief, and Check-In</vt:lpstr>
      <vt:lpstr>Demonstration by Mentors</vt:lpstr>
      <vt:lpstr>Observation of Mentees by Mentors</vt:lpstr>
      <vt:lpstr>Observation Tools</vt:lpstr>
      <vt:lpstr>Debrief</vt:lpstr>
      <vt:lpstr>Clinical Practice Discussion Guide</vt:lpstr>
      <vt:lpstr>Check-In</vt:lpstr>
      <vt:lpstr>Program Materials: Mentee Resources</vt:lpstr>
      <vt:lpstr>Mentee Resources</vt:lpstr>
      <vt:lpstr>Topics to Cover during Breastfeeding Counselling</vt:lpstr>
      <vt:lpstr>Checklist for Observing a Breastfeeding Session </vt:lpstr>
      <vt:lpstr>Breastfeeding Counselling Log</vt:lpstr>
      <vt:lpstr>Expressing Breast Milk Counselling Card</vt:lpstr>
      <vt:lpstr>Schedule of Mentoring Meetings and Resources to Use</vt:lpstr>
      <vt:lpstr>Focus Competencies and Performance Indicators for the Breastfeeding Counselling Mentorship Program </vt:lpstr>
      <vt:lpstr>Mentee Goals and Progress Log: Purpose</vt:lpstr>
      <vt:lpstr>Mentee Goals and Progress Log— Part 1: Confidence Self-Evaluation</vt:lpstr>
      <vt:lpstr>Mentee Goals and Progress Log—  Part 2: Setting Goals and Making Plans</vt:lpstr>
      <vt:lpstr>Mentee Goals and Progress Log—  Part 3: Tracking Progress</vt:lpstr>
      <vt:lpstr>Mentor Feedback Form</vt:lpstr>
      <vt:lpstr>Program Materials: Mentor Resources</vt:lpstr>
      <vt:lpstr>Mentor Resources</vt:lpstr>
      <vt:lpstr>Monthly Meetings</vt:lpstr>
      <vt:lpstr>Monthly Meetings </vt:lpstr>
      <vt:lpstr>Graduation</vt:lpstr>
      <vt:lpstr>Assess Competencies for Graduation (1)</vt:lpstr>
      <vt:lpstr>Assess Competencies for Graduation (2)</vt:lpstr>
      <vt:lpstr>Timeline and Schedules</vt:lpstr>
      <vt:lpstr>Timeline and Schedules </vt:lpstr>
      <vt:lpstr>Next Steps</vt:lpstr>
      <vt:lpstr>Next Steps </vt:lpstr>
      <vt:lpstr>Summary</vt:lpstr>
      <vt:lpstr>Summary </vt:lpstr>
      <vt:lpstr>Complete the “Part 1: Confidence Self-Evaluation” form</vt:lpstr>
      <vt:lpstr>Mentee Goals and Progress Log— Part 1: Confidence Self-Evaluation </vt:lpstr>
      <vt:lpstr>References</vt:lpstr>
      <vt:lpstr>USAID ADVANCING NUTRITION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Facility-Based Mentorship for Strengthening Breastfeeding Counselling in Kenya</dc:title>
  <dc:creator>Courtney Meyer</dc:creator>
  <cp:lastModifiedBy>Nalini C</cp:lastModifiedBy>
  <cp:revision>16</cp:revision>
  <dcterms:modified xsi:type="dcterms:W3CDTF">2024-02-19T18:11:01Z</dcterms:modified>
</cp:coreProperties>
</file>