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embeddedFontLst>
    <p:embeddedFont>
      <p:font typeface="Cambria" panose="02040503050406030204" pitchFamily="18" charset="0"/>
      <p:regular r:id="rId77"/>
      <p:bold r:id="rId78"/>
      <p:italic r:id="rId79"/>
      <p:boldItalic r:id="rId80"/>
    </p:embeddedFont>
    <p:embeddedFont>
      <p:font typeface="Gill Sans"/>
      <p:regular r:id="rId81"/>
      <p:bold r:id="rId82"/>
    </p:embeddedFont>
    <p:embeddedFont>
      <p:font typeface="Gill Sans MT" panose="020B0502020104020203"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3C3F6A-DAF4-46EB-A7B4-54DFA87BC50B}">
  <a:tblStyle styleId="{E53C3F6A-DAF4-46EB-A7B4-54DFA87BC50B}"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3"/>
          </a:solidFill>
        </a:fill>
      </a:tcStyle>
    </a:wholeTbl>
    <a:band1H>
      <a:tcTxStyle b="off" i="off"/>
      <a:tcStyle>
        <a:tcBdr/>
        <a:fill>
          <a:solidFill>
            <a:srgbClr val="CAD2E6"/>
          </a:solidFill>
        </a:fill>
      </a:tcStyle>
    </a:band1H>
    <a:band2H>
      <a:tcTxStyle b="off" i="off"/>
      <a:tcStyle>
        <a:tcBdr/>
      </a:tcStyle>
    </a:band2H>
    <a:band1V>
      <a:tcTxStyle b="off" i="off"/>
      <a:tcStyle>
        <a:tcBdr/>
        <a:fill>
          <a:solidFill>
            <a:srgbClr val="CAD2E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4"/>
          </a:solidFill>
        </a:fill>
      </a:tcStyle>
    </a:lastCol>
    <a:firstCol>
      <a:tcTxStyle b="on" i="off">
        <a:font>
          <a:latin typeface="Gill Sans MT"/>
          <a:ea typeface="Gill Sans MT"/>
          <a:cs typeface="Gill Sans MT"/>
        </a:font>
        <a:schemeClr val="lt1"/>
      </a:tcTxStyle>
      <a:tcStyle>
        <a:tcBdr/>
        <a:fill>
          <a:solidFill>
            <a:schemeClr val="accent4"/>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73" autoAdjust="0"/>
  </p:normalViewPr>
  <p:slideViewPr>
    <p:cSldViewPr snapToGrid="0">
      <p:cViewPr varScale="1">
        <p:scale>
          <a:sx n="79" d="100"/>
          <a:sy n="79" d="100"/>
        </p:scale>
        <p:origin x="84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766916188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76691618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acf54154c1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acf54154c1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cf54154c1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acf54154c1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a766916188_1_5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a766916188_1_5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acf54154c1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acf54154c1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cf5415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acf5415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acf54154c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acf54154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to remove any competencies that will NOT be covered as part of the mentorship program at this health facility.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cf54154c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acf54154c1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p>
        </p:txBody>
      </p:sp>
      <p:sp>
        <p:nvSpPr>
          <p:cNvPr id="265" name="Google Shape;265;g2acf54154c1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cf54154c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acf54154c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273" name="Google Shape;273;g2acf54154c1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cf54154c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acf54154c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281" name="Google Shape;281;g2acf54154c1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cf54154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acf54154c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289" name="Google Shape;289;g2acf54154c1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76691618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a76691618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cf54154c1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acf54154c1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acf54154c1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acf54154c1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a766916188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a766916188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acf54154c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acf54154c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t>*Note: For actions which have already been completed, add a check mark to indicate that they are completed. </a:t>
            </a:r>
            <a:endParaRPr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a766916188_1_7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a766916188_1_7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service delivery point(s) selected for the mentorship program at this health facility.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cf54154c1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acf54154c1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names of the health workers selected as mentees for the mentorship program at this health facility.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acf54154c1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acf54154c1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names of pairing of mentors and mentees for the mentorship program at this health facility. If the pairing has not yet been done and/or if the pairing will be done as part of this orientation meeting, update the slides to indicate this.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766916188_1_7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a766916188_1_7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a766916188_1_7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a766916188_1_7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cf54154c1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acf54154c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76691618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76691618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a766916188_1_7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a766916188_1_7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acf54154c1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acf54154c1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acf54154c1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acf54154c1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acf54154c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acf54154c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766916188_1_7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a766916188_1_7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cf54154c1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acf54154c1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766916188_1_7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a766916188_1_7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a766916188_1_7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a766916188_1_7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766916188_1_7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a766916188_1_7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a766916188_1_7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a766916188_1_7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766916188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766916188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a766916188_1_7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a766916188_1_7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a766916188_1_7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a766916188_1_7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a766916188_1_7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a766916188_1_7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e52dff7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e52dff7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ee52dff73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ee52dff73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e52dff73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e52dff73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e52dff73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e52dff73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ee52dff73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ee52dff7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ee52dff73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ee52dff73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ee52dff73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ee52dff73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766916188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766916188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ee52dff73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ee52dff73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ee52dff73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ee52dff73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ee52dff73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ee52dff73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ee52dff73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ee52dff73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ee52dff73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ee52dff73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ee52dff73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ee52dff73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ee52dff73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ee52dff73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acf54154c1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acf54154c1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acf54154c1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acf54154c1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acf54154c1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acf54154c1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cf54154c1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acf54154c1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acf54154c1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acf54154c1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a766916188_1_7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a766916188_1_7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acf54154c1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acf54154c1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a766916188_1_7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2a766916188_1_75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p>
        </p:txBody>
      </p:sp>
      <p:sp>
        <p:nvSpPr>
          <p:cNvPr id="562" name="Google Shape;562;g2a766916188_1_75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acf54154c1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2acf54154c1_0_1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p>
        </p:txBody>
      </p:sp>
      <p:sp>
        <p:nvSpPr>
          <p:cNvPr id="569" name="Google Shape;569;g2acf54154c1_0_1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acf54154c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acf54154c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a766916188_1_7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a766916188_1_7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acf54154c1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acf54154c1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acf54154c1_0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acf54154c1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with actual timelines.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a766916188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a766916188_1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cf54154c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acf54154c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1fe106b50132f5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1fe106b50132f5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any additional next steps.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a766916188_1_7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a766916188_1_7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1fe106b50132f5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31fe106b50132f5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ee52dff0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ee52dff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a766916188_1_7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a766916188_1_7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acf54154c1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acf54154c1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cf54154c1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acf54154c1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advancingnutrition.or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hoto - White">
  <p:cSld name="Cover - Photo - White">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j-lt"/>
              <a:ea typeface="Gill Sans"/>
              <a:cs typeface="Gill Sans"/>
              <a:sym typeface="Gill Sans"/>
            </a:endParaRPr>
          </a:p>
        </p:txBody>
      </p:sp>
      <p:sp>
        <p:nvSpPr>
          <p:cNvPr id="12" name="Google Shape;12;p2"/>
          <p:cNvSpPr txBox="1">
            <a:spLocks noGrp="1"/>
          </p:cNvSpPr>
          <p:nvPr>
            <p:ph type="ctrTitle"/>
          </p:nvPr>
        </p:nvSpPr>
        <p:spPr>
          <a:xfrm>
            <a:off x="685800" y="1371602"/>
            <a:ext cx="42504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3"/>
              </a:buClr>
              <a:buSzPts val="3200"/>
              <a:buFont typeface="Gill Sans"/>
              <a:buNone/>
              <a:defRPr sz="3200">
                <a:solidFill>
                  <a:schemeClr val="accent3"/>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685800" y="3086100"/>
            <a:ext cx="3581400" cy="12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accent3"/>
              </a:buClr>
              <a:buSzPts val="1800"/>
              <a:buNone/>
              <a:defRPr sz="1800">
                <a:solidFill>
                  <a:schemeClr val="accent3"/>
                </a:solidFill>
                <a:latin typeface="+mj-lt"/>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body" idx="2"/>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latin typeface="+mj-lt"/>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2"/>
          <p:cNvSpPr>
            <a:spLocks noGrp="1"/>
          </p:cNvSpPr>
          <p:nvPr>
            <p:ph type="pic" idx="3"/>
          </p:nvPr>
        </p:nvSpPr>
        <p:spPr>
          <a:xfrm>
            <a:off x="5105400" y="102868"/>
            <a:ext cx="3717000" cy="4526400"/>
          </a:xfrm>
          <a:prstGeom prst="rect">
            <a:avLst/>
          </a:prstGeom>
          <a:noFill/>
          <a:ln>
            <a:noFill/>
          </a:ln>
        </p:spPr>
      </p:sp>
      <p:sp>
        <p:nvSpPr>
          <p:cNvPr id="16" name="Google Shape;16;p2"/>
          <p:cNvSpPr txBox="1"/>
          <p:nvPr/>
        </p:nvSpPr>
        <p:spPr>
          <a:xfrm>
            <a:off x="685800" y="4868700"/>
            <a:ext cx="4700100" cy="26160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100">
                <a:solidFill>
                  <a:schemeClr val="lt1"/>
                </a:solidFill>
                <a:latin typeface="+mj-lt"/>
                <a:ea typeface="Gill Sans"/>
                <a:cs typeface="Gill Sans"/>
                <a:sym typeface="Gill Sans"/>
              </a:rPr>
              <a:t>Facility-Based Mentorship for Strengthening Breastfeeding Counselling in Kenya</a:t>
            </a:r>
            <a:endParaRPr>
              <a:latin typeface="+mj-lt"/>
            </a:endParaRPr>
          </a:p>
        </p:txBody>
      </p:sp>
      <p:pic>
        <p:nvPicPr>
          <p:cNvPr id="8" name="Google Shape;28;p4">
            <a:extLst>
              <a:ext uri="{FF2B5EF4-FFF2-40B4-BE49-F238E27FC236}">
                <a16:creationId xmlns:a16="http://schemas.microsoft.com/office/drawing/2014/main" id="{595F64AE-23FD-40E0-99CF-BD9DAC50F98A}"/>
              </a:ext>
            </a:extLst>
          </p:cNvPr>
          <p:cNvPicPr preferRelativeResize="0"/>
          <p:nvPr userDrawn="1"/>
        </p:nvPicPr>
        <p:blipFill rotWithShape="1">
          <a:blip r:embed="rId2">
            <a:alphaModFix/>
          </a:blip>
          <a:srcRect/>
          <a:stretch/>
        </p:blipFill>
        <p:spPr>
          <a:xfrm>
            <a:off x="691522" y="514350"/>
            <a:ext cx="1360025" cy="4026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Red Title + Left Photo">
  <p:cSld name="Divider - Red Title + Left Photo">
    <p:bg>
      <p:bgPr>
        <a:solidFill>
          <a:schemeClr val="accent2"/>
        </a:solidFill>
        <a:effectLst/>
      </p:bgPr>
    </p:bg>
    <p:spTree>
      <p:nvGrpSpPr>
        <p:cNvPr id="1" name="Shape 58"/>
        <p:cNvGrpSpPr/>
        <p:nvPr/>
      </p:nvGrpSpPr>
      <p:grpSpPr>
        <a:xfrm>
          <a:off x="0" y="0"/>
          <a:ext cx="0" cy="0"/>
          <a:chOff x="0" y="0"/>
          <a:chExt cx="0" cy="0"/>
        </a:xfrm>
      </p:grpSpPr>
      <p:sp>
        <p:nvSpPr>
          <p:cNvPr id="59" name="Google Shape;59;p11"/>
          <p:cNvSpPr>
            <a:spLocks noGrp="1"/>
          </p:cNvSpPr>
          <p:nvPr>
            <p:ph type="pic" idx="2"/>
          </p:nvPr>
        </p:nvSpPr>
        <p:spPr>
          <a:xfrm>
            <a:off x="152400" y="114301"/>
            <a:ext cx="4419600" cy="4514700"/>
          </a:xfrm>
          <a:prstGeom prst="rect">
            <a:avLst/>
          </a:prstGeom>
          <a:solidFill>
            <a:srgbClr val="FFFFFF"/>
          </a:solidFill>
          <a:ln>
            <a:noFill/>
          </a:ln>
        </p:spPr>
      </p:sp>
      <p:sp>
        <p:nvSpPr>
          <p:cNvPr id="60" name="Google Shape;60;p11"/>
          <p:cNvSpPr txBox="1">
            <a:spLocks noGrp="1"/>
          </p:cNvSpPr>
          <p:nvPr>
            <p:ph type="title"/>
          </p:nvPr>
        </p:nvSpPr>
        <p:spPr>
          <a:xfrm>
            <a:off x="4877104" y="2228850"/>
            <a:ext cx="3885900" cy="13716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28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685800" y="4868704"/>
            <a:ext cx="3733800" cy="196200"/>
          </a:xfrm>
          <a:prstGeom prst="rect">
            <a:avLst/>
          </a:prstGeom>
          <a:noFill/>
          <a:ln>
            <a:noFill/>
          </a:ln>
        </p:spPr>
        <p:txBody>
          <a:bodyPr spcFirstLastPara="1" wrap="square" lIns="0"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body" idx="1"/>
          </p:nvPr>
        </p:nvSpPr>
        <p:spPr>
          <a:xfrm rot="-5400000">
            <a:off x="3313500"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Gray/Red 1 Content">
  <p:cSld name="White/Gray/Red 1 Content">
    <p:bg>
      <p:bgPr>
        <a:solidFill>
          <a:schemeClr val="lt1"/>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0" y="0"/>
            <a:ext cx="9144000" cy="4689600"/>
          </a:xfrm>
          <a:prstGeom prst="rect">
            <a:avLst/>
          </a:prstGeom>
          <a:solidFill>
            <a:schemeClr val="accent2"/>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lt1"/>
              </a:buClr>
              <a:buSzPts val="2500"/>
              <a:buNone/>
              <a:defRPr sz="2500" b="1">
                <a:solidFill>
                  <a:schemeClr val="lt1"/>
                </a:solidFill>
                <a:latin typeface="+mj-lt"/>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5" name="Google Shape;65;p12"/>
          <p:cNvSpPr txBox="1"/>
          <p:nvPr/>
        </p:nvSpPr>
        <p:spPr>
          <a:xfrm>
            <a:off x="685800" y="4868700"/>
            <a:ext cx="4957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Gray 2 Content - Bullets">
  <p:cSld name="White/Gray 2 Content - Bullets">
    <p:bg>
      <p:bgPr>
        <a:solidFill>
          <a:schemeClr val="lt1"/>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686104" y="1200150"/>
            <a:ext cx="3809700" cy="3429000"/>
          </a:xfrm>
          <a:prstGeom prst="rect">
            <a:avLst/>
          </a:prstGeom>
          <a:noFill/>
          <a:ln>
            <a:noFill/>
          </a:ln>
        </p:spPr>
        <p:txBody>
          <a:bodyPr spcFirstLastPara="1" wrap="square" lIns="0" tIns="0" rIns="9142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latin typeface="+mj-lt"/>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13"/>
          <p:cNvSpPr txBox="1">
            <a:spLocks noGrp="1"/>
          </p:cNvSpPr>
          <p:nvPr>
            <p:ph type="body" idx="2"/>
          </p:nvPr>
        </p:nvSpPr>
        <p:spPr>
          <a:xfrm>
            <a:off x="4648200" y="1200150"/>
            <a:ext cx="3810300" cy="3429000"/>
          </a:xfrm>
          <a:prstGeom prst="rect">
            <a:avLst/>
          </a:prstGeom>
          <a:noFill/>
          <a:ln>
            <a:noFill/>
          </a:ln>
        </p:spPr>
        <p:txBody>
          <a:bodyPr spcFirstLastPara="1" wrap="square" lIns="91425"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latin typeface="+mj-lt"/>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13"/>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p:nvPr/>
        </p:nvSpPr>
        <p:spPr>
          <a:xfrm>
            <a:off x="685800" y="4868700"/>
            <a:ext cx="4964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Gray 3 Content - Bullets">
  <p:cSld name="White/Gray 3 Content - Bullets">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686104" y="1200150"/>
            <a:ext cx="2514300" cy="3429000"/>
          </a:xfrm>
          <a:prstGeom prst="rect">
            <a:avLst/>
          </a:prstGeom>
          <a:noFill/>
          <a:ln>
            <a:noFill/>
          </a:ln>
        </p:spPr>
        <p:txBody>
          <a:bodyPr spcFirstLastPara="1" wrap="square" lIns="0" tIns="0" rIns="18287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14"/>
          <p:cNvSpPr txBox="1">
            <a:spLocks noGrp="1"/>
          </p:cNvSpPr>
          <p:nvPr>
            <p:ph type="body" idx="2"/>
          </p:nvPr>
        </p:nvSpPr>
        <p:spPr>
          <a:xfrm>
            <a:off x="5943600" y="1200150"/>
            <a:ext cx="2514900" cy="3429000"/>
          </a:xfrm>
          <a:prstGeom prst="rect">
            <a:avLst/>
          </a:prstGeom>
          <a:noFill/>
          <a:ln>
            <a:noFill/>
          </a:ln>
        </p:spPr>
        <p:txBody>
          <a:bodyPr spcFirstLastPara="1" wrap="square" lIns="91425"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14"/>
          <p:cNvSpPr txBox="1">
            <a:spLocks noGrp="1"/>
          </p:cNvSpPr>
          <p:nvPr>
            <p:ph type="body" idx="3"/>
          </p:nvPr>
        </p:nvSpPr>
        <p:spPr>
          <a:xfrm>
            <a:off x="3314548" y="1200150"/>
            <a:ext cx="2514900" cy="3429000"/>
          </a:xfrm>
          <a:prstGeom prst="rect">
            <a:avLst/>
          </a:prstGeom>
          <a:noFill/>
          <a:ln>
            <a:noFill/>
          </a:ln>
        </p:spPr>
        <p:txBody>
          <a:bodyPr spcFirstLastPara="1" wrap="square" lIns="0" tIns="0" rIns="9142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14"/>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p:nvPr/>
        </p:nvSpPr>
        <p:spPr>
          <a:xfrm>
            <a:off x="685800" y="4868700"/>
            <a:ext cx="5391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Gray 1 Bullets + Bottom Photo">
  <p:cSld name="White/Gray 1 Bullets + Bottom Photo">
    <p:bg>
      <p:bgPr>
        <a:solidFill>
          <a:schemeClr val="lt1"/>
        </a:solidFill>
        <a:effectLst/>
      </p:bgPr>
    </p:bg>
    <p:spTree>
      <p:nvGrpSpPr>
        <p:cNvPr id="1" name="Shape 77"/>
        <p:cNvGrpSpPr/>
        <p:nvPr/>
      </p:nvGrpSpPr>
      <p:grpSpPr>
        <a:xfrm>
          <a:off x="0" y="0"/>
          <a:ext cx="0" cy="0"/>
          <a:chOff x="0" y="0"/>
          <a:chExt cx="0" cy="0"/>
        </a:xfrm>
      </p:grpSpPr>
      <p:sp>
        <p:nvSpPr>
          <p:cNvPr id="78" name="Google Shape;78;p15"/>
          <p:cNvSpPr>
            <a:spLocks noGrp="1"/>
          </p:cNvSpPr>
          <p:nvPr>
            <p:ph type="pic" idx="2"/>
          </p:nvPr>
        </p:nvSpPr>
        <p:spPr>
          <a:xfrm>
            <a:off x="152400" y="2228851"/>
            <a:ext cx="8839200" cy="2297400"/>
          </a:xfrm>
          <a:prstGeom prst="rect">
            <a:avLst/>
          </a:prstGeom>
          <a:solidFill>
            <a:schemeClr val="lt1"/>
          </a:solidFill>
          <a:ln>
            <a:noFill/>
          </a:ln>
        </p:spPr>
      </p:sp>
      <p:sp>
        <p:nvSpPr>
          <p:cNvPr id="79" name="Google Shape;79;p15"/>
          <p:cNvSpPr txBox="1">
            <a:spLocks noGrp="1"/>
          </p:cNvSpPr>
          <p:nvPr>
            <p:ph type="body" idx="1"/>
          </p:nvPr>
        </p:nvSpPr>
        <p:spPr>
          <a:xfrm>
            <a:off x="685800" y="1200150"/>
            <a:ext cx="7772400" cy="914400"/>
          </a:xfrm>
          <a:prstGeom prst="rect">
            <a:avLst/>
          </a:prstGeom>
          <a:noFill/>
          <a:ln>
            <a:noFill/>
          </a:ln>
        </p:spPr>
        <p:txBody>
          <a:bodyPr spcFirstLastPara="1" wrap="square" lIns="0" tIns="0" rIns="0" bIns="0" anchor="t" anchorCtr="0">
            <a:norm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body" idx="3"/>
          </p:nvPr>
        </p:nvSpPr>
        <p:spPr>
          <a:xfrm>
            <a:off x="152400" y="4526168"/>
            <a:ext cx="3581400" cy="126900"/>
          </a:xfrm>
          <a:prstGeom prst="rect">
            <a:avLst/>
          </a:prstGeom>
          <a:noFill/>
          <a:ln>
            <a:noFill/>
          </a:ln>
        </p:spPr>
        <p:txBody>
          <a:bodyPr spcFirstLastPara="1" wrap="square" lIns="0" tIns="45700" rIns="0" bIns="0" anchor="t" anchorCtr="0">
            <a:spAutoFit/>
          </a:bodyPr>
          <a:lstStyle>
            <a:lvl1pPr marL="457200" lvl="0" indent="-228600" algn="l">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p:nvPr/>
        </p:nvSpPr>
        <p:spPr>
          <a:xfrm>
            <a:off x="685800" y="4868700"/>
            <a:ext cx="5721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Gray 1 Bullet + Right Photo">
  <p:cSld name="White/Gray 1 Bullet + Right Photo">
    <p:bg>
      <p:bgPr>
        <a:solidFill>
          <a:schemeClr val="lt1"/>
        </a:solidFill>
        <a:effectLst/>
      </p:bgPr>
    </p:bg>
    <p:spTree>
      <p:nvGrpSpPr>
        <p:cNvPr id="1" name="Shape 83"/>
        <p:cNvGrpSpPr/>
        <p:nvPr/>
      </p:nvGrpSpPr>
      <p:grpSpPr>
        <a:xfrm>
          <a:off x="0" y="0"/>
          <a:ext cx="0" cy="0"/>
          <a:chOff x="0" y="0"/>
          <a:chExt cx="0" cy="0"/>
        </a:xfrm>
      </p:grpSpPr>
      <p:sp>
        <p:nvSpPr>
          <p:cNvPr id="84" name="Google Shape;84;p16"/>
          <p:cNvSpPr>
            <a:spLocks noGrp="1"/>
          </p:cNvSpPr>
          <p:nvPr>
            <p:ph type="pic" idx="2"/>
          </p:nvPr>
        </p:nvSpPr>
        <p:spPr>
          <a:xfrm>
            <a:off x="4787446" y="114300"/>
            <a:ext cx="4035000" cy="4512600"/>
          </a:xfrm>
          <a:prstGeom prst="rect">
            <a:avLst/>
          </a:prstGeom>
          <a:solidFill>
            <a:srgbClr val="FFFFFF"/>
          </a:solidFill>
          <a:ln>
            <a:noFill/>
          </a:ln>
        </p:spPr>
      </p:sp>
      <p:sp>
        <p:nvSpPr>
          <p:cNvPr id="85" name="Google Shape;85;p16"/>
          <p:cNvSpPr txBox="1">
            <a:spLocks noGrp="1"/>
          </p:cNvSpPr>
          <p:nvPr>
            <p:ph type="body" idx="1"/>
          </p:nvPr>
        </p:nvSpPr>
        <p:spPr>
          <a:xfrm>
            <a:off x="685800" y="1543051"/>
            <a:ext cx="3657600" cy="3086100"/>
          </a:xfrm>
          <a:prstGeom prst="rect">
            <a:avLst/>
          </a:prstGeom>
          <a:noFill/>
          <a:ln>
            <a:noFill/>
          </a:ln>
        </p:spPr>
        <p:txBody>
          <a:bodyPr spcFirstLastPara="1" wrap="square" lIns="0"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6"/>
          <p:cNvSpPr txBox="1">
            <a:spLocks noGrp="1"/>
          </p:cNvSpPr>
          <p:nvPr>
            <p:ph type="title"/>
          </p:nvPr>
        </p:nvSpPr>
        <p:spPr>
          <a:xfrm>
            <a:off x="685800" y="320041"/>
            <a:ext cx="3657300" cy="10284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6"/>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6"/>
          <p:cNvSpPr txBox="1"/>
          <p:nvPr/>
        </p:nvSpPr>
        <p:spPr>
          <a:xfrm>
            <a:off x="685800" y="4868700"/>
            <a:ext cx="567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89"/>
        <p:cNvGrpSpPr/>
        <p:nvPr/>
      </p:nvGrpSpPr>
      <p:grpSpPr>
        <a:xfrm>
          <a:off x="0" y="0"/>
          <a:ext cx="0" cy="0"/>
          <a:chOff x="0" y="0"/>
          <a:chExt cx="0" cy="0"/>
        </a:xfrm>
      </p:grpSpPr>
      <p:sp>
        <p:nvSpPr>
          <p:cNvPr id="90" name="Google Shape;90;p17"/>
          <p:cNvSpPr>
            <a:spLocks noGrp="1"/>
          </p:cNvSpPr>
          <p:nvPr>
            <p:ph type="pic" idx="2"/>
          </p:nvPr>
        </p:nvSpPr>
        <p:spPr>
          <a:xfrm>
            <a:off x="152400" y="102868"/>
            <a:ext cx="8839200" cy="4572000"/>
          </a:xfrm>
          <a:prstGeom prst="rect">
            <a:avLst/>
          </a:prstGeom>
          <a:noFill/>
          <a:ln>
            <a:noFill/>
          </a:ln>
        </p:spPr>
      </p:sp>
      <p:cxnSp>
        <p:nvCxnSpPr>
          <p:cNvPr id="91" name="Google Shape;91;p17"/>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92" name="Google Shape;92;p17"/>
          <p:cNvSpPr txBox="1">
            <a:spLocks noGrp="1"/>
          </p:cNvSpPr>
          <p:nvPr>
            <p:ph type="body" idx="1"/>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7"/>
          <p:cNvSpPr txBox="1"/>
          <p:nvPr/>
        </p:nvSpPr>
        <p:spPr>
          <a:xfrm>
            <a:off x="685800" y="4868700"/>
            <a:ext cx="5383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Photo + Callout - Red">
  <p:cSld name="Full Photo + Callout - Red">
    <p:spTree>
      <p:nvGrpSpPr>
        <p:cNvPr id="1" name="Shape 94"/>
        <p:cNvGrpSpPr/>
        <p:nvPr/>
      </p:nvGrpSpPr>
      <p:grpSpPr>
        <a:xfrm>
          <a:off x="0" y="0"/>
          <a:ext cx="0" cy="0"/>
          <a:chOff x="0" y="0"/>
          <a:chExt cx="0" cy="0"/>
        </a:xfrm>
      </p:grpSpPr>
      <p:sp>
        <p:nvSpPr>
          <p:cNvPr id="95" name="Google Shape;95;p18"/>
          <p:cNvSpPr>
            <a:spLocks noGrp="1"/>
          </p:cNvSpPr>
          <p:nvPr>
            <p:ph type="pic" idx="2"/>
          </p:nvPr>
        </p:nvSpPr>
        <p:spPr>
          <a:xfrm>
            <a:off x="152400" y="102868"/>
            <a:ext cx="8839200" cy="4572000"/>
          </a:xfrm>
          <a:prstGeom prst="rect">
            <a:avLst/>
          </a:prstGeom>
          <a:noFill/>
          <a:ln>
            <a:noFill/>
          </a:ln>
        </p:spPr>
      </p:sp>
      <p:sp>
        <p:nvSpPr>
          <p:cNvPr id="96" name="Google Shape;96;p18"/>
          <p:cNvSpPr txBox="1">
            <a:spLocks noGrp="1"/>
          </p:cNvSpPr>
          <p:nvPr>
            <p:ph type="subTitle" idx="1"/>
          </p:nvPr>
        </p:nvSpPr>
        <p:spPr>
          <a:xfrm>
            <a:off x="685799" y="3086100"/>
            <a:ext cx="3581400" cy="1200000"/>
          </a:xfrm>
          <a:prstGeom prst="rect">
            <a:avLst/>
          </a:prstGeom>
          <a:solidFill>
            <a:schemeClr val="accent2"/>
          </a:solidFill>
          <a:ln>
            <a:noFill/>
          </a:ln>
        </p:spPr>
        <p:txBody>
          <a:bodyPr spcFirstLastPara="1" wrap="square" lIns="91425" tIns="91425" rIns="91425" bIns="91425" anchor="t" anchorCtr="0">
            <a:norm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97" name="Google Shape;97;p18"/>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98" name="Google Shape;98;p18"/>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8"/>
          <p:cNvSpPr txBox="1"/>
          <p:nvPr/>
        </p:nvSpPr>
        <p:spPr>
          <a:xfrm>
            <a:off x="685800" y="4868700"/>
            <a:ext cx="5464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act - Blue">
  <p:cSld name="Contact - Blue">
    <p:bg>
      <p:bgPr>
        <a:solidFill>
          <a:schemeClr val="accent4"/>
        </a:solidFill>
        <a:effectLst/>
      </p:bgPr>
    </p:bg>
    <p:spTree>
      <p:nvGrpSpPr>
        <p:cNvPr id="1" name="Shape 100"/>
        <p:cNvGrpSpPr/>
        <p:nvPr/>
      </p:nvGrpSpPr>
      <p:grpSpPr>
        <a:xfrm>
          <a:off x="0" y="0"/>
          <a:ext cx="0" cy="0"/>
          <a:chOff x="0" y="0"/>
          <a:chExt cx="0" cy="0"/>
        </a:xfrm>
      </p:grpSpPr>
      <p:sp>
        <p:nvSpPr>
          <p:cNvPr id="101" name="Google Shape;101;p19"/>
          <p:cNvSpPr/>
          <p:nvPr/>
        </p:nvSpPr>
        <p:spPr>
          <a:xfrm>
            <a:off x="0" y="4769426"/>
            <a:ext cx="9144000" cy="374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 name="Google Shape;103;p19"/>
          <p:cNvSpPr txBox="1"/>
          <p:nvPr/>
        </p:nvSpPr>
        <p:spPr>
          <a:xfrm>
            <a:off x="685800" y="4868700"/>
            <a:ext cx="55452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dirty="0">
                <a:solidFill>
                  <a:schemeClr val="accent2"/>
                </a:solidFill>
                <a:latin typeface="+mj-lt"/>
                <a:ea typeface="Gill Sans"/>
                <a:cs typeface="Gill Sans"/>
                <a:sym typeface="Gill Sans"/>
              </a:rPr>
              <a:t>Facility-Based Mentorship for Strengthening Breastfeeding Counselling in Kenya</a:t>
            </a:r>
            <a:endParaRPr dirty="0">
              <a:solidFill>
                <a:schemeClr val="accent2"/>
              </a:solidFill>
              <a:latin typeface="+mj-lt"/>
            </a:endParaRPr>
          </a:p>
          <a:p>
            <a:pPr marL="0" marR="0" lvl="0" indent="0" algn="l" rtl="0">
              <a:spcBef>
                <a:spcPts val="0"/>
              </a:spcBef>
              <a:spcAft>
                <a:spcPts val="0"/>
              </a:spcAft>
              <a:buNone/>
            </a:pPr>
            <a:endParaRPr sz="1100" dirty="0">
              <a:solidFill>
                <a:schemeClr val="accent2"/>
              </a:solidFill>
              <a:latin typeface="+mj-lt"/>
              <a:ea typeface="Gill Sans"/>
              <a:cs typeface="Gill Sans"/>
              <a:sym typeface="Gill Sans"/>
            </a:endParaRPr>
          </a:p>
        </p:txBody>
      </p:sp>
      <p:sp>
        <p:nvSpPr>
          <p:cNvPr id="6" name="Google Shape;60;p131">
            <a:extLst>
              <a:ext uri="{FF2B5EF4-FFF2-40B4-BE49-F238E27FC236}">
                <a16:creationId xmlns:a16="http://schemas.microsoft.com/office/drawing/2014/main" id="{1C79EFEB-BE8F-4C14-AA07-1773B5717925}"/>
              </a:ext>
            </a:extLst>
          </p:cNvPr>
          <p:cNvSpPr/>
          <p:nvPr userDrawn="1"/>
        </p:nvSpPr>
        <p:spPr>
          <a:xfrm>
            <a:off x="0" y="6359235"/>
            <a:ext cx="9144000" cy="49876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j-lt"/>
              <a:ea typeface="Gill Sans"/>
              <a:cs typeface="Gill Sans"/>
              <a:sym typeface="Gill Sans"/>
            </a:endParaRPr>
          </a:p>
        </p:txBody>
      </p:sp>
      <p:sp>
        <p:nvSpPr>
          <p:cNvPr id="7" name="Google Shape;61;p131">
            <a:extLst>
              <a:ext uri="{FF2B5EF4-FFF2-40B4-BE49-F238E27FC236}">
                <a16:creationId xmlns:a16="http://schemas.microsoft.com/office/drawing/2014/main" id="{A165718D-367A-4E82-8682-9ED76407CF7C}"/>
              </a:ext>
            </a:extLst>
          </p:cNvPr>
          <p:cNvSpPr txBox="1"/>
          <p:nvPr userDrawn="1"/>
        </p:nvSpPr>
        <p:spPr>
          <a:xfrm>
            <a:off x="4708910" y="2129138"/>
            <a:ext cx="3775162" cy="13176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Gill Sans"/>
              <a:cs typeface="Gill Sans"/>
              <a:sym typeface="Gill Sans"/>
            </a:endParaRPr>
          </a:p>
        </p:txBody>
      </p:sp>
      <p:sp>
        <p:nvSpPr>
          <p:cNvPr id="8" name="Google Shape;62;p131">
            <a:extLst>
              <a:ext uri="{FF2B5EF4-FFF2-40B4-BE49-F238E27FC236}">
                <a16:creationId xmlns:a16="http://schemas.microsoft.com/office/drawing/2014/main" id="{892598E0-DFEE-4DFF-B8BB-298C5E875276}"/>
              </a:ext>
            </a:extLst>
          </p:cNvPr>
          <p:cNvSpPr txBox="1"/>
          <p:nvPr userDrawn="1"/>
        </p:nvSpPr>
        <p:spPr>
          <a:xfrm>
            <a:off x="685800" y="6491605"/>
            <a:ext cx="3733800" cy="2616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accent2"/>
                </a:solidFill>
                <a:latin typeface="+mj-lt"/>
                <a:ea typeface="Gill Sans"/>
                <a:cs typeface="Gill Sans"/>
                <a:sym typeface="Gill Sans"/>
              </a:rPr>
              <a:t>Core Concepts in Mentorship Training</a:t>
            </a:r>
            <a:endParaRPr>
              <a:latin typeface="+mj-lt"/>
            </a:endParaRPr>
          </a:p>
        </p:txBody>
      </p:sp>
      <p:pic>
        <p:nvPicPr>
          <p:cNvPr id="9" name="Google Shape;63;p131">
            <a:extLst>
              <a:ext uri="{FF2B5EF4-FFF2-40B4-BE49-F238E27FC236}">
                <a16:creationId xmlns:a16="http://schemas.microsoft.com/office/drawing/2014/main" id="{7AB12F5F-3BEB-4FB0-BB9D-C3A319791BEF}"/>
              </a:ext>
            </a:extLst>
          </p:cNvPr>
          <p:cNvPicPr preferRelativeResize="0"/>
          <p:nvPr userDrawn="1"/>
        </p:nvPicPr>
        <p:blipFill rotWithShape="1">
          <a:blip r:embed="rId2">
            <a:alphaModFix/>
          </a:blip>
          <a:srcRect/>
          <a:stretch/>
        </p:blipFill>
        <p:spPr>
          <a:xfrm>
            <a:off x="432885" y="361340"/>
            <a:ext cx="2368296" cy="914400"/>
          </a:xfrm>
          <a:prstGeom prst="rect">
            <a:avLst/>
          </a:prstGeom>
          <a:noFill/>
          <a:ln>
            <a:noFill/>
          </a:ln>
        </p:spPr>
      </p:pic>
      <p:sp>
        <p:nvSpPr>
          <p:cNvPr id="10" name="Google Shape;64;p131">
            <a:extLst>
              <a:ext uri="{FF2B5EF4-FFF2-40B4-BE49-F238E27FC236}">
                <a16:creationId xmlns:a16="http://schemas.microsoft.com/office/drawing/2014/main" id="{D4507677-605C-43FC-BA9C-FEEA15A8C8E5}"/>
              </a:ext>
            </a:extLst>
          </p:cNvPr>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sz="2000">
                <a:solidFill>
                  <a:schemeClr val="dk1"/>
                </a:solidFill>
                <a:latin typeface="+mj-lt"/>
              </a:defRPr>
            </a:lvl1pPr>
            <a:lvl2pPr lvl="1">
              <a:buNone/>
              <a:defRPr sz="2000">
                <a:solidFill>
                  <a:schemeClr val="dk1"/>
                </a:solidFill>
              </a:defRPr>
            </a:lvl2pPr>
            <a:lvl3pPr lvl="2">
              <a:buNone/>
              <a:defRPr sz="2000">
                <a:solidFill>
                  <a:schemeClr val="dk1"/>
                </a:solidFill>
              </a:defRPr>
            </a:lvl3pPr>
            <a:lvl4pPr lvl="3">
              <a:buNone/>
              <a:defRPr sz="2000">
                <a:solidFill>
                  <a:schemeClr val="dk1"/>
                </a:solidFill>
              </a:defRPr>
            </a:lvl4pPr>
            <a:lvl5pPr lvl="4">
              <a:buNone/>
              <a:defRPr sz="2000">
                <a:solidFill>
                  <a:schemeClr val="dk1"/>
                </a:solidFill>
              </a:defRPr>
            </a:lvl5pPr>
            <a:lvl6pPr lvl="5">
              <a:buNone/>
              <a:defRPr sz="2000">
                <a:solidFill>
                  <a:schemeClr val="dk1"/>
                </a:solidFill>
              </a:defRPr>
            </a:lvl6pPr>
            <a:lvl7pPr lvl="6">
              <a:buNone/>
              <a:defRPr sz="2000">
                <a:solidFill>
                  <a:schemeClr val="dk1"/>
                </a:solidFill>
              </a:defRPr>
            </a:lvl7pPr>
            <a:lvl8pPr lvl="7">
              <a:buNone/>
              <a:defRPr sz="2000">
                <a:solidFill>
                  <a:schemeClr val="dk1"/>
                </a:solidFill>
              </a:defRPr>
            </a:lvl8pPr>
            <a:lvl9pPr lvl="8">
              <a:buNone/>
              <a:defRPr sz="2000">
                <a:solidFill>
                  <a:schemeClr val="dk1"/>
                </a:solidFill>
              </a:defRPr>
            </a:lvl9pPr>
          </a:lstStyle>
          <a:p>
            <a:fld id="{00000000-1234-1234-1234-123412341234}" type="slidenum">
              <a:rPr lang="en-GB" smtClean="0"/>
              <a:pPr/>
              <a:t>‹#›</a:t>
            </a:fld>
            <a:endParaRPr lang="en-GB"/>
          </a:p>
        </p:txBody>
      </p:sp>
      <p:sp>
        <p:nvSpPr>
          <p:cNvPr id="11" name="Google Shape;65;p131">
            <a:extLst>
              <a:ext uri="{FF2B5EF4-FFF2-40B4-BE49-F238E27FC236}">
                <a16:creationId xmlns:a16="http://schemas.microsoft.com/office/drawing/2014/main" id="{86EB4D3E-885C-41F2-A708-432F8CB689AC}"/>
              </a:ext>
            </a:extLst>
          </p:cNvPr>
          <p:cNvSpPr txBox="1"/>
          <p:nvPr userDrawn="1"/>
        </p:nvSpPr>
        <p:spPr>
          <a:xfrm>
            <a:off x="685800" y="2283636"/>
            <a:ext cx="3570000" cy="19026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1400" b="1" dirty="0">
                <a:solidFill>
                  <a:srgbClr val="FFFFFF"/>
                </a:solidFill>
                <a:latin typeface="+mj-lt"/>
                <a:ea typeface="Gill Sans"/>
                <a:cs typeface="Gill Sans"/>
                <a:sym typeface="Gill Sans"/>
              </a:rPr>
              <a:t>USAID</a:t>
            </a:r>
            <a:r>
              <a:rPr lang="en-GB" sz="1400" dirty="0">
                <a:solidFill>
                  <a:srgbClr val="FFFFFF"/>
                </a:solidFill>
                <a:latin typeface="+mj-lt"/>
                <a:ea typeface="Gill Sans"/>
                <a:cs typeface="Gill Sans"/>
                <a:sym typeface="Gill Sans"/>
              </a:rPr>
              <a:t> </a:t>
            </a:r>
            <a:r>
              <a:rPr lang="en-GB" sz="1400" b="1" dirty="0">
                <a:solidFill>
                  <a:srgbClr val="FFFFFF"/>
                </a:solidFill>
                <a:latin typeface="+mj-lt"/>
                <a:ea typeface="Gill Sans"/>
                <a:cs typeface="Gill Sans"/>
                <a:sym typeface="Gill Sans"/>
              </a:rPr>
              <a:t>ADVANCING NUTRITION</a:t>
            </a:r>
            <a:endParaRPr sz="1400" dirty="0">
              <a:solidFill>
                <a:srgbClr val="FFFFFF"/>
              </a:solidFill>
              <a:latin typeface="+mj-lt"/>
              <a:ea typeface="Gill Sans"/>
              <a:cs typeface="Gill Sans"/>
              <a:sym typeface="Gill Sans"/>
            </a:endParaRPr>
          </a:p>
          <a:p>
            <a:pPr marL="0" marR="0" lvl="0" indent="0" algn="l" rtl="0">
              <a:spcBef>
                <a:spcPts val="600"/>
              </a:spcBef>
              <a:spcAft>
                <a:spcPts val="0"/>
              </a:spcAft>
              <a:buNone/>
            </a:pPr>
            <a:r>
              <a:rPr lang="en-GB" sz="1000" dirty="0">
                <a:solidFill>
                  <a:srgbClr val="FFFFFF"/>
                </a:solidFill>
                <a:latin typeface="+mj-lt"/>
                <a:ea typeface="Gill Sans"/>
                <a:cs typeface="Gill Sans"/>
                <a:sym typeface="Gill Sans"/>
              </a:rPr>
              <a:t>IMPLEMENTED BY:</a:t>
            </a:r>
            <a:endParaRPr dirty="0">
              <a:latin typeface="+mj-lt"/>
            </a:endParaRPr>
          </a:p>
          <a:p>
            <a:pPr marL="0" marR="0" lvl="0" indent="0" algn="l" rtl="0">
              <a:spcBef>
                <a:spcPts val="300"/>
              </a:spcBef>
              <a:spcAft>
                <a:spcPts val="0"/>
              </a:spcAft>
              <a:buNone/>
            </a:pPr>
            <a:r>
              <a:rPr lang="en-GB" sz="1400" b="0" i="0" dirty="0">
                <a:solidFill>
                  <a:srgbClr val="FFFFFF"/>
                </a:solidFill>
                <a:latin typeface="+mj-lt"/>
                <a:ea typeface="Gill Sans"/>
                <a:cs typeface="Gill Sans"/>
                <a:sym typeface="Gill Sans"/>
              </a:rPr>
              <a:t>JSI Research &amp; Training Institute, Inc.</a:t>
            </a:r>
            <a:endParaRPr dirty="0">
              <a:latin typeface="+mj-lt"/>
            </a:endParaRPr>
          </a:p>
          <a:p>
            <a:pPr marL="0" marR="0" lvl="0" indent="0" algn="l" rtl="0">
              <a:spcBef>
                <a:spcPts val="300"/>
              </a:spcBef>
              <a:spcAft>
                <a:spcPts val="0"/>
              </a:spcAft>
              <a:buNone/>
            </a:pPr>
            <a:r>
              <a:rPr lang="en-GB" sz="1400" b="0" i="0" dirty="0">
                <a:solidFill>
                  <a:srgbClr val="FFFFFF"/>
                </a:solidFill>
                <a:latin typeface="+mj-lt"/>
                <a:ea typeface="Gill Sans"/>
                <a:cs typeface="Gill Sans"/>
                <a:sym typeface="Gill Sans"/>
              </a:rPr>
              <a:t>2733 Crystal Drive</a:t>
            </a:r>
            <a:endParaRPr dirty="0">
              <a:latin typeface="+mj-lt"/>
            </a:endParaRPr>
          </a:p>
          <a:p>
            <a:pPr marL="0" marR="0" lvl="0" indent="0" algn="l" rtl="0">
              <a:spcBef>
                <a:spcPts val="300"/>
              </a:spcBef>
              <a:spcAft>
                <a:spcPts val="0"/>
              </a:spcAft>
              <a:buNone/>
            </a:pPr>
            <a:r>
              <a:rPr lang="en-GB" sz="1400" b="0" i="0" dirty="0">
                <a:solidFill>
                  <a:srgbClr val="FFFFFF"/>
                </a:solidFill>
                <a:latin typeface="+mj-lt"/>
                <a:ea typeface="Gill Sans"/>
                <a:cs typeface="Gill Sans"/>
                <a:sym typeface="Gill Sans"/>
              </a:rPr>
              <a:t>4</a:t>
            </a:r>
            <a:r>
              <a:rPr lang="en-GB" sz="1400" b="0" i="0" baseline="30000" dirty="0">
                <a:solidFill>
                  <a:srgbClr val="FFFFFF"/>
                </a:solidFill>
                <a:latin typeface="+mj-lt"/>
                <a:ea typeface="Gill Sans"/>
                <a:cs typeface="Gill Sans"/>
                <a:sym typeface="Gill Sans"/>
              </a:rPr>
              <a:t>th</a:t>
            </a:r>
            <a:r>
              <a:rPr lang="en-GB" sz="1400" b="0" i="0" dirty="0">
                <a:solidFill>
                  <a:srgbClr val="FFFFFF"/>
                </a:solidFill>
                <a:latin typeface="+mj-lt"/>
                <a:ea typeface="Gill Sans"/>
                <a:cs typeface="Gill Sans"/>
                <a:sym typeface="Gill Sans"/>
              </a:rPr>
              <a:t> Floor</a:t>
            </a:r>
            <a:endParaRPr dirty="0">
              <a:latin typeface="+mj-lt"/>
            </a:endParaRPr>
          </a:p>
          <a:p>
            <a:pPr marL="0" marR="0" lvl="0" indent="0" algn="l" rtl="0">
              <a:spcBef>
                <a:spcPts val="300"/>
              </a:spcBef>
              <a:spcAft>
                <a:spcPts val="0"/>
              </a:spcAft>
              <a:buNone/>
            </a:pPr>
            <a:r>
              <a:rPr lang="en-GB" sz="1400" b="0" i="0" dirty="0">
                <a:solidFill>
                  <a:srgbClr val="FFFFFF"/>
                </a:solidFill>
                <a:latin typeface="+mj-lt"/>
                <a:ea typeface="Gill Sans"/>
                <a:cs typeface="Gill Sans"/>
                <a:sym typeface="Gill Sans"/>
              </a:rPr>
              <a:t>Arlington, VA 22202</a:t>
            </a:r>
            <a:endParaRPr dirty="0">
              <a:latin typeface="+mj-lt"/>
            </a:endParaRPr>
          </a:p>
          <a:p>
            <a:pPr marL="0" marR="0" lvl="0" indent="0" algn="l" rtl="0">
              <a:spcBef>
                <a:spcPts val="300"/>
              </a:spcBef>
              <a:spcAft>
                <a:spcPts val="0"/>
              </a:spcAft>
              <a:buNone/>
            </a:pPr>
            <a:r>
              <a:rPr lang="en-GB" sz="1400" dirty="0">
                <a:solidFill>
                  <a:srgbClr val="FFFFFF"/>
                </a:solidFill>
                <a:latin typeface="+mj-lt"/>
                <a:ea typeface="Gill Sans"/>
                <a:cs typeface="Gill Sans"/>
                <a:sym typeface="Gill Sans"/>
              </a:rPr>
              <a:t> </a:t>
            </a:r>
            <a:endParaRPr sz="1400" dirty="0">
              <a:solidFill>
                <a:srgbClr val="FFFFFF"/>
              </a:solidFill>
              <a:latin typeface="+mj-lt"/>
              <a:ea typeface="Gill Sans"/>
              <a:cs typeface="Gill Sans"/>
              <a:sym typeface="Gill Sans"/>
            </a:endParaRPr>
          </a:p>
          <a:p>
            <a:pPr marL="0" marR="0" lvl="0" indent="0" algn="l" rtl="0">
              <a:spcBef>
                <a:spcPts val="600"/>
              </a:spcBef>
              <a:spcAft>
                <a:spcPts val="0"/>
              </a:spcAft>
              <a:buNone/>
            </a:pPr>
            <a:r>
              <a:rPr lang="en-GB" sz="1400" dirty="0">
                <a:solidFill>
                  <a:srgbClr val="FFFFFF"/>
                </a:solidFill>
                <a:latin typeface="+mj-lt"/>
                <a:ea typeface="Gill Sans"/>
                <a:cs typeface="Gill Sans"/>
                <a:sym typeface="Gill Sans"/>
              </a:rPr>
              <a:t>Phone: 703–528–7474</a:t>
            </a:r>
            <a:endParaRPr dirty="0">
              <a:latin typeface="+mj-lt"/>
            </a:endParaRPr>
          </a:p>
          <a:p>
            <a:pPr marL="0" marR="0" lvl="0" indent="0" algn="l" rtl="0">
              <a:spcBef>
                <a:spcPts val="300"/>
              </a:spcBef>
              <a:spcAft>
                <a:spcPts val="0"/>
              </a:spcAft>
              <a:buNone/>
            </a:pPr>
            <a:r>
              <a:rPr lang="en-GB" sz="1400" dirty="0">
                <a:solidFill>
                  <a:srgbClr val="FFFFFF"/>
                </a:solidFill>
                <a:latin typeface="+mj-lt"/>
                <a:ea typeface="Gill Sans"/>
                <a:cs typeface="Gill Sans"/>
                <a:sym typeface="Gill Sans"/>
              </a:rPr>
              <a:t>Email: info@advancingnutrition.org </a:t>
            </a:r>
            <a:endParaRPr dirty="0">
              <a:latin typeface="+mj-lt"/>
            </a:endParaRPr>
          </a:p>
          <a:p>
            <a:pPr marL="0" marR="0" lvl="0" indent="0" algn="l" rtl="0">
              <a:spcBef>
                <a:spcPts val="300"/>
              </a:spcBef>
              <a:spcAft>
                <a:spcPts val="0"/>
              </a:spcAft>
              <a:buNone/>
            </a:pPr>
            <a:r>
              <a:rPr lang="en-GB" sz="1400" dirty="0">
                <a:solidFill>
                  <a:srgbClr val="FFFFFF"/>
                </a:solidFill>
                <a:latin typeface="+mj-lt"/>
                <a:ea typeface="Gill Sans"/>
                <a:cs typeface="Gill Sans"/>
                <a:sym typeface="Gill Sans"/>
              </a:rPr>
              <a:t>Internet: advancingnutrition.org </a:t>
            </a:r>
            <a:r>
              <a:rPr lang="en-GB" sz="1400" u="sng" dirty="0">
                <a:solidFill>
                  <a:srgbClr val="0066B9"/>
                </a:solidFill>
                <a:latin typeface="+mj-lt"/>
                <a:ea typeface="Gill Sans"/>
                <a:cs typeface="Gill Sans"/>
                <a:sym typeface="Gill Sans"/>
                <a:hlinkClick r:id="rId3">
                  <a:extLst>
                    <a:ext uri="{A12FA001-AC4F-418D-AE19-62706E023703}">
                      <ahyp:hlinkClr xmlns:ahyp="http://schemas.microsoft.com/office/drawing/2018/hyperlinkcolor" val="tx"/>
                    </a:ext>
                  </a:extLst>
                </a:hlinkClick>
              </a:rPr>
              <a:t>nutrition.org</a:t>
            </a:r>
            <a:endParaRPr sz="1400" dirty="0">
              <a:solidFill>
                <a:srgbClr val="FFFFFF"/>
              </a:solidFill>
              <a:latin typeface="+mj-lt"/>
              <a:ea typeface="Gill Sans"/>
              <a:cs typeface="Gill Sans"/>
              <a:sym typeface="Gill Sans"/>
            </a:endParaRPr>
          </a:p>
        </p:txBody>
      </p:sp>
      <p:sp>
        <p:nvSpPr>
          <p:cNvPr id="12" name="Google Shape;66;p131">
            <a:extLst>
              <a:ext uri="{FF2B5EF4-FFF2-40B4-BE49-F238E27FC236}">
                <a16:creationId xmlns:a16="http://schemas.microsoft.com/office/drawing/2014/main" id="{A1B1E411-4644-43E5-82A8-4D87B0D42CC3}"/>
              </a:ext>
            </a:extLst>
          </p:cNvPr>
          <p:cNvSpPr txBox="1"/>
          <p:nvPr userDrawn="1"/>
        </p:nvSpPr>
        <p:spPr>
          <a:xfrm>
            <a:off x="4708891" y="3532871"/>
            <a:ext cx="3858300" cy="631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GB" sz="1000" b="0" i="0" dirty="0">
                <a:solidFill>
                  <a:srgbClr val="FFFFFF"/>
                </a:solidFill>
                <a:latin typeface="+mj-lt"/>
                <a:ea typeface="Gill Sans"/>
                <a:cs typeface="Gill Sans"/>
                <a:sym typeface="Gill Sans"/>
              </a:rPr>
              <a:t>This presentation is made possible by the generous support of the Ame</a:t>
            </a:r>
            <a:r>
              <a:rPr lang="en-GB" sz="1000" dirty="0">
                <a:solidFill>
                  <a:srgbClr val="FFFFFF"/>
                </a:solidFill>
                <a:latin typeface="+mj-lt"/>
                <a:ea typeface="Gill Sans"/>
                <a:cs typeface="Gill Sans"/>
                <a:sym typeface="Gill Sans"/>
              </a:rPr>
              <a:t>rican people through</a:t>
            </a:r>
            <a:r>
              <a:rPr lang="en-GB" sz="1000" b="0" i="0" dirty="0">
                <a:solidFill>
                  <a:srgbClr val="FFFFFF"/>
                </a:solidFill>
                <a:latin typeface="+mj-lt"/>
                <a:ea typeface="Gill Sans"/>
                <a:cs typeface="Gill Sans"/>
                <a:sym typeface="Gill Sans"/>
              </a:rPr>
              <a:t> the U.S.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dirty="0">
              <a:latin typeface="+mj-lt"/>
            </a:endParaRPr>
          </a:p>
        </p:txBody>
      </p:sp>
      <p:sp>
        <p:nvSpPr>
          <p:cNvPr id="13" name="Google Shape;67;p131">
            <a:extLst>
              <a:ext uri="{FF2B5EF4-FFF2-40B4-BE49-F238E27FC236}">
                <a16:creationId xmlns:a16="http://schemas.microsoft.com/office/drawing/2014/main" id="{E193C9E2-F27F-47E6-9C3B-BB1738B699E5}"/>
              </a:ext>
            </a:extLst>
          </p:cNvPr>
          <p:cNvSpPr txBox="1"/>
          <p:nvPr userDrawn="1"/>
        </p:nvSpPr>
        <p:spPr>
          <a:xfrm>
            <a:off x="4708891" y="2044881"/>
            <a:ext cx="3775200" cy="988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0" i="0" dirty="0">
                <a:solidFill>
                  <a:srgbClr val="FFFFFF"/>
                </a:solidFill>
                <a:latin typeface="+mj-lt"/>
                <a:ea typeface="Gill Sans"/>
                <a:cs typeface="Gill Sans"/>
                <a:sym typeface="Gill Sans"/>
              </a:rPr>
              <a:t>USAID Advancing Nutrition is the Agency's flagship multi-sectoral nutrition project, addressing the root causes of malnutrition to save lives and enhance long-term health and development.</a:t>
            </a:r>
            <a:endParaRPr dirty="0">
              <a:latin typeface="+mj-l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Gray/Blue 1 Content">
  <p:cSld name="White/Gray/Blue 1 Content">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0" y="0"/>
            <a:ext cx="9144000" cy="4675800"/>
          </a:xfrm>
          <a:prstGeom prst="rect">
            <a:avLst/>
          </a:prstGeom>
          <a:solidFill>
            <a:schemeClr val="accent4"/>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lt1"/>
              </a:buClr>
              <a:buSzPts val="2500"/>
              <a:buNone/>
              <a:defRPr sz="2500">
                <a:solidFill>
                  <a:schemeClr val="lt1"/>
                </a:solidFill>
                <a:latin typeface="+mj-lt"/>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07" name="Google Shape;107;p20"/>
          <p:cNvSpPr txBox="1"/>
          <p:nvPr/>
        </p:nvSpPr>
        <p:spPr>
          <a:xfrm>
            <a:off x="685800" y="4868700"/>
            <a:ext cx="56553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hoto - Red">
  <p:cSld name="Cover - Photo - Red">
    <p:bg>
      <p:bgPr>
        <a:solidFill>
          <a:schemeClr val="accent2"/>
        </a:solidFill>
        <a:effectLst/>
      </p:bgPr>
    </p:bg>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5105400" y="102868"/>
            <a:ext cx="3717000" cy="4526400"/>
          </a:xfrm>
          <a:prstGeom prst="rect">
            <a:avLst/>
          </a:prstGeom>
          <a:noFill/>
          <a:ln>
            <a:noFill/>
          </a:ln>
        </p:spPr>
      </p:sp>
      <p:sp>
        <p:nvSpPr>
          <p:cNvPr id="19" name="Google Shape;19;p3"/>
          <p:cNvSpPr txBox="1">
            <a:spLocks noGrp="1"/>
          </p:cNvSpPr>
          <p:nvPr>
            <p:ph type="ctrTitle"/>
          </p:nvPr>
        </p:nvSpPr>
        <p:spPr>
          <a:xfrm>
            <a:off x="685800" y="1371602"/>
            <a:ext cx="42672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lt1"/>
              </a:buClr>
              <a:buSzPts val="3200"/>
              <a:buFont typeface="Gill Sans"/>
              <a:buNone/>
              <a:defRPr sz="3200">
                <a:solidFill>
                  <a:schemeClr val="lt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685800" y="3086100"/>
            <a:ext cx="3581400" cy="12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1800"/>
              <a:buNone/>
              <a:defRPr sz="1800">
                <a:solidFill>
                  <a:schemeClr val="lt1"/>
                </a:solidFill>
                <a:latin typeface="+mj-lt"/>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1" name="Google Shape;21;p3"/>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22" name="Google Shape;22;p3"/>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latin typeface="+mj-lt"/>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p:nvPr/>
        </p:nvSpPr>
        <p:spPr>
          <a:xfrm>
            <a:off x="685800" y="4868700"/>
            <a:ext cx="4854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Gray/Gray 1 Content">
  <p:cSld name="White/Gray/Gray 1 Content">
    <p:bg>
      <p:bgPr>
        <a:solidFill>
          <a:schemeClr val="lt1"/>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0" y="0"/>
            <a:ext cx="9144000" cy="4675800"/>
          </a:xfrm>
          <a:prstGeom prst="rect">
            <a:avLst/>
          </a:prstGeom>
          <a:solidFill>
            <a:schemeClr val="lt2"/>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dk1"/>
              </a:buClr>
              <a:buSzPts val="2500"/>
              <a:buNone/>
              <a:defRPr sz="2500">
                <a:solidFill>
                  <a:schemeClr val="dk1"/>
                </a:solidFill>
                <a:latin typeface="+mj-lt"/>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10" name="Google Shape;110;p21"/>
          <p:cNvSpPr txBox="1"/>
          <p:nvPr/>
        </p:nvSpPr>
        <p:spPr>
          <a:xfrm>
            <a:off x="685800" y="4868700"/>
            <a:ext cx="5471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dirty="0">
                <a:solidFill>
                  <a:schemeClr val="accent2"/>
                </a:solidFill>
                <a:latin typeface="+mj-lt"/>
                <a:ea typeface="Gill Sans"/>
                <a:cs typeface="Gill Sans"/>
                <a:sym typeface="Gill Sans"/>
              </a:rPr>
              <a:t>Facility-Based Mentorship for Strengthening Breastfeeding Counselling in Kenya</a:t>
            </a:r>
            <a:endParaRPr dirty="0">
              <a:solidFill>
                <a:schemeClr val="accent2"/>
              </a:solidFill>
              <a:latin typeface="+mj-lt"/>
            </a:endParaRPr>
          </a:p>
          <a:p>
            <a:pPr marL="0" marR="0" lvl="0" indent="0" algn="l" rtl="0">
              <a:spcBef>
                <a:spcPts val="0"/>
              </a:spcBef>
              <a:spcAft>
                <a:spcPts val="0"/>
              </a:spcAft>
              <a:buNone/>
            </a:pPr>
            <a:endParaRPr sz="1100" dirty="0">
              <a:solidFill>
                <a:schemeClr val="accent2"/>
              </a:solidFill>
              <a:latin typeface="+mj-lt"/>
              <a:ea typeface="Gill Sans"/>
              <a:cs typeface="Gill Sans"/>
              <a:sym typeface="Gill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Gray 2 Content - Text">
  <p:cSld name="White/Gray 2 Content - Text">
    <p:bg>
      <p:bgPr>
        <a:solidFill>
          <a:schemeClr val="lt1"/>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686104" y="1200150"/>
            <a:ext cx="3809700" cy="3429000"/>
          </a:xfrm>
          <a:prstGeom prst="rect">
            <a:avLst/>
          </a:prstGeom>
          <a:noFill/>
          <a:ln>
            <a:noFill/>
          </a:ln>
        </p:spPr>
        <p:txBody>
          <a:bodyPr spcFirstLastPara="1" wrap="square" lIns="0" tIns="0" rIns="91425"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3" name="Google Shape;113;p22"/>
          <p:cNvSpPr txBox="1">
            <a:spLocks noGrp="1"/>
          </p:cNvSpPr>
          <p:nvPr>
            <p:ph type="body" idx="2"/>
          </p:nvPr>
        </p:nvSpPr>
        <p:spPr>
          <a:xfrm>
            <a:off x="4648200" y="1200150"/>
            <a:ext cx="3810300" cy="3429000"/>
          </a:xfrm>
          <a:prstGeom prst="rect">
            <a:avLst/>
          </a:prstGeom>
          <a:noFill/>
          <a:ln>
            <a:noFill/>
          </a:ln>
        </p:spPr>
        <p:txBody>
          <a:bodyPr spcFirstLastPara="1" wrap="square" lIns="91425"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22"/>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
          <p:cNvSpPr txBox="1"/>
          <p:nvPr/>
        </p:nvSpPr>
        <p:spPr>
          <a:xfrm>
            <a:off x="685800" y="4868700"/>
            <a:ext cx="58464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Gray 3 Content - Text">
  <p:cSld name="White/Gray 3 Content - Text">
    <p:bg>
      <p:bgPr>
        <a:solidFill>
          <a:schemeClr val="lt1"/>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686104" y="1200150"/>
            <a:ext cx="2514300" cy="3429000"/>
          </a:xfrm>
          <a:prstGeom prst="rect">
            <a:avLst/>
          </a:prstGeom>
          <a:noFill/>
          <a:ln>
            <a:noFill/>
          </a:ln>
        </p:spPr>
        <p:txBody>
          <a:bodyPr spcFirstLastPara="1" wrap="square" lIns="0" tIns="0" rIns="182875"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8" name="Google Shape;118;p23"/>
          <p:cNvSpPr txBox="1">
            <a:spLocks noGrp="1"/>
          </p:cNvSpPr>
          <p:nvPr>
            <p:ph type="body" idx="2"/>
          </p:nvPr>
        </p:nvSpPr>
        <p:spPr>
          <a:xfrm>
            <a:off x="5943600" y="1200150"/>
            <a:ext cx="2514900" cy="3429000"/>
          </a:xfrm>
          <a:prstGeom prst="rect">
            <a:avLst/>
          </a:prstGeom>
          <a:noFill/>
          <a:ln>
            <a:noFill/>
          </a:ln>
        </p:spPr>
        <p:txBody>
          <a:bodyPr spcFirstLastPara="1" wrap="square" lIns="91425"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23"/>
          <p:cNvSpPr txBox="1">
            <a:spLocks noGrp="1"/>
          </p:cNvSpPr>
          <p:nvPr>
            <p:ph type="body" idx="3"/>
          </p:nvPr>
        </p:nvSpPr>
        <p:spPr>
          <a:xfrm>
            <a:off x="3314548" y="1200150"/>
            <a:ext cx="2514900" cy="3429000"/>
          </a:xfrm>
          <a:prstGeom prst="rect">
            <a:avLst/>
          </a:prstGeom>
          <a:noFill/>
          <a:ln>
            <a:noFill/>
          </a:ln>
        </p:spPr>
        <p:txBody>
          <a:bodyPr spcFirstLastPara="1" wrap="square" lIns="0" tIns="0" rIns="91425"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23"/>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3"/>
          <p:cNvSpPr txBox="1"/>
          <p:nvPr/>
        </p:nvSpPr>
        <p:spPr>
          <a:xfrm>
            <a:off x="685800" y="4868700"/>
            <a:ext cx="55233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Gray 1 Content + Bottom Photo">
  <p:cSld name="White/Gray 1 Content + Bottom Photo">
    <p:bg>
      <p:bgPr>
        <a:solidFill>
          <a:schemeClr val="lt1"/>
        </a:solidFill>
        <a:effectLst/>
      </p:bgPr>
    </p:bg>
    <p:spTree>
      <p:nvGrpSpPr>
        <p:cNvPr id="1" name="Shape 122"/>
        <p:cNvGrpSpPr/>
        <p:nvPr/>
      </p:nvGrpSpPr>
      <p:grpSpPr>
        <a:xfrm>
          <a:off x="0" y="0"/>
          <a:ext cx="0" cy="0"/>
          <a:chOff x="0" y="0"/>
          <a:chExt cx="0" cy="0"/>
        </a:xfrm>
      </p:grpSpPr>
      <p:sp>
        <p:nvSpPr>
          <p:cNvPr id="123" name="Google Shape;123;p24"/>
          <p:cNvSpPr>
            <a:spLocks noGrp="1"/>
          </p:cNvSpPr>
          <p:nvPr>
            <p:ph type="pic" idx="2"/>
          </p:nvPr>
        </p:nvSpPr>
        <p:spPr>
          <a:xfrm>
            <a:off x="152400" y="2228851"/>
            <a:ext cx="8839200" cy="2297400"/>
          </a:xfrm>
          <a:prstGeom prst="rect">
            <a:avLst/>
          </a:prstGeom>
          <a:solidFill>
            <a:schemeClr val="lt1"/>
          </a:solidFill>
          <a:ln>
            <a:noFill/>
          </a:ln>
        </p:spPr>
      </p:sp>
      <p:sp>
        <p:nvSpPr>
          <p:cNvPr id="124" name="Google Shape;124;p24"/>
          <p:cNvSpPr txBox="1">
            <a:spLocks noGrp="1"/>
          </p:cNvSpPr>
          <p:nvPr>
            <p:ph type="body" idx="1"/>
          </p:nvPr>
        </p:nvSpPr>
        <p:spPr>
          <a:xfrm>
            <a:off x="685800" y="1200150"/>
            <a:ext cx="77724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C6463"/>
              </a:buClr>
              <a:buSzPts val="2000"/>
              <a:buNone/>
              <a:defRPr>
                <a:solidFill>
                  <a:srgbClr val="6C6463"/>
                </a:solidFill>
              </a:defRPr>
            </a:lvl1pPr>
            <a:lvl2pPr marL="914400" lvl="1" indent="-228600" algn="l">
              <a:spcBef>
                <a:spcPts val="1200"/>
              </a:spcBef>
              <a:spcAft>
                <a:spcPts val="0"/>
              </a:spcAft>
              <a:buClr>
                <a:srgbClr val="6C6463"/>
              </a:buClr>
              <a:buSzPts val="2000"/>
              <a:buNone/>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4"/>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4"/>
          <p:cNvSpPr txBox="1">
            <a:spLocks noGrp="1"/>
          </p:cNvSpPr>
          <p:nvPr>
            <p:ph type="body" idx="3"/>
          </p:nvPr>
        </p:nvSpPr>
        <p:spPr>
          <a:xfrm>
            <a:off x="152400" y="4526168"/>
            <a:ext cx="3581400" cy="126900"/>
          </a:xfrm>
          <a:prstGeom prst="rect">
            <a:avLst/>
          </a:prstGeom>
          <a:noFill/>
          <a:ln>
            <a:noFill/>
          </a:ln>
        </p:spPr>
        <p:txBody>
          <a:bodyPr spcFirstLastPara="1" wrap="square" lIns="0" tIns="45700" rIns="0" bIns="0" anchor="t" anchorCtr="0">
            <a:spAutoFit/>
          </a:bodyPr>
          <a:lstStyle>
            <a:lvl1pPr marL="457200" lvl="0" indent="-228600" algn="l">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4"/>
          <p:cNvSpPr txBox="1"/>
          <p:nvPr/>
        </p:nvSpPr>
        <p:spPr>
          <a:xfrm>
            <a:off x="685800" y="4868700"/>
            <a:ext cx="5427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Gray 1 Text + Right Photo">
  <p:cSld name="White/Gray 1 Text + Right Photo">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a:spLocks noGrp="1"/>
          </p:cNvSpPr>
          <p:nvPr>
            <p:ph type="pic" idx="2"/>
          </p:nvPr>
        </p:nvSpPr>
        <p:spPr>
          <a:xfrm>
            <a:off x="4787446" y="114300"/>
            <a:ext cx="4035000" cy="4512600"/>
          </a:xfrm>
          <a:prstGeom prst="rect">
            <a:avLst/>
          </a:prstGeom>
          <a:solidFill>
            <a:srgbClr val="FFFFFF"/>
          </a:solidFill>
          <a:ln>
            <a:noFill/>
          </a:ln>
        </p:spPr>
      </p:sp>
      <p:sp>
        <p:nvSpPr>
          <p:cNvPr id="130" name="Google Shape;130;p25"/>
          <p:cNvSpPr txBox="1">
            <a:spLocks noGrp="1"/>
          </p:cNvSpPr>
          <p:nvPr>
            <p:ph type="body" idx="1"/>
          </p:nvPr>
        </p:nvSpPr>
        <p:spPr>
          <a:xfrm>
            <a:off x="685800" y="1543051"/>
            <a:ext cx="3657600" cy="30861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228600" algn="l">
              <a:spcBef>
                <a:spcPts val="1200"/>
              </a:spcBef>
              <a:spcAft>
                <a:spcPts val="0"/>
              </a:spcAft>
              <a:buClr>
                <a:srgbClr val="6C6463"/>
              </a:buClr>
              <a:buSzPts val="1600"/>
              <a:buNone/>
              <a:defRPr sz="1600">
                <a:solidFill>
                  <a:srgbClr val="6C6463"/>
                </a:solidFill>
              </a:defRPr>
            </a:lvl3pPr>
            <a:lvl4pPr marL="1828800" lvl="3" indent="-228600" algn="l">
              <a:spcBef>
                <a:spcPts val="280"/>
              </a:spcBef>
              <a:spcAft>
                <a:spcPts val="0"/>
              </a:spcAft>
              <a:buClr>
                <a:srgbClr val="6C6463"/>
              </a:buClr>
              <a:buSzPts val="1400"/>
              <a:buNone/>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title"/>
          </p:nvPr>
        </p:nvSpPr>
        <p:spPr>
          <a:xfrm>
            <a:off x="685800" y="320041"/>
            <a:ext cx="3657300" cy="10284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5"/>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5"/>
          <p:cNvSpPr txBox="1"/>
          <p:nvPr/>
        </p:nvSpPr>
        <p:spPr>
          <a:xfrm>
            <a:off x="685800" y="4868700"/>
            <a:ext cx="59934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Gray/Red 1 Content + Right Photo">
  <p:cSld name="White/Gray/Red 1 Content + Right Photo">
    <p:bg>
      <p:bgPr>
        <a:solidFill>
          <a:schemeClr val="lt1"/>
        </a:solidFill>
        <a:effectLst/>
      </p:bgPr>
    </p:bg>
    <p:spTree>
      <p:nvGrpSpPr>
        <p:cNvPr id="1" name="Shape 134"/>
        <p:cNvGrpSpPr/>
        <p:nvPr/>
      </p:nvGrpSpPr>
      <p:grpSpPr>
        <a:xfrm>
          <a:off x="0" y="0"/>
          <a:ext cx="0" cy="0"/>
          <a:chOff x="0" y="0"/>
          <a:chExt cx="0" cy="0"/>
        </a:xfrm>
      </p:grpSpPr>
      <p:sp>
        <p:nvSpPr>
          <p:cNvPr id="135" name="Google Shape;135;p26"/>
          <p:cNvSpPr>
            <a:spLocks noGrp="1"/>
          </p:cNvSpPr>
          <p:nvPr>
            <p:ph type="pic" idx="2"/>
          </p:nvPr>
        </p:nvSpPr>
        <p:spPr>
          <a:xfrm>
            <a:off x="4787446" y="114300"/>
            <a:ext cx="4035000" cy="4512600"/>
          </a:xfrm>
          <a:prstGeom prst="rect">
            <a:avLst/>
          </a:prstGeom>
          <a:solidFill>
            <a:srgbClr val="FFFFFF"/>
          </a:solidFill>
          <a:ln>
            <a:noFill/>
          </a:ln>
        </p:spPr>
      </p:sp>
      <p:sp>
        <p:nvSpPr>
          <p:cNvPr id="136" name="Google Shape;136;p26"/>
          <p:cNvSpPr txBox="1">
            <a:spLocks noGrp="1"/>
          </p:cNvSpPr>
          <p:nvPr>
            <p:ph type="body" idx="1"/>
          </p:nvPr>
        </p:nvSpPr>
        <p:spPr>
          <a:xfrm>
            <a:off x="152400" y="114301"/>
            <a:ext cx="4419600" cy="4512600"/>
          </a:xfrm>
          <a:prstGeom prst="rect">
            <a:avLst/>
          </a:prstGeom>
          <a:solidFill>
            <a:schemeClr val="accent2"/>
          </a:solidFill>
          <a:ln>
            <a:noFill/>
          </a:ln>
        </p:spPr>
        <p:txBody>
          <a:bodyPr spcFirstLastPara="1" wrap="square" lIns="457200" tIns="457200" rIns="91425" bIns="91425" anchor="t" anchorCtr="0">
            <a:normAutofit/>
          </a:bodyPr>
          <a:lstStyle>
            <a:lvl1pPr marL="457200" lvl="0" indent="-228600" algn="l">
              <a:spcBef>
                <a:spcPts val="0"/>
              </a:spcBef>
              <a:spcAft>
                <a:spcPts val="0"/>
              </a:spcAft>
              <a:buClr>
                <a:schemeClr val="lt1"/>
              </a:buClr>
              <a:buSzPts val="2000"/>
              <a:buNone/>
              <a:defRPr sz="20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6"/>
          <p:cNvSpPr txBox="1"/>
          <p:nvPr/>
        </p:nvSpPr>
        <p:spPr>
          <a:xfrm>
            <a:off x="685800" y="4868700"/>
            <a:ext cx="5912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hite/Gray/Blue 1 Content + Right Photo">
  <p:cSld name="White/Gray/Blue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a:spLocks noGrp="1"/>
          </p:cNvSpPr>
          <p:nvPr>
            <p:ph type="pic" idx="2"/>
          </p:nvPr>
        </p:nvSpPr>
        <p:spPr>
          <a:xfrm>
            <a:off x="4787446" y="114300"/>
            <a:ext cx="4035000" cy="4512600"/>
          </a:xfrm>
          <a:prstGeom prst="rect">
            <a:avLst/>
          </a:prstGeom>
          <a:solidFill>
            <a:srgbClr val="FFFFFF"/>
          </a:solidFill>
          <a:ln>
            <a:noFill/>
          </a:ln>
        </p:spPr>
      </p:sp>
      <p:sp>
        <p:nvSpPr>
          <p:cNvPr id="141" name="Google Shape;141;p27"/>
          <p:cNvSpPr txBox="1">
            <a:spLocks noGrp="1"/>
          </p:cNvSpPr>
          <p:nvPr>
            <p:ph type="body" idx="1"/>
          </p:nvPr>
        </p:nvSpPr>
        <p:spPr>
          <a:xfrm>
            <a:off x="152400" y="114301"/>
            <a:ext cx="4419600" cy="4512600"/>
          </a:xfrm>
          <a:prstGeom prst="rect">
            <a:avLst/>
          </a:prstGeom>
          <a:solidFill>
            <a:schemeClr val="accent4"/>
          </a:solidFill>
          <a:ln>
            <a:noFill/>
          </a:ln>
        </p:spPr>
        <p:txBody>
          <a:bodyPr spcFirstLastPara="1" wrap="square" lIns="457200" tIns="91425" rIns="457200" bIns="91425" anchor="t" anchorCtr="0">
            <a:normAutofit/>
          </a:bodyPr>
          <a:lstStyle>
            <a:lvl1pPr marL="457200" lvl="0" indent="-228600" algn="l">
              <a:spcBef>
                <a:spcPts val="0"/>
              </a:spcBef>
              <a:spcAft>
                <a:spcPts val="0"/>
              </a:spcAft>
              <a:buClr>
                <a:schemeClr val="lt1"/>
              </a:buClr>
              <a:buSzPts val="2000"/>
              <a:buNone/>
              <a:defRPr sz="20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7"/>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7"/>
          <p:cNvSpPr txBox="1"/>
          <p:nvPr/>
        </p:nvSpPr>
        <p:spPr>
          <a:xfrm>
            <a:off x="685800" y="4868700"/>
            <a:ext cx="58611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Gray/Gray 1 Content + Right Photo">
  <p:cSld name="White/Gray/Gray 1 Content + Right Photo">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a:spLocks noGrp="1"/>
          </p:cNvSpPr>
          <p:nvPr>
            <p:ph type="pic" idx="2"/>
          </p:nvPr>
        </p:nvSpPr>
        <p:spPr>
          <a:xfrm>
            <a:off x="4787446" y="114300"/>
            <a:ext cx="4035000" cy="4512600"/>
          </a:xfrm>
          <a:prstGeom prst="rect">
            <a:avLst/>
          </a:prstGeom>
          <a:solidFill>
            <a:srgbClr val="FFFFFF"/>
          </a:solidFill>
          <a:ln>
            <a:noFill/>
          </a:ln>
        </p:spPr>
      </p:sp>
      <p:sp>
        <p:nvSpPr>
          <p:cNvPr id="146" name="Google Shape;146;p28"/>
          <p:cNvSpPr txBox="1">
            <a:spLocks noGrp="1"/>
          </p:cNvSpPr>
          <p:nvPr>
            <p:ph type="body" idx="1"/>
          </p:nvPr>
        </p:nvSpPr>
        <p:spPr>
          <a:xfrm>
            <a:off x="152400" y="114301"/>
            <a:ext cx="4419600" cy="4512600"/>
          </a:xfrm>
          <a:prstGeom prst="rect">
            <a:avLst/>
          </a:prstGeom>
          <a:solidFill>
            <a:schemeClr val="lt2"/>
          </a:solidFill>
          <a:ln>
            <a:noFill/>
          </a:ln>
        </p:spPr>
        <p:txBody>
          <a:bodyPr spcFirstLastPara="1" wrap="square" lIns="457200" tIns="91425" rIns="457200" bIns="91425" anchor="t" anchorCtr="0">
            <a:normAutofit/>
          </a:bodyPr>
          <a:lstStyle>
            <a:lvl1pPr marL="457200" lvl="0" indent="-228600" algn="l">
              <a:spcBef>
                <a:spcPts val="0"/>
              </a:spcBef>
              <a:spcAft>
                <a:spcPts val="0"/>
              </a:spcAft>
              <a:buClr>
                <a:schemeClr val="accent3"/>
              </a:buClr>
              <a:buSzPts val="2000"/>
              <a:buNone/>
              <a:defRPr sz="20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8"/>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8"/>
          <p:cNvSpPr txBox="1"/>
          <p:nvPr/>
        </p:nvSpPr>
        <p:spPr>
          <a:xfrm>
            <a:off x="685800" y="4868700"/>
            <a:ext cx="5471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49"/>
        <p:cNvGrpSpPr/>
        <p:nvPr/>
      </p:nvGrpSpPr>
      <p:grpSpPr>
        <a:xfrm>
          <a:off x="0" y="0"/>
          <a:ext cx="0" cy="0"/>
          <a:chOff x="0" y="0"/>
          <a:chExt cx="0" cy="0"/>
        </a:xfrm>
      </p:grpSpPr>
      <p:cxnSp>
        <p:nvCxnSpPr>
          <p:cNvPr id="150" name="Google Shape;150;p2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51" name="Google Shape;151;p29"/>
          <p:cNvSpPr txBox="1"/>
          <p:nvPr/>
        </p:nvSpPr>
        <p:spPr>
          <a:xfrm>
            <a:off x="685800" y="4868700"/>
            <a:ext cx="57951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Photo + Callout - Blue">
  <p:cSld name="Full Photo + Callout - Blue">
    <p:spTree>
      <p:nvGrpSpPr>
        <p:cNvPr id="1" name="Shape 152"/>
        <p:cNvGrpSpPr/>
        <p:nvPr/>
      </p:nvGrpSpPr>
      <p:grpSpPr>
        <a:xfrm>
          <a:off x="0" y="0"/>
          <a:ext cx="0" cy="0"/>
          <a:chOff x="0" y="0"/>
          <a:chExt cx="0" cy="0"/>
        </a:xfrm>
      </p:grpSpPr>
      <p:sp>
        <p:nvSpPr>
          <p:cNvPr id="153" name="Google Shape;153;p30"/>
          <p:cNvSpPr>
            <a:spLocks noGrp="1"/>
          </p:cNvSpPr>
          <p:nvPr>
            <p:ph type="pic" idx="2"/>
          </p:nvPr>
        </p:nvSpPr>
        <p:spPr>
          <a:xfrm>
            <a:off x="152400" y="102868"/>
            <a:ext cx="8839200" cy="4572000"/>
          </a:xfrm>
          <a:prstGeom prst="rect">
            <a:avLst/>
          </a:prstGeom>
          <a:noFill/>
          <a:ln>
            <a:noFill/>
          </a:ln>
        </p:spPr>
      </p:sp>
      <p:sp>
        <p:nvSpPr>
          <p:cNvPr id="154" name="Google Shape;154;p30"/>
          <p:cNvSpPr txBox="1">
            <a:spLocks noGrp="1"/>
          </p:cNvSpPr>
          <p:nvPr>
            <p:ph type="subTitle" idx="1"/>
          </p:nvPr>
        </p:nvSpPr>
        <p:spPr>
          <a:xfrm>
            <a:off x="685799" y="3086100"/>
            <a:ext cx="3581400" cy="1200000"/>
          </a:xfrm>
          <a:prstGeom prst="rect">
            <a:avLst/>
          </a:prstGeom>
          <a:solidFill>
            <a:schemeClr val="accent4"/>
          </a:solidFill>
          <a:ln>
            <a:noFill/>
          </a:ln>
        </p:spPr>
        <p:txBody>
          <a:bodyPr spcFirstLastPara="1" wrap="square" lIns="91425" tIns="91425" rIns="91425" bIns="91425" anchor="t" anchorCtr="0">
            <a:norm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5" name="Google Shape;155;p30"/>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56" name="Google Shape;156;p30"/>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30"/>
          <p:cNvSpPr txBox="1"/>
          <p:nvPr/>
        </p:nvSpPr>
        <p:spPr>
          <a:xfrm>
            <a:off x="685800" y="4868700"/>
            <a:ext cx="6081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Full White">
  <p:cSld name="Cover - Full Whit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685800" y="1400215"/>
            <a:ext cx="5486400" cy="14001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3"/>
              </a:buClr>
              <a:buSzPts val="3200"/>
              <a:buFont typeface="Gill Sans"/>
              <a:buNone/>
              <a:defRPr sz="3200">
                <a:solidFill>
                  <a:schemeClr val="accent3"/>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3086099"/>
            <a:ext cx="3429000" cy="13143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accent3"/>
              </a:buClr>
              <a:buSzPts val="1800"/>
              <a:buNone/>
              <a:defRPr sz="1800">
                <a:solidFill>
                  <a:schemeClr val="accent3"/>
                </a:solidFill>
                <a:latin typeface="+mj-lt"/>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4"/>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Gill Sans"/>
              <a:cs typeface="Gill Sans"/>
              <a:sym typeface="Gill Sans"/>
            </a:endParaRPr>
          </a:p>
        </p:txBody>
      </p:sp>
      <p:pic>
        <p:nvPicPr>
          <p:cNvPr id="28" name="Google Shape;28;p4"/>
          <p:cNvPicPr preferRelativeResize="0"/>
          <p:nvPr/>
        </p:nvPicPr>
        <p:blipFill rotWithShape="1">
          <a:blip r:embed="rId2">
            <a:alphaModFix/>
          </a:blip>
          <a:srcRect/>
          <a:stretch/>
        </p:blipFill>
        <p:spPr>
          <a:xfrm>
            <a:off x="691522" y="514350"/>
            <a:ext cx="1360025" cy="402688"/>
          </a:xfrm>
          <a:prstGeom prst="rect">
            <a:avLst/>
          </a:prstGeom>
          <a:noFill/>
          <a:ln>
            <a:noFill/>
          </a:ln>
        </p:spPr>
      </p:pic>
      <p:sp>
        <p:nvSpPr>
          <p:cNvPr id="29" name="Google Shape;29;p4"/>
          <p:cNvSpPr txBox="1"/>
          <p:nvPr/>
        </p:nvSpPr>
        <p:spPr>
          <a:xfrm>
            <a:off x="685800" y="4868700"/>
            <a:ext cx="4898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lt1"/>
                </a:solidFill>
                <a:latin typeface="+mj-lt"/>
                <a:ea typeface="Gill Sans"/>
                <a:cs typeface="Gill Sans"/>
                <a:sym typeface="Gill Sans"/>
              </a:rPr>
              <a:t>Facility-Based Mentorship for Strengthening Breastfeeding Counselling in Kenya</a:t>
            </a:r>
            <a:endParaRPr>
              <a:solidFill>
                <a:schemeClr val="dk1"/>
              </a:solidFill>
              <a:latin typeface="+mj-lt"/>
            </a:endParaRPr>
          </a:p>
          <a:p>
            <a:pPr marL="0" marR="0" lvl="0" indent="0" algn="l" rtl="0">
              <a:spcBef>
                <a:spcPts val="0"/>
              </a:spcBef>
              <a:spcAft>
                <a:spcPts val="0"/>
              </a:spcAft>
              <a:buNone/>
            </a:pPr>
            <a:endParaRPr sz="1100">
              <a:solidFill>
                <a:schemeClr val="lt1"/>
              </a:solidFill>
              <a:latin typeface="+mj-lt"/>
              <a:ea typeface="Gill Sans"/>
              <a:cs typeface="Gill Sans"/>
              <a:sym typeface="Gill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ll Photo + Callout - Gray">
  <p:cSld name="Full Photo + Callout - Gray">
    <p:spTree>
      <p:nvGrpSpPr>
        <p:cNvPr id="1" name="Shape 158"/>
        <p:cNvGrpSpPr/>
        <p:nvPr/>
      </p:nvGrpSpPr>
      <p:grpSpPr>
        <a:xfrm>
          <a:off x="0" y="0"/>
          <a:ext cx="0" cy="0"/>
          <a:chOff x="0" y="0"/>
          <a:chExt cx="0" cy="0"/>
        </a:xfrm>
      </p:grpSpPr>
      <p:sp>
        <p:nvSpPr>
          <p:cNvPr id="159" name="Google Shape;159;p31"/>
          <p:cNvSpPr>
            <a:spLocks noGrp="1"/>
          </p:cNvSpPr>
          <p:nvPr>
            <p:ph type="pic" idx="2"/>
          </p:nvPr>
        </p:nvSpPr>
        <p:spPr>
          <a:xfrm>
            <a:off x="152400" y="102868"/>
            <a:ext cx="8839200" cy="4572000"/>
          </a:xfrm>
          <a:prstGeom prst="rect">
            <a:avLst/>
          </a:prstGeom>
          <a:noFill/>
          <a:ln>
            <a:noFill/>
          </a:ln>
        </p:spPr>
      </p:sp>
      <p:sp>
        <p:nvSpPr>
          <p:cNvPr id="160" name="Google Shape;160;p31"/>
          <p:cNvSpPr txBox="1">
            <a:spLocks noGrp="1"/>
          </p:cNvSpPr>
          <p:nvPr>
            <p:ph type="subTitle" idx="1"/>
          </p:nvPr>
        </p:nvSpPr>
        <p:spPr>
          <a:xfrm>
            <a:off x="685799" y="3086100"/>
            <a:ext cx="3581400" cy="1200000"/>
          </a:xfrm>
          <a:prstGeom prst="rect">
            <a:avLst/>
          </a:prstGeom>
          <a:solidFill>
            <a:schemeClr val="lt2"/>
          </a:solidFill>
          <a:ln>
            <a:noFill/>
          </a:ln>
        </p:spPr>
        <p:txBody>
          <a:bodyPr spcFirstLastPara="1" wrap="square" lIns="91425" tIns="91425" rIns="91425" bIns="91425" anchor="t" anchorCtr="0">
            <a:normAutofit/>
          </a:bodyPr>
          <a:lstStyle>
            <a:lvl1pPr lvl="0" algn="l">
              <a:spcBef>
                <a:spcPts val="0"/>
              </a:spcBef>
              <a:spcAft>
                <a:spcPts val="0"/>
              </a:spcAft>
              <a:buClr>
                <a:schemeClr val="accent3"/>
              </a:buClr>
              <a:buSzPts val="1800"/>
              <a:buNone/>
              <a:defRPr sz="1800">
                <a:solidFill>
                  <a:schemeClr val="accent3"/>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61" name="Google Shape;161;p31"/>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62" name="Google Shape;162;p31"/>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31"/>
          <p:cNvSpPr txBox="1"/>
          <p:nvPr/>
        </p:nvSpPr>
        <p:spPr>
          <a:xfrm>
            <a:off x="685800" y="4868700"/>
            <a:ext cx="5317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32"/>
          <p:cNvSpPr txBox="1">
            <a:spLocks noGrp="1"/>
          </p:cNvSpPr>
          <p:nvPr>
            <p:ph type="ctrTitle"/>
          </p:nvPr>
        </p:nvSpPr>
        <p:spPr>
          <a:xfrm>
            <a:off x="311708" y="744575"/>
            <a:ext cx="8520600" cy="2052600"/>
          </a:xfrm>
          <a:prstGeom prst="rect">
            <a:avLst/>
          </a:prstGeom>
        </p:spPr>
        <p:txBody>
          <a:bodyPr spcFirstLastPara="1" wrap="square" lIns="0" tIns="0" rIns="0" bIns="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6" name="Google Shape;166;p3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2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67" name="Google Shape;16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1371600"/>
            <a:ext cx="54864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rgbClr val="FFFFFF"/>
              </a:buClr>
              <a:buSzPts val="3200"/>
              <a:buFont typeface="Gill Sans"/>
              <a:buNone/>
              <a:defRPr sz="32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685800" y="3086099"/>
            <a:ext cx="3429000" cy="13143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FFFFFF"/>
              </a:buClr>
              <a:buSzPts val="1800"/>
              <a:buNone/>
              <a:defRPr sz="1800">
                <a:solidFill>
                  <a:srgbClr val="FFFFFF"/>
                </a:solidFill>
                <a:latin typeface="+mj-lt"/>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3" name="Google Shape;33;p5"/>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34" name="Google Shape;34;p5"/>
          <p:cNvSpPr txBox="1"/>
          <p:nvPr/>
        </p:nvSpPr>
        <p:spPr>
          <a:xfrm>
            <a:off x="685800" y="4868700"/>
            <a:ext cx="459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Full White" type="titleOnly">
  <p:cSld name="TITLE_ONLY">
    <p:bg>
      <p:bgPr>
        <a:solidFill>
          <a:schemeClr val="lt1"/>
        </a:solidFill>
        <a:effectLst/>
      </p:bgPr>
    </p:bg>
    <p:spTree>
      <p:nvGrpSpPr>
        <p:cNvPr id="1" name="Shape 35"/>
        <p:cNvGrpSpPr/>
        <p:nvPr/>
      </p:nvGrpSpPr>
      <p:grpSpPr>
        <a:xfrm>
          <a:off x="0" y="0"/>
          <a:ext cx="0" cy="0"/>
          <a:chOff x="0" y="0"/>
          <a:chExt cx="0" cy="0"/>
        </a:xfrm>
      </p:grpSpPr>
      <p:sp>
        <p:nvSpPr>
          <p:cNvPr id="36" name="Google Shape;36;p6"/>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Gill Sans"/>
              <a:cs typeface="Gill Sans"/>
              <a:sym typeface="Gill Sans"/>
            </a:endParaRPr>
          </a:p>
        </p:txBody>
      </p:sp>
      <p:sp>
        <p:nvSpPr>
          <p:cNvPr id="37" name="Google Shape;37;p6"/>
          <p:cNvSpPr txBox="1">
            <a:spLocks noGrp="1"/>
          </p:cNvSpPr>
          <p:nvPr>
            <p:ph type="title"/>
          </p:nvPr>
        </p:nvSpPr>
        <p:spPr>
          <a:xfrm>
            <a:off x="691522" y="1318736"/>
            <a:ext cx="54864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accent3"/>
              </a:buClr>
              <a:buSzPts val="3200"/>
              <a:buFont typeface="Gill Sans"/>
              <a:buNone/>
              <a:defRPr sz="3200">
                <a:solidFill>
                  <a:schemeClr val="accent3"/>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6"/>
          <p:cNvPicPr preferRelativeResize="0"/>
          <p:nvPr/>
        </p:nvPicPr>
        <p:blipFill rotWithShape="1">
          <a:blip r:embed="rId2">
            <a:alphaModFix/>
          </a:blip>
          <a:srcRect/>
          <a:stretch/>
        </p:blipFill>
        <p:spPr>
          <a:xfrm>
            <a:off x="691522" y="514350"/>
            <a:ext cx="1360025" cy="402688"/>
          </a:xfrm>
          <a:prstGeom prst="rect">
            <a:avLst/>
          </a:prstGeom>
          <a:noFill/>
          <a:ln>
            <a:noFill/>
          </a:ln>
        </p:spPr>
      </p:pic>
      <p:sp>
        <p:nvSpPr>
          <p:cNvPr id="39" name="Google Shape;39;p6"/>
          <p:cNvSpPr txBox="1"/>
          <p:nvPr/>
        </p:nvSpPr>
        <p:spPr>
          <a:xfrm>
            <a:off x="691525" y="4883400"/>
            <a:ext cx="4679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lt1"/>
                </a:solidFill>
                <a:latin typeface="+mj-lt"/>
                <a:ea typeface="Gill Sans"/>
                <a:cs typeface="Gill Sans"/>
                <a:sym typeface="Gill Sans"/>
              </a:rPr>
              <a:t>Facility-Based Mentorship for Strengthening Breastfeeding Counselling in Kenya</a:t>
            </a:r>
            <a:endParaRPr>
              <a:solidFill>
                <a:schemeClr val="dk1"/>
              </a:solidFill>
              <a:latin typeface="+mj-lt"/>
            </a:endParaRPr>
          </a:p>
          <a:p>
            <a:pPr marL="0" marR="0" lvl="0" indent="0" algn="l" rtl="0">
              <a:spcBef>
                <a:spcPts val="0"/>
              </a:spcBef>
              <a:spcAft>
                <a:spcPts val="0"/>
              </a:spcAft>
              <a:buNone/>
            </a:pPr>
            <a:endParaRPr sz="1100">
              <a:solidFill>
                <a:schemeClr val="lt1"/>
              </a:solidFill>
              <a:latin typeface="+mj-lt"/>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chemeClr val="accent2"/>
        </a:solidFill>
        <a:effectLst/>
      </p:bgPr>
    </p:bg>
    <p:spTree>
      <p:nvGrpSpPr>
        <p:cNvPr id="1" name="Shape 40"/>
        <p:cNvGrpSpPr/>
        <p:nvPr/>
      </p:nvGrpSpPr>
      <p:grpSpPr>
        <a:xfrm>
          <a:off x="0" y="0"/>
          <a:ext cx="0" cy="0"/>
          <a:chOff x="0" y="0"/>
          <a:chExt cx="0" cy="0"/>
        </a:xfrm>
      </p:grpSpPr>
      <p:sp>
        <p:nvSpPr>
          <p:cNvPr id="41" name="Google Shape;41;p7"/>
          <p:cNvSpPr/>
          <p:nvPr/>
        </p:nvSpPr>
        <p:spPr>
          <a:xfrm>
            <a:off x="0" y="4769426"/>
            <a:ext cx="9144000" cy="374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Gill Sans"/>
              <a:cs typeface="Gill Sans"/>
              <a:sym typeface="Gill Sans"/>
            </a:endParaRPr>
          </a:p>
        </p:txBody>
      </p:sp>
      <p:sp>
        <p:nvSpPr>
          <p:cNvPr id="42" name="Google Shape;42;p7"/>
          <p:cNvSpPr txBox="1">
            <a:spLocks noGrp="1"/>
          </p:cNvSpPr>
          <p:nvPr>
            <p:ph type="title"/>
          </p:nvPr>
        </p:nvSpPr>
        <p:spPr>
          <a:xfrm>
            <a:off x="691522" y="1306637"/>
            <a:ext cx="54864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lt1"/>
              </a:buClr>
              <a:buSzPts val="3200"/>
              <a:buFont typeface="Gill Sans"/>
              <a:buNone/>
              <a:defRPr sz="3200">
                <a:solidFill>
                  <a:schemeClr val="lt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7"/>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44" name="Google Shape;44;p7"/>
          <p:cNvSpPr txBox="1"/>
          <p:nvPr/>
        </p:nvSpPr>
        <p:spPr>
          <a:xfrm>
            <a:off x="685800" y="4868700"/>
            <a:ext cx="47442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Gray 1 Content - Bullets">
  <p:cSld name="White/Gray 1 Content - Bullets">
    <p:bg>
      <p:bgPr>
        <a:solidFill>
          <a:schemeClr val="lt1"/>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body" idx="1"/>
          </p:nvPr>
        </p:nvSpPr>
        <p:spPr>
          <a:xfrm>
            <a:off x="685800" y="1200150"/>
            <a:ext cx="7772400" cy="34290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rgbClr val="635C5B"/>
              </a:buClr>
              <a:buSzPts val="1800"/>
              <a:buChar char="•"/>
              <a:defRPr>
                <a:latin typeface="+mj-lt"/>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8"/>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p:nvPr/>
        </p:nvSpPr>
        <p:spPr>
          <a:xfrm>
            <a:off x="685800" y="4868700"/>
            <a:ext cx="4810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Gray 1 Content - Text">
  <p:cSld name="White/Gray 1 Content - Text">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685800" y="1200150"/>
            <a:ext cx="7772400" cy="34290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35C5B"/>
              </a:buClr>
              <a:buSzPts val="2000"/>
              <a:buNone/>
              <a:defRPr>
                <a:latin typeface="+mj-lt"/>
              </a:defRPr>
            </a:lvl1pPr>
            <a:lvl2pPr marL="914400" lvl="1" indent="-228600" algn="l">
              <a:spcBef>
                <a:spcPts val="1200"/>
              </a:spcBef>
              <a:spcAft>
                <a:spcPts val="0"/>
              </a:spcAft>
              <a:buClr>
                <a:srgbClr val="635C5B"/>
              </a:buClr>
              <a:buSzPts val="2000"/>
              <a:buNone/>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9"/>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p:nvPr/>
        </p:nvSpPr>
        <p:spPr>
          <a:xfrm>
            <a:off x="685800" y="4868700"/>
            <a:ext cx="495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White Title + Left Photo">
  <p:cSld name="Divider - White Title + Left Photo">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a:spLocks noGrp="1"/>
          </p:cNvSpPr>
          <p:nvPr>
            <p:ph type="pic" idx="2"/>
          </p:nvPr>
        </p:nvSpPr>
        <p:spPr>
          <a:xfrm>
            <a:off x="152400" y="114301"/>
            <a:ext cx="4419600" cy="4514700"/>
          </a:xfrm>
          <a:prstGeom prst="rect">
            <a:avLst/>
          </a:prstGeom>
          <a:solidFill>
            <a:srgbClr val="FFFFFF"/>
          </a:solidFill>
          <a:ln>
            <a:noFill/>
          </a:ln>
        </p:spPr>
      </p:sp>
      <p:sp>
        <p:nvSpPr>
          <p:cNvPr id="55" name="Google Shape;55;p10"/>
          <p:cNvSpPr txBox="1">
            <a:spLocks noGrp="1"/>
          </p:cNvSpPr>
          <p:nvPr>
            <p:ph type="title"/>
          </p:nvPr>
        </p:nvSpPr>
        <p:spPr>
          <a:xfrm>
            <a:off x="4877104" y="2228850"/>
            <a:ext cx="3885900" cy="13716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BA0C2F"/>
              </a:buClr>
              <a:buSzPts val="2800"/>
              <a:buFont typeface="Gill Sans"/>
              <a:buNone/>
              <a:defRPr>
                <a:solidFill>
                  <a:srgbClr val="BA0C2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rot="-5400000">
            <a:off x="3313500"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latin typeface="+mj-lt"/>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0"/>
          <p:cNvSpPr txBox="1"/>
          <p:nvPr/>
        </p:nvSpPr>
        <p:spPr>
          <a:xfrm>
            <a:off x="685800" y="4868700"/>
            <a:ext cx="5537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mj-lt"/>
                <a:ea typeface="Gill Sans"/>
                <a:cs typeface="Gill Sans"/>
                <a:sym typeface="Gill Sans"/>
              </a:rPr>
              <a:t>Facility-Based Mentorship for Strengthening Breastfeeding Counselling in Kenya</a:t>
            </a:r>
            <a:endParaRPr>
              <a:solidFill>
                <a:schemeClr val="accent2"/>
              </a:solidFill>
              <a:latin typeface="+mj-lt"/>
            </a:endParaRPr>
          </a:p>
          <a:p>
            <a:pPr marL="0" marR="0" lvl="0" indent="0" algn="l" rtl="0">
              <a:spcBef>
                <a:spcPts val="0"/>
              </a:spcBef>
              <a:spcAft>
                <a:spcPts val="0"/>
              </a:spcAft>
              <a:buNone/>
            </a:pPr>
            <a:endParaRPr sz="1100">
              <a:solidFill>
                <a:schemeClr val="accent2"/>
              </a:solidFill>
              <a:latin typeface="+mj-lt"/>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769426"/>
            <a:ext cx="9144000" cy="374100"/>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 name="Google Shape;7;p1"/>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85800" y="1200150"/>
            <a:ext cx="7772400" cy="3086100"/>
          </a:xfrm>
          <a:prstGeom prst="rect">
            <a:avLst/>
          </a:prstGeom>
          <a:noFill/>
          <a:ln>
            <a:noFill/>
          </a:ln>
        </p:spPr>
        <p:txBody>
          <a:bodyPr spcFirstLastPara="1" wrap="square" lIns="0" tIns="0" rIns="0" bIns="0" anchor="t" anchorCtr="0">
            <a:normAutofit/>
          </a:bodyPr>
          <a:lstStyle>
            <a:lvl1pPr marL="457200" marR="0" lvl="0" indent="-355600"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685800" y="4868704"/>
            <a:ext cx="3733800" cy="196200"/>
          </a:xfrm>
          <a:prstGeom prst="rect">
            <a:avLst/>
          </a:prstGeom>
          <a:noFill/>
          <a:ln>
            <a:noFill/>
          </a:ln>
        </p:spPr>
        <p:txBody>
          <a:bodyPr spcFirstLastPara="1" wrap="square" lIns="0" tIns="45700" rIns="91425" bIns="45700" anchor="ctr" anchorCtr="0">
            <a:spAutoFit/>
          </a:bodyPr>
          <a:lstStyle>
            <a:lvl1pPr marR="0" lvl="0" algn="l" rtl="0">
              <a:spcBef>
                <a:spcPts val="0"/>
              </a:spcBef>
              <a:spcAft>
                <a:spcPts val="0"/>
              </a:spcAft>
              <a:buSzPts val="1400"/>
              <a:buNone/>
              <a:defRPr sz="1100" b="0" i="0" u="none" strike="noStrike" cap="none">
                <a:solidFill>
                  <a:srgbClr val="635C5B"/>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apps.who.int/iris/handle/10665/351684"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hyperlink" Target="https://www.who.int/publications/i/item/9789240008854" TargetMode="External"/><Relationship Id="rId4" Type="http://schemas.openxmlformats.org/officeDocument/2006/relationships/hyperlink" Target="https://apps.who.int/iris/bitstream/handle/10665/333674/9789240008939-eng.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ctrTitle"/>
          </p:nvPr>
        </p:nvSpPr>
        <p:spPr>
          <a:xfrm>
            <a:off x="685800" y="1382753"/>
            <a:ext cx="4250400" cy="1428600"/>
          </a:xfrm>
          <a:prstGeom prst="rect">
            <a:avLst/>
          </a:prstGeom>
        </p:spPr>
        <p:txBody>
          <a:bodyPr spcFirstLastPara="1" wrap="square" lIns="0" tIns="0" rIns="0" bIns="0" anchor="b" anchorCtr="0">
            <a:normAutofit/>
          </a:bodyPr>
          <a:lstStyle/>
          <a:p>
            <a:pPr marL="0" lvl="0" indent="0" algn="l" rtl="0">
              <a:spcBef>
                <a:spcPts val="0"/>
              </a:spcBef>
              <a:spcAft>
                <a:spcPts val="0"/>
              </a:spcAft>
              <a:buClr>
                <a:schemeClr val="dk1"/>
              </a:buClr>
              <a:buSzPts val="1100"/>
              <a:buFont typeface="Arial"/>
              <a:buNone/>
            </a:pPr>
            <a:r>
              <a:rPr lang="en-GB" sz="2300" b="1" dirty="0"/>
              <a:t>Facility-Based Mentorship for Strengthening Breastfeeding Counselling in Kenya</a:t>
            </a:r>
            <a:endParaRPr dirty="0"/>
          </a:p>
        </p:txBody>
      </p:sp>
      <p:sp>
        <p:nvSpPr>
          <p:cNvPr id="173" name="Google Shape;173;p33"/>
          <p:cNvSpPr txBox="1">
            <a:spLocks noGrp="1"/>
          </p:cNvSpPr>
          <p:nvPr>
            <p:ph type="subTitle" idx="1"/>
          </p:nvPr>
        </p:nvSpPr>
        <p:spPr>
          <a:xfrm>
            <a:off x="685800" y="3086100"/>
            <a:ext cx="3581400" cy="12000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GB" sz="1600" i="1">
                <a:solidFill>
                  <a:srgbClr val="635C5B"/>
                </a:solidFill>
              </a:rPr>
              <a:t>Illustrative Slides for Orientation Meeting with Mentors</a:t>
            </a:r>
            <a:endParaRPr i="1"/>
          </a:p>
        </p:txBody>
      </p:sp>
      <p:pic>
        <p:nvPicPr>
          <p:cNvPr id="175" name="Google Shape;175;p33" descr="A side view of a woman breastfeeding an infant."/>
          <p:cNvPicPr preferRelativeResize="0">
            <a:picLocks noGrp="1"/>
          </p:cNvPicPr>
          <p:nvPr>
            <p:ph type="pic" idx="3"/>
          </p:nvPr>
        </p:nvPicPr>
        <p:blipFill rotWithShape="1">
          <a:blip r:embed="rId3">
            <a:alphaModFix/>
          </a:blip>
          <a:srcRect l="22593" r="22593"/>
          <a:stretch/>
        </p:blipFill>
        <p:spPr>
          <a:xfrm>
            <a:off x="5105400" y="102868"/>
            <a:ext cx="3717002" cy="4526400"/>
          </a:xfrm>
          <a:prstGeom prst="rect">
            <a:avLst/>
          </a:prstGeom>
        </p:spPr>
      </p:pic>
      <p:sp>
        <p:nvSpPr>
          <p:cNvPr id="174" name="Google Shape;174;p33"/>
          <p:cNvSpPr txBox="1">
            <a:spLocks noGrp="1"/>
          </p:cNvSpPr>
          <p:nvPr>
            <p:ph type="body" idx="2"/>
          </p:nvPr>
        </p:nvSpPr>
        <p:spPr>
          <a:xfrm rot="-5400000">
            <a:off x="8025225" y="899900"/>
            <a:ext cx="1794300" cy="200100"/>
          </a:xfrm>
          <a:prstGeom prst="rect">
            <a:avLst/>
          </a:prstGeom>
        </p:spPr>
        <p:txBody>
          <a:bodyPr spcFirstLastPara="1" wrap="square" lIns="45700" tIns="4570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000" dirty="0"/>
              <a:t>Photo credit: Allan </a:t>
            </a:r>
            <a:r>
              <a:rPr lang="en-GB" sz="1000" dirty="0" err="1"/>
              <a:t>Gichigi</a:t>
            </a:r>
            <a:r>
              <a:rPr lang="en-GB" sz="1000" dirty="0"/>
              <a:t>/MCSP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42"/>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Program Leadership: Roles and Responsibilities of the </a:t>
            </a:r>
            <a:br>
              <a:rPr lang="en-GB"/>
            </a:br>
            <a:r>
              <a:rPr lang="en-GB"/>
              <a:t>BFHI Facility Implementation Team (2)</a:t>
            </a:r>
            <a:endParaRPr/>
          </a:p>
        </p:txBody>
      </p:sp>
      <p:sp>
        <p:nvSpPr>
          <p:cNvPr id="228" name="Google Shape;228;p42"/>
          <p:cNvSpPr txBox="1">
            <a:spLocks noGrp="1"/>
          </p:cNvSpPr>
          <p:nvPr>
            <p:ph type="body" idx="1"/>
          </p:nvPr>
        </p:nvSpPr>
        <p:spPr>
          <a:xfrm>
            <a:off x="685800" y="1104900"/>
            <a:ext cx="7772400" cy="36006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3"/>
              </a:buClr>
              <a:buSzPts val="2000"/>
              <a:buFont typeface="Gill Sans"/>
              <a:buChar char="●"/>
            </a:pPr>
            <a:r>
              <a:rPr lang="en-GB">
                <a:solidFill>
                  <a:schemeClr val="accent3"/>
                </a:solidFill>
              </a:rPr>
              <a:t>Pair mentors to mentees, in collaboration with mentors. </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Support mentors and mentees working in their service delivery point.</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Engage the mentors and mentees in continuous quality improvement activities in their respective service delivery points.</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Update the HFMT on progress of the mentorship program.</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Update the Sub-County Health Management Team and County Health Management Team on progress of the mentorship program, as required. </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Conduct selected BFHI implementation activities, such as facility self-assessments.</a:t>
            </a:r>
            <a:endParaRPr>
              <a:solidFill>
                <a:schemeClr val="accent3"/>
              </a:solidFill>
            </a:endParaRPr>
          </a:p>
          <a:p>
            <a:pPr marL="457200" lvl="0" indent="-355600" algn="l" rtl="0">
              <a:spcBef>
                <a:spcPts val="0"/>
              </a:spcBef>
              <a:spcAft>
                <a:spcPts val="1000"/>
              </a:spcAft>
              <a:buClr>
                <a:schemeClr val="accent3"/>
              </a:buClr>
              <a:buSzPts val="2000"/>
              <a:buFont typeface="Gill Sans"/>
              <a:buChar char="●"/>
            </a:pPr>
            <a:r>
              <a:rPr lang="en-GB">
                <a:solidFill>
                  <a:schemeClr val="accent3"/>
                </a:solidFill>
              </a:rPr>
              <a:t>Monitor the breastfeeding counselling mentorship program indicators.</a:t>
            </a:r>
            <a:endParaRPr>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Goals and Objectives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44"/>
          <p:cNvSpPr txBox="1">
            <a:spLocks noGrp="1"/>
          </p:cNvSpPr>
          <p:nvPr>
            <p:ph type="title"/>
          </p:nvPr>
        </p:nvSpPr>
        <p:spPr>
          <a:xfrm>
            <a:off x="686104" y="381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Goals and Objectives of the Mentorship Program</a:t>
            </a:r>
            <a:endParaRPr/>
          </a:p>
        </p:txBody>
      </p:sp>
      <p:sp>
        <p:nvSpPr>
          <p:cNvPr id="239" name="Google Shape;239;p44"/>
          <p:cNvSpPr txBox="1">
            <a:spLocks noGrp="1"/>
          </p:cNvSpPr>
          <p:nvPr>
            <p:ph type="body" idx="1"/>
          </p:nvPr>
        </p:nvSpPr>
        <p:spPr>
          <a:xfrm>
            <a:off x="685800" y="742950"/>
            <a:ext cx="7772400" cy="3733500"/>
          </a:xfrm>
          <a:prstGeom prst="rect">
            <a:avLst/>
          </a:prstGeom>
        </p:spPr>
        <p:txBody>
          <a:bodyPr spcFirstLastPara="1" wrap="square" lIns="0" tIns="0" rIns="0" bIns="0" anchor="t" anchorCtr="0">
            <a:noAutofit/>
          </a:bodyPr>
          <a:lstStyle/>
          <a:p>
            <a:pPr marL="230187" lvl="0" indent="-217487" algn="l" rtl="0">
              <a:spcBef>
                <a:spcPts val="0"/>
              </a:spcBef>
              <a:spcAft>
                <a:spcPts val="0"/>
              </a:spcAft>
              <a:buSzPts val="1600"/>
              <a:buChar char="●"/>
            </a:pPr>
            <a:r>
              <a:rPr lang="en-GB" sz="1600" dirty="0"/>
              <a:t>The </a:t>
            </a:r>
            <a:r>
              <a:rPr lang="en-GB" sz="1600" b="1" dirty="0"/>
              <a:t>overarching goal</a:t>
            </a:r>
            <a:r>
              <a:rPr lang="en-GB" sz="1600" dirty="0"/>
              <a:t> is to improve the quality of </a:t>
            </a:r>
            <a:br>
              <a:rPr lang="en-GB" sz="1600" dirty="0"/>
            </a:br>
            <a:r>
              <a:rPr lang="en-GB" sz="1600" dirty="0"/>
              <a:t>breastfeeding counselling provided by health workers.</a:t>
            </a:r>
            <a:endParaRPr sz="1600" dirty="0"/>
          </a:p>
          <a:p>
            <a:pPr marL="230187" lvl="0" indent="-217487" algn="l" rtl="0">
              <a:spcBef>
                <a:spcPts val="1200"/>
              </a:spcBef>
              <a:spcAft>
                <a:spcPts val="0"/>
              </a:spcAft>
              <a:buSzPts val="1600"/>
              <a:buChar char="●"/>
            </a:pPr>
            <a:r>
              <a:rPr lang="en-GB" sz="1600" dirty="0"/>
              <a:t>The </a:t>
            </a:r>
            <a:r>
              <a:rPr lang="en-GB" sz="1600" b="1" dirty="0"/>
              <a:t>specific objectives</a:t>
            </a:r>
            <a:r>
              <a:rPr lang="en-GB" sz="1600" dirty="0"/>
              <a:t> of the program are to— </a:t>
            </a:r>
            <a:endParaRPr sz="1600" dirty="0"/>
          </a:p>
          <a:p>
            <a:pPr marL="752475" lvl="1" indent="-285750" algn="l" rtl="0">
              <a:spcBef>
                <a:spcPts val="1200"/>
              </a:spcBef>
              <a:spcAft>
                <a:spcPts val="0"/>
              </a:spcAft>
              <a:buSzPts val="1600"/>
              <a:buFont typeface="Arial" panose="020B0604020202020204" pitchFamily="34" charset="0"/>
              <a:buChar char="—"/>
            </a:pPr>
            <a:r>
              <a:rPr lang="en-GB" sz="1600" dirty="0">
                <a:latin typeface="+mj-lt"/>
              </a:rPr>
              <a:t>Reinforce and strengthen 7 of the 16 </a:t>
            </a:r>
            <a:br>
              <a:rPr lang="en-GB" sz="1600" dirty="0">
                <a:latin typeface="+mj-lt"/>
              </a:rPr>
            </a:br>
            <a:r>
              <a:rPr lang="en-GB" sz="1600" dirty="0">
                <a:latin typeface="+mj-lt"/>
              </a:rPr>
              <a:t>breastfeeding counselling competencies needed </a:t>
            </a:r>
            <a:br>
              <a:rPr lang="en-GB" sz="1600" dirty="0">
                <a:latin typeface="+mj-lt"/>
              </a:rPr>
            </a:br>
            <a:r>
              <a:rPr lang="en-GB" sz="1600" dirty="0">
                <a:latin typeface="+mj-lt"/>
              </a:rPr>
              <a:t>for implementation of BFHI.</a:t>
            </a:r>
            <a:endParaRPr sz="1600" dirty="0">
              <a:latin typeface="+mj-lt"/>
            </a:endParaRPr>
          </a:p>
          <a:p>
            <a:pPr marL="752475" lvl="1" indent="-285750" algn="l" rtl="0">
              <a:spcBef>
                <a:spcPts val="1200"/>
              </a:spcBef>
              <a:spcAft>
                <a:spcPts val="0"/>
              </a:spcAft>
              <a:buSzPts val="1600"/>
              <a:buFont typeface="Arial" panose="020B0604020202020204" pitchFamily="34" charset="0"/>
              <a:buChar char="—"/>
            </a:pPr>
            <a:r>
              <a:rPr lang="en-GB" sz="1600" dirty="0">
                <a:latin typeface="+mj-lt"/>
              </a:rPr>
              <a:t>Support mentees to apply skills learned in the </a:t>
            </a:r>
            <a:br>
              <a:rPr lang="en-GB" sz="1600" dirty="0">
                <a:latin typeface="+mj-lt"/>
              </a:rPr>
            </a:br>
            <a:r>
              <a:rPr lang="en-GB" sz="1600" i="1" dirty="0">
                <a:latin typeface="+mj-lt"/>
              </a:rPr>
              <a:t>BFHI Training Course for Maternity Staff</a:t>
            </a:r>
            <a:r>
              <a:rPr lang="en-GB" sz="1600" dirty="0">
                <a:latin typeface="+mj-lt"/>
              </a:rPr>
              <a:t> (WHO </a:t>
            </a:r>
            <a:br>
              <a:rPr lang="en-GB" sz="1600" dirty="0">
                <a:latin typeface="+mj-lt"/>
              </a:rPr>
            </a:br>
            <a:r>
              <a:rPr lang="en-GB" sz="1600" dirty="0">
                <a:latin typeface="+mj-lt"/>
              </a:rPr>
              <a:t>and UNICEF 2020a) during counselling sessions with clients.</a:t>
            </a:r>
            <a:endParaRPr sz="1600" dirty="0">
              <a:latin typeface="+mj-lt"/>
            </a:endParaRPr>
          </a:p>
          <a:p>
            <a:pPr marL="752475" lvl="1" indent="-285750" algn="l" rtl="0">
              <a:spcBef>
                <a:spcPts val="1200"/>
              </a:spcBef>
              <a:spcAft>
                <a:spcPts val="0"/>
              </a:spcAft>
              <a:buSzPts val="1600"/>
              <a:buFont typeface="Arial" panose="020B0604020202020204" pitchFamily="34" charset="0"/>
              <a:buChar char="—"/>
            </a:pPr>
            <a:r>
              <a:rPr lang="en-GB" sz="1600" dirty="0">
                <a:latin typeface="+mj-lt"/>
              </a:rPr>
              <a:t>Cultivate a skilled team of on-site mentors who can champion and support quality breastfeeding counselling and serve as a resource for mentees.</a:t>
            </a:r>
            <a:endParaRPr sz="1600" dirty="0">
              <a:latin typeface="+mj-lt"/>
            </a:endParaRPr>
          </a:p>
          <a:p>
            <a:pPr marL="752475" lvl="1" indent="-285750" algn="l" rtl="0">
              <a:spcBef>
                <a:spcPts val="1200"/>
              </a:spcBef>
              <a:spcAft>
                <a:spcPts val="0"/>
              </a:spcAft>
              <a:buSzPts val="1600"/>
              <a:buFont typeface="Arial" panose="020B0604020202020204" pitchFamily="34" charset="0"/>
              <a:buChar char="—"/>
            </a:pPr>
            <a:r>
              <a:rPr lang="en-GB" sz="1600" dirty="0">
                <a:latin typeface="+mj-lt"/>
              </a:rPr>
              <a:t>Create an enabling environment for providing quality breastfeeding counselling at all relevant service delivery points.</a:t>
            </a:r>
            <a:endParaRPr sz="1600" dirty="0">
              <a:latin typeface="+mj-lt"/>
            </a:endParaRPr>
          </a:p>
        </p:txBody>
      </p:sp>
      <p:pic>
        <p:nvPicPr>
          <p:cNvPr id="241" name="Google Shape;241;p44" descr="Medical practitioners attend to a woman breastfeeding a newborn in a medical facility."/>
          <p:cNvPicPr preferRelativeResize="0"/>
          <p:nvPr/>
        </p:nvPicPr>
        <p:blipFill rotWithShape="1">
          <a:blip r:embed="rId3">
            <a:alphaModFix/>
          </a:blip>
          <a:srcRect r="6182"/>
          <a:stretch/>
        </p:blipFill>
        <p:spPr>
          <a:xfrm>
            <a:off x="5870000" y="941875"/>
            <a:ext cx="3093898" cy="2197950"/>
          </a:xfrm>
          <a:prstGeom prst="rect">
            <a:avLst/>
          </a:prstGeom>
          <a:noFill/>
          <a:ln>
            <a:noFill/>
          </a:ln>
        </p:spPr>
      </p:pic>
      <p:sp>
        <p:nvSpPr>
          <p:cNvPr id="242" name="Google Shape;242;p44"/>
          <p:cNvSpPr txBox="1"/>
          <p:nvPr/>
        </p:nvSpPr>
        <p:spPr>
          <a:xfrm rot="-5399600">
            <a:off x="7735875" y="1801600"/>
            <a:ext cx="257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6C6463"/>
                </a:solidFill>
                <a:latin typeface="+mj-lt"/>
                <a:ea typeface="Gill Sans"/>
                <a:cs typeface="Gill Sans"/>
                <a:sym typeface="Gill Sans"/>
              </a:rPr>
              <a:t>Photo credit: Fridah Bwari/Save the Children</a:t>
            </a:r>
            <a:endParaRPr>
              <a:latin typeface="+mj-lt"/>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45"/>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Review: Minimum Requirements for Mentors</a:t>
            </a:r>
            <a:endParaRPr/>
          </a:p>
        </p:txBody>
      </p:sp>
      <p:sp>
        <p:nvSpPr>
          <p:cNvPr id="247" name="Google Shape;247;p45"/>
          <p:cNvSpPr txBox="1">
            <a:spLocks noGrp="1"/>
          </p:cNvSpPr>
          <p:nvPr>
            <p:ph type="body" idx="1"/>
          </p:nvPr>
        </p:nvSpPr>
        <p:spPr>
          <a:xfrm>
            <a:off x="685800" y="819150"/>
            <a:ext cx="7772400" cy="3429000"/>
          </a:xfrm>
          <a:prstGeom prst="rect">
            <a:avLst/>
          </a:prstGeom>
        </p:spPr>
        <p:txBody>
          <a:bodyPr spcFirstLastPara="1" wrap="square" lIns="0" tIns="0" rIns="0" bIns="0" anchor="t" anchorCtr="0">
            <a:noAutofit/>
          </a:bodyPr>
          <a:lstStyle/>
          <a:p>
            <a:pPr marL="457200" lvl="0" indent="-330200" algn="l" rtl="0">
              <a:spcBef>
                <a:spcPts val="0"/>
              </a:spcBef>
              <a:spcAft>
                <a:spcPts val="0"/>
              </a:spcAft>
              <a:buClr>
                <a:schemeClr val="accent3"/>
              </a:buClr>
              <a:buSzPts val="1600"/>
              <a:buFont typeface="Gill Sans"/>
              <a:buChar char="●"/>
            </a:pPr>
            <a:r>
              <a:rPr lang="en-GB" sz="1600">
                <a:solidFill>
                  <a:schemeClr val="accent3"/>
                </a:solidFill>
              </a:rPr>
              <a:t>Completed the BFHI training</a:t>
            </a:r>
            <a:endParaRPr sz="1600" i="1">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Provides direct care to clients in one of the prioritised service delivery point(s)</a:t>
            </a:r>
            <a:endParaRPr sz="1600">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Has met all qualifications to work as a doctor, nurse, nutritionist, clinical officer, or midwife</a:t>
            </a:r>
            <a:endParaRPr sz="1600">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Has a minimum of two years of experience providing maternal and newborn care, but five or more years is preferred </a:t>
            </a:r>
            <a:endParaRPr sz="1600">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Demonstrates a high level of competency (i.e., knowledge, skills, and attitudes) in providing breastfeeding counselling, observing breastfeeding counselling, and accurately assessing breastfeeding counselling competencies</a:t>
            </a:r>
            <a:endParaRPr sz="1600">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Senior management is supportive and agrees to allow staff to serve as a mentor</a:t>
            </a:r>
            <a:endParaRPr sz="1600">
              <a:solidFill>
                <a:schemeClr val="accent3"/>
              </a:solidFill>
            </a:endParaRPr>
          </a:p>
          <a:p>
            <a:pPr marL="457200" lvl="0" indent="-330200" algn="l" rtl="0">
              <a:spcBef>
                <a:spcPts val="0"/>
              </a:spcBef>
              <a:spcAft>
                <a:spcPts val="0"/>
              </a:spcAft>
              <a:buClr>
                <a:schemeClr val="accent3"/>
              </a:buClr>
              <a:buSzPts val="1600"/>
              <a:buFont typeface="Gill Sans"/>
              <a:buChar char="●"/>
            </a:pPr>
            <a:r>
              <a:rPr lang="en-GB" sz="1600">
                <a:solidFill>
                  <a:schemeClr val="accent3"/>
                </a:solidFill>
              </a:rPr>
              <a:t>Conversant with the Breast Milk Substitutes (BMS) Act of 2012, the International Code of Marketing of BMS, and the subsidiary BMS regulations of 2021</a:t>
            </a:r>
            <a:endParaRPr sz="1600">
              <a:solidFill>
                <a:schemeClr val="accent3"/>
              </a:solidFill>
            </a:endParaRPr>
          </a:p>
          <a:p>
            <a:pPr marL="457200" lvl="0" indent="-330200" algn="l" rtl="0">
              <a:spcBef>
                <a:spcPts val="0"/>
              </a:spcBef>
              <a:spcAft>
                <a:spcPts val="1000"/>
              </a:spcAft>
              <a:buClr>
                <a:schemeClr val="accent3"/>
              </a:buClr>
              <a:buSzPts val="1600"/>
              <a:buFont typeface="Gill Sans"/>
              <a:buChar char="●"/>
            </a:pPr>
            <a:r>
              <a:rPr lang="en-GB" sz="1600">
                <a:solidFill>
                  <a:schemeClr val="accent3"/>
                </a:solidFill>
              </a:rPr>
              <a:t>Avoids conflicts of interest particularly with companies that produce BMS designated products, or from their parent or subsidiary companies, or political leaders. This is imperative to ensure direct care providers protect families from commercial pressure. All mentors must sign a code of conduct indicating adherence to this.</a:t>
            </a:r>
            <a:endParaRPr sz="16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6"/>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Competencies and Performance Indicators </a:t>
            </a:r>
            <a:endParaRPr/>
          </a:p>
        </p:txBody>
      </p:sp>
      <p:sp>
        <p:nvSpPr>
          <p:cNvPr id="253" name="Google Shape;253;p46"/>
          <p:cNvSpPr txBox="1">
            <a:spLocks noGrp="1"/>
          </p:cNvSpPr>
          <p:nvPr>
            <p:ph type="body" idx="1"/>
          </p:nvPr>
        </p:nvSpPr>
        <p:spPr>
          <a:xfrm>
            <a:off x="685800" y="1047750"/>
            <a:ext cx="6462300" cy="3429000"/>
          </a:xfrm>
          <a:prstGeom prst="rect">
            <a:avLst/>
          </a:prstGeom>
        </p:spPr>
        <p:txBody>
          <a:bodyPr spcFirstLastPara="1" wrap="square" lIns="0" tIns="0" rIns="0" bIns="0" anchor="t" anchorCtr="0">
            <a:noAutofit/>
          </a:bodyPr>
          <a:lstStyle/>
          <a:p>
            <a:pPr marL="457200" lvl="0" indent="-327025" algn="l" rtl="0">
              <a:spcBef>
                <a:spcPts val="0"/>
              </a:spcBef>
              <a:spcAft>
                <a:spcPts val="0"/>
              </a:spcAft>
              <a:buClr>
                <a:srgbClr val="635C5B"/>
              </a:buClr>
              <a:buSzPts val="1550"/>
              <a:buChar char="•"/>
            </a:pPr>
            <a:r>
              <a:rPr lang="en-GB" sz="1550" dirty="0">
                <a:solidFill>
                  <a:srgbClr val="635C5B"/>
                </a:solidFill>
              </a:rPr>
              <a:t>The mentorship program is based on achieving a set of competencies, which are measured by performance indicators. </a:t>
            </a:r>
            <a:endParaRPr sz="1550" dirty="0">
              <a:solidFill>
                <a:srgbClr val="635C5B"/>
              </a:solidFill>
            </a:endParaRPr>
          </a:p>
          <a:p>
            <a:pPr marL="457200" lvl="0" indent="-327025" algn="l" rtl="0">
              <a:spcBef>
                <a:spcPts val="1000"/>
              </a:spcBef>
              <a:spcAft>
                <a:spcPts val="0"/>
              </a:spcAft>
              <a:buClr>
                <a:srgbClr val="635C5B"/>
              </a:buClr>
              <a:buSzPts val="1550"/>
              <a:buChar char="•"/>
            </a:pPr>
            <a:r>
              <a:rPr lang="en-GB" sz="1550" dirty="0">
                <a:solidFill>
                  <a:srgbClr val="635C5B"/>
                </a:solidFill>
              </a:rPr>
              <a:t>Both the competencies and performance indicators of focus for the breastfeeding counselling mentorship program are taken from the </a:t>
            </a:r>
            <a:r>
              <a:rPr lang="en-GB" sz="1550" i="1" dirty="0">
                <a:solidFill>
                  <a:srgbClr val="635C5B"/>
                </a:solidFill>
              </a:rPr>
              <a:t>Competency Verification Toolkit</a:t>
            </a:r>
            <a:r>
              <a:rPr lang="en-GB" sz="1550" dirty="0">
                <a:solidFill>
                  <a:srgbClr val="635C5B"/>
                </a:solidFill>
              </a:rPr>
              <a:t> (WHO and UNICEF 2020b).</a:t>
            </a:r>
            <a:endParaRPr sz="1550" dirty="0">
              <a:solidFill>
                <a:srgbClr val="635C5B"/>
              </a:solidFill>
            </a:endParaRPr>
          </a:p>
          <a:p>
            <a:pPr marL="457200" lvl="0" indent="-327025" algn="l" rtl="0">
              <a:spcBef>
                <a:spcPts val="1000"/>
              </a:spcBef>
              <a:spcAft>
                <a:spcPts val="0"/>
              </a:spcAft>
              <a:buClr>
                <a:srgbClr val="635C5B"/>
              </a:buClr>
              <a:buSzPts val="1550"/>
              <a:buChar char="•"/>
            </a:pPr>
            <a:r>
              <a:rPr lang="en-GB" sz="1550" b="1" dirty="0">
                <a:solidFill>
                  <a:srgbClr val="635C5B"/>
                </a:solidFill>
              </a:rPr>
              <a:t>Definitions:</a:t>
            </a:r>
            <a:endParaRPr sz="1550" b="1" dirty="0">
              <a:solidFill>
                <a:srgbClr val="635C5B"/>
              </a:solidFill>
            </a:endParaRPr>
          </a:p>
          <a:p>
            <a:pPr marL="914400" lvl="1" indent="-327025" algn="l" rtl="0">
              <a:spcBef>
                <a:spcPts val="1000"/>
              </a:spcBef>
              <a:spcAft>
                <a:spcPts val="0"/>
              </a:spcAft>
              <a:buClr>
                <a:srgbClr val="635C5B"/>
              </a:buClr>
              <a:buSzPts val="1550"/>
              <a:buChar char="—"/>
            </a:pPr>
            <a:r>
              <a:rPr lang="en-GB" sz="1550" b="1" dirty="0">
                <a:solidFill>
                  <a:srgbClr val="635C5B"/>
                </a:solidFill>
                <a:latin typeface="+mj-lt"/>
              </a:rPr>
              <a:t>Competency: </a:t>
            </a:r>
            <a:r>
              <a:rPr lang="en-GB" sz="1550" dirty="0">
                <a:solidFill>
                  <a:srgbClr val="635C5B"/>
                </a:solidFill>
                <a:latin typeface="+mj-lt"/>
              </a:rPr>
              <a:t>The capability to use a set of related knowledge, skills, and behaviours to successfully perform identified jobs, roles, or responsibilities (WHO 2015, 15).</a:t>
            </a:r>
            <a:endParaRPr sz="1550" dirty="0">
              <a:solidFill>
                <a:srgbClr val="635C5B"/>
              </a:solidFill>
              <a:latin typeface="+mj-lt"/>
            </a:endParaRPr>
          </a:p>
          <a:p>
            <a:pPr marL="914400" lvl="1" indent="-327025" algn="l" rtl="0">
              <a:spcBef>
                <a:spcPts val="1000"/>
              </a:spcBef>
              <a:spcAft>
                <a:spcPts val="1000"/>
              </a:spcAft>
              <a:buClr>
                <a:srgbClr val="635C5B"/>
              </a:buClr>
              <a:buSzPts val="1550"/>
              <a:buChar char="—"/>
            </a:pPr>
            <a:r>
              <a:rPr lang="en-GB" sz="1550" b="1" dirty="0">
                <a:solidFill>
                  <a:srgbClr val="635C5B"/>
                </a:solidFill>
                <a:latin typeface="+mj-lt"/>
              </a:rPr>
              <a:t>Performance indicator:</a:t>
            </a:r>
            <a:r>
              <a:rPr lang="en-GB" sz="1550" dirty="0">
                <a:solidFill>
                  <a:srgbClr val="635C5B"/>
                </a:solidFill>
                <a:latin typeface="+mj-lt"/>
              </a:rPr>
              <a:t> Help to document that a mentee has acquired necessary competencies and are measurable (WHO and UNICEF 2020b, 6). A mentor verifies each of the performance indicators address knowledge, skills, or attitudes by observation. </a:t>
            </a:r>
            <a:endParaRPr sz="1550" dirty="0">
              <a:latin typeface="+mj-lt"/>
            </a:endParaRPr>
          </a:p>
        </p:txBody>
      </p:sp>
      <p:pic>
        <p:nvPicPr>
          <p:cNvPr id="255" name="Google Shape;255;p46" descr="A UNICEF and WHO poster titled competency verification toolkit. It features a baby cuddling to the chest of a woman. A text on above the photo reads, ensuring competency of direct care provides to implement the baby-friendly hospital initiative."/>
          <p:cNvPicPr preferRelativeResize="0"/>
          <p:nvPr/>
        </p:nvPicPr>
        <p:blipFill rotWithShape="1">
          <a:blip r:embed="rId3">
            <a:alphaModFix/>
          </a:blip>
          <a:srcRect/>
          <a:stretch/>
        </p:blipFill>
        <p:spPr>
          <a:xfrm>
            <a:off x="7255400" y="1200153"/>
            <a:ext cx="1780550" cy="2782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7"/>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Competencies Prioritised for the Mentorship Program</a:t>
            </a:r>
            <a:endParaRPr/>
          </a:p>
        </p:txBody>
      </p:sp>
      <p:sp>
        <p:nvSpPr>
          <p:cNvPr id="260" name="Google Shape;260;p47"/>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230187" lvl="0" indent="-249237" algn="l" rtl="0">
              <a:spcBef>
                <a:spcPts val="0"/>
              </a:spcBef>
              <a:spcAft>
                <a:spcPts val="0"/>
              </a:spcAft>
              <a:buSzPts val="2300"/>
              <a:buChar char="•"/>
            </a:pPr>
            <a:r>
              <a:rPr lang="en-GB" sz="2300"/>
              <a:t>Use listening and learning skills whenever engaging in a conversation with a mother.</a:t>
            </a:r>
            <a:endParaRPr sz="2300"/>
          </a:p>
          <a:p>
            <a:pPr marL="230187" lvl="0" indent="-249237" algn="l" rtl="0">
              <a:spcBef>
                <a:spcPts val="1200"/>
              </a:spcBef>
              <a:spcAft>
                <a:spcPts val="0"/>
              </a:spcAft>
              <a:buSzPts val="2300"/>
              <a:buChar char="•"/>
            </a:pPr>
            <a:r>
              <a:rPr lang="en-GB" sz="2300"/>
              <a:t>Engage in antenatal conversation about breastfeeding.</a:t>
            </a:r>
            <a:endParaRPr sz="2300"/>
          </a:p>
          <a:p>
            <a:pPr marL="230187" lvl="0" indent="-249237" algn="l" rtl="0">
              <a:spcBef>
                <a:spcPts val="1200"/>
              </a:spcBef>
              <a:spcAft>
                <a:spcPts val="0"/>
              </a:spcAft>
              <a:buSzPts val="2300"/>
              <a:buChar char="•"/>
            </a:pPr>
            <a:r>
              <a:rPr lang="en-GB" sz="2300"/>
              <a:t>Facilitate breastfeeding within the first hour, according to cues. </a:t>
            </a:r>
            <a:endParaRPr sz="2300"/>
          </a:p>
          <a:p>
            <a:pPr marL="230187" lvl="0" indent="-249237" algn="l" rtl="0">
              <a:spcBef>
                <a:spcPts val="1200"/>
              </a:spcBef>
              <a:spcAft>
                <a:spcPts val="0"/>
              </a:spcAft>
              <a:buSzPts val="2300"/>
              <a:buChar char="•"/>
            </a:pPr>
            <a:r>
              <a:rPr lang="en-GB" sz="2300"/>
              <a:t>Discuss with a mother how breastfeeding works.</a:t>
            </a:r>
            <a:endParaRPr sz="2300"/>
          </a:p>
          <a:p>
            <a:pPr marL="230187" lvl="0" indent="-249237" algn="l" rtl="0">
              <a:spcBef>
                <a:spcPts val="1200"/>
              </a:spcBef>
              <a:spcAft>
                <a:spcPts val="0"/>
              </a:spcAft>
              <a:buSzPts val="2300"/>
              <a:buChar char="•"/>
            </a:pPr>
            <a:r>
              <a:rPr lang="en-GB" sz="2300"/>
              <a:t>Assist mother getting her baby to attach to the breast.</a:t>
            </a:r>
            <a:endParaRPr sz="2300"/>
          </a:p>
          <a:p>
            <a:pPr marL="230187" lvl="0" indent="-249237" algn="l" rtl="0">
              <a:spcBef>
                <a:spcPts val="1200"/>
              </a:spcBef>
              <a:spcAft>
                <a:spcPts val="0"/>
              </a:spcAft>
              <a:buSzPts val="2300"/>
              <a:buChar char="•"/>
            </a:pPr>
            <a:r>
              <a:rPr lang="en-GB" sz="2300"/>
              <a:t>Help a mother to breastfeed a small or sick baby.</a:t>
            </a:r>
            <a:endParaRPr sz="2300"/>
          </a:p>
          <a:p>
            <a:pPr marL="230187" lvl="0" indent="-249237" algn="l" rtl="0">
              <a:spcBef>
                <a:spcPts val="1200"/>
              </a:spcBef>
              <a:spcAft>
                <a:spcPts val="0"/>
              </a:spcAft>
              <a:buSzPts val="2300"/>
              <a:buChar char="•"/>
            </a:pPr>
            <a:r>
              <a:rPr lang="en-GB" sz="2300"/>
              <a:t>Ensure seamless transition after discharge.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686104" y="144780"/>
            <a:ext cx="7772400" cy="685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dirty="0"/>
              <a:t>Performance Indicators of Focus by Competency (1)</a:t>
            </a:r>
            <a:endParaRPr dirty="0"/>
          </a:p>
        </p:txBody>
      </p:sp>
      <p:graphicFrame>
        <p:nvGraphicFramePr>
          <p:cNvPr id="268" name="Google Shape;268;p48"/>
          <p:cNvGraphicFramePr/>
          <p:nvPr>
            <p:extLst>
              <p:ext uri="{D42A27DB-BD31-4B8C-83A1-F6EECF244321}">
                <p14:modId xmlns:p14="http://schemas.microsoft.com/office/powerpoint/2010/main" val="3719623037"/>
              </p:ext>
            </p:extLst>
          </p:nvPr>
        </p:nvGraphicFramePr>
        <p:xfrm>
          <a:off x="686104" y="881522"/>
          <a:ext cx="7772400" cy="3330040"/>
        </p:xfrm>
        <a:graphic>
          <a:graphicData uri="http://schemas.openxmlformats.org/drawingml/2006/table">
            <a:tbl>
              <a:tblPr firstRow="1" bandRow="1">
                <a:noFill/>
                <a:tableStyleId>{E53C3F6A-DAF4-46EB-A7B4-54DFA87BC50B}</a:tableStyleId>
              </a:tblPr>
              <a:tblGrid>
                <a:gridCol w="2819100">
                  <a:extLst>
                    <a:ext uri="{9D8B030D-6E8A-4147-A177-3AD203B41FA5}">
                      <a16:colId xmlns:a16="http://schemas.microsoft.com/office/drawing/2014/main" val="20000"/>
                    </a:ext>
                  </a:extLst>
                </a:gridCol>
                <a:gridCol w="49533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400"/>
                        <a:buFont typeface="Arial"/>
                        <a:buNone/>
                      </a:pPr>
                      <a:r>
                        <a:rPr lang="en-GB" sz="1600" u="none" strike="noStrike" cap="none">
                          <a:latin typeface="+mj-lt"/>
                          <a:ea typeface="Gill Sans"/>
                          <a:cs typeface="Gill Sans"/>
                          <a:sym typeface="Gill Sans"/>
                        </a:rPr>
                        <a:t>Competency</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600" u="none" strike="noStrike" cap="none">
                          <a:latin typeface="+mj-lt"/>
                          <a:ea typeface="Gill Sans"/>
                          <a:cs typeface="Gill Sans"/>
                          <a:sym typeface="Gill Sans"/>
                        </a:rPr>
                        <a:t>Performance Indicator</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latin typeface="+mj-lt"/>
                          <a:ea typeface="Gill Sans"/>
                          <a:cs typeface="Gill Sans"/>
                          <a:sym typeface="Gill Sans"/>
                        </a:rPr>
                        <a:t>3. Use listening and</a:t>
                      </a:r>
                      <a:r>
                        <a:rPr lang="en-GB" sz="1500" dirty="0">
                          <a:latin typeface="+mj-lt"/>
                          <a:ea typeface="Gill Sans"/>
                          <a:cs typeface="Gill Sans"/>
                          <a:sym typeface="Gill Sans"/>
                        </a:rPr>
                        <a:t> </a:t>
                      </a:r>
                      <a:r>
                        <a:rPr lang="en-GB" sz="1500" u="none" strike="noStrike" cap="none" dirty="0">
                          <a:latin typeface="+mj-lt"/>
                          <a:ea typeface="Gill Sans"/>
                          <a:cs typeface="Gill Sans"/>
                          <a:sym typeface="Gill Sans"/>
                        </a:rPr>
                        <a:t>learning skills whenever</a:t>
                      </a:r>
                      <a:r>
                        <a:rPr lang="en-GB" sz="1500" dirty="0">
                          <a:latin typeface="+mj-lt"/>
                          <a:ea typeface="Gill Sans"/>
                          <a:cs typeface="Gill Sans"/>
                          <a:sym typeface="Gill Sans"/>
                        </a:rPr>
                        <a:t> </a:t>
                      </a:r>
                      <a:r>
                        <a:rPr lang="en-GB" sz="1500" u="none" strike="noStrike" cap="none" dirty="0">
                          <a:latin typeface="+mj-lt"/>
                          <a:ea typeface="Gill Sans"/>
                          <a:cs typeface="Gill Sans"/>
                          <a:sym typeface="Gill Sans"/>
                        </a:rPr>
                        <a:t>engaging in a</a:t>
                      </a:r>
                      <a:r>
                        <a:rPr lang="en-GB" sz="1500" dirty="0">
                          <a:latin typeface="+mj-lt"/>
                          <a:ea typeface="Gill Sans"/>
                          <a:cs typeface="Gill Sans"/>
                          <a:sym typeface="Gill Sans"/>
                        </a:rPr>
                        <a:t> </a:t>
                      </a:r>
                      <a:r>
                        <a:rPr lang="en-GB" sz="1500" u="none" strike="noStrike" cap="none" dirty="0">
                          <a:latin typeface="+mj-lt"/>
                          <a:ea typeface="Gill Sans"/>
                          <a:cs typeface="Gill Sans"/>
                          <a:sym typeface="Gill Sans"/>
                        </a:rPr>
                        <a:t>conversation with a</a:t>
                      </a:r>
                      <a:r>
                        <a:rPr lang="en-GB" sz="1500" dirty="0">
                          <a:latin typeface="+mj-lt"/>
                          <a:ea typeface="Gill Sans"/>
                          <a:cs typeface="Gill Sans"/>
                          <a:sym typeface="Gill Sans"/>
                        </a:rPr>
                        <a:t> </a:t>
                      </a:r>
                      <a:r>
                        <a:rPr lang="en-GB" sz="1500" u="none" strike="noStrike" cap="none" dirty="0">
                          <a:latin typeface="+mj-lt"/>
                          <a:ea typeface="Gill Sans"/>
                          <a:cs typeface="Gill Sans"/>
                          <a:sym typeface="Gill Sans"/>
                        </a:rPr>
                        <a:t>mother</a:t>
                      </a:r>
                      <a:endParaRPr sz="1500" u="none" strike="noStrike" cap="none" dirty="0">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a:solidFill>
                            <a:schemeClr val="dk1"/>
                          </a:solidFill>
                          <a:latin typeface="+mj-lt"/>
                          <a:ea typeface="Gill Sans"/>
                          <a:cs typeface="Gill Sans"/>
                          <a:sym typeface="Gill Sans"/>
                        </a:rPr>
                        <a:t>11. Demonstrate at least three aspects of listening and learning skills when talking with</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a mother.</a:t>
                      </a:r>
                      <a:endParaRPr sz="15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rowSpan="3">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mj-lt"/>
                          <a:ea typeface="Gill Sans"/>
                          <a:cs typeface="Gill Sans"/>
                          <a:sym typeface="Gill Sans"/>
                        </a:rPr>
                        <a:t>5. Engage in antenatal</a:t>
                      </a:r>
                      <a:r>
                        <a:rPr lang="en-GB" sz="1500" dirty="0">
                          <a:latin typeface="+mj-lt"/>
                          <a:ea typeface="Gill Sans"/>
                          <a:cs typeface="Gill Sans"/>
                          <a:sym typeface="Gill Sans"/>
                        </a:rPr>
                        <a:t> </a:t>
                      </a:r>
                      <a:r>
                        <a:rPr lang="en-GB" sz="1500" u="none" strike="noStrike" cap="none" dirty="0">
                          <a:solidFill>
                            <a:schemeClr val="dk1"/>
                          </a:solidFill>
                          <a:latin typeface="+mj-lt"/>
                          <a:ea typeface="Gill Sans"/>
                          <a:cs typeface="Gill Sans"/>
                          <a:sym typeface="Gill Sans"/>
                        </a:rPr>
                        <a:t>conversation about</a:t>
                      </a:r>
                      <a:r>
                        <a:rPr lang="en-GB" sz="1500" dirty="0">
                          <a:latin typeface="+mj-lt"/>
                          <a:ea typeface="Gill Sans"/>
                          <a:cs typeface="Gill Sans"/>
                          <a:sym typeface="Gill Sans"/>
                        </a:rPr>
                        <a:t> </a:t>
                      </a:r>
                      <a:r>
                        <a:rPr lang="en-GB" sz="1500" u="none" strike="noStrike" cap="none" dirty="0">
                          <a:solidFill>
                            <a:schemeClr val="dk1"/>
                          </a:solidFill>
                          <a:latin typeface="+mj-lt"/>
                          <a:ea typeface="Gill Sans"/>
                          <a:cs typeface="Gill Sans"/>
                          <a:sym typeface="Gill Sans"/>
                        </a:rPr>
                        <a:t>breastfeeding</a:t>
                      </a:r>
                      <a:endParaRPr sz="15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a:solidFill>
                            <a:schemeClr val="dk1"/>
                          </a:solidFill>
                          <a:latin typeface="+mj-lt"/>
                          <a:ea typeface="Gill Sans"/>
                          <a:cs typeface="Gill Sans"/>
                          <a:sym typeface="Gill Sans"/>
                        </a:rPr>
                        <a:t>15. Engage in a conversation with a pregnant</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woman on three aspects of the importance</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of breastfeeding.</a:t>
                      </a:r>
                      <a:endParaRPr sz="15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mj-lt"/>
                          <a:ea typeface="Gill Sans"/>
                          <a:cs typeface="Gill Sans"/>
                          <a:sym typeface="Gill Sans"/>
                        </a:rPr>
                        <a:t>16. Assess at least three aspects of a pregnant</a:t>
                      </a:r>
                      <a:r>
                        <a:rPr lang="en-GB" sz="1500" dirty="0">
                          <a:latin typeface="+mj-lt"/>
                          <a:ea typeface="Gill Sans"/>
                          <a:cs typeface="Gill Sans"/>
                          <a:sym typeface="Gill Sans"/>
                        </a:rPr>
                        <a:t> </a:t>
                      </a:r>
                      <a:r>
                        <a:rPr lang="en-GB" sz="1500" u="none" strike="noStrike" cap="none" dirty="0">
                          <a:solidFill>
                            <a:schemeClr val="dk1"/>
                          </a:solidFill>
                          <a:latin typeface="+mj-lt"/>
                          <a:ea typeface="Gill Sans"/>
                          <a:cs typeface="Gill Sans"/>
                          <a:sym typeface="Gill Sans"/>
                        </a:rPr>
                        <a:t>woman’s knowledge about breastfeeding in order</a:t>
                      </a:r>
                      <a:r>
                        <a:rPr lang="en-GB" sz="1500" dirty="0">
                          <a:latin typeface="+mj-lt"/>
                          <a:ea typeface="Gill Sans"/>
                          <a:cs typeface="Gill Sans"/>
                          <a:sym typeface="Gill Sans"/>
                        </a:rPr>
                        <a:t> </a:t>
                      </a:r>
                      <a:r>
                        <a:rPr lang="en-GB" sz="1500" u="none" strike="noStrike" cap="none" dirty="0">
                          <a:solidFill>
                            <a:schemeClr val="dk1"/>
                          </a:solidFill>
                          <a:latin typeface="+mj-lt"/>
                          <a:ea typeface="Gill Sans"/>
                          <a:cs typeface="Gill Sans"/>
                          <a:sym typeface="Gill Sans"/>
                        </a:rPr>
                        <a:t>to fill the gaps and correct inaccuracies.</a:t>
                      </a:r>
                      <a:endParaRPr sz="15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3"/>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mj-lt"/>
                          <a:ea typeface="Gill Sans"/>
                          <a:cs typeface="Gill Sans"/>
                          <a:sym typeface="Gill Sans"/>
                        </a:rPr>
                        <a:t>17. Engage in a conversation with a pregnant woman about at least four care practices a mother/infant</a:t>
                      </a:r>
                      <a:r>
                        <a:rPr lang="en-GB" sz="1500" dirty="0">
                          <a:latin typeface="+mj-lt"/>
                          <a:ea typeface="Gill Sans"/>
                          <a:cs typeface="Gill Sans"/>
                          <a:sym typeface="Gill Sans"/>
                        </a:rPr>
                        <a:t> </a:t>
                      </a:r>
                      <a:r>
                        <a:rPr lang="en-GB" sz="1500" u="none" strike="noStrike" cap="none" dirty="0">
                          <a:solidFill>
                            <a:schemeClr val="dk1"/>
                          </a:solidFill>
                          <a:latin typeface="+mj-lt"/>
                          <a:ea typeface="Gill Sans"/>
                          <a:cs typeface="Gill Sans"/>
                          <a:sym typeface="Gill Sans"/>
                        </a:rPr>
                        <a:t>dyad will experience at the birthing facility that will support breastfeeding. </a:t>
                      </a:r>
                      <a:endParaRPr sz="15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4"/>
                  </a:ext>
                </a:extLst>
              </a:tr>
            </a:tbl>
          </a:graphicData>
        </a:graphic>
      </p:graphicFrame>
      <p:sp>
        <p:nvSpPr>
          <p:cNvPr id="269" name="Google Shape;269;p48"/>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mj-lt"/>
                <a:ea typeface="Gill Sans"/>
                <a:cs typeface="Gill Sans"/>
                <a:sym typeface="Gill Sans"/>
              </a:rPr>
              <a:t>Source: </a:t>
            </a:r>
            <a:r>
              <a:rPr lang="en-GB" sz="1200" b="0" i="0" u="none" strike="noStrike" cap="none" dirty="0">
                <a:solidFill>
                  <a:schemeClr val="dk1"/>
                </a:solidFill>
                <a:latin typeface="+mj-lt"/>
                <a:ea typeface="Gill Sans"/>
                <a:cs typeface="Gill Sans"/>
                <a:sym typeface="Gill Sans"/>
              </a:rPr>
              <a:t>WHO and UNICEF </a:t>
            </a:r>
            <a:r>
              <a:rPr lang="en-GB" sz="1200" dirty="0">
                <a:solidFill>
                  <a:schemeClr val="dk1"/>
                </a:solidFill>
                <a:latin typeface="+mj-lt"/>
                <a:ea typeface="Gill Sans"/>
                <a:cs typeface="Gill Sans"/>
                <a:sym typeface="Gill Sans"/>
              </a:rPr>
              <a:t>2020b</a:t>
            </a:r>
            <a:endParaRPr sz="1200" b="0" i="0" u="none" strike="noStrike" cap="none" dirty="0">
              <a:solidFill>
                <a:schemeClr val="dk1"/>
              </a:solidFill>
              <a:latin typeface="+mj-lt"/>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686104" y="55626"/>
            <a:ext cx="7772400" cy="685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dirty="0"/>
              <a:t>Performance Indicators of Focus by Competency (2)</a:t>
            </a:r>
            <a:endParaRPr dirty="0"/>
          </a:p>
        </p:txBody>
      </p:sp>
      <p:graphicFrame>
        <p:nvGraphicFramePr>
          <p:cNvPr id="276" name="Google Shape;276;p49"/>
          <p:cNvGraphicFramePr/>
          <p:nvPr>
            <p:extLst>
              <p:ext uri="{D42A27DB-BD31-4B8C-83A1-F6EECF244321}">
                <p14:modId xmlns:p14="http://schemas.microsoft.com/office/powerpoint/2010/main" val="1896674521"/>
              </p:ext>
            </p:extLst>
          </p:nvPr>
        </p:nvGraphicFramePr>
        <p:xfrm>
          <a:off x="686104" y="815570"/>
          <a:ext cx="7772400" cy="3398640"/>
        </p:xfrm>
        <a:graphic>
          <a:graphicData uri="http://schemas.openxmlformats.org/drawingml/2006/table">
            <a:tbl>
              <a:tblPr firstRow="1" bandRow="1">
                <a:noFill/>
                <a:tableStyleId>{E53C3F6A-DAF4-46EB-A7B4-54DFA87BC50B}</a:tableStyleId>
              </a:tblPr>
              <a:tblGrid>
                <a:gridCol w="2438100">
                  <a:extLst>
                    <a:ext uri="{9D8B030D-6E8A-4147-A177-3AD203B41FA5}">
                      <a16:colId xmlns:a16="http://schemas.microsoft.com/office/drawing/2014/main" val="20000"/>
                    </a:ext>
                  </a:extLst>
                </a:gridCol>
                <a:gridCol w="53343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mj-lt"/>
                          <a:ea typeface="Gill Sans"/>
                          <a:cs typeface="Gill Sans"/>
                          <a:sym typeface="Gill Sans"/>
                        </a:rPr>
                        <a:t>Competency</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mj-lt"/>
                          <a:ea typeface="Gill Sans"/>
                          <a:cs typeface="Gill Sans"/>
                          <a:sym typeface="Gill Sans"/>
                        </a:rPr>
                        <a:t>Performance Indicator</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rowSpan="2">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7. Facilitate breastfeeding within </a:t>
                      </a:r>
                      <a:r>
                        <a:rPr lang="en-GB" sz="1500">
                          <a:latin typeface="+mj-lt"/>
                          <a:ea typeface="Gill Sans"/>
                          <a:cs typeface="Gill Sans"/>
                          <a:sym typeface="Gill Sans"/>
                        </a:rPr>
                        <a:t>t</a:t>
                      </a:r>
                      <a:r>
                        <a:rPr lang="en-GB" sz="1500" u="none" strike="noStrike" cap="none">
                          <a:solidFill>
                            <a:schemeClr val="dk1"/>
                          </a:solidFill>
                          <a:latin typeface="+mj-lt"/>
                          <a:ea typeface="Gill Sans"/>
                          <a:cs typeface="Gill Sans"/>
                          <a:sym typeface="Gill Sans"/>
                        </a:rPr>
                        <a:t>he first hour, according to cues</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25. Engage in a conversation with a mother including at least three</a:t>
                      </a:r>
                      <a:r>
                        <a:rPr lang="en-GB" sz="1500">
                          <a:latin typeface="+mj-lt"/>
                          <a:ea typeface="Gill Sans"/>
                          <a:cs typeface="Gill Sans"/>
                          <a:sym typeface="Gill Sans"/>
                        </a:rPr>
                        <a:t> r</a:t>
                      </a:r>
                      <a:r>
                        <a:rPr lang="en-GB" sz="1500" u="none" strike="noStrike" cap="none">
                          <a:solidFill>
                            <a:schemeClr val="dk1"/>
                          </a:solidFill>
                          <a:latin typeface="+mj-lt"/>
                          <a:ea typeface="Gill Sans"/>
                          <a:cs typeface="Gill Sans"/>
                          <a:sym typeface="Gill Sans"/>
                        </a:rPr>
                        <a:t>easons why suckling at the breast in the first hour is important, when the baby is ready.</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27. Describe to a mother at least three pre-feeding behaviours babies show before actively sucking at the breast.</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278150">
                <a:tc rowSpan="3">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8. Discuss with a mother how</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breastfeeding works</a:t>
                      </a:r>
                      <a:endParaRPr sz="16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29. Engage in a conversation with a mother regarding at least three reasons why effective exclusive breastfeeding is important.</a:t>
                      </a:r>
                      <a:endParaRPr sz="16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3"/>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mj-lt"/>
                          <a:ea typeface="Gill Sans"/>
                          <a:cs typeface="Gill Sans"/>
                          <a:sym typeface="Gill Sans"/>
                        </a:rPr>
                        <a:t>30. Engage in a conversation with a mother regarding two elements related to infant feeding patterns in the first 36 hours of life.</a:t>
                      </a:r>
                      <a:endParaRPr sz="15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4"/>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mj-lt"/>
                          <a:ea typeface="Gill Sans"/>
                          <a:cs typeface="Gill Sans"/>
                          <a:sym typeface="Gill Sans"/>
                        </a:rPr>
                        <a:t>31. Describe to a mother at least four signs of adequate transfer of milk in the first few days.</a:t>
                      </a:r>
                      <a:endParaRPr sz="16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5"/>
                  </a:ext>
                </a:extLst>
              </a:tr>
            </a:tbl>
          </a:graphicData>
        </a:graphic>
      </p:graphicFrame>
      <p:sp>
        <p:nvSpPr>
          <p:cNvPr id="277" name="Google Shape;277;p49"/>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mj-lt"/>
                <a:ea typeface="Gill Sans"/>
                <a:cs typeface="Gill Sans"/>
                <a:sym typeface="Gill Sans"/>
              </a:rPr>
              <a:t>Source: </a:t>
            </a:r>
            <a:r>
              <a:rPr lang="en-GB" sz="1200" b="0" i="0" u="none" strike="noStrike" cap="none" dirty="0">
                <a:solidFill>
                  <a:schemeClr val="dk1"/>
                </a:solidFill>
                <a:latin typeface="+mj-lt"/>
                <a:ea typeface="Gill Sans"/>
                <a:cs typeface="Gill Sans"/>
                <a:sym typeface="Gill Sans"/>
              </a:rPr>
              <a:t>WHO and UNICEF </a:t>
            </a:r>
            <a:r>
              <a:rPr lang="en-GB" sz="1200" dirty="0">
                <a:solidFill>
                  <a:schemeClr val="dk1"/>
                </a:solidFill>
                <a:latin typeface="+mj-lt"/>
                <a:ea typeface="Gill Sans"/>
                <a:cs typeface="Gill Sans"/>
                <a:sym typeface="Gill Sans"/>
              </a:rPr>
              <a:t>2020b</a:t>
            </a:r>
            <a:endParaRPr sz="1200" b="0" i="0" u="none" strike="noStrike" cap="none" dirty="0">
              <a:solidFill>
                <a:schemeClr val="dk1"/>
              </a:solidFill>
              <a:latin typeface="+mj-lt"/>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0"/>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dirty="0"/>
              <a:t>Performance Indicators of Focus by Competency (3)</a:t>
            </a:r>
            <a:endParaRPr dirty="0"/>
          </a:p>
        </p:txBody>
      </p:sp>
      <p:graphicFrame>
        <p:nvGraphicFramePr>
          <p:cNvPr id="284" name="Google Shape;284;p50"/>
          <p:cNvGraphicFramePr/>
          <p:nvPr>
            <p:extLst>
              <p:ext uri="{D42A27DB-BD31-4B8C-83A1-F6EECF244321}">
                <p14:modId xmlns:p14="http://schemas.microsoft.com/office/powerpoint/2010/main" val="3876162137"/>
              </p:ext>
            </p:extLst>
          </p:nvPr>
        </p:nvGraphicFramePr>
        <p:xfrm>
          <a:off x="686104" y="884600"/>
          <a:ext cx="7848300" cy="3330040"/>
        </p:xfrm>
        <a:graphic>
          <a:graphicData uri="http://schemas.openxmlformats.org/drawingml/2006/table">
            <a:tbl>
              <a:tblPr firstRow="1" bandRow="1">
                <a:noFill/>
                <a:tableStyleId>{E53C3F6A-DAF4-46EB-A7B4-54DFA87BC50B}</a:tableStyleId>
              </a:tblPr>
              <a:tblGrid>
                <a:gridCol w="25143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dirty="0">
                          <a:latin typeface="+mj-lt"/>
                          <a:ea typeface="Gill Sans"/>
                          <a:cs typeface="Gill Sans"/>
                          <a:sym typeface="Gill Sans"/>
                        </a:rPr>
                        <a:t>Competency</a:t>
                      </a:r>
                      <a:endParaRPr sz="1600" u="none" strike="noStrike" cap="none" dirty="0">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mj-lt"/>
                          <a:ea typeface="Gill Sans"/>
                          <a:cs typeface="Gill Sans"/>
                          <a:sym typeface="Gill Sans"/>
                        </a:rPr>
                        <a:t>Performance Indicator</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62200">
                <a:tc>
                  <a:txBody>
                    <a:bodyPr/>
                    <a:lstStyle/>
                    <a:p>
                      <a:pPr marL="0" marR="0" lvl="0" indent="0"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9. Assist mother getting her baby to attach to the breast</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32. Evaluate a full breastfeeding session observing at least five points.</a:t>
                      </a:r>
                      <a:endParaRPr sz="16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rowSpan="3">
                  <a:txBody>
                    <a:bodyPr/>
                    <a:lstStyle/>
                    <a:p>
                      <a:pPr marL="0" marR="0" lvl="0" indent="0"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12. Help a mother to breastfeed a small or sick baby</a:t>
                      </a:r>
                      <a:endParaRPr sz="16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43. Help a mother achieve a comfortable and safe</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position for</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breastfeeding with her small or sick</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infant at the breast, noting at least four points.</a:t>
                      </a:r>
                      <a:endParaRPr sz="16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mj-lt"/>
                          <a:ea typeface="Gill Sans"/>
                          <a:cs typeface="Gill Sans"/>
                          <a:sym typeface="Gill Sans"/>
                        </a:rPr>
                        <a:t>44. Engage in a conversation with a mother of a small</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or sick infant not sucking effectively at the breast,</a:t>
                      </a:r>
                      <a:r>
                        <a:rPr lang="en-GB" sz="1500">
                          <a:latin typeface="+mj-lt"/>
                          <a:ea typeface="Gill Sans"/>
                          <a:cs typeface="Gill Sans"/>
                          <a:sym typeface="Gill Sans"/>
                        </a:rPr>
                        <a:t> </a:t>
                      </a:r>
                      <a:r>
                        <a:rPr lang="en-GB" sz="1500" u="none" strike="noStrike" cap="none">
                          <a:solidFill>
                            <a:schemeClr val="dk1"/>
                          </a:solidFill>
                          <a:latin typeface="+mj-lt"/>
                          <a:ea typeface="Gill Sans"/>
                          <a:cs typeface="Gill Sans"/>
                          <a:sym typeface="Gill Sans"/>
                        </a:rPr>
                        <a:t>including at least five points</a:t>
                      </a:r>
                      <a:endParaRPr sz="1600" u="none" strike="noStrike" cap="none">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3"/>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mj-lt"/>
                          <a:ea typeface="Gill Sans"/>
                          <a:cs typeface="Gill Sans"/>
                          <a:sym typeface="Gill Sans"/>
                        </a:rPr>
                        <a:t>46. Engage in a conversation with a mother of a small or sick or vulnerable infant (including multiple births) regarding the importance of observing at least two subtle signs and behavioural state shifts to determine when it is appropriate to breastfeed. </a:t>
                      </a:r>
                      <a:endParaRPr sz="1600" u="none" strike="noStrike" cap="none" dirty="0">
                        <a:solidFill>
                          <a:schemeClr val="dk1"/>
                        </a:solidFill>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4"/>
                  </a:ext>
                </a:extLst>
              </a:tr>
            </a:tbl>
          </a:graphicData>
        </a:graphic>
      </p:graphicFrame>
      <p:sp>
        <p:nvSpPr>
          <p:cNvPr id="285" name="Google Shape;285;p50"/>
          <p:cNvSpPr txBox="1"/>
          <p:nvPr/>
        </p:nvSpPr>
        <p:spPr>
          <a:xfrm>
            <a:off x="609900" y="4443200"/>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mj-lt"/>
                <a:ea typeface="Gill Sans"/>
                <a:cs typeface="Gill Sans"/>
                <a:sym typeface="Gill Sans"/>
              </a:rPr>
              <a:t>Source</a:t>
            </a:r>
            <a:r>
              <a:rPr lang="en-GB" sz="1200">
                <a:solidFill>
                  <a:schemeClr val="dk1"/>
                </a:solidFill>
                <a:latin typeface="+mj-lt"/>
                <a:ea typeface="Gill Sans"/>
                <a:cs typeface="Gill Sans"/>
                <a:sym typeface="Gill Sans"/>
              </a:rPr>
              <a:t>: </a:t>
            </a:r>
            <a:r>
              <a:rPr lang="en-GB" sz="1200" b="0" i="0" u="none" strike="noStrike" cap="none">
                <a:solidFill>
                  <a:schemeClr val="dk1"/>
                </a:solidFill>
                <a:latin typeface="+mj-lt"/>
                <a:ea typeface="Gill Sans"/>
                <a:cs typeface="Gill Sans"/>
                <a:sym typeface="Gill Sans"/>
              </a:rPr>
              <a:t>WHO and UNICEF </a:t>
            </a:r>
            <a:r>
              <a:rPr lang="en-GB" sz="1200" dirty="0">
                <a:solidFill>
                  <a:schemeClr val="dk1"/>
                </a:solidFill>
                <a:latin typeface="+mj-lt"/>
                <a:ea typeface="Gill Sans"/>
                <a:cs typeface="Gill Sans"/>
                <a:sym typeface="Gill Sans"/>
              </a:rPr>
              <a:t>2020b</a:t>
            </a:r>
            <a:endParaRPr sz="1200" b="0" i="0" u="none" strike="noStrike" cap="none" dirty="0">
              <a:solidFill>
                <a:schemeClr val="dk1"/>
              </a:solidFill>
              <a:latin typeface="+mj-lt"/>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1"/>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dirty="0"/>
              <a:t>Performance Indicators of Focus by Competency (4)</a:t>
            </a:r>
            <a:endParaRPr dirty="0"/>
          </a:p>
        </p:txBody>
      </p:sp>
      <p:graphicFrame>
        <p:nvGraphicFramePr>
          <p:cNvPr id="292" name="Google Shape;292;p51"/>
          <p:cNvGraphicFramePr/>
          <p:nvPr>
            <p:extLst>
              <p:ext uri="{D42A27DB-BD31-4B8C-83A1-F6EECF244321}">
                <p14:modId xmlns:p14="http://schemas.microsoft.com/office/powerpoint/2010/main" val="231646912"/>
              </p:ext>
            </p:extLst>
          </p:nvPr>
        </p:nvGraphicFramePr>
        <p:xfrm>
          <a:off x="686104" y="1047750"/>
          <a:ext cx="7772400" cy="3185240"/>
        </p:xfrm>
        <a:graphic>
          <a:graphicData uri="http://schemas.openxmlformats.org/drawingml/2006/table">
            <a:tbl>
              <a:tblPr firstRow="1" bandRow="1">
                <a:noFill/>
                <a:tableStyleId>{E53C3F6A-DAF4-46EB-A7B4-54DFA87BC50B}</a:tableStyleId>
              </a:tblPr>
              <a:tblGrid>
                <a:gridCol w="2438100">
                  <a:extLst>
                    <a:ext uri="{9D8B030D-6E8A-4147-A177-3AD203B41FA5}">
                      <a16:colId xmlns:a16="http://schemas.microsoft.com/office/drawing/2014/main" val="20000"/>
                    </a:ext>
                  </a:extLst>
                </a:gridCol>
                <a:gridCol w="53343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500"/>
                        <a:buFont typeface="Arial"/>
                        <a:buNone/>
                      </a:pPr>
                      <a:r>
                        <a:rPr lang="en-GB" sz="2000" u="none" strike="noStrike" cap="none">
                          <a:latin typeface="+mj-lt"/>
                          <a:ea typeface="Gill Sans"/>
                          <a:cs typeface="Gill Sans"/>
                          <a:sym typeface="Gill Sans"/>
                        </a:rPr>
                        <a:t>Competency</a:t>
                      </a:r>
                      <a:endParaRPr sz="20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2000" u="none" strike="noStrike" cap="none" dirty="0">
                          <a:latin typeface="+mj-lt"/>
                          <a:ea typeface="Gill Sans"/>
                          <a:cs typeface="Gill Sans"/>
                          <a:sym typeface="Gill Sans"/>
                        </a:rPr>
                        <a:t>Performance Indicator</a:t>
                      </a:r>
                      <a:endParaRPr sz="2000" u="none" strike="noStrike" cap="none" dirty="0">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rowSpan="3">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mj-lt"/>
                          <a:ea typeface="Gill Sans"/>
                          <a:cs typeface="Gill Sans"/>
                          <a:sym typeface="Gill Sans"/>
                        </a:rPr>
                        <a:t>16. Ensure seamless</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transition after</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discharge</a:t>
                      </a:r>
                      <a:endParaRPr sz="19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mj-lt"/>
                          <a:ea typeface="Gill Sans"/>
                          <a:cs typeface="Gill Sans"/>
                          <a:sym typeface="Gill Sans"/>
                        </a:rPr>
                        <a:t>62. Develop individualized discharge feeding plans with</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a mother that includes at least six points.</a:t>
                      </a:r>
                      <a:endParaRPr sz="19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mj-lt"/>
                          <a:ea typeface="Gill Sans"/>
                          <a:cs typeface="Gill Sans"/>
                          <a:sym typeface="Gill Sans"/>
                        </a:rPr>
                        <a:t>63. Describe to a mother at least four warning signs of</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infant undernourishment or dehydration for a mother to contact a health</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care professional after</a:t>
                      </a:r>
                      <a:r>
                        <a:rPr lang="en-GB" sz="1900">
                          <a:latin typeface="+mj-lt"/>
                          <a:ea typeface="Gill Sans"/>
                          <a:cs typeface="Gill Sans"/>
                          <a:sym typeface="Gill Sans"/>
                        </a:rPr>
                        <a:t> </a:t>
                      </a:r>
                      <a:r>
                        <a:rPr lang="en-GB" sz="1900" u="none" strike="noStrike" cap="none">
                          <a:solidFill>
                            <a:schemeClr val="dk1"/>
                          </a:solidFill>
                          <a:latin typeface="+mj-lt"/>
                          <a:ea typeface="Gill Sans"/>
                          <a:cs typeface="Gill Sans"/>
                          <a:sym typeface="Gill Sans"/>
                        </a:rPr>
                        <a:t>discharge.</a:t>
                      </a:r>
                      <a:endParaRPr sz="1900" u="none" strike="noStrike" cap="none">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dirty="0">
                          <a:latin typeface="+mj-lt"/>
                          <a:ea typeface="Gill Sans"/>
                          <a:cs typeface="Gill Sans"/>
                          <a:sym typeface="Gill Sans"/>
                        </a:rPr>
                        <a:t>64. Describe at least three warning signs for a mother</a:t>
                      </a:r>
                      <a:r>
                        <a:rPr lang="en-GB" sz="1900" dirty="0">
                          <a:latin typeface="+mj-lt"/>
                          <a:ea typeface="Gill Sans"/>
                          <a:cs typeface="Gill Sans"/>
                          <a:sym typeface="Gill Sans"/>
                        </a:rPr>
                        <a:t> </a:t>
                      </a:r>
                      <a:r>
                        <a:rPr lang="en-GB" sz="1900" u="none" strike="noStrike" cap="none" dirty="0">
                          <a:latin typeface="+mj-lt"/>
                          <a:ea typeface="Gill Sans"/>
                          <a:cs typeface="Gill Sans"/>
                          <a:sym typeface="Gill Sans"/>
                        </a:rPr>
                        <a:t>to contact a health care professional after</a:t>
                      </a:r>
                      <a:r>
                        <a:rPr lang="en-GB" sz="1900" dirty="0">
                          <a:latin typeface="+mj-lt"/>
                          <a:ea typeface="Gill Sans"/>
                          <a:cs typeface="Gill Sans"/>
                          <a:sym typeface="Gill Sans"/>
                        </a:rPr>
                        <a:t> </a:t>
                      </a:r>
                      <a:r>
                        <a:rPr lang="en-GB" sz="1900" u="none" strike="noStrike" cap="none" dirty="0">
                          <a:latin typeface="+mj-lt"/>
                          <a:ea typeface="Gill Sans"/>
                          <a:cs typeface="Gill Sans"/>
                          <a:sym typeface="Gill Sans"/>
                        </a:rPr>
                        <a:t>discharge.</a:t>
                      </a:r>
                      <a:endParaRPr sz="1900" u="none" strike="noStrike" cap="none" dirty="0">
                        <a:latin typeface="+mj-lt"/>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
        <p:nvSpPr>
          <p:cNvPr id="293" name="Google Shape;293;p51"/>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mj-lt"/>
                <a:ea typeface="Gill Sans"/>
                <a:cs typeface="Gill Sans"/>
                <a:sym typeface="Gill Sans"/>
              </a:rPr>
              <a:t>Source: </a:t>
            </a:r>
            <a:r>
              <a:rPr lang="en-GB" sz="1200" b="0" i="0" u="none" strike="noStrike" cap="none" dirty="0">
                <a:solidFill>
                  <a:schemeClr val="dk1"/>
                </a:solidFill>
                <a:latin typeface="+mj-lt"/>
                <a:ea typeface="Gill Sans"/>
                <a:cs typeface="Gill Sans"/>
                <a:sym typeface="Gill Sans"/>
              </a:rPr>
              <a:t>WHO </a:t>
            </a:r>
            <a:r>
              <a:rPr lang="en-GB" sz="1200" dirty="0">
                <a:solidFill>
                  <a:schemeClr val="dk1"/>
                </a:solidFill>
                <a:latin typeface="+mj-lt"/>
                <a:ea typeface="Gill Sans"/>
                <a:cs typeface="Gill Sans"/>
                <a:sym typeface="Gill Sans"/>
              </a:rPr>
              <a:t>2020b</a:t>
            </a:r>
            <a:endParaRPr sz="1200" b="0" i="0" u="none" strike="noStrike" cap="none" dirty="0">
              <a:solidFill>
                <a:schemeClr val="dk1"/>
              </a:solidFill>
              <a:latin typeface="+mj-lt"/>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4"/>
          <p:cNvSpPr txBox="1">
            <a:spLocks noGrp="1"/>
          </p:cNvSpPr>
          <p:nvPr>
            <p:ph type="title"/>
          </p:nvPr>
        </p:nvSpPr>
        <p:spPr>
          <a:xfrm>
            <a:off x="686100" y="189152"/>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Meeting Agenda</a:t>
            </a:r>
            <a:endParaRPr dirty="0"/>
          </a:p>
        </p:txBody>
      </p:sp>
      <p:sp>
        <p:nvSpPr>
          <p:cNvPr id="180" name="Google Shape;180;p34"/>
          <p:cNvSpPr txBox="1">
            <a:spLocks noGrp="1"/>
          </p:cNvSpPr>
          <p:nvPr>
            <p:ph type="body" idx="1"/>
          </p:nvPr>
        </p:nvSpPr>
        <p:spPr>
          <a:xfrm>
            <a:off x="686100" y="954409"/>
            <a:ext cx="4289100" cy="3429000"/>
          </a:xfrm>
          <a:prstGeom prst="rect">
            <a:avLst/>
          </a:prstGeom>
        </p:spPr>
        <p:txBody>
          <a:bodyPr spcFirstLastPara="1" wrap="square" lIns="0" tIns="0" rIns="0" bIns="0" anchor="t" anchorCtr="0">
            <a:noAutofit/>
          </a:bodyPr>
          <a:lstStyle/>
          <a:p>
            <a:pPr marL="457200" lvl="0" indent="-323850" algn="l" rtl="0">
              <a:spcBef>
                <a:spcPts val="0"/>
              </a:spcBef>
              <a:spcAft>
                <a:spcPts val="0"/>
              </a:spcAft>
              <a:buSzPts val="1500"/>
              <a:buChar char="•"/>
            </a:pPr>
            <a:r>
              <a:rPr lang="en-GB" sz="1700" dirty="0"/>
              <a:t>Purpose of the Meeting </a:t>
            </a:r>
            <a:endParaRPr sz="1700" dirty="0"/>
          </a:p>
          <a:p>
            <a:pPr marL="457200" lvl="0" indent="-323850" algn="l" rtl="0">
              <a:spcBef>
                <a:spcPts val="1200"/>
              </a:spcBef>
              <a:spcAft>
                <a:spcPts val="0"/>
              </a:spcAft>
              <a:buSzPts val="1500"/>
              <a:buChar char="•"/>
            </a:pPr>
            <a:r>
              <a:rPr lang="en-GB" sz="1700" dirty="0"/>
              <a:t>Review Structure of the Breastfeeding Counselling Mentorship Program and Implementation Process</a:t>
            </a:r>
            <a:endParaRPr sz="1700" dirty="0"/>
          </a:p>
          <a:p>
            <a:pPr marL="457200" lvl="0" indent="-323850" algn="l" rtl="0">
              <a:spcBef>
                <a:spcPts val="1200"/>
              </a:spcBef>
              <a:spcAft>
                <a:spcPts val="0"/>
              </a:spcAft>
              <a:buSzPts val="1500"/>
              <a:buChar char="•"/>
            </a:pPr>
            <a:r>
              <a:rPr lang="en-GB" sz="1700" dirty="0"/>
              <a:t>Expectations of Mentors</a:t>
            </a:r>
            <a:endParaRPr sz="1700" dirty="0"/>
          </a:p>
          <a:p>
            <a:pPr marL="457200" lvl="0" indent="-336550" algn="l" rtl="0">
              <a:spcBef>
                <a:spcPts val="1200"/>
              </a:spcBef>
              <a:spcAft>
                <a:spcPts val="0"/>
              </a:spcAft>
              <a:buSzPts val="1700"/>
              <a:buChar char="•"/>
            </a:pPr>
            <a:r>
              <a:rPr lang="en-GB" sz="1700" dirty="0"/>
              <a:t>Mentoring</a:t>
            </a:r>
            <a:endParaRPr sz="1700" dirty="0"/>
          </a:p>
          <a:p>
            <a:pPr marL="457200" lvl="0" indent="-336550" algn="l" rtl="0">
              <a:spcBef>
                <a:spcPts val="1200"/>
              </a:spcBef>
              <a:spcAft>
                <a:spcPts val="0"/>
              </a:spcAft>
              <a:buSzPts val="1700"/>
              <a:buChar char="•"/>
            </a:pPr>
            <a:r>
              <a:rPr lang="en-GB" sz="1700" dirty="0"/>
              <a:t>Program Resources</a:t>
            </a:r>
            <a:endParaRPr sz="1700" dirty="0"/>
          </a:p>
          <a:p>
            <a:pPr marL="457200" lvl="0" indent="-336550" algn="l" rtl="0">
              <a:spcBef>
                <a:spcPts val="1200"/>
              </a:spcBef>
              <a:spcAft>
                <a:spcPts val="0"/>
              </a:spcAft>
              <a:buSzPts val="1700"/>
              <a:buChar char="•"/>
            </a:pPr>
            <a:r>
              <a:rPr lang="en-GB" sz="1700" dirty="0"/>
              <a:t>Timelines and Schedules</a:t>
            </a:r>
            <a:endParaRPr sz="1700" dirty="0"/>
          </a:p>
          <a:p>
            <a:pPr marL="457200" lvl="0" indent="-323850" algn="l" rtl="0">
              <a:spcBef>
                <a:spcPts val="1200"/>
              </a:spcBef>
              <a:spcAft>
                <a:spcPts val="0"/>
              </a:spcAft>
              <a:buSzPts val="1500"/>
              <a:buChar char="•"/>
            </a:pPr>
            <a:r>
              <a:rPr lang="en-GB" sz="1700" dirty="0"/>
              <a:t>Next Steps</a:t>
            </a:r>
            <a:endParaRPr sz="1700" dirty="0"/>
          </a:p>
          <a:p>
            <a:pPr marL="457200" lvl="0" indent="-323850" algn="l" rtl="0">
              <a:spcBef>
                <a:spcPts val="1200"/>
              </a:spcBef>
              <a:spcAft>
                <a:spcPts val="1200"/>
              </a:spcAft>
              <a:buSzPts val="1500"/>
              <a:buChar char="•"/>
            </a:pPr>
            <a:r>
              <a:rPr lang="en-GB" sz="1700" dirty="0"/>
              <a:t>Summary</a:t>
            </a:r>
            <a:endParaRPr sz="1400" dirty="0"/>
          </a:p>
        </p:txBody>
      </p:sp>
      <p:pic>
        <p:nvPicPr>
          <p:cNvPr id="182" name="Google Shape;182;p34" descr="A front view of a woman sitting on a chair and reading a magazine as she breastfeeds an infant."/>
          <p:cNvPicPr preferRelativeResize="0"/>
          <p:nvPr/>
        </p:nvPicPr>
        <p:blipFill>
          <a:blip r:embed="rId3">
            <a:alphaModFix/>
          </a:blip>
          <a:stretch>
            <a:fillRect/>
          </a:stretch>
        </p:blipFill>
        <p:spPr>
          <a:xfrm>
            <a:off x="5007568" y="1294726"/>
            <a:ext cx="3640400" cy="2443699"/>
          </a:xfrm>
          <a:prstGeom prst="rect">
            <a:avLst/>
          </a:prstGeom>
          <a:noFill/>
          <a:ln>
            <a:noFill/>
          </a:ln>
        </p:spPr>
      </p:pic>
      <p:sp>
        <p:nvSpPr>
          <p:cNvPr id="183" name="Google Shape;183;p34"/>
          <p:cNvSpPr txBox="1">
            <a:spLocks noGrp="1"/>
          </p:cNvSpPr>
          <p:nvPr>
            <p:ph type="body" idx="1"/>
          </p:nvPr>
        </p:nvSpPr>
        <p:spPr>
          <a:xfrm rot="-5400000">
            <a:off x="7879375" y="2232375"/>
            <a:ext cx="1794300" cy="2001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GB" sz="900" dirty="0"/>
              <a:t>Photo credit: Allan </a:t>
            </a:r>
            <a:r>
              <a:rPr lang="en-GB" sz="900" dirty="0" err="1"/>
              <a:t>Gichigi</a:t>
            </a:r>
            <a:r>
              <a:rPr lang="en-GB" sz="900" dirty="0"/>
              <a:t>/MCSP</a:t>
            </a:r>
            <a:endParaRPr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Mentorship Program Package</a:t>
            </a:r>
            <a:endParaRPr/>
          </a:p>
        </p:txBody>
      </p:sp>
      <p:sp>
        <p:nvSpPr>
          <p:cNvPr id="299" name="Google Shape;299;p52"/>
          <p:cNvSpPr/>
          <p:nvPr/>
        </p:nvSpPr>
        <p:spPr>
          <a:xfrm>
            <a:off x="685800" y="940200"/>
            <a:ext cx="7772400" cy="3680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GB" sz="1900" b="0" i="0" u="none" strike="noStrike" cap="none" dirty="0">
                <a:solidFill>
                  <a:schemeClr val="accent3"/>
                </a:solidFill>
                <a:latin typeface="+mj-lt"/>
                <a:ea typeface="Gill Sans"/>
                <a:cs typeface="Gill Sans"/>
                <a:sym typeface="Gill Sans"/>
              </a:rPr>
              <a:t>The breastfeeding counselling </a:t>
            </a:r>
            <a:r>
              <a:rPr lang="en-GB" sz="1900" b="1" i="0" u="none" strike="noStrike" cap="none" dirty="0">
                <a:solidFill>
                  <a:schemeClr val="accent3"/>
                </a:solidFill>
                <a:latin typeface="+mj-lt"/>
                <a:ea typeface="Gill Sans"/>
                <a:cs typeface="Gill Sans"/>
                <a:sym typeface="Gill Sans"/>
              </a:rPr>
              <a:t>mentorship program package</a:t>
            </a:r>
            <a:r>
              <a:rPr lang="en-GB" sz="1900" b="0" i="0" u="none" strike="noStrike" cap="none" dirty="0">
                <a:solidFill>
                  <a:schemeClr val="accent3"/>
                </a:solidFill>
                <a:latin typeface="+mj-lt"/>
                <a:ea typeface="Gill Sans"/>
                <a:cs typeface="Gill Sans"/>
                <a:sym typeface="Gill Sans"/>
              </a:rPr>
              <a:t> includes</a:t>
            </a:r>
            <a:r>
              <a:rPr lang="en-GB" sz="1900" dirty="0">
                <a:solidFill>
                  <a:schemeClr val="accent3"/>
                </a:solidFill>
                <a:latin typeface="+mj-lt"/>
                <a:ea typeface="Gill Sans"/>
                <a:cs typeface="Gill Sans"/>
                <a:sym typeface="Gill Sans"/>
              </a:rPr>
              <a:t>—</a:t>
            </a:r>
            <a:endParaRPr sz="1900" b="0" i="0" u="none" strike="noStrike" cap="none" dirty="0">
              <a:solidFill>
                <a:schemeClr val="accent3"/>
              </a:solidFill>
              <a:latin typeface="+mj-lt"/>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1900" b="0" i="0" u="none" strike="noStrike" cap="none" dirty="0">
              <a:solidFill>
                <a:schemeClr val="accent3"/>
              </a:solidFill>
              <a:latin typeface="+mj-lt"/>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i="1" dirty="0">
                <a:solidFill>
                  <a:schemeClr val="accent3"/>
                </a:solidFill>
                <a:latin typeface="+mj-lt"/>
                <a:ea typeface="Gill Sans"/>
                <a:cs typeface="Gill Sans"/>
                <a:sym typeface="Gill Sans"/>
              </a:rPr>
              <a:t>Implementation Guidance for a Facility-Based Breastfeeding Counselling Mentorship Program</a:t>
            </a:r>
            <a:endParaRPr sz="1900" b="0" i="0" u="none" strike="noStrike" cap="none" dirty="0">
              <a:solidFill>
                <a:schemeClr val="accent3"/>
              </a:solidFill>
              <a:latin typeface="+mj-lt"/>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b="0" i="1" u="none" strike="noStrike" cap="none" dirty="0">
                <a:solidFill>
                  <a:schemeClr val="accent3"/>
                </a:solidFill>
                <a:latin typeface="+mj-lt"/>
                <a:ea typeface="Gill Sans"/>
                <a:cs typeface="Gill Sans"/>
                <a:sym typeface="Gill Sans"/>
              </a:rPr>
              <a:t>Core Concepts in Mentorship Training: Mentor Training for the Breastfeeding Cou</a:t>
            </a:r>
            <a:r>
              <a:rPr lang="en-GB" sz="1900" i="1" dirty="0">
                <a:solidFill>
                  <a:schemeClr val="accent3"/>
                </a:solidFill>
                <a:latin typeface="+mj-lt"/>
                <a:ea typeface="Gill Sans"/>
                <a:cs typeface="Gill Sans"/>
                <a:sym typeface="Gill Sans"/>
              </a:rPr>
              <a:t>nse</a:t>
            </a:r>
            <a:r>
              <a:rPr lang="en-GB" sz="1900" b="0" i="1" u="none" strike="noStrike" cap="none" dirty="0">
                <a:solidFill>
                  <a:schemeClr val="accent3"/>
                </a:solidFill>
                <a:latin typeface="+mj-lt"/>
                <a:ea typeface="Gill Sans"/>
                <a:cs typeface="Gill Sans"/>
                <a:sym typeface="Gill Sans"/>
              </a:rPr>
              <a:t>lling Mentorship P</a:t>
            </a:r>
            <a:r>
              <a:rPr lang="en-GB" sz="1900" i="1" dirty="0">
                <a:solidFill>
                  <a:schemeClr val="accent3"/>
                </a:solidFill>
                <a:latin typeface="+mj-lt"/>
                <a:ea typeface="Gill Sans"/>
                <a:cs typeface="Gill Sans"/>
                <a:sym typeface="Gill Sans"/>
              </a:rPr>
              <a:t>rogram</a:t>
            </a:r>
            <a:endParaRPr sz="1900" i="1" dirty="0">
              <a:solidFill>
                <a:schemeClr val="accent3"/>
              </a:solidFill>
              <a:latin typeface="+mj-lt"/>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Arial"/>
              <a:buChar char="—"/>
            </a:pPr>
            <a:r>
              <a:rPr lang="en-GB" sz="1900" dirty="0">
                <a:solidFill>
                  <a:schemeClr val="accent3"/>
                </a:solidFill>
                <a:latin typeface="+mj-lt"/>
                <a:ea typeface="Gill Sans"/>
                <a:cs typeface="Gill Sans"/>
                <a:sym typeface="Gill Sans"/>
              </a:rPr>
              <a:t>Facilitator’s Guide</a:t>
            </a:r>
            <a:endParaRPr sz="1900" dirty="0">
              <a:solidFill>
                <a:schemeClr val="accent3"/>
              </a:solidFill>
              <a:latin typeface="+mj-lt"/>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Gill Sans"/>
              <a:buChar char="—"/>
            </a:pPr>
            <a:r>
              <a:rPr lang="en-GB" sz="1900" dirty="0">
                <a:solidFill>
                  <a:schemeClr val="accent3"/>
                </a:solidFill>
                <a:latin typeface="+mj-lt"/>
                <a:ea typeface="Gill Sans"/>
                <a:cs typeface="Gill Sans"/>
                <a:sym typeface="Gill Sans"/>
              </a:rPr>
              <a:t>Participant’s Manual</a:t>
            </a:r>
            <a:endParaRPr sz="1900" dirty="0">
              <a:solidFill>
                <a:schemeClr val="accent3"/>
              </a:solidFill>
              <a:latin typeface="+mj-lt"/>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Gill Sans"/>
              <a:buChar char="—"/>
            </a:pPr>
            <a:r>
              <a:rPr lang="en-GB" sz="1900" dirty="0">
                <a:solidFill>
                  <a:schemeClr val="accent3"/>
                </a:solidFill>
                <a:latin typeface="+mj-lt"/>
                <a:ea typeface="Gill Sans"/>
                <a:cs typeface="Gill Sans"/>
                <a:sym typeface="Gill Sans"/>
              </a:rPr>
              <a:t>Slide deck.</a:t>
            </a:r>
            <a:endParaRPr sz="1900" dirty="0">
              <a:solidFill>
                <a:schemeClr val="accent3"/>
              </a:solidFill>
              <a:latin typeface="+mj-lt"/>
              <a:ea typeface="Gill Sans"/>
              <a:cs typeface="Gill Sans"/>
              <a:sym typeface="Gill Sans"/>
            </a:endParaRPr>
          </a:p>
          <a:p>
            <a:pPr marL="457200" marR="0" lvl="0" indent="0" algn="l" rtl="0">
              <a:lnSpc>
                <a:spcPct val="100000"/>
              </a:lnSpc>
              <a:spcBef>
                <a:spcPts val="0"/>
              </a:spcBef>
              <a:spcAft>
                <a:spcPts val="0"/>
              </a:spcAft>
              <a:buNone/>
            </a:pPr>
            <a:endParaRPr sz="1900" dirty="0">
              <a:solidFill>
                <a:schemeClr val="accent3"/>
              </a:solidFill>
              <a:latin typeface="+mj-lt"/>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r>
              <a:rPr lang="en-GB" sz="1900" b="0" i="0" u="none" strike="noStrike" cap="none" dirty="0">
                <a:solidFill>
                  <a:schemeClr val="accent3"/>
                </a:solidFill>
                <a:latin typeface="+mj-lt"/>
                <a:ea typeface="Gill Sans"/>
                <a:cs typeface="Gill Sans"/>
                <a:sym typeface="Gill Sans"/>
              </a:rPr>
              <a:t>The mentorship package complements</a:t>
            </a:r>
            <a:r>
              <a:rPr lang="en-GB" sz="1900" dirty="0">
                <a:solidFill>
                  <a:schemeClr val="accent3"/>
                </a:solidFill>
                <a:latin typeface="+mj-lt"/>
                <a:ea typeface="Gill Sans"/>
                <a:cs typeface="Gill Sans"/>
                <a:sym typeface="Gill Sans"/>
              </a:rPr>
              <a:t>—</a:t>
            </a:r>
            <a:endParaRPr sz="1900" b="0" i="0" u="none" strike="noStrike" cap="none" dirty="0">
              <a:solidFill>
                <a:schemeClr val="accent3"/>
              </a:solidFill>
              <a:latin typeface="+mj-lt"/>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b="0" i="1" u="none" strike="noStrike" cap="none" dirty="0">
                <a:solidFill>
                  <a:schemeClr val="accent3"/>
                </a:solidFill>
                <a:latin typeface="+mj-lt"/>
                <a:ea typeface="Gill Sans"/>
                <a:cs typeface="Gill Sans"/>
                <a:sym typeface="Gill Sans"/>
              </a:rPr>
              <a:t>BFHI Training Course for Maternity Staff. </a:t>
            </a:r>
            <a:endParaRPr sz="1800" b="0" i="1" u="none" strike="noStrike" cap="none" dirty="0">
              <a:solidFill>
                <a:schemeClr val="accent3"/>
              </a:solidFill>
              <a:latin typeface="+mj-lt"/>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3"/>
              </a:solidFill>
              <a:latin typeface="+mj-lt"/>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53"/>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Implementation Guidance</a:t>
            </a:r>
            <a:endParaRPr/>
          </a:p>
        </p:txBody>
      </p:sp>
      <p:sp>
        <p:nvSpPr>
          <p:cNvPr id="304" name="Google Shape;304;p53"/>
          <p:cNvSpPr txBox="1">
            <a:spLocks noGrp="1"/>
          </p:cNvSpPr>
          <p:nvPr>
            <p:ph type="body" idx="1"/>
          </p:nvPr>
        </p:nvSpPr>
        <p:spPr>
          <a:xfrm>
            <a:off x="685800" y="971550"/>
            <a:ext cx="7317000" cy="3429000"/>
          </a:xfrm>
          <a:prstGeom prst="rect">
            <a:avLst/>
          </a:prstGeom>
        </p:spPr>
        <p:txBody>
          <a:bodyPr spcFirstLastPara="1" wrap="square" lIns="0" tIns="0" rIns="0" bIns="0" anchor="t" anchorCtr="0">
            <a:noAutofit/>
          </a:bodyPr>
          <a:lstStyle/>
          <a:p>
            <a:pPr marL="230187" lvl="0" indent="-214947" algn="l" rtl="0">
              <a:lnSpc>
                <a:spcPct val="80000"/>
              </a:lnSpc>
              <a:spcBef>
                <a:spcPts val="0"/>
              </a:spcBef>
              <a:spcAft>
                <a:spcPts val="0"/>
              </a:spcAft>
              <a:buSzPts val="1560"/>
              <a:buChar char="●"/>
            </a:pPr>
            <a:r>
              <a:rPr lang="en-GB" sz="1700" dirty="0"/>
              <a:t>Implementation guidance was developed for the program through </a:t>
            </a:r>
            <a:br>
              <a:rPr lang="en-GB" sz="1700" dirty="0"/>
            </a:br>
            <a:r>
              <a:rPr lang="en-GB" sz="1700" dirty="0"/>
              <a:t>a co-creation process with several stakeholders in Kenya, </a:t>
            </a:r>
            <a:br>
              <a:rPr lang="en-GB" sz="1700" dirty="0"/>
            </a:br>
            <a:r>
              <a:rPr lang="en-GB" sz="1700" dirty="0"/>
              <a:t>including the Ministry of Health.</a:t>
            </a:r>
            <a:endParaRPr sz="1700" dirty="0"/>
          </a:p>
          <a:p>
            <a:pPr marL="230187" lvl="0" indent="-214947" algn="l" rtl="0">
              <a:lnSpc>
                <a:spcPct val="80000"/>
              </a:lnSpc>
              <a:spcBef>
                <a:spcPts val="1200"/>
              </a:spcBef>
              <a:spcAft>
                <a:spcPts val="0"/>
              </a:spcAft>
              <a:buSzPts val="1560"/>
              <a:buChar char="●"/>
            </a:pPr>
            <a:r>
              <a:rPr lang="en-GB" sz="1700" dirty="0"/>
              <a:t>The implementation guidance draws on tools and resources from </a:t>
            </a:r>
            <a:br>
              <a:rPr lang="en-GB" sz="1700" dirty="0"/>
            </a:br>
            <a:r>
              <a:rPr lang="en-GB" sz="1700" dirty="0"/>
              <a:t>the </a:t>
            </a:r>
            <a:r>
              <a:rPr lang="en-GB" sz="1700" i="1" dirty="0"/>
              <a:t>BFHI Training</a:t>
            </a:r>
            <a:r>
              <a:rPr lang="en-GB" sz="1700" dirty="0"/>
              <a:t> and the </a:t>
            </a:r>
            <a:r>
              <a:rPr lang="en-GB" sz="1700" i="1" dirty="0"/>
              <a:t>Competency Verification Toolkit</a:t>
            </a:r>
            <a:r>
              <a:rPr lang="en-GB" sz="1700" dirty="0"/>
              <a:t>. </a:t>
            </a:r>
            <a:endParaRPr sz="1700" dirty="0"/>
          </a:p>
          <a:p>
            <a:pPr marL="230187" lvl="0" indent="-214947" algn="l" rtl="0">
              <a:lnSpc>
                <a:spcPct val="80000"/>
              </a:lnSpc>
              <a:spcBef>
                <a:spcPts val="1200"/>
              </a:spcBef>
              <a:spcAft>
                <a:spcPts val="0"/>
              </a:spcAft>
              <a:buSzPts val="1560"/>
              <a:buChar char="●"/>
            </a:pPr>
            <a:r>
              <a:rPr lang="en-GB" sz="1700" dirty="0"/>
              <a:t>Key document that health facilities will use when establishing and </a:t>
            </a:r>
            <a:br>
              <a:rPr lang="en-GB" sz="1700" dirty="0"/>
            </a:br>
            <a:r>
              <a:rPr lang="en-GB" sz="1700" dirty="0"/>
              <a:t>implementing the mentorship program at their facility:</a:t>
            </a:r>
            <a:endParaRPr sz="1700" dirty="0"/>
          </a:p>
          <a:p>
            <a:pPr marL="685800" lvl="1" indent="-213359" algn="l" rtl="0">
              <a:lnSpc>
                <a:spcPct val="80000"/>
              </a:lnSpc>
              <a:spcBef>
                <a:spcPts val="0"/>
              </a:spcBef>
              <a:spcAft>
                <a:spcPts val="0"/>
              </a:spcAft>
              <a:buSzPts val="1560"/>
              <a:buChar char="—"/>
            </a:pPr>
            <a:r>
              <a:rPr lang="en-GB" sz="1700" dirty="0">
                <a:latin typeface="+mj-lt"/>
              </a:rPr>
              <a:t>includes actions for implementing the mentorship program </a:t>
            </a:r>
            <a:br>
              <a:rPr lang="en-GB" sz="1700" dirty="0">
                <a:latin typeface="+mj-lt"/>
              </a:rPr>
            </a:br>
            <a:r>
              <a:rPr lang="en-GB" sz="1700" dirty="0">
                <a:latin typeface="+mj-lt"/>
              </a:rPr>
              <a:t>at the facility level</a:t>
            </a:r>
            <a:endParaRPr sz="1700" dirty="0">
              <a:latin typeface="+mj-lt"/>
            </a:endParaRPr>
          </a:p>
          <a:p>
            <a:pPr marL="684212" lvl="1" indent="-214947" algn="l" rtl="0">
              <a:lnSpc>
                <a:spcPct val="80000"/>
              </a:lnSpc>
              <a:spcBef>
                <a:spcPts val="1000"/>
              </a:spcBef>
              <a:spcAft>
                <a:spcPts val="0"/>
              </a:spcAft>
              <a:buSzPts val="1560"/>
              <a:buChar char="—"/>
            </a:pPr>
            <a:r>
              <a:rPr lang="en-GB" sz="1700" dirty="0">
                <a:latin typeface="+mj-lt"/>
              </a:rPr>
              <a:t>describes the program structure, management, implementation, and monitoring. </a:t>
            </a:r>
            <a:endParaRPr sz="1700" dirty="0">
              <a:latin typeface="+mj-lt"/>
            </a:endParaRPr>
          </a:p>
          <a:p>
            <a:pPr marL="230187" lvl="0" indent="-223837" algn="l" rtl="0">
              <a:lnSpc>
                <a:spcPct val="80000"/>
              </a:lnSpc>
              <a:spcBef>
                <a:spcPts val="1000"/>
              </a:spcBef>
              <a:spcAft>
                <a:spcPts val="0"/>
              </a:spcAft>
              <a:buSzPts val="1700"/>
              <a:buChar char="●"/>
            </a:pPr>
            <a:r>
              <a:rPr lang="en-GB" sz="1700" dirty="0"/>
              <a:t>Includes:</a:t>
            </a:r>
            <a:endParaRPr sz="1700" dirty="0"/>
          </a:p>
          <a:p>
            <a:pPr marL="684212" lvl="1" indent="-223837" algn="l" rtl="0">
              <a:lnSpc>
                <a:spcPct val="80000"/>
              </a:lnSpc>
              <a:spcBef>
                <a:spcPts val="0"/>
              </a:spcBef>
              <a:spcAft>
                <a:spcPts val="0"/>
              </a:spcAft>
              <a:buSzPts val="1700"/>
              <a:buChar char="—"/>
            </a:pPr>
            <a:r>
              <a:rPr lang="en-GB" sz="1700" dirty="0">
                <a:latin typeface="+mj-lt"/>
              </a:rPr>
              <a:t>Mentor and mentee job aids, mentorship program tools, and information, education, and communication materials</a:t>
            </a:r>
            <a:endParaRPr sz="1700" dirty="0">
              <a:latin typeface="+mj-lt"/>
            </a:endParaRPr>
          </a:p>
          <a:p>
            <a:pPr marL="684212" lvl="1" indent="-223837" algn="l" rtl="0">
              <a:lnSpc>
                <a:spcPct val="80000"/>
              </a:lnSpc>
              <a:spcBef>
                <a:spcPts val="1000"/>
              </a:spcBef>
              <a:spcAft>
                <a:spcPts val="1000"/>
              </a:spcAft>
              <a:buSzPts val="1700"/>
              <a:buChar char="—"/>
            </a:pPr>
            <a:r>
              <a:rPr lang="en-GB" sz="1700" dirty="0">
                <a:latin typeface="+mj-lt"/>
              </a:rPr>
              <a:t>Slide decks to use during orientation and inception meetings.</a:t>
            </a:r>
            <a:endParaRPr sz="1700" dirty="0">
              <a:latin typeface="+mj-lt"/>
            </a:endParaRPr>
          </a:p>
        </p:txBody>
      </p:sp>
      <p:pic>
        <p:nvPicPr>
          <p:cNvPr id="5" name="Picture 4" descr="A USAID poster features a woman looking at a swaddled infant in her arms. A man stands behind the woman and looks over her shoulders at the infant. The poster is titled, implementation guidance for a facility-based breastfeeding counseling mentorship program.">
            <a:extLst>
              <a:ext uri="{FF2B5EF4-FFF2-40B4-BE49-F238E27FC236}">
                <a16:creationId xmlns:a16="http://schemas.microsoft.com/office/drawing/2014/main" id="{2733164C-4014-44C3-9224-E82802B2F3DC}"/>
              </a:ext>
            </a:extLst>
          </p:cNvPr>
          <p:cNvPicPr>
            <a:picLocks noChangeAspect="1"/>
          </p:cNvPicPr>
          <p:nvPr/>
        </p:nvPicPr>
        <p:blipFill>
          <a:blip r:embed="rId3"/>
          <a:stretch>
            <a:fillRect/>
          </a:stretch>
        </p:blipFill>
        <p:spPr>
          <a:xfrm>
            <a:off x="6823932" y="158638"/>
            <a:ext cx="2114976" cy="2969778"/>
          </a:xfrm>
          <a:prstGeom prst="rect">
            <a:avLst/>
          </a:prstGeom>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4"/>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Review of the Implementation Process, including Actions Completed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55"/>
          <p:cNvSpPr txBox="1">
            <a:spLocks noGrp="1"/>
          </p:cNvSpPr>
          <p:nvPr>
            <p:ph type="title"/>
          </p:nvPr>
        </p:nvSpPr>
        <p:spPr>
          <a:xfrm>
            <a:off x="685804" y="8865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Implementation Process</a:t>
            </a:r>
            <a:endParaRPr/>
          </a:p>
        </p:txBody>
      </p:sp>
      <p:sp>
        <p:nvSpPr>
          <p:cNvPr id="316" name="Google Shape;316;p55"/>
          <p:cNvSpPr txBox="1">
            <a:spLocks noGrp="1"/>
          </p:cNvSpPr>
          <p:nvPr>
            <p:ph type="body" idx="1"/>
          </p:nvPr>
        </p:nvSpPr>
        <p:spPr>
          <a:xfrm>
            <a:off x="685799" y="857250"/>
            <a:ext cx="7284855" cy="342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GB" sz="1800" dirty="0">
                <a:solidFill>
                  <a:schemeClr val="accent3"/>
                </a:solidFill>
              </a:rPr>
              <a:t>The implementation process includes 10 actions:</a:t>
            </a:r>
            <a:endParaRPr sz="1800" b="1" dirty="0">
              <a:solidFill>
                <a:schemeClr val="accent3"/>
              </a:solidFill>
            </a:endParaRPr>
          </a:p>
          <a:p>
            <a:pPr marL="457200" lvl="0" indent="-336550" algn="l" rtl="0">
              <a:lnSpc>
                <a:spcPct val="115000"/>
              </a:lnSpc>
              <a:spcBef>
                <a:spcPts val="600"/>
              </a:spcBef>
              <a:spcAft>
                <a:spcPts val="0"/>
              </a:spcAft>
              <a:buClr>
                <a:schemeClr val="accent3"/>
              </a:buClr>
              <a:buSzPts val="1700"/>
              <a:buFont typeface="Gill Sans"/>
              <a:buAutoNum type="arabicPeriod"/>
            </a:pPr>
            <a:r>
              <a:rPr lang="en-GB" sz="1800" dirty="0">
                <a:solidFill>
                  <a:schemeClr val="accent3"/>
                </a:solidFill>
              </a:rPr>
              <a:t>Train health facility staff in the </a:t>
            </a:r>
            <a:r>
              <a:rPr lang="en-GB" sz="1800" i="1" dirty="0">
                <a:solidFill>
                  <a:schemeClr val="accent3"/>
                </a:solidFill>
              </a:rPr>
              <a:t>BFHI Training Course for Maternity Staff. </a:t>
            </a:r>
            <a:r>
              <a:rPr lang="en-GB" sz="1800" dirty="0"/>
              <a:t>✅</a:t>
            </a:r>
            <a:endParaRPr sz="1800" i="1"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Identify and prioritise service delivery points. </a:t>
            </a:r>
            <a:r>
              <a:rPr lang="en-GB" sz="1800" dirty="0"/>
              <a:t>✅</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Select and train mentors. </a:t>
            </a:r>
            <a:r>
              <a:rPr lang="en-GB" sz="1800" dirty="0"/>
              <a:t>✅</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Select mentees. </a:t>
            </a:r>
            <a:r>
              <a:rPr lang="en-GB" sz="1800" dirty="0"/>
              <a:t>✅</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Pair mentors and mentees. </a:t>
            </a:r>
            <a:r>
              <a:rPr lang="en-GB" sz="1800" dirty="0"/>
              <a:t>✅</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Orient mentors and mentees. </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Conduct mentoring.</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Conduct monthly meetings.</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Assess competencies for graduation.</a:t>
            </a:r>
            <a:endParaRPr sz="18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800" dirty="0">
                <a:solidFill>
                  <a:schemeClr val="accent3"/>
                </a:solidFill>
              </a:rPr>
              <a:t>Monitor the program.</a:t>
            </a:r>
            <a:endParaRPr sz="1800" dirty="0">
              <a:solidFill>
                <a:schemeClr val="accent3"/>
              </a:solidFill>
            </a:endParaRPr>
          </a:p>
          <a:p>
            <a:pPr marL="0" lvl="0" indent="0" algn="l" rtl="0">
              <a:spcBef>
                <a:spcPts val="600"/>
              </a:spcBef>
              <a:spcAft>
                <a:spcPts val="0"/>
              </a:spcAft>
              <a:buNone/>
            </a:pPr>
            <a:endParaRPr sz="1800" dirty="0">
              <a:solidFill>
                <a:schemeClr val="accent3"/>
              </a:solidFill>
            </a:endParaRPr>
          </a:p>
          <a:p>
            <a:pPr marL="0" lvl="0" indent="0" algn="l" rtl="0">
              <a:spcBef>
                <a:spcPts val="600"/>
              </a:spcBef>
              <a:spcAft>
                <a:spcPts val="1200"/>
              </a:spcAft>
              <a:buNone/>
            </a:pPr>
            <a:endParaRPr sz="1800" dirty="0"/>
          </a:p>
        </p:txBody>
      </p:sp>
      <p:sp>
        <p:nvSpPr>
          <p:cNvPr id="318" name="Google Shape;318;p55"/>
          <p:cNvSpPr/>
          <p:nvPr/>
        </p:nvSpPr>
        <p:spPr>
          <a:xfrm>
            <a:off x="5926950" y="1762750"/>
            <a:ext cx="2929500" cy="292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dirty="0">
                <a:solidFill>
                  <a:schemeClr val="lt1"/>
                </a:solidFill>
                <a:latin typeface="+mj-lt"/>
                <a:ea typeface="Gill Sans"/>
                <a:cs typeface="Gill Sans"/>
                <a:sym typeface="Gill Sans"/>
              </a:rPr>
              <a:t>There are also several steps before implementation to establish the mentorship program at a facility including—</a:t>
            </a:r>
            <a:endParaRPr sz="1500" dirty="0">
              <a:solidFill>
                <a:schemeClr val="lt1"/>
              </a:solidFill>
              <a:latin typeface="+mj-lt"/>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mj-lt"/>
                <a:ea typeface="Gill Sans"/>
                <a:cs typeface="Gill Sans"/>
                <a:sym typeface="Gill Sans"/>
              </a:rPr>
              <a:t>Sensitise facility management.</a:t>
            </a:r>
            <a:endParaRPr sz="1500" dirty="0">
              <a:solidFill>
                <a:schemeClr val="lt1"/>
              </a:solidFill>
              <a:latin typeface="+mj-lt"/>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mj-lt"/>
                <a:ea typeface="Gill Sans"/>
                <a:cs typeface="Gill Sans"/>
                <a:sym typeface="Gill Sans"/>
              </a:rPr>
              <a:t>Identify program leadership.</a:t>
            </a:r>
            <a:endParaRPr sz="1500" dirty="0">
              <a:solidFill>
                <a:schemeClr val="lt1"/>
              </a:solidFill>
              <a:latin typeface="+mj-lt"/>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mj-lt"/>
                <a:ea typeface="Gill Sans"/>
                <a:cs typeface="Gill Sans"/>
                <a:sym typeface="Gill Sans"/>
              </a:rPr>
              <a:t>Conduct a BFHI health facility self-assessment.</a:t>
            </a:r>
            <a:endParaRPr sz="1500" dirty="0">
              <a:solidFill>
                <a:schemeClr val="lt1"/>
              </a:solidFill>
              <a:latin typeface="+mj-lt"/>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mj-lt"/>
                <a:ea typeface="Gill Sans"/>
                <a:cs typeface="Gill Sans"/>
                <a:sym typeface="Gill Sans"/>
              </a:rPr>
              <a:t>Conduct an inception meeting.</a:t>
            </a:r>
            <a:endParaRPr sz="1500" dirty="0">
              <a:solidFill>
                <a:schemeClr val="lt1"/>
              </a:solidFill>
              <a:latin typeface="+mj-lt"/>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mj-lt"/>
                <a:ea typeface="Gill Sans"/>
                <a:cs typeface="Gill Sans"/>
                <a:sym typeface="Gill Sans"/>
              </a:rPr>
              <a:t>Acquire resources.</a:t>
            </a:r>
            <a:endParaRPr sz="1500" dirty="0">
              <a:solidFill>
                <a:schemeClr val="lt1"/>
              </a:solidFill>
              <a:latin typeface="+mj-lt"/>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56"/>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Service Delivery Points Chosen</a:t>
            </a:r>
            <a:endParaRPr/>
          </a:p>
        </p:txBody>
      </p:sp>
      <p:sp>
        <p:nvSpPr>
          <p:cNvPr id="323" name="Google Shape;323;p56"/>
          <p:cNvSpPr txBox="1">
            <a:spLocks noGrp="1"/>
          </p:cNvSpPr>
          <p:nvPr>
            <p:ph type="body" idx="1"/>
          </p:nvPr>
        </p:nvSpPr>
        <p:spPr>
          <a:xfrm>
            <a:off x="685800" y="971550"/>
            <a:ext cx="4584900" cy="3517500"/>
          </a:xfrm>
          <a:prstGeom prst="rect">
            <a:avLst/>
          </a:prstGeom>
        </p:spPr>
        <p:txBody>
          <a:bodyPr spcFirstLastPara="1" wrap="square" lIns="0" tIns="0" rIns="0" bIns="0" anchor="t" anchorCtr="0">
            <a:noAutofit/>
          </a:bodyPr>
          <a:lstStyle/>
          <a:p>
            <a:pPr marL="230187" lvl="0" indent="-242887" algn="l" rtl="0">
              <a:lnSpc>
                <a:spcPct val="80000"/>
              </a:lnSpc>
              <a:spcBef>
                <a:spcPts val="0"/>
              </a:spcBef>
              <a:spcAft>
                <a:spcPts val="0"/>
              </a:spcAft>
              <a:buSzPts val="2000"/>
              <a:buChar char="•"/>
            </a:pPr>
            <a:r>
              <a:rPr lang="en-GB" dirty="0"/>
              <a:t>We will implement the mentorship program in the following service delivery points:</a:t>
            </a:r>
            <a:endParaRPr dirty="0"/>
          </a:p>
          <a:p>
            <a:pPr marL="784225" lvl="1" algn="l" rtl="0">
              <a:lnSpc>
                <a:spcPct val="80000"/>
              </a:lnSpc>
              <a:spcBef>
                <a:spcPts val="1200"/>
              </a:spcBef>
              <a:spcAft>
                <a:spcPts val="0"/>
              </a:spcAft>
              <a:buSzPts val="2000"/>
              <a:buFont typeface="Arial" panose="020B0604020202020204" pitchFamily="34" charset="0"/>
              <a:buChar char="—"/>
            </a:pPr>
            <a:r>
              <a:rPr lang="en-GB" dirty="0">
                <a:latin typeface="+mj-lt"/>
              </a:rPr>
              <a:t>[TO BE ADDED]</a:t>
            </a:r>
            <a:endParaRPr dirty="0">
              <a:latin typeface="+mj-lt"/>
            </a:endParaRPr>
          </a:p>
          <a:p>
            <a:pPr marL="784225" lvl="1" algn="l" rtl="0">
              <a:lnSpc>
                <a:spcPct val="80000"/>
              </a:lnSpc>
              <a:spcBef>
                <a:spcPts val="1200"/>
              </a:spcBef>
              <a:spcAft>
                <a:spcPts val="1200"/>
              </a:spcAft>
              <a:buSzPts val="2000"/>
              <a:buFont typeface="Arial" panose="020B0604020202020204" pitchFamily="34" charset="0"/>
              <a:buChar char="—"/>
            </a:pPr>
            <a:r>
              <a:rPr lang="en-GB" dirty="0">
                <a:latin typeface="+mj-lt"/>
              </a:rPr>
              <a:t>[TO BE ADDED]</a:t>
            </a:r>
            <a:endParaRPr dirty="0">
              <a:latin typeface="+mj-lt"/>
            </a:endParaRPr>
          </a:p>
        </p:txBody>
      </p:sp>
      <p:pic>
        <p:nvPicPr>
          <p:cNvPr id="325" name="Google Shape;325;p56" descr="A female nurse places a newborn on a table that has glass enclosures on four sides. They are in a room that has scales for measuring the length and weight of a and an electric space heater.  "/>
          <p:cNvPicPr preferRelativeResize="0"/>
          <p:nvPr/>
        </p:nvPicPr>
        <p:blipFill rotWithShape="1">
          <a:blip r:embed="rId3">
            <a:alphaModFix/>
          </a:blip>
          <a:srcRect/>
          <a:stretch/>
        </p:blipFill>
        <p:spPr>
          <a:xfrm>
            <a:off x="5114149" y="1666625"/>
            <a:ext cx="3739824" cy="2496050"/>
          </a:xfrm>
          <a:prstGeom prst="rect">
            <a:avLst/>
          </a:prstGeom>
          <a:noFill/>
          <a:ln>
            <a:noFill/>
          </a:ln>
        </p:spPr>
      </p:pic>
      <p:sp>
        <p:nvSpPr>
          <p:cNvPr id="326" name="Google Shape;326;p56"/>
          <p:cNvSpPr txBox="1">
            <a:spLocks noGrp="1"/>
          </p:cNvSpPr>
          <p:nvPr>
            <p:ph type="body" idx="1"/>
          </p:nvPr>
        </p:nvSpPr>
        <p:spPr>
          <a:xfrm rot="-5400000">
            <a:off x="8056875" y="2395500"/>
            <a:ext cx="1794300" cy="2001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GB" sz="1000" dirty="0"/>
              <a:t>Photo credit: Allan </a:t>
            </a:r>
            <a:r>
              <a:rPr lang="en-GB" sz="1000" dirty="0" err="1"/>
              <a:t>Gichigi</a:t>
            </a:r>
            <a:r>
              <a:rPr lang="en-GB" sz="1000" dirty="0"/>
              <a:t>/MCSP</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57"/>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Mentees Selected</a:t>
            </a:r>
            <a:endParaRPr/>
          </a:p>
        </p:txBody>
      </p:sp>
      <p:sp>
        <p:nvSpPr>
          <p:cNvPr id="331" name="Google Shape;331;p57"/>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230187" lvl="0" indent="-242887" algn="l" rtl="0">
              <a:lnSpc>
                <a:spcPct val="80000"/>
              </a:lnSpc>
              <a:spcBef>
                <a:spcPts val="0"/>
              </a:spcBef>
              <a:spcAft>
                <a:spcPts val="0"/>
              </a:spcAft>
              <a:buSzPts val="2000"/>
              <a:buChar char="•"/>
            </a:pPr>
            <a:r>
              <a:rPr lang="en-GB" dirty="0"/>
              <a:t>We selected the following health workers to participate in the mentorship program:</a:t>
            </a:r>
            <a:endParaRPr dirty="0"/>
          </a:p>
          <a:p>
            <a:pPr marL="784225" lvl="1" algn="l" rtl="0">
              <a:lnSpc>
                <a:spcPct val="80000"/>
              </a:lnSpc>
              <a:spcBef>
                <a:spcPts val="1200"/>
              </a:spcBef>
              <a:spcAft>
                <a:spcPts val="0"/>
              </a:spcAft>
              <a:buSzPts val="2000"/>
              <a:buFont typeface="Arial" panose="020B0604020202020204" pitchFamily="34" charset="0"/>
              <a:buChar char="—"/>
            </a:pPr>
            <a:r>
              <a:rPr lang="en-GB" dirty="0">
                <a:latin typeface="+mj-lt"/>
              </a:rPr>
              <a:t>[TO BE ADDED]</a:t>
            </a:r>
            <a:endParaRPr dirty="0">
              <a:latin typeface="+mj-lt"/>
            </a:endParaRPr>
          </a:p>
          <a:p>
            <a:pPr marL="784225" lvl="1" algn="l" rtl="0">
              <a:lnSpc>
                <a:spcPct val="80000"/>
              </a:lnSpc>
              <a:spcBef>
                <a:spcPts val="1200"/>
              </a:spcBef>
              <a:spcAft>
                <a:spcPts val="1200"/>
              </a:spcAft>
              <a:buSzPts val="2000"/>
              <a:buFont typeface="Arial" panose="020B0604020202020204" pitchFamily="34" charset="0"/>
              <a:buChar char="—"/>
            </a:pPr>
            <a:r>
              <a:rPr lang="en-GB" dirty="0">
                <a:latin typeface="+mj-lt"/>
              </a:rPr>
              <a:t>[TO BE ADDED]</a:t>
            </a:r>
            <a:endParaRPr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5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Pairing of Mentors and Mentees</a:t>
            </a:r>
            <a:endParaRPr/>
          </a:p>
        </p:txBody>
      </p:sp>
      <p:sp>
        <p:nvSpPr>
          <p:cNvPr id="337" name="Google Shape;337;p58"/>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230187" lvl="0" indent="-242887" algn="l" rtl="0">
              <a:lnSpc>
                <a:spcPct val="80000"/>
              </a:lnSpc>
              <a:spcBef>
                <a:spcPts val="0"/>
              </a:spcBef>
              <a:spcAft>
                <a:spcPts val="0"/>
              </a:spcAft>
              <a:buSzPts val="2000"/>
              <a:buChar char="•"/>
            </a:pPr>
            <a:r>
              <a:rPr lang="en-GB" dirty="0"/>
              <a:t>The following mentors and mentees have been paired for the mentorship program:</a:t>
            </a:r>
            <a:endParaRPr dirty="0"/>
          </a:p>
          <a:p>
            <a:pPr marL="784225" lvl="1" algn="l" rtl="0">
              <a:lnSpc>
                <a:spcPct val="80000"/>
              </a:lnSpc>
              <a:spcBef>
                <a:spcPts val="1200"/>
              </a:spcBef>
              <a:spcAft>
                <a:spcPts val="0"/>
              </a:spcAft>
              <a:buSzPts val="2000"/>
              <a:buFont typeface="Arial" panose="020B0604020202020204" pitchFamily="34" charset="0"/>
              <a:buChar char="—"/>
            </a:pPr>
            <a:r>
              <a:rPr lang="en-GB" dirty="0">
                <a:latin typeface="+mj-lt"/>
              </a:rPr>
              <a:t>[TO BE ADDED]</a:t>
            </a:r>
            <a:endParaRPr dirty="0">
              <a:latin typeface="+mj-lt"/>
            </a:endParaRPr>
          </a:p>
          <a:p>
            <a:pPr marL="784225" lvl="1" algn="l" rtl="0">
              <a:lnSpc>
                <a:spcPct val="80000"/>
              </a:lnSpc>
              <a:spcBef>
                <a:spcPts val="1200"/>
              </a:spcBef>
              <a:spcAft>
                <a:spcPts val="0"/>
              </a:spcAft>
              <a:buSzPts val="2000"/>
              <a:buFont typeface="Arial" panose="020B0604020202020204" pitchFamily="34" charset="0"/>
              <a:buChar char="—"/>
            </a:pPr>
            <a:r>
              <a:rPr lang="en-GB" dirty="0">
                <a:latin typeface="+mj-lt"/>
              </a:rPr>
              <a:t>[TO BE ADDED]</a:t>
            </a:r>
            <a:endParaRPr dirty="0">
              <a:latin typeface="+mj-lt"/>
            </a:endParaRPr>
          </a:p>
          <a:p>
            <a:pPr marL="0" lvl="0" indent="0" algn="l" rtl="0">
              <a:spcBef>
                <a:spcPts val="1200"/>
              </a:spcBef>
              <a:spcAft>
                <a:spcPts val="1200"/>
              </a:spcAft>
              <a:buNone/>
            </a:pPr>
            <a:endParaRPr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9"/>
          <p:cNvSpPr txBox="1">
            <a:spLocks noGrp="1"/>
          </p:cNvSpPr>
          <p:nvPr>
            <p:ph type="title" idx="4294967295"/>
          </p:nvPr>
        </p:nvSpPr>
        <p:spPr>
          <a:xfrm>
            <a:off x="0" y="0"/>
            <a:ext cx="9144000" cy="468947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Expectations of Mentors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60"/>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Roles and Responsibilities of Mentors (1)</a:t>
            </a:r>
            <a:endParaRPr/>
          </a:p>
        </p:txBody>
      </p:sp>
      <p:sp>
        <p:nvSpPr>
          <p:cNvPr id="348" name="Google Shape;348;p60"/>
          <p:cNvSpPr txBox="1">
            <a:spLocks noGrp="1"/>
          </p:cNvSpPr>
          <p:nvPr>
            <p:ph type="body" idx="1"/>
          </p:nvPr>
        </p:nvSpPr>
        <p:spPr>
          <a:xfrm>
            <a:off x="685800" y="1123950"/>
            <a:ext cx="7772400" cy="34290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Font typeface="Cambria"/>
              <a:buChar char="•"/>
            </a:pPr>
            <a:r>
              <a:rPr lang="en-GB" sz="1800" dirty="0"/>
              <a:t>Provide mentoring, supporting the mentee(s) on all aspects of breastfeeding counselling, strengthening the mentees’ knowledge, skills, and attitudes.</a:t>
            </a:r>
            <a:endParaRPr sz="1800" dirty="0"/>
          </a:p>
          <a:p>
            <a:pPr marL="457200" lvl="0" indent="-342900" algn="l" rtl="0">
              <a:spcBef>
                <a:spcPts val="1000"/>
              </a:spcBef>
              <a:spcAft>
                <a:spcPts val="0"/>
              </a:spcAft>
              <a:buSzPts val="1800"/>
              <a:buFont typeface="Gill Sans"/>
              <a:buChar char="•"/>
            </a:pPr>
            <a:r>
              <a:rPr lang="en-GB" sz="1800" dirty="0"/>
              <a:t>Demonstrate and model breastfeeding counselling competencies.</a:t>
            </a:r>
            <a:endParaRPr sz="1800" dirty="0"/>
          </a:p>
          <a:p>
            <a:pPr marL="457200" lvl="0" indent="-342900" algn="l" rtl="0">
              <a:spcBef>
                <a:spcPts val="1000"/>
              </a:spcBef>
              <a:spcAft>
                <a:spcPts val="0"/>
              </a:spcAft>
              <a:buSzPts val="1800"/>
              <a:buFont typeface="Gill Sans"/>
              <a:buChar char="•"/>
            </a:pPr>
            <a:r>
              <a:rPr lang="en-GB" sz="1800" dirty="0"/>
              <a:t>Observe mentee(s) providing breastfeeding counselling, using the appropriate Observation Tool for the service delivery point.</a:t>
            </a:r>
            <a:endParaRPr sz="1800" dirty="0"/>
          </a:p>
          <a:p>
            <a:pPr marL="457200" lvl="0" indent="-342900" algn="l" rtl="0">
              <a:spcBef>
                <a:spcPts val="1000"/>
              </a:spcBef>
              <a:spcAft>
                <a:spcPts val="0"/>
              </a:spcAft>
              <a:buSzPts val="1800"/>
              <a:buFont typeface="Gill Sans"/>
              <a:buChar char="•"/>
            </a:pPr>
            <a:r>
              <a:rPr lang="en-GB" sz="1800" dirty="0"/>
              <a:t>Focus on observing counselling interactions and providing feedback to the mentee(s)—both affirming and corrective. </a:t>
            </a:r>
            <a:endParaRPr sz="1800" dirty="0"/>
          </a:p>
          <a:p>
            <a:pPr marL="457200" lvl="0" indent="-342900" algn="l" rtl="0">
              <a:spcBef>
                <a:spcPts val="1000"/>
              </a:spcBef>
              <a:spcAft>
                <a:spcPts val="0"/>
              </a:spcAft>
              <a:buSzPts val="1800"/>
              <a:buFont typeface="Gill Sans"/>
              <a:buChar char="•"/>
            </a:pPr>
            <a:r>
              <a:rPr lang="en-GB" sz="1800" dirty="0"/>
              <a:t>Facilitate professional growth in a non-punitive way. </a:t>
            </a:r>
            <a:endParaRPr sz="1800" dirty="0"/>
          </a:p>
          <a:p>
            <a:pPr marL="457200" lvl="0" indent="-342900" algn="l" rtl="0">
              <a:spcBef>
                <a:spcPts val="1000"/>
              </a:spcBef>
              <a:spcAft>
                <a:spcPts val="1000"/>
              </a:spcAft>
              <a:buSzPts val="1800"/>
              <a:buFont typeface="Gill Sans"/>
              <a:buChar char="•"/>
            </a:pPr>
            <a:r>
              <a:rPr lang="en-GB" sz="1800" dirty="0"/>
              <a:t>Encourage learning and improvement in breastfeeding counselling competencies.</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61"/>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Roles and Responsibilities of Mentors (2)</a:t>
            </a:r>
            <a:endParaRPr/>
          </a:p>
        </p:txBody>
      </p:sp>
      <p:sp>
        <p:nvSpPr>
          <p:cNvPr id="354" name="Google Shape;354;p61"/>
          <p:cNvSpPr txBox="1">
            <a:spLocks noGrp="1"/>
          </p:cNvSpPr>
          <p:nvPr>
            <p:ph type="body" idx="1"/>
          </p:nvPr>
        </p:nvSpPr>
        <p:spPr>
          <a:xfrm>
            <a:off x="685800" y="1123950"/>
            <a:ext cx="7772400" cy="3429000"/>
          </a:xfrm>
          <a:prstGeom prst="rect">
            <a:avLst/>
          </a:prstGeom>
        </p:spPr>
        <p:txBody>
          <a:bodyPr spcFirstLastPara="1" wrap="square" lIns="0" tIns="0" rIns="0" bIns="0" anchor="t" anchorCtr="0">
            <a:noAutofit/>
          </a:bodyPr>
          <a:lstStyle/>
          <a:p>
            <a:pPr marL="457200" lvl="0" indent="-349250" algn="l" rtl="0">
              <a:spcBef>
                <a:spcPts val="0"/>
              </a:spcBef>
              <a:spcAft>
                <a:spcPts val="0"/>
              </a:spcAft>
              <a:buSzPts val="1900"/>
              <a:buFont typeface="Gill Sans"/>
              <a:buChar char="•"/>
            </a:pPr>
            <a:r>
              <a:rPr lang="en-GB" sz="1900"/>
              <a:t>Build a rapport with mentee(s).</a:t>
            </a:r>
            <a:endParaRPr sz="1900"/>
          </a:p>
          <a:p>
            <a:pPr marL="457200" lvl="0" indent="-349250" algn="l" rtl="0">
              <a:spcBef>
                <a:spcPts val="1000"/>
              </a:spcBef>
              <a:spcAft>
                <a:spcPts val="0"/>
              </a:spcAft>
              <a:buSzPts val="1900"/>
              <a:buFont typeface="Gill Sans"/>
              <a:buChar char="•"/>
            </a:pPr>
            <a:r>
              <a:rPr lang="en-GB" sz="1900"/>
              <a:t>Plan and conduct weekly check-ins with their assigned mentee(s) to review documentation and action points from the previous meetings. </a:t>
            </a:r>
            <a:endParaRPr sz="1900"/>
          </a:p>
          <a:p>
            <a:pPr marL="457200" lvl="0" indent="-349250" algn="l" rtl="0">
              <a:spcBef>
                <a:spcPts val="1000"/>
              </a:spcBef>
              <a:spcAft>
                <a:spcPts val="0"/>
              </a:spcAft>
              <a:buSzPts val="1900"/>
              <a:buFont typeface="Gill Sans"/>
              <a:buChar char="•"/>
            </a:pPr>
            <a:r>
              <a:rPr lang="en-GB" sz="1900"/>
              <a:t>Be available to answer mentees’ questions and provide support to mentee(s). </a:t>
            </a:r>
            <a:endParaRPr sz="1900"/>
          </a:p>
          <a:p>
            <a:pPr marL="457200" lvl="0" indent="-349250" algn="l" rtl="0">
              <a:spcBef>
                <a:spcPts val="1000"/>
              </a:spcBef>
              <a:spcAft>
                <a:spcPts val="0"/>
              </a:spcAft>
              <a:buSzPts val="1900"/>
              <a:buFont typeface="Gill Sans"/>
              <a:buChar char="•"/>
            </a:pPr>
            <a:r>
              <a:rPr lang="en-GB" sz="1900"/>
              <a:t>Make use of job aids and tools.</a:t>
            </a:r>
            <a:endParaRPr sz="1900"/>
          </a:p>
          <a:p>
            <a:pPr marL="457200" lvl="0" indent="-349250" algn="l" rtl="0">
              <a:spcBef>
                <a:spcPts val="1000"/>
              </a:spcBef>
              <a:spcAft>
                <a:spcPts val="0"/>
              </a:spcAft>
              <a:buSzPts val="1900"/>
              <a:buFont typeface="Gill Sans"/>
              <a:buChar char="•"/>
            </a:pPr>
            <a:r>
              <a:rPr lang="en-GB" sz="1900"/>
              <a:t>Fill out monitoring and reporting forms. </a:t>
            </a:r>
            <a:endParaRPr sz="1900"/>
          </a:p>
          <a:p>
            <a:pPr marL="457200" lvl="0" indent="-349250" algn="l" rtl="0">
              <a:spcBef>
                <a:spcPts val="1000"/>
              </a:spcBef>
              <a:spcAft>
                <a:spcPts val="1000"/>
              </a:spcAft>
              <a:buSzPts val="1900"/>
              <a:buFont typeface="Gill Sans"/>
              <a:buChar char="•"/>
            </a:pPr>
            <a:r>
              <a:rPr lang="en-GB" sz="1900"/>
              <a:t>Participate in monthly mentoring meetings.</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idx="4294967295"/>
          </p:nvPr>
        </p:nvSpPr>
        <p:spPr>
          <a:xfrm>
            <a:off x="0" y="0"/>
            <a:ext cx="9144000" cy="468947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Purpose of the Meeting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62"/>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Additional Considerations for Selecting Mentors (1)</a:t>
            </a:r>
            <a:endParaRPr/>
          </a:p>
        </p:txBody>
      </p:sp>
      <p:sp>
        <p:nvSpPr>
          <p:cNvPr id="360" name="Google Shape;360;p62"/>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4020" algn="l" rtl="0">
              <a:spcBef>
                <a:spcPts val="0"/>
              </a:spcBef>
              <a:spcAft>
                <a:spcPts val="0"/>
              </a:spcAft>
              <a:buClr>
                <a:schemeClr val="accent3"/>
              </a:buClr>
              <a:buSzPts val="1818"/>
              <a:buFont typeface="Gill Sans"/>
              <a:buChar char="●"/>
            </a:pPr>
            <a:r>
              <a:rPr lang="en-GB" sz="1817">
                <a:solidFill>
                  <a:schemeClr val="accent3"/>
                </a:solidFill>
              </a:rPr>
              <a:t>Availability </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Other responsibilities</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Reliability </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Level of professional expertise </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Experience being in a supervisory role </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Experience with mentoring and pre-service professional education </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Ability to be a leader and influence people </a:t>
            </a:r>
            <a:endParaRPr sz="1817">
              <a:solidFill>
                <a:schemeClr val="accent3"/>
              </a:solidFill>
            </a:endParaRPr>
          </a:p>
          <a:p>
            <a:pPr marL="457200" lvl="0" indent="-344020" algn="l" rtl="0">
              <a:spcBef>
                <a:spcPts val="1000"/>
              </a:spcBef>
              <a:spcAft>
                <a:spcPts val="1000"/>
              </a:spcAft>
              <a:buClr>
                <a:schemeClr val="accent3"/>
              </a:buClr>
              <a:buSzPts val="1818"/>
              <a:buFont typeface="Gill Sans"/>
              <a:buChar char="●"/>
            </a:pPr>
            <a:r>
              <a:rPr lang="en-GB" sz="1817">
                <a:solidFill>
                  <a:schemeClr val="accent3"/>
                </a:solidFill>
              </a:rPr>
              <a:t>Knowledge about maternity care and infant feeding practices within the BFHI context to accurately detect both correct and incorrect knowledge, skills, and attitudes (behaviours)</a:t>
            </a:r>
            <a:endParaRPr sz="2117">
              <a:solidFill>
                <a:schemeClr val="accent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p63"/>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Additional Considerations for Selecting Mentors (2)</a:t>
            </a:r>
            <a:endParaRPr/>
          </a:p>
        </p:txBody>
      </p:sp>
      <p:sp>
        <p:nvSpPr>
          <p:cNvPr id="366" name="Google Shape;366;p63"/>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lnSpcReduction="10000"/>
          </a:bodyPr>
          <a:lstStyle/>
          <a:p>
            <a:pPr marL="457200" lvl="0" indent="-344020" algn="l" rtl="0">
              <a:spcBef>
                <a:spcPts val="0"/>
              </a:spcBef>
              <a:spcAft>
                <a:spcPts val="0"/>
              </a:spcAft>
              <a:buClr>
                <a:schemeClr val="accent3"/>
              </a:buClr>
              <a:buSzPts val="1818"/>
              <a:buFont typeface="Gill Sans"/>
              <a:buChar char="●"/>
            </a:pPr>
            <a:r>
              <a:rPr lang="en-GB" sz="1817">
                <a:solidFill>
                  <a:schemeClr val="accent3"/>
                </a:solidFill>
              </a:rPr>
              <a:t>Communication and organisational skills</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Critical thinking and problem-solving skills</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Resilience and adaptability</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Supportive and positive attitude in approach to work</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Attention to detail</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Commitment to improving the quality of care for patients</a:t>
            </a:r>
            <a:endParaRPr sz="1817">
              <a:solidFill>
                <a:schemeClr val="accent3"/>
              </a:solidFill>
            </a:endParaRPr>
          </a:p>
          <a:p>
            <a:pPr marL="457200" lvl="0" indent="-344020" algn="l" rtl="0">
              <a:spcBef>
                <a:spcPts val="1000"/>
              </a:spcBef>
              <a:spcAft>
                <a:spcPts val="0"/>
              </a:spcAft>
              <a:buClr>
                <a:schemeClr val="accent3"/>
              </a:buClr>
              <a:buSzPts val="1818"/>
              <a:buFont typeface="Gill Sans"/>
              <a:buChar char="●"/>
            </a:pPr>
            <a:r>
              <a:rPr lang="en-GB" sz="1817">
                <a:solidFill>
                  <a:schemeClr val="accent3"/>
                </a:solidFill>
              </a:rPr>
              <a:t>Willingness to learn new skills</a:t>
            </a:r>
            <a:endParaRPr sz="1817">
              <a:solidFill>
                <a:schemeClr val="accent3"/>
              </a:solidFill>
            </a:endParaRPr>
          </a:p>
          <a:p>
            <a:pPr marL="457200" lvl="0" indent="-344020" algn="l" rtl="0">
              <a:spcBef>
                <a:spcPts val="1000"/>
              </a:spcBef>
              <a:spcAft>
                <a:spcPts val="1000"/>
              </a:spcAft>
              <a:buClr>
                <a:schemeClr val="accent3"/>
              </a:buClr>
              <a:buSzPts val="1818"/>
              <a:buFont typeface="Gill Sans"/>
              <a:buChar char="●"/>
            </a:pPr>
            <a:r>
              <a:rPr lang="en-GB" sz="1817">
                <a:solidFill>
                  <a:schemeClr val="accent3"/>
                </a:solidFill>
              </a:rPr>
              <a:t>Willingness to commit to participating in the mentorship activities for the duration of the mentorship program.</a:t>
            </a:r>
            <a:endParaRPr sz="2117">
              <a:solidFill>
                <a:schemeClr val="accent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4"/>
          <p:cNvSpPr txBox="1">
            <a:spLocks noGrp="1"/>
          </p:cNvSpPr>
          <p:nvPr>
            <p:ph type="title" idx="4294967295"/>
          </p:nvPr>
        </p:nvSpPr>
        <p:spPr>
          <a:xfrm>
            <a:off x="0" y="0"/>
            <a:ext cx="9144000" cy="468947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Implementation Process: Actions 6–10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5"/>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Action 6: Orient Mentors and Mentees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66"/>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Mentor and Mentee Orientation Meeting</a:t>
            </a:r>
            <a:endParaRPr/>
          </a:p>
        </p:txBody>
      </p:sp>
      <p:sp>
        <p:nvSpPr>
          <p:cNvPr id="382" name="Google Shape;382;p66"/>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20000"/>
          </a:bodyPr>
          <a:lstStyle/>
          <a:p>
            <a:pPr marL="457200" lvl="0" indent="-342900" algn="l" rtl="0">
              <a:spcBef>
                <a:spcPts val="0"/>
              </a:spcBef>
              <a:spcAft>
                <a:spcPts val="0"/>
              </a:spcAft>
              <a:buSzPts val="1800"/>
              <a:buChar char="●"/>
            </a:pPr>
            <a:r>
              <a:rPr lang="en-GB" dirty="0"/>
              <a:t>Following this mentor-only orientation meeting, we will hold an orientation meeting with both mentors and mentees.</a:t>
            </a:r>
            <a:endParaRPr dirty="0"/>
          </a:p>
          <a:p>
            <a:pPr marL="457200" lvl="0" indent="-342900" algn="l" rtl="0">
              <a:spcBef>
                <a:spcPts val="1000"/>
              </a:spcBef>
              <a:spcAft>
                <a:spcPts val="0"/>
              </a:spcAft>
              <a:buSzPts val="1800"/>
              <a:buChar char="●"/>
            </a:pPr>
            <a:r>
              <a:rPr lang="en-GB" dirty="0"/>
              <a:t>This meeting will include the same content as this orientation meeting but will also include the following:</a:t>
            </a:r>
            <a:endParaRPr dirty="0"/>
          </a:p>
          <a:p>
            <a:pPr marL="914400" lvl="1" indent="-342900" algn="l" rtl="0">
              <a:spcBef>
                <a:spcPts val="1000"/>
              </a:spcBef>
              <a:spcAft>
                <a:spcPts val="0"/>
              </a:spcAft>
              <a:buSzPts val="1800"/>
              <a:buChar char="—"/>
            </a:pPr>
            <a:r>
              <a:rPr lang="en-GB" sz="2100" dirty="0">
                <a:latin typeface="+mj-lt"/>
              </a:rPr>
              <a:t>brief overview of clinical mentoring</a:t>
            </a:r>
            <a:endParaRPr sz="2100" dirty="0">
              <a:latin typeface="+mj-lt"/>
            </a:endParaRPr>
          </a:p>
          <a:p>
            <a:pPr marL="914400" lvl="1" indent="-342900" algn="l" rtl="0">
              <a:spcBef>
                <a:spcPts val="1000"/>
              </a:spcBef>
              <a:spcAft>
                <a:spcPts val="0"/>
              </a:spcAft>
              <a:buSzPts val="1800"/>
              <a:buChar char="—"/>
            </a:pPr>
            <a:r>
              <a:rPr lang="en-GB" sz="2100" dirty="0">
                <a:latin typeface="+mj-lt"/>
              </a:rPr>
              <a:t>minimum requirements for selecting mentors and mentees</a:t>
            </a:r>
            <a:endParaRPr sz="2100" dirty="0">
              <a:latin typeface="+mj-lt"/>
            </a:endParaRPr>
          </a:p>
          <a:p>
            <a:pPr marL="914400" lvl="1" indent="-342900" algn="l" rtl="0">
              <a:spcBef>
                <a:spcPts val="1000"/>
              </a:spcBef>
              <a:spcAft>
                <a:spcPts val="0"/>
              </a:spcAft>
              <a:buSzPts val="1800"/>
              <a:buChar char="—"/>
            </a:pPr>
            <a:r>
              <a:rPr lang="en-GB" sz="2100" dirty="0">
                <a:latin typeface="+mj-lt"/>
              </a:rPr>
              <a:t>additional considerations for selecting mentors and mentees</a:t>
            </a:r>
            <a:endParaRPr sz="2100" dirty="0">
              <a:latin typeface="+mj-lt"/>
            </a:endParaRPr>
          </a:p>
          <a:p>
            <a:pPr marL="914400" lvl="1" indent="-342900" algn="l" rtl="0">
              <a:spcBef>
                <a:spcPts val="1000"/>
              </a:spcBef>
              <a:spcAft>
                <a:spcPts val="0"/>
              </a:spcAft>
              <a:buSzPts val="1800"/>
              <a:buChar char="—"/>
            </a:pPr>
            <a:r>
              <a:rPr lang="en-GB" sz="2100" dirty="0">
                <a:latin typeface="+mj-lt"/>
              </a:rPr>
              <a:t>expectations of mentees (roles and responsibilities)</a:t>
            </a:r>
            <a:endParaRPr sz="2100" dirty="0">
              <a:latin typeface="+mj-lt"/>
            </a:endParaRPr>
          </a:p>
          <a:p>
            <a:pPr marL="914400" lvl="1" indent="-342900" algn="l" rtl="0">
              <a:spcBef>
                <a:spcPts val="1000"/>
              </a:spcBef>
              <a:spcAft>
                <a:spcPts val="0"/>
              </a:spcAft>
              <a:buSzPts val="1800"/>
              <a:buChar char="—"/>
            </a:pPr>
            <a:r>
              <a:rPr lang="en-GB" sz="2100" dirty="0">
                <a:latin typeface="+mj-lt"/>
              </a:rPr>
              <a:t>explanation of the process of pairing of mentees to mentors</a:t>
            </a:r>
            <a:endParaRPr sz="2100" dirty="0">
              <a:latin typeface="+mj-lt"/>
            </a:endParaRPr>
          </a:p>
          <a:p>
            <a:pPr marL="914400" lvl="1" indent="-342900" algn="l" rtl="0">
              <a:spcBef>
                <a:spcPts val="1000"/>
              </a:spcBef>
              <a:spcAft>
                <a:spcPts val="1000"/>
              </a:spcAft>
              <a:buSzPts val="1800"/>
              <a:buChar char="—"/>
            </a:pPr>
            <a:r>
              <a:rPr lang="en-GB" sz="2100" dirty="0">
                <a:latin typeface="+mj-lt"/>
              </a:rPr>
              <a:t>mentees complete the “Mentee Self-Evaluation Form.”</a:t>
            </a:r>
            <a:endParaRPr sz="2100"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7"/>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Action 7: Conduct Mentoring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6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What is Mentoring? </a:t>
            </a:r>
            <a:endParaRPr/>
          </a:p>
        </p:txBody>
      </p:sp>
      <p:sp>
        <p:nvSpPr>
          <p:cNvPr id="393" name="Google Shape;393;p68"/>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a:t>Mentoring involves demonstrating, observing, debriefing, and checking in. </a:t>
            </a:r>
            <a:endParaRPr/>
          </a:p>
          <a:p>
            <a:pPr marL="457200" lvl="0" indent="-342900" algn="l" rtl="0">
              <a:spcBef>
                <a:spcPts val="1200"/>
              </a:spcBef>
              <a:spcAft>
                <a:spcPts val="0"/>
              </a:spcAft>
              <a:buSzPts val="1800"/>
              <a:buChar char="•"/>
            </a:pPr>
            <a:r>
              <a:rPr lang="en-GB"/>
              <a:t>The success of mentoring rests on the mentor providing timely, appropriate, and supportive feedback to the mentee. </a:t>
            </a:r>
            <a:endParaRPr/>
          </a:p>
          <a:p>
            <a:pPr marL="457200" lvl="0" indent="-342900" algn="l" rtl="0">
              <a:spcBef>
                <a:spcPts val="1200"/>
              </a:spcBef>
              <a:spcAft>
                <a:spcPts val="1200"/>
              </a:spcAft>
              <a:buSzPts val="1800"/>
              <a:buChar char="•"/>
            </a:pPr>
            <a:r>
              <a:rPr lang="en-GB"/>
              <a:t>While mentoring is primarily the responsibility of mentors and mentees, the BFHI facility coordinator and the BFHI Facility Implementation Team will offer support and guidance throughout the mentoring process.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69"/>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Goal Setting with Your Mentee(s)</a:t>
            </a:r>
            <a:endParaRPr/>
          </a:p>
        </p:txBody>
      </p:sp>
      <p:sp>
        <p:nvSpPr>
          <p:cNvPr id="399" name="Google Shape;399;p69"/>
          <p:cNvSpPr txBox="1">
            <a:spLocks noGrp="1"/>
          </p:cNvSpPr>
          <p:nvPr>
            <p:ph type="body" idx="1"/>
          </p:nvPr>
        </p:nvSpPr>
        <p:spPr>
          <a:xfrm>
            <a:off x="685800" y="895350"/>
            <a:ext cx="7772400" cy="3429000"/>
          </a:xfrm>
          <a:prstGeom prst="rect">
            <a:avLst/>
          </a:prstGeom>
        </p:spPr>
        <p:txBody>
          <a:bodyPr spcFirstLastPara="1" wrap="square" lIns="0" tIns="0" rIns="0" bIns="0" anchor="t" anchorCtr="0">
            <a:noAutofit/>
          </a:bodyPr>
          <a:lstStyle/>
          <a:p>
            <a:pPr marL="457200" lvl="0" indent="-329882" algn="l" rtl="0">
              <a:lnSpc>
                <a:spcPct val="80000"/>
              </a:lnSpc>
              <a:spcBef>
                <a:spcPts val="0"/>
              </a:spcBef>
              <a:spcAft>
                <a:spcPts val="0"/>
              </a:spcAft>
              <a:buSzPts val="1595"/>
              <a:buChar char="•"/>
            </a:pPr>
            <a:r>
              <a:rPr lang="en-GB" sz="1750" dirty="0"/>
              <a:t>Before mentoring begins, the mentor and mentee(s) will meet to establish the mentees’ goals for the program. This helps to start to build trust, review individual goals, and discuss anything sensitive or confidential without other mentees present. </a:t>
            </a:r>
            <a:endParaRPr sz="1750" dirty="0"/>
          </a:p>
          <a:p>
            <a:pPr marL="457200" lvl="0" indent="-329882" algn="l" rtl="0">
              <a:lnSpc>
                <a:spcPct val="80000"/>
              </a:lnSpc>
              <a:spcBef>
                <a:spcPts val="1200"/>
              </a:spcBef>
              <a:spcAft>
                <a:spcPts val="0"/>
              </a:spcAft>
              <a:buSzPts val="1595"/>
              <a:buChar char="•"/>
            </a:pPr>
            <a:r>
              <a:rPr lang="en-GB" sz="1750" dirty="0"/>
              <a:t>Mentee goals should be—</a:t>
            </a:r>
            <a:endParaRPr sz="1750" dirty="0"/>
          </a:p>
          <a:p>
            <a:pPr marL="914400" lvl="1" indent="-329882" algn="l" rtl="0">
              <a:lnSpc>
                <a:spcPct val="80000"/>
              </a:lnSpc>
              <a:spcBef>
                <a:spcPts val="1200"/>
              </a:spcBef>
              <a:spcAft>
                <a:spcPts val="0"/>
              </a:spcAft>
              <a:buSzPts val="1595"/>
              <a:buChar char="—"/>
            </a:pPr>
            <a:r>
              <a:rPr lang="en-GB" sz="1750" dirty="0">
                <a:latin typeface="+mj-lt"/>
              </a:rPr>
              <a:t>based on strengths and gaps identified by completing the “Mentee Self-Evaluation Form”</a:t>
            </a:r>
            <a:endParaRPr sz="1750" dirty="0">
              <a:latin typeface="+mj-lt"/>
            </a:endParaRPr>
          </a:p>
          <a:p>
            <a:pPr marL="914400" lvl="1" indent="-329882" algn="l" rtl="0">
              <a:lnSpc>
                <a:spcPct val="80000"/>
              </a:lnSpc>
              <a:spcBef>
                <a:spcPts val="1200"/>
              </a:spcBef>
              <a:spcAft>
                <a:spcPts val="0"/>
              </a:spcAft>
              <a:buSzPts val="1595"/>
              <a:buChar char="—"/>
            </a:pPr>
            <a:r>
              <a:rPr lang="en-GB" sz="1750" dirty="0">
                <a:latin typeface="+mj-lt"/>
              </a:rPr>
              <a:t>tailored to the needs of the mentee</a:t>
            </a:r>
            <a:endParaRPr sz="1750" dirty="0">
              <a:latin typeface="+mj-lt"/>
            </a:endParaRPr>
          </a:p>
          <a:p>
            <a:pPr marL="914400" lvl="1" indent="-329882" algn="l" rtl="0">
              <a:lnSpc>
                <a:spcPct val="80000"/>
              </a:lnSpc>
              <a:spcBef>
                <a:spcPts val="1200"/>
              </a:spcBef>
              <a:spcAft>
                <a:spcPts val="0"/>
              </a:spcAft>
              <a:buSzPts val="1595"/>
              <a:buChar char="—"/>
            </a:pPr>
            <a:r>
              <a:rPr lang="en-GB" sz="1750" dirty="0">
                <a:latin typeface="+mj-lt"/>
              </a:rPr>
              <a:t>agreed upon between the mentor/mentee </a:t>
            </a:r>
            <a:endParaRPr sz="1750" dirty="0">
              <a:latin typeface="+mj-lt"/>
            </a:endParaRPr>
          </a:p>
          <a:p>
            <a:pPr marL="914400" lvl="1" indent="-329882" algn="l" rtl="0">
              <a:lnSpc>
                <a:spcPct val="80000"/>
              </a:lnSpc>
              <a:spcBef>
                <a:spcPts val="1200"/>
              </a:spcBef>
              <a:spcAft>
                <a:spcPts val="0"/>
              </a:spcAft>
              <a:buSzPts val="1595"/>
              <a:buChar char="—"/>
            </a:pPr>
            <a:r>
              <a:rPr lang="en-GB" sz="1750" dirty="0">
                <a:latin typeface="+mj-lt"/>
              </a:rPr>
              <a:t>selected from the list of focus competencies of the mentorship program</a:t>
            </a:r>
            <a:endParaRPr sz="1750" dirty="0">
              <a:latin typeface="+mj-lt"/>
            </a:endParaRPr>
          </a:p>
          <a:p>
            <a:pPr marL="914400" lvl="1" indent="-329882" algn="l" rtl="0">
              <a:lnSpc>
                <a:spcPct val="80000"/>
              </a:lnSpc>
              <a:spcBef>
                <a:spcPts val="1200"/>
              </a:spcBef>
              <a:spcAft>
                <a:spcPts val="0"/>
              </a:spcAft>
              <a:buSzPts val="1595"/>
              <a:buChar char="—"/>
            </a:pPr>
            <a:r>
              <a:rPr lang="en-GB" sz="1750" dirty="0">
                <a:latin typeface="+mj-lt"/>
              </a:rPr>
              <a:t>achievable within the duration of the mentorship program (i.e., the mentee can make progress on these goals within the four-month duration)</a:t>
            </a:r>
            <a:endParaRPr sz="1750" dirty="0">
              <a:latin typeface="+mj-lt"/>
            </a:endParaRPr>
          </a:p>
          <a:p>
            <a:pPr marL="914400" lvl="1" indent="-329882" algn="l" rtl="0">
              <a:lnSpc>
                <a:spcPct val="80000"/>
              </a:lnSpc>
              <a:spcBef>
                <a:spcPts val="1200"/>
              </a:spcBef>
              <a:spcAft>
                <a:spcPts val="1200"/>
              </a:spcAft>
              <a:buSzPts val="1595"/>
              <a:buChar char="—"/>
            </a:pPr>
            <a:r>
              <a:rPr lang="en-GB" sz="1750" dirty="0">
                <a:latin typeface="+mj-lt"/>
              </a:rPr>
              <a:t>documented on the “Mentee Goals and Progress Log” (will review later).</a:t>
            </a:r>
            <a:endParaRPr sz="1750"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70"/>
          <p:cNvSpPr txBox="1">
            <a:spLocks noGrp="1"/>
          </p:cNvSpPr>
          <p:nvPr>
            <p:ph type="title"/>
          </p:nvPr>
        </p:nvSpPr>
        <p:spPr>
          <a:xfrm>
            <a:off x="504010" y="171450"/>
            <a:ext cx="8174979"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dirty="0"/>
              <a:t>Summary: Demonstration, Observation, Debrief, and Check-In</a:t>
            </a:r>
            <a:endParaRPr dirty="0"/>
          </a:p>
        </p:txBody>
      </p:sp>
      <p:sp>
        <p:nvSpPr>
          <p:cNvPr id="405" name="Google Shape;405;p70"/>
          <p:cNvSpPr txBox="1">
            <a:spLocks noGrp="1"/>
          </p:cNvSpPr>
          <p:nvPr>
            <p:ph type="body" idx="1"/>
          </p:nvPr>
        </p:nvSpPr>
        <p:spPr>
          <a:xfrm>
            <a:off x="554549" y="1005941"/>
            <a:ext cx="8073900" cy="3429000"/>
          </a:xfrm>
          <a:prstGeom prst="rect">
            <a:avLst/>
          </a:prstGeom>
        </p:spPr>
        <p:txBody>
          <a:bodyPr spcFirstLastPara="1" wrap="square" lIns="0" tIns="0" rIns="0" bIns="0" anchor="t" anchorCtr="0">
            <a:noAutofit/>
          </a:bodyPr>
          <a:lstStyle/>
          <a:p>
            <a:pPr marL="457200" lvl="0" indent="-323532" algn="l" rtl="0">
              <a:lnSpc>
                <a:spcPct val="80000"/>
              </a:lnSpc>
              <a:spcBef>
                <a:spcPts val="0"/>
              </a:spcBef>
              <a:spcAft>
                <a:spcPts val="0"/>
              </a:spcAft>
              <a:buSzPts val="1495"/>
              <a:buChar char="•"/>
            </a:pPr>
            <a:r>
              <a:rPr lang="en-GB" b="1" dirty="0"/>
              <a:t>Takes place one to three times per week:</a:t>
            </a:r>
            <a:endParaRPr b="1" dirty="0"/>
          </a:p>
          <a:p>
            <a:pPr marL="914400" lvl="1" indent="-323532" algn="l" rtl="0">
              <a:lnSpc>
                <a:spcPct val="80000"/>
              </a:lnSpc>
              <a:spcBef>
                <a:spcPts val="1000"/>
              </a:spcBef>
              <a:spcAft>
                <a:spcPts val="0"/>
              </a:spcAft>
              <a:buSzPts val="1495"/>
              <a:buChar char="—"/>
            </a:pPr>
            <a:r>
              <a:rPr lang="en-GB" b="1" dirty="0">
                <a:latin typeface="+mj-lt"/>
              </a:rPr>
              <a:t>Demonstration:</a:t>
            </a:r>
            <a:r>
              <a:rPr lang="en-GB" dirty="0">
                <a:latin typeface="+mj-lt"/>
              </a:rPr>
              <a:t> </a:t>
            </a:r>
            <a:r>
              <a:rPr lang="en-GB" dirty="0">
                <a:solidFill>
                  <a:srgbClr val="635C5B"/>
                </a:solidFill>
                <a:latin typeface="+mj-lt"/>
              </a:rPr>
              <a:t>Mentees observe mentors providing breastfeeding counselling, demonstrating the competencies, and modelling best practices.</a:t>
            </a:r>
            <a:endParaRPr dirty="0">
              <a:solidFill>
                <a:srgbClr val="635C5B"/>
              </a:solidFill>
              <a:latin typeface="+mj-lt"/>
            </a:endParaRPr>
          </a:p>
          <a:p>
            <a:pPr marL="914400" lvl="1" indent="-323532" algn="l" rtl="0">
              <a:lnSpc>
                <a:spcPct val="80000"/>
              </a:lnSpc>
              <a:spcBef>
                <a:spcPts val="1000"/>
              </a:spcBef>
              <a:spcAft>
                <a:spcPts val="0"/>
              </a:spcAft>
              <a:buSzPts val="1495"/>
              <a:buChar char="—"/>
            </a:pPr>
            <a:r>
              <a:rPr lang="en-GB" b="1" dirty="0">
                <a:latin typeface="+mj-lt"/>
              </a:rPr>
              <a:t>Observation:</a:t>
            </a:r>
            <a:r>
              <a:rPr lang="en-GB" dirty="0">
                <a:latin typeface="+mj-lt"/>
              </a:rPr>
              <a:t> </a:t>
            </a:r>
            <a:endParaRPr dirty="0">
              <a:latin typeface="+mj-lt"/>
            </a:endParaRPr>
          </a:p>
          <a:p>
            <a:pPr marL="1371600" lvl="2" indent="-323532" algn="l" rtl="0">
              <a:lnSpc>
                <a:spcPct val="80000"/>
              </a:lnSpc>
              <a:spcBef>
                <a:spcPts val="1000"/>
              </a:spcBef>
              <a:spcAft>
                <a:spcPts val="0"/>
              </a:spcAft>
              <a:buClr>
                <a:srgbClr val="635C5B"/>
              </a:buClr>
              <a:buSzPts val="1495"/>
              <a:buChar char="■"/>
            </a:pPr>
            <a:r>
              <a:rPr lang="en-GB" sz="2000" dirty="0">
                <a:solidFill>
                  <a:srgbClr val="635C5B"/>
                </a:solidFill>
                <a:latin typeface="+mj-lt"/>
              </a:rPr>
              <a:t>Mentors observe mentees providing breastfeeding counselling. </a:t>
            </a:r>
            <a:endParaRPr sz="2000" dirty="0">
              <a:solidFill>
                <a:srgbClr val="635C5B"/>
              </a:solidFill>
              <a:latin typeface="+mj-lt"/>
            </a:endParaRPr>
          </a:p>
          <a:p>
            <a:pPr marL="1371600" lvl="2" indent="-323532" algn="l" rtl="0">
              <a:lnSpc>
                <a:spcPct val="80000"/>
              </a:lnSpc>
              <a:spcBef>
                <a:spcPts val="1000"/>
              </a:spcBef>
              <a:spcAft>
                <a:spcPts val="0"/>
              </a:spcAft>
              <a:buClr>
                <a:srgbClr val="635C5B"/>
              </a:buClr>
              <a:buSzPts val="1495"/>
              <a:buChar char="■"/>
            </a:pPr>
            <a:r>
              <a:rPr lang="en-GB" sz="2000" dirty="0">
                <a:solidFill>
                  <a:srgbClr val="635C5B"/>
                </a:solidFill>
                <a:latin typeface="+mj-lt"/>
              </a:rPr>
              <a:t>Mentors perform competency assessments of mentees.</a:t>
            </a:r>
            <a:endParaRPr sz="2000" dirty="0">
              <a:solidFill>
                <a:srgbClr val="635C5B"/>
              </a:solidFill>
              <a:latin typeface="+mj-lt"/>
            </a:endParaRPr>
          </a:p>
          <a:p>
            <a:pPr marL="914400" lvl="1" indent="-323532" algn="l" rtl="0">
              <a:lnSpc>
                <a:spcPct val="80000"/>
              </a:lnSpc>
              <a:spcBef>
                <a:spcPts val="1000"/>
              </a:spcBef>
              <a:spcAft>
                <a:spcPts val="0"/>
              </a:spcAft>
              <a:buSzPts val="1495"/>
              <a:buChar char="—"/>
            </a:pPr>
            <a:r>
              <a:rPr lang="en-GB" b="1" dirty="0">
                <a:latin typeface="+mj-lt"/>
              </a:rPr>
              <a:t>Debrief: </a:t>
            </a:r>
            <a:r>
              <a:rPr lang="en-GB" dirty="0">
                <a:solidFill>
                  <a:srgbClr val="635C5B"/>
                </a:solidFill>
                <a:latin typeface="+mj-lt"/>
              </a:rPr>
              <a:t>Mentors provide feedback to mentees.</a:t>
            </a:r>
            <a:endParaRPr dirty="0">
              <a:solidFill>
                <a:srgbClr val="635C5B"/>
              </a:solidFill>
              <a:latin typeface="+mj-lt"/>
            </a:endParaRPr>
          </a:p>
          <a:p>
            <a:pPr marL="457200" lvl="0" indent="-323532" algn="l" rtl="0">
              <a:lnSpc>
                <a:spcPct val="80000"/>
              </a:lnSpc>
              <a:spcBef>
                <a:spcPts val="1000"/>
              </a:spcBef>
              <a:spcAft>
                <a:spcPts val="0"/>
              </a:spcAft>
              <a:buSzPts val="1495"/>
              <a:buChar char="•"/>
            </a:pPr>
            <a:r>
              <a:rPr lang="en-GB" b="1" dirty="0"/>
              <a:t>Takes place once every one or two weeks:</a:t>
            </a:r>
            <a:endParaRPr b="1" dirty="0"/>
          </a:p>
          <a:p>
            <a:pPr marL="914400" lvl="1" indent="-323532" algn="l" rtl="0">
              <a:lnSpc>
                <a:spcPct val="80000"/>
              </a:lnSpc>
              <a:spcBef>
                <a:spcPts val="1000"/>
              </a:spcBef>
              <a:spcAft>
                <a:spcPts val="0"/>
              </a:spcAft>
              <a:buSzPts val="1495"/>
              <a:buChar char="—"/>
            </a:pPr>
            <a:r>
              <a:rPr lang="en-GB" b="1" dirty="0">
                <a:latin typeface="+mj-lt"/>
              </a:rPr>
              <a:t>Check-in:</a:t>
            </a:r>
            <a:r>
              <a:rPr lang="en-GB" b="1" dirty="0">
                <a:solidFill>
                  <a:srgbClr val="6C6463"/>
                </a:solidFill>
                <a:latin typeface="+mj-lt"/>
              </a:rPr>
              <a:t> </a:t>
            </a:r>
            <a:r>
              <a:rPr lang="en-GB" dirty="0">
                <a:solidFill>
                  <a:srgbClr val="635C5B"/>
                </a:solidFill>
                <a:latin typeface="+mj-lt"/>
              </a:rPr>
              <a:t>Debrief counselling sessions observed, provide feedback, conduct clinical teaching, etc. </a:t>
            </a:r>
            <a:endParaRPr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71"/>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Demonstration by Mentors</a:t>
            </a:r>
            <a:endParaRPr/>
          </a:p>
        </p:txBody>
      </p:sp>
      <p:sp>
        <p:nvSpPr>
          <p:cNvPr id="411" name="Google Shape;411;p71"/>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SzPts val="1800"/>
              <a:buChar char="•"/>
            </a:pPr>
            <a:r>
              <a:rPr lang="en-GB" dirty="0"/>
              <a:t>Initially, mentees will observe mentors demonstrating the competency(</a:t>
            </a:r>
            <a:r>
              <a:rPr lang="en-GB" dirty="0" err="1"/>
              <a:t>ies</a:t>
            </a:r>
            <a:r>
              <a:rPr lang="en-GB" dirty="0"/>
              <a:t>). The mentee can ask questions and learn by observing their mentor. Mentors leverage demonstrations to teach critical tasks related to performance indicators associated with the focus competencies. Mentors may use clinical teaching or side-by-side mentoring to facilitate learning. </a:t>
            </a:r>
            <a:endParaRPr dirty="0"/>
          </a:p>
          <a:p>
            <a:pPr marL="457200" lvl="0" indent="-342900" algn="l" rtl="0">
              <a:spcBef>
                <a:spcPts val="1200"/>
              </a:spcBef>
              <a:spcAft>
                <a:spcPts val="0"/>
              </a:spcAft>
              <a:buSzPts val="1800"/>
              <a:buChar char="•"/>
            </a:pPr>
            <a:r>
              <a:rPr lang="en-GB" dirty="0"/>
              <a:t>Mentors will demonstrate breastfeeding counselling competencies, as needed, throughout implementation of the mentorship program and consistently model good counselling skills. </a:t>
            </a:r>
            <a:endParaRPr dirty="0"/>
          </a:p>
          <a:p>
            <a:pPr marL="457200" lvl="0" indent="-342900" algn="l" rtl="0">
              <a:spcBef>
                <a:spcPts val="1200"/>
              </a:spcBef>
              <a:spcAft>
                <a:spcPts val="1200"/>
              </a:spcAft>
              <a:buSzPts val="1800"/>
              <a:buChar char="•"/>
            </a:pPr>
            <a:r>
              <a:rPr lang="en-GB" dirty="0"/>
              <a:t>When mentees are ready, they can demonstrate their breastfeeding counselling skills while mentors observe.</a:t>
            </a:r>
            <a:endParaRPr sz="11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6"/>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Meeting Goal and Objectives</a:t>
            </a:r>
            <a:endParaRPr/>
          </a:p>
        </p:txBody>
      </p:sp>
      <p:sp>
        <p:nvSpPr>
          <p:cNvPr id="193" name="Google Shape;193;p36"/>
          <p:cNvSpPr txBox="1">
            <a:spLocks noGrp="1"/>
          </p:cNvSpPr>
          <p:nvPr>
            <p:ph type="body" idx="1"/>
          </p:nvPr>
        </p:nvSpPr>
        <p:spPr>
          <a:xfrm>
            <a:off x="685800" y="1200150"/>
            <a:ext cx="7772400" cy="3581100"/>
          </a:xfrm>
          <a:prstGeom prst="rect">
            <a:avLst/>
          </a:prstGeom>
          <a:noFill/>
          <a:ln>
            <a:noFill/>
          </a:ln>
        </p:spPr>
        <p:txBody>
          <a:bodyPr spcFirstLastPara="1" wrap="square" lIns="0" tIns="0" rIns="0" bIns="0" anchor="t" anchorCtr="0">
            <a:normAutofit lnSpcReduction="10000"/>
          </a:bodyPr>
          <a:lstStyle/>
          <a:p>
            <a:pPr marL="457200" lvl="0" indent="-342900" algn="l" rtl="0">
              <a:spcBef>
                <a:spcPts val="0"/>
              </a:spcBef>
              <a:spcAft>
                <a:spcPts val="0"/>
              </a:spcAft>
              <a:buSzPts val="1800"/>
              <a:buChar char="•"/>
            </a:pPr>
            <a:r>
              <a:rPr lang="en-GB" dirty="0"/>
              <a:t>The goal of this meeting is to orient mentors to the facility-based breastfeeding counselling mentorship program before the start of mentoring.</a:t>
            </a:r>
            <a:endParaRPr dirty="0"/>
          </a:p>
          <a:p>
            <a:pPr marL="457200" lvl="0" indent="-342900" algn="l" rtl="0">
              <a:spcBef>
                <a:spcPts val="1000"/>
              </a:spcBef>
              <a:spcAft>
                <a:spcPts val="0"/>
              </a:spcAft>
              <a:buSzPts val="1800"/>
              <a:buChar char="•"/>
            </a:pPr>
            <a:r>
              <a:rPr lang="en-GB" dirty="0"/>
              <a:t>By the end of the meeting, participants will be able to— </a:t>
            </a:r>
            <a:endParaRPr dirty="0"/>
          </a:p>
          <a:p>
            <a:pPr marL="914400" lvl="1" indent="-342900" algn="l" rtl="0">
              <a:spcBef>
                <a:spcPts val="0"/>
              </a:spcBef>
              <a:spcAft>
                <a:spcPts val="0"/>
              </a:spcAft>
              <a:buSzPts val="1800"/>
              <a:buChar char="—"/>
            </a:pPr>
            <a:r>
              <a:rPr lang="en-GB" dirty="0">
                <a:latin typeface="+mj-lt"/>
              </a:rPr>
              <a:t>Describe the structure of the mentorship program. </a:t>
            </a:r>
            <a:endParaRPr dirty="0">
              <a:latin typeface="+mj-lt"/>
            </a:endParaRPr>
          </a:p>
          <a:p>
            <a:pPr marL="914400" lvl="1" indent="-342900" algn="l" rtl="0">
              <a:spcBef>
                <a:spcPts val="1000"/>
              </a:spcBef>
              <a:spcAft>
                <a:spcPts val="0"/>
              </a:spcAft>
              <a:buSzPts val="1800"/>
              <a:buChar char="—"/>
            </a:pPr>
            <a:r>
              <a:rPr lang="en-GB" dirty="0">
                <a:latin typeface="+mj-lt"/>
              </a:rPr>
              <a:t>Describe the expectations of mentors.</a:t>
            </a:r>
            <a:endParaRPr dirty="0">
              <a:latin typeface="+mj-lt"/>
            </a:endParaRPr>
          </a:p>
          <a:p>
            <a:pPr marL="914400" lvl="1" indent="-342900" algn="l" rtl="0">
              <a:spcBef>
                <a:spcPts val="1000"/>
              </a:spcBef>
              <a:spcAft>
                <a:spcPts val="0"/>
              </a:spcAft>
              <a:buSzPts val="1800"/>
              <a:buChar char="—"/>
            </a:pPr>
            <a:r>
              <a:rPr lang="en-GB" dirty="0">
                <a:latin typeface="+mj-lt"/>
              </a:rPr>
              <a:t>Explain the process of mentoring. </a:t>
            </a:r>
            <a:endParaRPr dirty="0">
              <a:latin typeface="+mj-lt"/>
            </a:endParaRPr>
          </a:p>
          <a:p>
            <a:pPr marL="914400" lvl="1" indent="-342900" algn="l" rtl="0">
              <a:spcBef>
                <a:spcPts val="1000"/>
              </a:spcBef>
              <a:spcAft>
                <a:spcPts val="0"/>
              </a:spcAft>
              <a:buSzPts val="1800"/>
              <a:buChar char="—"/>
            </a:pPr>
            <a:r>
              <a:rPr lang="en-GB" dirty="0">
                <a:latin typeface="+mj-lt"/>
              </a:rPr>
              <a:t>Use program resources to mentor health workers on breastfeeding counselling. </a:t>
            </a:r>
            <a:endParaRPr dirty="0">
              <a:latin typeface="+mj-lt"/>
            </a:endParaRPr>
          </a:p>
          <a:p>
            <a:pPr marL="914400" lvl="1" indent="-342900" algn="l" rtl="0">
              <a:spcBef>
                <a:spcPts val="1000"/>
              </a:spcBef>
              <a:spcAft>
                <a:spcPts val="1000"/>
              </a:spcAft>
              <a:buSzPts val="1800"/>
              <a:buChar char="—"/>
            </a:pPr>
            <a:r>
              <a:rPr lang="en-GB" dirty="0">
                <a:latin typeface="+mj-lt"/>
              </a:rPr>
              <a:t>Describe the timeline and scheduling for the mentorship program. </a:t>
            </a:r>
            <a:endParaRPr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72"/>
          <p:cNvSpPr txBox="1">
            <a:spLocks noGrp="1"/>
          </p:cNvSpPr>
          <p:nvPr>
            <p:ph type="title"/>
          </p:nvPr>
        </p:nvSpPr>
        <p:spPr>
          <a:xfrm>
            <a:off x="685800" y="5715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Observation of Mentees by Mentors</a:t>
            </a:r>
            <a:endParaRPr dirty="0"/>
          </a:p>
        </p:txBody>
      </p:sp>
      <p:sp>
        <p:nvSpPr>
          <p:cNvPr id="417" name="Google Shape;417;p72"/>
          <p:cNvSpPr txBox="1">
            <a:spLocks noGrp="1"/>
          </p:cNvSpPr>
          <p:nvPr>
            <p:ph type="body" idx="1"/>
          </p:nvPr>
        </p:nvSpPr>
        <p:spPr>
          <a:xfrm>
            <a:off x="685800" y="857250"/>
            <a:ext cx="7772400" cy="3429000"/>
          </a:xfrm>
          <a:prstGeom prst="rect">
            <a:avLst/>
          </a:prstGeom>
        </p:spPr>
        <p:txBody>
          <a:bodyPr spcFirstLastPara="1" wrap="square" lIns="0" tIns="0" rIns="0" bIns="0" anchor="t" anchorCtr="0">
            <a:noAutofit/>
          </a:bodyPr>
          <a:lstStyle/>
          <a:p>
            <a:pPr marL="457200" lvl="0" indent="-330200" algn="l" rtl="0">
              <a:spcBef>
                <a:spcPts val="0"/>
              </a:spcBef>
              <a:spcAft>
                <a:spcPts val="0"/>
              </a:spcAft>
              <a:buSzPts val="1600"/>
              <a:buChar char="•"/>
            </a:pPr>
            <a:r>
              <a:rPr lang="en-GB" sz="1600" dirty="0"/>
              <a:t>Mentors observe mentees providing breastfeeding counselling between one and three times per week, initially more frequently, throughout implementation of the mentorship program. </a:t>
            </a:r>
            <a:endParaRPr sz="1600" dirty="0"/>
          </a:p>
          <a:p>
            <a:pPr marL="457200" lvl="0" indent="-330200" algn="l" rtl="0">
              <a:spcBef>
                <a:spcPts val="1200"/>
              </a:spcBef>
              <a:spcAft>
                <a:spcPts val="0"/>
              </a:spcAft>
              <a:buSzPts val="1600"/>
              <a:buChar char="•"/>
            </a:pPr>
            <a:r>
              <a:rPr lang="en-GB" sz="1600" dirty="0"/>
              <a:t>During observations, the mentee practises the competencies that she/he prioritised.</a:t>
            </a:r>
            <a:endParaRPr sz="1600" dirty="0"/>
          </a:p>
          <a:p>
            <a:pPr marL="457200" lvl="0" indent="-330200" algn="l" rtl="0">
              <a:spcBef>
                <a:spcPts val="1200"/>
              </a:spcBef>
              <a:spcAft>
                <a:spcPts val="0"/>
              </a:spcAft>
              <a:buSzPts val="1600"/>
              <a:buChar char="•"/>
            </a:pPr>
            <a:r>
              <a:rPr lang="en-GB" sz="1600" dirty="0"/>
              <a:t>If, when the mentor is observing a mentee, the mentee omits crucial information or gives incorrect information, the mentor may gently step in and clarify the information during the counselling interaction. </a:t>
            </a:r>
            <a:endParaRPr sz="1600" dirty="0"/>
          </a:p>
          <a:p>
            <a:pPr marL="457200" lvl="0" indent="-330200" algn="l" rtl="0">
              <a:spcBef>
                <a:spcPts val="1200"/>
              </a:spcBef>
              <a:spcAft>
                <a:spcPts val="0"/>
              </a:spcAft>
              <a:buSzPts val="1600"/>
              <a:buChar char="•"/>
            </a:pPr>
            <a:r>
              <a:rPr lang="en-GB" sz="1600" dirty="0"/>
              <a:t>Mentors assess mentees’ competencies using the performance indicators corresponding with the competencies that the mentees prioritised.</a:t>
            </a:r>
            <a:endParaRPr sz="1600" dirty="0"/>
          </a:p>
          <a:p>
            <a:pPr marL="457200" lvl="0" indent="-330200" algn="l" rtl="0">
              <a:spcBef>
                <a:spcPts val="1200"/>
              </a:spcBef>
              <a:spcAft>
                <a:spcPts val="1200"/>
              </a:spcAft>
              <a:buSzPts val="1600"/>
              <a:buChar char="•"/>
            </a:pPr>
            <a:r>
              <a:rPr lang="en-GB" sz="1600" dirty="0"/>
              <a:t>When observing breastfeeding counselling sessions, mentors will use the “Observation Tool” (will review later) to help identify specific actions or skills related to priority performance indicators. You can also review these during monthly meetings to assess progress against established goals.</a:t>
            </a:r>
            <a:endParaRPr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73"/>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Debrief</a:t>
            </a:r>
            <a:endParaRPr/>
          </a:p>
        </p:txBody>
      </p:sp>
      <p:sp>
        <p:nvSpPr>
          <p:cNvPr id="423" name="Google Shape;423;p73"/>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SzPts val="1800"/>
              <a:buChar char="•"/>
            </a:pPr>
            <a:r>
              <a:rPr lang="en-GB"/>
              <a:t>After any demonstration and observation, mentors and mentees should debrief. </a:t>
            </a:r>
            <a:endParaRPr/>
          </a:p>
          <a:p>
            <a:pPr marL="457200" lvl="0" indent="-342900" algn="l" rtl="0">
              <a:spcBef>
                <a:spcPts val="1200"/>
              </a:spcBef>
              <a:spcAft>
                <a:spcPts val="0"/>
              </a:spcAft>
              <a:buSzPts val="1800"/>
              <a:buChar char="•"/>
            </a:pPr>
            <a:r>
              <a:rPr lang="en-GB"/>
              <a:t>After mentees observe a mentor demonstrating breastfeeding counselling competencies, mentees will discuss what they observed, provide feedback, and ask questions. </a:t>
            </a:r>
            <a:endParaRPr/>
          </a:p>
          <a:p>
            <a:pPr marL="457200" lvl="0" indent="-342900" algn="l" rtl="0">
              <a:spcBef>
                <a:spcPts val="1200"/>
              </a:spcBef>
              <a:spcAft>
                <a:spcPts val="0"/>
              </a:spcAft>
              <a:buSzPts val="1800"/>
              <a:buChar char="•"/>
            </a:pPr>
            <a:r>
              <a:rPr lang="en-GB"/>
              <a:t>After mentors observe mentees, mentors will give supportive, constructive feedback and suggestions for improvement to the mentee. </a:t>
            </a:r>
            <a:endParaRPr/>
          </a:p>
          <a:p>
            <a:pPr marL="457200" lvl="0" indent="-342900" algn="l" rtl="0">
              <a:spcBef>
                <a:spcPts val="1200"/>
              </a:spcBef>
              <a:spcAft>
                <a:spcPts val="1200"/>
              </a:spcAft>
              <a:buSzPts val="1800"/>
              <a:buChar char="•"/>
            </a:pPr>
            <a:r>
              <a:rPr lang="en-GB"/>
              <a:t>If a mentor uses the mentor-led small group approach to mentoring, the mentor will provide feedback to all of the mentees in a group, so mentees can learn from each other.</a:t>
            </a:r>
            <a:endParaRPr sz="11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74"/>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Check-In</a:t>
            </a:r>
            <a:endParaRPr/>
          </a:p>
        </p:txBody>
      </p:sp>
      <p:sp>
        <p:nvSpPr>
          <p:cNvPr id="429" name="Google Shape;429;p74"/>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a:bodyPr>
          <a:lstStyle/>
          <a:p>
            <a:pPr marL="457200" lvl="0" indent="-342900" algn="l" rtl="0">
              <a:spcBef>
                <a:spcPts val="0"/>
              </a:spcBef>
              <a:spcAft>
                <a:spcPts val="0"/>
              </a:spcAft>
              <a:buSzPts val="1800"/>
              <a:buChar char="•"/>
            </a:pPr>
            <a:r>
              <a:rPr lang="en-GB"/>
              <a:t>Mentors should check in with mentee(s) every one or two weeks, depending on need and availability. More frequent mentoring check-ins are useful, particularly at the start of the program, if work schedules allow. </a:t>
            </a:r>
            <a:endParaRPr/>
          </a:p>
          <a:p>
            <a:pPr marL="457200" lvl="0" indent="-342900" algn="l" rtl="0">
              <a:spcBef>
                <a:spcPts val="1200"/>
              </a:spcBef>
              <a:spcAft>
                <a:spcPts val="0"/>
              </a:spcAft>
              <a:buSzPts val="1800"/>
              <a:buChar char="•"/>
            </a:pPr>
            <a:r>
              <a:rPr lang="en-GB"/>
              <a:t>Check-ins should last for 60–90 minutes each, and they can be conducted one-on-one (mentor and mentee) or as a group (mentor and several mentees).</a:t>
            </a:r>
            <a:endParaRPr/>
          </a:p>
          <a:p>
            <a:pPr marL="457200" lvl="0" indent="-342900" algn="l" rtl="0">
              <a:spcBef>
                <a:spcPts val="1200"/>
              </a:spcBef>
              <a:spcAft>
                <a:spcPts val="1200"/>
              </a:spcAft>
              <a:buSzPts val="1800"/>
              <a:buChar char="•"/>
            </a:pPr>
            <a:r>
              <a:rPr lang="en-GB"/>
              <a:t>In cases where mentor-led small groups are the norm, mentors should plan to check in with each mentee one-to-one to discuss individual goals and any sensitive or confidential information that the mentee does not want to share with other mentees.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5"/>
          <p:cNvSpPr txBox="1">
            <a:spLocks noGrp="1"/>
          </p:cNvSpPr>
          <p:nvPr>
            <p:ph type="title" idx="4294967295"/>
          </p:nvPr>
        </p:nvSpPr>
        <p:spPr>
          <a:xfrm>
            <a:off x="0" y="0"/>
            <a:ext cx="9144000" cy="4675188"/>
          </a:xfrm>
          <a:prstGeom prst="rect">
            <a:avLst/>
          </a:prstGeom>
          <a:solidFill>
            <a:schemeClr val="l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dk1"/>
              </a:buClr>
              <a:buSzPts val="2500"/>
              <a:buFont typeface="Arial"/>
              <a:buNone/>
              <a:tabLst/>
              <a:defRPr/>
            </a:pPr>
            <a:r>
              <a:rPr kumimoji="0" lang="en-GB" sz="2500" b="1" i="0" u="none" strike="noStrike" kern="0" cap="none" spc="0" normalizeH="0" baseline="0" noProof="0" dirty="0">
                <a:ln>
                  <a:noFill/>
                </a:ln>
                <a:solidFill>
                  <a:schemeClr val="dk1"/>
                </a:solidFill>
                <a:effectLst/>
                <a:uLnTx/>
                <a:uFillTx/>
                <a:latin typeface="+mj-lt"/>
                <a:ea typeface="Gill Sans"/>
                <a:cs typeface="Gill Sans"/>
                <a:sym typeface="Gill Sans"/>
              </a:rPr>
              <a:t>Program Materials: Mentor Resources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76"/>
          <p:cNvSpPr txBox="1">
            <a:spLocks noGrp="1"/>
          </p:cNvSpPr>
          <p:nvPr>
            <p:ph type="title"/>
          </p:nvPr>
        </p:nvSpPr>
        <p:spPr>
          <a:xfrm>
            <a:off x="685800" y="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Mentor Resources</a:t>
            </a:r>
            <a:endParaRPr dirty="0"/>
          </a:p>
        </p:txBody>
      </p:sp>
      <p:sp>
        <p:nvSpPr>
          <p:cNvPr id="440" name="Google Shape;440;p76"/>
          <p:cNvSpPr txBox="1">
            <a:spLocks noGrp="1"/>
          </p:cNvSpPr>
          <p:nvPr>
            <p:ph type="body" idx="1"/>
          </p:nvPr>
        </p:nvSpPr>
        <p:spPr>
          <a:xfrm>
            <a:off x="685800" y="685800"/>
            <a:ext cx="7772400" cy="3600450"/>
          </a:xfrm>
          <a:prstGeom prst="rect">
            <a:avLst/>
          </a:prstGeom>
        </p:spPr>
        <p:txBody>
          <a:bodyPr spcFirstLastPara="1" wrap="square" lIns="0" tIns="0" rIns="0" bIns="0" anchor="t" anchorCtr="0">
            <a:noAutofit/>
          </a:bodyPr>
          <a:lstStyle/>
          <a:p>
            <a:pPr marL="457200" lvl="0" indent="-308610" algn="l" rtl="0">
              <a:spcBef>
                <a:spcPts val="0"/>
              </a:spcBef>
              <a:spcAft>
                <a:spcPts val="0"/>
              </a:spcAft>
              <a:buSzPct val="90000"/>
              <a:buChar char="•"/>
            </a:pPr>
            <a:r>
              <a:rPr lang="en-GB" sz="1450" b="1" dirty="0"/>
              <a:t>Mentor Job Aids:</a:t>
            </a:r>
            <a:endParaRPr sz="1450" b="1" dirty="0"/>
          </a:p>
          <a:p>
            <a:pPr marL="914400" lvl="1" indent="-308610" algn="l" rtl="0">
              <a:spcBef>
                <a:spcPts val="1000"/>
              </a:spcBef>
              <a:spcAft>
                <a:spcPts val="0"/>
              </a:spcAft>
              <a:buSzPct val="90000"/>
              <a:buChar char="—"/>
            </a:pPr>
            <a:r>
              <a:rPr lang="en-GB" sz="1450" dirty="0">
                <a:latin typeface="+mj-lt"/>
              </a:rPr>
              <a:t>Building a Relationship with a Mentee</a:t>
            </a:r>
            <a:endParaRPr sz="1450" dirty="0">
              <a:latin typeface="+mj-lt"/>
            </a:endParaRPr>
          </a:p>
          <a:p>
            <a:pPr marL="914400" lvl="1" indent="-308610" algn="l" rtl="0">
              <a:spcBef>
                <a:spcPts val="1000"/>
              </a:spcBef>
              <a:spcAft>
                <a:spcPts val="0"/>
              </a:spcAft>
              <a:buSzPct val="90000"/>
              <a:buChar char="—"/>
            </a:pPr>
            <a:r>
              <a:rPr lang="en-GB" sz="1450" dirty="0">
                <a:latin typeface="+mj-lt"/>
              </a:rPr>
              <a:t>Basic Principles of Giving Feedback</a:t>
            </a:r>
            <a:endParaRPr sz="1450" dirty="0">
              <a:latin typeface="+mj-lt"/>
            </a:endParaRPr>
          </a:p>
          <a:p>
            <a:pPr marL="914400" lvl="1" indent="-308610" algn="l" rtl="0">
              <a:spcBef>
                <a:spcPts val="1000"/>
              </a:spcBef>
              <a:spcAft>
                <a:spcPts val="0"/>
              </a:spcAft>
              <a:buSzPct val="90000"/>
              <a:buChar char="—"/>
            </a:pPr>
            <a:r>
              <a:rPr lang="en-GB" sz="1450" dirty="0">
                <a:latin typeface="+mj-lt"/>
              </a:rPr>
              <a:t>Six Steps of Clinical Teaching</a:t>
            </a:r>
            <a:endParaRPr sz="1450" dirty="0">
              <a:latin typeface="+mj-lt"/>
            </a:endParaRPr>
          </a:p>
          <a:p>
            <a:pPr marL="914400" lvl="1" indent="-308610" algn="l" rtl="0">
              <a:spcBef>
                <a:spcPts val="1000"/>
              </a:spcBef>
              <a:spcAft>
                <a:spcPts val="0"/>
              </a:spcAft>
              <a:buSzPct val="90000"/>
              <a:buChar char="—"/>
            </a:pPr>
            <a:r>
              <a:rPr lang="en-GB" sz="1450" dirty="0">
                <a:latin typeface="+mj-lt"/>
              </a:rPr>
              <a:t>Schedule of Mentoring Meetings and Resources to Use</a:t>
            </a:r>
            <a:endParaRPr sz="1450" dirty="0">
              <a:latin typeface="+mj-lt"/>
            </a:endParaRPr>
          </a:p>
          <a:p>
            <a:pPr marL="914400" lvl="1" indent="-308610" algn="l" rtl="0">
              <a:spcBef>
                <a:spcPts val="1000"/>
              </a:spcBef>
              <a:spcAft>
                <a:spcPts val="0"/>
              </a:spcAft>
              <a:buSzPct val="90000"/>
              <a:buChar char="—"/>
            </a:pPr>
            <a:r>
              <a:rPr lang="en-GB" sz="1450" dirty="0">
                <a:latin typeface="+mj-lt"/>
              </a:rPr>
              <a:t>Focus Competencies and Performance Indicators</a:t>
            </a:r>
            <a:endParaRPr sz="1450" dirty="0">
              <a:latin typeface="+mj-lt"/>
            </a:endParaRPr>
          </a:p>
          <a:p>
            <a:pPr marL="914400" lvl="1" indent="-308610" algn="l" rtl="0">
              <a:spcBef>
                <a:spcPts val="1000"/>
              </a:spcBef>
              <a:spcAft>
                <a:spcPts val="0"/>
              </a:spcAft>
              <a:buSzPct val="90000"/>
              <a:buChar char="—"/>
            </a:pPr>
            <a:r>
              <a:rPr lang="en-GB" sz="1450" dirty="0">
                <a:latin typeface="+mj-lt"/>
              </a:rPr>
              <a:t>Clinical Practice Discussion Guide</a:t>
            </a:r>
          </a:p>
          <a:p>
            <a:pPr marL="457200" lvl="0" indent="-308610" algn="l" rtl="0">
              <a:spcBef>
                <a:spcPts val="1000"/>
              </a:spcBef>
              <a:spcAft>
                <a:spcPts val="0"/>
              </a:spcAft>
              <a:buSzPct val="90000"/>
              <a:buChar char="•"/>
            </a:pPr>
            <a:r>
              <a:rPr lang="en-US" sz="1450" b="1" dirty="0"/>
              <a:t>Mentorship Program Tools:</a:t>
            </a:r>
          </a:p>
          <a:p>
            <a:pPr marL="914400" lvl="1" indent="-308610" algn="l" rtl="0">
              <a:spcBef>
                <a:spcPts val="1000"/>
              </a:spcBef>
              <a:spcAft>
                <a:spcPts val="0"/>
              </a:spcAft>
              <a:buSzPct val="90000"/>
              <a:buChar char="—"/>
            </a:pPr>
            <a:r>
              <a:rPr lang="en-US" sz="1450" dirty="0">
                <a:latin typeface="+mj-lt"/>
              </a:rPr>
              <a:t>Observation Tools</a:t>
            </a:r>
          </a:p>
          <a:p>
            <a:pPr marL="914400" lvl="1" indent="-308610" algn="l" rtl="0">
              <a:spcBef>
                <a:spcPts val="1000"/>
              </a:spcBef>
              <a:spcAft>
                <a:spcPts val="0"/>
              </a:spcAft>
              <a:buSzPct val="90000"/>
              <a:buChar char="—"/>
            </a:pPr>
            <a:r>
              <a:rPr lang="en-US" sz="1450" dirty="0">
                <a:latin typeface="+mj-lt"/>
              </a:rPr>
              <a:t>Mentee Progress Log</a:t>
            </a:r>
          </a:p>
          <a:p>
            <a:pPr marL="1371600" lvl="2" indent="-308610" algn="l" rtl="0">
              <a:spcBef>
                <a:spcPts val="1000"/>
              </a:spcBef>
              <a:spcAft>
                <a:spcPts val="0"/>
              </a:spcAft>
              <a:buSzPct val="100000"/>
              <a:buChar char="•"/>
            </a:pPr>
            <a:r>
              <a:rPr lang="en-US" sz="1450" dirty="0">
                <a:latin typeface="+mj-lt"/>
              </a:rPr>
              <a:t>Part 1: Mentor Confidence Assessment</a:t>
            </a:r>
          </a:p>
          <a:p>
            <a:pPr marL="1371600" lvl="2" indent="-308610" algn="l" rtl="0">
              <a:spcBef>
                <a:spcPts val="1000"/>
              </a:spcBef>
              <a:spcAft>
                <a:spcPts val="1000"/>
              </a:spcAft>
              <a:buSzPct val="100000"/>
              <a:buChar char="•"/>
            </a:pPr>
            <a:r>
              <a:rPr lang="en-US" sz="1450" dirty="0">
                <a:latin typeface="+mj-lt"/>
              </a:rPr>
              <a:t>Part 2: Mentee Progress Tracking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7" name="Google Shape;447;p77"/>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Building a Relationship with a Mentee</a:t>
            </a:r>
            <a:endParaRPr/>
          </a:p>
        </p:txBody>
      </p:sp>
      <p:sp>
        <p:nvSpPr>
          <p:cNvPr id="446" name="Google Shape;446;p77"/>
          <p:cNvSpPr txBox="1">
            <a:spLocks noGrp="1"/>
          </p:cNvSpPr>
          <p:nvPr>
            <p:ph type="body" idx="1"/>
          </p:nvPr>
        </p:nvSpPr>
        <p:spPr>
          <a:xfrm>
            <a:off x="686100" y="1200150"/>
            <a:ext cx="4062600" cy="3429000"/>
          </a:xfrm>
          <a:prstGeom prst="rect">
            <a:avLst/>
          </a:prstGeom>
        </p:spPr>
        <p:txBody>
          <a:bodyPr spcFirstLastPara="1" wrap="square" lIns="0" tIns="0" rIns="91425" bIns="0" anchor="t" anchorCtr="0">
            <a:normAutofit/>
          </a:bodyPr>
          <a:lstStyle/>
          <a:p>
            <a:pPr marL="457200" lvl="0" indent="-349250" algn="l" rtl="0">
              <a:spcBef>
                <a:spcPts val="0"/>
              </a:spcBef>
              <a:spcAft>
                <a:spcPts val="0"/>
              </a:spcAft>
              <a:buClr>
                <a:srgbClr val="635C5B"/>
              </a:buClr>
              <a:buSzPts val="1900"/>
              <a:buChar char="•"/>
            </a:pPr>
            <a:r>
              <a:rPr lang="en-GB" sz="1900">
                <a:solidFill>
                  <a:srgbClr val="635C5B"/>
                </a:solidFill>
              </a:rPr>
              <a:t>This resource contains information and guidance on strategies to use to build a relationship with a mentee.</a:t>
            </a:r>
            <a:endParaRPr sz="1900" dirty="0">
              <a:solidFill>
                <a:srgbClr val="635C5B"/>
              </a:solidFill>
            </a:endParaRPr>
          </a:p>
          <a:p>
            <a:pPr marL="457200" lvl="0" indent="-349250" algn="l" rtl="0">
              <a:spcBef>
                <a:spcPts val="600"/>
              </a:spcBef>
              <a:spcAft>
                <a:spcPts val="0"/>
              </a:spcAft>
              <a:buClr>
                <a:srgbClr val="635C5B"/>
              </a:buClr>
              <a:buSzPts val="1900"/>
              <a:buChar char="•"/>
            </a:pPr>
            <a:r>
              <a:rPr lang="en-GB" sz="1900" dirty="0">
                <a:solidFill>
                  <a:srgbClr val="635C5B"/>
                </a:solidFill>
              </a:rPr>
              <a:t>Read this resource before the mentorship program begins and use the strategies in it throughout the program.</a:t>
            </a:r>
            <a:endParaRPr sz="1900" dirty="0">
              <a:solidFill>
                <a:srgbClr val="635C5B"/>
              </a:solidFill>
            </a:endParaRPr>
          </a:p>
          <a:p>
            <a:pPr marL="457200" lvl="0" indent="-349250" algn="l" rtl="0">
              <a:spcBef>
                <a:spcPts val="600"/>
              </a:spcBef>
              <a:spcAft>
                <a:spcPts val="600"/>
              </a:spcAft>
              <a:buClr>
                <a:srgbClr val="635C5B"/>
              </a:buClr>
              <a:buSzPts val="1900"/>
              <a:buChar char="•"/>
            </a:pPr>
            <a:r>
              <a:rPr lang="en-GB" sz="1900" dirty="0">
                <a:solidFill>
                  <a:srgbClr val="635C5B"/>
                </a:solidFill>
              </a:rPr>
              <a:t>We provided this during the mentor training.   </a:t>
            </a:r>
            <a:endParaRPr sz="1900" dirty="0">
              <a:solidFill>
                <a:srgbClr val="635C5B"/>
              </a:solidFill>
            </a:endParaRPr>
          </a:p>
        </p:txBody>
      </p:sp>
      <p:pic>
        <p:nvPicPr>
          <p:cNvPr id="448" name="Google Shape;448;p7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45300" y="1122450"/>
            <a:ext cx="3078256" cy="38075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78"/>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Basic Principles of Giving Feedback</a:t>
            </a:r>
            <a:endParaRPr/>
          </a:p>
        </p:txBody>
      </p:sp>
      <p:sp>
        <p:nvSpPr>
          <p:cNvPr id="453" name="Google Shape;453;p78"/>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457200" lvl="0" indent="-349250" algn="l" rtl="0">
              <a:spcBef>
                <a:spcPts val="0"/>
              </a:spcBef>
              <a:spcAft>
                <a:spcPts val="0"/>
              </a:spcAft>
              <a:buClr>
                <a:srgbClr val="635C5B"/>
              </a:buClr>
              <a:buSzPts val="1900"/>
              <a:buChar char="•"/>
            </a:pPr>
            <a:r>
              <a:rPr lang="en-GB" sz="1900">
                <a:solidFill>
                  <a:srgbClr val="635C5B"/>
                </a:solidFill>
              </a:rPr>
              <a:t>This resource contains information and guidance on strategies to use to give feedback to the mentee.</a:t>
            </a:r>
            <a:endParaRPr sz="1900">
              <a:solidFill>
                <a:srgbClr val="635C5B"/>
              </a:solidFill>
            </a:endParaRPr>
          </a:p>
          <a:p>
            <a:pPr marL="457200" lvl="0" indent="-349250" algn="l" rtl="0">
              <a:spcBef>
                <a:spcPts val="1000"/>
              </a:spcBef>
              <a:spcAft>
                <a:spcPts val="0"/>
              </a:spcAft>
              <a:buClr>
                <a:srgbClr val="635C5B"/>
              </a:buClr>
              <a:buSzPts val="1900"/>
              <a:buChar char="•"/>
            </a:pPr>
            <a:r>
              <a:rPr lang="en-GB" sz="1900">
                <a:solidFill>
                  <a:srgbClr val="635C5B"/>
                </a:solidFill>
              </a:rPr>
              <a:t>Read this resource before the mentorship program begins and use the strategies in it throughout the program.  </a:t>
            </a:r>
            <a:endParaRPr sz="1900">
              <a:solidFill>
                <a:srgbClr val="635C5B"/>
              </a:solidFill>
            </a:endParaRPr>
          </a:p>
          <a:p>
            <a:pPr marL="457200" lvl="0" indent="-349250" algn="l" rtl="0">
              <a:spcBef>
                <a:spcPts val="1000"/>
              </a:spcBef>
              <a:spcAft>
                <a:spcPts val="1000"/>
              </a:spcAft>
              <a:buClr>
                <a:srgbClr val="635C5B"/>
              </a:buClr>
              <a:buSzPts val="1900"/>
              <a:buChar char="•"/>
            </a:pPr>
            <a:r>
              <a:rPr lang="en-GB" sz="1900">
                <a:solidFill>
                  <a:srgbClr val="635C5B"/>
                </a:solidFill>
              </a:rPr>
              <a:t>We provided this during the mentor training.   </a:t>
            </a:r>
            <a:endParaRPr sz="1900">
              <a:solidFill>
                <a:srgbClr val="635C5B"/>
              </a:solidFill>
            </a:endParaRPr>
          </a:p>
        </p:txBody>
      </p:sp>
      <p:pic>
        <p:nvPicPr>
          <p:cNvPr id="455" name="Google Shape;455;p7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75579" y="1010850"/>
            <a:ext cx="3189271" cy="38075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79"/>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Six Steps of Clinical Teaching</a:t>
            </a:r>
            <a:endParaRPr/>
          </a:p>
        </p:txBody>
      </p:sp>
      <p:sp>
        <p:nvSpPr>
          <p:cNvPr id="460" name="Google Shape;460;p79"/>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457200" lvl="0" indent="-349250" algn="l" rtl="0">
              <a:spcBef>
                <a:spcPts val="0"/>
              </a:spcBef>
              <a:spcAft>
                <a:spcPts val="0"/>
              </a:spcAft>
              <a:buClr>
                <a:srgbClr val="635C5B"/>
              </a:buClr>
              <a:buSzPts val="1900"/>
              <a:buChar char="•"/>
            </a:pPr>
            <a:r>
              <a:rPr lang="en-GB" sz="1900">
                <a:solidFill>
                  <a:srgbClr val="635C5B"/>
                </a:solidFill>
              </a:rPr>
              <a:t>This resource describes the five steps for clinical teaching. </a:t>
            </a:r>
            <a:endParaRPr sz="1900">
              <a:solidFill>
                <a:srgbClr val="635C5B"/>
              </a:solidFill>
            </a:endParaRPr>
          </a:p>
          <a:p>
            <a:pPr marL="457200" lvl="0" indent="-349250" algn="l" rtl="0">
              <a:spcBef>
                <a:spcPts val="1000"/>
              </a:spcBef>
              <a:spcAft>
                <a:spcPts val="0"/>
              </a:spcAft>
              <a:buClr>
                <a:srgbClr val="635C5B"/>
              </a:buClr>
              <a:buSzPts val="1900"/>
              <a:buChar char="•"/>
            </a:pPr>
            <a:r>
              <a:rPr lang="en-GB" sz="1900">
                <a:solidFill>
                  <a:srgbClr val="635C5B"/>
                </a:solidFill>
              </a:rPr>
              <a:t>Review this before or during a check-in or meeting with your mentee(s) to remember these steps.</a:t>
            </a:r>
            <a:endParaRPr sz="1900">
              <a:solidFill>
                <a:srgbClr val="635C5B"/>
              </a:solidFill>
            </a:endParaRPr>
          </a:p>
          <a:p>
            <a:pPr marL="457200" lvl="0" indent="-349250" algn="l" rtl="0">
              <a:spcBef>
                <a:spcPts val="1000"/>
              </a:spcBef>
              <a:spcAft>
                <a:spcPts val="1000"/>
              </a:spcAft>
              <a:buClr>
                <a:srgbClr val="635C5B"/>
              </a:buClr>
              <a:buSzPts val="1900"/>
              <a:buChar char="•"/>
            </a:pPr>
            <a:r>
              <a:rPr lang="en-GB" sz="1900">
                <a:solidFill>
                  <a:srgbClr val="635C5B"/>
                </a:solidFill>
              </a:rPr>
              <a:t>We provided this during the mentor training.   </a:t>
            </a:r>
            <a:endParaRPr/>
          </a:p>
        </p:txBody>
      </p:sp>
      <p:pic>
        <p:nvPicPr>
          <p:cNvPr id="462" name="Google Shape;462;p7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87654" y="450900"/>
            <a:ext cx="3189133" cy="38075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80"/>
          <p:cNvSpPr txBox="1">
            <a:spLocks noGrp="1"/>
          </p:cNvSpPr>
          <p:nvPr>
            <p:ph type="title"/>
          </p:nvPr>
        </p:nvSpPr>
        <p:spPr>
          <a:xfrm>
            <a:off x="686100" y="342900"/>
            <a:ext cx="79881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Schedule of Mentoring Meetings and Resources to Use</a:t>
            </a:r>
            <a:endParaRPr/>
          </a:p>
        </p:txBody>
      </p:sp>
      <p:sp>
        <p:nvSpPr>
          <p:cNvPr id="467" name="Google Shape;467;p80"/>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0" lvl="0" indent="0" algn="l" rtl="0">
              <a:spcBef>
                <a:spcPts val="0"/>
              </a:spcBef>
              <a:spcAft>
                <a:spcPts val="1000"/>
              </a:spcAft>
              <a:buNone/>
            </a:pPr>
            <a:r>
              <a:rPr lang="en-GB">
                <a:solidFill>
                  <a:srgbClr val="635C5B"/>
                </a:solidFill>
              </a:rPr>
              <a:t>This resource serves as a reminder for the mentor and mentee of the ideal schedule for mentoring interactions, including check-ins, and meetings, as well as the resources to use.</a:t>
            </a:r>
            <a:endParaRPr sz="2200"/>
          </a:p>
        </p:txBody>
      </p:sp>
      <p:pic>
        <p:nvPicPr>
          <p:cNvPr id="469" name="Google Shape;469;p8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48204" y="1183500"/>
            <a:ext cx="4343394" cy="336091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81"/>
          <p:cNvSpPr txBox="1">
            <a:spLocks noGrp="1"/>
          </p:cNvSpPr>
          <p:nvPr>
            <p:ph type="title"/>
          </p:nvPr>
        </p:nvSpPr>
        <p:spPr>
          <a:xfrm>
            <a:off x="686104" y="342900"/>
            <a:ext cx="77724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Focus Competencies and Performance Indicators for the Breastfeeding Counselling Mentorship Program </a:t>
            </a:r>
            <a:endParaRPr/>
          </a:p>
        </p:txBody>
      </p:sp>
      <p:sp>
        <p:nvSpPr>
          <p:cNvPr id="474" name="Google Shape;474;p81"/>
          <p:cNvSpPr txBox="1">
            <a:spLocks noGrp="1"/>
          </p:cNvSpPr>
          <p:nvPr>
            <p:ph type="body" idx="1"/>
          </p:nvPr>
        </p:nvSpPr>
        <p:spPr>
          <a:xfrm>
            <a:off x="686100" y="1200150"/>
            <a:ext cx="4080900" cy="3429000"/>
          </a:xfrm>
          <a:prstGeom prst="rect">
            <a:avLst/>
          </a:prstGeom>
        </p:spPr>
        <p:txBody>
          <a:bodyPr spcFirstLastPara="1" wrap="square" lIns="0" tIns="0" rIns="91425" bIns="0" anchor="t" anchorCtr="0">
            <a:noAutofit/>
          </a:bodyPr>
          <a:lstStyle/>
          <a:p>
            <a:pPr marL="457200" lvl="0" indent="-349250" algn="l" rtl="0">
              <a:lnSpc>
                <a:spcPct val="90000"/>
              </a:lnSpc>
              <a:spcBef>
                <a:spcPts val="0"/>
              </a:spcBef>
              <a:spcAft>
                <a:spcPts val="0"/>
              </a:spcAft>
              <a:buClr>
                <a:srgbClr val="635C5B"/>
              </a:buClr>
              <a:buSzPts val="1900"/>
              <a:buChar char="•"/>
            </a:pPr>
            <a:r>
              <a:rPr lang="en-GB" sz="1900">
                <a:solidFill>
                  <a:srgbClr val="635C5B"/>
                </a:solidFill>
              </a:rPr>
              <a:t>Use this resource when reviewing your mentees’ competencies and progress toward achieving their goals. </a:t>
            </a:r>
            <a:endParaRPr sz="1900">
              <a:solidFill>
                <a:srgbClr val="635C5B"/>
              </a:solidFill>
            </a:endParaRPr>
          </a:p>
          <a:p>
            <a:pPr marL="457200" lvl="0" indent="-349250" algn="l" rtl="0">
              <a:lnSpc>
                <a:spcPct val="90000"/>
              </a:lnSpc>
              <a:spcBef>
                <a:spcPts val="1000"/>
              </a:spcBef>
              <a:spcAft>
                <a:spcPts val="0"/>
              </a:spcAft>
              <a:buClr>
                <a:srgbClr val="635C5B"/>
              </a:buClr>
              <a:buSzPts val="1900"/>
              <a:buChar char="•"/>
            </a:pPr>
            <a:r>
              <a:rPr lang="en-GB" sz="1900">
                <a:solidFill>
                  <a:srgbClr val="635C5B"/>
                </a:solidFill>
              </a:rPr>
              <a:t>It lists the focus competencies for the breastfeeding counselling mentorship program, which are then presented by the relevant service delivery points. </a:t>
            </a:r>
            <a:endParaRPr sz="1900">
              <a:solidFill>
                <a:srgbClr val="635C5B"/>
              </a:solidFill>
            </a:endParaRPr>
          </a:p>
          <a:p>
            <a:pPr marL="457200" lvl="0" indent="-349250" algn="l" rtl="0">
              <a:lnSpc>
                <a:spcPct val="90000"/>
              </a:lnSpc>
              <a:spcBef>
                <a:spcPts val="1000"/>
              </a:spcBef>
              <a:spcAft>
                <a:spcPts val="1000"/>
              </a:spcAft>
              <a:buClr>
                <a:srgbClr val="635C5B"/>
              </a:buClr>
              <a:buSzPts val="1900"/>
              <a:buChar char="•"/>
            </a:pPr>
            <a:r>
              <a:rPr lang="en-GB" sz="1900">
                <a:solidFill>
                  <a:srgbClr val="635C5B"/>
                </a:solidFill>
              </a:rPr>
              <a:t>It also includes the performance indicators used to measure each focus competency. </a:t>
            </a:r>
            <a:endParaRPr sz="2100"/>
          </a:p>
        </p:txBody>
      </p:sp>
      <p:pic>
        <p:nvPicPr>
          <p:cNvPr id="3" name="Picture 2">
            <a:extLst>
              <a:ext uri="{FF2B5EF4-FFF2-40B4-BE49-F238E27FC236}">
                <a16:creationId xmlns:a16="http://schemas.microsoft.com/office/drawing/2014/main" id="{B07CCB6A-13DA-4F31-8EAD-528303A770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9363" y="1055753"/>
            <a:ext cx="2998063" cy="3884554"/>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idx="4294967295"/>
          </p:nvPr>
        </p:nvSpPr>
        <p:spPr>
          <a:xfrm>
            <a:off x="0" y="0"/>
            <a:ext cx="9144000" cy="468947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Structure of the Breastfeeding Counselling Mentorship Program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82"/>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Clinical Practice Discussion Guide</a:t>
            </a:r>
            <a:endParaRPr/>
          </a:p>
        </p:txBody>
      </p:sp>
      <p:sp>
        <p:nvSpPr>
          <p:cNvPr id="481" name="Google Shape;481;p82"/>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457200" lvl="0" indent="-349250" algn="l" rtl="0">
              <a:spcBef>
                <a:spcPts val="0"/>
              </a:spcBef>
              <a:spcAft>
                <a:spcPts val="0"/>
              </a:spcAft>
              <a:buClr>
                <a:srgbClr val="635C5B"/>
              </a:buClr>
              <a:buSzPts val="1900"/>
              <a:buChar char="•"/>
            </a:pPr>
            <a:r>
              <a:rPr lang="en-GB" sz="1900">
                <a:solidFill>
                  <a:srgbClr val="635C5B"/>
                </a:solidFill>
              </a:rPr>
              <a:t>Use this to guide the discussion during check-ins with your mentees. </a:t>
            </a:r>
            <a:endParaRPr sz="1900">
              <a:solidFill>
                <a:srgbClr val="635C5B"/>
              </a:solidFill>
            </a:endParaRPr>
          </a:p>
          <a:p>
            <a:pPr marL="457200" lvl="0" indent="-349250" algn="l" rtl="0">
              <a:spcBef>
                <a:spcPts val="1000"/>
              </a:spcBef>
              <a:spcAft>
                <a:spcPts val="0"/>
              </a:spcAft>
              <a:buClr>
                <a:srgbClr val="635C5B"/>
              </a:buClr>
              <a:buSzPts val="1900"/>
              <a:buChar char="•"/>
            </a:pPr>
            <a:r>
              <a:rPr lang="en-GB" sz="1900">
                <a:solidFill>
                  <a:srgbClr val="635C5B"/>
                </a:solidFill>
              </a:rPr>
              <a:t>After you observe the mentee, you will meet to debrief the counselling visit. </a:t>
            </a:r>
            <a:endParaRPr sz="1900">
              <a:solidFill>
                <a:srgbClr val="635C5B"/>
              </a:solidFill>
            </a:endParaRPr>
          </a:p>
          <a:p>
            <a:pPr marL="457200" lvl="0" indent="-349250" algn="l" rtl="0">
              <a:spcBef>
                <a:spcPts val="1000"/>
              </a:spcBef>
              <a:spcAft>
                <a:spcPts val="1000"/>
              </a:spcAft>
              <a:buClr>
                <a:srgbClr val="635C5B"/>
              </a:buClr>
              <a:buSzPts val="1900"/>
              <a:buChar char="•"/>
            </a:pPr>
            <a:r>
              <a:rPr lang="en-GB" sz="1900">
                <a:solidFill>
                  <a:srgbClr val="635C5B"/>
                </a:solidFill>
              </a:rPr>
              <a:t>Use the questions in the checklist to guide and prompt discussion and feedback with your mentee. </a:t>
            </a:r>
            <a:endParaRPr/>
          </a:p>
        </p:txBody>
      </p:sp>
      <p:pic>
        <p:nvPicPr>
          <p:cNvPr id="483" name="Google Shape;483;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63954" y="1010850"/>
            <a:ext cx="3136611" cy="380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83"/>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Observation Tools: Purpose</a:t>
            </a:r>
            <a:endParaRPr/>
          </a:p>
        </p:txBody>
      </p:sp>
      <p:sp>
        <p:nvSpPr>
          <p:cNvPr id="488" name="Google Shape;488;p83"/>
          <p:cNvSpPr txBox="1">
            <a:spLocks noGrp="1"/>
          </p:cNvSpPr>
          <p:nvPr>
            <p:ph type="body" idx="1"/>
          </p:nvPr>
        </p:nvSpPr>
        <p:spPr>
          <a:xfrm>
            <a:off x="686100" y="1200150"/>
            <a:ext cx="4038300" cy="3429000"/>
          </a:xfrm>
          <a:prstGeom prst="rect">
            <a:avLst/>
          </a:prstGeom>
        </p:spPr>
        <p:txBody>
          <a:bodyPr spcFirstLastPara="1" wrap="square" lIns="0" tIns="0" rIns="91425" bIns="0" anchor="t" anchorCtr="0">
            <a:noAutofit/>
          </a:bodyPr>
          <a:lstStyle/>
          <a:p>
            <a:pPr marL="457200" lvl="0" indent="-349250" algn="l" rtl="0">
              <a:spcBef>
                <a:spcPts val="0"/>
              </a:spcBef>
              <a:spcAft>
                <a:spcPts val="0"/>
              </a:spcAft>
              <a:buClr>
                <a:srgbClr val="635C5B"/>
              </a:buClr>
              <a:buSzPts val="1900"/>
              <a:buChar char="•"/>
            </a:pPr>
            <a:r>
              <a:rPr lang="en-GB" sz="1900" dirty="0">
                <a:solidFill>
                  <a:srgbClr val="635C5B"/>
                </a:solidFill>
              </a:rPr>
              <a:t>Use these tools to observe mentees provide breastfeeding counselling and to objectively assess what a health worker does. </a:t>
            </a:r>
            <a:endParaRPr sz="1900" dirty="0">
              <a:solidFill>
                <a:srgbClr val="635C5B"/>
              </a:solidFill>
            </a:endParaRPr>
          </a:p>
          <a:p>
            <a:pPr marL="457200" lvl="0" indent="-349250" algn="l" rtl="0">
              <a:spcBef>
                <a:spcPts val="1000"/>
              </a:spcBef>
              <a:spcAft>
                <a:spcPts val="1000"/>
              </a:spcAft>
              <a:buClr>
                <a:srgbClr val="635C5B"/>
              </a:buClr>
              <a:buSzPts val="1900"/>
              <a:buChar char="•"/>
            </a:pPr>
            <a:r>
              <a:rPr lang="en-GB" sz="1900" dirty="0">
                <a:solidFill>
                  <a:srgbClr val="635C5B"/>
                </a:solidFill>
              </a:rPr>
              <a:t>The tools help you notice the specific actions that define the performance indicators associated with the focus competencies of the breastfeeding counselling mentorship program. </a:t>
            </a:r>
            <a:endParaRPr sz="1900" dirty="0">
              <a:solidFill>
                <a:srgbClr val="635C5B"/>
              </a:solidFill>
            </a:endParaRPr>
          </a:p>
        </p:txBody>
      </p:sp>
      <p:pic>
        <p:nvPicPr>
          <p:cNvPr id="490" name="Google Shape;490;p8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24400" y="1397175"/>
            <a:ext cx="4267199" cy="279698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84"/>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Observation Tools: Instructions</a:t>
            </a:r>
            <a:endParaRPr/>
          </a:p>
        </p:txBody>
      </p:sp>
      <p:sp>
        <p:nvSpPr>
          <p:cNvPr id="495" name="Google Shape;495;p84"/>
          <p:cNvSpPr txBox="1">
            <a:spLocks noGrp="1"/>
          </p:cNvSpPr>
          <p:nvPr>
            <p:ph type="body" idx="1"/>
          </p:nvPr>
        </p:nvSpPr>
        <p:spPr>
          <a:xfrm>
            <a:off x="493500" y="945900"/>
            <a:ext cx="8390100" cy="3632100"/>
          </a:xfrm>
          <a:prstGeom prst="rect">
            <a:avLst/>
          </a:prstGeom>
        </p:spPr>
        <p:txBody>
          <a:bodyPr spcFirstLastPara="1" wrap="square" lIns="0" tIns="0" rIns="0" bIns="0" anchor="t" anchorCtr="0">
            <a:noAutofit/>
          </a:bodyPr>
          <a:lstStyle/>
          <a:p>
            <a:pPr marL="457200" lvl="0" indent="-323850" algn="l" rtl="0">
              <a:spcBef>
                <a:spcPts val="0"/>
              </a:spcBef>
              <a:spcAft>
                <a:spcPts val="0"/>
              </a:spcAft>
              <a:buSzPts val="1500"/>
              <a:buChar char="•"/>
            </a:pPr>
            <a:r>
              <a:rPr lang="en-GB" sz="1500" dirty="0"/>
              <a:t>If you have more than one mentee, you will need to print one copy of the observation tool for each mentee. </a:t>
            </a:r>
            <a:endParaRPr sz="1500" dirty="0"/>
          </a:p>
          <a:p>
            <a:pPr marL="457200" lvl="0" indent="-323850" algn="l" rtl="0">
              <a:spcBef>
                <a:spcPts val="1000"/>
              </a:spcBef>
              <a:spcAft>
                <a:spcPts val="0"/>
              </a:spcAft>
              <a:buClr>
                <a:srgbClr val="635C5B"/>
              </a:buClr>
              <a:buSzPts val="1500"/>
              <a:buChar char="•"/>
            </a:pPr>
            <a:r>
              <a:rPr lang="en-GB" sz="1500" dirty="0"/>
              <a:t>Use </a:t>
            </a:r>
            <a:r>
              <a:rPr lang="en-GB" sz="1500" dirty="0">
                <a:solidFill>
                  <a:srgbClr val="635C5B"/>
                </a:solidFill>
              </a:rPr>
              <a:t>the tool associated with the service delivery point where </a:t>
            </a:r>
            <a:r>
              <a:rPr lang="en-GB" sz="1500" dirty="0"/>
              <a:t>your </a:t>
            </a:r>
            <a:r>
              <a:rPr lang="en-GB" sz="1500" dirty="0">
                <a:solidFill>
                  <a:srgbClr val="635C5B"/>
                </a:solidFill>
              </a:rPr>
              <a:t>mentee works.</a:t>
            </a:r>
            <a:r>
              <a:rPr lang="en-GB" sz="1500" dirty="0"/>
              <a:t> (i.e., If the mentee works in the outpatient antenatal care clinic, use the “Observation Tool 1: Antenatal Care Services”).</a:t>
            </a:r>
            <a:endParaRPr sz="1500" dirty="0">
              <a:solidFill>
                <a:srgbClr val="635C5B"/>
              </a:solidFill>
            </a:endParaRPr>
          </a:p>
          <a:p>
            <a:pPr marL="457200" lvl="0" indent="-323850" algn="l" rtl="0">
              <a:spcBef>
                <a:spcPts val="1000"/>
              </a:spcBef>
              <a:spcAft>
                <a:spcPts val="0"/>
              </a:spcAft>
              <a:buClr>
                <a:srgbClr val="635C5B"/>
              </a:buClr>
              <a:buSzPts val="1500"/>
              <a:buChar char="•"/>
            </a:pPr>
            <a:r>
              <a:rPr lang="en-GB" sz="1500" dirty="0"/>
              <a:t>D</a:t>
            </a:r>
            <a:r>
              <a:rPr lang="en-GB" sz="1500" dirty="0">
                <a:solidFill>
                  <a:srgbClr val="635C5B"/>
                </a:solidFill>
              </a:rPr>
              <a:t>ocument observations </a:t>
            </a:r>
            <a:r>
              <a:rPr lang="en-GB" sz="1500" dirty="0"/>
              <a:t>of </a:t>
            </a:r>
            <a:r>
              <a:rPr lang="en-GB" sz="1500" dirty="0">
                <a:solidFill>
                  <a:srgbClr val="635C5B"/>
                </a:solidFill>
              </a:rPr>
              <a:t>counselling interactions that </a:t>
            </a:r>
            <a:r>
              <a:rPr lang="en-GB" sz="1500" dirty="0"/>
              <a:t>you </a:t>
            </a:r>
            <a:r>
              <a:rPr lang="en-GB" sz="1500" dirty="0">
                <a:solidFill>
                  <a:srgbClr val="635C5B"/>
                </a:solidFill>
              </a:rPr>
              <a:t>observe. As </a:t>
            </a:r>
            <a:r>
              <a:rPr lang="en-GB" sz="1500" dirty="0"/>
              <a:t>you </a:t>
            </a:r>
            <a:r>
              <a:rPr lang="en-GB" sz="1500" dirty="0">
                <a:solidFill>
                  <a:srgbClr val="635C5B"/>
                </a:solidFill>
              </a:rPr>
              <a:t>observe, check the action as either</a:t>
            </a:r>
            <a:r>
              <a:rPr lang="en-GB" sz="1500" dirty="0"/>
              <a:t>—</a:t>
            </a:r>
            <a:endParaRPr sz="1500" dirty="0"/>
          </a:p>
          <a:p>
            <a:pPr marL="914400" lvl="1" indent="-323850" algn="l" rtl="0">
              <a:spcBef>
                <a:spcPts val="1000"/>
              </a:spcBef>
              <a:spcAft>
                <a:spcPts val="0"/>
              </a:spcAft>
              <a:buClr>
                <a:srgbClr val="635C5B"/>
              </a:buClr>
              <a:buSzPts val="1500"/>
              <a:buChar char="—"/>
            </a:pPr>
            <a:r>
              <a:rPr lang="en-GB" sz="1500" dirty="0">
                <a:solidFill>
                  <a:srgbClr val="635C5B"/>
                </a:solidFill>
                <a:latin typeface="+mj-lt"/>
              </a:rPr>
              <a:t>yes, it has been observed as correct</a:t>
            </a:r>
            <a:endParaRPr sz="1500" dirty="0">
              <a:solidFill>
                <a:srgbClr val="635C5B"/>
              </a:solidFill>
              <a:latin typeface="+mj-lt"/>
            </a:endParaRPr>
          </a:p>
          <a:p>
            <a:pPr marL="914400" lvl="1" indent="-323850" algn="l" rtl="0">
              <a:spcBef>
                <a:spcPts val="1000"/>
              </a:spcBef>
              <a:spcAft>
                <a:spcPts val="0"/>
              </a:spcAft>
              <a:buClr>
                <a:srgbClr val="635C5B"/>
              </a:buClr>
              <a:buSzPts val="1500"/>
              <a:buChar char="—"/>
            </a:pPr>
            <a:r>
              <a:rPr lang="en-GB" sz="1500" dirty="0">
                <a:solidFill>
                  <a:srgbClr val="635C5B"/>
                </a:solidFill>
                <a:latin typeface="+mj-lt"/>
              </a:rPr>
              <a:t>no, it has not been observed as correct</a:t>
            </a:r>
            <a:endParaRPr sz="1500" dirty="0">
              <a:solidFill>
                <a:srgbClr val="635C5B"/>
              </a:solidFill>
              <a:latin typeface="+mj-lt"/>
            </a:endParaRPr>
          </a:p>
          <a:p>
            <a:pPr marL="914400" lvl="1" indent="-323850" algn="l" rtl="0">
              <a:spcBef>
                <a:spcPts val="1000"/>
              </a:spcBef>
              <a:spcAft>
                <a:spcPts val="0"/>
              </a:spcAft>
              <a:buClr>
                <a:srgbClr val="635C5B"/>
              </a:buClr>
              <a:buSzPts val="1500"/>
              <a:buChar char="—"/>
            </a:pPr>
            <a:r>
              <a:rPr lang="en-GB" sz="1500" dirty="0">
                <a:solidFill>
                  <a:srgbClr val="635C5B"/>
                </a:solidFill>
                <a:latin typeface="+mj-lt"/>
              </a:rPr>
              <a:t>unsure</a:t>
            </a:r>
            <a:r>
              <a:rPr lang="en-GB" sz="1500" dirty="0">
                <a:latin typeface="+mj-lt"/>
              </a:rPr>
              <a:t>;</a:t>
            </a:r>
            <a:r>
              <a:rPr lang="en-GB" sz="1500" dirty="0">
                <a:solidFill>
                  <a:srgbClr val="635C5B"/>
                </a:solidFill>
                <a:latin typeface="+mj-lt"/>
              </a:rPr>
              <a:t> it has been observed, but not sure if it is correct or not</a:t>
            </a:r>
            <a:endParaRPr sz="1500" dirty="0">
              <a:solidFill>
                <a:srgbClr val="635C5B"/>
              </a:solidFill>
              <a:latin typeface="+mj-lt"/>
            </a:endParaRPr>
          </a:p>
          <a:p>
            <a:pPr marL="914400" lvl="1" indent="-323850" algn="l" rtl="0">
              <a:spcBef>
                <a:spcPts val="1000"/>
              </a:spcBef>
              <a:spcAft>
                <a:spcPts val="0"/>
              </a:spcAft>
              <a:buClr>
                <a:srgbClr val="635C5B"/>
              </a:buClr>
              <a:buSzPts val="1500"/>
              <a:buChar char="—"/>
            </a:pPr>
            <a:r>
              <a:rPr lang="en-GB" sz="1500" dirty="0">
                <a:solidFill>
                  <a:srgbClr val="635C5B"/>
                </a:solidFill>
                <a:latin typeface="+mj-lt"/>
              </a:rPr>
              <a:t>not applicable. </a:t>
            </a:r>
            <a:endParaRPr sz="1500" dirty="0">
              <a:solidFill>
                <a:srgbClr val="635C5B"/>
              </a:solidFill>
              <a:latin typeface="+mj-lt"/>
            </a:endParaRPr>
          </a:p>
          <a:p>
            <a:pPr marL="457200" lvl="0" indent="-323850" algn="l" rtl="0">
              <a:spcBef>
                <a:spcPts val="1000"/>
              </a:spcBef>
              <a:spcAft>
                <a:spcPts val="1000"/>
              </a:spcAft>
              <a:buClr>
                <a:srgbClr val="635C5B"/>
              </a:buClr>
              <a:buSzPts val="1500"/>
              <a:buChar char="•"/>
            </a:pPr>
            <a:r>
              <a:rPr lang="en-GB" sz="1500" dirty="0">
                <a:solidFill>
                  <a:srgbClr val="635C5B"/>
                </a:solidFill>
              </a:rPr>
              <a:t>Use a pencil to fill out this tool so that you can update and revise it week-to-week as </a:t>
            </a:r>
            <a:r>
              <a:rPr lang="en-GB" sz="1500" dirty="0"/>
              <a:t>your </a:t>
            </a:r>
            <a:r>
              <a:rPr lang="en-GB" sz="1500" dirty="0">
                <a:solidFill>
                  <a:srgbClr val="635C5B"/>
                </a:solidFill>
              </a:rPr>
              <a:t>mentee makes progress towards achieving competencies throughout the duration of the mentorship program. </a:t>
            </a:r>
            <a:endParaRPr sz="15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85"/>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Mentee Progress Log: Purpose</a:t>
            </a:r>
            <a:endParaRPr/>
          </a:p>
        </p:txBody>
      </p:sp>
      <p:sp>
        <p:nvSpPr>
          <p:cNvPr id="501" name="Google Shape;501;p85"/>
          <p:cNvSpPr txBox="1">
            <a:spLocks noGrp="1"/>
          </p:cNvSpPr>
          <p:nvPr>
            <p:ph type="body" idx="1"/>
          </p:nvPr>
        </p:nvSpPr>
        <p:spPr>
          <a:xfrm>
            <a:off x="686100" y="1200150"/>
            <a:ext cx="4683600" cy="3429000"/>
          </a:xfrm>
          <a:prstGeom prst="rect">
            <a:avLst/>
          </a:prstGeom>
        </p:spPr>
        <p:txBody>
          <a:bodyPr spcFirstLastPara="1" wrap="square" lIns="0" tIns="0" rIns="91425" bIns="0" anchor="t" anchorCtr="0">
            <a:noAutofit/>
          </a:bodyPr>
          <a:lstStyle/>
          <a:p>
            <a:pPr marL="457200" lvl="0" indent="-323850" algn="l" rtl="0">
              <a:spcBef>
                <a:spcPts val="0"/>
              </a:spcBef>
              <a:spcAft>
                <a:spcPts val="0"/>
              </a:spcAft>
              <a:buClr>
                <a:srgbClr val="635C5B"/>
              </a:buClr>
              <a:buSzPts val="1500"/>
              <a:buChar char="•"/>
            </a:pPr>
            <a:r>
              <a:rPr lang="en-GB" sz="1500">
                <a:solidFill>
                  <a:srgbClr val="635C5B"/>
                </a:solidFill>
              </a:rPr>
              <a:t>This log provides an opportunity to reflect on your </a:t>
            </a:r>
            <a:r>
              <a:rPr lang="en-GB" sz="1500" b="1">
                <a:solidFill>
                  <a:srgbClr val="635C5B"/>
                </a:solidFill>
              </a:rPr>
              <a:t>confidence </a:t>
            </a:r>
            <a:r>
              <a:rPr lang="en-GB" sz="1500">
                <a:solidFill>
                  <a:srgbClr val="635C5B"/>
                </a:solidFill>
              </a:rPr>
              <a:t>in your mentee applying knowledge and skills learned during the BFHI training when providing breastfeeding counselling.</a:t>
            </a:r>
            <a:endParaRPr sz="1500">
              <a:solidFill>
                <a:srgbClr val="635C5B"/>
              </a:solidFill>
            </a:endParaRPr>
          </a:p>
          <a:p>
            <a:pPr marL="457200" lvl="0" indent="-323850" algn="l" rtl="0">
              <a:spcBef>
                <a:spcPts val="1000"/>
              </a:spcBef>
              <a:spcAft>
                <a:spcPts val="0"/>
              </a:spcAft>
              <a:buClr>
                <a:srgbClr val="635C5B"/>
              </a:buClr>
              <a:buSzPts val="1500"/>
              <a:buChar char="•"/>
            </a:pPr>
            <a:r>
              <a:rPr lang="en-GB" sz="1500">
                <a:solidFill>
                  <a:srgbClr val="635C5B"/>
                </a:solidFill>
              </a:rPr>
              <a:t>It is not a performance evaluation, but rather a guide that you can use to—</a:t>
            </a:r>
            <a:endParaRPr sz="1500">
              <a:solidFill>
                <a:srgbClr val="635C5B"/>
              </a:solidFill>
            </a:endParaRPr>
          </a:p>
          <a:p>
            <a:pPr marL="914400" lvl="1" indent="-323850" algn="l" rtl="0">
              <a:spcBef>
                <a:spcPts val="1000"/>
              </a:spcBef>
              <a:spcAft>
                <a:spcPts val="0"/>
              </a:spcAft>
              <a:buClr>
                <a:srgbClr val="635C5B"/>
              </a:buClr>
              <a:buSzPts val="1500"/>
              <a:buChar char="—"/>
            </a:pPr>
            <a:r>
              <a:rPr lang="en-GB" sz="1500">
                <a:solidFill>
                  <a:srgbClr val="635C5B"/>
                </a:solidFill>
                <a:latin typeface="+mj-lt"/>
              </a:rPr>
              <a:t>set goals with your mentee(s) for the mentorship program</a:t>
            </a:r>
            <a:endParaRPr sz="1500">
              <a:solidFill>
                <a:srgbClr val="635C5B"/>
              </a:solidFill>
              <a:latin typeface="+mj-lt"/>
            </a:endParaRPr>
          </a:p>
          <a:p>
            <a:pPr marL="914400" lvl="1" indent="-323850" algn="l" rtl="0">
              <a:spcBef>
                <a:spcPts val="1000"/>
              </a:spcBef>
              <a:spcAft>
                <a:spcPts val="0"/>
              </a:spcAft>
              <a:buClr>
                <a:srgbClr val="635C5B"/>
              </a:buClr>
              <a:buSzPts val="1500"/>
              <a:buChar char="—"/>
            </a:pPr>
            <a:r>
              <a:rPr lang="en-GB" sz="1500">
                <a:solidFill>
                  <a:srgbClr val="635C5B"/>
                </a:solidFill>
                <a:latin typeface="+mj-lt"/>
              </a:rPr>
              <a:t>evaluate your mentees’ progress</a:t>
            </a:r>
            <a:endParaRPr sz="1500">
              <a:solidFill>
                <a:srgbClr val="635C5B"/>
              </a:solidFill>
              <a:latin typeface="+mj-lt"/>
            </a:endParaRPr>
          </a:p>
          <a:p>
            <a:pPr marL="914400" lvl="1" indent="-323850" algn="l" rtl="0">
              <a:spcBef>
                <a:spcPts val="1000"/>
              </a:spcBef>
              <a:spcAft>
                <a:spcPts val="0"/>
              </a:spcAft>
              <a:buClr>
                <a:srgbClr val="635C5B"/>
              </a:buClr>
              <a:buSzPts val="1500"/>
              <a:buChar char="—"/>
            </a:pPr>
            <a:r>
              <a:rPr lang="en-GB" sz="1500">
                <a:solidFill>
                  <a:srgbClr val="635C5B"/>
                </a:solidFill>
                <a:latin typeface="+mj-lt"/>
              </a:rPr>
              <a:t>recommend whether your mentee has achieved graduation or not. </a:t>
            </a:r>
            <a:endParaRPr sz="1500">
              <a:solidFill>
                <a:srgbClr val="635C5B"/>
              </a:solidFill>
              <a:latin typeface="+mj-lt"/>
            </a:endParaRPr>
          </a:p>
          <a:p>
            <a:pPr marL="457200" lvl="0" indent="-323850" algn="l" rtl="0">
              <a:spcBef>
                <a:spcPts val="1000"/>
              </a:spcBef>
              <a:spcAft>
                <a:spcPts val="0"/>
              </a:spcAft>
              <a:buClr>
                <a:srgbClr val="635C5B"/>
              </a:buClr>
              <a:buSzPts val="1500"/>
              <a:buChar char="•"/>
            </a:pPr>
            <a:r>
              <a:rPr lang="en-GB" sz="1500">
                <a:solidFill>
                  <a:srgbClr val="635C5B"/>
                </a:solidFill>
              </a:rPr>
              <a:t>Use it during regular check-in meetings. </a:t>
            </a:r>
            <a:endParaRPr sz="1500">
              <a:solidFill>
                <a:srgbClr val="635C5B"/>
              </a:solidFill>
            </a:endParaRPr>
          </a:p>
          <a:p>
            <a:pPr marL="0" lvl="0" indent="0" algn="l" rtl="0">
              <a:spcBef>
                <a:spcPts val="1000"/>
              </a:spcBef>
              <a:spcAft>
                <a:spcPts val="1200"/>
              </a:spcAft>
              <a:buNone/>
            </a:pPr>
            <a:endParaRPr/>
          </a:p>
        </p:txBody>
      </p:sp>
      <p:pic>
        <p:nvPicPr>
          <p:cNvPr id="503" name="Google Shape;503;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06825" y="667950"/>
            <a:ext cx="3114822" cy="38076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86"/>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Mentee Progress Log— </a:t>
            </a:r>
            <a:endParaRPr/>
          </a:p>
          <a:p>
            <a:pPr marL="0" lvl="0" indent="0" algn="l" rtl="0">
              <a:spcBef>
                <a:spcPts val="0"/>
              </a:spcBef>
              <a:spcAft>
                <a:spcPts val="0"/>
              </a:spcAft>
              <a:buNone/>
            </a:pPr>
            <a:r>
              <a:rPr lang="en-GB"/>
              <a:t>Part 1: Mentor Confidence Assessment</a:t>
            </a:r>
            <a:endParaRPr/>
          </a:p>
        </p:txBody>
      </p:sp>
      <p:sp>
        <p:nvSpPr>
          <p:cNvPr id="508" name="Google Shape;508;p86"/>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Autofit/>
          </a:bodyPr>
          <a:lstStyle/>
          <a:p>
            <a:pPr marL="457200" lvl="0" indent="-355600" algn="l" rtl="0">
              <a:spcBef>
                <a:spcPts val="0"/>
              </a:spcBef>
              <a:spcAft>
                <a:spcPts val="0"/>
              </a:spcAft>
              <a:buClr>
                <a:srgbClr val="635C5B"/>
              </a:buClr>
              <a:buSzPts val="2000"/>
              <a:buChar char="•"/>
            </a:pPr>
            <a:r>
              <a:rPr lang="en-GB">
                <a:solidFill>
                  <a:srgbClr val="635C5B"/>
                </a:solidFill>
              </a:rPr>
              <a:t>Rate the level of confidence you have in your mentee demonstrating each of the performance indicators. </a:t>
            </a:r>
            <a:endParaRPr>
              <a:solidFill>
                <a:srgbClr val="635C5B"/>
              </a:solidFill>
            </a:endParaRPr>
          </a:p>
          <a:p>
            <a:pPr marL="457200" lvl="0" indent="-355600" algn="l" rtl="0">
              <a:spcBef>
                <a:spcPts val="1000"/>
              </a:spcBef>
              <a:spcAft>
                <a:spcPts val="0"/>
              </a:spcAft>
              <a:buClr>
                <a:srgbClr val="635C5B"/>
              </a:buClr>
              <a:buSzPts val="2000"/>
              <a:buChar char="•"/>
            </a:pPr>
            <a:r>
              <a:rPr lang="en-GB">
                <a:solidFill>
                  <a:srgbClr val="635C5B"/>
                </a:solidFill>
              </a:rPr>
              <a:t>Use what you have documented on the Observation Tool, and what you have observed of your mentee, to determine your level of confidence. </a:t>
            </a:r>
            <a:endParaRPr>
              <a:solidFill>
                <a:srgbClr val="635C5B"/>
              </a:solidFill>
            </a:endParaRPr>
          </a:p>
          <a:p>
            <a:pPr marL="0" lvl="0" indent="0" algn="l" rtl="0">
              <a:spcBef>
                <a:spcPts val="1000"/>
              </a:spcBef>
              <a:spcAft>
                <a:spcPts val="1200"/>
              </a:spcAft>
              <a:buNone/>
            </a:pPr>
            <a:endParaRPr sz="2200"/>
          </a:p>
        </p:txBody>
      </p:sp>
      <p:pic>
        <p:nvPicPr>
          <p:cNvPr id="510" name="Google Shape;510;p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97654" y="1031100"/>
            <a:ext cx="3114822" cy="38076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87"/>
          <p:cNvSpPr txBox="1">
            <a:spLocks noGrp="1"/>
          </p:cNvSpPr>
          <p:nvPr>
            <p:ph type="title"/>
          </p:nvPr>
        </p:nvSpPr>
        <p:spPr>
          <a:xfrm>
            <a:off x="686100" y="190500"/>
            <a:ext cx="7972800" cy="685800"/>
          </a:xfrm>
          <a:prstGeom prst="rect">
            <a:avLst/>
          </a:prstGeom>
        </p:spPr>
        <p:txBody>
          <a:bodyPr spcFirstLastPara="1" wrap="square" lIns="0" tIns="0" rIns="0" bIns="0" anchor="b" anchorCtr="0">
            <a:normAutofit/>
          </a:bodyPr>
          <a:lstStyle/>
          <a:p>
            <a:pPr marL="0" lvl="0" indent="0" algn="l" rtl="0">
              <a:spcBef>
                <a:spcPts val="0"/>
              </a:spcBef>
              <a:spcAft>
                <a:spcPts val="0"/>
              </a:spcAft>
              <a:buClr>
                <a:schemeClr val="dk1"/>
              </a:buClr>
              <a:buSzPts val="1100"/>
              <a:buFont typeface="Arial"/>
              <a:buNone/>
            </a:pPr>
            <a:r>
              <a:rPr lang="en-GB"/>
              <a:t>Part 1: Mentor Confidence Assessment Instructions</a:t>
            </a:r>
            <a:endParaRPr/>
          </a:p>
        </p:txBody>
      </p:sp>
      <p:sp>
        <p:nvSpPr>
          <p:cNvPr id="515" name="Google Shape;515;p87"/>
          <p:cNvSpPr txBox="1">
            <a:spLocks noGrp="1"/>
          </p:cNvSpPr>
          <p:nvPr>
            <p:ph type="body" idx="1"/>
          </p:nvPr>
        </p:nvSpPr>
        <p:spPr>
          <a:xfrm>
            <a:off x="685799" y="895350"/>
            <a:ext cx="8157117" cy="3877372"/>
          </a:xfrm>
          <a:prstGeom prst="rect">
            <a:avLst/>
          </a:prstGeom>
        </p:spPr>
        <p:txBody>
          <a:bodyPr spcFirstLastPara="1" wrap="square" lIns="0" tIns="0" rIns="0" bIns="0" anchor="t" anchorCtr="0">
            <a:noAutofit/>
          </a:bodyPr>
          <a:lstStyle/>
          <a:p>
            <a:pPr marL="457200" lvl="0" indent="-327025" algn="l" rtl="0">
              <a:spcBef>
                <a:spcPts val="0"/>
              </a:spcBef>
              <a:spcAft>
                <a:spcPts val="0"/>
              </a:spcAft>
              <a:buClr>
                <a:srgbClr val="635C5B"/>
              </a:buClr>
              <a:buSzPts val="1550"/>
              <a:buChar char="•"/>
            </a:pPr>
            <a:r>
              <a:rPr lang="en-GB" sz="1550" dirty="0">
                <a:solidFill>
                  <a:srgbClr val="635C5B"/>
                </a:solidFill>
              </a:rPr>
              <a:t>Use this log at least once per month over the course of the four month mentorship program (i.e., months 1, 2, 3, and 4). </a:t>
            </a:r>
            <a:endParaRPr sz="1550" dirty="0">
              <a:solidFill>
                <a:srgbClr val="635C5B"/>
              </a:solidFill>
            </a:endParaRPr>
          </a:p>
          <a:p>
            <a:pPr marL="457200" lvl="0" indent="-327025" algn="l" rtl="0">
              <a:spcBef>
                <a:spcPts val="0"/>
              </a:spcBef>
              <a:spcAft>
                <a:spcPts val="0"/>
              </a:spcAft>
              <a:buClr>
                <a:srgbClr val="635C5B"/>
              </a:buClr>
              <a:buSzPts val="1550"/>
              <a:buChar char="•"/>
            </a:pPr>
            <a:r>
              <a:rPr lang="en-GB" sz="1550" dirty="0">
                <a:solidFill>
                  <a:srgbClr val="635C5B"/>
                </a:solidFill>
              </a:rPr>
              <a:t>Fill it out prior to checking in with your mentee.</a:t>
            </a:r>
            <a:endParaRPr sz="1550" dirty="0">
              <a:solidFill>
                <a:srgbClr val="635C5B"/>
              </a:solidFill>
            </a:endParaRPr>
          </a:p>
          <a:p>
            <a:pPr marL="457200" lvl="0" indent="-327025" algn="l" rtl="0">
              <a:spcBef>
                <a:spcPts val="0"/>
              </a:spcBef>
              <a:spcAft>
                <a:spcPts val="0"/>
              </a:spcAft>
              <a:buClr>
                <a:srgbClr val="635C5B"/>
              </a:buClr>
              <a:buSzPts val="1550"/>
              <a:buChar char="•"/>
            </a:pPr>
            <a:r>
              <a:rPr lang="en-GB" sz="1550" dirty="0">
                <a:solidFill>
                  <a:srgbClr val="635C5B"/>
                </a:solidFill>
              </a:rPr>
              <a:t>To use this log, do the following: </a:t>
            </a:r>
            <a:endParaRPr sz="1550" dirty="0">
              <a:solidFill>
                <a:srgbClr val="635C5B"/>
              </a:solidFill>
            </a:endParaRPr>
          </a:p>
          <a:p>
            <a:pPr marL="914400" lvl="1" indent="-327025" algn="l" rtl="0">
              <a:spcBef>
                <a:spcPts val="0"/>
              </a:spcBef>
              <a:spcAft>
                <a:spcPts val="0"/>
              </a:spcAft>
              <a:buClr>
                <a:srgbClr val="635C5B"/>
              </a:buClr>
              <a:buSzPts val="1550"/>
              <a:buChar char="—"/>
            </a:pPr>
            <a:r>
              <a:rPr lang="en-GB" sz="1550" dirty="0">
                <a:solidFill>
                  <a:srgbClr val="635C5B"/>
                </a:solidFill>
                <a:latin typeface="+mj-lt"/>
              </a:rPr>
              <a:t>Tick the competencies prioritised for your mentee from the “Part 2: Setting Goals and Making Plans” of the “Mentee Progress Log.” </a:t>
            </a:r>
            <a:endParaRPr sz="1550" dirty="0">
              <a:solidFill>
                <a:srgbClr val="635C5B"/>
              </a:solidFill>
              <a:latin typeface="+mj-lt"/>
            </a:endParaRPr>
          </a:p>
          <a:p>
            <a:pPr marL="914400" lvl="1" indent="-327025" algn="l" rtl="0">
              <a:spcBef>
                <a:spcPts val="0"/>
              </a:spcBef>
              <a:spcAft>
                <a:spcPts val="0"/>
              </a:spcAft>
              <a:buClr>
                <a:srgbClr val="635C5B"/>
              </a:buClr>
              <a:buSzPts val="1550"/>
              <a:buChar char="—"/>
            </a:pPr>
            <a:r>
              <a:rPr lang="en-GB" sz="1550" dirty="0">
                <a:solidFill>
                  <a:srgbClr val="635C5B"/>
                </a:solidFill>
                <a:latin typeface="+mj-lt"/>
              </a:rPr>
              <a:t>In the column corresponding with the month, record the number corresponding with your level of confidence in your mentee’s ability to perform each task and competency, using the following scale: </a:t>
            </a:r>
            <a:endParaRPr sz="1550" dirty="0">
              <a:solidFill>
                <a:srgbClr val="635C5B"/>
              </a:solidFill>
              <a:latin typeface="+mj-lt"/>
            </a:endParaRPr>
          </a:p>
          <a:p>
            <a:pPr marL="1371600" lvl="2" indent="-327025" algn="l" rtl="0">
              <a:spcBef>
                <a:spcPts val="0"/>
              </a:spcBef>
              <a:spcAft>
                <a:spcPts val="0"/>
              </a:spcAft>
              <a:buClr>
                <a:srgbClr val="635C5B"/>
              </a:buClr>
              <a:buSzPts val="1550"/>
              <a:buChar char="•"/>
            </a:pPr>
            <a:r>
              <a:rPr lang="en-GB" sz="1550" dirty="0">
                <a:solidFill>
                  <a:srgbClr val="635C5B"/>
                </a:solidFill>
                <a:latin typeface="+mj-lt"/>
              </a:rPr>
              <a:t>1 = Not at all confident	•   2 = Slightly confident	</a:t>
            </a:r>
            <a:endParaRPr sz="1550" dirty="0">
              <a:solidFill>
                <a:srgbClr val="635C5B"/>
              </a:solidFill>
              <a:latin typeface="+mj-lt"/>
            </a:endParaRPr>
          </a:p>
          <a:p>
            <a:pPr marL="1371600" lvl="2" indent="-327025" algn="l" rtl="0">
              <a:spcBef>
                <a:spcPts val="0"/>
              </a:spcBef>
              <a:spcAft>
                <a:spcPts val="0"/>
              </a:spcAft>
              <a:buClr>
                <a:srgbClr val="635C5B"/>
              </a:buClr>
              <a:buSzPts val="1550"/>
              <a:buChar char="•"/>
            </a:pPr>
            <a:r>
              <a:rPr lang="en-GB" sz="1550" dirty="0">
                <a:solidFill>
                  <a:srgbClr val="635C5B"/>
                </a:solidFill>
                <a:latin typeface="+mj-lt"/>
              </a:rPr>
              <a:t>3 = Somewhat confident	•   </a:t>
            </a:r>
            <a:r>
              <a:rPr lang="en-GB" sz="1550" dirty="0">
                <a:solidFill>
                  <a:srgbClr val="635C5B"/>
                </a:solidFill>
                <a:latin typeface="+mj-lt"/>
                <a:ea typeface="Gill Sans"/>
                <a:cs typeface="Gill Sans"/>
                <a:sym typeface="Gill Sans"/>
              </a:rPr>
              <a:t>4 = Quite confident</a:t>
            </a:r>
            <a:endParaRPr lang="en-GB" sz="1550" dirty="0">
              <a:solidFill>
                <a:srgbClr val="635C5B"/>
              </a:solidFill>
              <a:latin typeface="+mj-lt"/>
            </a:endParaRPr>
          </a:p>
          <a:p>
            <a:pPr marL="1371600" lvl="2" indent="-327025" algn="l" rtl="0">
              <a:spcBef>
                <a:spcPts val="0"/>
              </a:spcBef>
              <a:spcAft>
                <a:spcPts val="0"/>
              </a:spcAft>
              <a:buClr>
                <a:srgbClr val="635C5B"/>
              </a:buClr>
              <a:buSzPts val="1550"/>
              <a:buChar char="•"/>
            </a:pPr>
            <a:r>
              <a:rPr lang="en-US" sz="1550" dirty="0">
                <a:solidFill>
                  <a:srgbClr val="635C5B"/>
                </a:solidFill>
                <a:latin typeface="+mj-lt"/>
                <a:ea typeface="Gill Sans"/>
                <a:cs typeface="Gill Sans"/>
                <a:sym typeface="Gill Sans"/>
              </a:rPr>
              <a:t>5 = Extremely confident.</a:t>
            </a:r>
            <a:endParaRPr lang="en-US" sz="1550" dirty="0">
              <a:solidFill>
                <a:srgbClr val="635C5B"/>
              </a:solidFill>
              <a:latin typeface="+mj-lt"/>
            </a:endParaRPr>
          </a:p>
          <a:p>
            <a:pPr marL="914400" lvl="1" indent="-327025" algn="l" rtl="0">
              <a:spcBef>
                <a:spcPts val="0"/>
              </a:spcBef>
              <a:spcAft>
                <a:spcPts val="0"/>
              </a:spcAft>
              <a:buClr>
                <a:srgbClr val="635C5B"/>
              </a:buClr>
              <a:buSzPts val="1550"/>
              <a:buChar char="—"/>
            </a:pPr>
            <a:r>
              <a:rPr lang="en-US" sz="1550" dirty="0">
                <a:solidFill>
                  <a:srgbClr val="635C5B"/>
                </a:solidFill>
                <a:latin typeface="+mj-lt"/>
              </a:rPr>
              <a:t>Use what you have documented on the Observation Tool, and what you have observed of your mentee, to determine your level of confidence. </a:t>
            </a:r>
          </a:p>
          <a:p>
            <a:pPr marL="914400" lvl="1" indent="-327025" algn="l" rtl="0">
              <a:spcBef>
                <a:spcPts val="0"/>
              </a:spcBef>
              <a:spcAft>
                <a:spcPts val="0"/>
              </a:spcAft>
              <a:buClr>
                <a:srgbClr val="635C5B"/>
              </a:buClr>
              <a:buSzPts val="1550"/>
              <a:buChar char="—"/>
            </a:pPr>
            <a:r>
              <a:rPr lang="en-GB" sz="1550" dirty="0">
                <a:solidFill>
                  <a:srgbClr val="635C5B"/>
                </a:solidFill>
                <a:latin typeface="+mj-lt"/>
              </a:rPr>
              <a:t>Record “N/A” (not applicable) for performance indicators not relevant to the service delivery point where the mentee works. </a:t>
            </a:r>
            <a:endParaRPr sz="1550" dirty="0">
              <a:solidFill>
                <a:srgbClr val="635C5B"/>
              </a:solidFill>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88"/>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a:t>Mentee Progress Log— </a:t>
            </a:r>
            <a:endParaRPr/>
          </a:p>
          <a:p>
            <a:pPr marL="0" lvl="0" indent="0" algn="l" rtl="0">
              <a:spcBef>
                <a:spcPts val="0"/>
              </a:spcBef>
              <a:spcAft>
                <a:spcPts val="0"/>
              </a:spcAft>
              <a:buClr>
                <a:schemeClr val="dk1"/>
              </a:buClr>
              <a:buSzPct val="39285"/>
              <a:buFont typeface="Arial"/>
              <a:buNone/>
            </a:pPr>
            <a:r>
              <a:rPr lang="en-GB"/>
              <a:t>Part 2: Mentee Progress Tracking</a:t>
            </a:r>
            <a:endParaRPr/>
          </a:p>
        </p:txBody>
      </p:sp>
      <p:sp>
        <p:nvSpPr>
          <p:cNvPr id="522" name="Google Shape;522;p88"/>
          <p:cNvSpPr txBox="1">
            <a:spLocks noGrp="1"/>
          </p:cNvSpPr>
          <p:nvPr>
            <p:ph type="body" idx="1"/>
          </p:nvPr>
        </p:nvSpPr>
        <p:spPr>
          <a:xfrm>
            <a:off x="686100" y="1200150"/>
            <a:ext cx="4310400" cy="3649200"/>
          </a:xfrm>
          <a:prstGeom prst="rect">
            <a:avLst/>
          </a:prstGeom>
        </p:spPr>
        <p:txBody>
          <a:bodyPr spcFirstLastPara="1" wrap="square" lIns="0" tIns="0" rIns="91425" bIns="0" anchor="t" anchorCtr="0">
            <a:normAutofit/>
          </a:bodyPr>
          <a:lstStyle/>
          <a:p>
            <a:pPr marL="457200" lvl="0" indent="-355600" algn="l" rtl="0">
              <a:spcBef>
                <a:spcPts val="0"/>
              </a:spcBef>
              <a:spcAft>
                <a:spcPts val="0"/>
              </a:spcAft>
              <a:buClr>
                <a:srgbClr val="635C5B"/>
              </a:buClr>
              <a:buSzPts val="2000"/>
              <a:buChar char="•"/>
            </a:pPr>
            <a:r>
              <a:rPr lang="en-GB" dirty="0">
                <a:solidFill>
                  <a:srgbClr val="635C5B"/>
                </a:solidFill>
              </a:rPr>
              <a:t>Track your mentee’s progress over the course of the mentorship program. </a:t>
            </a:r>
            <a:endParaRPr dirty="0">
              <a:solidFill>
                <a:srgbClr val="635C5B"/>
              </a:solidFill>
            </a:endParaRPr>
          </a:p>
          <a:p>
            <a:pPr marL="457200" lvl="0" indent="-355600" algn="l" rtl="0">
              <a:spcBef>
                <a:spcPts val="1000"/>
              </a:spcBef>
              <a:spcAft>
                <a:spcPts val="1000"/>
              </a:spcAft>
              <a:buClr>
                <a:srgbClr val="635C5B"/>
              </a:buClr>
              <a:buSzPts val="2000"/>
              <a:buChar char="•"/>
            </a:pPr>
            <a:r>
              <a:rPr lang="en-GB" dirty="0">
                <a:solidFill>
                  <a:srgbClr val="635C5B"/>
                </a:solidFill>
              </a:rPr>
              <a:t>Summarises your mentee’s observed strengths and weaknesses, and develop a mentoring plan for the following month in collaboration with your mentee. </a:t>
            </a:r>
            <a:endParaRPr sz="2500" dirty="0"/>
          </a:p>
        </p:txBody>
      </p:sp>
      <p:pic>
        <p:nvPicPr>
          <p:cNvPr id="524" name="Google Shape;524;p8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48900" y="650100"/>
            <a:ext cx="3261339" cy="380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89"/>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Clr>
                <a:schemeClr val="dk1"/>
              </a:buClr>
              <a:buSzPts val="1100"/>
              <a:buFont typeface="Arial"/>
              <a:buNone/>
            </a:pPr>
            <a:r>
              <a:rPr lang="en-GB"/>
              <a:t>Part 2: Mentee Progress Tracking Instructions</a:t>
            </a:r>
            <a:endParaRPr/>
          </a:p>
        </p:txBody>
      </p:sp>
      <p:sp>
        <p:nvSpPr>
          <p:cNvPr id="529" name="Google Shape;529;p89"/>
          <p:cNvSpPr txBox="1">
            <a:spLocks noGrp="1"/>
          </p:cNvSpPr>
          <p:nvPr>
            <p:ph type="body" idx="1"/>
          </p:nvPr>
        </p:nvSpPr>
        <p:spPr>
          <a:xfrm>
            <a:off x="685800" y="971550"/>
            <a:ext cx="7772400" cy="3429000"/>
          </a:xfrm>
          <a:prstGeom prst="rect">
            <a:avLst/>
          </a:prstGeom>
        </p:spPr>
        <p:txBody>
          <a:bodyPr spcFirstLastPara="1" wrap="square" lIns="0" tIns="0" rIns="0" bIns="0" anchor="t" anchorCtr="0">
            <a:noAutofit/>
          </a:bodyPr>
          <a:lstStyle/>
          <a:p>
            <a:pPr marL="457200" lvl="0" indent="-336550" algn="l" rtl="0">
              <a:spcBef>
                <a:spcPts val="0"/>
              </a:spcBef>
              <a:spcAft>
                <a:spcPts val="0"/>
              </a:spcAft>
              <a:buClr>
                <a:srgbClr val="635C5B"/>
              </a:buClr>
              <a:buSzPts val="1700"/>
              <a:buChar char="•"/>
            </a:pPr>
            <a:r>
              <a:rPr lang="en-GB" sz="1700">
                <a:solidFill>
                  <a:srgbClr val="635C5B"/>
                </a:solidFill>
              </a:rPr>
              <a:t>Fill in the performance indicators that correspond to the focus competencies that your mentee has prioritised.</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solidFill>
                  <a:srgbClr val="635C5B"/>
                </a:solidFill>
              </a:rPr>
              <a:t>For each performance indicator, record the mentee’s self-confidence level score from their “Part 1: Confidence Self-Evaluation” log in the mentee resources. </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solidFill>
                  <a:srgbClr val="635C5B"/>
                </a:solidFill>
              </a:rPr>
              <a:t>Then, </a:t>
            </a:r>
            <a:r>
              <a:rPr lang="en-GB" sz="1700"/>
              <a:t>record your </a:t>
            </a:r>
            <a:r>
              <a:rPr lang="en-GB" sz="1700">
                <a:solidFill>
                  <a:srgbClr val="635C5B"/>
                </a:solidFill>
              </a:rPr>
              <a:t>own evaluation of the mentee’s competence from the “Part 1: Mentor Confidence Assessment.” </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t>S</a:t>
            </a:r>
            <a:r>
              <a:rPr lang="en-GB" sz="1700">
                <a:solidFill>
                  <a:srgbClr val="635C5B"/>
                </a:solidFill>
              </a:rPr>
              <a:t>ummarise the mentee’s observed strengths and weaknesses</a:t>
            </a:r>
            <a:r>
              <a:rPr lang="en-GB" sz="1700"/>
              <a:t>.</a:t>
            </a:r>
            <a:endParaRPr sz="1700"/>
          </a:p>
          <a:p>
            <a:pPr marL="457200" lvl="0" indent="-336550" algn="l" rtl="0">
              <a:spcBef>
                <a:spcPts val="1000"/>
              </a:spcBef>
              <a:spcAft>
                <a:spcPts val="0"/>
              </a:spcAft>
              <a:buClr>
                <a:srgbClr val="635C5B"/>
              </a:buClr>
              <a:buSzPts val="1700"/>
              <a:buChar char="•"/>
            </a:pPr>
            <a:r>
              <a:rPr lang="en-GB" sz="1700"/>
              <a:t>D</a:t>
            </a:r>
            <a:r>
              <a:rPr lang="en-GB" sz="1700">
                <a:solidFill>
                  <a:srgbClr val="635C5B"/>
                </a:solidFill>
              </a:rPr>
              <a:t>evelop a mentoring plan for the following month in collaboration with </a:t>
            </a:r>
            <a:r>
              <a:rPr lang="en-GB" sz="1700"/>
              <a:t>your </a:t>
            </a:r>
            <a:r>
              <a:rPr lang="en-GB" sz="1700">
                <a:solidFill>
                  <a:srgbClr val="635C5B"/>
                </a:solidFill>
              </a:rPr>
              <a:t>mentee. </a:t>
            </a:r>
            <a:endParaRPr sz="1700">
              <a:solidFill>
                <a:srgbClr val="635C5B"/>
              </a:solidFill>
            </a:endParaRPr>
          </a:p>
          <a:p>
            <a:pPr marL="457200" lvl="0" indent="-336550" algn="l" rtl="0">
              <a:spcBef>
                <a:spcPts val="1000"/>
              </a:spcBef>
              <a:spcAft>
                <a:spcPts val="1000"/>
              </a:spcAft>
              <a:buClr>
                <a:srgbClr val="635C5B"/>
              </a:buClr>
              <a:buSzPts val="1700"/>
              <a:buChar char="•"/>
            </a:pPr>
            <a:r>
              <a:rPr lang="en-GB" sz="1700">
                <a:solidFill>
                  <a:srgbClr val="635C5B"/>
                </a:solidFill>
              </a:rPr>
              <a:t>In the final month of mentorship, document recommendations for next steps for </a:t>
            </a:r>
            <a:r>
              <a:rPr lang="en-GB" sz="1700"/>
              <a:t>your </a:t>
            </a:r>
            <a:r>
              <a:rPr lang="en-GB" sz="1700">
                <a:solidFill>
                  <a:srgbClr val="635C5B"/>
                </a:solidFill>
              </a:rPr>
              <a:t>mentee (e.g., graduating from the mentorship program, continuing in the mentorship program, focusing on new competencies). </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0"/>
          <p:cNvSpPr txBox="1">
            <a:spLocks noGrp="1"/>
          </p:cNvSpPr>
          <p:nvPr>
            <p:ph type="title" idx="4294967295"/>
          </p:nvPr>
        </p:nvSpPr>
        <p:spPr>
          <a:xfrm>
            <a:off x="0" y="0"/>
            <a:ext cx="9144000" cy="4711700"/>
          </a:xfrm>
          <a:prstGeom prst="rect">
            <a:avLst/>
          </a:prstGeom>
          <a:solidFill>
            <a:schemeClr val="l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dk1"/>
              </a:buClr>
              <a:buSzPts val="2500"/>
              <a:buFont typeface="Arial"/>
              <a:buNone/>
              <a:tabLst/>
              <a:defRPr/>
            </a:pPr>
            <a:r>
              <a:rPr kumimoji="0" lang="en-GB" sz="2500" b="1" i="0" u="none" strike="noStrike" kern="0" cap="none" spc="0" normalizeH="0" baseline="0" noProof="0" dirty="0">
                <a:ln>
                  <a:noFill/>
                </a:ln>
                <a:solidFill>
                  <a:schemeClr val="dk1"/>
                </a:solidFill>
                <a:effectLst/>
                <a:uLnTx/>
                <a:uFillTx/>
                <a:latin typeface="+mj-lt"/>
                <a:ea typeface="Gill Sans"/>
                <a:cs typeface="Gill Sans"/>
                <a:sym typeface="Gill Sans"/>
              </a:rPr>
              <a:t>Program Materials: Mentee Resources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91"/>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Mentee Resources</a:t>
            </a:r>
            <a:endParaRPr/>
          </a:p>
        </p:txBody>
      </p:sp>
      <p:sp>
        <p:nvSpPr>
          <p:cNvPr id="540" name="Google Shape;540;p91"/>
          <p:cNvSpPr txBox="1">
            <a:spLocks noGrp="1"/>
          </p:cNvSpPr>
          <p:nvPr>
            <p:ph type="body" idx="1"/>
          </p:nvPr>
        </p:nvSpPr>
        <p:spPr>
          <a:xfrm>
            <a:off x="685800" y="773000"/>
            <a:ext cx="7772400" cy="3429000"/>
          </a:xfrm>
          <a:prstGeom prst="rect">
            <a:avLst/>
          </a:prstGeom>
        </p:spPr>
        <p:txBody>
          <a:bodyPr spcFirstLastPara="1" wrap="square" lIns="0" tIns="0" rIns="0" bIns="0" anchor="t" anchorCtr="0">
            <a:noAutofit/>
          </a:bodyPr>
          <a:lstStyle/>
          <a:p>
            <a:pPr marL="457200" lvl="0" indent="-330200" algn="l" rtl="0">
              <a:spcBef>
                <a:spcPts val="0"/>
              </a:spcBef>
              <a:spcAft>
                <a:spcPts val="0"/>
              </a:spcAft>
              <a:buSzPts val="1600"/>
              <a:buChar char="•"/>
            </a:pPr>
            <a:r>
              <a:rPr lang="en-GB" sz="1600" b="1" dirty="0"/>
              <a:t>Mentee Job Aids:</a:t>
            </a:r>
            <a:endParaRPr sz="1600" b="1" dirty="0"/>
          </a:p>
          <a:p>
            <a:pPr marL="914400" lvl="1" indent="-330200" algn="l" rtl="0">
              <a:spcBef>
                <a:spcPts val="1000"/>
              </a:spcBef>
              <a:spcAft>
                <a:spcPts val="0"/>
              </a:spcAft>
              <a:buSzPts val="1600"/>
              <a:buChar char="—"/>
            </a:pPr>
            <a:r>
              <a:rPr lang="en-GB" sz="1600" dirty="0">
                <a:latin typeface="+mj-lt"/>
              </a:rPr>
              <a:t>Topics to Cover during Breastfeeding Counselling</a:t>
            </a:r>
            <a:endParaRPr sz="1600" dirty="0">
              <a:latin typeface="+mj-lt"/>
            </a:endParaRPr>
          </a:p>
          <a:p>
            <a:pPr marL="914400" lvl="1" indent="-330200" algn="l" rtl="0">
              <a:spcBef>
                <a:spcPts val="1000"/>
              </a:spcBef>
              <a:spcAft>
                <a:spcPts val="0"/>
              </a:spcAft>
              <a:buSzPts val="1600"/>
              <a:buChar char="—"/>
            </a:pPr>
            <a:r>
              <a:rPr lang="en-GB" sz="1600" dirty="0">
                <a:latin typeface="+mj-lt"/>
              </a:rPr>
              <a:t>Checklist for Observing a Breastfeeding Session</a:t>
            </a:r>
            <a:endParaRPr sz="1600" dirty="0">
              <a:latin typeface="+mj-lt"/>
            </a:endParaRPr>
          </a:p>
          <a:p>
            <a:pPr marL="914400" lvl="1" indent="-330200" algn="l" rtl="0">
              <a:spcBef>
                <a:spcPts val="1000"/>
              </a:spcBef>
              <a:spcAft>
                <a:spcPts val="0"/>
              </a:spcAft>
              <a:buSzPts val="1600"/>
              <a:buChar char="—"/>
            </a:pPr>
            <a:r>
              <a:rPr lang="en-GB" sz="1600" dirty="0">
                <a:latin typeface="+mj-lt"/>
              </a:rPr>
              <a:t>Breastfeeding Counselling Log</a:t>
            </a:r>
            <a:endParaRPr sz="1600" dirty="0">
              <a:latin typeface="+mj-lt"/>
            </a:endParaRPr>
          </a:p>
          <a:p>
            <a:pPr marL="914400" lvl="1" indent="-330200" algn="l" rtl="0">
              <a:spcBef>
                <a:spcPts val="1000"/>
              </a:spcBef>
              <a:spcAft>
                <a:spcPts val="0"/>
              </a:spcAft>
              <a:buSzPts val="1600"/>
              <a:buChar char="—"/>
            </a:pPr>
            <a:r>
              <a:rPr lang="en-GB" sz="1600" dirty="0">
                <a:latin typeface="+mj-lt"/>
              </a:rPr>
              <a:t>Schedule of Mentoring Meetings and Resources to Use</a:t>
            </a:r>
            <a:endParaRPr sz="1600" dirty="0">
              <a:latin typeface="+mj-lt"/>
            </a:endParaRPr>
          </a:p>
          <a:p>
            <a:pPr marL="457200" lvl="0" indent="-330200" algn="l" rtl="0">
              <a:spcBef>
                <a:spcPts val="1000"/>
              </a:spcBef>
              <a:spcAft>
                <a:spcPts val="0"/>
              </a:spcAft>
              <a:buSzPts val="1600"/>
              <a:buChar char="•"/>
            </a:pPr>
            <a:r>
              <a:rPr lang="en-GB" sz="1600" b="1" dirty="0"/>
              <a:t>Information, Education, and Communication Materials:</a:t>
            </a:r>
            <a:endParaRPr sz="1600" b="1" dirty="0"/>
          </a:p>
          <a:p>
            <a:pPr marL="914400" lvl="1" indent="-330200" algn="l" rtl="0">
              <a:spcBef>
                <a:spcPts val="1000"/>
              </a:spcBef>
              <a:spcAft>
                <a:spcPts val="0"/>
              </a:spcAft>
              <a:buSzPts val="1600"/>
              <a:buChar char="—"/>
            </a:pPr>
            <a:r>
              <a:rPr lang="en-GB" sz="1600" dirty="0">
                <a:latin typeface="+mj-lt"/>
              </a:rPr>
              <a:t>Expressing Breast Milk Counselling Card</a:t>
            </a:r>
            <a:endParaRPr sz="1600" dirty="0">
              <a:latin typeface="+mj-lt"/>
            </a:endParaRPr>
          </a:p>
          <a:p>
            <a:pPr marL="457200" lvl="0" indent="-330200" algn="l" rtl="0">
              <a:spcBef>
                <a:spcPts val="1000"/>
              </a:spcBef>
              <a:spcAft>
                <a:spcPts val="0"/>
              </a:spcAft>
              <a:buSzPts val="1600"/>
              <a:buChar char="•"/>
            </a:pPr>
            <a:r>
              <a:rPr lang="en-GB" sz="1600" b="1" dirty="0"/>
              <a:t>Mentorship Program Tools:</a:t>
            </a:r>
            <a:endParaRPr sz="1600" b="1" dirty="0"/>
          </a:p>
          <a:p>
            <a:pPr marL="914400" lvl="1" indent="-330200" algn="l" rtl="0">
              <a:spcBef>
                <a:spcPts val="1000"/>
              </a:spcBef>
              <a:spcAft>
                <a:spcPts val="0"/>
              </a:spcAft>
              <a:buSzPts val="1600"/>
              <a:buChar char="—"/>
            </a:pPr>
            <a:r>
              <a:rPr lang="en-GB" sz="1600" dirty="0">
                <a:latin typeface="+mj-lt"/>
              </a:rPr>
              <a:t>Focus Competencies and Performance Indicators</a:t>
            </a:r>
            <a:endParaRPr sz="1600" dirty="0">
              <a:latin typeface="+mj-lt"/>
            </a:endParaRPr>
          </a:p>
          <a:p>
            <a:pPr marL="914400" lvl="1" indent="-330200" algn="l" rtl="0">
              <a:spcBef>
                <a:spcPts val="1000"/>
              </a:spcBef>
              <a:spcAft>
                <a:spcPts val="0"/>
              </a:spcAft>
              <a:buSzPts val="1600"/>
              <a:buChar char="—"/>
            </a:pPr>
            <a:r>
              <a:rPr lang="en-GB" sz="1600" dirty="0">
                <a:latin typeface="+mj-lt"/>
              </a:rPr>
              <a:t>Mentor Feedback Form</a:t>
            </a:r>
            <a:endParaRPr sz="1600" dirty="0">
              <a:latin typeface="+mj-lt"/>
            </a:endParaRPr>
          </a:p>
          <a:p>
            <a:pPr marL="914400" lvl="1" indent="-330200" algn="l" rtl="0">
              <a:spcBef>
                <a:spcPts val="1000"/>
              </a:spcBef>
              <a:spcAft>
                <a:spcPts val="1000"/>
              </a:spcAft>
              <a:buSzPts val="1600"/>
              <a:buChar char="—"/>
            </a:pPr>
            <a:r>
              <a:rPr lang="en-GB" sz="1600" dirty="0">
                <a:latin typeface="+mj-lt"/>
              </a:rPr>
              <a:t>Mentee Goals and Progress Log</a:t>
            </a:r>
            <a:endParaRPr sz="1600" dirty="0">
              <a:latin typeface="+mj-lt"/>
            </a:endParaRPr>
          </a:p>
        </p:txBody>
      </p:sp>
      <p:sp>
        <p:nvSpPr>
          <p:cNvPr id="542" name="Google Shape;542;p91"/>
          <p:cNvSpPr txBox="1"/>
          <p:nvPr/>
        </p:nvSpPr>
        <p:spPr>
          <a:xfrm>
            <a:off x="6537475" y="260800"/>
            <a:ext cx="2112300" cy="12147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dirty="0">
                <a:solidFill>
                  <a:schemeClr val="lt1"/>
                </a:solidFill>
                <a:latin typeface="+mj-lt"/>
                <a:ea typeface="Gill Sans"/>
                <a:cs typeface="Gill Sans"/>
                <a:sym typeface="Gill Sans"/>
              </a:rPr>
              <a:t>We will review these during the mentor-mentee orientation meeting.</a:t>
            </a:r>
            <a:endParaRPr sz="1700" dirty="0">
              <a:solidFill>
                <a:schemeClr val="lt1"/>
              </a:solidFill>
              <a:latin typeface="+mj-lt"/>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8"/>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Review: Structure of the Mentorship Program</a:t>
            </a:r>
            <a:endParaRPr/>
          </a:p>
        </p:txBody>
      </p:sp>
      <p:sp>
        <p:nvSpPr>
          <p:cNvPr id="204" name="Google Shape;204;p38"/>
          <p:cNvSpPr txBox="1">
            <a:spLocks noGrp="1"/>
          </p:cNvSpPr>
          <p:nvPr>
            <p:ph type="body" idx="1"/>
          </p:nvPr>
        </p:nvSpPr>
        <p:spPr>
          <a:xfrm>
            <a:off x="685800" y="1047750"/>
            <a:ext cx="7772400" cy="3429000"/>
          </a:xfrm>
          <a:prstGeom prst="rect">
            <a:avLst/>
          </a:prstGeom>
        </p:spPr>
        <p:txBody>
          <a:bodyPr spcFirstLastPara="1" wrap="square" lIns="0" tIns="0" rIns="0" bIns="0" anchor="t" anchorCtr="0">
            <a:noAutofit/>
          </a:bodyPr>
          <a:lstStyle/>
          <a:p>
            <a:pPr marL="230187" lvl="0" indent="-210423" algn="l" rtl="0">
              <a:lnSpc>
                <a:spcPct val="80000"/>
              </a:lnSpc>
              <a:spcBef>
                <a:spcPts val="0"/>
              </a:spcBef>
              <a:spcAft>
                <a:spcPts val="0"/>
              </a:spcAft>
              <a:buSzPts val="1689"/>
              <a:buChar char="•"/>
            </a:pPr>
            <a:r>
              <a:rPr lang="en-GB" sz="1688" dirty="0"/>
              <a:t>This is an in-house, facility-based mentorship program; mentors and mentees are based at the same facility.</a:t>
            </a:r>
            <a:endParaRPr sz="1688" dirty="0"/>
          </a:p>
          <a:p>
            <a:pPr marL="230187" lvl="0" indent="-210423" algn="l" rtl="0">
              <a:lnSpc>
                <a:spcPct val="80000"/>
              </a:lnSpc>
              <a:spcBef>
                <a:spcPts val="1200"/>
              </a:spcBef>
              <a:spcAft>
                <a:spcPts val="0"/>
              </a:spcAft>
              <a:buSzPts val="1689"/>
              <a:buChar char="•"/>
            </a:pPr>
            <a:r>
              <a:rPr lang="en-GB" sz="1688" dirty="0"/>
              <a:t>We designed it for use at three levels of health facilities: level 3B, level 4, and level 5.</a:t>
            </a:r>
            <a:endParaRPr sz="1688" dirty="0"/>
          </a:p>
          <a:p>
            <a:pPr marL="230187" lvl="0" indent="-210423" algn="l" rtl="0">
              <a:lnSpc>
                <a:spcPct val="80000"/>
              </a:lnSpc>
              <a:spcBef>
                <a:spcPts val="1200"/>
              </a:spcBef>
              <a:spcAft>
                <a:spcPts val="0"/>
              </a:spcAft>
              <a:buSzPts val="1689"/>
              <a:buChar char="•"/>
            </a:pPr>
            <a:r>
              <a:rPr lang="en-GB" sz="1688" dirty="0"/>
              <a:t>Facilities can implement it at several service delivery points, including antenatal care services, labour and childbirth services, postnatal care services, </a:t>
            </a:r>
            <a:r>
              <a:rPr lang="en-GB" sz="1688" dirty="0" err="1"/>
              <a:t>newborn</a:t>
            </a:r>
            <a:r>
              <a:rPr lang="en-GB" sz="1688" dirty="0"/>
              <a:t> care services, and paediatric services.</a:t>
            </a:r>
            <a:endParaRPr sz="1688" dirty="0"/>
          </a:p>
          <a:p>
            <a:pPr marL="230187" lvl="0" indent="-210423" algn="l" rtl="0">
              <a:lnSpc>
                <a:spcPct val="80000"/>
              </a:lnSpc>
              <a:spcBef>
                <a:spcPts val="1200"/>
              </a:spcBef>
              <a:spcAft>
                <a:spcPts val="0"/>
              </a:spcAft>
              <a:buSzPts val="1689"/>
              <a:buChar char="•"/>
            </a:pPr>
            <a:r>
              <a:rPr lang="en-GB" sz="1688" dirty="0"/>
              <a:t>Mentors and mentees are trained in the Baby-Friendly Hospital Initiative (</a:t>
            </a:r>
            <a:r>
              <a:rPr lang="en-GB" sz="1688" i="1" dirty="0"/>
              <a:t>BFHI) Training Course for Maternity Staff </a:t>
            </a:r>
            <a:r>
              <a:rPr lang="en-GB" sz="1688" dirty="0"/>
              <a:t>(WHO and UNICEF 2020a).</a:t>
            </a:r>
            <a:endParaRPr sz="1688" dirty="0"/>
          </a:p>
          <a:p>
            <a:pPr marL="230187" lvl="0" indent="-210423" algn="l" rtl="0">
              <a:lnSpc>
                <a:spcPct val="80000"/>
              </a:lnSpc>
              <a:spcBef>
                <a:spcPts val="1200"/>
              </a:spcBef>
              <a:spcAft>
                <a:spcPts val="0"/>
              </a:spcAft>
              <a:buSzPts val="1689"/>
              <a:buChar char="•"/>
            </a:pPr>
            <a:r>
              <a:rPr lang="en-GB" sz="1688" dirty="0"/>
              <a:t>When mentoring starts, mentees receive regular feedback and support from their mentors as they practice the skills taught in the BFHI maternity training</a:t>
            </a:r>
            <a:r>
              <a:rPr lang="en-GB" sz="1688" i="1" dirty="0"/>
              <a:t> </a:t>
            </a:r>
            <a:r>
              <a:rPr lang="en-GB" sz="1688" dirty="0"/>
              <a:t>in their day-to-day work.</a:t>
            </a:r>
            <a:endParaRPr sz="1688" dirty="0"/>
          </a:p>
          <a:p>
            <a:pPr marL="230187" lvl="0" indent="-210423" algn="l" rtl="0">
              <a:lnSpc>
                <a:spcPct val="80000"/>
              </a:lnSpc>
              <a:spcBef>
                <a:spcPts val="1200"/>
              </a:spcBef>
              <a:spcAft>
                <a:spcPts val="0"/>
              </a:spcAft>
              <a:buSzPts val="1689"/>
              <a:buChar char="•"/>
            </a:pPr>
            <a:r>
              <a:rPr lang="en-GB" sz="1688" dirty="0"/>
              <a:t>Mentors and mentees engage in quality improvement activities at the health facility.</a:t>
            </a:r>
            <a:endParaRPr sz="1688" dirty="0"/>
          </a:p>
          <a:p>
            <a:pPr marL="230187" lvl="0" indent="-207962" algn="l" rtl="0">
              <a:lnSpc>
                <a:spcPct val="80000"/>
              </a:lnSpc>
              <a:spcBef>
                <a:spcPts val="1200"/>
              </a:spcBef>
              <a:spcAft>
                <a:spcPts val="0"/>
              </a:spcAft>
              <a:buSzPts val="1650"/>
              <a:buChar char="•"/>
            </a:pPr>
            <a:r>
              <a:rPr lang="en-GB" sz="1650" dirty="0"/>
              <a:t>Typically takes four months for a mentee to acquire focus competencies.</a:t>
            </a:r>
            <a:endParaRPr sz="16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2"/>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Action 8: Conduct Monthly Meetings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Google Shape;553;p93"/>
          <p:cNvSpPr txBox="1">
            <a:spLocks noGrp="1"/>
          </p:cNvSpPr>
          <p:nvPr>
            <p:ph type="title"/>
          </p:nvPr>
        </p:nvSpPr>
        <p:spPr>
          <a:xfrm>
            <a:off x="686104" y="2667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Action 8: Conduct Monthly Meetings </a:t>
            </a:r>
            <a:endParaRPr dirty="0"/>
          </a:p>
        </p:txBody>
      </p:sp>
      <p:sp>
        <p:nvSpPr>
          <p:cNvPr id="552" name="Google Shape;552;p93"/>
          <p:cNvSpPr txBox="1">
            <a:spLocks noGrp="1"/>
          </p:cNvSpPr>
          <p:nvPr>
            <p:ph type="body" idx="1"/>
          </p:nvPr>
        </p:nvSpPr>
        <p:spPr>
          <a:xfrm>
            <a:off x="685800" y="1047750"/>
            <a:ext cx="7772400" cy="3429000"/>
          </a:xfrm>
          <a:prstGeom prst="rect">
            <a:avLst/>
          </a:prstGeom>
        </p:spPr>
        <p:txBody>
          <a:bodyPr spcFirstLastPara="1" wrap="square" lIns="0" tIns="0" rIns="0" bIns="0" anchor="t" anchorCtr="0">
            <a:noAutofit/>
          </a:bodyPr>
          <a:lstStyle/>
          <a:p>
            <a:pPr marL="457200" lvl="0" indent="-336550" algn="l" rtl="0">
              <a:lnSpc>
                <a:spcPct val="80000"/>
              </a:lnSpc>
              <a:spcBef>
                <a:spcPts val="0"/>
              </a:spcBef>
              <a:spcAft>
                <a:spcPts val="0"/>
              </a:spcAft>
              <a:buSzPts val="1700"/>
              <a:buChar char="•"/>
            </a:pPr>
            <a:r>
              <a:rPr lang="en-GB" sz="1700"/>
              <a:t>The BFHI facility coordinator will organise and facilitate monthly mentor meetings for peer-to-peer experience sharing and review of case presentations. </a:t>
            </a:r>
            <a:endParaRPr sz="1700"/>
          </a:p>
          <a:p>
            <a:pPr marL="457200" lvl="0" indent="-336550" algn="l" rtl="0">
              <a:lnSpc>
                <a:spcPct val="80000"/>
              </a:lnSpc>
              <a:spcBef>
                <a:spcPts val="1200"/>
              </a:spcBef>
              <a:spcAft>
                <a:spcPts val="0"/>
              </a:spcAft>
              <a:buSzPts val="1700"/>
              <a:buChar char="•"/>
            </a:pPr>
            <a:r>
              <a:rPr lang="en-GB" sz="1700"/>
              <a:t>Monthly meetings may include—</a:t>
            </a:r>
            <a:endParaRPr sz="1700"/>
          </a:p>
          <a:p>
            <a:pPr marL="914400" lvl="1" indent="-336550" algn="l" rtl="0">
              <a:lnSpc>
                <a:spcPct val="80000"/>
              </a:lnSpc>
              <a:spcBef>
                <a:spcPts val="1200"/>
              </a:spcBef>
              <a:spcAft>
                <a:spcPts val="0"/>
              </a:spcAft>
              <a:buSzPts val="1700"/>
              <a:buChar char="—"/>
            </a:pPr>
            <a:r>
              <a:rPr lang="en-GB" sz="1700">
                <a:latin typeface="+mj-lt"/>
              </a:rPr>
              <a:t>Sharing challenges and successes on how mentoring is going (i.e., feedback on frequency of observations, frequency of check-ins, mentoring approaches used, and the use of mentorship program tools).</a:t>
            </a:r>
            <a:endParaRPr sz="1700">
              <a:latin typeface="+mj-lt"/>
            </a:endParaRPr>
          </a:p>
          <a:p>
            <a:pPr marL="914400" lvl="1" indent="-336550" algn="l" rtl="0">
              <a:lnSpc>
                <a:spcPct val="80000"/>
              </a:lnSpc>
              <a:spcBef>
                <a:spcPts val="1200"/>
              </a:spcBef>
              <a:spcAft>
                <a:spcPts val="0"/>
              </a:spcAft>
              <a:buSzPts val="1700"/>
              <a:buChar char="—"/>
            </a:pPr>
            <a:r>
              <a:rPr lang="en-GB" sz="1700">
                <a:latin typeface="+mj-lt"/>
              </a:rPr>
              <a:t>Discussing common breastfeeding scenarios, challenges, and solutions and real-life examples through case presentations.</a:t>
            </a:r>
            <a:endParaRPr sz="1700">
              <a:latin typeface="+mj-lt"/>
            </a:endParaRPr>
          </a:p>
          <a:p>
            <a:pPr marL="914400" lvl="1" indent="-336550" algn="l" rtl="0">
              <a:lnSpc>
                <a:spcPct val="80000"/>
              </a:lnSpc>
              <a:spcBef>
                <a:spcPts val="1200"/>
              </a:spcBef>
              <a:spcAft>
                <a:spcPts val="0"/>
              </a:spcAft>
              <a:buSzPts val="1700"/>
              <a:buChar char="—"/>
            </a:pPr>
            <a:r>
              <a:rPr lang="en-GB" sz="1700">
                <a:latin typeface="+mj-lt"/>
              </a:rPr>
              <a:t>Reviewing feedback from mentees, referencing mentee responses on the “Mentor Feedback Form”, if used. </a:t>
            </a:r>
            <a:endParaRPr sz="1700">
              <a:latin typeface="+mj-lt"/>
            </a:endParaRPr>
          </a:p>
          <a:p>
            <a:pPr marL="914400" lvl="1" indent="-336550" algn="l" rtl="0">
              <a:lnSpc>
                <a:spcPct val="80000"/>
              </a:lnSpc>
              <a:spcBef>
                <a:spcPts val="1200"/>
              </a:spcBef>
              <a:spcAft>
                <a:spcPts val="0"/>
              </a:spcAft>
              <a:buSzPts val="1700"/>
              <a:buChar char="—"/>
            </a:pPr>
            <a:r>
              <a:rPr lang="en-GB" sz="1700">
                <a:latin typeface="+mj-lt"/>
              </a:rPr>
              <a:t>Identifying ways and make plans to improve the program.</a:t>
            </a:r>
            <a:endParaRPr sz="1700">
              <a:latin typeface="+mj-lt"/>
            </a:endParaRPr>
          </a:p>
          <a:p>
            <a:pPr marL="914400" lvl="1" indent="-336550" algn="l" rtl="0">
              <a:lnSpc>
                <a:spcPct val="80000"/>
              </a:lnSpc>
              <a:spcBef>
                <a:spcPts val="1200"/>
              </a:spcBef>
              <a:spcAft>
                <a:spcPts val="1200"/>
              </a:spcAft>
              <a:buSzPts val="1700"/>
              <a:buChar char="—"/>
            </a:pPr>
            <a:r>
              <a:rPr lang="en-GB" sz="1700">
                <a:latin typeface="+mj-lt"/>
              </a:rPr>
              <a:t>Exploring suggestions for sustainability and expansion (opportunity for mentees to become mentors).</a:t>
            </a:r>
            <a:endParaRPr sz="170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4"/>
          <p:cNvSpPr txBox="1">
            <a:spLocks noGrp="1"/>
          </p:cNvSpPr>
          <p:nvPr>
            <p:ph type="title" idx="4294967295"/>
          </p:nvPr>
        </p:nvSpPr>
        <p:spPr>
          <a:xfrm>
            <a:off x="0" y="0"/>
            <a:ext cx="9144000" cy="46751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Action 9: Assess Competencies for Graduation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95"/>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2800"/>
              <a:buNone/>
            </a:pPr>
            <a:r>
              <a:rPr lang="en-GB"/>
              <a:t>Action 9: Assess Competencies for Graduation (1)</a:t>
            </a:r>
            <a:endParaRPr/>
          </a:p>
        </p:txBody>
      </p:sp>
      <p:sp>
        <p:nvSpPr>
          <p:cNvPr id="564" name="Google Shape;564;p95"/>
          <p:cNvSpPr txBox="1">
            <a:spLocks noGrp="1"/>
          </p:cNvSpPr>
          <p:nvPr>
            <p:ph type="body" idx="1"/>
          </p:nvPr>
        </p:nvSpPr>
        <p:spPr>
          <a:xfrm>
            <a:off x="686100" y="865250"/>
            <a:ext cx="7530300" cy="3740400"/>
          </a:xfrm>
          <a:prstGeom prst="rect">
            <a:avLst/>
          </a:prstGeom>
          <a:noFill/>
          <a:ln>
            <a:noFill/>
          </a:ln>
        </p:spPr>
        <p:txBody>
          <a:bodyPr spcFirstLastPara="1" wrap="square" lIns="0" tIns="0" rIns="0" bIns="0" anchor="t" anchorCtr="0">
            <a:noAutofit/>
          </a:bodyPr>
          <a:lstStyle/>
          <a:p>
            <a:pPr marL="230187" lvl="0" indent="-223837" algn="l" rtl="0">
              <a:lnSpc>
                <a:spcPct val="80000"/>
              </a:lnSpc>
              <a:spcBef>
                <a:spcPts val="0"/>
              </a:spcBef>
              <a:spcAft>
                <a:spcPts val="0"/>
              </a:spcAft>
              <a:buSzPts val="1700"/>
              <a:buChar char="•"/>
            </a:pPr>
            <a:r>
              <a:rPr lang="en-GB" sz="1700"/>
              <a:t>Mentees graduate from the mentorship program when they have demonstrated competence in the focus competencies </a:t>
            </a:r>
            <a:r>
              <a:rPr lang="en-GB" sz="1700" b="1"/>
              <a:t>relevant to the service delivery point where the mentee provides breastfeeding counselling services</a:t>
            </a:r>
            <a:r>
              <a:rPr lang="en-GB" sz="1700"/>
              <a:t>. </a:t>
            </a:r>
            <a:endParaRPr sz="1700"/>
          </a:p>
          <a:p>
            <a:pPr marL="230187" lvl="0" indent="-223837" algn="l" rtl="0">
              <a:lnSpc>
                <a:spcPct val="80000"/>
              </a:lnSpc>
              <a:spcBef>
                <a:spcPts val="1200"/>
              </a:spcBef>
              <a:spcAft>
                <a:spcPts val="0"/>
              </a:spcAft>
              <a:buSzPts val="1700"/>
              <a:buChar char="•"/>
            </a:pPr>
            <a:r>
              <a:rPr lang="en-GB" sz="1700"/>
              <a:t>This is designed to be accomplished within four months of regular, ongoing mentorship (but it may take more or less time).</a:t>
            </a:r>
            <a:endParaRPr sz="1700"/>
          </a:p>
          <a:p>
            <a:pPr marL="230187" lvl="0" indent="-223837" algn="l" rtl="0">
              <a:lnSpc>
                <a:spcPct val="80000"/>
              </a:lnSpc>
              <a:spcBef>
                <a:spcPts val="1200"/>
              </a:spcBef>
              <a:spcAft>
                <a:spcPts val="0"/>
              </a:spcAft>
              <a:buSzPts val="1700"/>
              <a:buChar char="•"/>
            </a:pPr>
            <a:r>
              <a:rPr lang="en-GB" sz="1700"/>
              <a:t>If the mentee meets the requirements of graduation, he/she will receive a </a:t>
            </a:r>
            <a:r>
              <a:rPr lang="en-GB" sz="1700" b="1"/>
              <a:t>certificate of completion</a:t>
            </a:r>
            <a:r>
              <a:rPr lang="en-GB" sz="1700"/>
              <a:t> from the breastfeeding counselling mentorship program for the service delivery point where the mentee provides breastfeeding counselling services by the BFHI Facility Implementation Team.</a:t>
            </a:r>
            <a:endParaRPr sz="1700"/>
          </a:p>
          <a:p>
            <a:pPr marL="230187" lvl="0" indent="-223837" algn="l" rtl="0">
              <a:lnSpc>
                <a:spcPct val="80000"/>
              </a:lnSpc>
              <a:spcBef>
                <a:spcPts val="1200"/>
              </a:spcBef>
              <a:spcAft>
                <a:spcPts val="0"/>
              </a:spcAft>
              <a:buSzPts val="1700"/>
              <a:buChar char="•"/>
            </a:pPr>
            <a:r>
              <a:rPr lang="en-GB" sz="1700"/>
              <a:t>Mentees who graduate will be eligible for serving as a mentor in that service delivery point in the future. </a:t>
            </a:r>
            <a:endParaRPr sz="1700"/>
          </a:p>
          <a:p>
            <a:pPr marL="230187" lvl="0" indent="-223837" algn="l" rtl="0">
              <a:lnSpc>
                <a:spcPct val="80000"/>
              </a:lnSpc>
              <a:spcBef>
                <a:spcPts val="1200"/>
              </a:spcBef>
              <a:spcAft>
                <a:spcPts val="1200"/>
              </a:spcAft>
              <a:buSzPts val="1700"/>
              <a:buChar char="•"/>
            </a:pPr>
            <a:r>
              <a:rPr lang="en-GB" sz="1700"/>
              <a:t>If the mentee fails to meet the requirements of graduation, the BFHI Facility Implementation Team and the mentee will meet to discuss the reasons and agree on next steps, which may include continuing in the program to achieve graduation.</a:t>
            </a:r>
            <a:endParaRPr sz="17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2" name="Google Shape;572;p96"/>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2800"/>
              <a:buNone/>
            </a:pPr>
            <a:r>
              <a:rPr lang="en-GB"/>
              <a:t>Action 9: Assess Competencies for Graduation (2)</a:t>
            </a:r>
            <a:endParaRPr/>
          </a:p>
        </p:txBody>
      </p:sp>
      <p:sp>
        <p:nvSpPr>
          <p:cNvPr id="571" name="Google Shape;571;p96"/>
          <p:cNvSpPr txBox="1">
            <a:spLocks noGrp="1"/>
          </p:cNvSpPr>
          <p:nvPr>
            <p:ph type="body" idx="1"/>
          </p:nvPr>
        </p:nvSpPr>
        <p:spPr>
          <a:xfrm>
            <a:off x="686100" y="789050"/>
            <a:ext cx="7530300" cy="3740400"/>
          </a:xfrm>
          <a:prstGeom prst="rect">
            <a:avLst/>
          </a:prstGeom>
          <a:noFill/>
          <a:ln>
            <a:noFill/>
          </a:ln>
        </p:spPr>
        <p:txBody>
          <a:bodyPr spcFirstLastPara="1" wrap="square" lIns="0" tIns="0" rIns="0" bIns="0" anchor="t" anchorCtr="0">
            <a:noAutofit/>
          </a:bodyPr>
          <a:lstStyle/>
          <a:p>
            <a:pPr marL="230187" lvl="0" indent="-217487" algn="l" rtl="0">
              <a:lnSpc>
                <a:spcPct val="80000"/>
              </a:lnSpc>
              <a:spcBef>
                <a:spcPts val="0"/>
              </a:spcBef>
              <a:spcAft>
                <a:spcPts val="0"/>
              </a:spcAft>
              <a:buSzPts val="1600"/>
              <a:buChar char="•"/>
            </a:pPr>
            <a:r>
              <a:rPr lang="en-GB" sz="1600" b="1" dirty="0"/>
              <a:t>Criteria for graduation:</a:t>
            </a:r>
            <a:endParaRPr sz="1600" b="1" dirty="0"/>
          </a:p>
          <a:p>
            <a:pPr marL="684212" lvl="1" indent="-217487" algn="l" rtl="0">
              <a:spcBef>
                <a:spcPts val="1200"/>
              </a:spcBef>
              <a:spcAft>
                <a:spcPts val="0"/>
              </a:spcAft>
              <a:buClr>
                <a:srgbClr val="635C5B"/>
              </a:buClr>
              <a:buSzPts val="1600"/>
              <a:buFont typeface="Gill Sans"/>
              <a:buChar char="—"/>
            </a:pPr>
            <a:r>
              <a:rPr lang="en-GB" sz="1600" dirty="0">
                <a:solidFill>
                  <a:srgbClr val="635C5B"/>
                </a:solidFill>
                <a:latin typeface="+mj-lt"/>
              </a:rPr>
              <a:t>The </a:t>
            </a:r>
            <a:r>
              <a:rPr lang="en-GB" sz="1600" b="1" dirty="0">
                <a:solidFill>
                  <a:srgbClr val="635C5B"/>
                </a:solidFill>
                <a:latin typeface="+mj-lt"/>
              </a:rPr>
              <a:t>mentee </a:t>
            </a:r>
            <a:r>
              <a:rPr lang="en-GB" sz="1600" dirty="0">
                <a:solidFill>
                  <a:srgbClr val="635C5B"/>
                </a:solidFill>
                <a:latin typeface="+mj-lt"/>
              </a:rPr>
              <a:t>must be </a:t>
            </a:r>
            <a:r>
              <a:rPr lang="en-GB" sz="1600" b="1" dirty="0">
                <a:solidFill>
                  <a:srgbClr val="635C5B"/>
                </a:solidFill>
                <a:latin typeface="+mj-lt"/>
              </a:rPr>
              <a:t>“quite confident”</a:t>
            </a:r>
            <a:r>
              <a:rPr lang="en-GB" sz="1600" dirty="0">
                <a:solidFill>
                  <a:srgbClr val="635C5B"/>
                </a:solidFill>
                <a:latin typeface="+mj-lt"/>
              </a:rPr>
              <a:t> or </a:t>
            </a:r>
            <a:r>
              <a:rPr lang="en-GB" sz="1600" b="1" dirty="0">
                <a:solidFill>
                  <a:srgbClr val="635C5B"/>
                </a:solidFill>
                <a:latin typeface="+mj-lt"/>
              </a:rPr>
              <a:t>“extremely confident”</a:t>
            </a:r>
            <a:r>
              <a:rPr lang="en-GB" sz="1600" dirty="0">
                <a:solidFill>
                  <a:srgbClr val="635C5B"/>
                </a:solidFill>
                <a:latin typeface="+mj-lt"/>
              </a:rPr>
              <a:t> demonstrating each task (measured by performance indicator) relevant to the focus competencies for the service delivery point where the mentee provides breastfeeding counselling services, based on the </a:t>
            </a:r>
            <a:r>
              <a:rPr lang="en-GB" sz="1600" b="1" dirty="0">
                <a:solidFill>
                  <a:srgbClr val="635C5B"/>
                </a:solidFill>
                <a:latin typeface="+mj-lt"/>
              </a:rPr>
              <a:t>“Mentee Goals and Progress Log”</a:t>
            </a:r>
            <a:r>
              <a:rPr lang="en-GB" sz="1600" dirty="0">
                <a:solidFill>
                  <a:srgbClr val="635C5B"/>
                </a:solidFill>
                <a:latin typeface="+mj-lt"/>
              </a:rPr>
              <a:t>.</a:t>
            </a:r>
            <a:endParaRPr sz="1600" dirty="0">
              <a:solidFill>
                <a:srgbClr val="635C5B"/>
              </a:solidFill>
              <a:latin typeface="+mj-lt"/>
            </a:endParaRPr>
          </a:p>
          <a:p>
            <a:pPr marL="684212" lvl="1" indent="-217487" algn="l" rtl="0">
              <a:spcBef>
                <a:spcPts val="800"/>
              </a:spcBef>
              <a:spcAft>
                <a:spcPts val="0"/>
              </a:spcAft>
              <a:buClr>
                <a:srgbClr val="635C5B"/>
              </a:buClr>
              <a:buSzPts val="1600"/>
              <a:buFont typeface="Gill Sans"/>
              <a:buChar char="—"/>
            </a:pPr>
            <a:r>
              <a:rPr lang="en-GB" sz="1600" dirty="0">
                <a:solidFill>
                  <a:srgbClr val="635C5B"/>
                </a:solidFill>
                <a:latin typeface="+mj-lt"/>
              </a:rPr>
              <a:t>The </a:t>
            </a:r>
            <a:r>
              <a:rPr lang="en-GB" sz="1600" b="1" dirty="0">
                <a:solidFill>
                  <a:srgbClr val="635C5B"/>
                </a:solidFill>
                <a:latin typeface="+mj-lt"/>
              </a:rPr>
              <a:t>mentor </a:t>
            </a:r>
            <a:r>
              <a:rPr lang="en-GB" sz="1600" dirty="0">
                <a:solidFill>
                  <a:srgbClr val="635C5B"/>
                </a:solidFill>
                <a:latin typeface="+mj-lt"/>
              </a:rPr>
              <a:t>must be </a:t>
            </a:r>
            <a:r>
              <a:rPr lang="en-GB" sz="1600" b="1" dirty="0">
                <a:solidFill>
                  <a:srgbClr val="635C5B"/>
                </a:solidFill>
                <a:latin typeface="+mj-lt"/>
              </a:rPr>
              <a:t>“quite confident”</a:t>
            </a:r>
            <a:r>
              <a:rPr lang="en-GB" sz="1600" dirty="0">
                <a:solidFill>
                  <a:srgbClr val="635C5B"/>
                </a:solidFill>
                <a:latin typeface="+mj-lt"/>
              </a:rPr>
              <a:t> or </a:t>
            </a:r>
            <a:r>
              <a:rPr lang="en-GB" sz="1600" b="1" dirty="0">
                <a:solidFill>
                  <a:srgbClr val="635C5B"/>
                </a:solidFill>
                <a:latin typeface="+mj-lt"/>
              </a:rPr>
              <a:t>“extremely confident”</a:t>
            </a:r>
            <a:r>
              <a:rPr lang="en-GB" sz="1600" dirty="0">
                <a:solidFill>
                  <a:srgbClr val="635C5B"/>
                </a:solidFill>
                <a:latin typeface="+mj-lt"/>
              </a:rPr>
              <a:t> in the mentee’s ability to demonstrate each task (measured by performance indicator) relevant to the focus for the service delivery point where the mentee provides breastfeeding counselling services, based on the </a:t>
            </a:r>
            <a:r>
              <a:rPr lang="en-GB" sz="1600" b="1" dirty="0">
                <a:solidFill>
                  <a:srgbClr val="635C5B"/>
                </a:solidFill>
                <a:latin typeface="+mj-lt"/>
              </a:rPr>
              <a:t>“Mentee Progress Log”</a:t>
            </a:r>
            <a:r>
              <a:rPr lang="en-GB" sz="1600" dirty="0">
                <a:solidFill>
                  <a:srgbClr val="635C5B"/>
                </a:solidFill>
                <a:latin typeface="+mj-lt"/>
              </a:rPr>
              <a:t>.</a:t>
            </a:r>
            <a:endParaRPr sz="1600" dirty="0">
              <a:solidFill>
                <a:srgbClr val="635C5B"/>
              </a:solidFill>
              <a:latin typeface="+mj-lt"/>
            </a:endParaRPr>
          </a:p>
          <a:p>
            <a:pPr marL="230187" lvl="0" indent="-217487" algn="l" rtl="0">
              <a:spcBef>
                <a:spcPts val="800"/>
              </a:spcBef>
              <a:spcAft>
                <a:spcPts val="800"/>
              </a:spcAft>
              <a:buClr>
                <a:srgbClr val="635C5B"/>
              </a:buClr>
              <a:buSzPts val="1600"/>
              <a:buChar char="•"/>
            </a:pPr>
            <a:r>
              <a:rPr lang="en-GB" sz="1600" dirty="0">
                <a:solidFill>
                  <a:srgbClr val="635C5B"/>
                </a:solidFill>
              </a:rPr>
              <a:t>This means </a:t>
            </a:r>
            <a:r>
              <a:rPr lang="en-GB" sz="1600" b="1" dirty="0">
                <a:solidFill>
                  <a:srgbClr val="635C5B"/>
                </a:solidFill>
              </a:rPr>
              <a:t>“Part 1: Mentor Confidence Assessment”</a:t>
            </a:r>
            <a:r>
              <a:rPr lang="en-GB" sz="1600" dirty="0">
                <a:solidFill>
                  <a:srgbClr val="635C5B"/>
                </a:solidFill>
              </a:rPr>
              <a:t> of the </a:t>
            </a:r>
            <a:r>
              <a:rPr lang="en-GB" sz="1600" b="1" dirty="0">
                <a:solidFill>
                  <a:srgbClr val="635C5B"/>
                </a:solidFill>
              </a:rPr>
              <a:t>“Mentee Progress Log”</a:t>
            </a:r>
            <a:r>
              <a:rPr lang="en-GB" sz="1600" dirty="0">
                <a:solidFill>
                  <a:srgbClr val="635C5B"/>
                </a:solidFill>
              </a:rPr>
              <a:t> AND </a:t>
            </a:r>
            <a:r>
              <a:rPr lang="en-GB" sz="1600" b="1" dirty="0">
                <a:solidFill>
                  <a:srgbClr val="635C5B"/>
                </a:solidFill>
              </a:rPr>
              <a:t>“Part 1: Confidence Self-Evaluation”</a:t>
            </a:r>
            <a:r>
              <a:rPr lang="en-GB" sz="1600" dirty="0">
                <a:solidFill>
                  <a:srgbClr val="635C5B"/>
                </a:solidFill>
              </a:rPr>
              <a:t> of the “</a:t>
            </a:r>
            <a:r>
              <a:rPr lang="en-GB" sz="1600" b="1" dirty="0">
                <a:solidFill>
                  <a:srgbClr val="635C5B"/>
                </a:solidFill>
              </a:rPr>
              <a:t>Mentee Goals and Progress Log”</a:t>
            </a:r>
            <a:r>
              <a:rPr lang="en-GB" sz="1600" dirty="0">
                <a:solidFill>
                  <a:srgbClr val="635C5B"/>
                </a:solidFill>
              </a:rPr>
              <a:t> have </a:t>
            </a:r>
            <a:r>
              <a:rPr lang="en-GB" sz="1600" b="1" dirty="0">
                <a:solidFill>
                  <a:srgbClr val="635C5B"/>
                </a:solidFill>
              </a:rPr>
              <a:t>only 4s and 5s</a:t>
            </a:r>
            <a:r>
              <a:rPr lang="en-GB" sz="1600" dirty="0">
                <a:solidFill>
                  <a:srgbClr val="635C5B"/>
                </a:solidFill>
              </a:rPr>
              <a:t> for all of the focus competencies in the service delivery point where the mentee provides breastfeeding counselling services by the end of the mentorship program. </a:t>
            </a:r>
            <a:endParaRPr sz="1600" dirty="0">
              <a:solidFill>
                <a:srgbClr val="635C5B"/>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7"/>
          <p:cNvSpPr txBox="1">
            <a:spLocks noGrp="1"/>
          </p:cNvSpPr>
          <p:nvPr>
            <p:ph type="title" idx="4294967295"/>
          </p:nvPr>
        </p:nvSpPr>
        <p:spPr>
          <a:xfrm>
            <a:off x="0" y="0"/>
            <a:ext cx="9144000" cy="46497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mj-lt"/>
                <a:ea typeface="Gill Sans"/>
                <a:cs typeface="Gill Sans"/>
                <a:sym typeface="Gill Sans"/>
              </a:rPr>
              <a:t>Action 10: Monitor the Program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3" name="Google Shape;583;p9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Action 10: Monitor the Program </a:t>
            </a:r>
            <a:endParaRPr/>
          </a:p>
        </p:txBody>
      </p:sp>
      <p:sp>
        <p:nvSpPr>
          <p:cNvPr id="582" name="Google Shape;582;p98"/>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20000"/>
          </a:bodyPr>
          <a:lstStyle/>
          <a:p>
            <a:pPr marL="457200" lvl="0" indent="-342900" algn="l" rtl="0">
              <a:spcBef>
                <a:spcPts val="0"/>
              </a:spcBef>
              <a:spcAft>
                <a:spcPts val="0"/>
              </a:spcAft>
              <a:buSzPts val="1800"/>
              <a:buChar char="•"/>
            </a:pPr>
            <a:r>
              <a:rPr lang="en-GB"/>
              <a:t>The BFHI Facility Implementation Team, led by the BFHI facility coordinator, will monitor program indicators and other related indicators.</a:t>
            </a:r>
            <a:endParaRPr/>
          </a:p>
          <a:p>
            <a:pPr marL="457200" lvl="0" indent="-342900" algn="l" rtl="0">
              <a:spcBef>
                <a:spcPts val="1200"/>
              </a:spcBef>
              <a:spcAft>
                <a:spcPts val="0"/>
              </a:spcAft>
              <a:buSzPts val="1800"/>
              <a:buChar char="•"/>
            </a:pPr>
            <a:r>
              <a:rPr lang="en-GB"/>
              <a:t>Over the course of the mentorship program, mentors will record breastfeeding counselling and breastfeeding counselling mentorship activities. </a:t>
            </a:r>
            <a:endParaRPr/>
          </a:p>
          <a:p>
            <a:pPr marL="457200" lvl="0" indent="-342900" algn="l" rtl="0">
              <a:spcBef>
                <a:spcPts val="1200"/>
              </a:spcBef>
              <a:spcAft>
                <a:spcPts val="0"/>
              </a:spcAft>
              <a:buSzPts val="1800"/>
              <a:buChar char="•"/>
            </a:pPr>
            <a:r>
              <a:rPr lang="en-GB"/>
              <a:t>The BFHI facility coordinator will convene monthly mentor-mentee meetings to review the progress of the mentorship program, share successes, discuss challenges, and identify solutions.</a:t>
            </a:r>
            <a:endParaRPr/>
          </a:p>
          <a:p>
            <a:pPr marL="457200" lvl="0" indent="-342900" algn="l" rtl="0">
              <a:spcBef>
                <a:spcPts val="1200"/>
              </a:spcBef>
              <a:spcAft>
                <a:spcPts val="1200"/>
              </a:spcAft>
              <a:buSzPts val="1800"/>
              <a:buChar char="•"/>
            </a:pPr>
            <a:r>
              <a:rPr lang="en-GB"/>
              <a:t>Ideally, the BFHI Facility Management Team would take steps to collect and report on outcomes related to breastfeeding counselling provided, breastfeeding practices, and health status.</a:t>
            </a:r>
            <a:endParaRPr sz="1100">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99"/>
          <p:cNvSpPr txBox="1">
            <a:spLocks noGrp="1"/>
          </p:cNvSpPr>
          <p:nvPr>
            <p:ph type="title" idx="4294967295"/>
          </p:nvPr>
        </p:nvSpPr>
        <p:spPr>
          <a:xfrm>
            <a:off x="0" y="0"/>
            <a:ext cx="9144000" cy="469582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Timeline and Schedules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Google Shape;594;p100"/>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Timeline and Schedules </a:t>
            </a:r>
            <a:endParaRPr dirty="0"/>
          </a:p>
        </p:txBody>
      </p:sp>
      <p:sp>
        <p:nvSpPr>
          <p:cNvPr id="593" name="Google Shape;593;p100"/>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a:t>The mentor-mentee orientation meeting will take place on [XXX].</a:t>
            </a:r>
            <a:endParaRPr/>
          </a:p>
          <a:p>
            <a:pPr marL="457200" lvl="0" indent="-342900" algn="l" rtl="0">
              <a:spcBef>
                <a:spcPts val="1000"/>
              </a:spcBef>
              <a:spcAft>
                <a:spcPts val="0"/>
              </a:spcAft>
              <a:buSzPts val="1800"/>
              <a:buChar char="•"/>
            </a:pPr>
            <a:r>
              <a:rPr lang="en-GB"/>
              <a:t>Mentoring will begin on [XXX].</a:t>
            </a:r>
            <a:endParaRPr/>
          </a:p>
          <a:p>
            <a:pPr marL="457200" lvl="0" indent="-342900" algn="l" rtl="0">
              <a:spcBef>
                <a:spcPts val="1000"/>
              </a:spcBef>
              <a:spcAft>
                <a:spcPts val="0"/>
              </a:spcAft>
              <a:buSzPts val="1800"/>
              <a:buChar char="•"/>
            </a:pPr>
            <a:r>
              <a:rPr lang="en-GB"/>
              <a:t>You should schedule your first meeting with your mentee(s) no later than [XXX].</a:t>
            </a:r>
            <a:endParaRPr/>
          </a:p>
          <a:p>
            <a:pPr marL="457200" lvl="0" indent="-342900" algn="l" rtl="0">
              <a:spcBef>
                <a:spcPts val="1000"/>
              </a:spcBef>
              <a:spcAft>
                <a:spcPts val="0"/>
              </a:spcAft>
              <a:buSzPts val="1800"/>
              <a:buChar char="•"/>
            </a:pPr>
            <a:r>
              <a:rPr lang="en-GB"/>
              <a:t>Expect to meet with your mentee(s) several times per week in the beginning of the program. </a:t>
            </a:r>
            <a:endParaRPr/>
          </a:p>
          <a:p>
            <a:pPr marL="457200" lvl="0" indent="-342900" algn="l" rtl="0">
              <a:spcBef>
                <a:spcPts val="1000"/>
              </a:spcBef>
              <a:spcAft>
                <a:spcPts val="1000"/>
              </a:spcAft>
              <a:buSzPts val="1800"/>
              <a:buChar char="•"/>
            </a:pPr>
            <a:r>
              <a:rPr lang="en-GB"/>
              <a:t>We have planned the first monthly meeting for [XXX].</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1"/>
          <p:cNvSpPr txBox="1">
            <a:spLocks noGrp="1"/>
          </p:cNvSpPr>
          <p:nvPr>
            <p:ph type="title" idx="4294967295"/>
          </p:nvPr>
        </p:nvSpPr>
        <p:spPr>
          <a:xfrm>
            <a:off x="0" y="0"/>
            <a:ext cx="9144000" cy="4695825"/>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Next Steps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9"/>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Review: What is a Mentor and a Mentee?</a:t>
            </a:r>
            <a:endParaRPr/>
          </a:p>
        </p:txBody>
      </p:sp>
      <p:sp>
        <p:nvSpPr>
          <p:cNvPr id="210" name="Google Shape;210;p39"/>
          <p:cNvSpPr txBox="1">
            <a:spLocks noGrp="1"/>
          </p:cNvSpPr>
          <p:nvPr>
            <p:ph type="body" idx="1"/>
          </p:nvPr>
        </p:nvSpPr>
        <p:spPr>
          <a:xfrm>
            <a:off x="417175" y="895350"/>
            <a:ext cx="8318100" cy="35472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SzPts val="770"/>
              <a:buNone/>
            </a:pPr>
            <a:r>
              <a:rPr lang="en-GB" sz="1600" b="1"/>
              <a:t>Mentor:</a:t>
            </a:r>
            <a:endParaRPr sz="1600" b="1"/>
          </a:p>
          <a:p>
            <a:pPr marL="457200" lvl="0" indent="-321310" algn="l" rtl="0">
              <a:lnSpc>
                <a:spcPct val="90000"/>
              </a:lnSpc>
              <a:spcBef>
                <a:spcPts val="1200"/>
              </a:spcBef>
              <a:spcAft>
                <a:spcPts val="0"/>
              </a:spcAft>
              <a:buSzPts val="1460"/>
              <a:buChar char="•"/>
            </a:pPr>
            <a:r>
              <a:rPr lang="en-GB" sz="1600"/>
              <a:t>An experienced and empathetic person, proficient in her/his content area, who teaches and coaches another individual (mentee) or a group of individuals (mentees) in-person and/or virtually to ensure competent workplace performance and provide ongoing professional development</a:t>
            </a:r>
            <a:endParaRPr sz="1600"/>
          </a:p>
          <a:p>
            <a:pPr marL="457200" lvl="0" indent="-321310" algn="l" rtl="0">
              <a:lnSpc>
                <a:spcPct val="90000"/>
              </a:lnSpc>
              <a:spcBef>
                <a:spcPts val="1200"/>
              </a:spcBef>
              <a:spcAft>
                <a:spcPts val="0"/>
              </a:spcAft>
              <a:buSzPts val="1460"/>
              <a:buChar char="•"/>
            </a:pPr>
            <a:r>
              <a:rPr lang="en-GB" sz="1600"/>
              <a:t>Selected for the program in collaboration with the health facility management team based on the selection criteria.</a:t>
            </a:r>
            <a:endParaRPr sz="1600"/>
          </a:p>
          <a:p>
            <a:pPr marL="0" lvl="0" indent="0" algn="l" rtl="0">
              <a:lnSpc>
                <a:spcPct val="90000"/>
              </a:lnSpc>
              <a:spcBef>
                <a:spcPts val="1200"/>
              </a:spcBef>
              <a:spcAft>
                <a:spcPts val="0"/>
              </a:spcAft>
              <a:buSzPts val="770"/>
              <a:buNone/>
            </a:pPr>
            <a:r>
              <a:rPr lang="en-GB" sz="1600" b="1"/>
              <a:t>Mentee:</a:t>
            </a:r>
            <a:endParaRPr sz="1600" b="1"/>
          </a:p>
          <a:p>
            <a:pPr marL="457200" lvl="0" indent="-321310" algn="l" rtl="0">
              <a:lnSpc>
                <a:spcPct val="90000"/>
              </a:lnSpc>
              <a:spcBef>
                <a:spcPts val="1200"/>
              </a:spcBef>
              <a:spcAft>
                <a:spcPts val="0"/>
              </a:spcAft>
              <a:buSzPts val="1460"/>
              <a:buChar char="•"/>
            </a:pPr>
            <a:r>
              <a:rPr lang="en-GB" sz="1600"/>
              <a:t>A direct care provider who delivers breastfeeding counselling to clients. She/he is a dedicated skilled health provider who seeks to grow and develop personally and professionally to successfully achieve her/his goals to strengthen her/his breastfeeding counselling competencies with the support of a mentor. </a:t>
            </a:r>
            <a:endParaRPr sz="1600"/>
          </a:p>
          <a:p>
            <a:pPr marL="457200" lvl="0" indent="-321310" algn="l" rtl="0">
              <a:lnSpc>
                <a:spcPct val="90000"/>
              </a:lnSpc>
              <a:spcBef>
                <a:spcPts val="1200"/>
              </a:spcBef>
              <a:spcAft>
                <a:spcPts val="1200"/>
              </a:spcAft>
              <a:buSzPts val="1460"/>
              <a:buChar char="•"/>
            </a:pPr>
            <a:r>
              <a:rPr lang="en-GB" sz="1600"/>
              <a:t>Selected for the program in collaboration with the health facility management team, the BFHI implementation team, and mentors, using the selection criteria.</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Google Shape;605;p102"/>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Next Steps </a:t>
            </a:r>
            <a:endParaRPr dirty="0"/>
          </a:p>
        </p:txBody>
      </p:sp>
      <p:sp>
        <p:nvSpPr>
          <p:cNvPr id="604" name="Google Shape;604;p102"/>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61950" algn="l" rtl="0">
              <a:spcBef>
                <a:spcPts val="0"/>
              </a:spcBef>
              <a:spcAft>
                <a:spcPts val="0"/>
              </a:spcAft>
              <a:buSzPts val="2100"/>
              <a:buChar char="•"/>
            </a:pPr>
            <a:r>
              <a:rPr lang="en-GB" sz="2100"/>
              <a:t>Organise a mentor-mentee orientation meeting. </a:t>
            </a:r>
            <a:endParaRPr sz="2100"/>
          </a:p>
          <a:p>
            <a:pPr marL="457200" lvl="0" indent="-361950" algn="l" rtl="0">
              <a:spcBef>
                <a:spcPts val="1000"/>
              </a:spcBef>
              <a:spcAft>
                <a:spcPts val="1000"/>
              </a:spcAft>
              <a:buSzPts val="2100"/>
              <a:buChar char="•"/>
            </a:pPr>
            <a:r>
              <a:rPr lang="en-GB" sz="2100"/>
              <a:t>Kick-off mentoring!</a:t>
            </a:r>
            <a:endParaRPr sz="2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3"/>
          <p:cNvSpPr txBox="1">
            <a:spLocks noGrp="1"/>
          </p:cNvSpPr>
          <p:nvPr>
            <p:ph type="title" idx="4294967295"/>
          </p:nvPr>
        </p:nvSpPr>
        <p:spPr>
          <a:xfrm>
            <a:off x="0" y="0"/>
            <a:ext cx="9144000" cy="4649788"/>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mj-lt"/>
                <a:ea typeface="Gill Sans"/>
                <a:cs typeface="Gill Sans"/>
                <a:sym typeface="Gill Sans"/>
              </a:rPr>
              <a:t>Summary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104"/>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Summary </a:t>
            </a:r>
            <a:endParaRPr dirty="0"/>
          </a:p>
        </p:txBody>
      </p:sp>
      <p:sp>
        <p:nvSpPr>
          <p:cNvPr id="615" name="Google Shape;615;p104"/>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sz="1800" dirty="0"/>
              <a:t>The breastfeeding counselling mentorship program is facility-based; can take place at several service delivery points across maternal, </a:t>
            </a:r>
            <a:r>
              <a:rPr lang="en-GB" sz="1800" dirty="0" err="1"/>
              <a:t>newborn</a:t>
            </a:r>
            <a:r>
              <a:rPr lang="en-GB" sz="1800" dirty="0"/>
              <a:t>, and paediatric services; is designed to take four months; and is structured in a way that mentors teach and coach mentees to ensure competency in breastfeeding counselling. </a:t>
            </a:r>
            <a:endParaRPr sz="1800" dirty="0"/>
          </a:p>
          <a:p>
            <a:pPr marL="457200" lvl="0" indent="-342900" algn="l" rtl="0">
              <a:spcBef>
                <a:spcPts val="1000"/>
              </a:spcBef>
              <a:spcAft>
                <a:spcPts val="0"/>
              </a:spcAft>
              <a:buSzPts val="1800"/>
              <a:buChar char="•"/>
            </a:pPr>
            <a:r>
              <a:rPr lang="en-GB" sz="1800" dirty="0"/>
              <a:t>Mentors are expected to support the mentees on all aspects of breastfeeding counselling to  strengthening the mentees’ knowledge, skills, and attitudes; to demonstrate and model breastfeeding counselling competencies; and to focus on observing counselling interactions and providing feedback to the mentees.</a:t>
            </a:r>
            <a:endParaRPr sz="1800" dirty="0"/>
          </a:p>
          <a:p>
            <a:pPr marL="457200" lvl="0" indent="-342900" algn="l" rtl="0">
              <a:spcBef>
                <a:spcPts val="1000"/>
              </a:spcBef>
              <a:spcAft>
                <a:spcPts val="1200"/>
              </a:spcAft>
              <a:buSzPts val="1800"/>
              <a:buChar char="•"/>
            </a:pPr>
            <a:r>
              <a:rPr lang="en-GB" sz="1800" dirty="0"/>
              <a:t>Mentoring involves demonstrating, observing, debriefing, and checking in; there are several tools and job aids used during each of these interactions.</a:t>
            </a:r>
            <a:endParaRPr sz="1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2" name="Google Shape;622;p105"/>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References</a:t>
            </a:r>
            <a:endParaRPr/>
          </a:p>
        </p:txBody>
      </p:sp>
      <p:sp>
        <p:nvSpPr>
          <p:cNvPr id="621" name="Google Shape;621;p105"/>
          <p:cNvSpPr txBox="1">
            <a:spLocks noGrp="1"/>
          </p:cNvSpPr>
          <p:nvPr>
            <p:ph type="body" idx="1"/>
          </p:nvPr>
        </p:nvSpPr>
        <p:spPr>
          <a:xfrm>
            <a:off x="685800" y="1283093"/>
            <a:ext cx="7772400" cy="3429000"/>
          </a:xfrm>
          <a:prstGeom prst="rect">
            <a:avLst/>
          </a:prstGeom>
        </p:spPr>
        <p:txBody>
          <a:bodyPr spcFirstLastPara="1" wrap="square" lIns="0" tIns="0" rIns="0" bIns="0" anchor="t" anchorCtr="0">
            <a:noAutofit/>
          </a:bodyPr>
          <a:lstStyle/>
          <a:p>
            <a:pPr marL="228600" lvl="0" indent="-228600" algn="l" rtl="0">
              <a:spcBef>
                <a:spcPts val="1000"/>
              </a:spcBef>
              <a:spcAft>
                <a:spcPts val="0"/>
              </a:spcAft>
              <a:buClr>
                <a:schemeClr val="dk1"/>
              </a:buClr>
              <a:buSzPts val="1100"/>
              <a:buFont typeface="Arial"/>
              <a:buNone/>
            </a:pPr>
            <a:r>
              <a:rPr lang="en-GB" sz="1600" dirty="0">
                <a:solidFill>
                  <a:srgbClr val="3D3D2C"/>
                </a:solidFill>
              </a:rPr>
              <a:t>WHO (World Health Organization). 2015. </a:t>
            </a:r>
            <a:r>
              <a:rPr lang="en-GB" sz="1600" i="1" dirty="0">
                <a:solidFill>
                  <a:srgbClr val="3D3D2C"/>
                </a:solidFill>
              </a:rPr>
              <a:t>Roles and Responsibilities of Government Chief Nursing and Midwifery Officers: A Capacity-Building Manual. </a:t>
            </a:r>
            <a:r>
              <a:rPr lang="en-GB" sz="1600" dirty="0">
                <a:solidFill>
                  <a:srgbClr val="3D3D2C"/>
                </a:solidFill>
              </a:rPr>
              <a:t>Geneva: WHO. </a:t>
            </a:r>
            <a:r>
              <a:rPr lang="en-GB" sz="1600" u="sng" dirty="0">
                <a:solidFill>
                  <a:srgbClr val="0000FF"/>
                </a:solidFill>
                <a:hlinkClick r:id="rId3">
                  <a:extLst>
                    <a:ext uri="{A12FA001-AC4F-418D-AE19-62706E023703}">
                      <ahyp:hlinkClr xmlns:ahyp="http://schemas.microsoft.com/office/drawing/2018/hyperlinkcolor" val="tx"/>
                    </a:ext>
                  </a:extLst>
                </a:hlinkClick>
              </a:rPr>
              <a:t>https://apps.who.int/iris/handle/10665/351684</a:t>
            </a:r>
            <a:r>
              <a:rPr lang="en-GB" sz="1600" dirty="0">
                <a:solidFill>
                  <a:srgbClr val="3D3D2C"/>
                </a:solidFill>
              </a:rPr>
              <a:t>.</a:t>
            </a:r>
            <a:endParaRPr sz="1600" dirty="0">
              <a:solidFill>
                <a:srgbClr val="3D3D2C"/>
              </a:solidFill>
            </a:endParaRPr>
          </a:p>
          <a:p>
            <a:pPr marL="228600" lvl="0" indent="-228600" algn="l" rtl="0">
              <a:spcBef>
                <a:spcPts val="1000"/>
              </a:spcBef>
              <a:spcAft>
                <a:spcPts val="0"/>
              </a:spcAft>
              <a:buClr>
                <a:schemeClr val="dk1"/>
              </a:buClr>
              <a:buSzPts val="1100"/>
              <a:buFont typeface="Arial"/>
              <a:buNone/>
            </a:pPr>
            <a:r>
              <a:rPr lang="en-GB" sz="1600" dirty="0">
                <a:solidFill>
                  <a:srgbClr val="3D3D2C"/>
                </a:solidFill>
              </a:rPr>
              <a:t>WHO (World Health Organization) and UNICEF (United Nations Children's Fund). 2020a. </a:t>
            </a:r>
            <a:r>
              <a:rPr lang="en-GB" sz="1600" i="1" dirty="0">
                <a:solidFill>
                  <a:srgbClr val="3D3D2C"/>
                </a:solidFill>
              </a:rPr>
              <a:t>Baby Friendly Hospital Initiative (BFHI) Training Course for Maternity Staff: Director’s Guide</a:t>
            </a:r>
            <a:r>
              <a:rPr lang="en-GB" sz="1600" dirty="0">
                <a:solidFill>
                  <a:srgbClr val="3D3D2C"/>
                </a:solidFill>
              </a:rPr>
              <a:t>. Geneva: WHO. </a:t>
            </a:r>
            <a:r>
              <a:rPr lang="en-GB" sz="1600" u="sng" dirty="0">
                <a:solidFill>
                  <a:srgbClr val="0000FF"/>
                </a:solidFill>
                <a:hlinkClick r:id="rId4">
                  <a:extLst>
                    <a:ext uri="{A12FA001-AC4F-418D-AE19-62706E023703}">
                      <ahyp:hlinkClr xmlns:ahyp="http://schemas.microsoft.com/office/drawing/2018/hyperlinkcolor" val="tx"/>
                    </a:ext>
                  </a:extLst>
                </a:hlinkClick>
              </a:rPr>
              <a:t>https://apps.who.int/iris/bitstream/handle/10665/333674/9789240008939-eng.pdf</a:t>
            </a:r>
            <a:endParaRPr sz="1600" u="sng" dirty="0">
              <a:solidFill>
                <a:srgbClr val="0000FF"/>
              </a:solidFill>
            </a:endParaRPr>
          </a:p>
          <a:p>
            <a:pPr marL="228600" lvl="0" indent="-228600" algn="l" rtl="0">
              <a:spcBef>
                <a:spcPts val="1000"/>
              </a:spcBef>
              <a:spcAft>
                <a:spcPts val="600"/>
              </a:spcAft>
              <a:buClr>
                <a:schemeClr val="dk1"/>
              </a:buClr>
              <a:buSzPts val="1100"/>
              <a:buFont typeface="Arial"/>
              <a:buNone/>
            </a:pPr>
            <a:r>
              <a:rPr lang="en-GB" sz="1600" dirty="0">
                <a:solidFill>
                  <a:srgbClr val="3D3D2C"/>
                </a:solidFill>
              </a:rPr>
              <a:t>WHO (World Health Organization) and UNICEF (United Nations Children's Fund). 2020b. </a:t>
            </a:r>
            <a:r>
              <a:rPr lang="en-GB" sz="1600" i="1" dirty="0">
                <a:solidFill>
                  <a:srgbClr val="3D3D2C"/>
                </a:solidFill>
              </a:rPr>
              <a:t>Competency Verification Toolkit: Ensuring Competency of Direct Care Providers to Implement the Baby-Friendly Hospital Initiative</a:t>
            </a:r>
            <a:r>
              <a:rPr lang="en-GB" sz="1600" dirty="0">
                <a:solidFill>
                  <a:srgbClr val="3D3D2C"/>
                </a:solidFill>
              </a:rPr>
              <a:t>. Geneva: WHO.</a:t>
            </a:r>
            <a:r>
              <a:rPr lang="en-GB" sz="1600" dirty="0">
                <a:solidFill>
                  <a:srgbClr val="3D3D2C"/>
                </a:solidFill>
                <a:uFill>
                  <a:noFill/>
                </a:uFill>
                <a:hlinkClick r:id="rId5">
                  <a:extLst>
                    <a:ext uri="{A12FA001-AC4F-418D-AE19-62706E023703}">
                      <ahyp:hlinkClr xmlns:ahyp="http://schemas.microsoft.com/office/drawing/2018/hyperlinkcolor" val="tx"/>
                    </a:ext>
                  </a:extLst>
                </a:hlinkClick>
              </a:rPr>
              <a:t> </a:t>
            </a:r>
            <a:r>
              <a:rPr lang="en-GB" sz="1600" u="sng" dirty="0">
                <a:solidFill>
                  <a:srgbClr val="0000FF"/>
                </a:solidFill>
                <a:hlinkClick r:id="rId5">
                  <a:extLst>
                    <a:ext uri="{A12FA001-AC4F-418D-AE19-62706E023703}">
                      <ahyp:hlinkClr xmlns:ahyp="http://schemas.microsoft.com/office/drawing/2018/hyperlinkcolor" val="tx"/>
                    </a:ext>
                  </a:extLst>
                </a:hlinkClick>
              </a:rPr>
              <a:t>https://www.who.int/publications/i/item/9789240008854</a:t>
            </a:r>
            <a:r>
              <a:rPr lang="en-GB" sz="1600" dirty="0">
                <a:solidFill>
                  <a:srgbClr val="3D3D2C"/>
                </a:solidFill>
              </a:rPr>
              <a:t>.</a:t>
            </a:r>
            <a:endParaRPr sz="1500" dirty="0">
              <a:solidFill>
                <a:srgbClr val="3D3D2C"/>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3" name="Title 2">
            <a:extLst>
              <a:ext uri="{FF2B5EF4-FFF2-40B4-BE49-F238E27FC236}">
                <a16:creationId xmlns:a16="http://schemas.microsoft.com/office/drawing/2014/main" id="{CF3B2956-CC12-9398-E56C-B9E333F286DB}"/>
              </a:ext>
            </a:extLst>
          </p:cNvPr>
          <p:cNvSpPr>
            <a:spLocks noGrp="1"/>
          </p:cNvSpPr>
          <p:nvPr>
            <p:ph type="title" idx="4294967295"/>
          </p:nvPr>
        </p:nvSpPr>
        <p:spPr>
          <a:xfrm>
            <a:off x="686104" y="-685800"/>
            <a:ext cx="7772400" cy="685800"/>
          </a:xfrm>
        </p:spPr>
        <p:txBody>
          <a:bodyPr spcFirstLastPara="1" wrap="square" lIns="0" tIns="0" rIns="0" bIns="0" anchor="b" anchorCtr="0">
            <a:normAutofit/>
          </a:bodyPr>
          <a:lstStyle/>
          <a:p>
            <a:r>
              <a:rPr lang="en-IN" dirty="0"/>
              <a:t>USAID ADVANCING NUTRITION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40"/>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a:t>Program Leadership:</a:t>
            </a:r>
            <a:endParaRPr/>
          </a:p>
          <a:p>
            <a:pPr marL="0" lvl="0" indent="0" algn="l" rtl="0">
              <a:spcBef>
                <a:spcPts val="0"/>
              </a:spcBef>
              <a:spcAft>
                <a:spcPts val="0"/>
              </a:spcAft>
              <a:buNone/>
            </a:pPr>
            <a:r>
              <a:rPr lang="en-GB"/>
              <a:t>Roles and Responsibilities of BFHI Facility Coordinator</a:t>
            </a:r>
            <a:endParaRPr/>
          </a:p>
        </p:txBody>
      </p:sp>
      <p:sp>
        <p:nvSpPr>
          <p:cNvPr id="216" name="Google Shape;216;p40"/>
          <p:cNvSpPr txBox="1">
            <a:spLocks noGrp="1"/>
          </p:cNvSpPr>
          <p:nvPr>
            <p:ph type="body" idx="1"/>
          </p:nvPr>
        </p:nvSpPr>
        <p:spPr>
          <a:xfrm>
            <a:off x="325725" y="819150"/>
            <a:ext cx="8516400" cy="34290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Oversee the mentorship program.</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Convene the BFHI Facility Implementation team meetings, as needed, but at least once every two months.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an inception meeting for the health facility management team (HFMT) and heads of departments (HODs).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orientation meetings with mentors and mentees.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the BFHI trainings for mentors and mentees and the </a:t>
            </a:r>
            <a:r>
              <a:rPr lang="en-GB" sz="1600" i="1">
                <a:solidFill>
                  <a:schemeClr val="accent3"/>
                </a:solidFill>
              </a:rPr>
              <a:t>Core Concepts in Mentorship Training</a:t>
            </a:r>
            <a:r>
              <a:rPr lang="en-GB" sz="1600">
                <a:solidFill>
                  <a:schemeClr val="accent3"/>
                </a:solidFill>
              </a:rPr>
              <a:t> course for mentors.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Ensure that mentors and mentees have the necessary resources for implementation of the program.</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and plan the agenda for monthly meetings with mentors and mentees.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Collect the “Mentor Feedback Form” from mentees.  </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Convene and coordinate other related trainings, as needed.</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Offer support and guidance to mentors and mentees throughout implementation of the program.</a:t>
            </a:r>
            <a:endParaRPr sz="16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41"/>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Program Leadership: Roles and Responsibilities of the </a:t>
            </a:r>
            <a:br>
              <a:rPr lang="en-GB"/>
            </a:br>
            <a:r>
              <a:rPr lang="en-GB"/>
              <a:t>BFHI Facility Implementation Team (1)</a:t>
            </a:r>
            <a:endParaRPr/>
          </a:p>
        </p:txBody>
      </p:sp>
      <p:sp>
        <p:nvSpPr>
          <p:cNvPr id="222" name="Google Shape;222;p41"/>
          <p:cNvSpPr txBox="1">
            <a:spLocks noGrp="1"/>
          </p:cNvSpPr>
          <p:nvPr>
            <p:ph type="body" idx="1"/>
          </p:nvPr>
        </p:nvSpPr>
        <p:spPr>
          <a:xfrm>
            <a:off x="685800" y="1104900"/>
            <a:ext cx="7772400" cy="36006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3"/>
              </a:buClr>
              <a:buSzPts val="2000"/>
              <a:buFont typeface="Gill Sans"/>
              <a:buChar char="●"/>
            </a:pPr>
            <a:r>
              <a:rPr lang="en-GB" dirty="0">
                <a:solidFill>
                  <a:schemeClr val="accent3"/>
                </a:solidFill>
              </a:rPr>
              <a:t>Ensure the mentorship program is implemented as planned.</a:t>
            </a:r>
            <a:endParaRPr dirty="0">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Participate in BFHI Facility Implementation Team meetings.</a:t>
            </a:r>
            <a:endParaRPr dirty="0">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Support the BFHI facility coordinator to organise—</a:t>
            </a:r>
            <a:endParaRPr dirty="0">
              <a:solidFill>
                <a:schemeClr val="accent3"/>
              </a:solidFill>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mj-lt"/>
              </a:rPr>
              <a:t>an inception meeting for the HFMT and HODs</a:t>
            </a:r>
            <a:endParaRPr dirty="0">
              <a:solidFill>
                <a:schemeClr val="accent3"/>
              </a:solidFill>
              <a:latin typeface="+mj-lt"/>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mj-lt"/>
              </a:rPr>
              <a:t>orientation meetings with mentors and mentees</a:t>
            </a:r>
            <a:endParaRPr dirty="0">
              <a:solidFill>
                <a:schemeClr val="accent3"/>
              </a:solidFill>
              <a:latin typeface="+mj-lt"/>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mj-lt"/>
              </a:rPr>
              <a:t>the BFHI training and the </a:t>
            </a:r>
            <a:r>
              <a:rPr lang="en-GB" i="1" dirty="0">
                <a:solidFill>
                  <a:schemeClr val="accent3"/>
                </a:solidFill>
                <a:latin typeface="+mj-lt"/>
              </a:rPr>
              <a:t>Core Concepts in Mentorship Training</a:t>
            </a:r>
            <a:endParaRPr dirty="0">
              <a:solidFill>
                <a:schemeClr val="accent3"/>
              </a:solidFill>
              <a:latin typeface="+mj-lt"/>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mj-lt"/>
              </a:rPr>
              <a:t>monthly meetings.</a:t>
            </a:r>
            <a:endParaRPr dirty="0">
              <a:solidFill>
                <a:schemeClr val="accent3"/>
              </a:solidFill>
              <a:latin typeface="+mj-lt"/>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Identify and select mentor and mentees, based on the selection criteria.</a:t>
            </a:r>
            <a:endParaRPr dirty="0">
              <a:solidFill>
                <a:schemeClr val="accent3"/>
              </a:solidFill>
            </a:endParaRPr>
          </a:p>
          <a:p>
            <a:pPr marL="457200" lvl="0" indent="-355600" algn="l" rtl="0">
              <a:spcBef>
                <a:spcPts val="0"/>
              </a:spcBef>
              <a:spcAft>
                <a:spcPts val="0"/>
              </a:spcAft>
              <a:buClr>
                <a:schemeClr val="accent3"/>
              </a:buClr>
              <a:buSzPts val="2000"/>
              <a:buChar char="●"/>
            </a:pPr>
            <a:r>
              <a:rPr lang="en-GB" dirty="0">
                <a:solidFill>
                  <a:schemeClr val="accent3"/>
                </a:solidFill>
              </a:rPr>
              <a:t>Determine the best ratio for mentor-to-mentee and the mentoring approach(es).</a:t>
            </a:r>
            <a:endParaRPr dirty="0">
              <a:solidFill>
                <a:schemeClr val="accent3"/>
              </a:solidFill>
            </a:endParaRPr>
          </a:p>
          <a:p>
            <a:pPr marL="457200" lvl="0" indent="0" algn="l" rtl="0">
              <a:spcBef>
                <a:spcPts val="0"/>
              </a:spcBef>
              <a:spcAft>
                <a:spcPts val="1000"/>
              </a:spcAft>
              <a:buNone/>
            </a:pPr>
            <a:endParaRPr dirty="0">
              <a:solidFill>
                <a:schemeClr val="accent3"/>
              </a:solidFill>
            </a:endParaRPr>
          </a:p>
        </p:txBody>
      </p:sp>
    </p:spTree>
  </p:cSld>
  <p:clrMapOvr>
    <a:masterClrMapping/>
  </p:clrMapOvr>
</p:sld>
</file>

<file path=ppt/theme/theme1.xml><?xml version="1.0" encoding="utf-8"?>
<a:theme xmlns:a="http://schemas.openxmlformats.org/drawingml/2006/main" name="4.3-Template_12.7.2016">
  <a:themeElements>
    <a:clrScheme name="USAID Advancing Nutrition Palette">
      <a:dk1>
        <a:srgbClr val="000000"/>
      </a:dk1>
      <a:lt1>
        <a:srgbClr val="FFFFFF"/>
      </a:lt1>
      <a:dk2>
        <a:srgbClr val="002F6C"/>
      </a:dk2>
      <a:lt2>
        <a:srgbClr val="CFCDC9"/>
      </a:lt2>
      <a:accent1>
        <a:srgbClr val="002F6C"/>
      </a:accent1>
      <a:accent2>
        <a:srgbClr val="BA0C2F"/>
      </a:accent2>
      <a:accent3>
        <a:srgbClr val="6C6463"/>
      </a:accent3>
      <a:accent4>
        <a:srgbClr val="0067B9"/>
      </a:accent4>
      <a:accent5>
        <a:srgbClr val="651D32"/>
      </a:accent5>
      <a:accent6>
        <a:srgbClr val="A7C6ED"/>
      </a:accent6>
      <a:hlink>
        <a:srgbClr val="0066B9"/>
      </a:hlink>
      <a:folHlink>
        <a:srgbClr val="8C898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2893</TotalTime>
  <Words>5829</Words>
  <Application>Microsoft Office PowerPoint</Application>
  <PresentationFormat>On-screen Show (16:9)</PresentationFormat>
  <Paragraphs>437</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Gill Sans</vt:lpstr>
      <vt:lpstr>Cambria</vt:lpstr>
      <vt:lpstr>Gill Sans MT</vt:lpstr>
      <vt:lpstr>4.3-Template_12.7.2016</vt:lpstr>
      <vt:lpstr>Facility-Based Mentorship for Strengthening Breastfeeding Counselling in Kenya</vt:lpstr>
      <vt:lpstr>Meeting Agenda</vt:lpstr>
      <vt:lpstr>Purpose of the Meeting</vt:lpstr>
      <vt:lpstr>Meeting Goal and Objectives</vt:lpstr>
      <vt:lpstr>Structure of the Breastfeeding Counselling Mentorship Program</vt:lpstr>
      <vt:lpstr>Review: Structure of the Mentorship Program</vt:lpstr>
      <vt:lpstr>Review: What is a Mentor and a Mentee?</vt:lpstr>
      <vt:lpstr>Program Leadership: Roles and Responsibilities of BFHI Facility Coordinator</vt:lpstr>
      <vt:lpstr>Program Leadership: Roles and Responsibilities of the  BFHI Facility Implementation Team (1)</vt:lpstr>
      <vt:lpstr>Program Leadership: Roles and Responsibilities of the  BFHI Facility Implementation Team (2)</vt:lpstr>
      <vt:lpstr>Goals and Objectives</vt:lpstr>
      <vt:lpstr>Goals and Objectives of the Mentorship Program</vt:lpstr>
      <vt:lpstr>Review: Minimum Requirements for Mentors</vt:lpstr>
      <vt:lpstr>Competencies and Performance Indicators </vt:lpstr>
      <vt:lpstr>Competencies Prioritised for the Mentorship Program</vt:lpstr>
      <vt:lpstr>Performance Indicators of Focus by Competency (1)</vt:lpstr>
      <vt:lpstr>Performance Indicators of Focus by Competency (2)</vt:lpstr>
      <vt:lpstr>Performance Indicators of Focus by Competency (3)</vt:lpstr>
      <vt:lpstr>Performance Indicators of Focus by Competency (4)</vt:lpstr>
      <vt:lpstr>Mentorship Program Package</vt:lpstr>
      <vt:lpstr>Implementation Guidance</vt:lpstr>
      <vt:lpstr>Review of the Implementation Process, including Actions Completed</vt:lpstr>
      <vt:lpstr>Implementation Process</vt:lpstr>
      <vt:lpstr>Service Delivery Points Chosen</vt:lpstr>
      <vt:lpstr>Mentees Selected</vt:lpstr>
      <vt:lpstr>Pairing of Mentors and Mentees</vt:lpstr>
      <vt:lpstr>Expectations of Mentors</vt:lpstr>
      <vt:lpstr>Roles and Responsibilities of Mentors (1)</vt:lpstr>
      <vt:lpstr>Roles and Responsibilities of Mentors (2)</vt:lpstr>
      <vt:lpstr>Additional Considerations for Selecting Mentors (1)</vt:lpstr>
      <vt:lpstr>Additional Considerations for Selecting Mentors (2)</vt:lpstr>
      <vt:lpstr>Implementation Process: Actions 6–10</vt:lpstr>
      <vt:lpstr>Action 6: Orient Mentors and Mentees</vt:lpstr>
      <vt:lpstr>Mentor and Mentee Orientation Meeting</vt:lpstr>
      <vt:lpstr>Action 7: Conduct Mentoring</vt:lpstr>
      <vt:lpstr>What is Mentoring? </vt:lpstr>
      <vt:lpstr>Goal Setting with Your Mentee(s)</vt:lpstr>
      <vt:lpstr>Summary: Demonstration, Observation, Debrief, and Check-In</vt:lpstr>
      <vt:lpstr>Demonstration by Mentors</vt:lpstr>
      <vt:lpstr>Observation of Mentees by Mentors</vt:lpstr>
      <vt:lpstr>Debrief</vt:lpstr>
      <vt:lpstr>Check-In</vt:lpstr>
      <vt:lpstr>Program Materials: Mentor Resources</vt:lpstr>
      <vt:lpstr>Mentor Resources</vt:lpstr>
      <vt:lpstr>Building a Relationship with a Mentee</vt:lpstr>
      <vt:lpstr>Basic Principles of Giving Feedback</vt:lpstr>
      <vt:lpstr>Six Steps of Clinical Teaching</vt:lpstr>
      <vt:lpstr>Schedule of Mentoring Meetings and Resources to Use</vt:lpstr>
      <vt:lpstr>Focus Competencies and Performance Indicators for the Breastfeeding Counselling Mentorship Program </vt:lpstr>
      <vt:lpstr>Clinical Practice Discussion Guide</vt:lpstr>
      <vt:lpstr>Observation Tools: Purpose</vt:lpstr>
      <vt:lpstr>Observation Tools: Instructions</vt:lpstr>
      <vt:lpstr>Mentee Progress Log: Purpose</vt:lpstr>
      <vt:lpstr>Mentee Progress Log—  Part 1: Mentor Confidence Assessment</vt:lpstr>
      <vt:lpstr>Part 1: Mentor Confidence Assessment Instructions</vt:lpstr>
      <vt:lpstr>Mentee Progress Log—  Part 2: Mentee Progress Tracking</vt:lpstr>
      <vt:lpstr>Part 2: Mentee Progress Tracking Instructions</vt:lpstr>
      <vt:lpstr>Program Materials: Mentee Resources</vt:lpstr>
      <vt:lpstr>Mentee Resources</vt:lpstr>
      <vt:lpstr>Action 8: Conduct Monthly Meetings</vt:lpstr>
      <vt:lpstr>Action 8: Conduct Monthly Meetings </vt:lpstr>
      <vt:lpstr>Action 9: Assess Competencies for Graduation</vt:lpstr>
      <vt:lpstr>Action 9: Assess Competencies for Graduation (1)</vt:lpstr>
      <vt:lpstr>Action 9: Assess Competencies for Graduation (2)</vt:lpstr>
      <vt:lpstr>Action 10: Monitor the Program</vt:lpstr>
      <vt:lpstr>Action 10: Monitor the Program </vt:lpstr>
      <vt:lpstr>Timeline and Schedules</vt:lpstr>
      <vt:lpstr>Timeline and Schedules </vt:lpstr>
      <vt:lpstr>Next Steps</vt:lpstr>
      <vt:lpstr>Next Steps </vt:lpstr>
      <vt:lpstr>Summary</vt:lpstr>
      <vt:lpstr>Summary </vt:lpstr>
      <vt:lpstr>References</vt:lpstr>
      <vt:lpstr>USAID ADVANCING 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Facility-Based Mentorship for Strengthening Breastfeeding Counselling in Kenya</dc:title>
  <dc:creator>Courtney Meyer</dc:creator>
  <cp:lastModifiedBy>Courtney Meyer</cp:lastModifiedBy>
  <cp:revision>15</cp:revision>
  <dcterms:modified xsi:type="dcterms:W3CDTF">2024-02-19T19:59:37Z</dcterms:modified>
</cp:coreProperties>
</file>