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6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Lst>
  <p:sldSz cx="9144000" cy="5143500" type="screen16x9"/>
  <p:notesSz cx="6858000" cy="9144000"/>
  <p:embeddedFontLst>
    <p:embeddedFont>
      <p:font typeface="Gill Sans" panose="020B0604020202020204" charset="0"/>
      <p:regular r:id="rId67"/>
      <p:bold r:id="rId68"/>
    </p:embeddedFont>
    <p:embeddedFont>
      <p:font typeface="Gill Sans MT" panose="020B0502020104020203" pitchFamily="34" charset="0"/>
      <p:regular r:id="rId69"/>
      <p:bold r:id="rId70"/>
      <p:italic r:id="rId71"/>
      <p:boldItalic r:id="rId72"/>
    </p:embeddedFont>
    <p:embeddedFont>
      <p:font typeface="Noto Sans Symbols" panose="020B0604020202020204" charset="0"/>
      <p:regular r:id="rId73"/>
      <p:bold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2" autoAdjust="0"/>
    <p:restoredTop sz="94673" autoAdjust="0"/>
  </p:normalViewPr>
  <p:slideViewPr>
    <p:cSldViewPr snapToGrid="0">
      <p:cViewPr varScale="1">
        <p:scale>
          <a:sx n="142" d="100"/>
          <a:sy n="142" d="100"/>
        </p:scale>
        <p:origin x="714" y="12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2.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a766916188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a766916188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a766916188_1_27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2a766916188_1_27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a766916188_1_3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a766916188_1_3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g2a766916188_1_31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a766916188_1_29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2a766916188_1_29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g2a766916188_1_29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a766916188_1_3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2a766916188_1_3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8" name="Google Shape;248;g2a766916188_1_33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a766916188_1_36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a766916188_1_36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g2a766916188_1_36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a766916188_1_38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a766916188_1_38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4" name="Google Shape;264;g2a766916188_1_38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a766916188_1_40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a766916188_1_40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g2a766916188_1_40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a766916188_1_4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a766916188_1_4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0" name="Google Shape;280;g2a766916188_1_42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a766916188_1_4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a766916188_1_4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2a766916188_1_44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a766916188_1_4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a766916188_1_4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 name="Google Shape;296;g2a766916188_1_45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a766916188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a766916188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a766916188_1_4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2a766916188_1_4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4" name="Google Shape;304;g2a766916188_1_47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a96d1ac943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2a96d1ac94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a766916188_1_5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a766916188_1_5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a766916188_1_5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a766916188_1_5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3" name="Google Shape;323;g2a766916188_1_51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a766916188_1_7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2a766916188_1_7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2" name="Google Shape;332;g2a766916188_1_73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a766916188_1_5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2a766916188_1_5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a766916188_1_27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2a766916188_1_27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a766916188_1_5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2a766916188_1_5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a766916188_1_5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2a766916188_1_5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a766916188_1_5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2a766916188_1_5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a766916188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a766916188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a766916188_1_54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1200"/>
              </a:spcAft>
              <a:buNone/>
            </a:pPr>
            <a:endParaRPr/>
          </a:p>
        </p:txBody>
      </p:sp>
      <p:sp>
        <p:nvSpPr>
          <p:cNvPr id="376" name="Google Shape;376;g2a766916188_1_5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a766916188_1_5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2a766916188_1_5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a766916188_1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2a766916188_1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a766916188_1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2a766916188_1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a766916188_1_5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2a766916188_1_5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a766916188_1_5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2a766916188_1_5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a766916188_1_56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2a766916188_1_5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a766916188_1_56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2a766916188_1_5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a766916188_1_5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2a766916188_1_5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2aa516e505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2aa516e505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a766916188_1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a766916188_1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a766916188_1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2a766916188_1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a766916188_1_7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2a766916188_1_7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a766916188_1_7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2a766916188_1_7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31fe106b50132f5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31fe106b50132f5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31fe106b50132f5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31fe106b50132f5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2a766916188_1_70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2a766916188_1_70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2a766916188_1_7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2a766916188_1_7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2a766916188_1_70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2a766916188_1_70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a766916188_1_6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g2a766916188_1_66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a:p>
        </p:txBody>
      </p:sp>
      <p:sp>
        <p:nvSpPr>
          <p:cNvPr id="522" name="Google Shape;522;g2a766916188_1_66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2a766916188_1_7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2a766916188_1_7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a766916188_1_27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a766916188_1_27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2a766916188_1_7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2a766916188_1_7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2a96d1ac943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2a96d1ac943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2a766916188_1_7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2a766916188_1_7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ee52dff0b6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1ee52dff0b6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a766916188_1_7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2a766916188_1_7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2a96d1ac943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2a96d1ac943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2a96d1ac943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2a96d1ac943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a96d1ac943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2a96d1ac943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2a766916188_1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2a766916188_1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31fe106b50132f54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31fe106b50132f54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a96d1ac94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a96d1ac94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2a766916188_1_77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2a766916188_1_77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31fe106b50132f54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31fe106b50132f54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ee52dff0b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1ee52dff0b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acf3bcfeb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2acf3bcfeb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2a766916188_1_7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2a766916188_1_7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a766916188_1_5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a766916188_1_5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a96d1ac94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a96d1ac94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a766916188_1_75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a766916188_1_75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www.advancingnutrition.org/"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 Photo - White">
  <p:cSld name="Cover - Photo - White">
    <p:bg>
      <p:bgPr>
        <a:solidFill>
          <a:schemeClr val="lt1"/>
        </a:solidFill>
        <a:effectLst/>
      </p:bgPr>
    </p:bg>
    <p:spTree>
      <p:nvGrpSpPr>
        <p:cNvPr id="1" name="Shape 10"/>
        <p:cNvGrpSpPr/>
        <p:nvPr/>
      </p:nvGrpSpPr>
      <p:grpSpPr>
        <a:xfrm>
          <a:off x="0" y="0"/>
          <a:ext cx="0" cy="0"/>
          <a:chOff x="0" y="0"/>
          <a:chExt cx="0" cy="0"/>
        </a:xfrm>
      </p:grpSpPr>
      <p:sp>
        <p:nvSpPr>
          <p:cNvPr id="11" name="Google Shape;11;p2"/>
          <p:cNvSpPr/>
          <p:nvPr/>
        </p:nvSpPr>
        <p:spPr>
          <a:xfrm>
            <a:off x="0" y="4769426"/>
            <a:ext cx="9144000" cy="374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MT" panose="020B0502020104020203" pitchFamily="34" charset="0"/>
              <a:ea typeface="Gill Sans"/>
              <a:cs typeface="Gill Sans"/>
              <a:sym typeface="Gill Sans"/>
            </a:endParaRPr>
          </a:p>
        </p:txBody>
      </p:sp>
      <p:sp>
        <p:nvSpPr>
          <p:cNvPr id="12" name="Google Shape;12;p2"/>
          <p:cNvSpPr txBox="1">
            <a:spLocks noGrp="1"/>
          </p:cNvSpPr>
          <p:nvPr>
            <p:ph type="ctrTitle"/>
          </p:nvPr>
        </p:nvSpPr>
        <p:spPr>
          <a:xfrm>
            <a:off x="685800" y="1371602"/>
            <a:ext cx="4250400" cy="1428600"/>
          </a:xfrm>
          <a:prstGeom prst="rect">
            <a:avLst/>
          </a:prstGeom>
          <a:noFill/>
          <a:ln>
            <a:noFill/>
          </a:ln>
        </p:spPr>
        <p:txBody>
          <a:bodyPr spcFirstLastPara="1" wrap="square" lIns="0" tIns="0" rIns="0" bIns="0" anchor="b" anchorCtr="0">
            <a:normAutofit/>
          </a:bodyPr>
          <a:lstStyle>
            <a:lvl1pPr lvl="0" algn="l">
              <a:spcBef>
                <a:spcPts val="0"/>
              </a:spcBef>
              <a:spcAft>
                <a:spcPts val="0"/>
              </a:spcAft>
              <a:buClr>
                <a:schemeClr val="accent3"/>
              </a:buClr>
              <a:buSzPts val="3200"/>
              <a:buFont typeface="Gill Sans"/>
              <a:buNone/>
              <a:defRPr sz="3200">
                <a:solidFill>
                  <a:schemeClr val="accent3"/>
                </a:solidFill>
                <a:latin typeface="Gill Sans MT" panose="020B050202010402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3" name="Google Shape;13;p2"/>
          <p:cNvSpPr txBox="1">
            <a:spLocks noGrp="1"/>
          </p:cNvSpPr>
          <p:nvPr>
            <p:ph type="subTitle" idx="1"/>
          </p:nvPr>
        </p:nvSpPr>
        <p:spPr>
          <a:xfrm>
            <a:off x="685800" y="3086100"/>
            <a:ext cx="3581400" cy="1200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chemeClr val="accent3"/>
              </a:buClr>
              <a:buSzPts val="1800"/>
              <a:buNone/>
              <a:defRPr sz="1800">
                <a:solidFill>
                  <a:schemeClr val="accent3"/>
                </a:solidFill>
                <a:latin typeface="Gill Sans MT" panose="020B0502020104020203" pitchFamily="34" charset="0"/>
              </a:defRPr>
            </a:lvl1pPr>
            <a:lvl2pPr lvl="1" algn="ctr">
              <a:spcBef>
                <a:spcPts val="1200"/>
              </a:spcBef>
              <a:spcAft>
                <a:spcPts val="0"/>
              </a:spcAft>
              <a:buClr>
                <a:srgbClr val="888888"/>
              </a:buClr>
              <a:buSzPts val="2000"/>
              <a:buNone/>
              <a:defRPr>
                <a:solidFill>
                  <a:srgbClr val="888888"/>
                </a:solidFill>
              </a:defRPr>
            </a:lvl2pPr>
            <a:lvl3pPr lvl="2" algn="ctr">
              <a:spcBef>
                <a:spcPts val="1200"/>
              </a:spcBef>
              <a:spcAft>
                <a:spcPts val="0"/>
              </a:spcAft>
              <a:buClr>
                <a:srgbClr val="888888"/>
              </a:buClr>
              <a:buSzPts val="18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4" name="Google Shape;14;p2"/>
          <p:cNvSpPr txBox="1">
            <a:spLocks noGrp="1"/>
          </p:cNvSpPr>
          <p:nvPr>
            <p:ph type="body" idx="2"/>
          </p:nvPr>
        </p:nvSpPr>
        <p:spPr>
          <a:xfrm rot="-5400000">
            <a:off x="7563823" y="1361219"/>
            <a:ext cx="2686200" cy="169200"/>
          </a:xfrm>
          <a:prstGeom prst="rect">
            <a:avLst/>
          </a:prstGeom>
          <a:noFill/>
          <a:ln>
            <a:noFill/>
          </a:ln>
        </p:spPr>
        <p:txBody>
          <a:bodyPr spcFirstLastPara="1" wrap="square" lIns="45700" tIns="45700" rIns="0" bIns="0" anchor="t" anchorCtr="0">
            <a:spAutoFit/>
          </a:bodyPr>
          <a:lstStyle>
            <a:lvl1pPr marL="457200" lvl="0" indent="-228600" algn="r">
              <a:spcBef>
                <a:spcPts val="0"/>
              </a:spcBef>
              <a:spcAft>
                <a:spcPts val="0"/>
              </a:spcAft>
              <a:buClr>
                <a:schemeClr val="accent3"/>
              </a:buClr>
              <a:buSzPts val="800"/>
              <a:buNone/>
              <a:defRPr sz="800">
                <a:solidFill>
                  <a:schemeClr val="accent3"/>
                </a:solidFill>
                <a:latin typeface="Gill Sans MT" panose="020B0502020104020203" pitchFamily="34" charset="0"/>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 name="Google Shape;15;p2"/>
          <p:cNvSpPr>
            <a:spLocks noGrp="1"/>
          </p:cNvSpPr>
          <p:nvPr>
            <p:ph type="pic" idx="3"/>
          </p:nvPr>
        </p:nvSpPr>
        <p:spPr>
          <a:xfrm>
            <a:off x="5105400" y="102868"/>
            <a:ext cx="3717000" cy="4526400"/>
          </a:xfrm>
          <a:prstGeom prst="rect">
            <a:avLst/>
          </a:prstGeom>
          <a:noFill/>
          <a:ln>
            <a:noFill/>
          </a:ln>
        </p:spPr>
      </p:sp>
      <p:sp>
        <p:nvSpPr>
          <p:cNvPr id="16" name="Google Shape;16;p2"/>
          <p:cNvSpPr txBox="1"/>
          <p:nvPr/>
        </p:nvSpPr>
        <p:spPr>
          <a:xfrm>
            <a:off x="685800" y="4868700"/>
            <a:ext cx="4700100" cy="261600"/>
          </a:xfrm>
          <a:prstGeom prst="rect">
            <a:avLst/>
          </a:prstGeom>
          <a:noFill/>
          <a:ln>
            <a:noFill/>
          </a:ln>
        </p:spPr>
        <p:txBody>
          <a:bodyPr spcFirstLastPara="1" wrap="square" lIns="0" tIns="45700" rIns="91425" bIns="45700" anchor="t" anchorCtr="0">
            <a:spAutoFit/>
          </a:bodyPr>
          <a:lstStyle/>
          <a:p>
            <a:pPr marL="0" marR="0" lvl="0" indent="0" algn="l" rtl="0">
              <a:spcBef>
                <a:spcPts val="0"/>
              </a:spcBef>
              <a:spcAft>
                <a:spcPts val="0"/>
              </a:spcAft>
              <a:buNone/>
            </a:pPr>
            <a:r>
              <a:rPr lang="en-GB" sz="1100">
                <a:solidFill>
                  <a:schemeClr val="lt1"/>
                </a:solidFill>
                <a:latin typeface="Gill Sans MT" panose="020B0502020104020203" pitchFamily="34" charset="0"/>
                <a:ea typeface="Gill Sans"/>
                <a:cs typeface="Gill Sans"/>
                <a:sym typeface="Gill Sans"/>
              </a:rPr>
              <a:t>Facility-Based Mentorship for Strengthening Breastfeeding Counselling in Kenya</a:t>
            </a:r>
            <a:endParaRPr>
              <a:latin typeface="Gill Sans MT" panose="020B0502020104020203" pitchFamily="34" charset="0"/>
            </a:endParaRPr>
          </a:p>
        </p:txBody>
      </p:sp>
      <p:pic>
        <p:nvPicPr>
          <p:cNvPr id="8" name="Google Shape;28;p4">
            <a:extLst>
              <a:ext uri="{FF2B5EF4-FFF2-40B4-BE49-F238E27FC236}">
                <a16:creationId xmlns:a16="http://schemas.microsoft.com/office/drawing/2014/main" id="{3A617116-E038-457A-B933-9DA10DBA2D76}"/>
              </a:ext>
            </a:extLst>
          </p:cNvPr>
          <p:cNvPicPr preferRelativeResize="0"/>
          <p:nvPr userDrawn="1"/>
        </p:nvPicPr>
        <p:blipFill rotWithShape="1">
          <a:blip r:embed="rId2">
            <a:alphaModFix/>
          </a:blip>
          <a:srcRect/>
          <a:stretch/>
        </p:blipFill>
        <p:spPr>
          <a:xfrm>
            <a:off x="691522" y="514350"/>
            <a:ext cx="1360025" cy="40268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Red Title + Left Photo">
  <p:cSld name="Divider - Red Title + Left Photo">
    <p:bg>
      <p:bgPr>
        <a:solidFill>
          <a:schemeClr val="accent2"/>
        </a:solidFill>
        <a:effectLst/>
      </p:bgPr>
    </p:bg>
    <p:spTree>
      <p:nvGrpSpPr>
        <p:cNvPr id="1" name="Shape 58"/>
        <p:cNvGrpSpPr/>
        <p:nvPr/>
      </p:nvGrpSpPr>
      <p:grpSpPr>
        <a:xfrm>
          <a:off x="0" y="0"/>
          <a:ext cx="0" cy="0"/>
          <a:chOff x="0" y="0"/>
          <a:chExt cx="0" cy="0"/>
        </a:xfrm>
      </p:grpSpPr>
      <p:sp>
        <p:nvSpPr>
          <p:cNvPr id="59" name="Google Shape;59;p11"/>
          <p:cNvSpPr>
            <a:spLocks noGrp="1"/>
          </p:cNvSpPr>
          <p:nvPr>
            <p:ph type="pic" idx="2"/>
          </p:nvPr>
        </p:nvSpPr>
        <p:spPr>
          <a:xfrm>
            <a:off x="152400" y="114301"/>
            <a:ext cx="4419600" cy="4514700"/>
          </a:xfrm>
          <a:prstGeom prst="rect">
            <a:avLst/>
          </a:prstGeom>
          <a:solidFill>
            <a:srgbClr val="FFFFFF"/>
          </a:solidFill>
          <a:ln>
            <a:noFill/>
          </a:ln>
        </p:spPr>
      </p:sp>
      <p:sp>
        <p:nvSpPr>
          <p:cNvPr id="60" name="Google Shape;60;p11"/>
          <p:cNvSpPr txBox="1">
            <a:spLocks noGrp="1"/>
          </p:cNvSpPr>
          <p:nvPr>
            <p:ph type="title"/>
          </p:nvPr>
        </p:nvSpPr>
        <p:spPr>
          <a:xfrm>
            <a:off x="4877104" y="2228850"/>
            <a:ext cx="3885900" cy="13716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chemeClr val="lt1"/>
              </a:buClr>
              <a:buSzPts val="2800"/>
              <a:buFont typeface="Gill Sans"/>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1"/>
          <p:cNvSpPr txBox="1">
            <a:spLocks noGrp="1"/>
          </p:cNvSpPr>
          <p:nvPr>
            <p:ph type="ftr" idx="11"/>
          </p:nvPr>
        </p:nvSpPr>
        <p:spPr>
          <a:xfrm>
            <a:off x="685800" y="4868704"/>
            <a:ext cx="3733800" cy="196200"/>
          </a:xfrm>
          <a:prstGeom prst="rect">
            <a:avLst/>
          </a:prstGeom>
          <a:noFill/>
          <a:ln>
            <a:noFill/>
          </a:ln>
        </p:spPr>
        <p:txBody>
          <a:bodyPr spcFirstLastPara="1" wrap="square" lIns="0"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1"/>
          <p:cNvSpPr txBox="1">
            <a:spLocks noGrp="1"/>
          </p:cNvSpPr>
          <p:nvPr>
            <p:ph type="body" idx="1"/>
          </p:nvPr>
        </p:nvSpPr>
        <p:spPr>
          <a:xfrm rot="-5400000">
            <a:off x="3313500" y="1361219"/>
            <a:ext cx="2686200" cy="169200"/>
          </a:xfrm>
          <a:prstGeom prst="rect">
            <a:avLst/>
          </a:prstGeom>
          <a:noFill/>
          <a:ln>
            <a:noFill/>
          </a:ln>
        </p:spPr>
        <p:txBody>
          <a:bodyPr spcFirstLastPara="1" wrap="square" lIns="45700" tIns="45700" rIns="0" bIns="0" anchor="t" anchorCtr="0">
            <a:spAutoFit/>
          </a:bodyPr>
          <a:lstStyle>
            <a:lvl1pPr marL="457200" lvl="0" indent="-228600" algn="r">
              <a:spcBef>
                <a:spcPts val="0"/>
              </a:spcBef>
              <a:spcAft>
                <a:spcPts val="0"/>
              </a:spcAft>
              <a:buClr>
                <a:schemeClr val="lt1"/>
              </a:buClr>
              <a:buSzPts val="800"/>
              <a:buNone/>
              <a:defRPr sz="800">
                <a:solidFill>
                  <a:schemeClr val="lt1"/>
                </a:solidFill>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White/Gray/Red 1 Content">
  <p:cSld name="White/Gray/Red 1 Content">
    <p:bg>
      <p:bgPr>
        <a:solidFill>
          <a:schemeClr val="lt1"/>
        </a:solidFill>
        <a:effectLst/>
      </p:bgPr>
    </p:bg>
    <p:spTree>
      <p:nvGrpSpPr>
        <p:cNvPr id="1" name="Shape 63"/>
        <p:cNvGrpSpPr/>
        <p:nvPr/>
      </p:nvGrpSpPr>
      <p:grpSpPr>
        <a:xfrm>
          <a:off x="0" y="0"/>
          <a:ext cx="0" cy="0"/>
          <a:chOff x="0" y="0"/>
          <a:chExt cx="0" cy="0"/>
        </a:xfrm>
      </p:grpSpPr>
      <p:sp>
        <p:nvSpPr>
          <p:cNvPr id="64" name="Google Shape;64;p12"/>
          <p:cNvSpPr txBox="1">
            <a:spLocks noGrp="1"/>
          </p:cNvSpPr>
          <p:nvPr>
            <p:ph type="body" idx="1"/>
          </p:nvPr>
        </p:nvSpPr>
        <p:spPr>
          <a:xfrm>
            <a:off x="152400" y="101073"/>
            <a:ext cx="8839200" cy="4512600"/>
          </a:xfrm>
          <a:prstGeom prst="rect">
            <a:avLst/>
          </a:prstGeom>
          <a:solidFill>
            <a:schemeClr val="accent2"/>
          </a:solidFill>
          <a:ln>
            <a:noFill/>
          </a:ln>
        </p:spPr>
        <p:txBody>
          <a:bodyPr spcFirstLastPara="1" wrap="square" lIns="457200" tIns="91425" rIns="91425" bIns="91425" anchor="ctr" anchorCtr="0">
            <a:normAutofit/>
          </a:bodyPr>
          <a:lstStyle>
            <a:lvl1pPr marL="457200" lvl="0" indent="-228600" algn="l">
              <a:spcBef>
                <a:spcPts val="0"/>
              </a:spcBef>
              <a:spcAft>
                <a:spcPts val="0"/>
              </a:spcAft>
              <a:buClr>
                <a:schemeClr val="lt1"/>
              </a:buClr>
              <a:buSzPts val="2000"/>
              <a:buNone/>
              <a:defRPr>
                <a:solidFill>
                  <a:schemeClr val="lt1"/>
                </a:solidFill>
                <a:latin typeface="Gill Sans MT" panose="020B0502020104020203" pitchFamily="34" charset="0"/>
              </a:defRPr>
            </a:lvl1pPr>
            <a:lvl2pPr marL="914400" lvl="1" indent="-228600" algn="l">
              <a:spcBef>
                <a:spcPts val="1200"/>
              </a:spcBef>
              <a:spcAft>
                <a:spcPts val="0"/>
              </a:spcAft>
              <a:buClr>
                <a:schemeClr val="lt1"/>
              </a:buClr>
              <a:buSzPts val="2000"/>
              <a:buNone/>
              <a:defRPr>
                <a:solidFill>
                  <a:schemeClr val="lt1"/>
                </a:solidFill>
              </a:defRPr>
            </a:lvl2pPr>
            <a:lvl3pPr marL="1371600" lvl="2" indent="-342900" algn="l">
              <a:spcBef>
                <a:spcPts val="12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5" name="Google Shape;65;p12"/>
          <p:cNvSpPr txBox="1"/>
          <p:nvPr/>
        </p:nvSpPr>
        <p:spPr>
          <a:xfrm>
            <a:off x="685800" y="4868700"/>
            <a:ext cx="49575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MT" panose="020B0502020104020203" pitchFamily="34" charset="0"/>
                <a:ea typeface="Gill Sans"/>
                <a:cs typeface="Gill Sans"/>
                <a:sym typeface="Gill Sans"/>
              </a:rPr>
              <a:t>Facility-Based Mentorship for Strengthening Breastfeeding Counselling in Kenya</a:t>
            </a:r>
            <a:endParaRPr>
              <a:solidFill>
                <a:schemeClr val="accent2"/>
              </a:solidFill>
              <a:latin typeface="Gill Sans MT" panose="020B0502020104020203" pitchFamily="34" charset="0"/>
            </a:endParaRPr>
          </a:p>
          <a:p>
            <a:pPr marL="0" marR="0" lvl="0" indent="0" algn="l" rtl="0">
              <a:spcBef>
                <a:spcPts val="0"/>
              </a:spcBef>
              <a:spcAft>
                <a:spcPts val="0"/>
              </a:spcAft>
              <a:buNone/>
            </a:pPr>
            <a:endParaRPr sz="1100">
              <a:solidFill>
                <a:schemeClr val="accent2"/>
              </a:solidFill>
              <a:latin typeface="Gill Sans MT" panose="020B0502020104020203" pitchFamily="34" charset="0"/>
              <a:ea typeface="Gill Sans"/>
              <a:cs typeface="Gill Sans"/>
              <a:sym typeface="Gill San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White/Gray 2 Content - Bullets">
  <p:cSld name="White/Gray 2 Content - Bullets">
    <p:bg>
      <p:bgPr>
        <a:solidFill>
          <a:schemeClr val="lt1"/>
        </a:solidFill>
        <a:effectLst/>
      </p:bgPr>
    </p:bg>
    <p:spTree>
      <p:nvGrpSpPr>
        <p:cNvPr id="1" name="Shape 66"/>
        <p:cNvGrpSpPr/>
        <p:nvPr/>
      </p:nvGrpSpPr>
      <p:grpSpPr>
        <a:xfrm>
          <a:off x="0" y="0"/>
          <a:ext cx="0" cy="0"/>
          <a:chOff x="0" y="0"/>
          <a:chExt cx="0" cy="0"/>
        </a:xfrm>
      </p:grpSpPr>
      <p:sp>
        <p:nvSpPr>
          <p:cNvPr id="67" name="Google Shape;67;p13"/>
          <p:cNvSpPr txBox="1">
            <a:spLocks noGrp="1"/>
          </p:cNvSpPr>
          <p:nvPr>
            <p:ph type="body" idx="1"/>
          </p:nvPr>
        </p:nvSpPr>
        <p:spPr>
          <a:xfrm>
            <a:off x="686104" y="1200150"/>
            <a:ext cx="3809700" cy="3429000"/>
          </a:xfrm>
          <a:prstGeom prst="rect">
            <a:avLst/>
          </a:prstGeom>
          <a:noFill/>
          <a:ln>
            <a:noFill/>
          </a:ln>
        </p:spPr>
        <p:txBody>
          <a:bodyPr spcFirstLastPara="1" wrap="square" lIns="0" tIns="0" rIns="91425" bIns="0" anchor="t" anchorCtr="0">
            <a:normAutofit/>
          </a:bodyPr>
          <a:lstStyle>
            <a:lvl1pPr marL="457200" lvl="0" indent="-355600" algn="l">
              <a:spcBef>
                <a:spcPts val="0"/>
              </a:spcBef>
              <a:spcAft>
                <a:spcPts val="0"/>
              </a:spcAft>
              <a:buClr>
                <a:srgbClr val="6C6463"/>
              </a:buClr>
              <a:buSzPts val="2000"/>
              <a:buChar char="•"/>
              <a:defRPr sz="2000">
                <a:solidFill>
                  <a:srgbClr val="6C6463"/>
                </a:solidFill>
                <a:latin typeface="Gill Sans MT" panose="020B0502020104020203" pitchFamily="34" charset="0"/>
              </a:defRPr>
            </a:lvl1pPr>
            <a:lvl2pPr marL="914400" lvl="1" indent="-342900" algn="l">
              <a:spcBef>
                <a:spcPts val="1200"/>
              </a:spcBef>
              <a:spcAft>
                <a:spcPts val="0"/>
              </a:spcAft>
              <a:buClr>
                <a:srgbClr val="6C6463"/>
              </a:buClr>
              <a:buSzPts val="1800"/>
              <a:buChar char="–"/>
              <a:defRPr sz="1800">
                <a:solidFill>
                  <a:srgbClr val="6C6463"/>
                </a:solidFill>
              </a:defRPr>
            </a:lvl2pPr>
            <a:lvl3pPr marL="1371600" lvl="2" indent="-330200" algn="l">
              <a:spcBef>
                <a:spcPts val="12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6C6463"/>
              </a:buClr>
              <a:buSzPts val="1600"/>
              <a:buChar char="»"/>
              <a:defRPr sz="1600">
                <a:solidFill>
                  <a:srgbClr val="6C6463"/>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8" name="Google Shape;68;p13"/>
          <p:cNvSpPr txBox="1">
            <a:spLocks noGrp="1"/>
          </p:cNvSpPr>
          <p:nvPr>
            <p:ph type="body" idx="2"/>
          </p:nvPr>
        </p:nvSpPr>
        <p:spPr>
          <a:xfrm>
            <a:off x="4648200" y="1200150"/>
            <a:ext cx="3810300" cy="3429000"/>
          </a:xfrm>
          <a:prstGeom prst="rect">
            <a:avLst/>
          </a:prstGeom>
          <a:noFill/>
          <a:ln>
            <a:noFill/>
          </a:ln>
        </p:spPr>
        <p:txBody>
          <a:bodyPr spcFirstLastPara="1" wrap="square" lIns="91425" tIns="0" rIns="0" bIns="0" anchor="t" anchorCtr="0">
            <a:normAutofit/>
          </a:bodyPr>
          <a:lstStyle>
            <a:lvl1pPr marL="457200" lvl="0" indent="-355600" algn="l">
              <a:spcBef>
                <a:spcPts val="0"/>
              </a:spcBef>
              <a:spcAft>
                <a:spcPts val="0"/>
              </a:spcAft>
              <a:buClr>
                <a:srgbClr val="6C6463"/>
              </a:buClr>
              <a:buSzPts val="2000"/>
              <a:buChar char="•"/>
              <a:defRPr sz="2000">
                <a:solidFill>
                  <a:srgbClr val="6C6463"/>
                </a:solidFill>
                <a:latin typeface="Gill Sans MT" panose="020B0502020104020203" pitchFamily="34" charset="0"/>
              </a:defRPr>
            </a:lvl1pPr>
            <a:lvl2pPr marL="914400" lvl="1" indent="-342900" algn="l">
              <a:spcBef>
                <a:spcPts val="1200"/>
              </a:spcBef>
              <a:spcAft>
                <a:spcPts val="0"/>
              </a:spcAft>
              <a:buClr>
                <a:srgbClr val="6C6463"/>
              </a:buClr>
              <a:buSzPts val="1800"/>
              <a:buChar char="–"/>
              <a:defRPr sz="1800">
                <a:solidFill>
                  <a:srgbClr val="6C6463"/>
                </a:solidFill>
              </a:defRPr>
            </a:lvl2pPr>
            <a:lvl3pPr marL="1371600" lvl="2" indent="-330200" algn="l">
              <a:spcBef>
                <a:spcPts val="12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6C6463"/>
              </a:buClr>
              <a:buSzPts val="1600"/>
              <a:buChar char="»"/>
              <a:defRPr sz="1600">
                <a:solidFill>
                  <a:srgbClr val="6C6463"/>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9" name="Google Shape;69;p13"/>
          <p:cNvSpPr txBox="1">
            <a:spLocks noGrp="1"/>
          </p:cNvSpPr>
          <p:nvPr>
            <p:ph type="title"/>
          </p:nvPr>
        </p:nvSpPr>
        <p:spPr>
          <a:xfrm>
            <a:off x="686104" y="342900"/>
            <a:ext cx="7772400" cy="688200"/>
          </a:xfrm>
          <a:prstGeom prst="rect">
            <a:avLst/>
          </a:prstGeom>
          <a:noFill/>
          <a:ln>
            <a:noFill/>
          </a:ln>
        </p:spPr>
        <p:txBody>
          <a:bodyPr spcFirstLastPara="1" wrap="square" lIns="0" tIns="0" rIns="0" bIns="0" anchor="b" anchorCtr="0">
            <a:normAutofit/>
          </a:bodyPr>
          <a:lstStyle>
            <a:lvl1pPr lvl="0" algn="l">
              <a:spcBef>
                <a:spcPts val="0"/>
              </a:spcBef>
              <a:spcAft>
                <a:spcPts val="0"/>
              </a:spcAft>
              <a:buClr>
                <a:schemeClr val="accent2"/>
              </a:buClr>
              <a:buSzPts val="2800"/>
              <a:buFont typeface="Gill Sans"/>
              <a:buNone/>
              <a:defRPr>
                <a:solidFill>
                  <a:schemeClr val="accent2"/>
                </a:solidFill>
                <a:latin typeface="Gill Sans MT" panose="020B050202010402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3"/>
          <p:cNvSpPr txBox="1"/>
          <p:nvPr/>
        </p:nvSpPr>
        <p:spPr>
          <a:xfrm>
            <a:off x="685800" y="4868700"/>
            <a:ext cx="49647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MT" panose="020B0502020104020203" pitchFamily="34" charset="0"/>
                <a:ea typeface="Gill Sans"/>
                <a:cs typeface="Gill Sans"/>
                <a:sym typeface="Gill Sans"/>
              </a:rPr>
              <a:t>Facility-Based Mentorship for Strengthening Breastfeeding Counselling in Kenya</a:t>
            </a:r>
            <a:endParaRPr>
              <a:solidFill>
                <a:schemeClr val="accent2"/>
              </a:solidFill>
              <a:latin typeface="Gill Sans MT" panose="020B0502020104020203" pitchFamily="34" charset="0"/>
            </a:endParaRPr>
          </a:p>
          <a:p>
            <a:pPr marL="0" marR="0" lvl="0" indent="0" algn="l" rtl="0">
              <a:spcBef>
                <a:spcPts val="0"/>
              </a:spcBef>
              <a:spcAft>
                <a:spcPts val="0"/>
              </a:spcAft>
              <a:buNone/>
            </a:pPr>
            <a:endParaRPr sz="1100">
              <a:solidFill>
                <a:schemeClr val="accent2"/>
              </a:solidFill>
              <a:latin typeface="Gill Sans MT" panose="020B0502020104020203" pitchFamily="34" charset="0"/>
              <a:ea typeface="Gill Sans"/>
              <a:cs typeface="Gill Sans"/>
              <a:sym typeface="Gill San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White/Gray 3 Content - Bullets">
  <p:cSld name="White/Gray 3 Content - Bullets">
    <p:bg>
      <p:bgPr>
        <a:solidFill>
          <a:schemeClr val="lt1"/>
        </a:solidFill>
        <a:effectLst/>
      </p:bgPr>
    </p:bg>
    <p:spTree>
      <p:nvGrpSpPr>
        <p:cNvPr id="1" name="Shape 71"/>
        <p:cNvGrpSpPr/>
        <p:nvPr/>
      </p:nvGrpSpPr>
      <p:grpSpPr>
        <a:xfrm>
          <a:off x="0" y="0"/>
          <a:ext cx="0" cy="0"/>
          <a:chOff x="0" y="0"/>
          <a:chExt cx="0" cy="0"/>
        </a:xfrm>
      </p:grpSpPr>
      <p:sp>
        <p:nvSpPr>
          <p:cNvPr id="72" name="Google Shape;72;p14"/>
          <p:cNvSpPr txBox="1">
            <a:spLocks noGrp="1"/>
          </p:cNvSpPr>
          <p:nvPr>
            <p:ph type="body" idx="1"/>
          </p:nvPr>
        </p:nvSpPr>
        <p:spPr>
          <a:xfrm>
            <a:off x="686104" y="1200150"/>
            <a:ext cx="2514300" cy="3429000"/>
          </a:xfrm>
          <a:prstGeom prst="rect">
            <a:avLst/>
          </a:prstGeom>
          <a:noFill/>
          <a:ln>
            <a:noFill/>
          </a:ln>
        </p:spPr>
        <p:txBody>
          <a:bodyPr spcFirstLastPara="1" wrap="square" lIns="0" tIns="0" rIns="182875" bIns="0" anchor="t" anchorCtr="0">
            <a:normAutofit/>
          </a:bodyPr>
          <a:lstStyle>
            <a:lvl1pPr marL="457200" lvl="0" indent="-355600" algn="l">
              <a:spcBef>
                <a:spcPts val="0"/>
              </a:spcBef>
              <a:spcAft>
                <a:spcPts val="0"/>
              </a:spcAft>
              <a:buClr>
                <a:srgbClr val="6C6463"/>
              </a:buClr>
              <a:buSzPts val="2000"/>
              <a:buChar char="•"/>
              <a:defRPr sz="2000">
                <a:solidFill>
                  <a:srgbClr val="6C6463"/>
                </a:solidFill>
              </a:defRPr>
            </a:lvl1pPr>
            <a:lvl2pPr marL="914400" lvl="1" indent="-342900" algn="l">
              <a:spcBef>
                <a:spcPts val="1200"/>
              </a:spcBef>
              <a:spcAft>
                <a:spcPts val="0"/>
              </a:spcAft>
              <a:buClr>
                <a:srgbClr val="6C6463"/>
              </a:buClr>
              <a:buSzPts val="1800"/>
              <a:buChar char="–"/>
              <a:defRPr sz="1800">
                <a:solidFill>
                  <a:srgbClr val="6C6463"/>
                </a:solidFill>
              </a:defRPr>
            </a:lvl2pPr>
            <a:lvl3pPr marL="1371600" lvl="2" indent="-330200" algn="l">
              <a:spcBef>
                <a:spcPts val="12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FFFFFF"/>
              </a:buClr>
              <a:buSzPts val="1600"/>
              <a:buChar char="»"/>
              <a:defRPr sz="1600">
                <a:solidFill>
                  <a:srgbClr val="FFFFFF"/>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3" name="Google Shape;73;p14"/>
          <p:cNvSpPr txBox="1">
            <a:spLocks noGrp="1"/>
          </p:cNvSpPr>
          <p:nvPr>
            <p:ph type="body" idx="2"/>
          </p:nvPr>
        </p:nvSpPr>
        <p:spPr>
          <a:xfrm>
            <a:off x="5943600" y="1200150"/>
            <a:ext cx="2514900" cy="3429000"/>
          </a:xfrm>
          <a:prstGeom prst="rect">
            <a:avLst/>
          </a:prstGeom>
          <a:noFill/>
          <a:ln>
            <a:noFill/>
          </a:ln>
        </p:spPr>
        <p:txBody>
          <a:bodyPr spcFirstLastPara="1" wrap="square" lIns="91425" tIns="0" rIns="0" bIns="0" anchor="t" anchorCtr="0">
            <a:normAutofit/>
          </a:bodyPr>
          <a:lstStyle>
            <a:lvl1pPr marL="457200" lvl="0" indent="-355600" algn="l">
              <a:spcBef>
                <a:spcPts val="0"/>
              </a:spcBef>
              <a:spcAft>
                <a:spcPts val="0"/>
              </a:spcAft>
              <a:buClr>
                <a:srgbClr val="6C6463"/>
              </a:buClr>
              <a:buSzPts val="2000"/>
              <a:buChar char="•"/>
              <a:defRPr sz="2000">
                <a:solidFill>
                  <a:srgbClr val="6C6463"/>
                </a:solidFill>
              </a:defRPr>
            </a:lvl1pPr>
            <a:lvl2pPr marL="914400" lvl="1" indent="-342900" algn="l">
              <a:spcBef>
                <a:spcPts val="1200"/>
              </a:spcBef>
              <a:spcAft>
                <a:spcPts val="0"/>
              </a:spcAft>
              <a:buClr>
                <a:srgbClr val="6C6463"/>
              </a:buClr>
              <a:buSzPts val="1800"/>
              <a:buChar char="–"/>
              <a:defRPr sz="1800">
                <a:solidFill>
                  <a:srgbClr val="6C6463"/>
                </a:solidFill>
              </a:defRPr>
            </a:lvl2pPr>
            <a:lvl3pPr marL="1371600" lvl="2" indent="-330200" algn="l">
              <a:spcBef>
                <a:spcPts val="12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FFFFFF"/>
              </a:buClr>
              <a:buSzPts val="1600"/>
              <a:buChar char="»"/>
              <a:defRPr sz="1600">
                <a:solidFill>
                  <a:srgbClr val="FFFFFF"/>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4" name="Google Shape;74;p14"/>
          <p:cNvSpPr txBox="1">
            <a:spLocks noGrp="1"/>
          </p:cNvSpPr>
          <p:nvPr>
            <p:ph type="body" idx="3"/>
          </p:nvPr>
        </p:nvSpPr>
        <p:spPr>
          <a:xfrm>
            <a:off x="3314548" y="1200150"/>
            <a:ext cx="2514900" cy="3429000"/>
          </a:xfrm>
          <a:prstGeom prst="rect">
            <a:avLst/>
          </a:prstGeom>
          <a:noFill/>
          <a:ln>
            <a:noFill/>
          </a:ln>
        </p:spPr>
        <p:txBody>
          <a:bodyPr spcFirstLastPara="1" wrap="square" lIns="0" tIns="0" rIns="91425" bIns="0" anchor="t" anchorCtr="0">
            <a:normAutofit/>
          </a:bodyPr>
          <a:lstStyle>
            <a:lvl1pPr marL="457200" lvl="0" indent="-355600" algn="l">
              <a:spcBef>
                <a:spcPts val="0"/>
              </a:spcBef>
              <a:spcAft>
                <a:spcPts val="0"/>
              </a:spcAft>
              <a:buClr>
                <a:srgbClr val="6C6463"/>
              </a:buClr>
              <a:buSzPts val="2000"/>
              <a:buChar char="•"/>
              <a:defRPr sz="2000">
                <a:solidFill>
                  <a:srgbClr val="6C6463"/>
                </a:solidFill>
              </a:defRPr>
            </a:lvl1pPr>
            <a:lvl2pPr marL="914400" lvl="1" indent="-342900" algn="l">
              <a:spcBef>
                <a:spcPts val="1200"/>
              </a:spcBef>
              <a:spcAft>
                <a:spcPts val="0"/>
              </a:spcAft>
              <a:buClr>
                <a:srgbClr val="6C6463"/>
              </a:buClr>
              <a:buSzPts val="1800"/>
              <a:buChar char="–"/>
              <a:defRPr sz="1800">
                <a:solidFill>
                  <a:srgbClr val="6C6463"/>
                </a:solidFill>
              </a:defRPr>
            </a:lvl2pPr>
            <a:lvl3pPr marL="1371600" lvl="2" indent="-330200" algn="l">
              <a:spcBef>
                <a:spcPts val="12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FFFFFF"/>
              </a:buClr>
              <a:buSzPts val="1600"/>
              <a:buChar char="»"/>
              <a:defRPr sz="1600">
                <a:solidFill>
                  <a:srgbClr val="FFFFFF"/>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5" name="Google Shape;75;p14"/>
          <p:cNvSpPr txBox="1">
            <a:spLocks noGrp="1"/>
          </p:cNvSpPr>
          <p:nvPr>
            <p:ph type="title"/>
          </p:nvPr>
        </p:nvSpPr>
        <p:spPr>
          <a:xfrm>
            <a:off x="686104" y="342900"/>
            <a:ext cx="7772400" cy="688200"/>
          </a:xfrm>
          <a:prstGeom prst="rect">
            <a:avLst/>
          </a:prstGeom>
          <a:noFill/>
          <a:ln>
            <a:noFill/>
          </a:ln>
        </p:spPr>
        <p:txBody>
          <a:bodyPr spcFirstLastPara="1" wrap="square" lIns="0" tIns="0" rIns="0" bIns="0" anchor="b" anchorCtr="0">
            <a:normAutofit/>
          </a:bodyPr>
          <a:lstStyle>
            <a:lvl1pPr lvl="0" algn="l">
              <a:spcBef>
                <a:spcPts val="0"/>
              </a:spcBef>
              <a:spcAft>
                <a:spcPts val="0"/>
              </a:spcAft>
              <a:buClr>
                <a:schemeClr val="accent2"/>
              </a:buClr>
              <a:buSzPts val="2800"/>
              <a:buFont typeface="Gill Sans"/>
              <a:buNone/>
              <a:defRPr>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4"/>
          <p:cNvSpPr txBox="1"/>
          <p:nvPr/>
        </p:nvSpPr>
        <p:spPr>
          <a:xfrm>
            <a:off x="685800" y="4868700"/>
            <a:ext cx="53910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a:ea typeface="Gill Sans"/>
                <a:cs typeface="Gill Sans"/>
                <a:sym typeface="Gill Sans"/>
              </a:rPr>
              <a:t>Facility-Based Mentorship for Strengthening Breastfeeding Counselling in Kenya</a:t>
            </a:r>
            <a:endParaRPr>
              <a:solidFill>
                <a:schemeClr val="accent2"/>
              </a:solidFill>
            </a:endParaRPr>
          </a:p>
          <a:p>
            <a:pPr marL="0" marR="0" lvl="0" indent="0" algn="l" rtl="0">
              <a:spcBef>
                <a:spcPts val="0"/>
              </a:spcBef>
              <a:spcAft>
                <a:spcPts val="0"/>
              </a:spcAft>
              <a:buNone/>
            </a:pPr>
            <a:endParaRPr sz="1100">
              <a:solidFill>
                <a:schemeClr val="accent2"/>
              </a:solidFill>
              <a:latin typeface="Gill Sans"/>
              <a:ea typeface="Gill Sans"/>
              <a:cs typeface="Gill Sans"/>
              <a:sym typeface="Gill San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White/Gray 1 Bullets + Bottom Photo">
  <p:cSld name="White/Gray 1 Bullets + Bottom Photo">
    <p:bg>
      <p:bgPr>
        <a:solidFill>
          <a:schemeClr val="lt1"/>
        </a:solidFill>
        <a:effectLst/>
      </p:bgPr>
    </p:bg>
    <p:spTree>
      <p:nvGrpSpPr>
        <p:cNvPr id="1" name="Shape 77"/>
        <p:cNvGrpSpPr/>
        <p:nvPr/>
      </p:nvGrpSpPr>
      <p:grpSpPr>
        <a:xfrm>
          <a:off x="0" y="0"/>
          <a:ext cx="0" cy="0"/>
          <a:chOff x="0" y="0"/>
          <a:chExt cx="0" cy="0"/>
        </a:xfrm>
      </p:grpSpPr>
      <p:sp>
        <p:nvSpPr>
          <p:cNvPr id="78" name="Google Shape;78;p15"/>
          <p:cNvSpPr>
            <a:spLocks noGrp="1"/>
          </p:cNvSpPr>
          <p:nvPr>
            <p:ph type="pic" idx="2"/>
          </p:nvPr>
        </p:nvSpPr>
        <p:spPr>
          <a:xfrm>
            <a:off x="152400" y="2228851"/>
            <a:ext cx="8839200" cy="2297400"/>
          </a:xfrm>
          <a:prstGeom prst="rect">
            <a:avLst/>
          </a:prstGeom>
          <a:solidFill>
            <a:schemeClr val="lt1"/>
          </a:solidFill>
          <a:ln>
            <a:noFill/>
          </a:ln>
        </p:spPr>
      </p:sp>
      <p:sp>
        <p:nvSpPr>
          <p:cNvPr id="79" name="Google Shape;79;p15"/>
          <p:cNvSpPr txBox="1">
            <a:spLocks noGrp="1"/>
          </p:cNvSpPr>
          <p:nvPr>
            <p:ph type="body" idx="1"/>
          </p:nvPr>
        </p:nvSpPr>
        <p:spPr>
          <a:xfrm>
            <a:off x="685800" y="1200150"/>
            <a:ext cx="7772400" cy="914400"/>
          </a:xfrm>
          <a:prstGeom prst="rect">
            <a:avLst/>
          </a:prstGeom>
          <a:noFill/>
          <a:ln>
            <a:noFill/>
          </a:ln>
        </p:spPr>
        <p:txBody>
          <a:bodyPr spcFirstLastPara="1" wrap="square" lIns="0" tIns="0" rIns="0" bIns="0" anchor="t" anchorCtr="0">
            <a:normAutofit/>
          </a:bodyPr>
          <a:lstStyle>
            <a:lvl1pPr marL="457200" lvl="0" indent="-355600" algn="l">
              <a:spcBef>
                <a:spcPts val="0"/>
              </a:spcBef>
              <a:spcAft>
                <a:spcPts val="0"/>
              </a:spcAft>
              <a:buClr>
                <a:srgbClr val="6C6463"/>
              </a:buClr>
              <a:buSzPts val="2000"/>
              <a:buChar char="•"/>
              <a:defRPr>
                <a:solidFill>
                  <a:srgbClr val="6C6463"/>
                </a:solidFill>
              </a:defRPr>
            </a:lvl1pPr>
            <a:lvl2pPr marL="914400" lvl="1" indent="-355600" algn="l">
              <a:spcBef>
                <a:spcPts val="1200"/>
              </a:spcBef>
              <a:spcAft>
                <a:spcPts val="0"/>
              </a:spcAft>
              <a:buClr>
                <a:srgbClr val="6C6463"/>
              </a:buClr>
              <a:buSzPts val="2000"/>
              <a:buChar char="–"/>
              <a:defRPr>
                <a:solidFill>
                  <a:srgbClr val="6C6463"/>
                </a:solidFill>
              </a:defRPr>
            </a:lvl2pPr>
            <a:lvl3pPr marL="1371600" lvl="2" indent="-342900" algn="l">
              <a:spcBef>
                <a:spcPts val="1200"/>
              </a:spcBef>
              <a:spcAft>
                <a:spcPts val="0"/>
              </a:spcAft>
              <a:buClr>
                <a:srgbClr val="6C6463"/>
              </a:buClr>
              <a:buSzPts val="1800"/>
              <a:buChar char="•"/>
              <a:defRPr>
                <a:solidFill>
                  <a:srgbClr val="6C6463"/>
                </a:solidFill>
              </a:defRPr>
            </a:lvl3pPr>
            <a:lvl4pPr marL="1828800" lvl="3" indent="-330200" algn="l">
              <a:spcBef>
                <a:spcPts val="320"/>
              </a:spcBef>
              <a:spcAft>
                <a:spcPts val="0"/>
              </a:spcAft>
              <a:buClr>
                <a:srgbClr val="6C6463"/>
              </a:buClr>
              <a:buSzPts val="1600"/>
              <a:buChar char="–"/>
              <a:defRPr>
                <a:solidFill>
                  <a:srgbClr val="6C6463"/>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0" name="Google Shape;80;p15"/>
          <p:cNvSpPr txBox="1">
            <a:spLocks noGrp="1"/>
          </p:cNvSpPr>
          <p:nvPr>
            <p:ph type="title"/>
          </p:nvPr>
        </p:nvSpPr>
        <p:spPr>
          <a:xfrm>
            <a:off x="686104" y="342900"/>
            <a:ext cx="7772400" cy="688200"/>
          </a:xfrm>
          <a:prstGeom prst="rect">
            <a:avLst/>
          </a:prstGeom>
          <a:noFill/>
          <a:ln>
            <a:noFill/>
          </a:ln>
        </p:spPr>
        <p:txBody>
          <a:bodyPr spcFirstLastPara="1" wrap="square" lIns="0" tIns="0" rIns="0" bIns="0" anchor="b" anchorCtr="0">
            <a:normAutofit/>
          </a:bodyPr>
          <a:lstStyle>
            <a:lvl1pPr lvl="0" algn="l">
              <a:spcBef>
                <a:spcPts val="0"/>
              </a:spcBef>
              <a:spcAft>
                <a:spcPts val="0"/>
              </a:spcAft>
              <a:buClr>
                <a:schemeClr val="accent2"/>
              </a:buClr>
              <a:buSzPts val="2800"/>
              <a:buFont typeface="Gill Sans"/>
              <a:buNone/>
              <a:defRPr>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5"/>
          <p:cNvSpPr txBox="1">
            <a:spLocks noGrp="1"/>
          </p:cNvSpPr>
          <p:nvPr>
            <p:ph type="body" idx="3"/>
          </p:nvPr>
        </p:nvSpPr>
        <p:spPr>
          <a:xfrm>
            <a:off x="152400" y="4526168"/>
            <a:ext cx="3581400" cy="126900"/>
          </a:xfrm>
          <a:prstGeom prst="rect">
            <a:avLst/>
          </a:prstGeom>
          <a:noFill/>
          <a:ln>
            <a:noFill/>
          </a:ln>
        </p:spPr>
        <p:txBody>
          <a:bodyPr spcFirstLastPara="1" wrap="square" lIns="0" tIns="45700" rIns="0" bIns="0" anchor="t" anchorCtr="0">
            <a:spAutoFit/>
          </a:bodyPr>
          <a:lstStyle>
            <a:lvl1pPr marL="457200" lvl="0" indent="-228600" algn="l">
              <a:spcBef>
                <a:spcPts val="0"/>
              </a:spcBef>
              <a:spcAft>
                <a:spcPts val="0"/>
              </a:spcAft>
              <a:buClr>
                <a:schemeClr val="accent3"/>
              </a:buClr>
              <a:buSzPts val="800"/>
              <a:buNone/>
              <a:defRPr sz="800">
                <a:solidFill>
                  <a:schemeClr val="accent3"/>
                </a:solidFill>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2" name="Google Shape;82;p15"/>
          <p:cNvSpPr txBox="1"/>
          <p:nvPr/>
        </p:nvSpPr>
        <p:spPr>
          <a:xfrm>
            <a:off x="685800" y="4868700"/>
            <a:ext cx="57216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a:ea typeface="Gill Sans"/>
                <a:cs typeface="Gill Sans"/>
                <a:sym typeface="Gill Sans"/>
              </a:rPr>
              <a:t>Facility-Based Mentorship for Strengthening Breastfeeding Counselling in Kenya</a:t>
            </a:r>
            <a:endParaRPr>
              <a:solidFill>
                <a:schemeClr val="accent2"/>
              </a:solidFill>
            </a:endParaRPr>
          </a:p>
          <a:p>
            <a:pPr marL="0" marR="0" lvl="0" indent="0" algn="l" rtl="0">
              <a:spcBef>
                <a:spcPts val="0"/>
              </a:spcBef>
              <a:spcAft>
                <a:spcPts val="0"/>
              </a:spcAft>
              <a:buNone/>
            </a:pPr>
            <a:endParaRPr sz="1100">
              <a:solidFill>
                <a:schemeClr val="accent2"/>
              </a:solidFill>
              <a:latin typeface="Gill Sans"/>
              <a:ea typeface="Gill Sans"/>
              <a:cs typeface="Gill Sans"/>
              <a:sym typeface="Gill San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White/Gray 1 Bullet + Right Photo">
  <p:cSld name="White/Gray 1 Bullet + Right Photo">
    <p:bg>
      <p:bgPr>
        <a:solidFill>
          <a:schemeClr val="lt1"/>
        </a:solidFill>
        <a:effectLst/>
      </p:bgPr>
    </p:bg>
    <p:spTree>
      <p:nvGrpSpPr>
        <p:cNvPr id="1" name="Shape 83"/>
        <p:cNvGrpSpPr/>
        <p:nvPr/>
      </p:nvGrpSpPr>
      <p:grpSpPr>
        <a:xfrm>
          <a:off x="0" y="0"/>
          <a:ext cx="0" cy="0"/>
          <a:chOff x="0" y="0"/>
          <a:chExt cx="0" cy="0"/>
        </a:xfrm>
      </p:grpSpPr>
      <p:sp>
        <p:nvSpPr>
          <p:cNvPr id="84" name="Google Shape;84;p16"/>
          <p:cNvSpPr>
            <a:spLocks noGrp="1"/>
          </p:cNvSpPr>
          <p:nvPr>
            <p:ph type="pic" idx="2"/>
          </p:nvPr>
        </p:nvSpPr>
        <p:spPr>
          <a:xfrm>
            <a:off x="4787446" y="114300"/>
            <a:ext cx="4035000" cy="4512600"/>
          </a:xfrm>
          <a:prstGeom prst="rect">
            <a:avLst/>
          </a:prstGeom>
          <a:solidFill>
            <a:srgbClr val="FFFFFF"/>
          </a:solidFill>
          <a:ln>
            <a:noFill/>
          </a:ln>
        </p:spPr>
      </p:sp>
      <p:sp>
        <p:nvSpPr>
          <p:cNvPr id="85" name="Google Shape;85;p16"/>
          <p:cNvSpPr txBox="1">
            <a:spLocks noGrp="1"/>
          </p:cNvSpPr>
          <p:nvPr>
            <p:ph type="body" idx="1"/>
          </p:nvPr>
        </p:nvSpPr>
        <p:spPr>
          <a:xfrm>
            <a:off x="685800" y="1543051"/>
            <a:ext cx="3657600" cy="3086100"/>
          </a:xfrm>
          <a:prstGeom prst="rect">
            <a:avLst/>
          </a:prstGeom>
          <a:noFill/>
          <a:ln>
            <a:noFill/>
          </a:ln>
        </p:spPr>
        <p:txBody>
          <a:bodyPr spcFirstLastPara="1" wrap="square" lIns="0" tIns="0" rIns="0" bIns="0" anchor="t" anchorCtr="0">
            <a:normAutofit/>
          </a:bodyPr>
          <a:lstStyle>
            <a:lvl1pPr marL="457200" lvl="0" indent="-355600" algn="l">
              <a:spcBef>
                <a:spcPts val="0"/>
              </a:spcBef>
              <a:spcAft>
                <a:spcPts val="0"/>
              </a:spcAft>
              <a:buClr>
                <a:srgbClr val="6C6463"/>
              </a:buClr>
              <a:buSzPts val="2000"/>
              <a:buChar char="•"/>
              <a:defRPr sz="2000">
                <a:solidFill>
                  <a:srgbClr val="6C6463"/>
                </a:solidFill>
              </a:defRPr>
            </a:lvl1pPr>
            <a:lvl2pPr marL="914400" lvl="1" indent="-342900" algn="l">
              <a:spcBef>
                <a:spcPts val="1200"/>
              </a:spcBef>
              <a:spcAft>
                <a:spcPts val="0"/>
              </a:spcAft>
              <a:buClr>
                <a:srgbClr val="6C6463"/>
              </a:buClr>
              <a:buSzPts val="1800"/>
              <a:buChar char="–"/>
              <a:defRPr sz="1800">
                <a:solidFill>
                  <a:srgbClr val="6C6463"/>
                </a:solidFill>
              </a:defRPr>
            </a:lvl2pPr>
            <a:lvl3pPr marL="1371600" lvl="2" indent="-330200" algn="l">
              <a:spcBef>
                <a:spcPts val="12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6" name="Google Shape;86;p16"/>
          <p:cNvSpPr txBox="1">
            <a:spLocks noGrp="1"/>
          </p:cNvSpPr>
          <p:nvPr>
            <p:ph type="title"/>
          </p:nvPr>
        </p:nvSpPr>
        <p:spPr>
          <a:xfrm>
            <a:off x="685800" y="320041"/>
            <a:ext cx="3657300" cy="1028400"/>
          </a:xfrm>
          <a:prstGeom prst="rect">
            <a:avLst/>
          </a:prstGeom>
          <a:noFill/>
          <a:ln>
            <a:noFill/>
          </a:ln>
        </p:spPr>
        <p:txBody>
          <a:bodyPr spcFirstLastPara="1" wrap="square" lIns="0" tIns="0" rIns="0" bIns="0" anchor="b" anchorCtr="0">
            <a:normAutofit/>
          </a:bodyPr>
          <a:lstStyle>
            <a:lvl1pPr lvl="0" algn="l">
              <a:spcBef>
                <a:spcPts val="0"/>
              </a:spcBef>
              <a:spcAft>
                <a:spcPts val="0"/>
              </a:spcAft>
              <a:buClr>
                <a:schemeClr val="accent2"/>
              </a:buClr>
              <a:buSzPts val="2800"/>
              <a:buFont typeface="Gill Sans"/>
              <a:buNone/>
              <a:defRPr>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6"/>
          <p:cNvSpPr txBox="1">
            <a:spLocks noGrp="1"/>
          </p:cNvSpPr>
          <p:nvPr>
            <p:ph type="body" idx="3"/>
          </p:nvPr>
        </p:nvSpPr>
        <p:spPr>
          <a:xfrm rot="-5400000">
            <a:off x="7563823" y="1361219"/>
            <a:ext cx="2686200" cy="169200"/>
          </a:xfrm>
          <a:prstGeom prst="rect">
            <a:avLst/>
          </a:prstGeom>
          <a:noFill/>
          <a:ln>
            <a:noFill/>
          </a:ln>
        </p:spPr>
        <p:txBody>
          <a:bodyPr spcFirstLastPara="1" wrap="square" lIns="45700" tIns="45700" rIns="0" bIns="0" anchor="t" anchorCtr="0">
            <a:spAutoFit/>
          </a:bodyPr>
          <a:lstStyle>
            <a:lvl1pPr marL="457200" lvl="0" indent="-228600" algn="r">
              <a:spcBef>
                <a:spcPts val="0"/>
              </a:spcBef>
              <a:spcAft>
                <a:spcPts val="0"/>
              </a:spcAft>
              <a:buClr>
                <a:schemeClr val="lt1"/>
              </a:buClr>
              <a:buSzPts val="800"/>
              <a:buNone/>
              <a:defRPr sz="800">
                <a:solidFill>
                  <a:schemeClr val="lt1"/>
                </a:solidFill>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8" name="Google Shape;88;p16"/>
          <p:cNvSpPr txBox="1"/>
          <p:nvPr/>
        </p:nvSpPr>
        <p:spPr>
          <a:xfrm>
            <a:off x="685800" y="4868700"/>
            <a:ext cx="56700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a:ea typeface="Gill Sans"/>
                <a:cs typeface="Gill Sans"/>
                <a:sym typeface="Gill Sans"/>
              </a:rPr>
              <a:t>Facility-Based Mentorship for Strengthening Breastfeeding Counselling in Kenya</a:t>
            </a:r>
            <a:endParaRPr>
              <a:solidFill>
                <a:schemeClr val="accent2"/>
              </a:solidFill>
            </a:endParaRPr>
          </a:p>
          <a:p>
            <a:pPr marL="0" marR="0" lvl="0" indent="0" algn="l" rtl="0">
              <a:spcBef>
                <a:spcPts val="0"/>
              </a:spcBef>
              <a:spcAft>
                <a:spcPts val="0"/>
              </a:spcAft>
              <a:buNone/>
            </a:pPr>
            <a:endParaRPr sz="1100">
              <a:solidFill>
                <a:schemeClr val="accent2"/>
              </a:solidFill>
              <a:latin typeface="Gill Sans"/>
              <a:ea typeface="Gill Sans"/>
              <a:cs typeface="Gill Sans"/>
              <a:sym typeface="Gill San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ull Photo">
  <p:cSld name="Full Photo">
    <p:spTree>
      <p:nvGrpSpPr>
        <p:cNvPr id="1" name="Shape 89"/>
        <p:cNvGrpSpPr/>
        <p:nvPr/>
      </p:nvGrpSpPr>
      <p:grpSpPr>
        <a:xfrm>
          <a:off x="0" y="0"/>
          <a:ext cx="0" cy="0"/>
          <a:chOff x="0" y="0"/>
          <a:chExt cx="0" cy="0"/>
        </a:xfrm>
      </p:grpSpPr>
      <p:sp>
        <p:nvSpPr>
          <p:cNvPr id="90" name="Google Shape;90;p17"/>
          <p:cNvSpPr>
            <a:spLocks noGrp="1"/>
          </p:cNvSpPr>
          <p:nvPr>
            <p:ph type="pic" idx="2"/>
          </p:nvPr>
        </p:nvSpPr>
        <p:spPr>
          <a:xfrm>
            <a:off x="152400" y="102868"/>
            <a:ext cx="8839200" cy="4572000"/>
          </a:xfrm>
          <a:prstGeom prst="rect">
            <a:avLst/>
          </a:prstGeom>
          <a:noFill/>
          <a:ln>
            <a:noFill/>
          </a:ln>
        </p:spPr>
      </p:sp>
      <p:cxnSp>
        <p:nvCxnSpPr>
          <p:cNvPr id="91" name="Google Shape;91;p17"/>
          <p:cNvCxnSpPr/>
          <p:nvPr/>
        </p:nvCxnSpPr>
        <p:spPr>
          <a:xfrm>
            <a:off x="762000" y="2914650"/>
            <a:ext cx="32010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
        <p:nvSpPr>
          <p:cNvPr id="92" name="Google Shape;92;p17"/>
          <p:cNvSpPr txBox="1">
            <a:spLocks noGrp="1"/>
          </p:cNvSpPr>
          <p:nvPr>
            <p:ph type="body" idx="1"/>
          </p:nvPr>
        </p:nvSpPr>
        <p:spPr>
          <a:xfrm rot="-5400000">
            <a:off x="7563823" y="1361219"/>
            <a:ext cx="2686200" cy="169200"/>
          </a:xfrm>
          <a:prstGeom prst="rect">
            <a:avLst/>
          </a:prstGeom>
          <a:noFill/>
          <a:ln>
            <a:noFill/>
          </a:ln>
        </p:spPr>
        <p:txBody>
          <a:bodyPr spcFirstLastPara="1" wrap="square" lIns="45700" tIns="45700" rIns="0" bIns="0" anchor="t" anchorCtr="0">
            <a:spAutoFit/>
          </a:bodyPr>
          <a:lstStyle>
            <a:lvl1pPr marL="457200" lvl="0" indent="-228600" algn="r">
              <a:spcBef>
                <a:spcPts val="0"/>
              </a:spcBef>
              <a:spcAft>
                <a:spcPts val="0"/>
              </a:spcAft>
              <a:buClr>
                <a:schemeClr val="lt1"/>
              </a:buClr>
              <a:buSzPts val="800"/>
              <a:buNone/>
              <a:defRPr sz="800">
                <a:solidFill>
                  <a:schemeClr val="lt1"/>
                </a:solidFill>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 name="Google Shape;93;p17"/>
          <p:cNvSpPr txBox="1"/>
          <p:nvPr/>
        </p:nvSpPr>
        <p:spPr>
          <a:xfrm>
            <a:off x="685800" y="4868700"/>
            <a:ext cx="53835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a:ea typeface="Gill Sans"/>
                <a:cs typeface="Gill Sans"/>
                <a:sym typeface="Gill Sans"/>
              </a:rPr>
              <a:t>Facility-Based Mentorship for Strengthening Breastfeeding Counselling in Kenya</a:t>
            </a:r>
            <a:endParaRPr>
              <a:solidFill>
                <a:schemeClr val="accent2"/>
              </a:solidFill>
            </a:endParaRPr>
          </a:p>
          <a:p>
            <a:pPr marL="0" marR="0" lvl="0" indent="0" algn="l" rtl="0">
              <a:spcBef>
                <a:spcPts val="0"/>
              </a:spcBef>
              <a:spcAft>
                <a:spcPts val="0"/>
              </a:spcAft>
              <a:buNone/>
            </a:pPr>
            <a:endParaRPr sz="1100">
              <a:solidFill>
                <a:schemeClr val="accent2"/>
              </a:solidFill>
              <a:latin typeface="Gill Sans"/>
              <a:ea typeface="Gill Sans"/>
              <a:cs typeface="Gill Sans"/>
              <a:sym typeface="Gill San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Full Photo + Callout - Red">
  <p:cSld name="Full Photo + Callout - Red">
    <p:spTree>
      <p:nvGrpSpPr>
        <p:cNvPr id="1" name="Shape 94"/>
        <p:cNvGrpSpPr/>
        <p:nvPr/>
      </p:nvGrpSpPr>
      <p:grpSpPr>
        <a:xfrm>
          <a:off x="0" y="0"/>
          <a:ext cx="0" cy="0"/>
          <a:chOff x="0" y="0"/>
          <a:chExt cx="0" cy="0"/>
        </a:xfrm>
      </p:grpSpPr>
      <p:sp>
        <p:nvSpPr>
          <p:cNvPr id="95" name="Google Shape;95;p18"/>
          <p:cNvSpPr>
            <a:spLocks noGrp="1"/>
          </p:cNvSpPr>
          <p:nvPr>
            <p:ph type="pic" idx="2"/>
          </p:nvPr>
        </p:nvSpPr>
        <p:spPr>
          <a:xfrm>
            <a:off x="152400" y="102868"/>
            <a:ext cx="8839200" cy="4572000"/>
          </a:xfrm>
          <a:prstGeom prst="rect">
            <a:avLst/>
          </a:prstGeom>
          <a:noFill/>
          <a:ln>
            <a:noFill/>
          </a:ln>
        </p:spPr>
      </p:sp>
      <p:sp>
        <p:nvSpPr>
          <p:cNvPr id="96" name="Google Shape;96;p18"/>
          <p:cNvSpPr txBox="1">
            <a:spLocks noGrp="1"/>
          </p:cNvSpPr>
          <p:nvPr>
            <p:ph type="subTitle" idx="1"/>
          </p:nvPr>
        </p:nvSpPr>
        <p:spPr>
          <a:xfrm>
            <a:off x="685799" y="3086100"/>
            <a:ext cx="3581400" cy="1200000"/>
          </a:xfrm>
          <a:prstGeom prst="rect">
            <a:avLst/>
          </a:prstGeom>
          <a:solidFill>
            <a:schemeClr val="accent2"/>
          </a:solidFill>
          <a:ln>
            <a:noFill/>
          </a:ln>
        </p:spPr>
        <p:txBody>
          <a:bodyPr spcFirstLastPara="1" wrap="square" lIns="91425" tIns="91425" rIns="91425" bIns="91425" anchor="t" anchorCtr="0">
            <a:normAutofit/>
          </a:bodyPr>
          <a:lstStyle>
            <a:lvl1pPr lvl="0" algn="l">
              <a:spcBef>
                <a:spcPts val="0"/>
              </a:spcBef>
              <a:spcAft>
                <a:spcPts val="0"/>
              </a:spcAft>
              <a:buClr>
                <a:schemeClr val="lt1"/>
              </a:buClr>
              <a:buSzPts val="1800"/>
              <a:buNone/>
              <a:defRPr sz="1800">
                <a:solidFill>
                  <a:schemeClr val="lt1"/>
                </a:solidFill>
              </a:defRPr>
            </a:lvl1pPr>
            <a:lvl2pPr lvl="1" algn="ctr">
              <a:spcBef>
                <a:spcPts val="1200"/>
              </a:spcBef>
              <a:spcAft>
                <a:spcPts val="0"/>
              </a:spcAft>
              <a:buClr>
                <a:srgbClr val="888888"/>
              </a:buClr>
              <a:buSzPts val="2000"/>
              <a:buNone/>
              <a:defRPr>
                <a:solidFill>
                  <a:srgbClr val="888888"/>
                </a:solidFill>
              </a:defRPr>
            </a:lvl2pPr>
            <a:lvl3pPr lvl="2" algn="ctr">
              <a:spcBef>
                <a:spcPts val="1200"/>
              </a:spcBef>
              <a:spcAft>
                <a:spcPts val="0"/>
              </a:spcAft>
              <a:buClr>
                <a:srgbClr val="888888"/>
              </a:buClr>
              <a:buSzPts val="18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cxnSp>
        <p:nvCxnSpPr>
          <p:cNvPr id="97" name="Google Shape;97;p18"/>
          <p:cNvCxnSpPr/>
          <p:nvPr/>
        </p:nvCxnSpPr>
        <p:spPr>
          <a:xfrm>
            <a:off x="762000" y="2914650"/>
            <a:ext cx="32010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
        <p:nvSpPr>
          <p:cNvPr id="98" name="Google Shape;98;p18"/>
          <p:cNvSpPr txBox="1">
            <a:spLocks noGrp="1"/>
          </p:cNvSpPr>
          <p:nvPr>
            <p:ph type="body" idx="3"/>
          </p:nvPr>
        </p:nvSpPr>
        <p:spPr>
          <a:xfrm rot="-5400000">
            <a:off x="7563823" y="1361219"/>
            <a:ext cx="2686200" cy="169200"/>
          </a:xfrm>
          <a:prstGeom prst="rect">
            <a:avLst/>
          </a:prstGeom>
          <a:noFill/>
          <a:ln>
            <a:noFill/>
          </a:ln>
        </p:spPr>
        <p:txBody>
          <a:bodyPr spcFirstLastPara="1" wrap="square" lIns="45700" tIns="45700" rIns="0" bIns="0" anchor="t" anchorCtr="0">
            <a:spAutoFit/>
          </a:bodyPr>
          <a:lstStyle>
            <a:lvl1pPr marL="457200" lvl="0" indent="-228600" algn="r">
              <a:spcBef>
                <a:spcPts val="0"/>
              </a:spcBef>
              <a:spcAft>
                <a:spcPts val="0"/>
              </a:spcAft>
              <a:buClr>
                <a:schemeClr val="lt1"/>
              </a:buClr>
              <a:buSzPts val="800"/>
              <a:buNone/>
              <a:defRPr sz="800">
                <a:solidFill>
                  <a:schemeClr val="lt1"/>
                </a:solidFill>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9" name="Google Shape;99;p18"/>
          <p:cNvSpPr txBox="1"/>
          <p:nvPr/>
        </p:nvSpPr>
        <p:spPr>
          <a:xfrm>
            <a:off x="685800" y="4868700"/>
            <a:ext cx="54645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a:ea typeface="Gill Sans"/>
                <a:cs typeface="Gill Sans"/>
                <a:sym typeface="Gill Sans"/>
              </a:rPr>
              <a:t>Facility-Based Mentorship for Strengthening Breastfeeding Counselling in Kenya</a:t>
            </a:r>
            <a:endParaRPr>
              <a:solidFill>
                <a:schemeClr val="accent2"/>
              </a:solidFill>
            </a:endParaRPr>
          </a:p>
          <a:p>
            <a:pPr marL="0" marR="0" lvl="0" indent="0" algn="l" rtl="0">
              <a:spcBef>
                <a:spcPts val="0"/>
              </a:spcBef>
              <a:spcAft>
                <a:spcPts val="0"/>
              </a:spcAft>
              <a:buNone/>
            </a:pPr>
            <a:endParaRPr sz="1100">
              <a:solidFill>
                <a:schemeClr val="accent2"/>
              </a:solidFill>
              <a:latin typeface="Gill Sans"/>
              <a:ea typeface="Gill Sans"/>
              <a:cs typeface="Gill Sans"/>
              <a:sym typeface="Gill San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act - Blue">
  <p:cSld name="Contact - Blue">
    <p:bg>
      <p:bgPr>
        <a:solidFill>
          <a:schemeClr val="accent4"/>
        </a:solidFill>
        <a:effectLst/>
      </p:bgPr>
    </p:bg>
    <p:spTree>
      <p:nvGrpSpPr>
        <p:cNvPr id="1" name="Shape 100"/>
        <p:cNvGrpSpPr/>
        <p:nvPr/>
      </p:nvGrpSpPr>
      <p:grpSpPr>
        <a:xfrm>
          <a:off x="0" y="0"/>
          <a:ext cx="0" cy="0"/>
          <a:chOff x="0" y="0"/>
          <a:chExt cx="0" cy="0"/>
        </a:xfrm>
      </p:grpSpPr>
      <p:sp>
        <p:nvSpPr>
          <p:cNvPr id="101" name="Google Shape;101;p19"/>
          <p:cNvSpPr/>
          <p:nvPr/>
        </p:nvSpPr>
        <p:spPr>
          <a:xfrm>
            <a:off x="0" y="4769426"/>
            <a:ext cx="9144000" cy="3741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MT" panose="020B0502020104020203" pitchFamily="34" charset="0"/>
              <a:ea typeface="Gill Sans"/>
              <a:cs typeface="Gill Sans"/>
              <a:sym typeface="Gill Sans"/>
            </a:endParaRPr>
          </a:p>
        </p:txBody>
      </p:sp>
      <p:sp>
        <p:nvSpPr>
          <p:cNvPr id="103" name="Google Shape;103;p19"/>
          <p:cNvSpPr txBox="1"/>
          <p:nvPr/>
        </p:nvSpPr>
        <p:spPr>
          <a:xfrm>
            <a:off x="685800" y="4868700"/>
            <a:ext cx="55452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MT" panose="020B0502020104020203" pitchFamily="34" charset="0"/>
                <a:ea typeface="Gill Sans"/>
                <a:cs typeface="Gill Sans"/>
                <a:sym typeface="Gill Sans"/>
              </a:rPr>
              <a:t>Facility-Based Mentorship for Strengthening Breastfeeding Counselling in Kenya</a:t>
            </a:r>
            <a:endParaRPr>
              <a:solidFill>
                <a:schemeClr val="accent2"/>
              </a:solidFill>
              <a:latin typeface="Gill Sans MT" panose="020B0502020104020203" pitchFamily="34" charset="0"/>
            </a:endParaRPr>
          </a:p>
          <a:p>
            <a:pPr marL="0" marR="0" lvl="0" indent="0" algn="l" rtl="0">
              <a:spcBef>
                <a:spcPts val="0"/>
              </a:spcBef>
              <a:spcAft>
                <a:spcPts val="0"/>
              </a:spcAft>
              <a:buNone/>
            </a:pPr>
            <a:endParaRPr sz="1100">
              <a:solidFill>
                <a:schemeClr val="accent2"/>
              </a:solidFill>
              <a:latin typeface="Gill Sans MT" panose="020B0502020104020203" pitchFamily="34" charset="0"/>
              <a:ea typeface="Gill Sans"/>
              <a:cs typeface="Gill Sans"/>
              <a:sym typeface="Gill Sans"/>
            </a:endParaRPr>
          </a:p>
        </p:txBody>
      </p:sp>
      <p:pic>
        <p:nvPicPr>
          <p:cNvPr id="104" name="Google Shape;104;p19"/>
          <p:cNvPicPr preferRelativeResize="0"/>
          <p:nvPr/>
        </p:nvPicPr>
        <p:blipFill rotWithShape="1">
          <a:blip r:embed="rId2">
            <a:alphaModFix/>
          </a:blip>
          <a:srcRect/>
          <a:stretch/>
        </p:blipFill>
        <p:spPr>
          <a:xfrm>
            <a:off x="319681" y="283150"/>
            <a:ext cx="2439576" cy="941925"/>
          </a:xfrm>
          <a:prstGeom prst="rect">
            <a:avLst/>
          </a:prstGeom>
          <a:noFill/>
          <a:ln>
            <a:noFill/>
          </a:ln>
        </p:spPr>
      </p:pic>
      <p:sp>
        <p:nvSpPr>
          <p:cNvPr id="7" name="Google Shape;61;p131">
            <a:extLst>
              <a:ext uri="{FF2B5EF4-FFF2-40B4-BE49-F238E27FC236}">
                <a16:creationId xmlns:a16="http://schemas.microsoft.com/office/drawing/2014/main" id="{D7F8A7FB-C7DD-4D90-A897-67869E006258}"/>
              </a:ext>
            </a:extLst>
          </p:cNvPr>
          <p:cNvSpPr txBox="1"/>
          <p:nvPr userDrawn="1"/>
        </p:nvSpPr>
        <p:spPr>
          <a:xfrm>
            <a:off x="4618931" y="1566679"/>
            <a:ext cx="3775162" cy="131767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MT" panose="020B0502020104020203" pitchFamily="34" charset="0"/>
              <a:ea typeface="Gill Sans"/>
              <a:cs typeface="Gill Sans"/>
              <a:sym typeface="Gill Sans"/>
            </a:endParaRPr>
          </a:p>
        </p:txBody>
      </p:sp>
      <p:pic>
        <p:nvPicPr>
          <p:cNvPr id="9" name="Google Shape;63;p131">
            <a:extLst>
              <a:ext uri="{FF2B5EF4-FFF2-40B4-BE49-F238E27FC236}">
                <a16:creationId xmlns:a16="http://schemas.microsoft.com/office/drawing/2014/main" id="{898AB10E-89AA-4DE3-82F4-1714CC738AED}"/>
              </a:ext>
            </a:extLst>
          </p:cNvPr>
          <p:cNvPicPr preferRelativeResize="0"/>
          <p:nvPr userDrawn="1"/>
        </p:nvPicPr>
        <p:blipFill rotWithShape="1">
          <a:blip r:embed="rId2">
            <a:alphaModFix/>
          </a:blip>
          <a:srcRect/>
          <a:stretch/>
        </p:blipFill>
        <p:spPr>
          <a:xfrm>
            <a:off x="507836" y="-950298"/>
            <a:ext cx="2368296" cy="914400"/>
          </a:xfrm>
          <a:prstGeom prst="rect">
            <a:avLst/>
          </a:prstGeom>
          <a:noFill/>
          <a:ln>
            <a:noFill/>
          </a:ln>
        </p:spPr>
      </p:pic>
      <p:sp>
        <p:nvSpPr>
          <p:cNvPr id="10" name="Google Shape;64;p131">
            <a:extLst>
              <a:ext uri="{FF2B5EF4-FFF2-40B4-BE49-F238E27FC236}">
                <a16:creationId xmlns:a16="http://schemas.microsoft.com/office/drawing/2014/main" id="{C89065A2-2557-4C42-AED2-E7E9FB871DDF}"/>
              </a:ext>
            </a:extLst>
          </p:cNvPr>
          <p:cNvSpPr txBox="1">
            <a:spLocks noGrp="1"/>
          </p:cNvSpPr>
          <p:nvPr>
            <p:ph type="sldNum" idx="12"/>
          </p:nvPr>
        </p:nvSpPr>
        <p:spPr>
          <a:xfrm>
            <a:off x="8466843" y="4721692"/>
            <a:ext cx="548700" cy="525000"/>
          </a:xfrm>
          <a:prstGeom prst="rect">
            <a:avLst/>
          </a:prstGeom>
        </p:spPr>
        <p:txBody>
          <a:bodyPr spcFirstLastPara="1" wrap="square" lIns="91425" tIns="91425" rIns="91425" bIns="91425" anchor="t" anchorCtr="0">
            <a:noAutofit/>
          </a:bodyPr>
          <a:lstStyle>
            <a:lvl1pPr lvl="0">
              <a:buNone/>
              <a:defRPr sz="2000">
                <a:solidFill>
                  <a:schemeClr val="dk1"/>
                </a:solidFill>
                <a:latin typeface="Gill Sans MT" panose="020B0502020104020203" pitchFamily="34" charset="0"/>
              </a:defRPr>
            </a:lvl1pPr>
            <a:lvl2pPr lvl="1">
              <a:buNone/>
              <a:defRPr sz="2000">
                <a:solidFill>
                  <a:schemeClr val="dk1"/>
                </a:solidFill>
              </a:defRPr>
            </a:lvl2pPr>
            <a:lvl3pPr lvl="2">
              <a:buNone/>
              <a:defRPr sz="2000">
                <a:solidFill>
                  <a:schemeClr val="dk1"/>
                </a:solidFill>
              </a:defRPr>
            </a:lvl3pPr>
            <a:lvl4pPr lvl="3">
              <a:buNone/>
              <a:defRPr sz="2000">
                <a:solidFill>
                  <a:schemeClr val="dk1"/>
                </a:solidFill>
              </a:defRPr>
            </a:lvl4pPr>
            <a:lvl5pPr lvl="4">
              <a:buNone/>
              <a:defRPr sz="2000">
                <a:solidFill>
                  <a:schemeClr val="dk1"/>
                </a:solidFill>
              </a:defRPr>
            </a:lvl5pPr>
            <a:lvl6pPr lvl="5">
              <a:buNone/>
              <a:defRPr sz="2000">
                <a:solidFill>
                  <a:schemeClr val="dk1"/>
                </a:solidFill>
              </a:defRPr>
            </a:lvl6pPr>
            <a:lvl7pPr lvl="6">
              <a:buNone/>
              <a:defRPr sz="2000">
                <a:solidFill>
                  <a:schemeClr val="dk1"/>
                </a:solidFill>
              </a:defRPr>
            </a:lvl7pPr>
            <a:lvl8pPr lvl="7">
              <a:buNone/>
              <a:defRPr sz="2000">
                <a:solidFill>
                  <a:schemeClr val="dk1"/>
                </a:solidFill>
              </a:defRPr>
            </a:lvl8pPr>
            <a:lvl9pPr lvl="8">
              <a:buNone/>
              <a:defRPr sz="2000">
                <a:solidFill>
                  <a:schemeClr val="dk1"/>
                </a:solidFill>
              </a:defRPr>
            </a:lvl9pPr>
          </a:lstStyle>
          <a:p>
            <a:fld id="{00000000-1234-1234-1234-123412341234}" type="slidenum">
              <a:rPr lang="en-GB" smtClean="0"/>
              <a:pPr/>
              <a:t>‹#›</a:t>
            </a:fld>
            <a:endParaRPr lang="en-GB"/>
          </a:p>
        </p:txBody>
      </p:sp>
      <p:sp>
        <p:nvSpPr>
          <p:cNvPr id="11" name="Google Shape;65;p131">
            <a:extLst>
              <a:ext uri="{FF2B5EF4-FFF2-40B4-BE49-F238E27FC236}">
                <a16:creationId xmlns:a16="http://schemas.microsoft.com/office/drawing/2014/main" id="{DCAC55BD-772C-4435-9E6E-FC89B3A3E5C9}"/>
              </a:ext>
            </a:extLst>
          </p:cNvPr>
          <p:cNvSpPr txBox="1"/>
          <p:nvPr userDrawn="1"/>
        </p:nvSpPr>
        <p:spPr>
          <a:xfrm>
            <a:off x="585699" y="2367613"/>
            <a:ext cx="3570000" cy="19026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en-GB" sz="1400" b="1" dirty="0">
                <a:solidFill>
                  <a:srgbClr val="FFFFFF"/>
                </a:solidFill>
                <a:latin typeface="Gill Sans MT" panose="020B0502020104020203" pitchFamily="34" charset="0"/>
                <a:ea typeface="Gill Sans"/>
                <a:cs typeface="Gill Sans"/>
                <a:sym typeface="Gill Sans"/>
              </a:rPr>
              <a:t>USAID</a:t>
            </a:r>
            <a:r>
              <a:rPr lang="en-GB" sz="1400" dirty="0">
                <a:solidFill>
                  <a:srgbClr val="FFFFFF"/>
                </a:solidFill>
                <a:latin typeface="Gill Sans MT" panose="020B0502020104020203" pitchFamily="34" charset="0"/>
                <a:ea typeface="Gill Sans"/>
                <a:cs typeface="Gill Sans"/>
                <a:sym typeface="Gill Sans"/>
              </a:rPr>
              <a:t> </a:t>
            </a:r>
            <a:r>
              <a:rPr lang="en-GB" sz="1400" b="1" dirty="0">
                <a:solidFill>
                  <a:srgbClr val="FFFFFF"/>
                </a:solidFill>
                <a:latin typeface="Gill Sans MT" panose="020B0502020104020203" pitchFamily="34" charset="0"/>
                <a:ea typeface="Gill Sans"/>
                <a:cs typeface="Gill Sans"/>
                <a:sym typeface="Gill Sans"/>
              </a:rPr>
              <a:t>ADVANCING NUTRITION</a:t>
            </a:r>
            <a:endParaRPr sz="1400" dirty="0">
              <a:solidFill>
                <a:srgbClr val="FFFFFF"/>
              </a:solidFill>
              <a:latin typeface="Gill Sans MT" panose="020B0502020104020203" pitchFamily="34" charset="0"/>
              <a:ea typeface="Gill Sans"/>
              <a:cs typeface="Gill Sans"/>
              <a:sym typeface="Gill Sans"/>
            </a:endParaRPr>
          </a:p>
          <a:p>
            <a:pPr marL="0" marR="0" lvl="0" indent="0" algn="l" rtl="0">
              <a:spcBef>
                <a:spcPts val="600"/>
              </a:spcBef>
              <a:spcAft>
                <a:spcPts val="0"/>
              </a:spcAft>
              <a:buNone/>
            </a:pPr>
            <a:r>
              <a:rPr lang="en-GB" sz="1000" dirty="0">
                <a:solidFill>
                  <a:srgbClr val="FFFFFF"/>
                </a:solidFill>
                <a:latin typeface="Gill Sans MT" panose="020B0502020104020203" pitchFamily="34" charset="0"/>
                <a:ea typeface="Gill Sans"/>
                <a:cs typeface="Gill Sans"/>
                <a:sym typeface="Gill Sans"/>
              </a:rPr>
              <a:t>IMPLEMENTED BY:</a:t>
            </a:r>
            <a:endParaRPr dirty="0">
              <a:latin typeface="Gill Sans MT" panose="020B0502020104020203" pitchFamily="34" charset="0"/>
            </a:endParaRPr>
          </a:p>
          <a:p>
            <a:pPr marL="0" marR="0" lvl="0" indent="0" algn="l" rtl="0">
              <a:spcBef>
                <a:spcPts val="300"/>
              </a:spcBef>
              <a:spcAft>
                <a:spcPts val="0"/>
              </a:spcAft>
              <a:buNone/>
            </a:pPr>
            <a:r>
              <a:rPr lang="en-GB" sz="1400" b="0" i="0" dirty="0">
                <a:solidFill>
                  <a:srgbClr val="FFFFFF"/>
                </a:solidFill>
                <a:latin typeface="Gill Sans MT" panose="020B0502020104020203" pitchFamily="34" charset="0"/>
                <a:ea typeface="Gill Sans"/>
                <a:cs typeface="Gill Sans"/>
                <a:sym typeface="Gill Sans"/>
              </a:rPr>
              <a:t>JSI Research &amp; Training Institute, Inc.</a:t>
            </a:r>
            <a:endParaRPr dirty="0">
              <a:latin typeface="Gill Sans MT" panose="020B0502020104020203" pitchFamily="34" charset="0"/>
            </a:endParaRPr>
          </a:p>
          <a:p>
            <a:pPr marL="0" marR="0" lvl="0" indent="0" algn="l" rtl="0">
              <a:spcBef>
                <a:spcPts val="300"/>
              </a:spcBef>
              <a:spcAft>
                <a:spcPts val="0"/>
              </a:spcAft>
              <a:buNone/>
            </a:pPr>
            <a:r>
              <a:rPr lang="en-GB" sz="1400" b="0" i="0" dirty="0">
                <a:solidFill>
                  <a:srgbClr val="FFFFFF"/>
                </a:solidFill>
                <a:latin typeface="Gill Sans MT" panose="020B0502020104020203" pitchFamily="34" charset="0"/>
                <a:ea typeface="Gill Sans"/>
                <a:cs typeface="Gill Sans"/>
                <a:sym typeface="Gill Sans"/>
              </a:rPr>
              <a:t>2733 Crystal Drive</a:t>
            </a:r>
            <a:endParaRPr dirty="0">
              <a:latin typeface="Gill Sans MT" panose="020B0502020104020203" pitchFamily="34" charset="0"/>
            </a:endParaRPr>
          </a:p>
          <a:p>
            <a:pPr marL="0" marR="0" lvl="0" indent="0" algn="l" rtl="0">
              <a:spcBef>
                <a:spcPts val="300"/>
              </a:spcBef>
              <a:spcAft>
                <a:spcPts val="0"/>
              </a:spcAft>
              <a:buNone/>
            </a:pPr>
            <a:r>
              <a:rPr lang="en-GB" sz="1400" b="0" i="0" dirty="0">
                <a:solidFill>
                  <a:srgbClr val="FFFFFF"/>
                </a:solidFill>
                <a:latin typeface="Gill Sans MT" panose="020B0502020104020203" pitchFamily="34" charset="0"/>
                <a:ea typeface="Gill Sans"/>
                <a:cs typeface="Gill Sans"/>
                <a:sym typeface="Gill Sans"/>
              </a:rPr>
              <a:t>4</a:t>
            </a:r>
            <a:r>
              <a:rPr lang="en-GB" sz="1400" b="0" i="0" baseline="30000" dirty="0">
                <a:solidFill>
                  <a:srgbClr val="FFFFFF"/>
                </a:solidFill>
                <a:latin typeface="Gill Sans MT" panose="020B0502020104020203" pitchFamily="34" charset="0"/>
                <a:ea typeface="Gill Sans"/>
                <a:cs typeface="Gill Sans"/>
                <a:sym typeface="Gill Sans"/>
              </a:rPr>
              <a:t>th</a:t>
            </a:r>
            <a:r>
              <a:rPr lang="en-GB" sz="1400" b="0" i="0" dirty="0">
                <a:solidFill>
                  <a:srgbClr val="FFFFFF"/>
                </a:solidFill>
                <a:latin typeface="Gill Sans MT" panose="020B0502020104020203" pitchFamily="34" charset="0"/>
                <a:ea typeface="Gill Sans"/>
                <a:cs typeface="Gill Sans"/>
                <a:sym typeface="Gill Sans"/>
              </a:rPr>
              <a:t> Floor</a:t>
            </a:r>
            <a:endParaRPr dirty="0">
              <a:latin typeface="Gill Sans MT" panose="020B0502020104020203" pitchFamily="34" charset="0"/>
            </a:endParaRPr>
          </a:p>
          <a:p>
            <a:pPr marL="0" marR="0" lvl="0" indent="0" algn="l" rtl="0">
              <a:spcBef>
                <a:spcPts val="300"/>
              </a:spcBef>
              <a:spcAft>
                <a:spcPts val="0"/>
              </a:spcAft>
              <a:buNone/>
            </a:pPr>
            <a:r>
              <a:rPr lang="en-GB" sz="1400" b="0" i="0" dirty="0">
                <a:solidFill>
                  <a:srgbClr val="FFFFFF"/>
                </a:solidFill>
                <a:latin typeface="Gill Sans MT" panose="020B0502020104020203" pitchFamily="34" charset="0"/>
                <a:ea typeface="Gill Sans"/>
                <a:cs typeface="Gill Sans"/>
                <a:sym typeface="Gill Sans"/>
              </a:rPr>
              <a:t>Arlington, VA 22202</a:t>
            </a:r>
            <a:endParaRPr dirty="0">
              <a:latin typeface="Gill Sans MT" panose="020B0502020104020203" pitchFamily="34" charset="0"/>
            </a:endParaRPr>
          </a:p>
          <a:p>
            <a:pPr marL="0" marR="0" lvl="0" indent="0" algn="l" rtl="0">
              <a:spcBef>
                <a:spcPts val="300"/>
              </a:spcBef>
              <a:spcAft>
                <a:spcPts val="0"/>
              </a:spcAft>
              <a:buNone/>
            </a:pPr>
            <a:r>
              <a:rPr lang="en-GB" sz="1400" dirty="0">
                <a:solidFill>
                  <a:srgbClr val="FFFFFF"/>
                </a:solidFill>
                <a:latin typeface="Gill Sans MT" panose="020B0502020104020203" pitchFamily="34" charset="0"/>
                <a:ea typeface="Gill Sans"/>
                <a:cs typeface="Gill Sans"/>
                <a:sym typeface="Gill Sans"/>
              </a:rPr>
              <a:t> </a:t>
            </a:r>
            <a:endParaRPr sz="1400" dirty="0">
              <a:solidFill>
                <a:srgbClr val="FFFFFF"/>
              </a:solidFill>
              <a:latin typeface="Gill Sans MT" panose="020B0502020104020203" pitchFamily="34" charset="0"/>
              <a:ea typeface="Gill Sans"/>
              <a:cs typeface="Gill Sans"/>
              <a:sym typeface="Gill Sans"/>
            </a:endParaRPr>
          </a:p>
          <a:p>
            <a:pPr marL="0" marR="0" lvl="0" indent="0" algn="l" rtl="0">
              <a:spcBef>
                <a:spcPts val="600"/>
              </a:spcBef>
              <a:spcAft>
                <a:spcPts val="0"/>
              </a:spcAft>
              <a:buNone/>
            </a:pPr>
            <a:r>
              <a:rPr lang="en-GB" sz="1400" dirty="0">
                <a:solidFill>
                  <a:srgbClr val="FFFFFF"/>
                </a:solidFill>
                <a:latin typeface="Gill Sans MT" panose="020B0502020104020203" pitchFamily="34" charset="0"/>
                <a:ea typeface="Gill Sans"/>
                <a:cs typeface="Gill Sans"/>
                <a:sym typeface="Gill Sans"/>
              </a:rPr>
              <a:t>Phone: 703–528–7474</a:t>
            </a:r>
            <a:endParaRPr dirty="0">
              <a:latin typeface="Gill Sans MT" panose="020B0502020104020203" pitchFamily="34" charset="0"/>
            </a:endParaRPr>
          </a:p>
          <a:p>
            <a:pPr marL="0" marR="0" lvl="0" indent="0" algn="l" rtl="0">
              <a:spcBef>
                <a:spcPts val="300"/>
              </a:spcBef>
              <a:spcAft>
                <a:spcPts val="0"/>
              </a:spcAft>
              <a:buNone/>
            </a:pPr>
            <a:r>
              <a:rPr lang="en-GB" sz="1400" dirty="0">
                <a:solidFill>
                  <a:srgbClr val="FFFFFF"/>
                </a:solidFill>
                <a:latin typeface="Gill Sans MT" panose="020B0502020104020203" pitchFamily="34" charset="0"/>
                <a:ea typeface="Gill Sans"/>
                <a:cs typeface="Gill Sans"/>
                <a:sym typeface="Gill Sans"/>
              </a:rPr>
              <a:t>Email: info@advancingnutrition.org </a:t>
            </a:r>
            <a:endParaRPr dirty="0">
              <a:latin typeface="Gill Sans MT" panose="020B0502020104020203" pitchFamily="34" charset="0"/>
            </a:endParaRPr>
          </a:p>
          <a:p>
            <a:pPr marL="0" marR="0" lvl="0" indent="0" algn="l" rtl="0">
              <a:spcBef>
                <a:spcPts val="300"/>
              </a:spcBef>
              <a:spcAft>
                <a:spcPts val="0"/>
              </a:spcAft>
              <a:buNone/>
            </a:pPr>
            <a:r>
              <a:rPr lang="en-GB" sz="1400" dirty="0">
                <a:solidFill>
                  <a:srgbClr val="FFFFFF"/>
                </a:solidFill>
                <a:latin typeface="Gill Sans MT" panose="020B0502020104020203" pitchFamily="34" charset="0"/>
                <a:ea typeface="Gill Sans"/>
                <a:cs typeface="Gill Sans"/>
                <a:sym typeface="Gill Sans"/>
              </a:rPr>
              <a:t>Internet: advancingnutrition.org </a:t>
            </a:r>
            <a:r>
              <a:rPr lang="en-GB" sz="1400" u="sng" dirty="0">
                <a:solidFill>
                  <a:srgbClr val="0066B9"/>
                </a:solidFill>
                <a:latin typeface="Gill Sans MT" panose="020B0502020104020203" pitchFamily="34" charset="0"/>
                <a:ea typeface="Gill Sans"/>
                <a:cs typeface="Gill Sans"/>
                <a:sym typeface="Gill Sans"/>
                <a:hlinkClick r:id="rId3">
                  <a:extLst>
                    <a:ext uri="{A12FA001-AC4F-418D-AE19-62706E023703}">
                      <ahyp:hlinkClr xmlns:ahyp="http://schemas.microsoft.com/office/drawing/2018/hyperlinkcolor" val="tx"/>
                    </a:ext>
                  </a:extLst>
                </a:hlinkClick>
              </a:rPr>
              <a:t>nutrition.org</a:t>
            </a:r>
            <a:endParaRPr sz="1400" dirty="0">
              <a:solidFill>
                <a:srgbClr val="FFFFFF"/>
              </a:solidFill>
              <a:latin typeface="Gill Sans MT" panose="020B0502020104020203" pitchFamily="34" charset="0"/>
              <a:ea typeface="Gill Sans"/>
              <a:cs typeface="Gill Sans"/>
              <a:sym typeface="Gill Sans"/>
            </a:endParaRPr>
          </a:p>
        </p:txBody>
      </p:sp>
      <p:sp>
        <p:nvSpPr>
          <p:cNvPr id="12" name="Google Shape;66;p131">
            <a:extLst>
              <a:ext uri="{FF2B5EF4-FFF2-40B4-BE49-F238E27FC236}">
                <a16:creationId xmlns:a16="http://schemas.microsoft.com/office/drawing/2014/main" id="{48A688E9-C3BD-463B-B93C-A2977651F30A}"/>
              </a:ext>
            </a:extLst>
          </p:cNvPr>
          <p:cNvSpPr txBox="1"/>
          <p:nvPr userDrawn="1"/>
        </p:nvSpPr>
        <p:spPr>
          <a:xfrm>
            <a:off x="4618931" y="3638713"/>
            <a:ext cx="3858300" cy="6315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None/>
            </a:pPr>
            <a:r>
              <a:rPr lang="en-GB" sz="1000" b="0" i="0" dirty="0">
                <a:solidFill>
                  <a:srgbClr val="FFFFFF"/>
                </a:solidFill>
                <a:latin typeface="Gill Sans MT" panose="020B0502020104020203" pitchFamily="34" charset="0"/>
                <a:ea typeface="Gill Sans"/>
                <a:cs typeface="Gill Sans"/>
                <a:sym typeface="Gill Sans"/>
              </a:rPr>
              <a:t>This presentation is made possible by the generous support of the Ame</a:t>
            </a:r>
            <a:r>
              <a:rPr lang="en-GB" sz="1000" dirty="0">
                <a:solidFill>
                  <a:srgbClr val="FFFFFF"/>
                </a:solidFill>
                <a:latin typeface="Gill Sans MT" panose="020B0502020104020203" pitchFamily="34" charset="0"/>
                <a:ea typeface="Gill Sans"/>
                <a:cs typeface="Gill Sans"/>
                <a:sym typeface="Gill Sans"/>
              </a:rPr>
              <a:t>rican people through</a:t>
            </a:r>
            <a:r>
              <a:rPr lang="en-GB" sz="1000" b="0" i="0" dirty="0">
                <a:solidFill>
                  <a:srgbClr val="FFFFFF"/>
                </a:solidFill>
                <a:latin typeface="Gill Sans MT" panose="020B0502020104020203" pitchFamily="34" charset="0"/>
                <a:ea typeface="Gill Sans"/>
                <a:cs typeface="Gill Sans"/>
                <a:sym typeface="Gill Sans"/>
              </a:rPr>
              <a:t> the U.S. Agency for International Development. It was prepared under the terms of contract 7200AA18C00070 awarded to JSI Research &amp; Training Institute, Inc. The contents are the responsibility of JSI and do not necessarily reflect the views of USAID or the U.S. Government.</a:t>
            </a:r>
            <a:endParaRPr dirty="0">
              <a:latin typeface="Gill Sans MT" panose="020B0502020104020203" pitchFamily="34" charset="0"/>
            </a:endParaRPr>
          </a:p>
        </p:txBody>
      </p:sp>
      <p:sp>
        <p:nvSpPr>
          <p:cNvPr id="13" name="Google Shape;67;p131">
            <a:extLst>
              <a:ext uri="{FF2B5EF4-FFF2-40B4-BE49-F238E27FC236}">
                <a16:creationId xmlns:a16="http://schemas.microsoft.com/office/drawing/2014/main" id="{21399BAC-2390-459C-9735-B96BCABDC6F4}"/>
              </a:ext>
            </a:extLst>
          </p:cNvPr>
          <p:cNvSpPr txBox="1"/>
          <p:nvPr userDrawn="1"/>
        </p:nvSpPr>
        <p:spPr>
          <a:xfrm>
            <a:off x="4618931" y="1991349"/>
            <a:ext cx="3775200" cy="988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400" b="0" i="0" dirty="0">
                <a:solidFill>
                  <a:srgbClr val="FFFFFF"/>
                </a:solidFill>
                <a:latin typeface="Gill Sans MT" panose="020B0502020104020203" pitchFamily="34" charset="0"/>
                <a:ea typeface="Gill Sans"/>
                <a:cs typeface="Gill Sans"/>
                <a:sym typeface="Gill Sans"/>
              </a:rPr>
              <a:t>USAID Advancing Nutrition is the Agency's flagship multi-sectoral nutrition project, addressing the root causes of malnutrition to save lives and enhance long-term health and development.</a:t>
            </a:r>
            <a:endParaRPr dirty="0">
              <a:latin typeface="Gill Sans MT" panose="020B0502020104020203"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White/Gray/Blue 1 Content">
  <p:cSld name="White/Gray/Blue 1 Content">
    <p:bg>
      <p:bgPr>
        <a:solidFill>
          <a:schemeClr val="lt1"/>
        </a:solidFill>
        <a:effectLst/>
      </p:bgPr>
    </p:bg>
    <p:spTree>
      <p:nvGrpSpPr>
        <p:cNvPr id="1" name="Shape 105"/>
        <p:cNvGrpSpPr/>
        <p:nvPr/>
      </p:nvGrpSpPr>
      <p:grpSpPr>
        <a:xfrm>
          <a:off x="0" y="0"/>
          <a:ext cx="0" cy="0"/>
          <a:chOff x="0" y="0"/>
          <a:chExt cx="0" cy="0"/>
        </a:xfrm>
      </p:grpSpPr>
      <p:sp>
        <p:nvSpPr>
          <p:cNvPr id="106" name="Google Shape;106;p20"/>
          <p:cNvSpPr txBox="1">
            <a:spLocks noGrp="1"/>
          </p:cNvSpPr>
          <p:nvPr>
            <p:ph type="body" idx="1"/>
          </p:nvPr>
        </p:nvSpPr>
        <p:spPr>
          <a:xfrm>
            <a:off x="152400" y="114300"/>
            <a:ext cx="8839200" cy="4512600"/>
          </a:xfrm>
          <a:prstGeom prst="rect">
            <a:avLst/>
          </a:prstGeom>
          <a:solidFill>
            <a:schemeClr val="accent4"/>
          </a:solidFill>
          <a:ln>
            <a:noFill/>
          </a:ln>
        </p:spPr>
        <p:txBody>
          <a:bodyPr spcFirstLastPara="1" wrap="square" lIns="457200" tIns="91425" rIns="91425" bIns="91425" anchor="ctr" anchorCtr="0">
            <a:normAutofit/>
          </a:bodyPr>
          <a:lstStyle>
            <a:lvl1pPr marL="457200" lvl="0" indent="-228600" algn="l">
              <a:spcBef>
                <a:spcPts val="0"/>
              </a:spcBef>
              <a:spcAft>
                <a:spcPts val="0"/>
              </a:spcAft>
              <a:buClr>
                <a:schemeClr val="lt1"/>
              </a:buClr>
              <a:buSzPts val="2000"/>
              <a:buNone/>
              <a:defRPr>
                <a:solidFill>
                  <a:schemeClr val="lt1"/>
                </a:solidFill>
                <a:latin typeface="Gill Sans MT" panose="020B0502020104020203" pitchFamily="34" charset="0"/>
              </a:defRPr>
            </a:lvl1pPr>
            <a:lvl2pPr marL="914400" lvl="1" indent="-228600" algn="l">
              <a:spcBef>
                <a:spcPts val="1200"/>
              </a:spcBef>
              <a:spcAft>
                <a:spcPts val="0"/>
              </a:spcAft>
              <a:buClr>
                <a:schemeClr val="lt1"/>
              </a:buClr>
              <a:buSzPts val="2000"/>
              <a:buNone/>
              <a:defRPr>
                <a:solidFill>
                  <a:schemeClr val="lt1"/>
                </a:solidFill>
              </a:defRPr>
            </a:lvl2pPr>
            <a:lvl3pPr marL="1371600" lvl="2" indent="-342900" algn="l">
              <a:spcBef>
                <a:spcPts val="12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7" name="Google Shape;107;p20"/>
          <p:cNvSpPr txBox="1"/>
          <p:nvPr/>
        </p:nvSpPr>
        <p:spPr>
          <a:xfrm>
            <a:off x="685800" y="4868700"/>
            <a:ext cx="56553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MT" panose="020B0502020104020203" pitchFamily="34" charset="0"/>
                <a:ea typeface="Gill Sans"/>
                <a:cs typeface="Gill Sans"/>
                <a:sym typeface="Gill Sans"/>
              </a:rPr>
              <a:t>Facility-Based Mentorship for Strengthening Breastfeeding Counselling in Kenya</a:t>
            </a:r>
            <a:endParaRPr>
              <a:solidFill>
                <a:schemeClr val="accent2"/>
              </a:solidFill>
              <a:latin typeface="Gill Sans MT" panose="020B0502020104020203" pitchFamily="34" charset="0"/>
            </a:endParaRPr>
          </a:p>
          <a:p>
            <a:pPr marL="0" marR="0" lvl="0" indent="0" algn="l" rtl="0">
              <a:spcBef>
                <a:spcPts val="0"/>
              </a:spcBef>
              <a:spcAft>
                <a:spcPts val="0"/>
              </a:spcAft>
              <a:buNone/>
            </a:pPr>
            <a:endParaRPr sz="1100">
              <a:solidFill>
                <a:schemeClr val="accent2"/>
              </a:solidFill>
              <a:latin typeface="Gill Sans MT" panose="020B0502020104020203" pitchFamily="34" charset="0"/>
              <a:ea typeface="Gill Sans"/>
              <a:cs typeface="Gill Sans"/>
              <a:sym typeface="Gill San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 Photo - Red">
  <p:cSld name="Cover - Photo - Red">
    <p:bg>
      <p:bgPr>
        <a:solidFill>
          <a:schemeClr val="accent2"/>
        </a:solidFill>
        <a:effectLst/>
      </p:bgPr>
    </p:bg>
    <p:spTree>
      <p:nvGrpSpPr>
        <p:cNvPr id="1" name="Shape 17"/>
        <p:cNvGrpSpPr/>
        <p:nvPr/>
      </p:nvGrpSpPr>
      <p:grpSpPr>
        <a:xfrm>
          <a:off x="0" y="0"/>
          <a:ext cx="0" cy="0"/>
          <a:chOff x="0" y="0"/>
          <a:chExt cx="0" cy="0"/>
        </a:xfrm>
      </p:grpSpPr>
      <p:sp>
        <p:nvSpPr>
          <p:cNvPr id="18" name="Google Shape;18;p3"/>
          <p:cNvSpPr>
            <a:spLocks noGrp="1"/>
          </p:cNvSpPr>
          <p:nvPr>
            <p:ph type="pic" idx="2"/>
          </p:nvPr>
        </p:nvSpPr>
        <p:spPr>
          <a:xfrm>
            <a:off x="5105400" y="102868"/>
            <a:ext cx="3717000" cy="4526400"/>
          </a:xfrm>
          <a:prstGeom prst="rect">
            <a:avLst/>
          </a:prstGeom>
          <a:noFill/>
          <a:ln>
            <a:noFill/>
          </a:ln>
        </p:spPr>
      </p:sp>
      <p:sp>
        <p:nvSpPr>
          <p:cNvPr id="19" name="Google Shape;19;p3"/>
          <p:cNvSpPr txBox="1">
            <a:spLocks noGrp="1"/>
          </p:cNvSpPr>
          <p:nvPr>
            <p:ph type="ctrTitle"/>
          </p:nvPr>
        </p:nvSpPr>
        <p:spPr>
          <a:xfrm>
            <a:off x="685800" y="1371602"/>
            <a:ext cx="4267200" cy="1428600"/>
          </a:xfrm>
          <a:prstGeom prst="rect">
            <a:avLst/>
          </a:prstGeom>
          <a:noFill/>
          <a:ln>
            <a:noFill/>
          </a:ln>
        </p:spPr>
        <p:txBody>
          <a:bodyPr spcFirstLastPara="1" wrap="square" lIns="0" tIns="0" rIns="0" bIns="0" anchor="b" anchorCtr="0">
            <a:normAutofit/>
          </a:bodyPr>
          <a:lstStyle>
            <a:lvl1pPr lvl="0" algn="l">
              <a:spcBef>
                <a:spcPts val="0"/>
              </a:spcBef>
              <a:spcAft>
                <a:spcPts val="0"/>
              </a:spcAft>
              <a:buClr>
                <a:schemeClr val="lt1"/>
              </a:buClr>
              <a:buSzPts val="3200"/>
              <a:buFont typeface="Gill Sans"/>
              <a:buNone/>
              <a:defRPr sz="3200">
                <a:solidFill>
                  <a:schemeClr val="lt1"/>
                </a:solidFill>
                <a:latin typeface="Gill Sans MT" panose="020B050202010402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
          <p:cNvSpPr txBox="1">
            <a:spLocks noGrp="1"/>
          </p:cNvSpPr>
          <p:nvPr>
            <p:ph type="subTitle" idx="1"/>
          </p:nvPr>
        </p:nvSpPr>
        <p:spPr>
          <a:xfrm>
            <a:off x="685800" y="3086100"/>
            <a:ext cx="3581400" cy="1200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chemeClr val="lt1"/>
              </a:buClr>
              <a:buSzPts val="1800"/>
              <a:buNone/>
              <a:defRPr sz="1800">
                <a:solidFill>
                  <a:schemeClr val="lt1"/>
                </a:solidFill>
                <a:latin typeface="Gill Sans MT" panose="020B0502020104020203" pitchFamily="34" charset="0"/>
              </a:defRPr>
            </a:lvl1pPr>
            <a:lvl2pPr lvl="1" algn="ctr">
              <a:spcBef>
                <a:spcPts val="1200"/>
              </a:spcBef>
              <a:spcAft>
                <a:spcPts val="0"/>
              </a:spcAft>
              <a:buClr>
                <a:srgbClr val="888888"/>
              </a:buClr>
              <a:buSzPts val="2000"/>
              <a:buNone/>
              <a:defRPr>
                <a:solidFill>
                  <a:srgbClr val="888888"/>
                </a:solidFill>
              </a:defRPr>
            </a:lvl2pPr>
            <a:lvl3pPr lvl="2" algn="ctr">
              <a:spcBef>
                <a:spcPts val="1200"/>
              </a:spcBef>
              <a:spcAft>
                <a:spcPts val="0"/>
              </a:spcAft>
              <a:buClr>
                <a:srgbClr val="888888"/>
              </a:buClr>
              <a:buSzPts val="18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pic>
        <p:nvPicPr>
          <p:cNvPr id="21" name="Google Shape;21;p3"/>
          <p:cNvPicPr preferRelativeResize="0"/>
          <p:nvPr/>
        </p:nvPicPr>
        <p:blipFill rotWithShape="1">
          <a:blip r:embed="rId2">
            <a:alphaModFix/>
          </a:blip>
          <a:srcRect/>
          <a:stretch/>
        </p:blipFill>
        <p:spPr>
          <a:xfrm>
            <a:off x="691522" y="514350"/>
            <a:ext cx="1360023" cy="408007"/>
          </a:xfrm>
          <a:prstGeom prst="rect">
            <a:avLst/>
          </a:prstGeom>
          <a:noFill/>
          <a:ln>
            <a:noFill/>
          </a:ln>
          <a:effectLst>
            <a:outerShdw blurRad="254000" algn="tl" rotWithShape="0">
              <a:srgbClr val="000000">
                <a:alpha val="20000"/>
              </a:srgbClr>
            </a:outerShdw>
          </a:effectLst>
        </p:spPr>
      </p:pic>
      <p:sp>
        <p:nvSpPr>
          <p:cNvPr id="22" name="Google Shape;22;p3"/>
          <p:cNvSpPr txBox="1">
            <a:spLocks noGrp="1"/>
          </p:cNvSpPr>
          <p:nvPr>
            <p:ph type="body" idx="3"/>
          </p:nvPr>
        </p:nvSpPr>
        <p:spPr>
          <a:xfrm rot="-5400000">
            <a:off x="7563823" y="1361219"/>
            <a:ext cx="2686200" cy="169200"/>
          </a:xfrm>
          <a:prstGeom prst="rect">
            <a:avLst/>
          </a:prstGeom>
          <a:noFill/>
          <a:ln>
            <a:noFill/>
          </a:ln>
        </p:spPr>
        <p:txBody>
          <a:bodyPr spcFirstLastPara="1" wrap="square" lIns="45700" tIns="45700" rIns="0" bIns="0" anchor="t" anchorCtr="0">
            <a:spAutoFit/>
          </a:bodyPr>
          <a:lstStyle>
            <a:lvl1pPr marL="457200" lvl="0" indent="-228600" algn="r">
              <a:spcBef>
                <a:spcPts val="0"/>
              </a:spcBef>
              <a:spcAft>
                <a:spcPts val="0"/>
              </a:spcAft>
              <a:buClr>
                <a:schemeClr val="lt1"/>
              </a:buClr>
              <a:buSzPts val="800"/>
              <a:buNone/>
              <a:defRPr sz="800">
                <a:solidFill>
                  <a:schemeClr val="lt1"/>
                </a:solidFill>
                <a:latin typeface="Gill Sans MT" panose="020B0502020104020203" pitchFamily="34" charset="0"/>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 name="Google Shape;23;p3"/>
          <p:cNvSpPr txBox="1"/>
          <p:nvPr/>
        </p:nvSpPr>
        <p:spPr>
          <a:xfrm>
            <a:off x="685800" y="4868700"/>
            <a:ext cx="48546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MT" panose="020B0502020104020203" pitchFamily="34" charset="0"/>
                <a:ea typeface="Gill Sans"/>
                <a:cs typeface="Gill Sans"/>
                <a:sym typeface="Gill Sans"/>
              </a:rPr>
              <a:t>Facility-Based Mentorship for Strengthening Breastfeeding Counselling in Kenya</a:t>
            </a:r>
            <a:endParaRPr>
              <a:solidFill>
                <a:schemeClr val="accent2"/>
              </a:solidFill>
              <a:latin typeface="Gill Sans MT" panose="020B0502020104020203" pitchFamily="34" charset="0"/>
            </a:endParaRPr>
          </a:p>
          <a:p>
            <a:pPr marL="0" marR="0" lvl="0" indent="0" algn="l" rtl="0">
              <a:spcBef>
                <a:spcPts val="0"/>
              </a:spcBef>
              <a:spcAft>
                <a:spcPts val="0"/>
              </a:spcAft>
              <a:buNone/>
            </a:pPr>
            <a:endParaRPr sz="1100">
              <a:solidFill>
                <a:schemeClr val="accent2"/>
              </a:solidFill>
              <a:latin typeface="Gill Sans MT" panose="020B0502020104020203" pitchFamily="34" charset="0"/>
              <a:ea typeface="Gill Sans"/>
              <a:cs typeface="Gill Sans"/>
              <a:sym typeface="Gill San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White/Gray/Gray 1 Content">
  <p:cSld name="White/Gray/Gray 1 Content">
    <p:bg>
      <p:bgPr>
        <a:solidFill>
          <a:schemeClr val="lt1"/>
        </a:solidFill>
        <a:effectLst/>
      </p:bgPr>
    </p:bg>
    <p:spTree>
      <p:nvGrpSpPr>
        <p:cNvPr id="1" name="Shape 108"/>
        <p:cNvGrpSpPr/>
        <p:nvPr/>
      </p:nvGrpSpPr>
      <p:grpSpPr>
        <a:xfrm>
          <a:off x="0" y="0"/>
          <a:ext cx="0" cy="0"/>
          <a:chOff x="0" y="0"/>
          <a:chExt cx="0" cy="0"/>
        </a:xfrm>
      </p:grpSpPr>
      <p:sp>
        <p:nvSpPr>
          <p:cNvPr id="109" name="Google Shape;109;p21"/>
          <p:cNvSpPr txBox="1">
            <a:spLocks noGrp="1"/>
          </p:cNvSpPr>
          <p:nvPr>
            <p:ph type="body" idx="1"/>
          </p:nvPr>
        </p:nvSpPr>
        <p:spPr>
          <a:xfrm>
            <a:off x="152400" y="114300"/>
            <a:ext cx="8842200" cy="4512600"/>
          </a:xfrm>
          <a:prstGeom prst="rect">
            <a:avLst/>
          </a:prstGeom>
          <a:solidFill>
            <a:schemeClr val="lt2"/>
          </a:solidFill>
          <a:ln>
            <a:noFill/>
          </a:ln>
        </p:spPr>
        <p:txBody>
          <a:bodyPr spcFirstLastPara="1" wrap="square" lIns="457200" tIns="91425" rIns="91425" bIns="91425" anchor="ctr" anchorCtr="0">
            <a:normAutofit/>
          </a:bodyPr>
          <a:lstStyle>
            <a:lvl1pPr marL="457200" lvl="0" indent="-228600" algn="l">
              <a:spcBef>
                <a:spcPts val="0"/>
              </a:spcBef>
              <a:spcAft>
                <a:spcPts val="0"/>
              </a:spcAft>
              <a:buClr>
                <a:schemeClr val="accent3"/>
              </a:buClr>
              <a:buSzPts val="2000"/>
              <a:buNone/>
              <a:defRPr>
                <a:solidFill>
                  <a:schemeClr val="accent3"/>
                </a:solidFill>
                <a:latin typeface="Gill Sans MT" panose="020B0502020104020203" pitchFamily="34" charset="0"/>
              </a:defRPr>
            </a:lvl1pPr>
            <a:lvl2pPr marL="914400" lvl="1" indent="-228600" algn="l">
              <a:spcBef>
                <a:spcPts val="1200"/>
              </a:spcBef>
              <a:spcAft>
                <a:spcPts val="0"/>
              </a:spcAft>
              <a:buClr>
                <a:schemeClr val="lt1"/>
              </a:buClr>
              <a:buSzPts val="2000"/>
              <a:buNone/>
              <a:defRPr>
                <a:solidFill>
                  <a:schemeClr val="lt1"/>
                </a:solidFill>
              </a:defRPr>
            </a:lvl2pPr>
            <a:lvl3pPr marL="1371600" lvl="2" indent="-342900" algn="l">
              <a:spcBef>
                <a:spcPts val="12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0" name="Google Shape;110;p21"/>
          <p:cNvSpPr txBox="1"/>
          <p:nvPr/>
        </p:nvSpPr>
        <p:spPr>
          <a:xfrm>
            <a:off x="685800" y="4868700"/>
            <a:ext cx="54717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MT" panose="020B0502020104020203" pitchFamily="34" charset="0"/>
                <a:ea typeface="Gill Sans"/>
                <a:cs typeface="Gill Sans"/>
                <a:sym typeface="Gill Sans"/>
              </a:rPr>
              <a:t>Facility-Based Mentorship for Strengthening Breastfeeding Counselling in Kenya</a:t>
            </a:r>
            <a:endParaRPr>
              <a:solidFill>
                <a:schemeClr val="accent2"/>
              </a:solidFill>
              <a:latin typeface="Gill Sans MT" panose="020B0502020104020203" pitchFamily="34" charset="0"/>
            </a:endParaRPr>
          </a:p>
          <a:p>
            <a:pPr marL="0" marR="0" lvl="0" indent="0" algn="l" rtl="0">
              <a:spcBef>
                <a:spcPts val="0"/>
              </a:spcBef>
              <a:spcAft>
                <a:spcPts val="0"/>
              </a:spcAft>
              <a:buNone/>
            </a:pPr>
            <a:endParaRPr sz="1100">
              <a:solidFill>
                <a:schemeClr val="accent2"/>
              </a:solidFill>
              <a:latin typeface="Gill Sans MT" panose="020B0502020104020203" pitchFamily="34" charset="0"/>
              <a:ea typeface="Gill Sans"/>
              <a:cs typeface="Gill Sans"/>
              <a:sym typeface="Gill San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White/Gray 2 Content - Text">
  <p:cSld name="White/Gray 2 Content - Text">
    <p:bg>
      <p:bgPr>
        <a:solidFill>
          <a:schemeClr val="lt1"/>
        </a:solidFill>
        <a:effectLst/>
      </p:bgPr>
    </p:bg>
    <p:spTree>
      <p:nvGrpSpPr>
        <p:cNvPr id="1" name="Shape 111"/>
        <p:cNvGrpSpPr/>
        <p:nvPr/>
      </p:nvGrpSpPr>
      <p:grpSpPr>
        <a:xfrm>
          <a:off x="0" y="0"/>
          <a:ext cx="0" cy="0"/>
          <a:chOff x="0" y="0"/>
          <a:chExt cx="0" cy="0"/>
        </a:xfrm>
      </p:grpSpPr>
      <p:sp>
        <p:nvSpPr>
          <p:cNvPr id="112" name="Google Shape;112;p22"/>
          <p:cNvSpPr txBox="1">
            <a:spLocks noGrp="1"/>
          </p:cNvSpPr>
          <p:nvPr>
            <p:ph type="body" idx="1"/>
          </p:nvPr>
        </p:nvSpPr>
        <p:spPr>
          <a:xfrm>
            <a:off x="686104" y="1200150"/>
            <a:ext cx="3809700" cy="3429000"/>
          </a:xfrm>
          <a:prstGeom prst="rect">
            <a:avLst/>
          </a:prstGeom>
          <a:noFill/>
          <a:ln>
            <a:noFill/>
          </a:ln>
        </p:spPr>
        <p:txBody>
          <a:bodyPr spcFirstLastPara="1" wrap="square" lIns="0" tIns="0" rIns="91425" bIns="0" anchor="t" anchorCtr="0">
            <a:normAutofit/>
          </a:bodyPr>
          <a:lstStyle>
            <a:lvl1pPr marL="457200" lvl="0" indent="-228600" algn="l">
              <a:spcBef>
                <a:spcPts val="0"/>
              </a:spcBef>
              <a:spcAft>
                <a:spcPts val="0"/>
              </a:spcAft>
              <a:buClr>
                <a:srgbClr val="6C6463"/>
              </a:buClr>
              <a:buSzPts val="2000"/>
              <a:buNone/>
              <a:defRPr sz="2000">
                <a:solidFill>
                  <a:srgbClr val="6C6463"/>
                </a:solidFill>
              </a:defRPr>
            </a:lvl1pPr>
            <a:lvl2pPr marL="914400" lvl="1" indent="-228600" algn="l">
              <a:spcBef>
                <a:spcPts val="1200"/>
              </a:spcBef>
              <a:spcAft>
                <a:spcPts val="0"/>
              </a:spcAft>
              <a:buClr>
                <a:srgbClr val="6C6463"/>
              </a:buClr>
              <a:buSzPts val="1800"/>
              <a:buNone/>
              <a:defRPr sz="1800">
                <a:solidFill>
                  <a:srgbClr val="6C6463"/>
                </a:solidFill>
              </a:defRPr>
            </a:lvl2pPr>
            <a:lvl3pPr marL="1371600" lvl="2" indent="-330200" algn="l">
              <a:spcBef>
                <a:spcPts val="12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6C6463"/>
              </a:buClr>
              <a:buSzPts val="1600"/>
              <a:buChar char="»"/>
              <a:defRPr sz="1600">
                <a:solidFill>
                  <a:srgbClr val="6C6463"/>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3" name="Google Shape;113;p22"/>
          <p:cNvSpPr txBox="1">
            <a:spLocks noGrp="1"/>
          </p:cNvSpPr>
          <p:nvPr>
            <p:ph type="body" idx="2"/>
          </p:nvPr>
        </p:nvSpPr>
        <p:spPr>
          <a:xfrm>
            <a:off x="4648200" y="1200150"/>
            <a:ext cx="3810300" cy="3429000"/>
          </a:xfrm>
          <a:prstGeom prst="rect">
            <a:avLst/>
          </a:prstGeom>
          <a:noFill/>
          <a:ln>
            <a:noFill/>
          </a:ln>
        </p:spPr>
        <p:txBody>
          <a:bodyPr spcFirstLastPara="1" wrap="square" lIns="91425" tIns="0" rIns="0" bIns="0" anchor="t" anchorCtr="0">
            <a:normAutofit/>
          </a:bodyPr>
          <a:lstStyle>
            <a:lvl1pPr marL="457200" lvl="0" indent="-228600" algn="l">
              <a:spcBef>
                <a:spcPts val="0"/>
              </a:spcBef>
              <a:spcAft>
                <a:spcPts val="0"/>
              </a:spcAft>
              <a:buClr>
                <a:srgbClr val="6C6463"/>
              </a:buClr>
              <a:buSzPts val="2000"/>
              <a:buNone/>
              <a:defRPr sz="2000">
                <a:solidFill>
                  <a:srgbClr val="6C6463"/>
                </a:solidFill>
              </a:defRPr>
            </a:lvl1pPr>
            <a:lvl2pPr marL="914400" lvl="1" indent="-228600" algn="l">
              <a:spcBef>
                <a:spcPts val="1200"/>
              </a:spcBef>
              <a:spcAft>
                <a:spcPts val="0"/>
              </a:spcAft>
              <a:buClr>
                <a:srgbClr val="6C6463"/>
              </a:buClr>
              <a:buSzPts val="1800"/>
              <a:buNone/>
              <a:defRPr sz="1800">
                <a:solidFill>
                  <a:srgbClr val="6C6463"/>
                </a:solidFill>
              </a:defRPr>
            </a:lvl2pPr>
            <a:lvl3pPr marL="1371600" lvl="2" indent="-330200" algn="l">
              <a:spcBef>
                <a:spcPts val="12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6C6463"/>
              </a:buClr>
              <a:buSzPts val="1600"/>
              <a:buChar char="»"/>
              <a:defRPr sz="1600">
                <a:solidFill>
                  <a:srgbClr val="6C6463"/>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4" name="Google Shape;114;p22"/>
          <p:cNvSpPr txBox="1">
            <a:spLocks noGrp="1"/>
          </p:cNvSpPr>
          <p:nvPr>
            <p:ph type="title"/>
          </p:nvPr>
        </p:nvSpPr>
        <p:spPr>
          <a:xfrm>
            <a:off x="686104" y="342900"/>
            <a:ext cx="7772400" cy="688200"/>
          </a:xfrm>
          <a:prstGeom prst="rect">
            <a:avLst/>
          </a:prstGeom>
          <a:noFill/>
          <a:ln>
            <a:noFill/>
          </a:ln>
        </p:spPr>
        <p:txBody>
          <a:bodyPr spcFirstLastPara="1" wrap="square" lIns="0" tIns="0" rIns="0" bIns="0" anchor="b" anchorCtr="0">
            <a:normAutofit/>
          </a:bodyPr>
          <a:lstStyle>
            <a:lvl1pPr lvl="0" algn="l">
              <a:spcBef>
                <a:spcPts val="0"/>
              </a:spcBef>
              <a:spcAft>
                <a:spcPts val="0"/>
              </a:spcAft>
              <a:buClr>
                <a:schemeClr val="accent2"/>
              </a:buClr>
              <a:buSzPts val="2800"/>
              <a:buFont typeface="Gill Sans"/>
              <a:buNone/>
              <a:defRPr>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22"/>
          <p:cNvSpPr txBox="1"/>
          <p:nvPr/>
        </p:nvSpPr>
        <p:spPr>
          <a:xfrm>
            <a:off x="685800" y="4868700"/>
            <a:ext cx="58464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a:ea typeface="Gill Sans"/>
                <a:cs typeface="Gill Sans"/>
                <a:sym typeface="Gill Sans"/>
              </a:rPr>
              <a:t>Facility-Based Mentorship for Strengthening Breastfeeding Counselling in Kenya</a:t>
            </a:r>
            <a:endParaRPr>
              <a:solidFill>
                <a:schemeClr val="accent2"/>
              </a:solidFill>
            </a:endParaRPr>
          </a:p>
          <a:p>
            <a:pPr marL="0" marR="0" lvl="0" indent="0" algn="l" rtl="0">
              <a:spcBef>
                <a:spcPts val="0"/>
              </a:spcBef>
              <a:spcAft>
                <a:spcPts val="0"/>
              </a:spcAft>
              <a:buNone/>
            </a:pPr>
            <a:endParaRPr sz="1100">
              <a:solidFill>
                <a:schemeClr val="accent2"/>
              </a:solidFill>
              <a:latin typeface="Gill Sans"/>
              <a:ea typeface="Gill Sans"/>
              <a:cs typeface="Gill Sans"/>
              <a:sym typeface="Gill San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White/Gray 3 Content - Text">
  <p:cSld name="White/Gray 3 Content - Text">
    <p:bg>
      <p:bgPr>
        <a:solidFill>
          <a:schemeClr val="lt1"/>
        </a:solidFill>
        <a:effectLst/>
      </p:bgPr>
    </p:bg>
    <p:spTree>
      <p:nvGrpSpPr>
        <p:cNvPr id="1" name="Shape 116"/>
        <p:cNvGrpSpPr/>
        <p:nvPr/>
      </p:nvGrpSpPr>
      <p:grpSpPr>
        <a:xfrm>
          <a:off x="0" y="0"/>
          <a:ext cx="0" cy="0"/>
          <a:chOff x="0" y="0"/>
          <a:chExt cx="0" cy="0"/>
        </a:xfrm>
      </p:grpSpPr>
      <p:sp>
        <p:nvSpPr>
          <p:cNvPr id="117" name="Google Shape;117;p23"/>
          <p:cNvSpPr txBox="1">
            <a:spLocks noGrp="1"/>
          </p:cNvSpPr>
          <p:nvPr>
            <p:ph type="body" idx="1"/>
          </p:nvPr>
        </p:nvSpPr>
        <p:spPr>
          <a:xfrm>
            <a:off x="686104" y="1200150"/>
            <a:ext cx="2514300" cy="3429000"/>
          </a:xfrm>
          <a:prstGeom prst="rect">
            <a:avLst/>
          </a:prstGeom>
          <a:noFill/>
          <a:ln>
            <a:noFill/>
          </a:ln>
        </p:spPr>
        <p:txBody>
          <a:bodyPr spcFirstLastPara="1" wrap="square" lIns="0" tIns="0" rIns="182875" bIns="0" anchor="t" anchorCtr="0">
            <a:normAutofit/>
          </a:bodyPr>
          <a:lstStyle>
            <a:lvl1pPr marL="457200" lvl="0" indent="-228600" algn="l">
              <a:spcBef>
                <a:spcPts val="0"/>
              </a:spcBef>
              <a:spcAft>
                <a:spcPts val="0"/>
              </a:spcAft>
              <a:buClr>
                <a:srgbClr val="6C6463"/>
              </a:buClr>
              <a:buSzPts val="2000"/>
              <a:buNone/>
              <a:defRPr sz="2000">
                <a:solidFill>
                  <a:srgbClr val="6C6463"/>
                </a:solidFill>
              </a:defRPr>
            </a:lvl1pPr>
            <a:lvl2pPr marL="914400" lvl="1" indent="-228600" algn="l">
              <a:spcBef>
                <a:spcPts val="1200"/>
              </a:spcBef>
              <a:spcAft>
                <a:spcPts val="0"/>
              </a:spcAft>
              <a:buClr>
                <a:srgbClr val="6C6463"/>
              </a:buClr>
              <a:buSzPts val="1800"/>
              <a:buNone/>
              <a:defRPr sz="1800">
                <a:solidFill>
                  <a:srgbClr val="6C6463"/>
                </a:solidFill>
              </a:defRPr>
            </a:lvl2pPr>
            <a:lvl3pPr marL="1371600" lvl="2" indent="-330200" algn="l">
              <a:spcBef>
                <a:spcPts val="12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FFFFFF"/>
              </a:buClr>
              <a:buSzPts val="1600"/>
              <a:buChar char="»"/>
              <a:defRPr sz="1600">
                <a:solidFill>
                  <a:srgbClr val="FFFFFF"/>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8" name="Google Shape;118;p23"/>
          <p:cNvSpPr txBox="1">
            <a:spLocks noGrp="1"/>
          </p:cNvSpPr>
          <p:nvPr>
            <p:ph type="body" idx="2"/>
          </p:nvPr>
        </p:nvSpPr>
        <p:spPr>
          <a:xfrm>
            <a:off x="5943600" y="1200150"/>
            <a:ext cx="2514900" cy="3429000"/>
          </a:xfrm>
          <a:prstGeom prst="rect">
            <a:avLst/>
          </a:prstGeom>
          <a:noFill/>
          <a:ln>
            <a:noFill/>
          </a:ln>
        </p:spPr>
        <p:txBody>
          <a:bodyPr spcFirstLastPara="1" wrap="square" lIns="91425" tIns="0" rIns="0" bIns="0" anchor="t" anchorCtr="0">
            <a:normAutofit/>
          </a:bodyPr>
          <a:lstStyle>
            <a:lvl1pPr marL="457200" lvl="0" indent="-228600" algn="l">
              <a:spcBef>
                <a:spcPts val="0"/>
              </a:spcBef>
              <a:spcAft>
                <a:spcPts val="0"/>
              </a:spcAft>
              <a:buClr>
                <a:srgbClr val="6C6463"/>
              </a:buClr>
              <a:buSzPts val="2000"/>
              <a:buNone/>
              <a:defRPr sz="2000">
                <a:solidFill>
                  <a:srgbClr val="6C6463"/>
                </a:solidFill>
              </a:defRPr>
            </a:lvl1pPr>
            <a:lvl2pPr marL="914400" lvl="1" indent="-228600" algn="l">
              <a:spcBef>
                <a:spcPts val="1200"/>
              </a:spcBef>
              <a:spcAft>
                <a:spcPts val="0"/>
              </a:spcAft>
              <a:buClr>
                <a:srgbClr val="6C6463"/>
              </a:buClr>
              <a:buSzPts val="1800"/>
              <a:buNone/>
              <a:defRPr sz="1800">
                <a:solidFill>
                  <a:srgbClr val="6C6463"/>
                </a:solidFill>
              </a:defRPr>
            </a:lvl2pPr>
            <a:lvl3pPr marL="1371600" lvl="2" indent="-330200" algn="l">
              <a:spcBef>
                <a:spcPts val="12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FFFFFF"/>
              </a:buClr>
              <a:buSzPts val="1600"/>
              <a:buChar char="»"/>
              <a:defRPr sz="1600">
                <a:solidFill>
                  <a:srgbClr val="FFFFFF"/>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9" name="Google Shape;119;p23"/>
          <p:cNvSpPr txBox="1">
            <a:spLocks noGrp="1"/>
          </p:cNvSpPr>
          <p:nvPr>
            <p:ph type="body" idx="3"/>
          </p:nvPr>
        </p:nvSpPr>
        <p:spPr>
          <a:xfrm>
            <a:off x="3314548" y="1200150"/>
            <a:ext cx="2514900" cy="3429000"/>
          </a:xfrm>
          <a:prstGeom prst="rect">
            <a:avLst/>
          </a:prstGeom>
          <a:noFill/>
          <a:ln>
            <a:noFill/>
          </a:ln>
        </p:spPr>
        <p:txBody>
          <a:bodyPr spcFirstLastPara="1" wrap="square" lIns="0" tIns="0" rIns="91425" bIns="0" anchor="t" anchorCtr="0">
            <a:normAutofit/>
          </a:bodyPr>
          <a:lstStyle>
            <a:lvl1pPr marL="457200" lvl="0" indent="-228600" algn="l">
              <a:spcBef>
                <a:spcPts val="0"/>
              </a:spcBef>
              <a:spcAft>
                <a:spcPts val="0"/>
              </a:spcAft>
              <a:buClr>
                <a:srgbClr val="6C6463"/>
              </a:buClr>
              <a:buSzPts val="2000"/>
              <a:buNone/>
              <a:defRPr sz="2000">
                <a:solidFill>
                  <a:srgbClr val="6C6463"/>
                </a:solidFill>
              </a:defRPr>
            </a:lvl1pPr>
            <a:lvl2pPr marL="914400" lvl="1" indent="-228600" algn="l">
              <a:spcBef>
                <a:spcPts val="1200"/>
              </a:spcBef>
              <a:spcAft>
                <a:spcPts val="0"/>
              </a:spcAft>
              <a:buClr>
                <a:srgbClr val="6C6463"/>
              </a:buClr>
              <a:buSzPts val="1800"/>
              <a:buNone/>
              <a:defRPr sz="1800">
                <a:solidFill>
                  <a:srgbClr val="6C6463"/>
                </a:solidFill>
              </a:defRPr>
            </a:lvl2pPr>
            <a:lvl3pPr marL="1371600" lvl="2" indent="-330200" algn="l">
              <a:spcBef>
                <a:spcPts val="12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FFFFFF"/>
              </a:buClr>
              <a:buSzPts val="1600"/>
              <a:buChar char="»"/>
              <a:defRPr sz="1600">
                <a:solidFill>
                  <a:srgbClr val="FFFFFF"/>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20" name="Google Shape;120;p23"/>
          <p:cNvSpPr txBox="1">
            <a:spLocks noGrp="1"/>
          </p:cNvSpPr>
          <p:nvPr>
            <p:ph type="title"/>
          </p:nvPr>
        </p:nvSpPr>
        <p:spPr>
          <a:xfrm>
            <a:off x="686104" y="342900"/>
            <a:ext cx="7772400" cy="688200"/>
          </a:xfrm>
          <a:prstGeom prst="rect">
            <a:avLst/>
          </a:prstGeom>
          <a:noFill/>
          <a:ln>
            <a:noFill/>
          </a:ln>
        </p:spPr>
        <p:txBody>
          <a:bodyPr spcFirstLastPara="1" wrap="square" lIns="0" tIns="0" rIns="0" bIns="0" anchor="b" anchorCtr="0">
            <a:normAutofit/>
          </a:bodyPr>
          <a:lstStyle>
            <a:lvl1pPr lvl="0" algn="l">
              <a:spcBef>
                <a:spcPts val="0"/>
              </a:spcBef>
              <a:spcAft>
                <a:spcPts val="0"/>
              </a:spcAft>
              <a:buClr>
                <a:schemeClr val="accent2"/>
              </a:buClr>
              <a:buSzPts val="2800"/>
              <a:buFont typeface="Gill Sans"/>
              <a:buNone/>
              <a:defRPr>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23"/>
          <p:cNvSpPr txBox="1"/>
          <p:nvPr/>
        </p:nvSpPr>
        <p:spPr>
          <a:xfrm>
            <a:off x="685800" y="4868700"/>
            <a:ext cx="55233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a:ea typeface="Gill Sans"/>
                <a:cs typeface="Gill Sans"/>
                <a:sym typeface="Gill Sans"/>
              </a:rPr>
              <a:t>Facility-Based Mentorship for Strengthening Breastfeeding Counselling in Kenya</a:t>
            </a:r>
            <a:endParaRPr>
              <a:solidFill>
                <a:schemeClr val="accent2"/>
              </a:solidFill>
            </a:endParaRPr>
          </a:p>
          <a:p>
            <a:pPr marL="0" marR="0" lvl="0" indent="0" algn="l" rtl="0">
              <a:spcBef>
                <a:spcPts val="0"/>
              </a:spcBef>
              <a:spcAft>
                <a:spcPts val="0"/>
              </a:spcAft>
              <a:buNone/>
            </a:pPr>
            <a:endParaRPr sz="1100">
              <a:solidFill>
                <a:schemeClr val="accent2"/>
              </a:solidFill>
              <a:latin typeface="Gill Sans"/>
              <a:ea typeface="Gill Sans"/>
              <a:cs typeface="Gill Sans"/>
              <a:sym typeface="Gill San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White/Gray 1 Content + Bottom Photo">
  <p:cSld name="White/Gray 1 Content + Bottom Photo">
    <p:bg>
      <p:bgPr>
        <a:solidFill>
          <a:schemeClr val="lt1"/>
        </a:solidFill>
        <a:effectLst/>
      </p:bgPr>
    </p:bg>
    <p:spTree>
      <p:nvGrpSpPr>
        <p:cNvPr id="1" name="Shape 122"/>
        <p:cNvGrpSpPr/>
        <p:nvPr/>
      </p:nvGrpSpPr>
      <p:grpSpPr>
        <a:xfrm>
          <a:off x="0" y="0"/>
          <a:ext cx="0" cy="0"/>
          <a:chOff x="0" y="0"/>
          <a:chExt cx="0" cy="0"/>
        </a:xfrm>
      </p:grpSpPr>
      <p:sp>
        <p:nvSpPr>
          <p:cNvPr id="123" name="Google Shape;123;p24"/>
          <p:cNvSpPr>
            <a:spLocks noGrp="1"/>
          </p:cNvSpPr>
          <p:nvPr>
            <p:ph type="pic" idx="2"/>
          </p:nvPr>
        </p:nvSpPr>
        <p:spPr>
          <a:xfrm>
            <a:off x="152400" y="2228851"/>
            <a:ext cx="8839200" cy="2297400"/>
          </a:xfrm>
          <a:prstGeom prst="rect">
            <a:avLst/>
          </a:prstGeom>
          <a:solidFill>
            <a:schemeClr val="lt1"/>
          </a:solidFill>
          <a:ln>
            <a:noFill/>
          </a:ln>
        </p:spPr>
      </p:sp>
      <p:sp>
        <p:nvSpPr>
          <p:cNvPr id="124" name="Google Shape;124;p24"/>
          <p:cNvSpPr txBox="1">
            <a:spLocks noGrp="1"/>
          </p:cNvSpPr>
          <p:nvPr>
            <p:ph type="body" idx="1"/>
          </p:nvPr>
        </p:nvSpPr>
        <p:spPr>
          <a:xfrm>
            <a:off x="685800" y="1200150"/>
            <a:ext cx="7772400" cy="91440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rgbClr val="6C6463"/>
              </a:buClr>
              <a:buSzPts val="2000"/>
              <a:buNone/>
              <a:defRPr>
                <a:solidFill>
                  <a:srgbClr val="6C6463"/>
                </a:solidFill>
              </a:defRPr>
            </a:lvl1pPr>
            <a:lvl2pPr marL="914400" lvl="1" indent="-228600" algn="l">
              <a:spcBef>
                <a:spcPts val="1200"/>
              </a:spcBef>
              <a:spcAft>
                <a:spcPts val="0"/>
              </a:spcAft>
              <a:buClr>
                <a:srgbClr val="6C6463"/>
              </a:buClr>
              <a:buSzPts val="2000"/>
              <a:buNone/>
              <a:defRPr>
                <a:solidFill>
                  <a:srgbClr val="6C6463"/>
                </a:solidFill>
              </a:defRPr>
            </a:lvl2pPr>
            <a:lvl3pPr marL="1371600" lvl="2" indent="-342900" algn="l">
              <a:spcBef>
                <a:spcPts val="1200"/>
              </a:spcBef>
              <a:spcAft>
                <a:spcPts val="0"/>
              </a:spcAft>
              <a:buClr>
                <a:srgbClr val="6C6463"/>
              </a:buClr>
              <a:buSzPts val="1800"/>
              <a:buChar char="•"/>
              <a:defRPr>
                <a:solidFill>
                  <a:srgbClr val="6C6463"/>
                </a:solidFill>
              </a:defRPr>
            </a:lvl3pPr>
            <a:lvl4pPr marL="1828800" lvl="3" indent="-330200" algn="l">
              <a:spcBef>
                <a:spcPts val="320"/>
              </a:spcBef>
              <a:spcAft>
                <a:spcPts val="0"/>
              </a:spcAft>
              <a:buClr>
                <a:srgbClr val="6C6463"/>
              </a:buClr>
              <a:buSzPts val="1600"/>
              <a:buChar char="–"/>
              <a:defRPr>
                <a:solidFill>
                  <a:srgbClr val="6C6463"/>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5" name="Google Shape;125;p24"/>
          <p:cNvSpPr txBox="1">
            <a:spLocks noGrp="1"/>
          </p:cNvSpPr>
          <p:nvPr>
            <p:ph type="title"/>
          </p:nvPr>
        </p:nvSpPr>
        <p:spPr>
          <a:xfrm>
            <a:off x="686104" y="342900"/>
            <a:ext cx="7772400" cy="688200"/>
          </a:xfrm>
          <a:prstGeom prst="rect">
            <a:avLst/>
          </a:prstGeom>
          <a:noFill/>
          <a:ln>
            <a:noFill/>
          </a:ln>
        </p:spPr>
        <p:txBody>
          <a:bodyPr spcFirstLastPara="1" wrap="square" lIns="0" tIns="0" rIns="0" bIns="0" anchor="b" anchorCtr="0">
            <a:normAutofit/>
          </a:bodyPr>
          <a:lstStyle>
            <a:lvl1pPr lvl="0" algn="l">
              <a:spcBef>
                <a:spcPts val="0"/>
              </a:spcBef>
              <a:spcAft>
                <a:spcPts val="0"/>
              </a:spcAft>
              <a:buClr>
                <a:schemeClr val="accent2"/>
              </a:buClr>
              <a:buSzPts val="2800"/>
              <a:buFont typeface="Gill Sans"/>
              <a:buNone/>
              <a:defRPr>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4"/>
          <p:cNvSpPr txBox="1">
            <a:spLocks noGrp="1"/>
          </p:cNvSpPr>
          <p:nvPr>
            <p:ph type="body" idx="3"/>
          </p:nvPr>
        </p:nvSpPr>
        <p:spPr>
          <a:xfrm>
            <a:off x="152400" y="4526168"/>
            <a:ext cx="3581400" cy="126900"/>
          </a:xfrm>
          <a:prstGeom prst="rect">
            <a:avLst/>
          </a:prstGeom>
          <a:noFill/>
          <a:ln>
            <a:noFill/>
          </a:ln>
        </p:spPr>
        <p:txBody>
          <a:bodyPr spcFirstLastPara="1" wrap="square" lIns="0" tIns="45700" rIns="0" bIns="0" anchor="t" anchorCtr="0">
            <a:spAutoFit/>
          </a:bodyPr>
          <a:lstStyle>
            <a:lvl1pPr marL="457200" lvl="0" indent="-228600" algn="l">
              <a:spcBef>
                <a:spcPts val="0"/>
              </a:spcBef>
              <a:spcAft>
                <a:spcPts val="0"/>
              </a:spcAft>
              <a:buClr>
                <a:schemeClr val="accent3"/>
              </a:buClr>
              <a:buSzPts val="800"/>
              <a:buNone/>
              <a:defRPr sz="800">
                <a:solidFill>
                  <a:schemeClr val="accent3"/>
                </a:solidFill>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7" name="Google Shape;127;p24"/>
          <p:cNvSpPr txBox="1"/>
          <p:nvPr/>
        </p:nvSpPr>
        <p:spPr>
          <a:xfrm>
            <a:off x="685800" y="4868700"/>
            <a:ext cx="54276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a:ea typeface="Gill Sans"/>
                <a:cs typeface="Gill Sans"/>
                <a:sym typeface="Gill Sans"/>
              </a:rPr>
              <a:t>Facility-Based Mentorship for Strengthening Breastfeeding Counselling in Kenya</a:t>
            </a:r>
            <a:endParaRPr>
              <a:solidFill>
                <a:schemeClr val="accent2"/>
              </a:solidFill>
            </a:endParaRPr>
          </a:p>
          <a:p>
            <a:pPr marL="0" marR="0" lvl="0" indent="0" algn="l" rtl="0">
              <a:spcBef>
                <a:spcPts val="0"/>
              </a:spcBef>
              <a:spcAft>
                <a:spcPts val="0"/>
              </a:spcAft>
              <a:buNone/>
            </a:pPr>
            <a:endParaRPr sz="1100">
              <a:solidFill>
                <a:schemeClr val="accent2"/>
              </a:solidFill>
              <a:latin typeface="Gill Sans"/>
              <a:ea typeface="Gill Sans"/>
              <a:cs typeface="Gill Sans"/>
              <a:sym typeface="Gill San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White/Gray 1 Text + Right Photo">
  <p:cSld name="White/Gray 1 Text + Right Photo">
    <p:bg>
      <p:bgPr>
        <a:solidFill>
          <a:schemeClr val="lt1"/>
        </a:solidFill>
        <a:effectLst/>
      </p:bgPr>
    </p:bg>
    <p:spTree>
      <p:nvGrpSpPr>
        <p:cNvPr id="1" name="Shape 128"/>
        <p:cNvGrpSpPr/>
        <p:nvPr/>
      </p:nvGrpSpPr>
      <p:grpSpPr>
        <a:xfrm>
          <a:off x="0" y="0"/>
          <a:ext cx="0" cy="0"/>
          <a:chOff x="0" y="0"/>
          <a:chExt cx="0" cy="0"/>
        </a:xfrm>
      </p:grpSpPr>
      <p:sp>
        <p:nvSpPr>
          <p:cNvPr id="129" name="Google Shape;129;p25"/>
          <p:cNvSpPr>
            <a:spLocks noGrp="1"/>
          </p:cNvSpPr>
          <p:nvPr>
            <p:ph type="pic" idx="2"/>
          </p:nvPr>
        </p:nvSpPr>
        <p:spPr>
          <a:xfrm>
            <a:off x="4787446" y="114300"/>
            <a:ext cx="4035000" cy="4512600"/>
          </a:xfrm>
          <a:prstGeom prst="rect">
            <a:avLst/>
          </a:prstGeom>
          <a:solidFill>
            <a:srgbClr val="FFFFFF"/>
          </a:solidFill>
          <a:ln>
            <a:noFill/>
          </a:ln>
        </p:spPr>
      </p:sp>
      <p:sp>
        <p:nvSpPr>
          <p:cNvPr id="130" name="Google Shape;130;p25"/>
          <p:cNvSpPr txBox="1">
            <a:spLocks noGrp="1"/>
          </p:cNvSpPr>
          <p:nvPr>
            <p:ph type="body" idx="1"/>
          </p:nvPr>
        </p:nvSpPr>
        <p:spPr>
          <a:xfrm>
            <a:off x="685800" y="1543051"/>
            <a:ext cx="3657600" cy="308610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rgbClr val="6C6463"/>
              </a:buClr>
              <a:buSzPts val="2000"/>
              <a:buNone/>
              <a:defRPr sz="2000">
                <a:solidFill>
                  <a:srgbClr val="6C6463"/>
                </a:solidFill>
              </a:defRPr>
            </a:lvl1pPr>
            <a:lvl2pPr marL="914400" lvl="1" indent="-228600" algn="l">
              <a:spcBef>
                <a:spcPts val="1200"/>
              </a:spcBef>
              <a:spcAft>
                <a:spcPts val="0"/>
              </a:spcAft>
              <a:buClr>
                <a:srgbClr val="6C6463"/>
              </a:buClr>
              <a:buSzPts val="1800"/>
              <a:buNone/>
              <a:defRPr sz="1800">
                <a:solidFill>
                  <a:srgbClr val="6C6463"/>
                </a:solidFill>
              </a:defRPr>
            </a:lvl2pPr>
            <a:lvl3pPr marL="1371600" lvl="2" indent="-228600" algn="l">
              <a:spcBef>
                <a:spcPts val="1200"/>
              </a:spcBef>
              <a:spcAft>
                <a:spcPts val="0"/>
              </a:spcAft>
              <a:buClr>
                <a:srgbClr val="6C6463"/>
              </a:buClr>
              <a:buSzPts val="1600"/>
              <a:buNone/>
              <a:defRPr sz="1600">
                <a:solidFill>
                  <a:srgbClr val="6C6463"/>
                </a:solidFill>
              </a:defRPr>
            </a:lvl3pPr>
            <a:lvl4pPr marL="1828800" lvl="3" indent="-228600" algn="l">
              <a:spcBef>
                <a:spcPts val="280"/>
              </a:spcBef>
              <a:spcAft>
                <a:spcPts val="0"/>
              </a:spcAft>
              <a:buClr>
                <a:srgbClr val="6C6463"/>
              </a:buClr>
              <a:buSzPts val="1400"/>
              <a:buNone/>
              <a:defRPr sz="1400">
                <a:solidFill>
                  <a:srgbClr val="6C6463"/>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1" name="Google Shape;131;p25"/>
          <p:cNvSpPr txBox="1">
            <a:spLocks noGrp="1"/>
          </p:cNvSpPr>
          <p:nvPr>
            <p:ph type="title"/>
          </p:nvPr>
        </p:nvSpPr>
        <p:spPr>
          <a:xfrm>
            <a:off x="685800" y="320041"/>
            <a:ext cx="3657300" cy="1028400"/>
          </a:xfrm>
          <a:prstGeom prst="rect">
            <a:avLst/>
          </a:prstGeom>
          <a:noFill/>
          <a:ln>
            <a:noFill/>
          </a:ln>
        </p:spPr>
        <p:txBody>
          <a:bodyPr spcFirstLastPara="1" wrap="square" lIns="0" tIns="0" rIns="0" bIns="0" anchor="b" anchorCtr="0">
            <a:normAutofit/>
          </a:bodyPr>
          <a:lstStyle>
            <a:lvl1pPr lvl="0" algn="l">
              <a:spcBef>
                <a:spcPts val="0"/>
              </a:spcBef>
              <a:spcAft>
                <a:spcPts val="0"/>
              </a:spcAft>
              <a:buClr>
                <a:schemeClr val="accent2"/>
              </a:buClr>
              <a:buSzPts val="2800"/>
              <a:buFont typeface="Gill Sans"/>
              <a:buNone/>
              <a:defRPr>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25"/>
          <p:cNvSpPr txBox="1">
            <a:spLocks noGrp="1"/>
          </p:cNvSpPr>
          <p:nvPr>
            <p:ph type="body" idx="3"/>
          </p:nvPr>
        </p:nvSpPr>
        <p:spPr>
          <a:xfrm rot="-5400000">
            <a:off x="7563823" y="1361219"/>
            <a:ext cx="2686200" cy="169200"/>
          </a:xfrm>
          <a:prstGeom prst="rect">
            <a:avLst/>
          </a:prstGeom>
          <a:noFill/>
          <a:ln>
            <a:noFill/>
          </a:ln>
        </p:spPr>
        <p:txBody>
          <a:bodyPr spcFirstLastPara="1" wrap="square" lIns="45700" tIns="45700" rIns="0" bIns="0" anchor="t" anchorCtr="0">
            <a:spAutoFit/>
          </a:bodyPr>
          <a:lstStyle>
            <a:lvl1pPr marL="457200" lvl="0" indent="-228600" algn="r">
              <a:spcBef>
                <a:spcPts val="0"/>
              </a:spcBef>
              <a:spcAft>
                <a:spcPts val="0"/>
              </a:spcAft>
              <a:buClr>
                <a:schemeClr val="lt1"/>
              </a:buClr>
              <a:buSzPts val="800"/>
              <a:buNone/>
              <a:defRPr sz="800">
                <a:solidFill>
                  <a:schemeClr val="lt1"/>
                </a:solidFill>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3" name="Google Shape;133;p25"/>
          <p:cNvSpPr txBox="1"/>
          <p:nvPr/>
        </p:nvSpPr>
        <p:spPr>
          <a:xfrm>
            <a:off x="685800" y="4868700"/>
            <a:ext cx="59934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a:ea typeface="Gill Sans"/>
                <a:cs typeface="Gill Sans"/>
                <a:sym typeface="Gill Sans"/>
              </a:rPr>
              <a:t>Facility-Based Mentorship for Strengthening Breastfeeding Counselling in Kenya</a:t>
            </a:r>
            <a:endParaRPr>
              <a:solidFill>
                <a:schemeClr val="accent2"/>
              </a:solidFill>
            </a:endParaRPr>
          </a:p>
          <a:p>
            <a:pPr marL="0" marR="0" lvl="0" indent="0" algn="l" rtl="0">
              <a:spcBef>
                <a:spcPts val="0"/>
              </a:spcBef>
              <a:spcAft>
                <a:spcPts val="0"/>
              </a:spcAft>
              <a:buNone/>
            </a:pPr>
            <a:endParaRPr sz="1100">
              <a:solidFill>
                <a:schemeClr val="accent2"/>
              </a:solidFill>
              <a:latin typeface="Gill Sans"/>
              <a:ea typeface="Gill Sans"/>
              <a:cs typeface="Gill Sans"/>
              <a:sym typeface="Gill San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White/Gray/Red 1 Content + Right Photo">
  <p:cSld name="White/Gray/Red 1 Content + Right Photo">
    <p:bg>
      <p:bgPr>
        <a:solidFill>
          <a:schemeClr val="lt1"/>
        </a:solidFill>
        <a:effectLst/>
      </p:bgPr>
    </p:bg>
    <p:spTree>
      <p:nvGrpSpPr>
        <p:cNvPr id="1" name="Shape 134"/>
        <p:cNvGrpSpPr/>
        <p:nvPr/>
      </p:nvGrpSpPr>
      <p:grpSpPr>
        <a:xfrm>
          <a:off x="0" y="0"/>
          <a:ext cx="0" cy="0"/>
          <a:chOff x="0" y="0"/>
          <a:chExt cx="0" cy="0"/>
        </a:xfrm>
      </p:grpSpPr>
      <p:sp>
        <p:nvSpPr>
          <p:cNvPr id="135" name="Google Shape;135;p26"/>
          <p:cNvSpPr>
            <a:spLocks noGrp="1"/>
          </p:cNvSpPr>
          <p:nvPr>
            <p:ph type="pic" idx="2"/>
          </p:nvPr>
        </p:nvSpPr>
        <p:spPr>
          <a:xfrm>
            <a:off x="4787446" y="114300"/>
            <a:ext cx="4035000" cy="4512600"/>
          </a:xfrm>
          <a:prstGeom prst="rect">
            <a:avLst/>
          </a:prstGeom>
          <a:solidFill>
            <a:srgbClr val="FFFFFF"/>
          </a:solidFill>
          <a:ln>
            <a:noFill/>
          </a:ln>
        </p:spPr>
      </p:sp>
      <p:sp>
        <p:nvSpPr>
          <p:cNvPr id="136" name="Google Shape;136;p26"/>
          <p:cNvSpPr txBox="1">
            <a:spLocks noGrp="1"/>
          </p:cNvSpPr>
          <p:nvPr>
            <p:ph type="body" idx="1"/>
          </p:nvPr>
        </p:nvSpPr>
        <p:spPr>
          <a:xfrm>
            <a:off x="152400" y="114301"/>
            <a:ext cx="4419600" cy="4512600"/>
          </a:xfrm>
          <a:prstGeom prst="rect">
            <a:avLst/>
          </a:prstGeom>
          <a:solidFill>
            <a:schemeClr val="accent2"/>
          </a:solidFill>
          <a:ln>
            <a:noFill/>
          </a:ln>
        </p:spPr>
        <p:txBody>
          <a:bodyPr spcFirstLastPara="1" wrap="square" lIns="457200" tIns="457200" rIns="91425" bIns="91425" anchor="t" anchorCtr="0">
            <a:normAutofit/>
          </a:bodyPr>
          <a:lstStyle>
            <a:lvl1pPr marL="457200" lvl="0" indent="-228600" algn="l">
              <a:spcBef>
                <a:spcPts val="0"/>
              </a:spcBef>
              <a:spcAft>
                <a:spcPts val="0"/>
              </a:spcAft>
              <a:buClr>
                <a:schemeClr val="lt1"/>
              </a:buClr>
              <a:buSzPts val="2000"/>
              <a:buNone/>
              <a:defRPr sz="2000">
                <a:solidFill>
                  <a:schemeClr val="lt1"/>
                </a:solidFill>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7" name="Google Shape;137;p26"/>
          <p:cNvSpPr txBox="1">
            <a:spLocks noGrp="1"/>
          </p:cNvSpPr>
          <p:nvPr>
            <p:ph type="body" idx="3"/>
          </p:nvPr>
        </p:nvSpPr>
        <p:spPr>
          <a:xfrm rot="-5400000">
            <a:off x="7563823" y="1361219"/>
            <a:ext cx="2686200" cy="169200"/>
          </a:xfrm>
          <a:prstGeom prst="rect">
            <a:avLst/>
          </a:prstGeom>
          <a:noFill/>
          <a:ln>
            <a:noFill/>
          </a:ln>
        </p:spPr>
        <p:txBody>
          <a:bodyPr spcFirstLastPara="1" wrap="square" lIns="45700" tIns="45700" rIns="0" bIns="0" anchor="t" anchorCtr="0">
            <a:spAutoFit/>
          </a:bodyPr>
          <a:lstStyle>
            <a:lvl1pPr marL="457200" lvl="0" indent="-228600" algn="r">
              <a:spcBef>
                <a:spcPts val="0"/>
              </a:spcBef>
              <a:spcAft>
                <a:spcPts val="0"/>
              </a:spcAft>
              <a:buClr>
                <a:schemeClr val="accent3"/>
              </a:buClr>
              <a:buSzPts val="800"/>
              <a:buNone/>
              <a:defRPr sz="800">
                <a:solidFill>
                  <a:schemeClr val="accent3"/>
                </a:solidFill>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8" name="Google Shape;138;p26"/>
          <p:cNvSpPr txBox="1"/>
          <p:nvPr/>
        </p:nvSpPr>
        <p:spPr>
          <a:xfrm>
            <a:off x="685800" y="4868700"/>
            <a:ext cx="59127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a:ea typeface="Gill Sans"/>
                <a:cs typeface="Gill Sans"/>
                <a:sym typeface="Gill Sans"/>
              </a:rPr>
              <a:t>Facility-Based Mentorship for Strengthening Breastfeeding Counselling in Kenya</a:t>
            </a:r>
            <a:endParaRPr>
              <a:solidFill>
                <a:schemeClr val="accent2"/>
              </a:solidFill>
            </a:endParaRPr>
          </a:p>
          <a:p>
            <a:pPr marL="0" marR="0" lvl="0" indent="0" algn="l" rtl="0">
              <a:spcBef>
                <a:spcPts val="0"/>
              </a:spcBef>
              <a:spcAft>
                <a:spcPts val="0"/>
              </a:spcAft>
              <a:buNone/>
            </a:pPr>
            <a:endParaRPr sz="1100">
              <a:solidFill>
                <a:schemeClr val="accent2"/>
              </a:solidFill>
              <a:latin typeface="Gill Sans"/>
              <a:ea typeface="Gill Sans"/>
              <a:cs typeface="Gill Sans"/>
              <a:sym typeface="Gill San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White/Gray/Blue 1 Content + Right Photo">
  <p:cSld name="White/Gray/Blue 1 Content + Right Photo">
    <p:bg>
      <p:bgPr>
        <a:solidFill>
          <a:schemeClr val="lt1"/>
        </a:solidFill>
        <a:effectLst/>
      </p:bgPr>
    </p:bg>
    <p:spTree>
      <p:nvGrpSpPr>
        <p:cNvPr id="1" name="Shape 139"/>
        <p:cNvGrpSpPr/>
        <p:nvPr/>
      </p:nvGrpSpPr>
      <p:grpSpPr>
        <a:xfrm>
          <a:off x="0" y="0"/>
          <a:ext cx="0" cy="0"/>
          <a:chOff x="0" y="0"/>
          <a:chExt cx="0" cy="0"/>
        </a:xfrm>
      </p:grpSpPr>
      <p:sp>
        <p:nvSpPr>
          <p:cNvPr id="140" name="Google Shape;140;p27"/>
          <p:cNvSpPr>
            <a:spLocks noGrp="1"/>
          </p:cNvSpPr>
          <p:nvPr>
            <p:ph type="pic" idx="2"/>
          </p:nvPr>
        </p:nvSpPr>
        <p:spPr>
          <a:xfrm>
            <a:off x="4787446" y="114300"/>
            <a:ext cx="4035000" cy="4512600"/>
          </a:xfrm>
          <a:prstGeom prst="rect">
            <a:avLst/>
          </a:prstGeom>
          <a:solidFill>
            <a:srgbClr val="FFFFFF"/>
          </a:solidFill>
          <a:ln>
            <a:noFill/>
          </a:ln>
        </p:spPr>
      </p:sp>
      <p:sp>
        <p:nvSpPr>
          <p:cNvPr id="141" name="Google Shape;141;p27"/>
          <p:cNvSpPr txBox="1">
            <a:spLocks noGrp="1"/>
          </p:cNvSpPr>
          <p:nvPr>
            <p:ph type="body" idx="1"/>
          </p:nvPr>
        </p:nvSpPr>
        <p:spPr>
          <a:xfrm>
            <a:off x="152400" y="114301"/>
            <a:ext cx="4419600" cy="4512600"/>
          </a:xfrm>
          <a:prstGeom prst="rect">
            <a:avLst/>
          </a:prstGeom>
          <a:solidFill>
            <a:schemeClr val="accent4"/>
          </a:solidFill>
          <a:ln>
            <a:noFill/>
          </a:ln>
        </p:spPr>
        <p:txBody>
          <a:bodyPr spcFirstLastPara="1" wrap="square" lIns="457200" tIns="91425" rIns="457200" bIns="91425" anchor="t" anchorCtr="0">
            <a:normAutofit/>
          </a:bodyPr>
          <a:lstStyle>
            <a:lvl1pPr marL="457200" lvl="0" indent="-228600" algn="l">
              <a:spcBef>
                <a:spcPts val="0"/>
              </a:spcBef>
              <a:spcAft>
                <a:spcPts val="0"/>
              </a:spcAft>
              <a:buClr>
                <a:schemeClr val="lt1"/>
              </a:buClr>
              <a:buSzPts val="2000"/>
              <a:buNone/>
              <a:defRPr sz="2000">
                <a:solidFill>
                  <a:schemeClr val="lt1"/>
                </a:solidFill>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2" name="Google Shape;142;p27"/>
          <p:cNvSpPr txBox="1">
            <a:spLocks noGrp="1"/>
          </p:cNvSpPr>
          <p:nvPr>
            <p:ph type="body" idx="3"/>
          </p:nvPr>
        </p:nvSpPr>
        <p:spPr>
          <a:xfrm rot="-5400000">
            <a:off x="7563823" y="1361219"/>
            <a:ext cx="2686200" cy="169200"/>
          </a:xfrm>
          <a:prstGeom prst="rect">
            <a:avLst/>
          </a:prstGeom>
          <a:noFill/>
          <a:ln>
            <a:noFill/>
          </a:ln>
        </p:spPr>
        <p:txBody>
          <a:bodyPr spcFirstLastPara="1" wrap="square" lIns="45700" tIns="45700" rIns="0" bIns="0" anchor="t" anchorCtr="0">
            <a:spAutoFit/>
          </a:bodyPr>
          <a:lstStyle>
            <a:lvl1pPr marL="457200" lvl="0" indent="-228600" algn="r">
              <a:spcBef>
                <a:spcPts val="0"/>
              </a:spcBef>
              <a:spcAft>
                <a:spcPts val="0"/>
              </a:spcAft>
              <a:buClr>
                <a:schemeClr val="accent3"/>
              </a:buClr>
              <a:buSzPts val="800"/>
              <a:buNone/>
              <a:defRPr sz="800">
                <a:solidFill>
                  <a:schemeClr val="accent3"/>
                </a:solidFill>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3" name="Google Shape;143;p27"/>
          <p:cNvSpPr txBox="1"/>
          <p:nvPr/>
        </p:nvSpPr>
        <p:spPr>
          <a:xfrm>
            <a:off x="685800" y="4868700"/>
            <a:ext cx="58611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a:ea typeface="Gill Sans"/>
                <a:cs typeface="Gill Sans"/>
                <a:sym typeface="Gill Sans"/>
              </a:rPr>
              <a:t>Facility-Based Mentorship for Strengthening Breastfeeding Counselling in Kenya</a:t>
            </a:r>
            <a:endParaRPr>
              <a:solidFill>
                <a:schemeClr val="accent2"/>
              </a:solidFill>
            </a:endParaRPr>
          </a:p>
          <a:p>
            <a:pPr marL="0" marR="0" lvl="0" indent="0" algn="l" rtl="0">
              <a:spcBef>
                <a:spcPts val="0"/>
              </a:spcBef>
              <a:spcAft>
                <a:spcPts val="0"/>
              </a:spcAft>
              <a:buNone/>
            </a:pPr>
            <a:endParaRPr sz="1100">
              <a:solidFill>
                <a:schemeClr val="accent2"/>
              </a:solidFill>
              <a:latin typeface="Gill Sans"/>
              <a:ea typeface="Gill Sans"/>
              <a:cs typeface="Gill Sans"/>
              <a:sym typeface="Gill San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White/Gray/Gray 1 Content + Right Photo">
  <p:cSld name="White/Gray/Gray 1 Content + Right Photo">
    <p:bg>
      <p:bgPr>
        <a:solidFill>
          <a:schemeClr val="lt1"/>
        </a:solidFill>
        <a:effectLst/>
      </p:bgPr>
    </p:bg>
    <p:spTree>
      <p:nvGrpSpPr>
        <p:cNvPr id="1" name="Shape 144"/>
        <p:cNvGrpSpPr/>
        <p:nvPr/>
      </p:nvGrpSpPr>
      <p:grpSpPr>
        <a:xfrm>
          <a:off x="0" y="0"/>
          <a:ext cx="0" cy="0"/>
          <a:chOff x="0" y="0"/>
          <a:chExt cx="0" cy="0"/>
        </a:xfrm>
      </p:grpSpPr>
      <p:sp>
        <p:nvSpPr>
          <p:cNvPr id="145" name="Google Shape;145;p28"/>
          <p:cNvSpPr>
            <a:spLocks noGrp="1"/>
          </p:cNvSpPr>
          <p:nvPr>
            <p:ph type="pic" idx="2"/>
          </p:nvPr>
        </p:nvSpPr>
        <p:spPr>
          <a:xfrm>
            <a:off x="4787446" y="114300"/>
            <a:ext cx="4035000" cy="4512600"/>
          </a:xfrm>
          <a:prstGeom prst="rect">
            <a:avLst/>
          </a:prstGeom>
          <a:solidFill>
            <a:srgbClr val="FFFFFF"/>
          </a:solidFill>
          <a:ln>
            <a:noFill/>
          </a:ln>
        </p:spPr>
      </p:sp>
      <p:sp>
        <p:nvSpPr>
          <p:cNvPr id="146" name="Google Shape;146;p28"/>
          <p:cNvSpPr txBox="1">
            <a:spLocks noGrp="1"/>
          </p:cNvSpPr>
          <p:nvPr>
            <p:ph type="body" idx="1"/>
          </p:nvPr>
        </p:nvSpPr>
        <p:spPr>
          <a:xfrm>
            <a:off x="152400" y="114301"/>
            <a:ext cx="4419600" cy="4512600"/>
          </a:xfrm>
          <a:prstGeom prst="rect">
            <a:avLst/>
          </a:prstGeom>
          <a:solidFill>
            <a:schemeClr val="lt2"/>
          </a:solidFill>
          <a:ln>
            <a:noFill/>
          </a:ln>
        </p:spPr>
        <p:txBody>
          <a:bodyPr spcFirstLastPara="1" wrap="square" lIns="457200" tIns="91425" rIns="457200" bIns="91425" anchor="t" anchorCtr="0">
            <a:normAutofit/>
          </a:bodyPr>
          <a:lstStyle>
            <a:lvl1pPr marL="457200" lvl="0" indent="-228600" algn="l">
              <a:spcBef>
                <a:spcPts val="0"/>
              </a:spcBef>
              <a:spcAft>
                <a:spcPts val="0"/>
              </a:spcAft>
              <a:buClr>
                <a:schemeClr val="accent3"/>
              </a:buClr>
              <a:buSzPts val="2000"/>
              <a:buNone/>
              <a:defRPr sz="2000">
                <a:solidFill>
                  <a:schemeClr val="accent3"/>
                </a:solidFill>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7" name="Google Shape;147;p28"/>
          <p:cNvSpPr txBox="1">
            <a:spLocks noGrp="1"/>
          </p:cNvSpPr>
          <p:nvPr>
            <p:ph type="body" idx="3"/>
          </p:nvPr>
        </p:nvSpPr>
        <p:spPr>
          <a:xfrm rot="-5400000">
            <a:off x="7563823" y="1361219"/>
            <a:ext cx="2686200" cy="169200"/>
          </a:xfrm>
          <a:prstGeom prst="rect">
            <a:avLst/>
          </a:prstGeom>
          <a:noFill/>
          <a:ln>
            <a:noFill/>
          </a:ln>
        </p:spPr>
        <p:txBody>
          <a:bodyPr spcFirstLastPara="1" wrap="square" lIns="45700" tIns="45700" rIns="0" bIns="0" anchor="t" anchorCtr="0">
            <a:spAutoFit/>
          </a:bodyPr>
          <a:lstStyle>
            <a:lvl1pPr marL="457200" lvl="0" indent="-228600" algn="r">
              <a:spcBef>
                <a:spcPts val="0"/>
              </a:spcBef>
              <a:spcAft>
                <a:spcPts val="0"/>
              </a:spcAft>
              <a:buClr>
                <a:schemeClr val="accent3"/>
              </a:buClr>
              <a:buSzPts val="800"/>
              <a:buNone/>
              <a:defRPr sz="800">
                <a:solidFill>
                  <a:schemeClr val="accent3"/>
                </a:solidFill>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8" name="Google Shape;148;p28"/>
          <p:cNvSpPr txBox="1"/>
          <p:nvPr/>
        </p:nvSpPr>
        <p:spPr>
          <a:xfrm>
            <a:off x="685800" y="4868700"/>
            <a:ext cx="54717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a:ea typeface="Gill Sans"/>
                <a:cs typeface="Gill Sans"/>
                <a:sym typeface="Gill Sans"/>
              </a:rPr>
              <a:t>Facility-Based Mentorship for Strengthening Breastfeeding Counselling in Kenya</a:t>
            </a:r>
            <a:endParaRPr>
              <a:solidFill>
                <a:schemeClr val="accent2"/>
              </a:solidFill>
            </a:endParaRPr>
          </a:p>
          <a:p>
            <a:pPr marL="0" marR="0" lvl="0" indent="0" algn="l" rtl="0">
              <a:spcBef>
                <a:spcPts val="0"/>
              </a:spcBef>
              <a:spcAft>
                <a:spcPts val="0"/>
              </a:spcAft>
              <a:buNone/>
            </a:pPr>
            <a:endParaRPr sz="1100">
              <a:solidFill>
                <a:schemeClr val="accent2"/>
              </a:solidFill>
              <a:latin typeface="Gill Sans"/>
              <a:ea typeface="Gill Sans"/>
              <a:cs typeface="Gill Sans"/>
              <a:sym typeface="Gill San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Footer Only">
  <p:cSld name="Footer Only">
    <p:spTree>
      <p:nvGrpSpPr>
        <p:cNvPr id="1" name="Shape 149"/>
        <p:cNvGrpSpPr/>
        <p:nvPr/>
      </p:nvGrpSpPr>
      <p:grpSpPr>
        <a:xfrm>
          <a:off x="0" y="0"/>
          <a:ext cx="0" cy="0"/>
          <a:chOff x="0" y="0"/>
          <a:chExt cx="0" cy="0"/>
        </a:xfrm>
      </p:grpSpPr>
      <p:cxnSp>
        <p:nvCxnSpPr>
          <p:cNvPr id="150" name="Google Shape;150;p29"/>
          <p:cNvCxnSpPr/>
          <p:nvPr/>
        </p:nvCxnSpPr>
        <p:spPr>
          <a:xfrm>
            <a:off x="762000" y="2914650"/>
            <a:ext cx="32010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
        <p:nvSpPr>
          <p:cNvPr id="151" name="Google Shape;151;p29"/>
          <p:cNvSpPr txBox="1"/>
          <p:nvPr/>
        </p:nvSpPr>
        <p:spPr>
          <a:xfrm>
            <a:off x="685800" y="4868700"/>
            <a:ext cx="57951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a:ea typeface="Gill Sans"/>
                <a:cs typeface="Gill Sans"/>
                <a:sym typeface="Gill Sans"/>
              </a:rPr>
              <a:t>Facility-Based Mentorship for Strengthening Breastfeeding Counselling in Kenya</a:t>
            </a:r>
            <a:endParaRPr>
              <a:solidFill>
                <a:schemeClr val="accent2"/>
              </a:solidFill>
            </a:endParaRPr>
          </a:p>
          <a:p>
            <a:pPr marL="0" marR="0" lvl="0" indent="0" algn="l" rtl="0">
              <a:spcBef>
                <a:spcPts val="0"/>
              </a:spcBef>
              <a:spcAft>
                <a:spcPts val="0"/>
              </a:spcAft>
              <a:buNone/>
            </a:pPr>
            <a:endParaRPr sz="1100">
              <a:solidFill>
                <a:schemeClr val="accent2"/>
              </a:solidFill>
              <a:latin typeface="Gill Sans"/>
              <a:ea typeface="Gill Sans"/>
              <a:cs typeface="Gill Sans"/>
              <a:sym typeface="Gill San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Full Photo + Callout - Blue">
  <p:cSld name="Full Photo + Callout - Blue">
    <p:spTree>
      <p:nvGrpSpPr>
        <p:cNvPr id="1" name="Shape 152"/>
        <p:cNvGrpSpPr/>
        <p:nvPr/>
      </p:nvGrpSpPr>
      <p:grpSpPr>
        <a:xfrm>
          <a:off x="0" y="0"/>
          <a:ext cx="0" cy="0"/>
          <a:chOff x="0" y="0"/>
          <a:chExt cx="0" cy="0"/>
        </a:xfrm>
      </p:grpSpPr>
      <p:sp>
        <p:nvSpPr>
          <p:cNvPr id="153" name="Google Shape;153;p30"/>
          <p:cNvSpPr>
            <a:spLocks noGrp="1"/>
          </p:cNvSpPr>
          <p:nvPr>
            <p:ph type="pic" idx="2"/>
          </p:nvPr>
        </p:nvSpPr>
        <p:spPr>
          <a:xfrm>
            <a:off x="152400" y="102868"/>
            <a:ext cx="8839200" cy="4572000"/>
          </a:xfrm>
          <a:prstGeom prst="rect">
            <a:avLst/>
          </a:prstGeom>
          <a:noFill/>
          <a:ln>
            <a:noFill/>
          </a:ln>
        </p:spPr>
      </p:sp>
      <p:sp>
        <p:nvSpPr>
          <p:cNvPr id="154" name="Google Shape;154;p30"/>
          <p:cNvSpPr txBox="1">
            <a:spLocks noGrp="1"/>
          </p:cNvSpPr>
          <p:nvPr>
            <p:ph type="subTitle" idx="1"/>
          </p:nvPr>
        </p:nvSpPr>
        <p:spPr>
          <a:xfrm>
            <a:off x="685799" y="3086100"/>
            <a:ext cx="3581400" cy="1200000"/>
          </a:xfrm>
          <a:prstGeom prst="rect">
            <a:avLst/>
          </a:prstGeom>
          <a:solidFill>
            <a:schemeClr val="accent4"/>
          </a:solidFill>
          <a:ln>
            <a:noFill/>
          </a:ln>
        </p:spPr>
        <p:txBody>
          <a:bodyPr spcFirstLastPara="1" wrap="square" lIns="91425" tIns="91425" rIns="91425" bIns="91425" anchor="t" anchorCtr="0">
            <a:normAutofit/>
          </a:bodyPr>
          <a:lstStyle>
            <a:lvl1pPr lvl="0" algn="l">
              <a:spcBef>
                <a:spcPts val="0"/>
              </a:spcBef>
              <a:spcAft>
                <a:spcPts val="0"/>
              </a:spcAft>
              <a:buClr>
                <a:schemeClr val="lt1"/>
              </a:buClr>
              <a:buSzPts val="1800"/>
              <a:buNone/>
              <a:defRPr sz="1800">
                <a:solidFill>
                  <a:schemeClr val="lt1"/>
                </a:solidFill>
              </a:defRPr>
            </a:lvl1pPr>
            <a:lvl2pPr lvl="1" algn="ctr">
              <a:spcBef>
                <a:spcPts val="1200"/>
              </a:spcBef>
              <a:spcAft>
                <a:spcPts val="0"/>
              </a:spcAft>
              <a:buClr>
                <a:srgbClr val="888888"/>
              </a:buClr>
              <a:buSzPts val="2000"/>
              <a:buNone/>
              <a:defRPr>
                <a:solidFill>
                  <a:srgbClr val="888888"/>
                </a:solidFill>
              </a:defRPr>
            </a:lvl2pPr>
            <a:lvl3pPr lvl="2" algn="ctr">
              <a:spcBef>
                <a:spcPts val="1200"/>
              </a:spcBef>
              <a:spcAft>
                <a:spcPts val="0"/>
              </a:spcAft>
              <a:buClr>
                <a:srgbClr val="888888"/>
              </a:buClr>
              <a:buSzPts val="18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cxnSp>
        <p:nvCxnSpPr>
          <p:cNvPr id="155" name="Google Shape;155;p30"/>
          <p:cNvCxnSpPr/>
          <p:nvPr/>
        </p:nvCxnSpPr>
        <p:spPr>
          <a:xfrm>
            <a:off x="762000" y="2914650"/>
            <a:ext cx="32010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
        <p:nvSpPr>
          <p:cNvPr id="156" name="Google Shape;156;p30"/>
          <p:cNvSpPr txBox="1">
            <a:spLocks noGrp="1"/>
          </p:cNvSpPr>
          <p:nvPr>
            <p:ph type="body" idx="3"/>
          </p:nvPr>
        </p:nvSpPr>
        <p:spPr>
          <a:xfrm rot="-5400000">
            <a:off x="7563823" y="1361219"/>
            <a:ext cx="2686200" cy="169200"/>
          </a:xfrm>
          <a:prstGeom prst="rect">
            <a:avLst/>
          </a:prstGeom>
          <a:noFill/>
          <a:ln>
            <a:noFill/>
          </a:ln>
        </p:spPr>
        <p:txBody>
          <a:bodyPr spcFirstLastPara="1" wrap="square" lIns="45700" tIns="45700" rIns="0" bIns="0" anchor="t" anchorCtr="0">
            <a:spAutoFit/>
          </a:bodyPr>
          <a:lstStyle>
            <a:lvl1pPr marL="457200" lvl="0" indent="-228600" algn="r">
              <a:spcBef>
                <a:spcPts val="0"/>
              </a:spcBef>
              <a:spcAft>
                <a:spcPts val="0"/>
              </a:spcAft>
              <a:buClr>
                <a:schemeClr val="lt1"/>
              </a:buClr>
              <a:buSzPts val="800"/>
              <a:buNone/>
              <a:defRPr sz="800">
                <a:solidFill>
                  <a:schemeClr val="lt1"/>
                </a:solidFill>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7" name="Google Shape;157;p30"/>
          <p:cNvSpPr txBox="1"/>
          <p:nvPr/>
        </p:nvSpPr>
        <p:spPr>
          <a:xfrm>
            <a:off x="685800" y="4868700"/>
            <a:ext cx="60816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a:ea typeface="Gill Sans"/>
                <a:cs typeface="Gill Sans"/>
                <a:sym typeface="Gill Sans"/>
              </a:rPr>
              <a:t>Facility-Based Mentorship for Strengthening Breastfeeding Counselling in Kenya</a:t>
            </a:r>
            <a:endParaRPr>
              <a:solidFill>
                <a:schemeClr val="accent2"/>
              </a:solidFill>
            </a:endParaRPr>
          </a:p>
          <a:p>
            <a:pPr marL="0" marR="0" lvl="0" indent="0" algn="l" rtl="0">
              <a:spcBef>
                <a:spcPts val="0"/>
              </a:spcBef>
              <a:spcAft>
                <a:spcPts val="0"/>
              </a:spcAft>
              <a:buNone/>
            </a:pPr>
            <a:endParaRPr sz="1100">
              <a:solidFill>
                <a:schemeClr val="accent2"/>
              </a:solidFill>
              <a:latin typeface="Gill Sans"/>
              <a:ea typeface="Gill Sans"/>
              <a:cs typeface="Gill Sans"/>
              <a:sym typeface="Gill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 Full White">
  <p:cSld name="Cover - Full White">
    <p:bg>
      <p:bgPr>
        <a:solidFill>
          <a:schemeClr val="lt1"/>
        </a:solidFill>
        <a:effectLst/>
      </p:bgPr>
    </p:bg>
    <p:spTree>
      <p:nvGrpSpPr>
        <p:cNvPr id="1" name="Shape 24"/>
        <p:cNvGrpSpPr/>
        <p:nvPr/>
      </p:nvGrpSpPr>
      <p:grpSpPr>
        <a:xfrm>
          <a:off x="0" y="0"/>
          <a:ext cx="0" cy="0"/>
          <a:chOff x="0" y="0"/>
          <a:chExt cx="0" cy="0"/>
        </a:xfrm>
      </p:grpSpPr>
      <p:sp>
        <p:nvSpPr>
          <p:cNvPr id="25" name="Google Shape;25;p4"/>
          <p:cNvSpPr txBox="1">
            <a:spLocks noGrp="1"/>
          </p:cNvSpPr>
          <p:nvPr>
            <p:ph type="ctrTitle"/>
          </p:nvPr>
        </p:nvSpPr>
        <p:spPr>
          <a:xfrm>
            <a:off x="685800" y="1400215"/>
            <a:ext cx="5486400" cy="1400100"/>
          </a:xfrm>
          <a:prstGeom prst="rect">
            <a:avLst/>
          </a:prstGeom>
          <a:noFill/>
          <a:ln>
            <a:noFill/>
          </a:ln>
        </p:spPr>
        <p:txBody>
          <a:bodyPr spcFirstLastPara="1" wrap="square" lIns="0" tIns="0" rIns="0" bIns="0" anchor="b" anchorCtr="0">
            <a:normAutofit/>
          </a:bodyPr>
          <a:lstStyle>
            <a:lvl1pPr lvl="0" algn="l">
              <a:spcBef>
                <a:spcPts val="0"/>
              </a:spcBef>
              <a:spcAft>
                <a:spcPts val="0"/>
              </a:spcAft>
              <a:buClr>
                <a:schemeClr val="accent3"/>
              </a:buClr>
              <a:buSzPts val="3200"/>
              <a:buFont typeface="Gill Sans"/>
              <a:buNone/>
              <a:defRPr sz="3200">
                <a:solidFill>
                  <a:schemeClr val="accent3"/>
                </a:solidFill>
                <a:latin typeface="Gill Sans MT" panose="020B050202010402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4"/>
          <p:cNvSpPr txBox="1">
            <a:spLocks noGrp="1"/>
          </p:cNvSpPr>
          <p:nvPr>
            <p:ph type="subTitle" idx="1"/>
          </p:nvPr>
        </p:nvSpPr>
        <p:spPr>
          <a:xfrm>
            <a:off x="685800" y="3086099"/>
            <a:ext cx="3429000" cy="13143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chemeClr val="accent3"/>
              </a:buClr>
              <a:buSzPts val="1800"/>
              <a:buNone/>
              <a:defRPr sz="1800">
                <a:solidFill>
                  <a:schemeClr val="accent3"/>
                </a:solidFill>
                <a:latin typeface="Gill Sans MT" panose="020B0502020104020203" pitchFamily="34" charset="0"/>
              </a:defRPr>
            </a:lvl1pPr>
            <a:lvl2pPr lvl="1" algn="ctr">
              <a:spcBef>
                <a:spcPts val="1200"/>
              </a:spcBef>
              <a:spcAft>
                <a:spcPts val="0"/>
              </a:spcAft>
              <a:buClr>
                <a:srgbClr val="888888"/>
              </a:buClr>
              <a:buSzPts val="2000"/>
              <a:buNone/>
              <a:defRPr>
                <a:solidFill>
                  <a:srgbClr val="888888"/>
                </a:solidFill>
              </a:defRPr>
            </a:lvl2pPr>
            <a:lvl3pPr lvl="2" algn="ctr">
              <a:spcBef>
                <a:spcPts val="1200"/>
              </a:spcBef>
              <a:spcAft>
                <a:spcPts val="0"/>
              </a:spcAft>
              <a:buClr>
                <a:srgbClr val="888888"/>
              </a:buClr>
              <a:buSzPts val="18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7" name="Google Shape;27;p4"/>
          <p:cNvSpPr/>
          <p:nvPr/>
        </p:nvSpPr>
        <p:spPr>
          <a:xfrm>
            <a:off x="0" y="4769426"/>
            <a:ext cx="9144000" cy="374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MT" panose="020B0502020104020203" pitchFamily="34" charset="0"/>
              <a:ea typeface="Gill Sans"/>
              <a:cs typeface="Gill Sans"/>
              <a:sym typeface="Gill Sans"/>
            </a:endParaRPr>
          </a:p>
        </p:txBody>
      </p:sp>
      <p:pic>
        <p:nvPicPr>
          <p:cNvPr id="28" name="Google Shape;28;p4"/>
          <p:cNvPicPr preferRelativeResize="0"/>
          <p:nvPr/>
        </p:nvPicPr>
        <p:blipFill rotWithShape="1">
          <a:blip r:embed="rId2">
            <a:alphaModFix/>
          </a:blip>
          <a:srcRect/>
          <a:stretch/>
        </p:blipFill>
        <p:spPr>
          <a:xfrm>
            <a:off x="691522" y="514350"/>
            <a:ext cx="1360025" cy="402688"/>
          </a:xfrm>
          <a:prstGeom prst="rect">
            <a:avLst/>
          </a:prstGeom>
          <a:noFill/>
          <a:ln>
            <a:noFill/>
          </a:ln>
        </p:spPr>
      </p:pic>
      <p:sp>
        <p:nvSpPr>
          <p:cNvPr id="29" name="Google Shape;29;p4"/>
          <p:cNvSpPr txBox="1"/>
          <p:nvPr/>
        </p:nvSpPr>
        <p:spPr>
          <a:xfrm>
            <a:off x="685800" y="4868700"/>
            <a:ext cx="48987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lt1"/>
                </a:solidFill>
                <a:latin typeface="Gill Sans MT" panose="020B0502020104020203" pitchFamily="34" charset="0"/>
                <a:ea typeface="Gill Sans"/>
                <a:cs typeface="Gill Sans"/>
                <a:sym typeface="Gill Sans"/>
              </a:rPr>
              <a:t>Facility-Based Mentorship for Strengthening Breastfeeding Counselling in Kenya</a:t>
            </a:r>
            <a:endParaRPr>
              <a:solidFill>
                <a:schemeClr val="dk1"/>
              </a:solidFill>
              <a:latin typeface="Gill Sans MT" panose="020B0502020104020203" pitchFamily="34" charset="0"/>
            </a:endParaRPr>
          </a:p>
          <a:p>
            <a:pPr marL="0" marR="0" lvl="0" indent="0" algn="l" rtl="0">
              <a:spcBef>
                <a:spcPts val="0"/>
              </a:spcBef>
              <a:spcAft>
                <a:spcPts val="0"/>
              </a:spcAft>
              <a:buNone/>
            </a:pPr>
            <a:endParaRPr sz="1100">
              <a:solidFill>
                <a:schemeClr val="lt1"/>
              </a:solidFill>
              <a:latin typeface="Gill Sans MT" panose="020B0502020104020203" pitchFamily="34" charset="0"/>
              <a:ea typeface="Gill Sans"/>
              <a:cs typeface="Gill Sans"/>
              <a:sym typeface="Gill San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Full Photo + Callout - Gray">
  <p:cSld name="Full Photo + Callout - Gray">
    <p:spTree>
      <p:nvGrpSpPr>
        <p:cNvPr id="1" name="Shape 158"/>
        <p:cNvGrpSpPr/>
        <p:nvPr/>
      </p:nvGrpSpPr>
      <p:grpSpPr>
        <a:xfrm>
          <a:off x="0" y="0"/>
          <a:ext cx="0" cy="0"/>
          <a:chOff x="0" y="0"/>
          <a:chExt cx="0" cy="0"/>
        </a:xfrm>
      </p:grpSpPr>
      <p:sp>
        <p:nvSpPr>
          <p:cNvPr id="159" name="Google Shape;159;p31"/>
          <p:cNvSpPr>
            <a:spLocks noGrp="1"/>
          </p:cNvSpPr>
          <p:nvPr>
            <p:ph type="pic" idx="2"/>
          </p:nvPr>
        </p:nvSpPr>
        <p:spPr>
          <a:xfrm>
            <a:off x="152400" y="102868"/>
            <a:ext cx="8839200" cy="4572000"/>
          </a:xfrm>
          <a:prstGeom prst="rect">
            <a:avLst/>
          </a:prstGeom>
          <a:noFill/>
          <a:ln>
            <a:noFill/>
          </a:ln>
        </p:spPr>
      </p:sp>
      <p:sp>
        <p:nvSpPr>
          <p:cNvPr id="160" name="Google Shape;160;p31"/>
          <p:cNvSpPr txBox="1">
            <a:spLocks noGrp="1"/>
          </p:cNvSpPr>
          <p:nvPr>
            <p:ph type="subTitle" idx="1"/>
          </p:nvPr>
        </p:nvSpPr>
        <p:spPr>
          <a:xfrm>
            <a:off x="685799" y="3086100"/>
            <a:ext cx="3581400" cy="1200000"/>
          </a:xfrm>
          <a:prstGeom prst="rect">
            <a:avLst/>
          </a:prstGeom>
          <a:solidFill>
            <a:schemeClr val="lt2"/>
          </a:solidFill>
          <a:ln>
            <a:noFill/>
          </a:ln>
        </p:spPr>
        <p:txBody>
          <a:bodyPr spcFirstLastPara="1" wrap="square" lIns="91425" tIns="91425" rIns="91425" bIns="91425" anchor="t" anchorCtr="0">
            <a:normAutofit/>
          </a:bodyPr>
          <a:lstStyle>
            <a:lvl1pPr lvl="0" algn="l">
              <a:spcBef>
                <a:spcPts val="0"/>
              </a:spcBef>
              <a:spcAft>
                <a:spcPts val="0"/>
              </a:spcAft>
              <a:buClr>
                <a:schemeClr val="accent3"/>
              </a:buClr>
              <a:buSzPts val="1800"/>
              <a:buNone/>
              <a:defRPr sz="1800">
                <a:solidFill>
                  <a:schemeClr val="accent3"/>
                </a:solidFill>
              </a:defRPr>
            </a:lvl1pPr>
            <a:lvl2pPr lvl="1" algn="ctr">
              <a:spcBef>
                <a:spcPts val="1200"/>
              </a:spcBef>
              <a:spcAft>
                <a:spcPts val="0"/>
              </a:spcAft>
              <a:buClr>
                <a:srgbClr val="888888"/>
              </a:buClr>
              <a:buSzPts val="2000"/>
              <a:buNone/>
              <a:defRPr>
                <a:solidFill>
                  <a:srgbClr val="888888"/>
                </a:solidFill>
              </a:defRPr>
            </a:lvl2pPr>
            <a:lvl3pPr lvl="2" algn="ctr">
              <a:spcBef>
                <a:spcPts val="1200"/>
              </a:spcBef>
              <a:spcAft>
                <a:spcPts val="0"/>
              </a:spcAft>
              <a:buClr>
                <a:srgbClr val="888888"/>
              </a:buClr>
              <a:buSzPts val="18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cxnSp>
        <p:nvCxnSpPr>
          <p:cNvPr id="161" name="Google Shape;161;p31"/>
          <p:cNvCxnSpPr/>
          <p:nvPr/>
        </p:nvCxnSpPr>
        <p:spPr>
          <a:xfrm>
            <a:off x="762000" y="2914650"/>
            <a:ext cx="32010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
        <p:nvSpPr>
          <p:cNvPr id="162" name="Google Shape;162;p31"/>
          <p:cNvSpPr txBox="1">
            <a:spLocks noGrp="1"/>
          </p:cNvSpPr>
          <p:nvPr>
            <p:ph type="body" idx="3"/>
          </p:nvPr>
        </p:nvSpPr>
        <p:spPr>
          <a:xfrm rot="-5400000">
            <a:off x="7563823" y="1361219"/>
            <a:ext cx="2686200" cy="169200"/>
          </a:xfrm>
          <a:prstGeom prst="rect">
            <a:avLst/>
          </a:prstGeom>
          <a:noFill/>
          <a:ln>
            <a:noFill/>
          </a:ln>
        </p:spPr>
        <p:txBody>
          <a:bodyPr spcFirstLastPara="1" wrap="square" lIns="45700" tIns="45700" rIns="0" bIns="0" anchor="t" anchorCtr="0">
            <a:spAutoFit/>
          </a:bodyPr>
          <a:lstStyle>
            <a:lvl1pPr marL="457200" lvl="0" indent="-228600" algn="r">
              <a:spcBef>
                <a:spcPts val="0"/>
              </a:spcBef>
              <a:spcAft>
                <a:spcPts val="0"/>
              </a:spcAft>
              <a:buClr>
                <a:schemeClr val="lt1"/>
              </a:buClr>
              <a:buSzPts val="800"/>
              <a:buNone/>
              <a:defRPr sz="800">
                <a:solidFill>
                  <a:schemeClr val="lt1"/>
                </a:solidFill>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3" name="Google Shape;163;p31"/>
          <p:cNvSpPr txBox="1"/>
          <p:nvPr/>
        </p:nvSpPr>
        <p:spPr>
          <a:xfrm>
            <a:off x="685800" y="4868700"/>
            <a:ext cx="53175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a:ea typeface="Gill Sans"/>
                <a:cs typeface="Gill Sans"/>
                <a:sym typeface="Gill Sans"/>
              </a:rPr>
              <a:t>Facility-Based Mentorship for Strengthening Breastfeeding Counselling in Kenya</a:t>
            </a:r>
            <a:endParaRPr>
              <a:solidFill>
                <a:schemeClr val="accent2"/>
              </a:solidFill>
            </a:endParaRPr>
          </a:p>
          <a:p>
            <a:pPr marL="0" marR="0" lvl="0" indent="0" algn="l" rtl="0">
              <a:spcBef>
                <a:spcPts val="0"/>
              </a:spcBef>
              <a:spcAft>
                <a:spcPts val="0"/>
              </a:spcAft>
              <a:buNone/>
            </a:pPr>
            <a:endParaRPr sz="1100">
              <a:solidFill>
                <a:schemeClr val="accent2"/>
              </a:solidFill>
              <a:latin typeface="Gill Sans"/>
              <a:ea typeface="Gill Sans"/>
              <a:cs typeface="Gill Sans"/>
              <a:sym typeface="Gill San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4"/>
        <p:cNvGrpSpPr/>
        <p:nvPr/>
      </p:nvGrpSpPr>
      <p:grpSpPr>
        <a:xfrm>
          <a:off x="0" y="0"/>
          <a:ext cx="0" cy="0"/>
          <a:chOff x="0" y="0"/>
          <a:chExt cx="0" cy="0"/>
        </a:xfrm>
      </p:grpSpPr>
      <p:sp>
        <p:nvSpPr>
          <p:cNvPr id="165" name="Google Shape;165;p32"/>
          <p:cNvSpPr txBox="1">
            <a:spLocks noGrp="1"/>
          </p:cNvSpPr>
          <p:nvPr>
            <p:ph type="ctrTitle"/>
          </p:nvPr>
        </p:nvSpPr>
        <p:spPr>
          <a:xfrm>
            <a:off x="311708" y="744575"/>
            <a:ext cx="8520600" cy="2052600"/>
          </a:xfrm>
          <a:prstGeom prst="rect">
            <a:avLst/>
          </a:prstGeom>
        </p:spPr>
        <p:txBody>
          <a:bodyPr spcFirstLastPara="1" wrap="square" lIns="0" tIns="0" rIns="0" bIns="0"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66" name="Google Shape;166;p32"/>
          <p:cNvSpPr txBox="1">
            <a:spLocks noGrp="1"/>
          </p:cNvSpPr>
          <p:nvPr>
            <p:ph type="subTitle" idx="1"/>
          </p:nvPr>
        </p:nvSpPr>
        <p:spPr>
          <a:xfrm>
            <a:off x="311700" y="2834125"/>
            <a:ext cx="8520600" cy="7926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360"/>
              </a:spcBef>
              <a:spcAft>
                <a:spcPts val="0"/>
              </a:spcAft>
              <a:buSzPts val="2800"/>
              <a:buNone/>
              <a:defRPr sz="2800"/>
            </a:lvl3pPr>
            <a:lvl4pPr lvl="3" algn="ctr" rtl="0">
              <a:lnSpc>
                <a:spcPct val="100000"/>
              </a:lnSpc>
              <a:spcBef>
                <a:spcPts val="320"/>
              </a:spcBef>
              <a:spcAft>
                <a:spcPts val="0"/>
              </a:spcAft>
              <a:buSzPts val="2800"/>
              <a:buNone/>
              <a:defRPr sz="2800"/>
            </a:lvl4pPr>
            <a:lvl5pPr lvl="4" algn="ctr" rtl="0">
              <a:lnSpc>
                <a:spcPct val="100000"/>
              </a:lnSpc>
              <a:spcBef>
                <a:spcPts val="280"/>
              </a:spcBef>
              <a:spcAft>
                <a:spcPts val="0"/>
              </a:spcAft>
              <a:buSzPts val="2800"/>
              <a:buNone/>
              <a:defRPr sz="2800"/>
            </a:lvl5pPr>
            <a:lvl6pPr lvl="5" algn="ctr" rtl="0">
              <a:lnSpc>
                <a:spcPct val="100000"/>
              </a:lnSpc>
              <a:spcBef>
                <a:spcPts val="400"/>
              </a:spcBef>
              <a:spcAft>
                <a:spcPts val="0"/>
              </a:spcAft>
              <a:buSzPts val="2800"/>
              <a:buNone/>
              <a:defRPr sz="2800"/>
            </a:lvl6pPr>
            <a:lvl7pPr lvl="6" algn="ctr" rtl="0">
              <a:lnSpc>
                <a:spcPct val="100000"/>
              </a:lnSpc>
              <a:spcBef>
                <a:spcPts val="400"/>
              </a:spcBef>
              <a:spcAft>
                <a:spcPts val="0"/>
              </a:spcAft>
              <a:buSzPts val="2800"/>
              <a:buNone/>
              <a:defRPr sz="2800"/>
            </a:lvl7pPr>
            <a:lvl8pPr lvl="7" algn="ctr" rtl="0">
              <a:lnSpc>
                <a:spcPct val="100000"/>
              </a:lnSpc>
              <a:spcBef>
                <a:spcPts val="400"/>
              </a:spcBef>
              <a:spcAft>
                <a:spcPts val="0"/>
              </a:spcAft>
              <a:buSzPts val="2800"/>
              <a:buNone/>
              <a:defRPr sz="2800"/>
            </a:lvl8pPr>
            <a:lvl9pPr lvl="8" algn="ctr" rtl="0">
              <a:lnSpc>
                <a:spcPct val="100000"/>
              </a:lnSpc>
              <a:spcBef>
                <a:spcPts val="400"/>
              </a:spcBef>
              <a:spcAft>
                <a:spcPts val="0"/>
              </a:spcAft>
              <a:buSzPts val="2800"/>
              <a:buNone/>
              <a:defRPr sz="2800"/>
            </a:lvl9pPr>
          </a:lstStyle>
          <a:p>
            <a:endParaRPr/>
          </a:p>
        </p:txBody>
      </p:sp>
      <p:sp>
        <p:nvSpPr>
          <p:cNvPr id="167" name="Google Shape;167;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ver - Full Red">
  <p:cSld name="Cover - Full Red">
    <p:bg>
      <p:bgPr>
        <a:solidFill>
          <a:srgbClr val="BA0C2F"/>
        </a:solidFill>
        <a:effectLst/>
      </p:bgPr>
    </p:bg>
    <p:spTree>
      <p:nvGrpSpPr>
        <p:cNvPr id="1" name="Shape 30"/>
        <p:cNvGrpSpPr/>
        <p:nvPr/>
      </p:nvGrpSpPr>
      <p:grpSpPr>
        <a:xfrm>
          <a:off x="0" y="0"/>
          <a:ext cx="0" cy="0"/>
          <a:chOff x="0" y="0"/>
          <a:chExt cx="0" cy="0"/>
        </a:xfrm>
      </p:grpSpPr>
      <p:sp>
        <p:nvSpPr>
          <p:cNvPr id="31" name="Google Shape;31;p5"/>
          <p:cNvSpPr txBox="1">
            <a:spLocks noGrp="1"/>
          </p:cNvSpPr>
          <p:nvPr>
            <p:ph type="ctrTitle"/>
          </p:nvPr>
        </p:nvSpPr>
        <p:spPr>
          <a:xfrm>
            <a:off x="685800" y="1371600"/>
            <a:ext cx="5486400" cy="1428600"/>
          </a:xfrm>
          <a:prstGeom prst="rect">
            <a:avLst/>
          </a:prstGeom>
          <a:noFill/>
          <a:ln>
            <a:noFill/>
          </a:ln>
        </p:spPr>
        <p:txBody>
          <a:bodyPr spcFirstLastPara="1" wrap="square" lIns="0" tIns="0" rIns="0" bIns="0" anchor="b" anchorCtr="0">
            <a:normAutofit/>
          </a:bodyPr>
          <a:lstStyle>
            <a:lvl1pPr lvl="0" algn="l">
              <a:spcBef>
                <a:spcPts val="0"/>
              </a:spcBef>
              <a:spcAft>
                <a:spcPts val="0"/>
              </a:spcAft>
              <a:buClr>
                <a:srgbClr val="FFFFFF"/>
              </a:buClr>
              <a:buSzPts val="3200"/>
              <a:buFont typeface="Gill Sans"/>
              <a:buNone/>
              <a:defRPr sz="3200">
                <a:solidFill>
                  <a:srgbClr val="FFFFFF"/>
                </a:solidFill>
                <a:latin typeface="Gill Sans MT" panose="020B050202010402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5"/>
          <p:cNvSpPr txBox="1">
            <a:spLocks noGrp="1"/>
          </p:cNvSpPr>
          <p:nvPr>
            <p:ph type="subTitle" idx="1"/>
          </p:nvPr>
        </p:nvSpPr>
        <p:spPr>
          <a:xfrm>
            <a:off x="685800" y="3086099"/>
            <a:ext cx="3429000" cy="13143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1800"/>
              <a:buNone/>
              <a:defRPr sz="1800">
                <a:solidFill>
                  <a:srgbClr val="FFFFFF"/>
                </a:solidFill>
                <a:latin typeface="Gill Sans MT" panose="020B0502020104020203" pitchFamily="34" charset="0"/>
              </a:defRPr>
            </a:lvl1pPr>
            <a:lvl2pPr lvl="1" algn="ctr">
              <a:spcBef>
                <a:spcPts val="1200"/>
              </a:spcBef>
              <a:spcAft>
                <a:spcPts val="0"/>
              </a:spcAft>
              <a:buClr>
                <a:srgbClr val="888888"/>
              </a:buClr>
              <a:buSzPts val="2000"/>
              <a:buNone/>
              <a:defRPr>
                <a:solidFill>
                  <a:srgbClr val="888888"/>
                </a:solidFill>
              </a:defRPr>
            </a:lvl2pPr>
            <a:lvl3pPr lvl="2" algn="ctr">
              <a:spcBef>
                <a:spcPts val="1200"/>
              </a:spcBef>
              <a:spcAft>
                <a:spcPts val="0"/>
              </a:spcAft>
              <a:buClr>
                <a:srgbClr val="888888"/>
              </a:buClr>
              <a:buSzPts val="18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pic>
        <p:nvPicPr>
          <p:cNvPr id="33" name="Google Shape;33;p5"/>
          <p:cNvPicPr preferRelativeResize="0"/>
          <p:nvPr/>
        </p:nvPicPr>
        <p:blipFill rotWithShape="1">
          <a:blip r:embed="rId2">
            <a:alphaModFix/>
          </a:blip>
          <a:srcRect/>
          <a:stretch/>
        </p:blipFill>
        <p:spPr>
          <a:xfrm>
            <a:off x="691522" y="514350"/>
            <a:ext cx="1360023" cy="408007"/>
          </a:xfrm>
          <a:prstGeom prst="rect">
            <a:avLst/>
          </a:prstGeom>
          <a:noFill/>
          <a:ln>
            <a:noFill/>
          </a:ln>
          <a:effectLst>
            <a:outerShdw blurRad="254000" algn="tl" rotWithShape="0">
              <a:srgbClr val="000000">
                <a:alpha val="20000"/>
              </a:srgbClr>
            </a:outerShdw>
          </a:effectLst>
        </p:spPr>
      </p:pic>
      <p:sp>
        <p:nvSpPr>
          <p:cNvPr id="34" name="Google Shape;34;p5"/>
          <p:cNvSpPr txBox="1"/>
          <p:nvPr/>
        </p:nvSpPr>
        <p:spPr>
          <a:xfrm>
            <a:off x="685800" y="4868700"/>
            <a:ext cx="45900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MT" panose="020B0502020104020203" pitchFamily="34" charset="0"/>
                <a:ea typeface="Gill Sans"/>
                <a:cs typeface="Gill Sans"/>
                <a:sym typeface="Gill Sans"/>
              </a:rPr>
              <a:t>Facility-Based Mentorship for Strengthening Breastfeeding Counselling in Kenya</a:t>
            </a:r>
            <a:endParaRPr>
              <a:solidFill>
                <a:schemeClr val="accent2"/>
              </a:solidFill>
              <a:latin typeface="Gill Sans MT" panose="020B0502020104020203" pitchFamily="34" charset="0"/>
            </a:endParaRPr>
          </a:p>
          <a:p>
            <a:pPr marL="0" marR="0" lvl="0" indent="0" algn="l" rtl="0">
              <a:spcBef>
                <a:spcPts val="0"/>
              </a:spcBef>
              <a:spcAft>
                <a:spcPts val="0"/>
              </a:spcAft>
              <a:buNone/>
            </a:pPr>
            <a:endParaRPr sz="1100">
              <a:solidFill>
                <a:schemeClr val="accent2"/>
              </a:solidFill>
              <a:latin typeface="Gill Sans MT" panose="020B0502020104020203" pitchFamily="34" charset="0"/>
              <a:ea typeface="Gill Sans"/>
              <a:cs typeface="Gill Sans"/>
              <a:sym typeface="Gill San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 Full White" type="titleOnly">
  <p:cSld name="TITLE_ONLY">
    <p:bg>
      <p:bgPr>
        <a:solidFill>
          <a:schemeClr val="lt1"/>
        </a:solidFill>
        <a:effectLst/>
      </p:bgPr>
    </p:bg>
    <p:spTree>
      <p:nvGrpSpPr>
        <p:cNvPr id="1" name="Shape 35"/>
        <p:cNvGrpSpPr/>
        <p:nvPr/>
      </p:nvGrpSpPr>
      <p:grpSpPr>
        <a:xfrm>
          <a:off x="0" y="0"/>
          <a:ext cx="0" cy="0"/>
          <a:chOff x="0" y="0"/>
          <a:chExt cx="0" cy="0"/>
        </a:xfrm>
      </p:grpSpPr>
      <p:sp>
        <p:nvSpPr>
          <p:cNvPr id="36" name="Google Shape;36;p6"/>
          <p:cNvSpPr/>
          <p:nvPr/>
        </p:nvSpPr>
        <p:spPr>
          <a:xfrm>
            <a:off x="0" y="4769426"/>
            <a:ext cx="9144000" cy="374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MT" panose="020B0502020104020203" pitchFamily="34" charset="0"/>
              <a:ea typeface="Gill Sans"/>
              <a:cs typeface="Gill Sans"/>
              <a:sym typeface="Gill Sans"/>
            </a:endParaRPr>
          </a:p>
        </p:txBody>
      </p:sp>
      <p:sp>
        <p:nvSpPr>
          <p:cNvPr id="37" name="Google Shape;37;p6"/>
          <p:cNvSpPr txBox="1">
            <a:spLocks noGrp="1"/>
          </p:cNvSpPr>
          <p:nvPr>
            <p:ph type="title"/>
          </p:nvPr>
        </p:nvSpPr>
        <p:spPr>
          <a:xfrm>
            <a:off x="691522" y="1318736"/>
            <a:ext cx="5486400" cy="492443"/>
          </a:xfrm>
          <a:prstGeom prst="rect">
            <a:avLst/>
          </a:prstGeom>
          <a:noFill/>
          <a:ln>
            <a:noFill/>
          </a:ln>
        </p:spPr>
        <p:txBody>
          <a:bodyPr spcFirstLastPara="1" wrap="square" lIns="0" tIns="0" rIns="0" bIns="0" anchor="t" anchorCtr="0">
            <a:spAutoFit/>
          </a:bodyPr>
          <a:lstStyle>
            <a:lvl1pPr lvl="0" algn="l">
              <a:spcBef>
                <a:spcPts val="0"/>
              </a:spcBef>
              <a:spcAft>
                <a:spcPts val="0"/>
              </a:spcAft>
              <a:buClr>
                <a:schemeClr val="accent3"/>
              </a:buClr>
              <a:buSzPts val="3200"/>
              <a:buFont typeface="Gill Sans"/>
              <a:buNone/>
              <a:defRPr sz="3200">
                <a:solidFill>
                  <a:schemeClr val="accent3"/>
                </a:solidFill>
                <a:latin typeface="Gill Sans MT" panose="020B050202010402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8" name="Google Shape;38;p6"/>
          <p:cNvPicPr preferRelativeResize="0"/>
          <p:nvPr/>
        </p:nvPicPr>
        <p:blipFill rotWithShape="1">
          <a:blip r:embed="rId2">
            <a:alphaModFix/>
          </a:blip>
          <a:srcRect/>
          <a:stretch/>
        </p:blipFill>
        <p:spPr>
          <a:xfrm>
            <a:off x="691522" y="514350"/>
            <a:ext cx="1360025" cy="402688"/>
          </a:xfrm>
          <a:prstGeom prst="rect">
            <a:avLst/>
          </a:prstGeom>
          <a:noFill/>
          <a:ln>
            <a:noFill/>
          </a:ln>
        </p:spPr>
      </p:pic>
      <p:sp>
        <p:nvSpPr>
          <p:cNvPr id="39" name="Google Shape;39;p6"/>
          <p:cNvSpPr txBox="1"/>
          <p:nvPr/>
        </p:nvSpPr>
        <p:spPr>
          <a:xfrm>
            <a:off x="691525" y="4883400"/>
            <a:ext cx="46797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lt1"/>
                </a:solidFill>
                <a:latin typeface="Gill Sans MT" panose="020B0502020104020203" pitchFamily="34" charset="0"/>
                <a:ea typeface="Gill Sans"/>
                <a:cs typeface="Gill Sans"/>
                <a:sym typeface="Gill Sans"/>
              </a:rPr>
              <a:t>Facility-Based Mentorship for Strengthening Breastfeeding Counselling in Kenya</a:t>
            </a:r>
            <a:endParaRPr>
              <a:solidFill>
                <a:schemeClr val="dk1"/>
              </a:solidFill>
              <a:latin typeface="Gill Sans MT" panose="020B0502020104020203" pitchFamily="34" charset="0"/>
            </a:endParaRPr>
          </a:p>
          <a:p>
            <a:pPr marL="0" marR="0" lvl="0" indent="0" algn="l" rtl="0">
              <a:spcBef>
                <a:spcPts val="0"/>
              </a:spcBef>
              <a:spcAft>
                <a:spcPts val="0"/>
              </a:spcAft>
              <a:buNone/>
            </a:pPr>
            <a:endParaRPr sz="1100">
              <a:solidFill>
                <a:schemeClr val="lt1"/>
              </a:solidFill>
              <a:latin typeface="Gill Sans MT" panose="020B0502020104020203" pitchFamily="34" charset="0"/>
              <a:ea typeface="Gill Sans"/>
              <a:cs typeface="Gill Sans"/>
              <a:sym typeface="Gill San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 Full Red">
  <p:cSld name="Divider - Full Red">
    <p:bg>
      <p:bgPr>
        <a:solidFill>
          <a:schemeClr val="accent2"/>
        </a:solidFill>
        <a:effectLst/>
      </p:bgPr>
    </p:bg>
    <p:spTree>
      <p:nvGrpSpPr>
        <p:cNvPr id="1" name="Shape 40"/>
        <p:cNvGrpSpPr/>
        <p:nvPr/>
      </p:nvGrpSpPr>
      <p:grpSpPr>
        <a:xfrm>
          <a:off x="0" y="0"/>
          <a:ext cx="0" cy="0"/>
          <a:chOff x="0" y="0"/>
          <a:chExt cx="0" cy="0"/>
        </a:xfrm>
      </p:grpSpPr>
      <p:sp>
        <p:nvSpPr>
          <p:cNvPr id="41" name="Google Shape;41;p7"/>
          <p:cNvSpPr/>
          <p:nvPr/>
        </p:nvSpPr>
        <p:spPr>
          <a:xfrm>
            <a:off x="0" y="4769426"/>
            <a:ext cx="9144000" cy="3741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MT" panose="020B0502020104020203" pitchFamily="34" charset="0"/>
              <a:ea typeface="Gill Sans"/>
              <a:cs typeface="Gill Sans"/>
              <a:sym typeface="Gill Sans"/>
            </a:endParaRPr>
          </a:p>
        </p:txBody>
      </p:sp>
      <p:sp>
        <p:nvSpPr>
          <p:cNvPr id="42" name="Google Shape;42;p7"/>
          <p:cNvSpPr txBox="1">
            <a:spLocks noGrp="1"/>
          </p:cNvSpPr>
          <p:nvPr>
            <p:ph type="title"/>
          </p:nvPr>
        </p:nvSpPr>
        <p:spPr>
          <a:xfrm>
            <a:off x="691522" y="1306637"/>
            <a:ext cx="5486400" cy="492443"/>
          </a:xfrm>
          <a:prstGeom prst="rect">
            <a:avLst/>
          </a:prstGeom>
          <a:noFill/>
          <a:ln>
            <a:noFill/>
          </a:ln>
        </p:spPr>
        <p:txBody>
          <a:bodyPr spcFirstLastPara="1" wrap="square" lIns="0" tIns="0" rIns="0" bIns="0" anchor="t" anchorCtr="0">
            <a:spAutoFit/>
          </a:bodyPr>
          <a:lstStyle>
            <a:lvl1pPr lvl="0" algn="l">
              <a:spcBef>
                <a:spcPts val="0"/>
              </a:spcBef>
              <a:spcAft>
                <a:spcPts val="0"/>
              </a:spcAft>
              <a:buClr>
                <a:schemeClr val="lt1"/>
              </a:buClr>
              <a:buSzPts val="3200"/>
              <a:buFont typeface="Gill Sans"/>
              <a:buNone/>
              <a:defRPr sz="3200">
                <a:solidFill>
                  <a:schemeClr val="lt1"/>
                </a:solidFill>
                <a:latin typeface="Gill Sans MT" panose="020B050202010402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3" name="Google Shape;43;p7"/>
          <p:cNvPicPr preferRelativeResize="0"/>
          <p:nvPr/>
        </p:nvPicPr>
        <p:blipFill rotWithShape="1">
          <a:blip r:embed="rId2">
            <a:alphaModFix/>
          </a:blip>
          <a:srcRect/>
          <a:stretch/>
        </p:blipFill>
        <p:spPr>
          <a:xfrm>
            <a:off x="691522" y="514350"/>
            <a:ext cx="1360023" cy="408007"/>
          </a:xfrm>
          <a:prstGeom prst="rect">
            <a:avLst/>
          </a:prstGeom>
          <a:noFill/>
          <a:ln>
            <a:noFill/>
          </a:ln>
          <a:effectLst>
            <a:outerShdw blurRad="254000" algn="tl" rotWithShape="0">
              <a:srgbClr val="000000">
                <a:alpha val="20000"/>
              </a:srgbClr>
            </a:outerShdw>
          </a:effectLst>
        </p:spPr>
      </p:pic>
      <p:sp>
        <p:nvSpPr>
          <p:cNvPr id="44" name="Google Shape;44;p7"/>
          <p:cNvSpPr txBox="1"/>
          <p:nvPr/>
        </p:nvSpPr>
        <p:spPr>
          <a:xfrm>
            <a:off x="685800" y="4868700"/>
            <a:ext cx="47442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MT" panose="020B0502020104020203" pitchFamily="34" charset="0"/>
                <a:ea typeface="Gill Sans"/>
                <a:cs typeface="Gill Sans"/>
                <a:sym typeface="Gill Sans"/>
              </a:rPr>
              <a:t>Facility-Based Mentorship for Strengthening Breastfeeding Counselling in Kenya</a:t>
            </a:r>
            <a:endParaRPr>
              <a:solidFill>
                <a:schemeClr val="accent2"/>
              </a:solidFill>
              <a:latin typeface="Gill Sans MT" panose="020B0502020104020203" pitchFamily="34" charset="0"/>
            </a:endParaRPr>
          </a:p>
          <a:p>
            <a:pPr marL="0" marR="0" lvl="0" indent="0" algn="l" rtl="0">
              <a:spcBef>
                <a:spcPts val="0"/>
              </a:spcBef>
              <a:spcAft>
                <a:spcPts val="0"/>
              </a:spcAft>
              <a:buNone/>
            </a:pPr>
            <a:endParaRPr sz="1100">
              <a:solidFill>
                <a:schemeClr val="accent2"/>
              </a:solidFill>
              <a:latin typeface="Gill Sans MT" panose="020B0502020104020203" pitchFamily="34" charset="0"/>
              <a:ea typeface="Gill Sans"/>
              <a:cs typeface="Gill Sans"/>
              <a:sym typeface="Gill Sa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White/Gray 1 Content - Bullets">
  <p:cSld name="White/Gray 1 Content - Bullets">
    <p:bg>
      <p:bgPr>
        <a:solidFill>
          <a:schemeClr val="lt1"/>
        </a:solidFill>
        <a:effectLst/>
      </p:bgPr>
    </p:bg>
    <p:spTree>
      <p:nvGrpSpPr>
        <p:cNvPr id="1" name="Shape 45"/>
        <p:cNvGrpSpPr/>
        <p:nvPr/>
      </p:nvGrpSpPr>
      <p:grpSpPr>
        <a:xfrm>
          <a:off x="0" y="0"/>
          <a:ext cx="0" cy="0"/>
          <a:chOff x="0" y="0"/>
          <a:chExt cx="0" cy="0"/>
        </a:xfrm>
      </p:grpSpPr>
      <p:sp>
        <p:nvSpPr>
          <p:cNvPr id="46" name="Google Shape;46;p8"/>
          <p:cNvSpPr txBox="1">
            <a:spLocks noGrp="1"/>
          </p:cNvSpPr>
          <p:nvPr>
            <p:ph type="body" idx="1"/>
          </p:nvPr>
        </p:nvSpPr>
        <p:spPr>
          <a:xfrm>
            <a:off x="685800" y="1200150"/>
            <a:ext cx="7772400" cy="3429000"/>
          </a:xfrm>
          <a:prstGeom prst="rect">
            <a:avLst/>
          </a:prstGeom>
          <a:noFill/>
          <a:ln>
            <a:noFill/>
          </a:ln>
        </p:spPr>
        <p:txBody>
          <a:bodyPr spcFirstLastPara="1" wrap="square" lIns="0" tIns="0" rIns="0" bIns="0" anchor="t" anchorCtr="0">
            <a:normAutofit/>
          </a:bodyPr>
          <a:lstStyle>
            <a:lvl1pPr marL="457200" lvl="0" indent="-342900" algn="l">
              <a:spcBef>
                <a:spcPts val="0"/>
              </a:spcBef>
              <a:spcAft>
                <a:spcPts val="0"/>
              </a:spcAft>
              <a:buClr>
                <a:srgbClr val="635C5B"/>
              </a:buClr>
              <a:buSzPts val="1800"/>
              <a:buChar char="•"/>
              <a:defRPr>
                <a:latin typeface="Gill Sans MT" panose="020B0502020104020203" pitchFamily="34" charset="0"/>
              </a:defRPr>
            </a:lvl1pPr>
            <a:lvl2pPr marL="914400" lvl="1" indent="-342900" algn="l">
              <a:spcBef>
                <a:spcPts val="1200"/>
              </a:spcBef>
              <a:spcAft>
                <a:spcPts val="0"/>
              </a:spcAft>
              <a:buClr>
                <a:srgbClr val="635C5B"/>
              </a:buClr>
              <a:buSzPts val="1800"/>
              <a:buChar char="–"/>
              <a:defRPr/>
            </a:lvl2pPr>
            <a:lvl3pPr marL="1371600" lvl="2" indent="-342900" algn="l">
              <a:spcBef>
                <a:spcPts val="12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7" name="Google Shape;47;p8"/>
          <p:cNvSpPr txBox="1">
            <a:spLocks noGrp="1"/>
          </p:cNvSpPr>
          <p:nvPr>
            <p:ph type="title"/>
          </p:nvPr>
        </p:nvSpPr>
        <p:spPr>
          <a:xfrm>
            <a:off x="686104" y="342900"/>
            <a:ext cx="7772400" cy="685800"/>
          </a:xfrm>
          <a:prstGeom prst="rect">
            <a:avLst/>
          </a:prstGeom>
          <a:noFill/>
          <a:ln>
            <a:noFill/>
          </a:ln>
        </p:spPr>
        <p:txBody>
          <a:bodyPr spcFirstLastPara="1" wrap="square" lIns="0" tIns="0" rIns="0" bIns="0" anchor="b" anchorCtr="0">
            <a:normAutofit/>
          </a:bodyPr>
          <a:lstStyle>
            <a:lvl1pPr lvl="0" algn="l">
              <a:spcBef>
                <a:spcPts val="0"/>
              </a:spcBef>
              <a:spcAft>
                <a:spcPts val="0"/>
              </a:spcAft>
              <a:buClr>
                <a:schemeClr val="accent2"/>
              </a:buClr>
              <a:buSzPts val="2800"/>
              <a:buFont typeface="Gill Sans"/>
              <a:buNone/>
              <a:defRPr>
                <a:solidFill>
                  <a:schemeClr val="accent2"/>
                </a:solidFill>
                <a:latin typeface="Gill Sans MT" panose="020B050202010402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8"/>
          <p:cNvSpPr txBox="1"/>
          <p:nvPr/>
        </p:nvSpPr>
        <p:spPr>
          <a:xfrm>
            <a:off x="685800" y="4868700"/>
            <a:ext cx="48105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MT" panose="020B0502020104020203" pitchFamily="34" charset="0"/>
                <a:ea typeface="Gill Sans"/>
                <a:cs typeface="Gill Sans"/>
                <a:sym typeface="Gill Sans"/>
              </a:rPr>
              <a:t>Facility-Based Mentorship for Strengthening Breastfeeding Counselling in Kenya</a:t>
            </a:r>
            <a:endParaRPr>
              <a:solidFill>
                <a:schemeClr val="accent2"/>
              </a:solidFill>
              <a:latin typeface="Gill Sans MT" panose="020B0502020104020203" pitchFamily="34" charset="0"/>
            </a:endParaRPr>
          </a:p>
          <a:p>
            <a:pPr marL="0" marR="0" lvl="0" indent="0" algn="l" rtl="0">
              <a:spcBef>
                <a:spcPts val="0"/>
              </a:spcBef>
              <a:spcAft>
                <a:spcPts val="0"/>
              </a:spcAft>
              <a:buNone/>
            </a:pPr>
            <a:endParaRPr sz="1100">
              <a:solidFill>
                <a:schemeClr val="accent2"/>
              </a:solidFill>
              <a:latin typeface="Gill Sans MT" panose="020B0502020104020203" pitchFamily="34" charset="0"/>
              <a:ea typeface="Gill Sans"/>
              <a:cs typeface="Gill Sans"/>
              <a:sym typeface="Gill San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White/Gray 1 Content - Text">
  <p:cSld name="White/Gray 1 Content - Text">
    <p:bg>
      <p:bgPr>
        <a:solidFill>
          <a:schemeClr val="lt1"/>
        </a:solidFill>
        <a:effectLst/>
      </p:bgPr>
    </p:bg>
    <p:spTree>
      <p:nvGrpSpPr>
        <p:cNvPr id="1" name="Shape 49"/>
        <p:cNvGrpSpPr/>
        <p:nvPr/>
      </p:nvGrpSpPr>
      <p:grpSpPr>
        <a:xfrm>
          <a:off x="0" y="0"/>
          <a:ext cx="0" cy="0"/>
          <a:chOff x="0" y="0"/>
          <a:chExt cx="0" cy="0"/>
        </a:xfrm>
      </p:grpSpPr>
      <p:sp>
        <p:nvSpPr>
          <p:cNvPr id="50" name="Google Shape;50;p9"/>
          <p:cNvSpPr txBox="1">
            <a:spLocks noGrp="1"/>
          </p:cNvSpPr>
          <p:nvPr>
            <p:ph type="body" idx="1"/>
          </p:nvPr>
        </p:nvSpPr>
        <p:spPr>
          <a:xfrm>
            <a:off x="685800" y="1200150"/>
            <a:ext cx="7772400" cy="342900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rgbClr val="635C5B"/>
              </a:buClr>
              <a:buSzPts val="2000"/>
              <a:buNone/>
              <a:defRPr>
                <a:latin typeface="Gill Sans MT" panose="020B0502020104020203" pitchFamily="34" charset="0"/>
              </a:defRPr>
            </a:lvl1pPr>
            <a:lvl2pPr marL="914400" lvl="1" indent="-228600" algn="l">
              <a:spcBef>
                <a:spcPts val="1200"/>
              </a:spcBef>
              <a:spcAft>
                <a:spcPts val="0"/>
              </a:spcAft>
              <a:buClr>
                <a:srgbClr val="635C5B"/>
              </a:buClr>
              <a:buSzPts val="2000"/>
              <a:buNone/>
              <a:defRPr/>
            </a:lvl2pPr>
            <a:lvl3pPr marL="1371600" lvl="2" indent="-342900" algn="l">
              <a:spcBef>
                <a:spcPts val="12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1" name="Google Shape;51;p9"/>
          <p:cNvSpPr txBox="1">
            <a:spLocks noGrp="1"/>
          </p:cNvSpPr>
          <p:nvPr>
            <p:ph type="title"/>
          </p:nvPr>
        </p:nvSpPr>
        <p:spPr>
          <a:xfrm>
            <a:off x="686104" y="342900"/>
            <a:ext cx="7772400" cy="685800"/>
          </a:xfrm>
          <a:prstGeom prst="rect">
            <a:avLst/>
          </a:prstGeom>
          <a:noFill/>
          <a:ln>
            <a:noFill/>
          </a:ln>
        </p:spPr>
        <p:txBody>
          <a:bodyPr spcFirstLastPara="1" wrap="square" lIns="0" tIns="0" rIns="0" bIns="0" anchor="b" anchorCtr="0">
            <a:normAutofit/>
          </a:bodyPr>
          <a:lstStyle>
            <a:lvl1pPr lvl="0" algn="l">
              <a:spcBef>
                <a:spcPts val="0"/>
              </a:spcBef>
              <a:spcAft>
                <a:spcPts val="0"/>
              </a:spcAft>
              <a:buClr>
                <a:schemeClr val="accent2"/>
              </a:buClr>
              <a:buSzPts val="2800"/>
              <a:buFont typeface="Gill Sans"/>
              <a:buNone/>
              <a:defRPr>
                <a:solidFill>
                  <a:schemeClr val="accent2"/>
                </a:solidFill>
                <a:latin typeface="Gill Sans MT" panose="020B050202010402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9"/>
          <p:cNvSpPr txBox="1"/>
          <p:nvPr/>
        </p:nvSpPr>
        <p:spPr>
          <a:xfrm>
            <a:off x="685800" y="4868700"/>
            <a:ext cx="49500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MT" panose="020B0502020104020203" pitchFamily="34" charset="0"/>
                <a:ea typeface="Gill Sans"/>
                <a:cs typeface="Gill Sans"/>
                <a:sym typeface="Gill Sans"/>
              </a:rPr>
              <a:t>Facility-Based Mentorship for Strengthening Breastfeeding Counselling in Kenya</a:t>
            </a:r>
            <a:endParaRPr>
              <a:solidFill>
                <a:schemeClr val="accent2"/>
              </a:solidFill>
              <a:latin typeface="Gill Sans MT" panose="020B0502020104020203" pitchFamily="34" charset="0"/>
            </a:endParaRPr>
          </a:p>
          <a:p>
            <a:pPr marL="0" marR="0" lvl="0" indent="0" algn="l" rtl="0">
              <a:spcBef>
                <a:spcPts val="0"/>
              </a:spcBef>
              <a:spcAft>
                <a:spcPts val="0"/>
              </a:spcAft>
              <a:buNone/>
            </a:pPr>
            <a:endParaRPr sz="1100">
              <a:solidFill>
                <a:schemeClr val="accent2"/>
              </a:solidFill>
              <a:latin typeface="Gill Sans MT" panose="020B0502020104020203" pitchFamily="34" charset="0"/>
              <a:ea typeface="Gill Sans"/>
              <a:cs typeface="Gill Sans"/>
              <a:sym typeface="Gill San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White Title + Left Photo">
  <p:cSld name="Divider - White Title + Left Photo">
    <p:bg>
      <p:bgPr>
        <a:solidFill>
          <a:schemeClr val="lt1"/>
        </a:solidFill>
        <a:effectLst/>
      </p:bgPr>
    </p:bg>
    <p:spTree>
      <p:nvGrpSpPr>
        <p:cNvPr id="1" name="Shape 53"/>
        <p:cNvGrpSpPr/>
        <p:nvPr/>
      </p:nvGrpSpPr>
      <p:grpSpPr>
        <a:xfrm>
          <a:off x="0" y="0"/>
          <a:ext cx="0" cy="0"/>
          <a:chOff x="0" y="0"/>
          <a:chExt cx="0" cy="0"/>
        </a:xfrm>
      </p:grpSpPr>
      <p:sp>
        <p:nvSpPr>
          <p:cNvPr id="54" name="Google Shape;54;p10"/>
          <p:cNvSpPr>
            <a:spLocks noGrp="1"/>
          </p:cNvSpPr>
          <p:nvPr>
            <p:ph type="pic" idx="2"/>
          </p:nvPr>
        </p:nvSpPr>
        <p:spPr>
          <a:xfrm>
            <a:off x="152400" y="114301"/>
            <a:ext cx="4419600" cy="4514700"/>
          </a:xfrm>
          <a:prstGeom prst="rect">
            <a:avLst/>
          </a:prstGeom>
          <a:solidFill>
            <a:srgbClr val="FFFFFF"/>
          </a:solidFill>
          <a:ln>
            <a:noFill/>
          </a:ln>
        </p:spPr>
      </p:sp>
      <p:sp>
        <p:nvSpPr>
          <p:cNvPr id="55" name="Google Shape;55;p10"/>
          <p:cNvSpPr txBox="1">
            <a:spLocks noGrp="1"/>
          </p:cNvSpPr>
          <p:nvPr>
            <p:ph type="title"/>
          </p:nvPr>
        </p:nvSpPr>
        <p:spPr>
          <a:xfrm>
            <a:off x="4877104" y="2228850"/>
            <a:ext cx="3885900" cy="13716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BA0C2F"/>
              </a:buClr>
              <a:buSzPts val="2800"/>
              <a:buFont typeface="Gill Sans"/>
              <a:buNone/>
              <a:defRPr>
                <a:solidFill>
                  <a:srgbClr val="BA0C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0"/>
          <p:cNvSpPr txBox="1">
            <a:spLocks noGrp="1"/>
          </p:cNvSpPr>
          <p:nvPr>
            <p:ph type="body" idx="1"/>
          </p:nvPr>
        </p:nvSpPr>
        <p:spPr>
          <a:xfrm rot="-5400000">
            <a:off x="3313500" y="1361219"/>
            <a:ext cx="2686200" cy="169200"/>
          </a:xfrm>
          <a:prstGeom prst="rect">
            <a:avLst/>
          </a:prstGeom>
          <a:noFill/>
          <a:ln>
            <a:noFill/>
          </a:ln>
        </p:spPr>
        <p:txBody>
          <a:bodyPr spcFirstLastPara="1" wrap="square" lIns="45700" tIns="45700" rIns="0" bIns="0" anchor="t" anchorCtr="0">
            <a:spAutoFit/>
          </a:bodyPr>
          <a:lstStyle>
            <a:lvl1pPr marL="457200" lvl="0" indent="-228600" algn="r">
              <a:spcBef>
                <a:spcPts val="0"/>
              </a:spcBef>
              <a:spcAft>
                <a:spcPts val="0"/>
              </a:spcAft>
              <a:buClr>
                <a:schemeClr val="accent3"/>
              </a:buClr>
              <a:buSzPts val="800"/>
              <a:buNone/>
              <a:defRPr sz="800">
                <a:solidFill>
                  <a:schemeClr val="accent3"/>
                </a:solidFill>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7" name="Google Shape;57;p10"/>
          <p:cNvSpPr txBox="1"/>
          <p:nvPr/>
        </p:nvSpPr>
        <p:spPr>
          <a:xfrm>
            <a:off x="685800" y="4868700"/>
            <a:ext cx="5537700" cy="430800"/>
          </a:xfrm>
          <a:prstGeom prst="rect">
            <a:avLst/>
          </a:prstGeom>
          <a:noFill/>
          <a:ln>
            <a:noFill/>
          </a:ln>
        </p:spPr>
        <p:txBody>
          <a:bodyPr spcFirstLastPara="1" wrap="square" lIns="0" tIns="45700" rIns="91425" bIns="45700" anchor="t" anchorCtr="0">
            <a:spAutoFit/>
          </a:bodyPr>
          <a:lstStyle/>
          <a:p>
            <a:pPr marL="0" lvl="0" indent="0" algn="l" rtl="0">
              <a:spcBef>
                <a:spcPts val="0"/>
              </a:spcBef>
              <a:spcAft>
                <a:spcPts val="0"/>
              </a:spcAft>
              <a:buClr>
                <a:schemeClr val="dk1"/>
              </a:buClr>
              <a:buFont typeface="Arial"/>
              <a:buNone/>
            </a:pPr>
            <a:r>
              <a:rPr lang="en-GB" sz="1100">
                <a:solidFill>
                  <a:schemeClr val="accent2"/>
                </a:solidFill>
                <a:latin typeface="Gill Sans"/>
                <a:ea typeface="Gill Sans"/>
                <a:cs typeface="Gill Sans"/>
                <a:sym typeface="Gill Sans"/>
              </a:rPr>
              <a:t>Facility-Based Mentorship for Strengthening Breastfeeding Counselling in Kenya</a:t>
            </a:r>
            <a:endParaRPr>
              <a:solidFill>
                <a:schemeClr val="accent2"/>
              </a:solidFill>
            </a:endParaRPr>
          </a:p>
          <a:p>
            <a:pPr marL="0" marR="0" lvl="0" indent="0" algn="l" rtl="0">
              <a:spcBef>
                <a:spcPts val="0"/>
              </a:spcBef>
              <a:spcAft>
                <a:spcPts val="0"/>
              </a:spcAft>
              <a:buNone/>
            </a:pPr>
            <a:endParaRPr sz="1100">
              <a:solidFill>
                <a:schemeClr val="accent2"/>
              </a:solidFill>
              <a:latin typeface="Gill Sans"/>
              <a:ea typeface="Gill Sans"/>
              <a:cs typeface="Gill Sans"/>
              <a:sym typeface="Gill San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4769426"/>
            <a:ext cx="9144000" cy="374100"/>
          </a:xfrm>
          <a:prstGeom prst="rect">
            <a:avLst/>
          </a:prstGeom>
          <a:solidFill>
            <a:srgbClr val="CFCDC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MT" panose="020B0502020104020203" pitchFamily="34" charset="0"/>
              <a:ea typeface="Gill Sans"/>
              <a:cs typeface="Gill Sans"/>
              <a:sym typeface="Gill Sans"/>
            </a:endParaRPr>
          </a:p>
        </p:txBody>
      </p:sp>
      <p:sp>
        <p:nvSpPr>
          <p:cNvPr id="7" name="Google Shape;7;p1"/>
          <p:cNvSpPr txBox="1">
            <a:spLocks noGrp="1"/>
          </p:cNvSpPr>
          <p:nvPr>
            <p:ph type="title"/>
          </p:nvPr>
        </p:nvSpPr>
        <p:spPr>
          <a:xfrm>
            <a:off x="686104" y="342900"/>
            <a:ext cx="7772400" cy="685800"/>
          </a:xfrm>
          <a:prstGeom prst="rect">
            <a:avLst/>
          </a:prstGeom>
          <a:noFill/>
          <a:ln>
            <a:noFill/>
          </a:ln>
        </p:spPr>
        <p:txBody>
          <a:bodyPr spcFirstLastPara="1" wrap="square" lIns="0" tIns="0" rIns="0" bIns="0" anchor="b" anchorCtr="0">
            <a:normAutofit/>
          </a:bodyPr>
          <a:lstStyle>
            <a:lvl1pPr marR="0" lvl="0" algn="l" rtl="0">
              <a:spcBef>
                <a:spcPts val="0"/>
              </a:spcBef>
              <a:spcAft>
                <a:spcPts val="0"/>
              </a:spcAft>
              <a:buClr>
                <a:srgbClr val="BA0C2F"/>
              </a:buClr>
              <a:buSzPts val="2800"/>
              <a:buFont typeface="Gill Sans"/>
              <a:buNone/>
              <a:defRPr sz="2800" b="0" i="0" u="none" strike="noStrike" cap="none">
                <a:solidFill>
                  <a:srgbClr val="BA0C2F"/>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8" name="Google Shape;8;p1"/>
          <p:cNvSpPr txBox="1">
            <a:spLocks noGrp="1"/>
          </p:cNvSpPr>
          <p:nvPr>
            <p:ph type="body" idx="1"/>
          </p:nvPr>
        </p:nvSpPr>
        <p:spPr>
          <a:xfrm>
            <a:off x="685800" y="1200150"/>
            <a:ext cx="7772400" cy="3086100"/>
          </a:xfrm>
          <a:prstGeom prst="rect">
            <a:avLst/>
          </a:prstGeom>
          <a:noFill/>
          <a:ln>
            <a:noFill/>
          </a:ln>
        </p:spPr>
        <p:txBody>
          <a:bodyPr spcFirstLastPara="1" wrap="square" lIns="0" tIns="0" rIns="0" bIns="0" anchor="t" anchorCtr="0">
            <a:normAutofit/>
          </a:bodyPr>
          <a:lstStyle>
            <a:lvl1pPr marL="457200" marR="0" lvl="0" indent="-355600" algn="l" rtl="0">
              <a:spcBef>
                <a:spcPts val="0"/>
              </a:spcBef>
              <a:spcAft>
                <a:spcPts val="0"/>
              </a:spcAft>
              <a:buClr>
                <a:srgbClr val="635C5B"/>
              </a:buClr>
              <a:buSzPts val="2000"/>
              <a:buFont typeface="Arial"/>
              <a:buChar char="•"/>
              <a:defRPr sz="2000" b="0" i="0" u="none" strike="noStrike" cap="none">
                <a:solidFill>
                  <a:srgbClr val="635C5B"/>
                </a:solidFill>
                <a:latin typeface="Gill Sans"/>
                <a:ea typeface="Gill Sans"/>
                <a:cs typeface="Gill Sans"/>
                <a:sym typeface="Gill Sans"/>
              </a:defRPr>
            </a:lvl1pPr>
            <a:lvl2pPr marL="914400" marR="0" lvl="1" indent="-355600" algn="l" rtl="0">
              <a:spcBef>
                <a:spcPts val="1200"/>
              </a:spcBef>
              <a:spcAft>
                <a:spcPts val="0"/>
              </a:spcAft>
              <a:buClr>
                <a:srgbClr val="635C5B"/>
              </a:buClr>
              <a:buSzPts val="2000"/>
              <a:buFont typeface="Arial"/>
              <a:buChar char="–"/>
              <a:defRPr sz="2000" b="0" i="0" u="none" strike="noStrike" cap="none">
                <a:solidFill>
                  <a:srgbClr val="635C5B"/>
                </a:solidFill>
                <a:latin typeface="Gill Sans"/>
                <a:ea typeface="Gill Sans"/>
                <a:cs typeface="Gill Sans"/>
                <a:sym typeface="Gill Sans"/>
              </a:defRPr>
            </a:lvl2pPr>
            <a:lvl3pPr marL="1371600" marR="0" lvl="2" indent="-342900" algn="l" rtl="0">
              <a:spcBef>
                <a:spcPts val="12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L="1828800" marR="0" lvl="3" indent="-330200" algn="l" rtl="0">
              <a:spcBef>
                <a:spcPts val="32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4pPr>
            <a:lvl5pPr marL="2286000" marR="0" lvl="4" indent="-317500" algn="l" rtl="0">
              <a:spcBef>
                <a:spcPts val="28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dirty="0"/>
          </a:p>
        </p:txBody>
      </p:sp>
      <p:sp>
        <p:nvSpPr>
          <p:cNvPr id="9" name="Google Shape;9;p1"/>
          <p:cNvSpPr txBox="1">
            <a:spLocks noGrp="1"/>
          </p:cNvSpPr>
          <p:nvPr>
            <p:ph type="ftr" idx="11"/>
          </p:nvPr>
        </p:nvSpPr>
        <p:spPr>
          <a:xfrm>
            <a:off x="685800" y="4836019"/>
            <a:ext cx="3733800" cy="261570"/>
          </a:xfrm>
          <a:prstGeom prst="rect">
            <a:avLst/>
          </a:prstGeom>
          <a:noFill/>
          <a:ln>
            <a:noFill/>
          </a:ln>
        </p:spPr>
        <p:txBody>
          <a:bodyPr spcFirstLastPara="1" wrap="square" lIns="0" tIns="45700" rIns="91425" bIns="45700" anchor="ctr" anchorCtr="0">
            <a:spAutoFit/>
          </a:bodyPr>
          <a:lstStyle>
            <a:lvl1pPr marR="0" lvl="0" algn="l" rtl="0">
              <a:spcBef>
                <a:spcPts val="0"/>
              </a:spcBef>
              <a:spcAft>
                <a:spcPts val="0"/>
              </a:spcAft>
              <a:buSzPts val="1400"/>
              <a:buNone/>
              <a:defRPr sz="1100" b="0" i="0" u="none" strike="noStrike" cap="none">
                <a:solidFill>
                  <a:srgbClr val="635C5B"/>
                </a:solidFill>
                <a:latin typeface="Gill Sans MT" panose="020B0502020104020203" pitchFamily="34" charset="0"/>
                <a:ea typeface="Gill Sans MT" panose="020B0502020104020203" pitchFamily="34" charset="0"/>
                <a:cs typeface="Gill Sans MT" panose="020B0502020104020203" pitchFamily="34" charset="0"/>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lang="en-US"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Gill Sans MT" panose="020B0502020104020203" pitchFamily="34" charset="0"/>
          <a:ea typeface="Gill Sans MT" panose="020B05020201040202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Gill Sans MT" panose="020B0502020104020203" pitchFamily="34" charset="0"/>
          <a:ea typeface="Gill Sans MT" panose="020B05020201040202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hyperlink" Target="https://onlinelibrary.wiley.com/action/doSearch?ContribAuthorRaw=Chowdhury%2C+Ranadip" TargetMode="External"/><Relationship Id="rId3" Type="http://schemas.openxmlformats.org/officeDocument/2006/relationships/hyperlink" Target="https://doi.org/10.1186/1471-2458-13-S3-S20" TargetMode="External"/><Relationship Id="rId7" Type="http://schemas.openxmlformats.org/officeDocument/2006/relationships/hyperlink" Target="https://dhsprogram.com/pubs/pdf/fr229/fr229.pdf" TargetMode="External"/><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hyperlink" Target="https://dhsprogram.com/pubs/pdf/fr308/fr308.pdf" TargetMode="External"/><Relationship Id="rId5" Type="http://schemas.openxmlformats.org/officeDocument/2006/relationships/hyperlink" Target="https://dhsprogram.com/pubs/pdf/FR380/FR380bis.pdf" TargetMode="External"/><Relationship Id="rId4" Type="http://schemas.openxmlformats.org/officeDocument/2006/relationships/hyperlink" Target="https://doi.org/10.1017/S1368980017002531" TargetMode="External"/><Relationship Id="rId9" Type="http://schemas.openxmlformats.org/officeDocument/2006/relationships/hyperlink" Target="https://doi.org/10.1111/apa.13127"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apps.who.int/iris/handle/10665/351684" TargetMode="External"/><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hyperlink" Target="https://www.who.int/publications/i/item/9789240008854" TargetMode="External"/><Relationship Id="rId5" Type="http://schemas.openxmlformats.org/officeDocument/2006/relationships/hyperlink" Target="https://apps.who.int/iris/bitstream/handle/10665/333674/9789240008939-eng.pdf" TargetMode="External"/><Relationship Id="rId4" Type="http://schemas.openxmlformats.org/officeDocument/2006/relationships/hyperlink" Target="https://www.who.int/publications/i/item/9789241550468"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3"/>
          <p:cNvSpPr txBox="1">
            <a:spLocks noGrp="1"/>
          </p:cNvSpPr>
          <p:nvPr>
            <p:ph type="ctrTitle"/>
          </p:nvPr>
        </p:nvSpPr>
        <p:spPr>
          <a:xfrm>
            <a:off x="685800" y="1371602"/>
            <a:ext cx="4250400" cy="1428600"/>
          </a:xfrm>
          <a:prstGeom prst="rect">
            <a:avLst/>
          </a:prstGeom>
        </p:spPr>
        <p:txBody>
          <a:bodyPr spcFirstLastPara="1" wrap="square" lIns="0" tIns="0" rIns="0" bIns="0" anchor="b" anchorCtr="0">
            <a:normAutofit/>
          </a:bodyPr>
          <a:lstStyle/>
          <a:p>
            <a:pPr marL="0" lvl="0" indent="0" algn="l" rtl="0">
              <a:spcBef>
                <a:spcPts val="0"/>
              </a:spcBef>
              <a:spcAft>
                <a:spcPts val="0"/>
              </a:spcAft>
              <a:buClr>
                <a:schemeClr val="dk1"/>
              </a:buClr>
              <a:buSzPts val="1100"/>
              <a:buFont typeface="Arial"/>
              <a:buNone/>
            </a:pPr>
            <a:r>
              <a:rPr lang="en-GB" sz="2300" b="1" dirty="0"/>
              <a:t>Facility-Based Mentorship for Strengthening Breastfeeding Counselling in Kenya</a:t>
            </a:r>
            <a:endParaRPr dirty="0"/>
          </a:p>
        </p:txBody>
      </p:sp>
      <p:sp>
        <p:nvSpPr>
          <p:cNvPr id="173" name="Google Shape;173;p33"/>
          <p:cNvSpPr txBox="1">
            <a:spLocks noGrp="1"/>
          </p:cNvSpPr>
          <p:nvPr>
            <p:ph type="subTitle" idx="1"/>
          </p:nvPr>
        </p:nvSpPr>
        <p:spPr>
          <a:xfrm>
            <a:off x="685800" y="3086100"/>
            <a:ext cx="3581400" cy="1200000"/>
          </a:xfrm>
          <a:prstGeom prst="rect">
            <a:avLst/>
          </a:prstGeom>
        </p:spPr>
        <p:txBody>
          <a:bodyPr spcFirstLastPara="1" wrap="square" lIns="0" tIns="0" rIns="0" bIns="0" anchor="t" anchorCtr="0">
            <a:normAutofit/>
          </a:bodyPr>
          <a:lstStyle/>
          <a:p>
            <a:pPr marL="0" lvl="0" indent="0" algn="l" rtl="0">
              <a:spcBef>
                <a:spcPts val="0"/>
              </a:spcBef>
              <a:spcAft>
                <a:spcPts val="0"/>
              </a:spcAft>
              <a:buClr>
                <a:schemeClr val="dk1"/>
              </a:buClr>
              <a:buSzPts val="1100"/>
              <a:buFont typeface="Arial"/>
              <a:buNone/>
            </a:pPr>
            <a:r>
              <a:rPr lang="en-GB" sz="1600" i="1">
                <a:solidFill>
                  <a:srgbClr val="635C5B"/>
                </a:solidFill>
              </a:rPr>
              <a:t>Illustrative Slides for Sensitisation Meetings </a:t>
            </a:r>
            <a:endParaRPr i="1"/>
          </a:p>
        </p:txBody>
      </p:sp>
      <p:pic>
        <p:nvPicPr>
          <p:cNvPr id="175" name="Google Shape;175;p33" descr="A side view of a woman breastfeeding an infant."/>
          <p:cNvPicPr preferRelativeResize="0">
            <a:picLocks noGrp="1"/>
          </p:cNvPicPr>
          <p:nvPr>
            <p:ph type="pic" idx="3"/>
          </p:nvPr>
        </p:nvPicPr>
        <p:blipFill rotWithShape="1">
          <a:blip r:embed="rId3">
            <a:alphaModFix/>
          </a:blip>
          <a:srcRect l="22593" r="22593"/>
          <a:stretch/>
        </p:blipFill>
        <p:spPr>
          <a:xfrm>
            <a:off x="5105400" y="102868"/>
            <a:ext cx="3717002" cy="4526400"/>
          </a:xfrm>
          <a:prstGeom prst="rect">
            <a:avLst/>
          </a:prstGeom>
        </p:spPr>
      </p:pic>
      <p:sp>
        <p:nvSpPr>
          <p:cNvPr id="174" name="Google Shape;174;p33"/>
          <p:cNvSpPr txBox="1">
            <a:spLocks noGrp="1"/>
          </p:cNvSpPr>
          <p:nvPr>
            <p:ph type="body" idx="2"/>
          </p:nvPr>
        </p:nvSpPr>
        <p:spPr>
          <a:xfrm rot="-5400000">
            <a:off x="8025225" y="899900"/>
            <a:ext cx="1794300" cy="200100"/>
          </a:xfrm>
          <a:prstGeom prst="rect">
            <a:avLst/>
          </a:prstGeom>
        </p:spPr>
        <p:txBody>
          <a:bodyPr spcFirstLastPara="1" wrap="square" lIns="45700" tIns="45700" rIns="0" bIns="0" anchor="t" anchorCtr="0">
            <a:spAutoFit/>
          </a:bodyPr>
          <a:lstStyle/>
          <a:p>
            <a:pPr marL="0" lvl="0" indent="0" algn="l" rtl="0">
              <a:lnSpc>
                <a:spcPct val="115000"/>
              </a:lnSpc>
              <a:spcBef>
                <a:spcPts val="0"/>
              </a:spcBef>
              <a:spcAft>
                <a:spcPts val="0"/>
              </a:spcAft>
              <a:buClr>
                <a:schemeClr val="dk1"/>
              </a:buClr>
              <a:buSzPts val="1100"/>
              <a:buFont typeface="Arial"/>
              <a:buNone/>
            </a:pPr>
            <a:r>
              <a:rPr lang="en-GB" sz="1000"/>
              <a:t>Photo credit: Allan Gichigi/MCSP</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42"/>
          <p:cNvSpPr txBox="1">
            <a:spLocks noGrp="1"/>
          </p:cNvSpPr>
          <p:nvPr>
            <p:ph type="title" idx="4294967295"/>
          </p:nvPr>
        </p:nvSpPr>
        <p:spPr>
          <a:xfrm>
            <a:off x="0" y="0"/>
            <a:ext cx="9144000" cy="4711700"/>
          </a:xfrm>
          <a:prstGeom prst="rect">
            <a:avLst/>
          </a:prstGeom>
          <a:solidFill>
            <a:schemeClr val="lt2"/>
          </a:solidFill>
          <a:ln>
            <a:noFill/>
            <a:prstDash/>
          </a:ln>
          <a:effectLst/>
        </p:spPr>
        <p:txBody>
          <a:bodyPr rot="0" spcFirstLastPara="1" vertOverflow="overflow" horzOverflow="overflow" vert="horz" wrap="square" lIns="457200" tIns="91425" rIns="91425" bIns="91425"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1200"/>
              </a:spcAft>
              <a:buClr>
                <a:schemeClr val="accent3"/>
              </a:buClr>
              <a:buSzPts val="2000"/>
              <a:buFont typeface="Arial"/>
              <a:buNone/>
              <a:tabLst/>
              <a:defRPr/>
            </a:pPr>
            <a:r>
              <a:rPr kumimoji="0" lang="en-US" sz="2500" b="1" i="0" u="none" strike="noStrike" kern="0" cap="none" spc="0" normalizeH="0" baseline="0" noProof="0" dirty="0">
                <a:ln>
                  <a:noFill/>
                </a:ln>
                <a:solidFill>
                  <a:schemeClr val="dk1"/>
                </a:solidFill>
                <a:effectLst/>
                <a:uLnTx/>
                <a:uFillTx/>
                <a:latin typeface="Gill Sans MT" panose="020B0502020104020203" pitchFamily="34" charset="0"/>
                <a:ea typeface="Gill Sans"/>
                <a:cs typeface="Gill Sans"/>
                <a:sym typeface="Gill Sans"/>
              </a:rPr>
              <a:t>The 10 Steps to Successful Breastfeeding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5" name="Google Shape;235;p43"/>
          <p:cNvSpPr txBox="1">
            <a:spLocks noGrp="1"/>
          </p:cNvSpPr>
          <p:nvPr>
            <p:ph type="title"/>
          </p:nvPr>
        </p:nvSpPr>
        <p:spPr>
          <a:xfrm>
            <a:off x="686104" y="257175"/>
            <a:ext cx="7772400" cy="5145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Step 1: Facility Policies</a:t>
            </a:r>
            <a:endParaRPr dirty="0"/>
          </a:p>
        </p:txBody>
      </p:sp>
      <p:sp>
        <p:nvSpPr>
          <p:cNvPr id="234" name="Google Shape;234;p43"/>
          <p:cNvSpPr txBox="1">
            <a:spLocks noGrp="1"/>
          </p:cNvSpPr>
          <p:nvPr>
            <p:ph type="body" idx="1"/>
          </p:nvPr>
        </p:nvSpPr>
        <p:spPr>
          <a:xfrm>
            <a:off x="508875" y="926025"/>
            <a:ext cx="4321800" cy="3630900"/>
          </a:xfrm>
          <a:prstGeom prst="rect">
            <a:avLst/>
          </a:prstGeom>
        </p:spPr>
        <p:txBody>
          <a:bodyPr spcFirstLastPara="1" wrap="square" lIns="0" tIns="0" rIns="0" bIns="0" anchor="t" anchorCtr="0">
            <a:noAutofit/>
          </a:bodyPr>
          <a:lstStyle/>
          <a:p>
            <a:pPr marL="457200" lvl="0" indent="-332105" algn="l" rtl="0">
              <a:lnSpc>
                <a:spcPct val="80000"/>
              </a:lnSpc>
              <a:spcBef>
                <a:spcPts val="0"/>
              </a:spcBef>
              <a:spcAft>
                <a:spcPts val="0"/>
              </a:spcAft>
              <a:buSzPts val="1630"/>
              <a:buChar char="•"/>
            </a:pPr>
            <a:r>
              <a:rPr lang="en-GB" sz="1800"/>
              <a:t>Hospital policies should support mothers to breastfeed.</a:t>
            </a:r>
            <a:endParaRPr sz="1800"/>
          </a:p>
          <a:p>
            <a:pPr marL="457200" lvl="0" indent="-332105" algn="l" rtl="0">
              <a:lnSpc>
                <a:spcPct val="80000"/>
              </a:lnSpc>
              <a:spcBef>
                <a:spcPts val="1200"/>
              </a:spcBef>
              <a:spcAft>
                <a:spcPts val="0"/>
              </a:spcAft>
              <a:buSzPts val="1630"/>
              <a:buChar char="•"/>
            </a:pPr>
            <a:r>
              <a:rPr lang="en-GB" sz="1800"/>
              <a:t>Rationale: </a:t>
            </a:r>
            <a:endParaRPr sz="1800"/>
          </a:p>
          <a:p>
            <a:pPr marL="914400" lvl="1" indent="-332105" algn="l" rtl="0">
              <a:lnSpc>
                <a:spcPct val="80000"/>
              </a:lnSpc>
              <a:spcBef>
                <a:spcPts val="1200"/>
              </a:spcBef>
              <a:spcAft>
                <a:spcPts val="0"/>
              </a:spcAft>
              <a:buSzPts val="1630"/>
              <a:buChar char="—"/>
            </a:pPr>
            <a:r>
              <a:rPr lang="en-GB" sz="1800">
                <a:latin typeface="Gill Sans MT" panose="020B0502020104020203" pitchFamily="34" charset="0"/>
              </a:rPr>
              <a:t>Families are most vulnerable to the marketing of breast-milk substitutes (BMS) during the entire prenatal, perinatal and postnatal period when they are making decisions about infant feeding.</a:t>
            </a:r>
            <a:endParaRPr sz="1800">
              <a:latin typeface="Gill Sans MT" panose="020B0502020104020203" pitchFamily="34" charset="0"/>
            </a:endParaRPr>
          </a:p>
          <a:p>
            <a:pPr marL="914400" lvl="1" indent="-332105" algn="l" rtl="0">
              <a:lnSpc>
                <a:spcPct val="80000"/>
              </a:lnSpc>
              <a:spcBef>
                <a:spcPts val="1200"/>
              </a:spcBef>
              <a:spcAft>
                <a:spcPts val="1200"/>
              </a:spcAft>
              <a:buSzPts val="1630"/>
              <a:buChar char="—"/>
            </a:pPr>
            <a:r>
              <a:rPr lang="en-GB" sz="1800">
                <a:latin typeface="Gill Sans MT" panose="020B0502020104020203" pitchFamily="34" charset="0"/>
              </a:rPr>
              <a:t>WHO has called upon health workers and health-care systems to comply with the International Code of Marketing of Breast-Milk Substitutes &amp; BMS Regulations 2021.</a:t>
            </a:r>
            <a:endParaRPr sz="1629">
              <a:latin typeface="Gill Sans MT" panose="020B0502020104020203" pitchFamily="34" charset="0"/>
            </a:endParaRPr>
          </a:p>
        </p:txBody>
      </p:sp>
      <p:pic>
        <p:nvPicPr>
          <p:cNvPr id="236" name="Google Shape;236;p43" descr="Poster 1, titled hospital policies, features a man in a lab coat working on a laptop. Text in it reads, hospitals support mothers to breastfeed by not promoting infant formula, bottles or teats; making breastfeeding are standard practice; keeping track of support for breastfeeding."/>
          <p:cNvPicPr preferRelativeResize="0"/>
          <p:nvPr/>
        </p:nvPicPr>
        <p:blipFill rotWithShape="1">
          <a:blip r:embed="rId3">
            <a:alphaModFix/>
          </a:blip>
          <a:srcRect/>
          <a:stretch/>
        </p:blipFill>
        <p:spPr>
          <a:xfrm>
            <a:off x="4994600" y="1002250"/>
            <a:ext cx="3550589" cy="343974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3" name="Google Shape;243;p44"/>
          <p:cNvSpPr txBox="1">
            <a:spLocks noGrp="1"/>
          </p:cNvSpPr>
          <p:nvPr>
            <p:ph type="title"/>
          </p:nvPr>
        </p:nvSpPr>
        <p:spPr>
          <a:xfrm>
            <a:off x="686104" y="257175"/>
            <a:ext cx="7772400" cy="5145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Step 2: Staff Competency</a:t>
            </a:r>
            <a:endParaRPr dirty="0"/>
          </a:p>
        </p:txBody>
      </p:sp>
      <p:pic>
        <p:nvPicPr>
          <p:cNvPr id="244" name="Google Shape;244;p44" descr="Poster 2, titled staff competency, features a woman in a lab coat training a man and a woman who are behind a table. Text in it reads, hospitals support mothers to breastfeed by training staff on supporting mothers to breastfeed and assessing health workers’ knowledge and skills.&#10;&#10;"/>
          <p:cNvPicPr preferRelativeResize="0"/>
          <p:nvPr/>
        </p:nvPicPr>
        <p:blipFill rotWithShape="1">
          <a:blip r:embed="rId3">
            <a:alphaModFix/>
          </a:blip>
          <a:srcRect/>
          <a:stretch/>
        </p:blipFill>
        <p:spPr>
          <a:xfrm>
            <a:off x="663600" y="956728"/>
            <a:ext cx="3527400" cy="3527371"/>
          </a:xfrm>
          <a:prstGeom prst="rect">
            <a:avLst/>
          </a:prstGeom>
          <a:noFill/>
          <a:ln>
            <a:noFill/>
          </a:ln>
        </p:spPr>
      </p:pic>
      <p:sp>
        <p:nvSpPr>
          <p:cNvPr id="242" name="Google Shape;242;p44"/>
          <p:cNvSpPr txBox="1">
            <a:spLocks noGrp="1"/>
          </p:cNvSpPr>
          <p:nvPr>
            <p:ph type="body" idx="1"/>
          </p:nvPr>
        </p:nvSpPr>
        <p:spPr>
          <a:xfrm>
            <a:off x="4603900" y="956724"/>
            <a:ext cx="3527400" cy="3527400"/>
          </a:xfrm>
          <a:prstGeom prst="rect">
            <a:avLst/>
          </a:prstGeom>
        </p:spPr>
        <p:txBody>
          <a:bodyPr spcFirstLastPara="1" wrap="square" lIns="0" tIns="0" rIns="0" bIns="0" anchor="t" anchorCtr="0">
            <a:normAutofit fontScale="92500" lnSpcReduction="20000"/>
          </a:bodyPr>
          <a:lstStyle/>
          <a:p>
            <a:pPr marL="457200" lvl="0" indent="-342900" algn="l" rtl="0">
              <a:spcBef>
                <a:spcPts val="0"/>
              </a:spcBef>
              <a:spcAft>
                <a:spcPts val="0"/>
              </a:spcAft>
              <a:buSzPts val="1800"/>
              <a:buChar char="•"/>
            </a:pPr>
            <a:r>
              <a:rPr lang="en-GB" dirty="0"/>
              <a:t>Hospitals need to train their staff and support continuous development of knowledge and skills to support mothers to breastfeed.</a:t>
            </a:r>
            <a:endParaRPr dirty="0"/>
          </a:p>
          <a:p>
            <a:pPr marL="457200" lvl="0" indent="-342900" algn="l" rtl="0">
              <a:spcBef>
                <a:spcPts val="1200"/>
              </a:spcBef>
              <a:spcAft>
                <a:spcPts val="0"/>
              </a:spcAft>
              <a:buSzPts val="1800"/>
              <a:buChar char="•"/>
            </a:pPr>
            <a:r>
              <a:rPr lang="en-GB" dirty="0"/>
              <a:t>Rationale: </a:t>
            </a:r>
            <a:endParaRPr dirty="0"/>
          </a:p>
          <a:p>
            <a:pPr marL="914400" lvl="1" indent="-342900" algn="l" rtl="0">
              <a:spcBef>
                <a:spcPts val="1200"/>
              </a:spcBef>
              <a:spcAft>
                <a:spcPts val="1200"/>
              </a:spcAft>
              <a:buSzPts val="1800"/>
              <a:buChar char="—"/>
            </a:pPr>
            <a:r>
              <a:rPr lang="en-GB" dirty="0">
                <a:latin typeface="Gill Sans MT" panose="020B0502020104020203" pitchFamily="34" charset="0"/>
              </a:rPr>
              <a:t>Timely and appropriate care for breastfeeding mothers can only be accomplished if staff have the knowledge, competence, and skills to carry it out.</a:t>
            </a:r>
            <a:endParaRPr sz="1800" dirty="0">
              <a:latin typeface="Gill Sans MT" panose="020B0502020104020203"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1" name="Google Shape;251;p45"/>
          <p:cNvSpPr txBox="1">
            <a:spLocks noGrp="1"/>
          </p:cNvSpPr>
          <p:nvPr>
            <p:ph type="title"/>
          </p:nvPr>
        </p:nvSpPr>
        <p:spPr>
          <a:xfrm>
            <a:off x="686104" y="257175"/>
            <a:ext cx="7772400" cy="5145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Step 3: Antenatal Care</a:t>
            </a:r>
            <a:endParaRPr/>
          </a:p>
        </p:txBody>
      </p:sp>
      <p:sp>
        <p:nvSpPr>
          <p:cNvPr id="250" name="Google Shape;250;p45"/>
          <p:cNvSpPr txBox="1">
            <a:spLocks noGrp="1"/>
          </p:cNvSpPr>
          <p:nvPr>
            <p:ph type="body" idx="1"/>
          </p:nvPr>
        </p:nvSpPr>
        <p:spPr>
          <a:xfrm>
            <a:off x="609600" y="1090050"/>
            <a:ext cx="4005900" cy="3627600"/>
          </a:xfrm>
          <a:prstGeom prst="rect">
            <a:avLst/>
          </a:prstGeom>
        </p:spPr>
        <p:txBody>
          <a:bodyPr spcFirstLastPara="1" wrap="square" lIns="0" tIns="0" rIns="0" bIns="0" anchor="t" anchorCtr="0">
            <a:normAutofit fontScale="92500" lnSpcReduction="20000"/>
          </a:bodyPr>
          <a:lstStyle/>
          <a:p>
            <a:pPr marL="457200" lvl="0" indent="-334327" algn="l" rtl="0">
              <a:spcBef>
                <a:spcPts val="0"/>
              </a:spcBef>
              <a:spcAft>
                <a:spcPts val="0"/>
              </a:spcAft>
              <a:buSzPct val="90000"/>
              <a:buChar char="•"/>
            </a:pPr>
            <a:r>
              <a:rPr lang="en-GB" dirty="0"/>
              <a:t>Discuss the importance and management of breastfeeding with pregnant women and their families.</a:t>
            </a:r>
            <a:endParaRPr dirty="0"/>
          </a:p>
          <a:p>
            <a:pPr marL="457200" lvl="0" indent="-334327" algn="l" rtl="0">
              <a:spcBef>
                <a:spcPts val="1200"/>
              </a:spcBef>
              <a:spcAft>
                <a:spcPts val="0"/>
              </a:spcAft>
              <a:buSzPct val="90000"/>
              <a:buChar char="•"/>
            </a:pPr>
            <a:r>
              <a:rPr lang="en-GB" dirty="0"/>
              <a:t>Rationale:</a:t>
            </a:r>
            <a:endParaRPr dirty="0"/>
          </a:p>
          <a:p>
            <a:pPr marL="914400" lvl="1" indent="-334327" algn="l" rtl="0">
              <a:spcBef>
                <a:spcPts val="1200"/>
              </a:spcBef>
              <a:spcAft>
                <a:spcPts val="0"/>
              </a:spcAft>
              <a:buSzPct val="90000"/>
              <a:buChar char="—"/>
            </a:pPr>
            <a:r>
              <a:rPr lang="en-GB" dirty="0">
                <a:latin typeface="Gill Sans MT" panose="020B0502020104020203" pitchFamily="34" charset="0"/>
              </a:rPr>
              <a:t>Basic information about breastfeeding is critical for women and families to make informed decisions.</a:t>
            </a:r>
            <a:endParaRPr dirty="0">
              <a:latin typeface="Gill Sans MT" panose="020B0502020104020203" pitchFamily="34" charset="0"/>
            </a:endParaRPr>
          </a:p>
          <a:p>
            <a:pPr marL="914400" lvl="1" indent="-334327" algn="l" rtl="0">
              <a:spcBef>
                <a:spcPts val="1200"/>
              </a:spcBef>
              <a:spcAft>
                <a:spcPts val="1200"/>
              </a:spcAft>
              <a:buSzPct val="100000"/>
              <a:buChar char="—"/>
            </a:pPr>
            <a:r>
              <a:rPr lang="en-GB" dirty="0">
                <a:latin typeface="Gill Sans MT" panose="020B0502020104020203" pitchFamily="34" charset="0"/>
              </a:rPr>
              <a:t>It’s an important time to increase their understanding of maternity practices that facilitate the establishment of breastfeeding.</a:t>
            </a:r>
            <a:endParaRPr sz="1800" b="1" dirty="0">
              <a:solidFill>
                <a:schemeClr val="accent3"/>
              </a:solidFill>
              <a:latin typeface="Gill Sans MT" panose="020B0502020104020203" pitchFamily="34" charset="0"/>
            </a:endParaRPr>
          </a:p>
        </p:txBody>
      </p:sp>
      <p:pic>
        <p:nvPicPr>
          <p:cNvPr id="252" name="Google Shape;252;p45" descr="Poster 3, titled antenatal care, features a female medical staff talking to a pregnant woman. Text in it reads, hospitals support mothers to breastfeed by discussing the importance of breastfeeding for babies and mothers and preparing women in how to feed their baby.&#10;&#10;"/>
          <p:cNvPicPr preferRelativeResize="0">
            <a:picLocks noGrp="1"/>
          </p:cNvPicPr>
          <p:nvPr>
            <p:ph type="body" idx="1"/>
          </p:nvPr>
        </p:nvPicPr>
        <p:blipFill rotWithShape="1">
          <a:blip r:embed="rId3">
            <a:alphaModFix/>
          </a:blip>
          <a:srcRect/>
          <a:stretch/>
        </p:blipFill>
        <p:spPr>
          <a:xfrm>
            <a:off x="5203178" y="1011504"/>
            <a:ext cx="3331222" cy="317484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9" name="Google Shape;259;p46"/>
          <p:cNvSpPr txBox="1">
            <a:spLocks noGrp="1"/>
          </p:cNvSpPr>
          <p:nvPr>
            <p:ph type="title"/>
          </p:nvPr>
        </p:nvSpPr>
        <p:spPr>
          <a:xfrm>
            <a:off x="686104" y="257175"/>
            <a:ext cx="7772400" cy="5145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Step 4: Immediate Postnatal Care</a:t>
            </a:r>
            <a:endParaRPr/>
          </a:p>
        </p:txBody>
      </p:sp>
      <p:pic>
        <p:nvPicPr>
          <p:cNvPr id="260" name="Google Shape;260;p46" descr="Poster 4, titled care right after birth, features a female medical staff attending to a mother holding her newborn in a bed. Text in it reads, hospitals support mothers to breastfeed by encouraging skin-to-skin contact between mother and baby soon after birth and helping mothers to put their baby to the breast right away.&#10;&#10;"/>
          <p:cNvPicPr preferRelativeResize="0"/>
          <p:nvPr/>
        </p:nvPicPr>
        <p:blipFill>
          <a:blip r:embed="rId3">
            <a:alphaModFix/>
          </a:blip>
          <a:stretch>
            <a:fillRect/>
          </a:stretch>
        </p:blipFill>
        <p:spPr>
          <a:xfrm>
            <a:off x="551225" y="1049400"/>
            <a:ext cx="3273300" cy="3273300"/>
          </a:xfrm>
          <a:prstGeom prst="rect">
            <a:avLst/>
          </a:prstGeom>
          <a:noFill/>
          <a:ln>
            <a:noFill/>
          </a:ln>
        </p:spPr>
      </p:pic>
      <p:sp>
        <p:nvSpPr>
          <p:cNvPr id="258" name="Google Shape;258;p46"/>
          <p:cNvSpPr txBox="1">
            <a:spLocks noGrp="1"/>
          </p:cNvSpPr>
          <p:nvPr>
            <p:ph type="body" idx="1"/>
          </p:nvPr>
        </p:nvSpPr>
        <p:spPr>
          <a:xfrm>
            <a:off x="3824525" y="973200"/>
            <a:ext cx="4964400" cy="3349500"/>
          </a:xfrm>
          <a:prstGeom prst="rect">
            <a:avLst/>
          </a:prstGeom>
        </p:spPr>
        <p:txBody>
          <a:bodyPr spcFirstLastPara="1" wrap="square" lIns="0" tIns="0" rIns="0" bIns="0" anchor="t" anchorCtr="0">
            <a:noAutofit/>
          </a:bodyPr>
          <a:lstStyle/>
          <a:p>
            <a:pPr marL="457200" lvl="0" indent="-336550" algn="l" rtl="0">
              <a:spcBef>
                <a:spcPts val="0"/>
              </a:spcBef>
              <a:spcAft>
                <a:spcPts val="0"/>
              </a:spcAft>
              <a:buSzPts val="1700"/>
              <a:buChar char="•"/>
            </a:pPr>
            <a:r>
              <a:rPr lang="en-GB" sz="1700" dirty="0"/>
              <a:t>Facilitate immediate and uninterrupted skin-to-skin contact and support mothers to initiate breastfeeding as soon as possible after birth.</a:t>
            </a:r>
            <a:endParaRPr sz="1700" dirty="0"/>
          </a:p>
          <a:p>
            <a:pPr marL="457200" lvl="0" indent="-336550" algn="l" rtl="0">
              <a:spcBef>
                <a:spcPts val="1200"/>
              </a:spcBef>
              <a:spcAft>
                <a:spcPts val="0"/>
              </a:spcAft>
              <a:buSzPts val="1700"/>
              <a:buChar char="•"/>
            </a:pPr>
            <a:r>
              <a:rPr lang="en-GB" sz="1700" dirty="0"/>
              <a:t>Rationale:</a:t>
            </a:r>
            <a:endParaRPr sz="1700" dirty="0"/>
          </a:p>
          <a:p>
            <a:pPr marL="914400" lvl="1" indent="-336550" algn="l" rtl="0">
              <a:spcBef>
                <a:spcPts val="1200"/>
              </a:spcBef>
              <a:spcAft>
                <a:spcPts val="0"/>
              </a:spcAft>
              <a:buSzPts val="1700"/>
              <a:buChar char="—"/>
            </a:pPr>
            <a:r>
              <a:rPr lang="en-GB" sz="1700" dirty="0">
                <a:latin typeface="Gill Sans MT" panose="020B0502020104020203" pitchFamily="34" charset="0"/>
              </a:rPr>
              <a:t>Immediate skin-to-skin facilitates </a:t>
            </a:r>
            <a:r>
              <a:rPr lang="en-GB" sz="1700" dirty="0" err="1">
                <a:latin typeface="Gill Sans MT" panose="020B0502020104020203" pitchFamily="34" charset="0"/>
              </a:rPr>
              <a:t>newborn’s</a:t>
            </a:r>
            <a:r>
              <a:rPr lang="en-GB" sz="1700" dirty="0">
                <a:latin typeface="Gill Sans MT" panose="020B0502020104020203" pitchFamily="34" charset="0"/>
              </a:rPr>
              <a:t> natural rooting reflex, populates microbiome, and prevents hypothermia.</a:t>
            </a:r>
            <a:endParaRPr sz="1700" dirty="0">
              <a:latin typeface="Gill Sans MT" panose="020B0502020104020203" pitchFamily="34" charset="0"/>
            </a:endParaRPr>
          </a:p>
          <a:p>
            <a:pPr marL="914400" lvl="1" indent="-336550" algn="l" rtl="0">
              <a:spcBef>
                <a:spcPts val="1200"/>
              </a:spcBef>
              <a:spcAft>
                <a:spcPts val="0"/>
              </a:spcAft>
              <a:buSzPts val="1700"/>
              <a:buChar char="—"/>
            </a:pPr>
            <a:r>
              <a:rPr lang="en-GB" sz="1700" dirty="0">
                <a:latin typeface="Gill Sans MT" panose="020B0502020104020203" pitchFamily="34" charset="0"/>
              </a:rPr>
              <a:t>Early and frequent suckling or breastmilk expression triggers the production of breastmilk and accelerates lactogenesis.</a:t>
            </a:r>
            <a:endParaRPr sz="1700" dirty="0">
              <a:latin typeface="Gill Sans MT" panose="020B0502020104020203" pitchFamily="34" charset="0"/>
            </a:endParaRPr>
          </a:p>
          <a:p>
            <a:pPr marL="914400" lvl="1" indent="-336550" algn="l" rtl="0">
              <a:spcBef>
                <a:spcPts val="1200"/>
              </a:spcBef>
              <a:spcAft>
                <a:spcPts val="1200"/>
              </a:spcAft>
              <a:buSzPts val="1700"/>
              <a:buChar char="—"/>
            </a:pPr>
            <a:r>
              <a:rPr lang="en-GB" sz="1700" dirty="0">
                <a:latin typeface="Gill Sans MT" panose="020B0502020104020203" pitchFamily="34" charset="0"/>
              </a:rPr>
              <a:t>Early initiation proven to reduce risk of infant mortality.</a:t>
            </a:r>
            <a:endParaRPr sz="1700" dirty="0">
              <a:solidFill>
                <a:schemeClr val="accent3"/>
              </a:solidFill>
              <a:latin typeface="Gill Sans MT" panose="020B0502020104020203"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7" name="Google Shape;267;p47"/>
          <p:cNvSpPr txBox="1">
            <a:spLocks noGrp="1"/>
          </p:cNvSpPr>
          <p:nvPr>
            <p:ph type="title"/>
          </p:nvPr>
        </p:nvSpPr>
        <p:spPr>
          <a:xfrm>
            <a:off x="686104" y="257175"/>
            <a:ext cx="7772400" cy="5145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Step 5: Breastfeeding Support</a:t>
            </a:r>
            <a:endParaRPr/>
          </a:p>
        </p:txBody>
      </p:sp>
      <p:sp>
        <p:nvSpPr>
          <p:cNvPr id="266" name="Google Shape;266;p47"/>
          <p:cNvSpPr txBox="1">
            <a:spLocks noGrp="1"/>
          </p:cNvSpPr>
          <p:nvPr>
            <p:ph type="body" idx="1"/>
          </p:nvPr>
        </p:nvSpPr>
        <p:spPr>
          <a:xfrm>
            <a:off x="533700" y="820800"/>
            <a:ext cx="4660200" cy="3349500"/>
          </a:xfrm>
          <a:prstGeom prst="rect">
            <a:avLst/>
          </a:prstGeom>
        </p:spPr>
        <p:txBody>
          <a:bodyPr spcFirstLastPara="1" wrap="square" lIns="0" tIns="0" rIns="0" bIns="0" anchor="t" anchorCtr="0">
            <a:noAutofit/>
          </a:bodyPr>
          <a:lstStyle/>
          <a:p>
            <a:pPr marL="457200" lvl="0" indent="-336550" algn="l" rtl="0">
              <a:spcBef>
                <a:spcPts val="0"/>
              </a:spcBef>
              <a:spcAft>
                <a:spcPts val="0"/>
              </a:spcAft>
              <a:buSzPts val="1700"/>
              <a:buChar char="•"/>
            </a:pPr>
            <a:r>
              <a:rPr lang="en-GB" sz="1700"/>
              <a:t>Support mothers to initiate and maintain breastfeeding and manage common difficulties.</a:t>
            </a:r>
            <a:endParaRPr sz="1700"/>
          </a:p>
          <a:p>
            <a:pPr marL="457200" lvl="0" indent="-336550" algn="l" rtl="0">
              <a:spcBef>
                <a:spcPts val="1200"/>
              </a:spcBef>
              <a:spcAft>
                <a:spcPts val="0"/>
              </a:spcAft>
              <a:buSzPts val="1700"/>
              <a:buChar char="•"/>
            </a:pPr>
            <a:r>
              <a:rPr lang="en-GB" sz="1700"/>
              <a:t>Rationale:</a:t>
            </a:r>
            <a:endParaRPr sz="1700"/>
          </a:p>
          <a:p>
            <a:pPr marL="914400" lvl="1" indent="-336550" algn="l" rtl="0">
              <a:spcBef>
                <a:spcPts val="1200"/>
              </a:spcBef>
              <a:spcAft>
                <a:spcPts val="0"/>
              </a:spcAft>
              <a:buSzPts val="1700"/>
              <a:buChar char="—"/>
            </a:pPr>
            <a:r>
              <a:rPr lang="en-GB" sz="1700">
                <a:latin typeface="Gill Sans MT" panose="020B0502020104020203" pitchFamily="34" charset="0"/>
              </a:rPr>
              <a:t>Most mothers need practical help in learning how to breastfeed.</a:t>
            </a:r>
            <a:endParaRPr sz="1700">
              <a:latin typeface="Gill Sans MT" panose="020B0502020104020203" pitchFamily="34" charset="0"/>
            </a:endParaRPr>
          </a:p>
          <a:p>
            <a:pPr marL="914400" lvl="1" indent="-336550" algn="l" rtl="0">
              <a:spcBef>
                <a:spcPts val="1200"/>
              </a:spcBef>
              <a:spcAft>
                <a:spcPts val="0"/>
              </a:spcAft>
              <a:buSzPts val="1700"/>
              <a:buChar char="—"/>
            </a:pPr>
            <a:r>
              <a:rPr lang="en-GB" sz="1700">
                <a:latin typeface="Gill Sans MT" panose="020B0502020104020203" pitchFamily="34" charset="0"/>
              </a:rPr>
              <a:t>Even experienced mothers encounter new challenges with breastfeeding a newborn.</a:t>
            </a:r>
            <a:endParaRPr sz="1700">
              <a:latin typeface="Gill Sans MT" panose="020B0502020104020203" pitchFamily="34" charset="0"/>
            </a:endParaRPr>
          </a:p>
          <a:p>
            <a:pPr marL="914400" lvl="1" indent="-336550" algn="l" rtl="0">
              <a:spcBef>
                <a:spcPts val="1200"/>
              </a:spcBef>
              <a:spcAft>
                <a:spcPts val="0"/>
              </a:spcAft>
              <a:buSzPts val="1700"/>
              <a:buChar char="—"/>
            </a:pPr>
            <a:r>
              <a:rPr lang="en-GB" sz="1700">
                <a:latin typeface="Gill Sans MT" panose="020B0502020104020203" pitchFamily="34" charset="0"/>
              </a:rPr>
              <a:t>Early adjustments to position and attachment can prevent breastfeeding problems at a later time.</a:t>
            </a:r>
            <a:endParaRPr sz="1700">
              <a:latin typeface="Gill Sans MT" panose="020B0502020104020203" pitchFamily="34" charset="0"/>
            </a:endParaRPr>
          </a:p>
          <a:p>
            <a:pPr marL="914400" lvl="1" indent="-336550" algn="l" rtl="0">
              <a:spcBef>
                <a:spcPts val="1200"/>
              </a:spcBef>
              <a:spcAft>
                <a:spcPts val="1200"/>
              </a:spcAft>
              <a:buSzPts val="1700"/>
              <a:buChar char="—"/>
            </a:pPr>
            <a:r>
              <a:rPr lang="en-GB" sz="1700">
                <a:latin typeface="Gill Sans MT" panose="020B0502020104020203" pitchFamily="34" charset="0"/>
              </a:rPr>
              <a:t>Frequent coaching and support helps build maternal confidence.</a:t>
            </a:r>
            <a:endParaRPr sz="1700">
              <a:solidFill>
                <a:schemeClr val="accent3"/>
              </a:solidFill>
              <a:latin typeface="Gill Sans MT" panose="020B0502020104020203" pitchFamily="34" charset="0"/>
            </a:endParaRPr>
          </a:p>
        </p:txBody>
      </p:sp>
      <p:pic>
        <p:nvPicPr>
          <p:cNvPr id="268" name="Google Shape;268;p47" descr="Poster 5, titled support mothers with breastfeeding, features a medical staff standing next to a mother sitting upright and breastfeeding her infant. Text in it reads, hospitals support mothers to breastfeed by checking positioning, attachment, and suckling; giving practical breastfeeding support; and helping mothers with common breastfeeding problems.&#10;&#10;"/>
          <p:cNvPicPr preferRelativeResize="0"/>
          <p:nvPr/>
        </p:nvPicPr>
        <p:blipFill>
          <a:blip r:embed="rId3">
            <a:alphaModFix/>
          </a:blip>
          <a:stretch>
            <a:fillRect/>
          </a:stretch>
        </p:blipFill>
        <p:spPr>
          <a:xfrm>
            <a:off x="5407125" y="1126363"/>
            <a:ext cx="3195575" cy="31955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5" name="Google Shape;275;p48"/>
          <p:cNvSpPr txBox="1">
            <a:spLocks noGrp="1"/>
          </p:cNvSpPr>
          <p:nvPr>
            <p:ph type="title"/>
          </p:nvPr>
        </p:nvSpPr>
        <p:spPr>
          <a:xfrm>
            <a:off x="686104" y="257175"/>
            <a:ext cx="7772400" cy="5145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Step 6: No Routine Supplementation</a:t>
            </a:r>
            <a:endParaRPr/>
          </a:p>
        </p:txBody>
      </p:sp>
      <p:pic>
        <p:nvPicPr>
          <p:cNvPr id="276" name="Google Shape;276;p48" descr="Poster 6, titled  supplementing, features a medical staff attending to a mother sitting with her infant. Text in it reads, hospitals support mothers to breastfeed by giving only breast milk unless there are medical reasons, prioritizing donor human milk when a supplement is needed, and helping mothers who want to formula feed to do so safely.&#10;&#10;"/>
          <p:cNvPicPr preferRelativeResize="0"/>
          <p:nvPr/>
        </p:nvPicPr>
        <p:blipFill>
          <a:blip r:embed="rId3">
            <a:alphaModFix/>
          </a:blip>
          <a:stretch>
            <a:fillRect/>
          </a:stretch>
        </p:blipFill>
        <p:spPr>
          <a:xfrm>
            <a:off x="702600" y="1048561"/>
            <a:ext cx="3273425" cy="3273425"/>
          </a:xfrm>
          <a:prstGeom prst="rect">
            <a:avLst/>
          </a:prstGeom>
          <a:noFill/>
          <a:ln>
            <a:noFill/>
          </a:ln>
        </p:spPr>
      </p:pic>
      <p:sp>
        <p:nvSpPr>
          <p:cNvPr id="274" name="Google Shape;274;p48"/>
          <p:cNvSpPr txBox="1">
            <a:spLocks noGrp="1"/>
          </p:cNvSpPr>
          <p:nvPr>
            <p:ph type="body" idx="1"/>
          </p:nvPr>
        </p:nvSpPr>
        <p:spPr>
          <a:xfrm>
            <a:off x="3976025" y="907750"/>
            <a:ext cx="4791900" cy="3349500"/>
          </a:xfrm>
          <a:prstGeom prst="rect">
            <a:avLst/>
          </a:prstGeom>
        </p:spPr>
        <p:txBody>
          <a:bodyPr spcFirstLastPara="1" wrap="square" lIns="0" tIns="0" rIns="0" bIns="0" anchor="t" anchorCtr="0">
            <a:noAutofit/>
          </a:bodyPr>
          <a:lstStyle/>
          <a:p>
            <a:pPr marL="457200" lvl="0" indent="-336550" algn="l" rtl="0">
              <a:spcBef>
                <a:spcPts val="0"/>
              </a:spcBef>
              <a:spcAft>
                <a:spcPts val="0"/>
              </a:spcAft>
              <a:buSzPts val="1700"/>
              <a:buChar char="•"/>
            </a:pPr>
            <a:r>
              <a:rPr lang="en-GB" sz="1700"/>
              <a:t>Do not provide breastfed newborns any food or fluids other than breast milk, unless medically indicated.</a:t>
            </a:r>
            <a:endParaRPr sz="1700"/>
          </a:p>
          <a:p>
            <a:pPr marL="457200" lvl="0" indent="-336550" algn="l" rtl="0">
              <a:spcBef>
                <a:spcPts val="1200"/>
              </a:spcBef>
              <a:spcAft>
                <a:spcPts val="0"/>
              </a:spcAft>
              <a:buSzPts val="1700"/>
              <a:buChar char="•"/>
            </a:pPr>
            <a:r>
              <a:rPr lang="en-GB" sz="1700"/>
              <a:t>Rationale:</a:t>
            </a:r>
            <a:endParaRPr sz="1700"/>
          </a:p>
          <a:p>
            <a:pPr marL="914400" lvl="1" indent="-336550" algn="l" rtl="0">
              <a:spcBef>
                <a:spcPts val="1200"/>
              </a:spcBef>
              <a:spcAft>
                <a:spcPts val="0"/>
              </a:spcAft>
              <a:buSzPts val="1700"/>
              <a:buChar char="—"/>
            </a:pPr>
            <a:r>
              <a:rPr lang="en-GB" sz="1700">
                <a:latin typeface="Gill Sans MT" panose="020B0502020104020203" pitchFamily="34" charset="0"/>
              </a:rPr>
              <a:t>Any foods or fluids other than breastmilk may interfere with establishment of breastfeeding.</a:t>
            </a:r>
            <a:endParaRPr sz="1700">
              <a:latin typeface="Gill Sans MT" panose="020B0502020104020203" pitchFamily="34" charset="0"/>
            </a:endParaRPr>
          </a:p>
          <a:p>
            <a:pPr marL="914400" lvl="1" indent="-336550" algn="l" rtl="0">
              <a:spcBef>
                <a:spcPts val="1200"/>
              </a:spcBef>
              <a:spcAft>
                <a:spcPts val="0"/>
              </a:spcAft>
              <a:buSzPts val="1700"/>
              <a:buChar char="—"/>
            </a:pPr>
            <a:r>
              <a:rPr lang="en-GB" sz="1700">
                <a:latin typeface="Gill Sans MT" panose="020B0502020104020203" pitchFamily="34" charset="0"/>
              </a:rPr>
              <a:t>Newborns have small stomachs, and those fed supplements may suckle less vigorously thus insufficiently stimulate milk production.</a:t>
            </a:r>
            <a:endParaRPr sz="1700">
              <a:latin typeface="Gill Sans MT" panose="020B0502020104020203" pitchFamily="34" charset="0"/>
            </a:endParaRPr>
          </a:p>
          <a:p>
            <a:pPr marL="914400" lvl="1" indent="-336550" algn="l" rtl="0">
              <a:spcBef>
                <a:spcPts val="1200"/>
              </a:spcBef>
              <a:spcAft>
                <a:spcPts val="1200"/>
              </a:spcAft>
              <a:buSzPts val="1700"/>
              <a:buChar char="—"/>
            </a:pPr>
            <a:r>
              <a:rPr lang="en-GB" sz="1700">
                <a:latin typeface="Gill Sans MT" panose="020B0502020104020203" pitchFamily="34" charset="0"/>
              </a:rPr>
              <a:t>Foods and liquids may contain harmful bacteria and carry risk of disease.</a:t>
            </a:r>
            <a:endParaRPr sz="1700">
              <a:latin typeface="Gill Sans MT" panose="020B0502020104020203"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3" name="Google Shape;283;p49"/>
          <p:cNvSpPr txBox="1">
            <a:spLocks noGrp="1"/>
          </p:cNvSpPr>
          <p:nvPr>
            <p:ph type="title"/>
          </p:nvPr>
        </p:nvSpPr>
        <p:spPr>
          <a:xfrm>
            <a:off x="686104" y="257175"/>
            <a:ext cx="7772400" cy="5145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Step 7: Rooming-In 24 Hours a Day</a:t>
            </a:r>
            <a:endParaRPr/>
          </a:p>
        </p:txBody>
      </p:sp>
      <p:sp>
        <p:nvSpPr>
          <p:cNvPr id="282" name="Google Shape;282;p49"/>
          <p:cNvSpPr txBox="1">
            <a:spLocks noGrp="1"/>
          </p:cNvSpPr>
          <p:nvPr>
            <p:ph type="body" idx="1"/>
          </p:nvPr>
        </p:nvSpPr>
        <p:spPr>
          <a:xfrm>
            <a:off x="685800" y="1166250"/>
            <a:ext cx="3507300" cy="3349500"/>
          </a:xfrm>
          <a:prstGeom prst="rect">
            <a:avLst/>
          </a:prstGeom>
        </p:spPr>
        <p:txBody>
          <a:bodyPr spcFirstLastPara="1" wrap="square" lIns="0" tIns="0" rIns="0" bIns="0" anchor="t" anchorCtr="0">
            <a:normAutofit fontScale="85000" lnSpcReduction="10000"/>
          </a:bodyPr>
          <a:lstStyle/>
          <a:p>
            <a:pPr marL="457200" lvl="0" indent="-334327" algn="l" rtl="0">
              <a:spcBef>
                <a:spcPts val="0"/>
              </a:spcBef>
              <a:spcAft>
                <a:spcPts val="0"/>
              </a:spcAft>
              <a:buSzPct val="90000"/>
              <a:buChar char="•"/>
            </a:pPr>
            <a:r>
              <a:rPr lang="en-GB"/>
              <a:t>Enable mothers and their infants to remain together and to practise rooming-in 24 hours a day.</a:t>
            </a:r>
            <a:endParaRPr/>
          </a:p>
          <a:p>
            <a:pPr marL="457200" lvl="0" indent="-334327" algn="l" rtl="0">
              <a:spcBef>
                <a:spcPts val="1200"/>
              </a:spcBef>
              <a:spcAft>
                <a:spcPts val="0"/>
              </a:spcAft>
              <a:buSzPct val="90000"/>
              <a:buChar char="•"/>
            </a:pPr>
            <a:r>
              <a:rPr lang="en-GB"/>
              <a:t>Rationale:</a:t>
            </a:r>
            <a:endParaRPr/>
          </a:p>
          <a:p>
            <a:pPr marL="914400" lvl="1" indent="-334327" algn="l" rtl="0">
              <a:spcBef>
                <a:spcPts val="1200"/>
              </a:spcBef>
              <a:spcAft>
                <a:spcPts val="0"/>
              </a:spcAft>
              <a:buSzPct val="90000"/>
              <a:buChar char="—"/>
            </a:pPr>
            <a:r>
              <a:rPr lang="en-GB">
                <a:latin typeface="Gill Sans MT" panose="020B0502020104020203" pitchFamily="34" charset="0"/>
              </a:rPr>
              <a:t>Enables mothers to practise responsive feeding by recognizing and responding to cues.</a:t>
            </a:r>
            <a:endParaRPr>
              <a:latin typeface="Gill Sans MT" panose="020B0502020104020203" pitchFamily="34" charset="0"/>
            </a:endParaRPr>
          </a:p>
          <a:p>
            <a:pPr marL="914400" lvl="1" indent="-334327" algn="l" rtl="0">
              <a:spcBef>
                <a:spcPts val="1200"/>
              </a:spcBef>
              <a:spcAft>
                <a:spcPts val="1200"/>
              </a:spcAft>
              <a:buSzPct val="90000"/>
              <a:buChar char="—"/>
            </a:pPr>
            <a:r>
              <a:rPr lang="en-GB">
                <a:latin typeface="Gill Sans MT" panose="020B0502020104020203" pitchFamily="34" charset="0"/>
              </a:rPr>
              <a:t>Close proximity facilitates establishment of breastfeeding.</a:t>
            </a:r>
            <a:endParaRPr>
              <a:latin typeface="Gill Sans MT" panose="020B0502020104020203" pitchFamily="34" charset="0"/>
            </a:endParaRPr>
          </a:p>
        </p:txBody>
      </p:sp>
      <p:pic>
        <p:nvPicPr>
          <p:cNvPr id="284" name="Google Shape;284;p49" descr="Poster 7, titled rooming-in, features 2 mothers sitting with their newborns. Text in it reads, hospitals support mothers to breastfeed by letting mothers and babies stay together day and night and making sure that mothers of sick babies can stay near their baby.&#10;&#10;"/>
          <p:cNvPicPr preferRelativeResize="0"/>
          <p:nvPr/>
        </p:nvPicPr>
        <p:blipFill rotWithShape="1">
          <a:blip r:embed="rId3">
            <a:alphaModFix/>
          </a:blip>
          <a:srcRect/>
          <a:stretch/>
        </p:blipFill>
        <p:spPr>
          <a:xfrm>
            <a:off x="4572000" y="900126"/>
            <a:ext cx="3615568" cy="36156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1" name="Google Shape;291;p50"/>
          <p:cNvSpPr txBox="1">
            <a:spLocks noGrp="1"/>
          </p:cNvSpPr>
          <p:nvPr>
            <p:ph type="title"/>
          </p:nvPr>
        </p:nvSpPr>
        <p:spPr>
          <a:xfrm>
            <a:off x="686104" y="257175"/>
            <a:ext cx="7772400" cy="5145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Step 8: Responsive Feeding</a:t>
            </a:r>
            <a:endParaRPr/>
          </a:p>
        </p:txBody>
      </p:sp>
      <p:pic>
        <p:nvPicPr>
          <p:cNvPr id="292" name="Google Shape;292;p50" descr="Poster 8, titled 8 responsive feeding, features a medical staff explaining something to a woman holding a baby. Text in it reads, hospitals support mothers to breastfeed by helping mothers know when their baby is hungry and not limiting breastfeeding times.&#10;&#10;"/>
          <p:cNvPicPr preferRelativeResize="0"/>
          <p:nvPr/>
        </p:nvPicPr>
        <p:blipFill>
          <a:blip r:embed="rId3">
            <a:alphaModFix/>
          </a:blip>
          <a:stretch>
            <a:fillRect/>
          </a:stretch>
        </p:blipFill>
        <p:spPr>
          <a:xfrm>
            <a:off x="686100" y="1132417"/>
            <a:ext cx="3119375" cy="3119375"/>
          </a:xfrm>
          <a:prstGeom prst="rect">
            <a:avLst/>
          </a:prstGeom>
          <a:noFill/>
          <a:ln>
            <a:noFill/>
          </a:ln>
        </p:spPr>
      </p:pic>
      <p:sp>
        <p:nvSpPr>
          <p:cNvPr id="290" name="Google Shape;290;p50"/>
          <p:cNvSpPr txBox="1">
            <a:spLocks noGrp="1"/>
          </p:cNvSpPr>
          <p:nvPr>
            <p:ph type="body" idx="1"/>
          </p:nvPr>
        </p:nvSpPr>
        <p:spPr>
          <a:xfrm>
            <a:off x="3805475" y="857025"/>
            <a:ext cx="5149500" cy="3779100"/>
          </a:xfrm>
          <a:prstGeom prst="rect">
            <a:avLst/>
          </a:prstGeom>
        </p:spPr>
        <p:txBody>
          <a:bodyPr spcFirstLastPara="1" wrap="square" lIns="0" tIns="0" rIns="0" bIns="0" anchor="t" anchorCtr="0">
            <a:noAutofit/>
          </a:bodyPr>
          <a:lstStyle/>
          <a:p>
            <a:pPr marL="457200" lvl="0" indent="-330200" algn="l" rtl="0">
              <a:spcBef>
                <a:spcPts val="0"/>
              </a:spcBef>
              <a:spcAft>
                <a:spcPts val="0"/>
              </a:spcAft>
              <a:buSzPts val="1600"/>
              <a:buChar char="•"/>
            </a:pPr>
            <a:r>
              <a:rPr lang="en-GB" sz="1600"/>
              <a:t>Support mothers to recognize and respond to their infants’ cues for hunger and satiation.</a:t>
            </a:r>
            <a:endParaRPr sz="1600"/>
          </a:p>
          <a:p>
            <a:pPr marL="457200" lvl="0" indent="-330200" algn="l" rtl="0">
              <a:spcBef>
                <a:spcPts val="1200"/>
              </a:spcBef>
              <a:spcAft>
                <a:spcPts val="0"/>
              </a:spcAft>
              <a:buSzPts val="1600"/>
              <a:buChar char="•"/>
            </a:pPr>
            <a:r>
              <a:rPr lang="en-GB" sz="1600"/>
              <a:t>Rationale:</a:t>
            </a:r>
            <a:endParaRPr sz="1600"/>
          </a:p>
          <a:p>
            <a:pPr marL="914400" lvl="1" indent="-330200" algn="l" rtl="0">
              <a:spcBef>
                <a:spcPts val="1200"/>
              </a:spcBef>
              <a:spcAft>
                <a:spcPts val="0"/>
              </a:spcAft>
              <a:buSzPts val="1600"/>
              <a:buChar char="—"/>
            </a:pPr>
            <a:r>
              <a:rPr lang="en-GB" sz="1600">
                <a:latin typeface="Gill Sans MT" panose="020B0502020104020203" pitchFamily="34" charset="0"/>
              </a:rPr>
              <a:t>Breastfeeding involves recognizing and responding to infant’s display of hunger and feeding cues and readiness to feed. </a:t>
            </a:r>
            <a:endParaRPr sz="1600">
              <a:latin typeface="Gill Sans MT" panose="020B0502020104020203" pitchFamily="34" charset="0"/>
            </a:endParaRPr>
          </a:p>
          <a:p>
            <a:pPr marL="914400" lvl="1" indent="-330200" algn="l" rtl="0">
              <a:spcBef>
                <a:spcPts val="1200"/>
              </a:spcBef>
              <a:spcAft>
                <a:spcPts val="0"/>
              </a:spcAft>
              <a:buSzPts val="1600"/>
              <a:buChar char="—"/>
            </a:pPr>
            <a:r>
              <a:rPr lang="en-GB" sz="1600">
                <a:latin typeface="Gill Sans MT" panose="020B0502020104020203" pitchFamily="34" charset="0"/>
              </a:rPr>
              <a:t>Responsive feeding (on demand or baby-led feeding) puts no restriction on frequency of length of feeds. Mothers advised to breastfeed whenever the infant is hungry or as often as the infant wants.</a:t>
            </a:r>
            <a:endParaRPr sz="1600">
              <a:latin typeface="Gill Sans MT" panose="020B0502020104020203" pitchFamily="34" charset="0"/>
            </a:endParaRPr>
          </a:p>
          <a:p>
            <a:pPr marL="914400" lvl="1" indent="-330200" algn="l" rtl="0">
              <a:spcBef>
                <a:spcPts val="1200"/>
              </a:spcBef>
              <a:spcAft>
                <a:spcPts val="1200"/>
              </a:spcAft>
              <a:buSzPts val="1600"/>
              <a:buChar char="—"/>
            </a:pPr>
            <a:r>
              <a:rPr lang="en-GB" sz="1600">
                <a:latin typeface="Gill Sans MT" panose="020B0502020104020203" pitchFamily="34" charset="0"/>
              </a:rPr>
              <a:t>Crying is a late cue; it’s better to feed the baby earlier since positioning and attachment are difficult when baby is distressed.</a:t>
            </a:r>
            <a:endParaRPr sz="1600">
              <a:solidFill>
                <a:schemeClr val="accent3"/>
              </a:solidFill>
              <a:latin typeface="Gill Sans MT" panose="020B0502020104020203"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9" name="Google Shape;299;p51"/>
          <p:cNvSpPr txBox="1">
            <a:spLocks noGrp="1"/>
          </p:cNvSpPr>
          <p:nvPr>
            <p:ph type="title"/>
          </p:nvPr>
        </p:nvSpPr>
        <p:spPr>
          <a:xfrm>
            <a:off x="686104" y="485775"/>
            <a:ext cx="7772400" cy="514500"/>
          </a:xfrm>
          <a:prstGeom prst="rect">
            <a:avLst/>
          </a:prstGeom>
        </p:spPr>
        <p:txBody>
          <a:bodyPr spcFirstLastPara="1" wrap="square" lIns="0" tIns="0" rIns="0" bIns="0" anchor="b" anchorCtr="0">
            <a:normAutofit fontScale="90000"/>
          </a:bodyPr>
          <a:lstStyle/>
          <a:p>
            <a:pPr marL="0" lvl="0" indent="0" algn="l" rtl="0">
              <a:spcBef>
                <a:spcPts val="0"/>
              </a:spcBef>
              <a:spcAft>
                <a:spcPts val="0"/>
              </a:spcAft>
              <a:buNone/>
            </a:pPr>
            <a:r>
              <a:rPr lang="en-GB"/>
              <a:t>Step 9: Appropriate Use of Feeding Bottles, Teats, and Pacifiers</a:t>
            </a:r>
            <a:endParaRPr/>
          </a:p>
        </p:txBody>
      </p:sp>
      <p:sp>
        <p:nvSpPr>
          <p:cNvPr id="298" name="Google Shape;298;p51"/>
          <p:cNvSpPr txBox="1">
            <a:spLocks noGrp="1"/>
          </p:cNvSpPr>
          <p:nvPr>
            <p:ph type="body" idx="1"/>
          </p:nvPr>
        </p:nvSpPr>
        <p:spPr>
          <a:xfrm>
            <a:off x="686100" y="1103450"/>
            <a:ext cx="4082700" cy="3622800"/>
          </a:xfrm>
          <a:prstGeom prst="rect">
            <a:avLst/>
          </a:prstGeom>
        </p:spPr>
        <p:txBody>
          <a:bodyPr spcFirstLastPara="1" wrap="square" lIns="0" tIns="0" rIns="0" bIns="0" anchor="t" anchorCtr="0">
            <a:normAutofit fontScale="85000" lnSpcReduction="10000"/>
          </a:bodyPr>
          <a:lstStyle/>
          <a:p>
            <a:pPr marL="457200" lvl="0" indent="-334327" algn="l" rtl="0">
              <a:spcBef>
                <a:spcPts val="0"/>
              </a:spcBef>
              <a:spcAft>
                <a:spcPts val="0"/>
              </a:spcAft>
              <a:buSzPct val="90000"/>
              <a:buChar char="•"/>
            </a:pPr>
            <a:r>
              <a:rPr lang="en-GB"/>
              <a:t>Counsel mothers on the use and risks of using feeding bottles, teats, and pacifiers.</a:t>
            </a:r>
            <a:endParaRPr/>
          </a:p>
          <a:p>
            <a:pPr marL="457200" lvl="0" indent="-334327" algn="l" rtl="0">
              <a:spcBef>
                <a:spcPts val="1000"/>
              </a:spcBef>
              <a:spcAft>
                <a:spcPts val="0"/>
              </a:spcAft>
              <a:buSzPct val="90000"/>
              <a:buChar char="•"/>
            </a:pPr>
            <a:r>
              <a:rPr lang="en-GB"/>
              <a:t>Rationale:</a:t>
            </a:r>
            <a:endParaRPr/>
          </a:p>
          <a:p>
            <a:pPr marL="914400" lvl="1" indent="-334327" algn="l" rtl="0">
              <a:spcBef>
                <a:spcPts val="1000"/>
              </a:spcBef>
              <a:spcAft>
                <a:spcPts val="0"/>
              </a:spcAft>
              <a:buSzPct val="90000"/>
              <a:buChar char="—"/>
            </a:pPr>
            <a:r>
              <a:rPr lang="en-GB">
                <a:latin typeface="Gill Sans MT" panose="020B0502020104020203" pitchFamily="34" charset="0"/>
              </a:rPr>
              <a:t>Proper guidance and counselling are enables mothers and families to make decisions on use or avoidance of pacifiers and/or feeding bottles and teats.</a:t>
            </a:r>
            <a:endParaRPr>
              <a:latin typeface="Gill Sans MT" panose="020B0502020104020203" pitchFamily="34" charset="0"/>
            </a:endParaRPr>
          </a:p>
          <a:p>
            <a:pPr marL="914400" lvl="1" indent="-334327" algn="l" rtl="0">
              <a:spcBef>
                <a:spcPts val="1000"/>
              </a:spcBef>
              <a:spcAft>
                <a:spcPts val="1000"/>
              </a:spcAft>
              <a:buSzPct val="100000"/>
              <a:buChar char="—"/>
            </a:pPr>
            <a:r>
              <a:rPr lang="en-GB">
                <a:latin typeface="Gill Sans MT" panose="020B0502020104020203" pitchFamily="34" charset="0"/>
              </a:rPr>
              <a:t>Hygiene, oral formation, and recognition of feeding cues are reasons for caution to use pacifiers and/or feeding bottles and teats.</a:t>
            </a:r>
            <a:endParaRPr sz="1800">
              <a:solidFill>
                <a:schemeClr val="accent3"/>
              </a:solidFill>
              <a:latin typeface="Gill Sans MT" panose="020B0502020104020203" pitchFamily="34" charset="0"/>
            </a:endParaRPr>
          </a:p>
        </p:txBody>
      </p:sp>
      <p:pic>
        <p:nvPicPr>
          <p:cNvPr id="300" name="Google Shape;300;p51" descr="Poster 9, titled bottles, teats and pacifiers, features a medical staff explaining something to a woman sitting with a baby in her arms. Text in it reads, hospitals support mothers to breastfeed by counseling mothers on the use and risks of feeding bottles, teats, and pacifiers.&#10;&#10;"/>
          <p:cNvPicPr preferRelativeResize="0"/>
          <p:nvPr/>
        </p:nvPicPr>
        <p:blipFill>
          <a:blip r:embed="rId3">
            <a:alphaModFix/>
          </a:blip>
          <a:stretch>
            <a:fillRect/>
          </a:stretch>
        </p:blipFill>
        <p:spPr>
          <a:xfrm>
            <a:off x="4878950" y="985025"/>
            <a:ext cx="3429000" cy="3429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1" name="Google Shape;181;p34"/>
          <p:cNvSpPr txBox="1">
            <a:spLocks noGrp="1"/>
          </p:cNvSpPr>
          <p:nvPr>
            <p:ph type="title"/>
          </p:nvPr>
        </p:nvSpPr>
        <p:spPr>
          <a:xfrm>
            <a:off x="686104" y="1905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Meeting Agenda</a:t>
            </a:r>
            <a:endParaRPr/>
          </a:p>
        </p:txBody>
      </p:sp>
      <p:sp>
        <p:nvSpPr>
          <p:cNvPr id="180" name="Google Shape;180;p34"/>
          <p:cNvSpPr txBox="1">
            <a:spLocks noGrp="1"/>
          </p:cNvSpPr>
          <p:nvPr>
            <p:ph type="body" idx="1"/>
          </p:nvPr>
        </p:nvSpPr>
        <p:spPr>
          <a:xfrm>
            <a:off x="609900" y="911925"/>
            <a:ext cx="4289100" cy="3429000"/>
          </a:xfrm>
          <a:prstGeom prst="rect">
            <a:avLst/>
          </a:prstGeom>
        </p:spPr>
        <p:txBody>
          <a:bodyPr spcFirstLastPara="1" wrap="square" lIns="0" tIns="0" rIns="0" bIns="0" anchor="t" anchorCtr="0">
            <a:noAutofit/>
          </a:bodyPr>
          <a:lstStyle/>
          <a:p>
            <a:pPr marL="457200" lvl="0" indent="-339725" algn="l" rtl="0">
              <a:spcBef>
                <a:spcPts val="0"/>
              </a:spcBef>
              <a:spcAft>
                <a:spcPts val="0"/>
              </a:spcAft>
              <a:buSzPts val="1750"/>
              <a:buChar char="•"/>
            </a:pPr>
            <a:r>
              <a:rPr lang="en-GB" sz="1750"/>
              <a:t>Purpose of the Meeting </a:t>
            </a:r>
            <a:endParaRPr sz="1750"/>
          </a:p>
          <a:p>
            <a:pPr marL="457200" lvl="0" indent="-339725" algn="l" rtl="0">
              <a:spcBef>
                <a:spcPts val="1200"/>
              </a:spcBef>
              <a:spcAft>
                <a:spcPts val="0"/>
              </a:spcAft>
              <a:buSzPts val="1750"/>
              <a:buChar char="•"/>
            </a:pPr>
            <a:r>
              <a:rPr lang="en-GB" sz="1750"/>
              <a:t>Importance of Breastfeeding and Overview of the Baby-Friendly Hospital Initiative (BFHI) </a:t>
            </a:r>
            <a:endParaRPr sz="1750"/>
          </a:p>
          <a:p>
            <a:pPr marL="457200" lvl="0" indent="-339725" algn="l" rtl="0">
              <a:spcBef>
                <a:spcPts val="1200"/>
              </a:spcBef>
              <a:spcAft>
                <a:spcPts val="0"/>
              </a:spcAft>
              <a:buSzPts val="1750"/>
              <a:buChar char="•"/>
            </a:pPr>
            <a:r>
              <a:rPr lang="en-GB" sz="1750"/>
              <a:t>Current Context of Breastfeeding in Kenya</a:t>
            </a:r>
            <a:endParaRPr sz="1750"/>
          </a:p>
          <a:p>
            <a:pPr marL="457200" lvl="0" indent="-339725" algn="l" rtl="0">
              <a:spcBef>
                <a:spcPts val="1200"/>
              </a:spcBef>
              <a:spcAft>
                <a:spcPts val="0"/>
              </a:spcAft>
              <a:buSzPts val="1750"/>
              <a:buChar char="•"/>
            </a:pPr>
            <a:r>
              <a:rPr lang="en-GB" sz="1750"/>
              <a:t>Importance of Breastfeeding Counselling</a:t>
            </a:r>
            <a:endParaRPr sz="1750"/>
          </a:p>
          <a:p>
            <a:pPr marL="457200" lvl="0" indent="-339725" algn="l" rtl="0">
              <a:spcBef>
                <a:spcPts val="1200"/>
              </a:spcBef>
              <a:spcAft>
                <a:spcPts val="0"/>
              </a:spcAft>
              <a:buSzPts val="1750"/>
              <a:buChar char="•"/>
            </a:pPr>
            <a:r>
              <a:rPr lang="en-GB" sz="1750"/>
              <a:t>Description of the Breastfeeding Counselling Mentorship Program</a:t>
            </a:r>
            <a:endParaRPr sz="1750"/>
          </a:p>
          <a:p>
            <a:pPr marL="457200" lvl="0" indent="-339725" algn="l" rtl="0">
              <a:spcBef>
                <a:spcPts val="1200"/>
              </a:spcBef>
              <a:spcAft>
                <a:spcPts val="0"/>
              </a:spcAft>
              <a:buSzPts val="1750"/>
              <a:buChar char="•"/>
            </a:pPr>
            <a:r>
              <a:rPr lang="en-GB" sz="1750"/>
              <a:t>Next Steps</a:t>
            </a:r>
            <a:endParaRPr sz="1750"/>
          </a:p>
          <a:p>
            <a:pPr marL="457200" lvl="0" indent="-339725" algn="l" rtl="0">
              <a:spcBef>
                <a:spcPts val="1200"/>
              </a:spcBef>
              <a:spcAft>
                <a:spcPts val="1200"/>
              </a:spcAft>
              <a:buSzPts val="1750"/>
              <a:buChar char="•"/>
            </a:pPr>
            <a:r>
              <a:rPr lang="en-GB" sz="1750"/>
              <a:t>Summary</a:t>
            </a:r>
            <a:endParaRPr sz="1750"/>
          </a:p>
        </p:txBody>
      </p:sp>
      <p:pic>
        <p:nvPicPr>
          <p:cNvPr id="182" name="Google Shape;182;p34" descr="A front view of a woman sitting on a chair and reading a magazine as she breastfeeds an infant."/>
          <p:cNvPicPr preferRelativeResize="0"/>
          <p:nvPr/>
        </p:nvPicPr>
        <p:blipFill>
          <a:blip r:embed="rId3">
            <a:alphaModFix/>
          </a:blip>
          <a:stretch>
            <a:fillRect/>
          </a:stretch>
        </p:blipFill>
        <p:spPr>
          <a:xfrm>
            <a:off x="5158450" y="1435275"/>
            <a:ext cx="3457150" cy="2303150"/>
          </a:xfrm>
          <a:prstGeom prst="rect">
            <a:avLst/>
          </a:prstGeom>
          <a:noFill/>
          <a:ln>
            <a:noFill/>
          </a:ln>
        </p:spPr>
      </p:pic>
      <p:sp>
        <p:nvSpPr>
          <p:cNvPr id="183" name="Google Shape;183;p34"/>
          <p:cNvSpPr txBox="1">
            <a:spLocks noGrp="1"/>
          </p:cNvSpPr>
          <p:nvPr>
            <p:ph type="body" idx="1"/>
          </p:nvPr>
        </p:nvSpPr>
        <p:spPr>
          <a:xfrm rot="-5400000">
            <a:off x="7879375" y="2232375"/>
            <a:ext cx="1794300" cy="200100"/>
          </a:xfrm>
          <a:prstGeom prst="rect">
            <a:avLst/>
          </a:prstGeom>
        </p:spPr>
        <p:txBody>
          <a:bodyPr spcFirstLastPara="1" wrap="square" lIns="0" tIns="0" rIns="0" bIns="0" anchor="t" anchorCtr="0">
            <a:normAutofit/>
          </a:bodyPr>
          <a:lstStyle/>
          <a:p>
            <a:pPr marL="0" lvl="0" indent="0" algn="l" rtl="0">
              <a:lnSpc>
                <a:spcPct val="115000"/>
              </a:lnSpc>
              <a:spcBef>
                <a:spcPts val="0"/>
              </a:spcBef>
              <a:spcAft>
                <a:spcPts val="0"/>
              </a:spcAft>
              <a:buNone/>
            </a:pPr>
            <a:r>
              <a:rPr lang="en-GB" sz="900" dirty="0"/>
              <a:t>Photo credit: Allan </a:t>
            </a:r>
            <a:r>
              <a:rPr lang="en-GB" sz="900" dirty="0" err="1"/>
              <a:t>Gichigi</a:t>
            </a:r>
            <a:r>
              <a:rPr lang="en-GB" sz="900" dirty="0"/>
              <a:t>/MCSP</a:t>
            </a:r>
            <a:endParaRPr sz="9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7" name="Google Shape;307;p52"/>
          <p:cNvSpPr txBox="1">
            <a:spLocks noGrp="1"/>
          </p:cNvSpPr>
          <p:nvPr>
            <p:ph type="title"/>
          </p:nvPr>
        </p:nvSpPr>
        <p:spPr>
          <a:xfrm>
            <a:off x="686104" y="257175"/>
            <a:ext cx="7772400" cy="5145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Step 10: Care at Discharge</a:t>
            </a:r>
            <a:endParaRPr/>
          </a:p>
        </p:txBody>
      </p:sp>
      <p:pic>
        <p:nvPicPr>
          <p:cNvPr id="308" name="Google Shape;308;p52" descr="Poster 10, titled discharge, features a medical staff standing with the family of a woman who has a baby in her arms. Text in it reads, hospitals support mothers to breastfeed by referring mothers to community resources for breastfeeding support and working with communities to improve breastfeeding support services.&#10;&#10;"/>
          <p:cNvPicPr preferRelativeResize="0"/>
          <p:nvPr/>
        </p:nvPicPr>
        <p:blipFill>
          <a:blip r:embed="rId3">
            <a:alphaModFix/>
          </a:blip>
          <a:stretch>
            <a:fillRect/>
          </a:stretch>
        </p:blipFill>
        <p:spPr>
          <a:xfrm>
            <a:off x="745900" y="1208850"/>
            <a:ext cx="2983276" cy="2983276"/>
          </a:xfrm>
          <a:prstGeom prst="rect">
            <a:avLst/>
          </a:prstGeom>
          <a:noFill/>
          <a:ln>
            <a:noFill/>
          </a:ln>
        </p:spPr>
      </p:pic>
      <p:sp>
        <p:nvSpPr>
          <p:cNvPr id="306" name="Google Shape;306;p52"/>
          <p:cNvSpPr txBox="1">
            <a:spLocks noGrp="1"/>
          </p:cNvSpPr>
          <p:nvPr>
            <p:ph type="body" idx="1"/>
          </p:nvPr>
        </p:nvSpPr>
        <p:spPr>
          <a:xfrm>
            <a:off x="3729175" y="895350"/>
            <a:ext cx="5097900" cy="3429000"/>
          </a:xfrm>
          <a:prstGeom prst="rect">
            <a:avLst/>
          </a:prstGeom>
        </p:spPr>
        <p:txBody>
          <a:bodyPr spcFirstLastPara="1" wrap="square" lIns="0" tIns="0" rIns="0" bIns="0" anchor="t" anchorCtr="0">
            <a:noAutofit/>
          </a:bodyPr>
          <a:lstStyle/>
          <a:p>
            <a:pPr marL="457200" lvl="0" indent="-336550" algn="l" rtl="0">
              <a:spcBef>
                <a:spcPts val="0"/>
              </a:spcBef>
              <a:spcAft>
                <a:spcPts val="0"/>
              </a:spcAft>
              <a:buSzPts val="1700"/>
              <a:buChar char="•"/>
            </a:pPr>
            <a:r>
              <a:rPr lang="en-GB" sz="1700"/>
              <a:t>Coordinate discharge so that parents and their infants have timely access to ongoing support and care.</a:t>
            </a:r>
            <a:endParaRPr sz="1700"/>
          </a:p>
          <a:p>
            <a:pPr marL="457200" lvl="0" indent="-336550" algn="l" rtl="0">
              <a:spcBef>
                <a:spcPts val="1200"/>
              </a:spcBef>
              <a:spcAft>
                <a:spcPts val="0"/>
              </a:spcAft>
              <a:buSzPts val="1700"/>
              <a:buChar char="•"/>
            </a:pPr>
            <a:r>
              <a:rPr lang="en-GB" sz="1700"/>
              <a:t>Rationale:</a:t>
            </a:r>
            <a:endParaRPr sz="1700"/>
          </a:p>
          <a:p>
            <a:pPr marL="914400" lvl="1" indent="-336550" algn="l" rtl="0">
              <a:spcBef>
                <a:spcPts val="1200"/>
              </a:spcBef>
              <a:spcAft>
                <a:spcPts val="0"/>
              </a:spcAft>
              <a:buSzPts val="1700"/>
              <a:buChar char="—"/>
            </a:pPr>
            <a:r>
              <a:rPr lang="en-GB" sz="1700">
                <a:latin typeface="Gill Sans MT" panose="020B0502020104020203" pitchFamily="34" charset="0"/>
              </a:rPr>
              <a:t>Mothers need sustained support to continue breastfeeding.</a:t>
            </a:r>
            <a:endParaRPr sz="1700">
              <a:latin typeface="Gill Sans MT" panose="020B0502020104020203" pitchFamily="34" charset="0"/>
            </a:endParaRPr>
          </a:p>
          <a:p>
            <a:pPr marL="914400" lvl="1" indent="-336550" algn="l" rtl="0">
              <a:spcBef>
                <a:spcPts val="1200"/>
              </a:spcBef>
              <a:spcAft>
                <a:spcPts val="0"/>
              </a:spcAft>
              <a:buSzPts val="1700"/>
              <a:buChar char="—"/>
            </a:pPr>
            <a:r>
              <a:rPr lang="en-GB" sz="1700">
                <a:latin typeface="Gill Sans MT" panose="020B0502020104020203" pitchFamily="34" charset="0"/>
              </a:rPr>
              <a:t>Breastfeeding support is critical in succeeding days and weeks after discharge  to identify and address challenges (return to work or school, etc.).</a:t>
            </a:r>
            <a:endParaRPr sz="1700">
              <a:latin typeface="Gill Sans MT" panose="020B0502020104020203" pitchFamily="34" charset="0"/>
            </a:endParaRPr>
          </a:p>
          <a:p>
            <a:pPr marL="914400" lvl="1" indent="-336550" algn="l" rtl="0">
              <a:spcBef>
                <a:spcPts val="1200"/>
              </a:spcBef>
              <a:spcAft>
                <a:spcPts val="1200"/>
              </a:spcAft>
              <a:buSzPts val="1700"/>
              <a:buChar char="—"/>
            </a:pPr>
            <a:r>
              <a:rPr lang="en-GB" sz="1700">
                <a:latin typeface="Gill Sans MT" panose="020B0502020104020203" pitchFamily="34" charset="0"/>
              </a:rPr>
              <a:t>Maternity centres must know about and refer mothers to a variety of community resources.</a:t>
            </a:r>
            <a:endParaRPr sz="1700">
              <a:solidFill>
                <a:schemeClr val="accent3"/>
              </a:solidFill>
              <a:latin typeface="Gill Sans MT" panose="020B0502020104020203"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53"/>
          <p:cNvSpPr txBox="1">
            <a:spLocks noGrp="1"/>
          </p:cNvSpPr>
          <p:nvPr>
            <p:ph type="title" idx="4294967295"/>
          </p:nvPr>
        </p:nvSpPr>
        <p:spPr>
          <a:xfrm>
            <a:off x="0" y="0"/>
            <a:ext cx="9144000" cy="4756150"/>
          </a:xfrm>
          <a:prstGeom prst="rect">
            <a:avLst/>
          </a:prstGeom>
          <a:solidFill>
            <a:schemeClr val="accent2"/>
          </a:solidFill>
          <a:ln>
            <a:noFill/>
            <a:prstDash/>
          </a:ln>
          <a:effectLst/>
        </p:spPr>
        <p:txBody>
          <a:bodyPr rot="0" spcFirstLastPara="1" vertOverflow="overflow" horzOverflow="overflow" vert="horz" wrap="square" lIns="457200" tIns="91425" rIns="91425" bIns="91425"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1200"/>
              </a:spcAft>
              <a:buClr>
                <a:schemeClr val="lt1"/>
              </a:buClr>
              <a:buSzPts val="2000"/>
              <a:buFont typeface="Arial"/>
              <a:buNone/>
              <a:tabLst/>
              <a:defRPr/>
            </a:pPr>
            <a:r>
              <a:rPr kumimoji="0" lang="en-US" sz="2500" b="1" i="0" u="none" strike="noStrike" kern="0" cap="none" spc="0" normalizeH="0" baseline="0" noProof="0" dirty="0">
                <a:ln>
                  <a:noFill/>
                </a:ln>
                <a:solidFill>
                  <a:schemeClr val="lt1"/>
                </a:solidFill>
                <a:effectLst/>
                <a:uLnTx/>
                <a:uFillTx/>
                <a:latin typeface="Gill Sans MT" panose="020B0502020104020203" pitchFamily="34" charset="0"/>
                <a:ea typeface="Gill Sans"/>
                <a:cs typeface="Gill Sans"/>
                <a:sym typeface="Gill Sans"/>
              </a:rPr>
              <a:t>Current Context of Breastfeeding in Kenya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9" name="Google Shape;319;p54"/>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Exclusive Breastfeeding Rates in Kenya</a:t>
            </a:r>
            <a:endParaRPr/>
          </a:p>
        </p:txBody>
      </p:sp>
      <p:sp>
        <p:nvSpPr>
          <p:cNvPr id="318" name="Google Shape;318;p54"/>
          <p:cNvSpPr txBox="1">
            <a:spLocks noGrp="1"/>
          </p:cNvSpPr>
          <p:nvPr>
            <p:ph type="body" idx="1"/>
          </p:nvPr>
        </p:nvSpPr>
        <p:spPr>
          <a:xfrm>
            <a:off x="685800" y="1200150"/>
            <a:ext cx="7772400" cy="3429000"/>
          </a:xfrm>
          <a:prstGeom prst="rect">
            <a:avLst/>
          </a:prstGeom>
        </p:spPr>
        <p:txBody>
          <a:bodyPr spcFirstLastPara="1" wrap="square" lIns="0" tIns="0" rIns="0" bIns="0" anchor="t" anchorCtr="0">
            <a:normAutofit lnSpcReduction="10000"/>
          </a:bodyPr>
          <a:lstStyle/>
          <a:p>
            <a:pPr marL="457200" lvl="0" indent="-342900" algn="l" rtl="0">
              <a:spcBef>
                <a:spcPts val="0"/>
              </a:spcBef>
              <a:spcAft>
                <a:spcPts val="0"/>
              </a:spcAft>
              <a:buSzPts val="1800"/>
              <a:buChar char="•"/>
            </a:pPr>
            <a:r>
              <a:rPr lang="en-GB" dirty="0"/>
              <a:t>In Kenya, although exclusive breastfeeding practices have increased over the last two decades (32 percent in 2008 to 61 percent in 2014), the prevalence hasn’t changed recently with only 60 percent of children &lt; six months exclusively breastfed in 2022 </a:t>
            </a:r>
            <a:r>
              <a:rPr lang="en-GB" dirty="0">
                <a:solidFill>
                  <a:srgbClr val="635C5B"/>
                </a:solidFill>
              </a:rPr>
              <a:t>(KNBS and ICF 2023; KNBS et al. 2015; KNBS and ICF Macro 2010).</a:t>
            </a:r>
            <a:endParaRPr dirty="0">
              <a:solidFill>
                <a:srgbClr val="635C5B"/>
              </a:solidFill>
            </a:endParaRPr>
          </a:p>
          <a:p>
            <a:pPr marL="457200" lvl="0" indent="-342900" algn="l" rtl="0">
              <a:spcBef>
                <a:spcPts val="1200"/>
              </a:spcBef>
              <a:spcAft>
                <a:spcPts val="0"/>
              </a:spcAft>
              <a:buSzPts val="1800"/>
              <a:buChar char="•"/>
            </a:pPr>
            <a:r>
              <a:rPr lang="en-GB" dirty="0"/>
              <a:t>Exclusive breastfeeding at 4–5 months is even lower at only 38 percent (</a:t>
            </a:r>
            <a:r>
              <a:rPr lang="en-GB" dirty="0">
                <a:solidFill>
                  <a:srgbClr val="635C5B"/>
                </a:solidFill>
              </a:rPr>
              <a:t>KNBS and ICF 2023)</a:t>
            </a:r>
            <a:r>
              <a:rPr lang="en-GB" dirty="0"/>
              <a:t>. </a:t>
            </a:r>
            <a:endParaRPr dirty="0"/>
          </a:p>
          <a:p>
            <a:pPr marL="457200" lvl="0" indent="-342900" algn="l" rtl="0">
              <a:spcBef>
                <a:spcPts val="1200"/>
              </a:spcBef>
              <a:spcAft>
                <a:spcPts val="1200"/>
              </a:spcAft>
              <a:buSzPts val="1800"/>
              <a:buChar char="•"/>
            </a:pPr>
            <a:r>
              <a:rPr lang="en-GB" dirty="0"/>
              <a:t>Improving rates of breastfeeding is critical for Kenya’s goal of improving maternal, </a:t>
            </a:r>
            <a:r>
              <a:rPr lang="en-GB" dirty="0" err="1"/>
              <a:t>newborn</a:t>
            </a:r>
            <a:r>
              <a:rPr lang="en-GB" dirty="0"/>
              <a:t>, infant, and young child health and nutrition. </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5"/>
          <p:cNvSpPr txBox="1">
            <a:spLocks noGrp="1"/>
          </p:cNvSpPr>
          <p:nvPr>
            <p:ph type="title"/>
          </p:nvPr>
        </p:nvSpPr>
        <p:spPr>
          <a:xfrm>
            <a:off x="686104" y="257175"/>
            <a:ext cx="7772400" cy="5145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Trends in Exclusive Breastfeeding in Kenya</a:t>
            </a:r>
            <a:endParaRPr/>
          </a:p>
        </p:txBody>
      </p:sp>
      <p:sp>
        <p:nvSpPr>
          <p:cNvPr id="326" name="Google Shape;326;p55"/>
          <p:cNvSpPr txBox="1"/>
          <p:nvPr/>
        </p:nvSpPr>
        <p:spPr>
          <a:xfrm>
            <a:off x="686100" y="892675"/>
            <a:ext cx="75609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700" b="1" u="none" strike="noStrike" cap="none">
                <a:solidFill>
                  <a:schemeClr val="accent3"/>
                </a:solidFill>
                <a:latin typeface="Gill Sans MT" panose="020B0502020104020203" pitchFamily="34" charset="0"/>
                <a:ea typeface="Gill Sans"/>
                <a:cs typeface="Gill Sans"/>
                <a:sym typeface="Gill Sans"/>
              </a:rPr>
              <a:t>Percent of </a:t>
            </a:r>
            <a:r>
              <a:rPr lang="en-GB" sz="1700" b="1">
                <a:solidFill>
                  <a:schemeClr val="accent3"/>
                </a:solidFill>
                <a:latin typeface="Gill Sans MT" panose="020B0502020104020203" pitchFamily="34" charset="0"/>
                <a:ea typeface="Gill Sans"/>
                <a:cs typeface="Gill Sans"/>
                <a:sym typeface="Gill Sans"/>
              </a:rPr>
              <a:t>C</a:t>
            </a:r>
            <a:r>
              <a:rPr lang="en-GB" sz="1700" b="1" u="none" strike="noStrike" cap="none">
                <a:solidFill>
                  <a:schemeClr val="accent3"/>
                </a:solidFill>
                <a:latin typeface="Gill Sans MT" panose="020B0502020104020203" pitchFamily="34" charset="0"/>
                <a:ea typeface="Gill Sans"/>
                <a:cs typeface="Gill Sans"/>
                <a:sym typeface="Gill Sans"/>
              </a:rPr>
              <a:t>hildren </a:t>
            </a:r>
            <a:r>
              <a:rPr lang="en-GB" sz="1700" b="1">
                <a:solidFill>
                  <a:schemeClr val="accent3"/>
                </a:solidFill>
                <a:latin typeface="Gill Sans MT" panose="020B0502020104020203" pitchFamily="34" charset="0"/>
                <a:ea typeface="Gill Sans"/>
                <a:cs typeface="Gill Sans"/>
                <a:sym typeface="Gill Sans"/>
              </a:rPr>
              <a:t>A</a:t>
            </a:r>
            <a:r>
              <a:rPr lang="en-GB" sz="1700" b="1" u="none" strike="noStrike" cap="none">
                <a:solidFill>
                  <a:schemeClr val="accent3"/>
                </a:solidFill>
                <a:latin typeface="Gill Sans MT" panose="020B0502020104020203" pitchFamily="34" charset="0"/>
                <a:ea typeface="Gill Sans"/>
                <a:cs typeface="Gill Sans"/>
                <a:sym typeface="Gill Sans"/>
              </a:rPr>
              <a:t>ged 0</a:t>
            </a:r>
            <a:r>
              <a:rPr lang="en-GB" sz="1700" b="1">
                <a:solidFill>
                  <a:schemeClr val="accent3"/>
                </a:solidFill>
                <a:latin typeface="Gill Sans MT" panose="020B0502020104020203" pitchFamily="34" charset="0"/>
                <a:ea typeface="Gill Sans"/>
                <a:cs typeface="Gill Sans"/>
                <a:sym typeface="Gill Sans"/>
              </a:rPr>
              <a:t>–</a:t>
            </a:r>
            <a:r>
              <a:rPr lang="en-GB" sz="1700" b="1" u="none" strike="noStrike" cap="none">
                <a:solidFill>
                  <a:schemeClr val="accent3"/>
                </a:solidFill>
                <a:latin typeface="Gill Sans MT" panose="020B0502020104020203" pitchFamily="34" charset="0"/>
                <a:ea typeface="Gill Sans"/>
                <a:cs typeface="Gill Sans"/>
                <a:sym typeface="Gill Sans"/>
              </a:rPr>
              <a:t>5 </a:t>
            </a:r>
            <a:r>
              <a:rPr lang="en-GB" sz="1700" b="1">
                <a:solidFill>
                  <a:schemeClr val="accent3"/>
                </a:solidFill>
                <a:latin typeface="Gill Sans MT" panose="020B0502020104020203" pitchFamily="34" charset="0"/>
                <a:ea typeface="Gill Sans"/>
                <a:cs typeface="Gill Sans"/>
                <a:sym typeface="Gill Sans"/>
              </a:rPr>
              <a:t>M</a:t>
            </a:r>
            <a:r>
              <a:rPr lang="en-GB" sz="1700" b="1" u="none" strike="noStrike" cap="none">
                <a:solidFill>
                  <a:schemeClr val="accent3"/>
                </a:solidFill>
                <a:latin typeface="Gill Sans MT" panose="020B0502020104020203" pitchFamily="34" charset="0"/>
                <a:ea typeface="Gill Sans"/>
                <a:cs typeface="Gill Sans"/>
                <a:sym typeface="Gill Sans"/>
              </a:rPr>
              <a:t>onths </a:t>
            </a:r>
            <a:r>
              <a:rPr lang="en-GB" sz="1700" b="1">
                <a:solidFill>
                  <a:schemeClr val="accent3"/>
                </a:solidFill>
                <a:latin typeface="Gill Sans MT" panose="020B0502020104020203" pitchFamily="34" charset="0"/>
                <a:ea typeface="Gill Sans"/>
                <a:cs typeface="Gill Sans"/>
                <a:sym typeface="Gill Sans"/>
              </a:rPr>
              <a:t>W</a:t>
            </a:r>
            <a:r>
              <a:rPr lang="en-GB" sz="1700" b="1" u="none" strike="noStrike" cap="none">
                <a:solidFill>
                  <a:schemeClr val="accent3"/>
                </a:solidFill>
                <a:latin typeface="Gill Sans MT" panose="020B0502020104020203" pitchFamily="34" charset="0"/>
                <a:ea typeface="Gill Sans"/>
                <a:cs typeface="Gill Sans"/>
                <a:sym typeface="Gill Sans"/>
              </a:rPr>
              <a:t>ho </a:t>
            </a:r>
            <a:r>
              <a:rPr lang="en-GB" sz="1700" b="1">
                <a:solidFill>
                  <a:schemeClr val="accent3"/>
                </a:solidFill>
                <a:latin typeface="Gill Sans MT" panose="020B0502020104020203" pitchFamily="34" charset="0"/>
                <a:ea typeface="Gill Sans"/>
                <a:cs typeface="Gill Sans"/>
                <a:sym typeface="Gill Sans"/>
              </a:rPr>
              <a:t>A</a:t>
            </a:r>
            <a:r>
              <a:rPr lang="en-GB" sz="1700" b="1" u="none" strike="noStrike" cap="none">
                <a:solidFill>
                  <a:schemeClr val="accent3"/>
                </a:solidFill>
                <a:latin typeface="Gill Sans MT" panose="020B0502020104020203" pitchFamily="34" charset="0"/>
                <a:ea typeface="Gill Sans"/>
                <a:cs typeface="Gill Sans"/>
                <a:sym typeface="Gill Sans"/>
              </a:rPr>
              <a:t>re </a:t>
            </a:r>
            <a:r>
              <a:rPr lang="en-GB" sz="1700" b="1">
                <a:solidFill>
                  <a:schemeClr val="accent3"/>
                </a:solidFill>
                <a:latin typeface="Gill Sans MT" panose="020B0502020104020203" pitchFamily="34" charset="0"/>
                <a:ea typeface="Gill Sans"/>
                <a:cs typeface="Gill Sans"/>
                <a:sym typeface="Gill Sans"/>
              </a:rPr>
              <a:t>E</a:t>
            </a:r>
            <a:r>
              <a:rPr lang="en-GB" sz="1700" b="1" u="none" strike="noStrike" cap="none">
                <a:solidFill>
                  <a:schemeClr val="accent3"/>
                </a:solidFill>
                <a:latin typeface="Gill Sans MT" panose="020B0502020104020203" pitchFamily="34" charset="0"/>
                <a:ea typeface="Gill Sans"/>
                <a:cs typeface="Gill Sans"/>
                <a:sym typeface="Gill Sans"/>
              </a:rPr>
              <a:t>xclusively </a:t>
            </a:r>
            <a:r>
              <a:rPr lang="en-GB" sz="1700" b="1">
                <a:solidFill>
                  <a:schemeClr val="accent3"/>
                </a:solidFill>
                <a:latin typeface="Gill Sans MT" panose="020B0502020104020203" pitchFamily="34" charset="0"/>
                <a:ea typeface="Gill Sans"/>
                <a:cs typeface="Gill Sans"/>
                <a:sym typeface="Gill Sans"/>
              </a:rPr>
              <a:t>B</a:t>
            </a:r>
            <a:r>
              <a:rPr lang="en-GB" sz="1700" b="1" u="none" strike="noStrike" cap="none">
                <a:solidFill>
                  <a:schemeClr val="accent3"/>
                </a:solidFill>
                <a:latin typeface="Gill Sans MT" panose="020B0502020104020203" pitchFamily="34" charset="0"/>
                <a:ea typeface="Gill Sans"/>
                <a:cs typeface="Gill Sans"/>
                <a:sym typeface="Gill Sans"/>
              </a:rPr>
              <a:t>reastfed</a:t>
            </a:r>
            <a:endParaRPr sz="1700" b="1" u="none" strike="noStrike" cap="none">
              <a:solidFill>
                <a:schemeClr val="accent3"/>
              </a:solidFill>
              <a:latin typeface="Gill Sans MT" panose="020B0502020104020203" pitchFamily="34" charset="0"/>
              <a:ea typeface="Gill Sans"/>
              <a:cs typeface="Gill Sans"/>
              <a:sym typeface="Gill Sans"/>
            </a:endParaRPr>
          </a:p>
        </p:txBody>
      </p:sp>
      <p:pic>
        <p:nvPicPr>
          <p:cNvPr id="328" name="Google Shape;328;p55" descr="A line graph plots the following data. (1989, 23), (1993, 17), (1998, 13), (2003, 13), (2008-09, 13), (2014, 61), (2022, 60).&#10;&#10;"/>
          <p:cNvPicPr preferRelativeResize="0"/>
          <p:nvPr/>
        </p:nvPicPr>
        <p:blipFill>
          <a:blip r:embed="rId3">
            <a:alphaModFix/>
          </a:blip>
          <a:stretch>
            <a:fillRect/>
          </a:stretch>
        </p:blipFill>
        <p:spPr>
          <a:xfrm>
            <a:off x="826217" y="1381238"/>
            <a:ext cx="6754143" cy="2889900"/>
          </a:xfrm>
          <a:prstGeom prst="rect">
            <a:avLst/>
          </a:prstGeom>
          <a:noFill/>
          <a:ln>
            <a:noFill/>
          </a:ln>
        </p:spPr>
      </p:pic>
      <p:sp>
        <p:nvSpPr>
          <p:cNvPr id="327" name="Google Shape;327;p55"/>
          <p:cNvSpPr txBox="1"/>
          <p:nvPr/>
        </p:nvSpPr>
        <p:spPr>
          <a:xfrm>
            <a:off x="686100" y="4328600"/>
            <a:ext cx="228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b="0" i="0" u="none" strike="noStrike" cap="none">
                <a:solidFill>
                  <a:schemeClr val="dk1"/>
                </a:solidFill>
                <a:latin typeface="Gill Sans MT" panose="020B0502020104020203" pitchFamily="34" charset="0"/>
                <a:ea typeface="Gill Sans"/>
                <a:cs typeface="Gill Sans"/>
                <a:sym typeface="Gill Sans"/>
              </a:rPr>
              <a:t>Source: </a:t>
            </a:r>
            <a:r>
              <a:rPr lang="en-GB">
                <a:solidFill>
                  <a:schemeClr val="dk1"/>
                </a:solidFill>
                <a:latin typeface="Gill Sans MT" panose="020B0502020104020203" pitchFamily="34" charset="0"/>
                <a:ea typeface="Gill Sans"/>
                <a:cs typeface="Gill Sans"/>
                <a:sym typeface="Gill Sans"/>
              </a:rPr>
              <a:t>KNBS and ICF 2023</a:t>
            </a:r>
            <a:endParaRPr b="0" i="0" u="none" strike="noStrike" cap="none">
              <a:solidFill>
                <a:schemeClr val="dk1"/>
              </a:solidFill>
              <a:latin typeface="Gill Sans MT" panose="020B0502020104020203" pitchFamily="34" charset="0"/>
              <a:ea typeface="Gill Sans"/>
              <a:cs typeface="Gill Sans"/>
              <a:sym typeface="Gill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6"/>
          <p:cNvSpPr txBox="1">
            <a:spLocks noGrp="1"/>
          </p:cNvSpPr>
          <p:nvPr>
            <p:ph type="title"/>
          </p:nvPr>
        </p:nvSpPr>
        <p:spPr>
          <a:xfrm>
            <a:off x="686104" y="257175"/>
            <a:ext cx="7772400" cy="5145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Infant Feeding Practices by Age</a:t>
            </a:r>
            <a:endParaRPr/>
          </a:p>
        </p:txBody>
      </p:sp>
      <p:sp>
        <p:nvSpPr>
          <p:cNvPr id="338" name="Google Shape;338;p56"/>
          <p:cNvSpPr txBox="1"/>
          <p:nvPr/>
        </p:nvSpPr>
        <p:spPr>
          <a:xfrm>
            <a:off x="686100" y="812375"/>
            <a:ext cx="64236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700" b="1" u="none" strike="noStrike" cap="none">
                <a:solidFill>
                  <a:schemeClr val="accent3"/>
                </a:solidFill>
                <a:latin typeface="Gill Sans MT" panose="020B0502020104020203" pitchFamily="34" charset="0"/>
                <a:ea typeface="Gill Sans"/>
                <a:cs typeface="Gill Sans"/>
                <a:sym typeface="Gill Sans"/>
              </a:rPr>
              <a:t>Percent </a:t>
            </a:r>
            <a:r>
              <a:rPr lang="en-GB" sz="1700" b="1">
                <a:solidFill>
                  <a:schemeClr val="accent3"/>
                </a:solidFill>
                <a:latin typeface="Gill Sans MT" panose="020B0502020104020203" pitchFamily="34" charset="0"/>
                <a:ea typeface="Gill Sans"/>
                <a:cs typeface="Gill Sans"/>
                <a:sym typeface="Gill Sans"/>
              </a:rPr>
              <a:t>D</a:t>
            </a:r>
            <a:r>
              <a:rPr lang="en-GB" sz="1700" b="1" u="none" strike="noStrike" cap="none">
                <a:solidFill>
                  <a:schemeClr val="accent3"/>
                </a:solidFill>
                <a:latin typeface="Gill Sans MT" panose="020B0502020104020203" pitchFamily="34" charset="0"/>
                <a:ea typeface="Gill Sans"/>
                <a:cs typeface="Gill Sans"/>
                <a:sym typeface="Gill Sans"/>
              </a:rPr>
              <a:t>istribution of </a:t>
            </a:r>
            <a:r>
              <a:rPr lang="en-GB" sz="1700" b="1">
                <a:solidFill>
                  <a:schemeClr val="accent3"/>
                </a:solidFill>
                <a:latin typeface="Gill Sans MT" panose="020B0502020104020203" pitchFamily="34" charset="0"/>
                <a:ea typeface="Gill Sans"/>
                <a:cs typeface="Gill Sans"/>
                <a:sym typeface="Gill Sans"/>
              </a:rPr>
              <a:t>Y</a:t>
            </a:r>
            <a:r>
              <a:rPr lang="en-GB" sz="1700" b="1" u="none" strike="noStrike" cap="none">
                <a:solidFill>
                  <a:schemeClr val="accent3"/>
                </a:solidFill>
                <a:latin typeface="Gill Sans MT" panose="020B0502020104020203" pitchFamily="34" charset="0"/>
                <a:ea typeface="Gill Sans"/>
                <a:cs typeface="Gill Sans"/>
                <a:sym typeface="Gill Sans"/>
              </a:rPr>
              <a:t>oungest </a:t>
            </a:r>
            <a:r>
              <a:rPr lang="en-GB" sz="1700" b="1">
                <a:solidFill>
                  <a:schemeClr val="accent3"/>
                </a:solidFill>
                <a:latin typeface="Gill Sans MT" panose="020B0502020104020203" pitchFamily="34" charset="0"/>
                <a:ea typeface="Gill Sans"/>
                <a:cs typeface="Gill Sans"/>
                <a:sym typeface="Gill Sans"/>
              </a:rPr>
              <a:t>C</a:t>
            </a:r>
            <a:r>
              <a:rPr lang="en-GB" sz="1700" b="1" u="none" strike="noStrike" cap="none">
                <a:solidFill>
                  <a:schemeClr val="accent3"/>
                </a:solidFill>
                <a:latin typeface="Gill Sans MT" panose="020B0502020104020203" pitchFamily="34" charset="0"/>
                <a:ea typeface="Gill Sans"/>
                <a:cs typeface="Gill Sans"/>
                <a:sym typeface="Gill Sans"/>
              </a:rPr>
              <a:t>hildren </a:t>
            </a:r>
            <a:r>
              <a:rPr lang="en-GB" sz="1700" b="1">
                <a:solidFill>
                  <a:schemeClr val="accent3"/>
                </a:solidFill>
                <a:latin typeface="Gill Sans MT" panose="020B0502020104020203" pitchFamily="34" charset="0"/>
                <a:ea typeface="Gill Sans"/>
                <a:cs typeface="Gill Sans"/>
                <a:sym typeface="Gill Sans"/>
              </a:rPr>
              <a:t>A</a:t>
            </a:r>
            <a:r>
              <a:rPr lang="en-GB" sz="1700" b="1" u="none" strike="noStrike" cap="none">
                <a:solidFill>
                  <a:schemeClr val="accent3"/>
                </a:solidFill>
                <a:latin typeface="Gill Sans MT" panose="020B0502020104020203" pitchFamily="34" charset="0"/>
                <a:ea typeface="Gill Sans"/>
                <a:cs typeface="Gill Sans"/>
                <a:sym typeface="Gill Sans"/>
              </a:rPr>
              <a:t>ged 0</a:t>
            </a:r>
            <a:r>
              <a:rPr lang="en-GB" sz="1700" b="1">
                <a:solidFill>
                  <a:schemeClr val="accent3"/>
                </a:solidFill>
                <a:latin typeface="Gill Sans MT" panose="020B0502020104020203" pitchFamily="34" charset="0"/>
                <a:ea typeface="Gill Sans"/>
                <a:cs typeface="Gill Sans"/>
                <a:sym typeface="Gill Sans"/>
              </a:rPr>
              <a:t>–</a:t>
            </a:r>
            <a:r>
              <a:rPr lang="en-GB" sz="1700" b="1" u="none" strike="noStrike" cap="none">
                <a:solidFill>
                  <a:schemeClr val="accent3"/>
                </a:solidFill>
                <a:latin typeface="Gill Sans MT" panose="020B0502020104020203" pitchFamily="34" charset="0"/>
                <a:ea typeface="Gill Sans"/>
                <a:cs typeface="Gill Sans"/>
                <a:sym typeface="Gill Sans"/>
              </a:rPr>
              <a:t>5 </a:t>
            </a:r>
            <a:r>
              <a:rPr lang="en-GB" sz="1700" b="1">
                <a:solidFill>
                  <a:schemeClr val="accent3"/>
                </a:solidFill>
                <a:latin typeface="Gill Sans MT" panose="020B0502020104020203" pitchFamily="34" charset="0"/>
                <a:ea typeface="Gill Sans"/>
                <a:cs typeface="Gill Sans"/>
                <a:sym typeface="Gill Sans"/>
              </a:rPr>
              <a:t>M</a:t>
            </a:r>
            <a:r>
              <a:rPr lang="en-GB" sz="1700" b="1" u="none" strike="noStrike" cap="none">
                <a:solidFill>
                  <a:schemeClr val="accent3"/>
                </a:solidFill>
                <a:latin typeface="Gill Sans MT" panose="020B0502020104020203" pitchFamily="34" charset="0"/>
                <a:ea typeface="Gill Sans"/>
                <a:cs typeface="Gill Sans"/>
                <a:sym typeface="Gill Sans"/>
              </a:rPr>
              <a:t>onths </a:t>
            </a:r>
            <a:endParaRPr sz="1700" b="1" u="none" strike="noStrike" cap="none">
              <a:solidFill>
                <a:schemeClr val="accent3"/>
              </a:solidFill>
              <a:latin typeface="Gill Sans MT" panose="020B0502020104020203" pitchFamily="34" charset="0"/>
              <a:ea typeface="Gill Sans"/>
              <a:cs typeface="Gill Sans"/>
              <a:sym typeface="Gill Sans"/>
            </a:endParaRPr>
          </a:p>
        </p:txBody>
      </p:sp>
      <p:pic>
        <p:nvPicPr>
          <p:cNvPr id="337" name="Google Shape;337;p56" descr="An area chart depicts infant feeding patterns over the first five months. The various feeding types, include exclusive breastfeeding, combinations with breastmilk, not breastfed, and unknown. The graph illustrates a decline in exclusive breastfeeding as infants grow older.&#10;&#10;"/>
          <p:cNvPicPr preferRelativeResize="0"/>
          <p:nvPr/>
        </p:nvPicPr>
        <p:blipFill>
          <a:blip r:embed="rId3">
            <a:alphaModFix/>
          </a:blip>
          <a:stretch>
            <a:fillRect/>
          </a:stretch>
        </p:blipFill>
        <p:spPr>
          <a:xfrm>
            <a:off x="805300" y="1243475"/>
            <a:ext cx="4777050" cy="3220775"/>
          </a:xfrm>
          <a:prstGeom prst="rect">
            <a:avLst/>
          </a:prstGeom>
          <a:noFill/>
          <a:ln>
            <a:noFill/>
          </a:ln>
        </p:spPr>
      </p:pic>
      <p:sp>
        <p:nvSpPr>
          <p:cNvPr id="339" name="Google Shape;339;p56"/>
          <p:cNvSpPr txBox="1"/>
          <p:nvPr/>
        </p:nvSpPr>
        <p:spPr>
          <a:xfrm>
            <a:off x="686100" y="4413750"/>
            <a:ext cx="228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b="0" i="0" u="none" strike="noStrike" cap="none">
                <a:solidFill>
                  <a:schemeClr val="dk1"/>
                </a:solidFill>
                <a:latin typeface="Gill Sans MT" panose="020B0502020104020203" pitchFamily="34" charset="0"/>
                <a:ea typeface="Gill Sans"/>
                <a:cs typeface="Gill Sans"/>
                <a:sym typeface="Gill Sans"/>
              </a:rPr>
              <a:t>Source: </a:t>
            </a:r>
            <a:r>
              <a:rPr lang="en-GB">
                <a:solidFill>
                  <a:schemeClr val="dk1"/>
                </a:solidFill>
                <a:latin typeface="Gill Sans MT" panose="020B0502020104020203" pitchFamily="34" charset="0"/>
                <a:ea typeface="Gill Sans"/>
                <a:cs typeface="Gill Sans"/>
                <a:sym typeface="Gill Sans"/>
              </a:rPr>
              <a:t>KNBS and ICF 2023</a:t>
            </a:r>
            <a:endParaRPr b="0" i="0" u="none" strike="noStrike" cap="none">
              <a:solidFill>
                <a:schemeClr val="dk1"/>
              </a:solidFill>
              <a:latin typeface="Gill Sans MT" panose="020B0502020104020203" pitchFamily="34" charset="0"/>
              <a:ea typeface="Gill Sans"/>
              <a:cs typeface="Gill Sans"/>
              <a:sym typeface="Gill Sans"/>
            </a:endParaRPr>
          </a:p>
        </p:txBody>
      </p:sp>
      <p:sp>
        <p:nvSpPr>
          <p:cNvPr id="336" name="Google Shape;336;p56"/>
          <p:cNvSpPr/>
          <p:nvPr/>
        </p:nvSpPr>
        <p:spPr>
          <a:xfrm>
            <a:off x="5850300" y="1284175"/>
            <a:ext cx="2869800" cy="296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700" dirty="0">
                <a:solidFill>
                  <a:schemeClr val="lt1"/>
                </a:solidFill>
                <a:latin typeface="Gill Sans MT" panose="020B0502020104020203" pitchFamily="34" charset="0"/>
                <a:ea typeface="Gill Sans"/>
                <a:cs typeface="Gill Sans"/>
                <a:sym typeface="Gill Sans"/>
              </a:rPr>
              <a:t>At age 0–1 month, 77 percent of children are exclusively breastfed. By age 4–5 months, only 38 percent are exclusively breastfed and the majority of children are receiving liquids or foods other than breastmilk, with solid, semi-solids, or soft foods being the highest percentage (29 percent). </a:t>
            </a:r>
            <a:endParaRPr sz="1700" dirty="0">
              <a:solidFill>
                <a:schemeClr val="lt1"/>
              </a:solidFill>
              <a:latin typeface="Gill Sans MT" panose="020B0502020104020203" pitchFamily="34" charset="0"/>
              <a:ea typeface="Gill Sans"/>
              <a:cs typeface="Gill Sans"/>
              <a:sym typeface="Gill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5" name="Google Shape;345;p57"/>
          <p:cNvSpPr txBox="1">
            <a:spLocks noGrp="1"/>
          </p:cNvSpPr>
          <p:nvPr>
            <p:ph type="title"/>
          </p:nvPr>
        </p:nvSpPr>
        <p:spPr>
          <a:xfrm>
            <a:off x="686104" y="38100"/>
            <a:ext cx="7772400" cy="685800"/>
          </a:xfrm>
          <a:prstGeom prst="rect">
            <a:avLst/>
          </a:prstGeom>
        </p:spPr>
        <p:txBody>
          <a:bodyPr spcFirstLastPara="1" wrap="square" lIns="0" tIns="0" rIns="0" bIns="0" anchor="b" anchorCtr="0">
            <a:normAutofit fontScale="90000"/>
          </a:bodyPr>
          <a:lstStyle/>
          <a:p>
            <a:pPr marL="0" lvl="0" indent="0" algn="l" rtl="0">
              <a:spcBef>
                <a:spcPts val="0"/>
              </a:spcBef>
              <a:spcAft>
                <a:spcPts val="0"/>
              </a:spcAft>
              <a:buNone/>
            </a:pPr>
            <a:r>
              <a:rPr lang="en-GB"/>
              <a:t>Strategies for Improving Breastfeeding Practices in Kenya</a:t>
            </a:r>
            <a:endParaRPr/>
          </a:p>
        </p:txBody>
      </p:sp>
      <p:pic>
        <p:nvPicPr>
          <p:cNvPr id="350" name="Google Shape;350;p57" descr="A spoke and hub icon.&#10;&#10;"/>
          <p:cNvPicPr preferRelativeResize="0"/>
          <p:nvPr/>
        </p:nvPicPr>
        <p:blipFill rotWithShape="1">
          <a:blip r:embed="rId3">
            <a:alphaModFix/>
          </a:blip>
          <a:srcRect b="-15807"/>
          <a:stretch/>
        </p:blipFill>
        <p:spPr>
          <a:xfrm>
            <a:off x="1669900" y="862900"/>
            <a:ext cx="694650" cy="807425"/>
          </a:xfrm>
          <a:prstGeom prst="rect">
            <a:avLst/>
          </a:prstGeom>
          <a:noFill/>
          <a:ln>
            <a:noFill/>
          </a:ln>
        </p:spPr>
      </p:pic>
      <p:sp>
        <p:nvSpPr>
          <p:cNvPr id="346" name="Google Shape;346;p57"/>
          <p:cNvSpPr/>
          <p:nvPr/>
        </p:nvSpPr>
        <p:spPr>
          <a:xfrm>
            <a:off x="571425" y="1607525"/>
            <a:ext cx="2588700" cy="3084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en-GB" i="1">
                <a:solidFill>
                  <a:schemeClr val="lt1"/>
                </a:solidFill>
                <a:latin typeface="Gill Sans MT" panose="020B0502020104020203" pitchFamily="34" charset="0"/>
                <a:ea typeface="Gill Sans"/>
                <a:cs typeface="Gill Sans"/>
                <a:sym typeface="Gill Sans"/>
              </a:rPr>
              <a:t>Kenya Strategy for Maternal, Infant, and Young Child Nutrition (MIYCN) 2021–2026</a:t>
            </a:r>
            <a:r>
              <a:rPr lang="en-GB">
                <a:solidFill>
                  <a:schemeClr val="lt1"/>
                </a:solidFill>
                <a:latin typeface="Gill Sans MT" panose="020B0502020104020203" pitchFamily="34" charset="0"/>
                <a:ea typeface="Gill Sans"/>
                <a:cs typeface="Gill Sans"/>
                <a:sym typeface="Gill Sans"/>
              </a:rPr>
              <a:t> highlights the following:</a:t>
            </a:r>
            <a:endParaRPr>
              <a:solidFill>
                <a:schemeClr val="lt1"/>
              </a:solidFill>
              <a:latin typeface="Gill Sans MT" panose="020B0502020104020203" pitchFamily="34" charset="0"/>
              <a:ea typeface="Gill Sans"/>
              <a:cs typeface="Gill Sans"/>
              <a:sym typeface="Gill Sans"/>
            </a:endParaRPr>
          </a:p>
          <a:p>
            <a:pPr marL="342900" lvl="0" indent="-260350" algn="l" rtl="0">
              <a:spcBef>
                <a:spcPts val="0"/>
              </a:spcBef>
              <a:spcAft>
                <a:spcPts val="0"/>
              </a:spcAft>
              <a:buClr>
                <a:schemeClr val="lt1"/>
              </a:buClr>
              <a:buSzPts val="1400"/>
              <a:buChar char="•"/>
            </a:pPr>
            <a:r>
              <a:rPr lang="en-GB">
                <a:solidFill>
                  <a:schemeClr val="lt1"/>
                </a:solidFill>
                <a:latin typeface="Gill Sans MT" panose="020B0502020104020203" pitchFamily="34" charset="0"/>
                <a:ea typeface="Gill Sans"/>
                <a:cs typeface="Gill Sans"/>
                <a:sym typeface="Gill Sans"/>
              </a:rPr>
              <a:t>improving infant and young child nutrition</a:t>
            </a:r>
            <a:endParaRPr>
              <a:solidFill>
                <a:schemeClr val="lt1"/>
              </a:solidFill>
              <a:latin typeface="Gill Sans MT" panose="020B0502020104020203" pitchFamily="34" charset="0"/>
              <a:ea typeface="Gill Sans"/>
              <a:cs typeface="Gill Sans"/>
              <a:sym typeface="Gill Sans"/>
            </a:endParaRPr>
          </a:p>
          <a:p>
            <a:pPr marL="342900" lvl="0" indent="-260350" algn="l" rtl="0">
              <a:spcBef>
                <a:spcPts val="0"/>
              </a:spcBef>
              <a:spcAft>
                <a:spcPts val="0"/>
              </a:spcAft>
              <a:buClr>
                <a:schemeClr val="lt1"/>
              </a:buClr>
              <a:buSzPts val="1400"/>
              <a:buChar char="•"/>
            </a:pPr>
            <a:r>
              <a:rPr lang="en-GB">
                <a:solidFill>
                  <a:schemeClr val="lt1"/>
                </a:solidFill>
                <a:latin typeface="Gill Sans MT" panose="020B0502020104020203" pitchFamily="34" charset="0"/>
                <a:ea typeface="Gill Sans"/>
                <a:cs typeface="Gill Sans"/>
                <a:sym typeface="Gill Sans"/>
              </a:rPr>
              <a:t>scaling up BFHI</a:t>
            </a:r>
            <a:endParaRPr>
              <a:solidFill>
                <a:schemeClr val="lt1"/>
              </a:solidFill>
              <a:latin typeface="Gill Sans MT" panose="020B0502020104020203" pitchFamily="34" charset="0"/>
              <a:ea typeface="Gill Sans"/>
              <a:cs typeface="Gill Sans"/>
              <a:sym typeface="Gill Sans"/>
            </a:endParaRPr>
          </a:p>
          <a:p>
            <a:pPr marL="342900" lvl="0" indent="-260350" algn="l" rtl="0">
              <a:spcBef>
                <a:spcPts val="0"/>
              </a:spcBef>
              <a:spcAft>
                <a:spcPts val="0"/>
              </a:spcAft>
              <a:buClr>
                <a:schemeClr val="lt1"/>
              </a:buClr>
              <a:buSzPts val="1400"/>
              <a:buChar char="•"/>
            </a:pPr>
            <a:r>
              <a:rPr lang="en-GB">
                <a:solidFill>
                  <a:schemeClr val="lt1"/>
                </a:solidFill>
                <a:latin typeface="Gill Sans MT" panose="020B0502020104020203" pitchFamily="34" charset="0"/>
                <a:ea typeface="Gill Sans"/>
                <a:cs typeface="Gill Sans"/>
                <a:sym typeface="Gill Sans"/>
              </a:rPr>
              <a:t>promoting skilled breastfeeding counselling</a:t>
            </a:r>
            <a:endParaRPr>
              <a:solidFill>
                <a:schemeClr val="lt1"/>
              </a:solidFill>
              <a:latin typeface="Gill Sans MT" panose="020B0502020104020203" pitchFamily="34" charset="0"/>
              <a:ea typeface="Gill Sans"/>
              <a:cs typeface="Gill Sans"/>
              <a:sym typeface="Gill Sans"/>
            </a:endParaRPr>
          </a:p>
          <a:p>
            <a:pPr marL="342900" lvl="0" indent="-260350" algn="l" rtl="0">
              <a:spcBef>
                <a:spcPts val="0"/>
              </a:spcBef>
              <a:spcAft>
                <a:spcPts val="0"/>
              </a:spcAft>
              <a:buClr>
                <a:schemeClr val="lt1"/>
              </a:buClr>
              <a:buSzPts val="1400"/>
              <a:buChar char="•"/>
            </a:pPr>
            <a:r>
              <a:rPr lang="en-GB">
                <a:solidFill>
                  <a:schemeClr val="lt1"/>
                </a:solidFill>
                <a:latin typeface="Gill Sans MT" panose="020B0502020104020203" pitchFamily="34" charset="0"/>
                <a:ea typeface="Gill Sans"/>
                <a:cs typeface="Gill Sans"/>
                <a:sym typeface="Gill Sans"/>
              </a:rPr>
              <a:t>strengthening capacity of health workers </a:t>
            </a:r>
            <a:endParaRPr>
              <a:solidFill>
                <a:schemeClr val="lt1"/>
              </a:solidFill>
              <a:latin typeface="Gill Sans MT" panose="020B0502020104020203" pitchFamily="34" charset="0"/>
              <a:ea typeface="Gill Sans"/>
              <a:cs typeface="Gill Sans"/>
              <a:sym typeface="Gill Sans"/>
            </a:endParaRPr>
          </a:p>
          <a:p>
            <a:pPr marL="342900" lvl="0" indent="-260350" algn="l" rtl="0">
              <a:spcBef>
                <a:spcPts val="0"/>
              </a:spcBef>
              <a:spcAft>
                <a:spcPts val="0"/>
              </a:spcAft>
              <a:buClr>
                <a:schemeClr val="lt1"/>
              </a:buClr>
              <a:buSzPts val="1400"/>
              <a:buChar char="•"/>
            </a:pPr>
            <a:r>
              <a:rPr lang="en-GB">
                <a:solidFill>
                  <a:schemeClr val="lt1"/>
                </a:solidFill>
                <a:latin typeface="Gill Sans MT" panose="020B0502020104020203" pitchFamily="34" charset="0"/>
                <a:ea typeface="Gill Sans"/>
                <a:cs typeface="Gill Sans"/>
                <a:sym typeface="Gill Sans"/>
              </a:rPr>
              <a:t>mentorship, on-the-job training, and continuing medical education.</a:t>
            </a:r>
            <a:endParaRPr>
              <a:solidFill>
                <a:schemeClr val="lt1"/>
              </a:solidFill>
              <a:latin typeface="Gill Sans MT" panose="020B0502020104020203" pitchFamily="34" charset="0"/>
              <a:ea typeface="Gill Sans"/>
              <a:cs typeface="Gill Sans"/>
              <a:sym typeface="Gill Sans"/>
            </a:endParaRPr>
          </a:p>
        </p:txBody>
      </p:sp>
      <p:pic>
        <p:nvPicPr>
          <p:cNvPr id="344" name="Google Shape;344;p57" descr="An icon of a breastfeeding mother.&#10;&#10;"/>
          <p:cNvPicPr preferRelativeResize="0"/>
          <p:nvPr/>
        </p:nvPicPr>
        <p:blipFill rotWithShape="1">
          <a:blip r:embed="rId4">
            <a:alphaModFix/>
          </a:blip>
          <a:srcRect/>
          <a:stretch/>
        </p:blipFill>
        <p:spPr>
          <a:xfrm>
            <a:off x="4260225" y="800100"/>
            <a:ext cx="677470" cy="807426"/>
          </a:xfrm>
          <a:prstGeom prst="rect">
            <a:avLst/>
          </a:prstGeom>
          <a:noFill/>
          <a:ln>
            <a:noFill/>
          </a:ln>
        </p:spPr>
      </p:pic>
      <p:sp>
        <p:nvSpPr>
          <p:cNvPr id="347" name="Google Shape;347;p57"/>
          <p:cNvSpPr/>
          <p:nvPr/>
        </p:nvSpPr>
        <p:spPr>
          <a:xfrm>
            <a:off x="3329200" y="1607500"/>
            <a:ext cx="2568000" cy="3084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solidFill>
                <a:schemeClr val="lt1"/>
              </a:solidFill>
              <a:latin typeface="Gill Sans MT" panose="020B0502020104020203" pitchFamily="34" charset="0"/>
              <a:ea typeface="Gill Sans"/>
              <a:cs typeface="Gill Sans"/>
              <a:sym typeface="Gill Sans"/>
            </a:endParaRPr>
          </a:p>
          <a:p>
            <a:pPr marL="0" lvl="0" indent="0" algn="l" rtl="0">
              <a:spcBef>
                <a:spcPts val="1200"/>
              </a:spcBef>
              <a:spcAft>
                <a:spcPts val="1200"/>
              </a:spcAft>
              <a:buNone/>
            </a:pPr>
            <a:r>
              <a:rPr lang="en-GB" sz="1500">
                <a:solidFill>
                  <a:schemeClr val="lt1"/>
                </a:solidFill>
                <a:latin typeface="Gill Sans MT" panose="020B0502020104020203" pitchFamily="34" charset="0"/>
                <a:ea typeface="Gill Sans"/>
                <a:cs typeface="Gill Sans"/>
                <a:sym typeface="Gill Sans"/>
              </a:rPr>
              <a:t>The Kenya National Nutrition Action Plan prioritises MIYCN, seeking to scale up improved care practices and services. One key objective is increasing the rate of exclusive breastfeeding by 20 percent or more.</a:t>
            </a:r>
            <a:endParaRPr sz="1500">
              <a:solidFill>
                <a:schemeClr val="lt1"/>
              </a:solidFill>
              <a:latin typeface="Gill Sans MT" panose="020B0502020104020203" pitchFamily="34" charset="0"/>
              <a:ea typeface="Gill Sans"/>
              <a:cs typeface="Gill Sans"/>
              <a:sym typeface="Gill Sans"/>
            </a:endParaRPr>
          </a:p>
        </p:txBody>
      </p:sp>
      <p:pic>
        <p:nvPicPr>
          <p:cNvPr id="348" name="Google Shape;348;p57" descr="A presentation icon where a person writes something on a board as three persons stand behind and watch.&#10;&#10;"/>
          <p:cNvPicPr preferRelativeResize="0"/>
          <p:nvPr/>
        </p:nvPicPr>
        <p:blipFill>
          <a:blip r:embed="rId5">
            <a:alphaModFix/>
          </a:blip>
          <a:stretch>
            <a:fillRect/>
          </a:stretch>
        </p:blipFill>
        <p:spPr>
          <a:xfrm>
            <a:off x="6813625" y="876300"/>
            <a:ext cx="915351" cy="807427"/>
          </a:xfrm>
          <a:prstGeom prst="rect">
            <a:avLst/>
          </a:prstGeom>
          <a:noFill/>
          <a:ln>
            <a:noFill/>
          </a:ln>
        </p:spPr>
      </p:pic>
      <p:sp>
        <p:nvSpPr>
          <p:cNvPr id="349" name="Google Shape;349;p57"/>
          <p:cNvSpPr/>
          <p:nvPr/>
        </p:nvSpPr>
        <p:spPr>
          <a:xfrm>
            <a:off x="6066275" y="1607650"/>
            <a:ext cx="2568000" cy="3084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1200"/>
              </a:spcAft>
              <a:buNone/>
            </a:pPr>
            <a:r>
              <a:rPr lang="en-GB">
                <a:solidFill>
                  <a:schemeClr val="lt1"/>
                </a:solidFill>
                <a:latin typeface="Gill Sans MT" panose="020B0502020104020203" pitchFamily="34" charset="0"/>
                <a:ea typeface="Gill Sans"/>
                <a:cs typeface="Gill Sans"/>
                <a:sym typeface="Gill Sans"/>
              </a:rPr>
              <a:t>Kenya is in the process of scaling up BFHI. The BFHI Task Force of the MIYCN Technical Working Group is making efforts to improve Step 2 by developing facility implementation guidance for BFHI and adapting the WHO and UNICEF </a:t>
            </a:r>
            <a:r>
              <a:rPr lang="en-GB" i="1">
                <a:solidFill>
                  <a:schemeClr val="lt1"/>
                </a:solidFill>
                <a:latin typeface="Gill Sans MT" panose="020B0502020104020203" pitchFamily="34" charset="0"/>
                <a:ea typeface="Gill Sans"/>
                <a:cs typeface="Gill Sans"/>
                <a:sym typeface="Gill Sans"/>
              </a:rPr>
              <a:t>BFHI Training Course for Maternity Staff</a:t>
            </a:r>
            <a:r>
              <a:rPr lang="en-GB">
                <a:solidFill>
                  <a:schemeClr val="lt1"/>
                </a:solidFill>
                <a:latin typeface="Gill Sans MT" panose="020B0502020104020203" pitchFamily="34" charset="0"/>
                <a:ea typeface="Gill Sans"/>
                <a:cs typeface="Gill Sans"/>
                <a:sym typeface="Gill Sans"/>
              </a:rPr>
              <a:t> for Kenya</a:t>
            </a:r>
            <a:r>
              <a:rPr lang="en-GB" i="1">
                <a:solidFill>
                  <a:schemeClr val="lt1"/>
                </a:solidFill>
                <a:latin typeface="Gill Sans MT" panose="020B0502020104020203" pitchFamily="34" charset="0"/>
                <a:ea typeface="Gill Sans"/>
                <a:cs typeface="Gill Sans"/>
                <a:sym typeface="Gill Sans"/>
              </a:rPr>
              <a:t>.</a:t>
            </a:r>
            <a:endParaRPr>
              <a:solidFill>
                <a:schemeClr val="lt1"/>
              </a:solidFill>
              <a:latin typeface="Gill Sans MT" panose="020B0502020104020203" pitchFamily="34" charset="0"/>
              <a:ea typeface="Gill Sans"/>
              <a:cs typeface="Gill Sans"/>
              <a:sym typeface="Gill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8"/>
          <p:cNvSpPr txBox="1">
            <a:spLocks noGrp="1"/>
          </p:cNvSpPr>
          <p:nvPr>
            <p:ph type="title" idx="4294967295"/>
          </p:nvPr>
        </p:nvSpPr>
        <p:spPr>
          <a:xfrm>
            <a:off x="0" y="0"/>
            <a:ext cx="9144000" cy="4756150"/>
          </a:xfrm>
          <a:prstGeom prst="rect">
            <a:avLst/>
          </a:prstGeom>
          <a:solidFill>
            <a:schemeClr val="accent2"/>
          </a:solidFill>
          <a:ln>
            <a:noFill/>
            <a:prstDash/>
          </a:ln>
          <a:effectLst/>
        </p:spPr>
        <p:txBody>
          <a:bodyPr rot="0" spcFirstLastPara="1" vertOverflow="overflow" horzOverflow="overflow" vert="horz" wrap="square" lIns="457200" tIns="91425" rIns="91425" bIns="91425"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1200"/>
              </a:spcAft>
              <a:buClr>
                <a:schemeClr val="lt1"/>
              </a:buClr>
              <a:buSzPts val="2000"/>
              <a:buFont typeface="Arial"/>
              <a:buNone/>
              <a:tabLst/>
              <a:defRPr/>
            </a:pPr>
            <a:r>
              <a:rPr kumimoji="0" lang="en-GB" sz="2500" b="1" i="0" u="none" strike="noStrike" kern="0" cap="none" spc="0" normalizeH="0" baseline="0" noProof="0" dirty="0">
                <a:ln>
                  <a:noFill/>
                </a:ln>
                <a:solidFill>
                  <a:schemeClr val="lt1"/>
                </a:solidFill>
                <a:effectLst/>
                <a:uLnTx/>
                <a:uFillTx/>
                <a:latin typeface="Gill Sans MT" panose="020B0502020104020203" pitchFamily="34" charset="0"/>
                <a:ea typeface="Gill Sans"/>
                <a:cs typeface="Gill Sans"/>
                <a:sym typeface="Gill Sans"/>
              </a:rPr>
              <a:t>Importance of Breastfeeding Counselling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1" name="Google Shape;361;p59"/>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Breastfeeding Counselling</a:t>
            </a:r>
            <a:endParaRPr/>
          </a:p>
        </p:txBody>
      </p:sp>
      <p:sp>
        <p:nvSpPr>
          <p:cNvPr id="360" name="Google Shape;360;p59"/>
          <p:cNvSpPr txBox="1">
            <a:spLocks noGrp="1"/>
          </p:cNvSpPr>
          <p:nvPr>
            <p:ph type="body" idx="1"/>
          </p:nvPr>
        </p:nvSpPr>
        <p:spPr>
          <a:xfrm>
            <a:off x="685800" y="1200150"/>
            <a:ext cx="7772400" cy="3429000"/>
          </a:xfrm>
          <a:prstGeom prst="rect">
            <a:avLst/>
          </a:prstGeom>
        </p:spPr>
        <p:txBody>
          <a:bodyPr spcFirstLastPara="1" wrap="square" lIns="0" tIns="0" rIns="0" bIns="0" anchor="t" anchorCtr="0">
            <a:normAutofit fontScale="92500" lnSpcReduction="20000"/>
          </a:bodyPr>
          <a:lstStyle/>
          <a:p>
            <a:pPr marL="457200" lvl="0" indent="-342900" algn="l" rtl="0">
              <a:spcBef>
                <a:spcPts val="0"/>
              </a:spcBef>
              <a:spcAft>
                <a:spcPts val="0"/>
              </a:spcAft>
              <a:buSzPts val="1800"/>
              <a:buChar char="•"/>
            </a:pPr>
            <a:r>
              <a:rPr lang="en-GB" dirty="0"/>
              <a:t>Skilled breastfeeding counselling has shown improvements in early initiation of breastfeeding, exclusive breastfeeding, and continued breastfeeding (Haroon et al. 2013; Sinha et al. 2015).</a:t>
            </a:r>
            <a:endParaRPr dirty="0"/>
          </a:p>
          <a:p>
            <a:pPr marL="457200" lvl="0" indent="-342900" algn="l" rtl="0">
              <a:spcBef>
                <a:spcPts val="1200"/>
              </a:spcBef>
              <a:spcAft>
                <a:spcPts val="0"/>
              </a:spcAft>
              <a:buSzPts val="1800"/>
              <a:buChar char="•"/>
            </a:pPr>
            <a:r>
              <a:rPr lang="en-GB" dirty="0"/>
              <a:t>WHO recommends all pregnant women and mothers with young children receive breastfeeding counselling.</a:t>
            </a:r>
            <a:endParaRPr dirty="0"/>
          </a:p>
          <a:p>
            <a:pPr marL="914400" lvl="1" indent="-342900" algn="l" rtl="0">
              <a:spcBef>
                <a:spcPts val="1200"/>
              </a:spcBef>
              <a:spcAft>
                <a:spcPts val="0"/>
              </a:spcAft>
              <a:buSzPts val="1800"/>
              <a:buChar char="–"/>
            </a:pPr>
            <a:r>
              <a:rPr lang="en-GB" dirty="0">
                <a:latin typeface="Gill Sans MT" panose="020B0502020104020203" pitchFamily="34" charset="0"/>
              </a:rPr>
              <a:t>Breastfeeding counselling should occur six times from before birth to age two. </a:t>
            </a:r>
            <a:endParaRPr dirty="0">
              <a:latin typeface="Gill Sans MT" panose="020B0502020104020203" pitchFamily="34" charset="0"/>
            </a:endParaRPr>
          </a:p>
          <a:p>
            <a:pPr marL="914400" lvl="1" indent="-342900" algn="l" rtl="0">
              <a:spcBef>
                <a:spcPts val="1200"/>
              </a:spcBef>
              <a:spcAft>
                <a:spcPts val="0"/>
              </a:spcAft>
              <a:buSzPts val="1800"/>
              <a:buChar char="–"/>
            </a:pPr>
            <a:r>
              <a:rPr lang="en-GB" dirty="0">
                <a:latin typeface="Gill Sans MT" panose="020B0502020104020203" pitchFamily="34" charset="0"/>
              </a:rPr>
              <a:t>Counselling should be implemented alongside other interventions to promote and support breastfeeding.</a:t>
            </a:r>
            <a:endParaRPr dirty="0">
              <a:latin typeface="Gill Sans MT" panose="020B0502020104020203" pitchFamily="34" charset="0"/>
            </a:endParaRPr>
          </a:p>
          <a:p>
            <a:pPr marL="457200" lvl="0" indent="-342900" algn="l" rtl="0">
              <a:spcBef>
                <a:spcPts val="1200"/>
              </a:spcBef>
              <a:spcAft>
                <a:spcPts val="1200"/>
              </a:spcAft>
              <a:buSzPts val="1800"/>
              <a:buChar char="•"/>
            </a:pPr>
            <a:r>
              <a:rPr lang="en-GB" dirty="0"/>
              <a:t>Skilled breastfeeding counselling requires health facility staff has specific knowledge, skills, and </a:t>
            </a:r>
            <a:r>
              <a:rPr lang="en-GB" dirty="0" err="1"/>
              <a:t>behaviors</a:t>
            </a:r>
            <a:r>
              <a:rPr lang="en-GB" dirty="0"/>
              <a:t> (competencies).</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7" name="Google Shape;367;p60"/>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Obstacles to Breastfeeding Counselling</a:t>
            </a:r>
            <a:endParaRPr/>
          </a:p>
        </p:txBody>
      </p:sp>
      <p:sp>
        <p:nvSpPr>
          <p:cNvPr id="366" name="Google Shape;366;p60"/>
          <p:cNvSpPr txBox="1">
            <a:spLocks noGrp="1"/>
          </p:cNvSpPr>
          <p:nvPr>
            <p:ph type="body" idx="1"/>
          </p:nvPr>
        </p:nvSpPr>
        <p:spPr>
          <a:xfrm>
            <a:off x="685800" y="1200150"/>
            <a:ext cx="7772400" cy="3429000"/>
          </a:xfrm>
          <a:prstGeom prst="rect">
            <a:avLst/>
          </a:prstGeom>
        </p:spPr>
        <p:txBody>
          <a:bodyPr spcFirstLastPara="1" wrap="square" lIns="0" tIns="0" rIns="0" bIns="0" anchor="t" anchorCtr="0">
            <a:normAutofit/>
          </a:bodyPr>
          <a:lstStyle/>
          <a:p>
            <a:pPr marL="457200" lvl="0" indent="-342900" algn="l" rtl="0">
              <a:spcBef>
                <a:spcPts val="0"/>
              </a:spcBef>
              <a:spcAft>
                <a:spcPts val="0"/>
              </a:spcAft>
              <a:buSzPts val="1800"/>
              <a:buChar char="•"/>
            </a:pPr>
            <a:r>
              <a:rPr lang="en-GB"/>
              <a:t>Effective breastfeeding counselling relies on health workers possessing strong competencies to support women to breastfeed.</a:t>
            </a:r>
            <a:endParaRPr/>
          </a:p>
          <a:p>
            <a:pPr marL="457200" lvl="0" indent="-342900" algn="l" rtl="0">
              <a:spcBef>
                <a:spcPts val="1200"/>
              </a:spcBef>
              <a:spcAft>
                <a:spcPts val="0"/>
              </a:spcAft>
              <a:buSzPts val="1800"/>
              <a:buChar char="•"/>
            </a:pPr>
            <a:r>
              <a:rPr lang="en-GB"/>
              <a:t>However, health workers often lack the competencies necessary for preparing mothers to breastfeed successfully (WHO 2018). </a:t>
            </a:r>
            <a:endParaRPr/>
          </a:p>
          <a:p>
            <a:pPr marL="457200" lvl="0" indent="-342900" algn="l" rtl="0">
              <a:spcBef>
                <a:spcPts val="1200"/>
              </a:spcBef>
              <a:spcAft>
                <a:spcPts val="1200"/>
              </a:spcAft>
              <a:buSzPts val="1800"/>
              <a:buChar char="•"/>
            </a:pPr>
            <a:r>
              <a:rPr lang="en-GB"/>
              <a:t>A systematic review concluded that improving health workers’ counselling skills is an essential component of increasing exclusive breastfeeding rates (Kavle et al. 2017).</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3" name="Google Shape;373;p61"/>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Importance of Competencies</a:t>
            </a:r>
            <a:endParaRPr dirty="0"/>
          </a:p>
        </p:txBody>
      </p:sp>
      <p:sp>
        <p:nvSpPr>
          <p:cNvPr id="372" name="Google Shape;372;p61"/>
          <p:cNvSpPr txBox="1">
            <a:spLocks noGrp="1"/>
          </p:cNvSpPr>
          <p:nvPr>
            <p:ph type="body" idx="1"/>
          </p:nvPr>
        </p:nvSpPr>
        <p:spPr>
          <a:xfrm>
            <a:off x="685800" y="1200150"/>
            <a:ext cx="7772400" cy="3429000"/>
          </a:xfrm>
          <a:prstGeom prst="rect">
            <a:avLst/>
          </a:prstGeom>
        </p:spPr>
        <p:txBody>
          <a:bodyPr spcFirstLastPara="1" wrap="square" lIns="0" tIns="0" rIns="0" bIns="0" anchor="t" anchorCtr="0">
            <a:normAutofit/>
          </a:bodyPr>
          <a:lstStyle/>
          <a:p>
            <a:pPr marL="457200" lvl="0" indent="-323850" algn="l" rtl="0">
              <a:spcBef>
                <a:spcPts val="0"/>
              </a:spcBef>
              <a:spcAft>
                <a:spcPts val="0"/>
              </a:spcAft>
              <a:buSzPts val="1500"/>
              <a:buChar char="●"/>
            </a:pPr>
            <a:r>
              <a:rPr lang="en-GB" dirty="0"/>
              <a:t>Competencies are the building blocks for assessing, developing, and evaluating staff skills.</a:t>
            </a:r>
            <a:endParaRPr dirty="0"/>
          </a:p>
          <a:p>
            <a:pPr marL="457200" lvl="0" indent="-323850" algn="l" rtl="0">
              <a:spcBef>
                <a:spcPts val="1200"/>
              </a:spcBef>
              <a:spcAft>
                <a:spcPts val="1200"/>
              </a:spcAft>
              <a:buSzPts val="1500"/>
              <a:buChar char="●"/>
            </a:pPr>
            <a:r>
              <a:rPr lang="en-GB" dirty="0"/>
              <a:t>To ensure staff are providing high quality skilled breastfeeding counselling, reinforcing and improving competencies is key. </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5"/>
          <p:cNvSpPr txBox="1">
            <a:spLocks noGrp="1"/>
          </p:cNvSpPr>
          <p:nvPr>
            <p:ph type="title" idx="4294967295"/>
          </p:nvPr>
        </p:nvSpPr>
        <p:spPr>
          <a:xfrm>
            <a:off x="0" y="0"/>
            <a:ext cx="9144000" cy="4756150"/>
          </a:xfrm>
          <a:prstGeom prst="rect">
            <a:avLst/>
          </a:prstGeom>
          <a:solidFill>
            <a:schemeClr val="accent2"/>
          </a:solidFill>
          <a:ln>
            <a:noFill/>
            <a:prstDash/>
          </a:ln>
          <a:effectLst/>
        </p:spPr>
        <p:txBody>
          <a:bodyPr rot="0" spcFirstLastPara="1" vertOverflow="overflow" horzOverflow="overflow" vert="horz" wrap="square" lIns="457200" tIns="91425" rIns="91425" bIns="91425"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1200"/>
              </a:spcAft>
              <a:buClr>
                <a:schemeClr val="lt1"/>
              </a:buClr>
              <a:buSzPts val="2000"/>
              <a:buFont typeface="Arial"/>
              <a:buNone/>
              <a:tabLst/>
              <a:defRPr/>
            </a:pPr>
            <a:r>
              <a:rPr kumimoji="0" lang="en-GB" sz="2500" b="1" i="0" u="none" strike="noStrike" kern="0" cap="none" spc="0" normalizeH="0" baseline="0" noProof="0" dirty="0">
                <a:ln>
                  <a:noFill/>
                </a:ln>
                <a:solidFill>
                  <a:schemeClr val="lt1"/>
                </a:solidFill>
                <a:effectLst/>
                <a:uLnTx/>
                <a:uFillTx/>
                <a:latin typeface="Gill Sans MT" panose="020B0502020104020203" pitchFamily="34" charset="0"/>
                <a:ea typeface="Gill Sans"/>
                <a:cs typeface="Gill Sans"/>
                <a:sym typeface="Gill Sans"/>
              </a:rPr>
              <a:t>Purpose of the Meeting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62"/>
          <p:cNvSpPr txBox="1">
            <a:spLocks noGrp="1"/>
          </p:cNvSpPr>
          <p:nvPr>
            <p:ph type="title"/>
          </p:nvPr>
        </p:nvSpPr>
        <p:spPr>
          <a:xfrm>
            <a:off x="686104" y="333375"/>
            <a:ext cx="7772400" cy="514500"/>
          </a:xfrm>
          <a:prstGeom prst="rect">
            <a:avLst/>
          </a:prstGeom>
          <a:noFill/>
          <a:ln>
            <a:noFill/>
          </a:ln>
        </p:spPr>
        <p:txBody>
          <a:bodyPr spcFirstLastPara="1" wrap="square" lIns="0" tIns="0" rIns="0" bIns="0" anchor="b"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GB"/>
              <a:t>How Competencies Align Tools and Interventions to Strengthen and Reinforce Skills</a:t>
            </a:r>
            <a:endParaRPr/>
          </a:p>
        </p:txBody>
      </p:sp>
      <p:pic>
        <p:nvPicPr>
          <p:cNvPr id="379" name="Google Shape;379;p62" descr="A flow diagram illustrates the process of strengthening and reinforcing skills by assessing, developing, and evaluating defined competencies.&#10;&#10;"/>
          <p:cNvPicPr preferRelativeResize="0"/>
          <p:nvPr/>
        </p:nvPicPr>
        <p:blipFill>
          <a:blip r:embed="rId3">
            <a:alphaModFix/>
          </a:blip>
          <a:stretch>
            <a:fillRect/>
          </a:stretch>
        </p:blipFill>
        <p:spPr>
          <a:xfrm>
            <a:off x="1274642" y="847875"/>
            <a:ext cx="6621208" cy="3832650"/>
          </a:xfrm>
          <a:prstGeom prst="rect">
            <a:avLst/>
          </a:prstGeom>
          <a:noFill/>
          <a:ln>
            <a:noFill/>
          </a:ln>
        </p:spPr>
      </p:pic>
      <p:sp>
        <p:nvSpPr>
          <p:cNvPr id="380" name="Google Shape;380;p62"/>
          <p:cNvSpPr txBox="1"/>
          <p:nvPr/>
        </p:nvSpPr>
        <p:spPr>
          <a:xfrm>
            <a:off x="6488400" y="4756850"/>
            <a:ext cx="2655600" cy="27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chemeClr val="dk1"/>
                </a:solidFill>
                <a:latin typeface="Gill Sans MT" panose="020B0502020104020203" pitchFamily="34" charset="0"/>
                <a:ea typeface="Gill Sans"/>
                <a:cs typeface="Gill Sans"/>
                <a:sym typeface="Gill Sans"/>
              </a:rPr>
              <a:t>(USAID Advancing Nutrition 2020, 2)</a:t>
            </a:r>
            <a:endParaRPr sz="1200">
              <a:solidFill>
                <a:schemeClr val="dk1"/>
              </a:solidFill>
              <a:latin typeface="Gill Sans MT" panose="020B0502020104020203" pitchFamily="34" charset="0"/>
              <a:ea typeface="Gill Sans"/>
              <a:cs typeface="Gill Sans"/>
              <a:sym typeface="Gill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8" name="Google Shape;388;p63"/>
          <p:cNvSpPr txBox="1">
            <a:spLocks noGrp="1"/>
          </p:cNvSpPr>
          <p:nvPr>
            <p:ph type="title"/>
          </p:nvPr>
        </p:nvSpPr>
        <p:spPr>
          <a:xfrm>
            <a:off x="685804" y="1755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BFHI Step 2 and Building Competencies</a:t>
            </a:r>
            <a:endParaRPr/>
          </a:p>
        </p:txBody>
      </p:sp>
      <p:sp>
        <p:nvSpPr>
          <p:cNvPr id="390" name="Google Shape;390;p63"/>
          <p:cNvSpPr/>
          <p:nvPr/>
        </p:nvSpPr>
        <p:spPr>
          <a:xfrm>
            <a:off x="890925" y="952375"/>
            <a:ext cx="7237800" cy="11511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GB" sz="1900" b="1" i="0" u="none" strike="noStrike" cap="none" dirty="0">
                <a:solidFill>
                  <a:schemeClr val="dk2"/>
                </a:solidFill>
                <a:latin typeface="Gill Sans MT" panose="020B0502020104020203" pitchFamily="34" charset="0"/>
                <a:ea typeface="Gill Sans"/>
                <a:cs typeface="Gill Sans"/>
                <a:sym typeface="Gill Sans"/>
              </a:rPr>
              <a:t>   Step 2 of the BFHI Ten Steps to Successful Breastfeeding:</a:t>
            </a:r>
            <a:endParaRPr sz="1600" b="0" i="0" u="none" strike="noStrike" cap="none" dirty="0">
              <a:solidFill>
                <a:schemeClr val="dk2"/>
              </a:solidFill>
              <a:latin typeface="Gill Sans MT" panose="020B0502020104020203" pitchFamily="34" charset="0"/>
              <a:ea typeface="Gill Sans"/>
              <a:cs typeface="Gill Sans"/>
              <a:sym typeface="Gill Sans"/>
            </a:endParaRPr>
          </a:p>
          <a:p>
            <a:pPr marL="0" marR="0" lvl="0" indent="0" algn="l" rtl="0">
              <a:lnSpc>
                <a:spcPct val="40000"/>
              </a:lnSpc>
              <a:spcBef>
                <a:spcPts val="0"/>
              </a:spcBef>
              <a:spcAft>
                <a:spcPts val="0"/>
              </a:spcAft>
              <a:buClr>
                <a:srgbClr val="000000"/>
              </a:buClr>
              <a:buSzPts val="1600"/>
              <a:buFont typeface="Arial"/>
              <a:buNone/>
            </a:pPr>
            <a:endParaRPr sz="1600" b="0" i="0" u="none" strike="noStrike" cap="none" dirty="0">
              <a:solidFill>
                <a:schemeClr val="dk2"/>
              </a:solidFill>
              <a:latin typeface="Gill Sans MT" panose="020B0502020104020203" pitchFamily="34" charset="0"/>
              <a:ea typeface="Gill Sans"/>
              <a:cs typeface="Gill Sans"/>
              <a:sym typeface="Gill Sans"/>
            </a:endParaRPr>
          </a:p>
          <a:p>
            <a:pPr marL="0" marR="0" lvl="0" indent="0" algn="ctr" rtl="0">
              <a:lnSpc>
                <a:spcPct val="100000"/>
              </a:lnSpc>
              <a:spcBef>
                <a:spcPts val="0"/>
              </a:spcBef>
              <a:spcAft>
                <a:spcPts val="0"/>
              </a:spcAft>
              <a:buClr>
                <a:srgbClr val="000000"/>
              </a:buClr>
              <a:buSzPts val="1100"/>
              <a:buFont typeface="Arial"/>
              <a:buNone/>
            </a:pPr>
            <a:r>
              <a:rPr lang="en-GB" sz="1700" i="0" u="none" strike="noStrike" cap="none" dirty="0">
                <a:solidFill>
                  <a:schemeClr val="dk2"/>
                </a:solidFill>
                <a:latin typeface="Gill Sans MT" panose="020B0502020104020203" pitchFamily="34" charset="0"/>
                <a:ea typeface="Gill Sans"/>
                <a:cs typeface="Gill Sans"/>
                <a:sym typeface="Gill Sans"/>
              </a:rPr>
              <a:t>Ensure that staff have sufficient knowledge, competence, and skills to support breastfeeding.</a:t>
            </a:r>
            <a:endParaRPr sz="1800" b="0" i="0" u="none" strike="noStrike" cap="none" dirty="0">
              <a:solidFill>
                <a:schemeClr val="dk2"/>
              </a:solidFill>
              <a:latin typeface="Gill Sans MT" panose="020B0502020104020203" pitchFamily="34" charset="0"/>
              <a:ea typeface="Gill Sans"/>
              <a:cs typeface="Gill Sans"/>
              <a:sym typeface="Gill Sans"/>
            </a:endParaRPr>
          </a:p>
        </p:txBody>
      </p:sp>
      <p:sp>
        <p:nvSpPr>
          <p:cNvPr id="391" name="Google Shape;391;p63"/>
          <p:cNvSpPr/>
          <p:nvPr/>
        </p:nvSpPr>
        <p:spPr>
          <a:xfrm>
            <a:off x="890925" y="2178425"/>
            <a:ext cx="7325400" cy="6858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500" b="0" i="0" u="none" strike="noStrike" cap="none" dirty="0">
                <a:solidFill>
                  <a:schemeClr val="accent1"/>
                </a:solidFill>
                <a:latin typeface="Gill Sans MT" panose="020B0502020104020203" pitchFamily="34" charset="0"/>
                <a:ea typeface="Gill Sans"/>
                <a:cs typeface="Gill Sans"/>
                <a:sym typeface="Gill Sans"/>
              </a:rPr>
              <a:t>Health facility staff who provide infant feeding services, including breastfeeding support, should have sufficient </a:t>
            </a:r>
            <a:r>
              <a:rPr lang="en-GB" sz="1500" b="1" i="0" u="none" strike="noStrike" cap="none" dirty="0">
                <a:solidFill>
                  <a:schemeClr val="accent1"/>
                </a:solidFill>
                <a:latin typeface="Gill Sans MT" panose="020B0502020104020203" pitchFamily="34" charset="0"/>
                <a:ea typeface="Gill Sans"/>
                <a:cs typeface="Gill Sans"/>
                <a:sym typeface="Gill Sans"/>
              </a:rPr>
              <a:t>knowledge, competence, and skills</a:t>
            </a:r>
            <a:r>
              <a:rPr lang="en-GB" sz="1500" b="0" i="0" u="none" strike="noStrike" cap="none" dirty="0">
                <a:solidFill>
                  <a:schemeClr val="accent1"/>
                </a:solidFill>
                <a:latin typeface="Gill Sans MT" panose="020B0502020104020203" pitchFamily="34" charset="0"/>
                <a:ea typeface="Gill Sans"/>
                <a:cs typeface="Gill Sans"/>
                <a:sym typeface="Gill Sans"/>
              </a:rPr>
              <a:t> to support women to breastfeed.</a:t>
            </a:r>
            <a:endParaRPr sz="1500" b="0" i="0" u="none" strike="noStrike" cap="none" dirty="0">
              <a:solidFill>
                <a:schemeClr val="accent1"/>
              </a:solidFill>
              <a:latin typeface="Gill Sans MT" panose="020B0502020104020203" pitchFamily="34" charset="0"/>
              <a:ea typeface="Gill Sans"/>
              <a:cs typeface="Gill Sans"/>
              <a:sym typeface="Gill Sans"/>
            </a:endParaRPr>
          </a:p>
        </p:txBody>
      </p:sp>
      <p:sp>
        <p:nvSpPr>
          <p:cNvPr id="392" name="Google Shape;392;p63"/>
          <p:cNvSpPr/>
          <p:nvPr/>
        </p:nvSpPr>
        <p:spPr>
          <a:xfrm>
            <a:off x="0" y="3428300"/>
            <a:ext cx="1275300" cy="13029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200" b="1" i="0" u="none" strike="noStrike" cap="none" dirty="0">
                <a:solidFill>
                  <a:schemeClr val="accent1"/>
                </a:solidFill>
                <a:latin typeface="Gill Sans MT" panose="020B0502020104020203" pitchFamily="34" charset="0"/>
                <a:ea typeface="Gill Sans"/>
                <a:cs typeface="Gill Sans"/>
                <a:sym typeface="Gill Sans"/>
              </a:rPr>
              <a:t>To build health facility staff knowledge, competence, and skills:</a:t>
            </a:r>
            <a:endParaRPr sz="1200" b="1" i="0" u="none" strike="noStrike" cap="none" dirty="0">
              <a:solidFill>
                <a:schemeClr val="accent1"/>
              </a:solidFill>
              <a:latin typeface="Gill Sans MT" panose="020B0502020104020203" pitchFamily="34" charset="0"/>
              <a:ea typeface="Gill Sans"/>
              <a:cs typeface="Gill Sans"/>
              <a:sym typeface="Gill Sans"/>
            </a:endParaRPr>
          </a:p>
        </p:txBody>
      </p:sp>
      <p:sp>
        <p:nvSpPr>
          <p:cNvPr id="387" name="Google Shape;387;p63">
            <a:extLst>
              <a:ext uri="{C183D7F6-B498-43B3-948B-1728B52AA6E4}">
                <adec:decorative xmlns:adec="http://schemas.microsoft.com/office/drawing/2017/decorative" val="1"/>
              </a:ext>
            </a:extLst>
          </p:cNvPr>
          <p:cNvSpPr/>
          <p:nvPr/>
        </p:nvSpPr>
        <p:spPr>
          <a:xfrm>
            <a:off x="340950" y="1614100"/>
            <a:ext cx="411900" cy="105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Gill Sans MT" panose="020B0502020104020203" pitchFamily="34" charset="0"/>
              <a:sym typeface="Arial"/>
            </a:endParaRPr>
          </a:p>
        </p:txBody>
      </p:sp>
      <p:sp>
        <p:nvSpPr>
          <p:cNvPr id="389" name="Google Shape;389;p63">
            <a:extLst>
              <a:ext uri="{C183D7F6-B498-43B3-948B-1728B52AA6E4}">
                <adec:decorative xmlns:adec="http://schemas.microsoft.com/office/drawing/2017/decorative" val="1"/>
              </a:ext>
            </a:extLst>
          </p:cNvPr>
          <p:cNvSpPr/>
          <p:nvPr/>
        </p:nvSpPr>
        <p:spPr>
          <a:xfrm>
            <a:off x="1235694" y="3852660"/>
            <a:ext cx="7804200" cy="526242"/>
          </a:xfrm>
          <a:prstGeom prst="chevron">
            <a:avLst>
              <a:gd name="adj" fmla="val 50000"/>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MT" panose="020B0502020104020203" pitchFamily="34" charset="0"/>
              <a:sym typeface="Arial"/>
            </a:endParaRPr>
          </a:p>
        </p:txBody>
      </p:sp>
      <p:sp>
        <p:nvSpPr>
          <p:cNvPr id="393" name="Google Shape;393;p63">
            <a:extLst>
              <a:ext uri="{C183D7F6-B498-43B3-948B-1728B52AA6E4}">
                <adec:decorative xmlns:adec="http://schemas.microsoft.com/office/drawing/2017/decorative" val="1"/>
              </a:ext>
            </a:extLst>
          </p:cNvPr>
          <p:cNvSpPr/>
          <p:nvPr/>
        </p:nvSpPr>
        <p:spPr>
          <a:xfrm rot="5400000">
            <a:off x="89100" y="1971550"/>
            <a:ext cx="915600" cy="411900"/>
          </a:xfrm>
          <a:prstGeom prst="bentUpArrow">
            <a:avLst>
              <a:gd name="adj1" fmla="val 25000"/>
              <a:gd name="adj2" fmla="val 26000"/>
              <a:gd name="adj3" fmla="val 2500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MT" panose="020B0502020104020203" pitchFamily="34" charset="0"/>
              <a:sym typeface="Arial"/>
            </a:endParaRPr>
          </a:p>
        </p:txBody>
      </p:sp>
      <p:pic>
        <p:nvPicPr>
          <p:cNvPr id="400" name="Google Shape;400;p63" descr="A scholar icon with a degree.&#10;&#10;"/>
          <p:cNvPicPr preferRelativeResize="0"/>
          <p:nvPr/>
        </p:nvPicPr>
        <p:blipFill>
          <a:blip r:embed="rId3">
            <a:alphaModFix/>
          </a:blip>
          <a:stretch>
            <a:fillRect/>
          </a:stretch>
        </p:blipFill>
        <p:spPr>
          <a:xfrm>
            <a:off x="1790401" y="3028775"/>
            <a:ext cx="755650" cy="818826"/>
          </a:xfrm>
          <a:prstGeom prst="rect">
            <a:avLst/>
          </a:prstGeom>
          <a:noFill/>
          <a:ln>
            <a:noFill/>
          </a:ln>
        </p:spPr>
      </p:pic>
      <p:sp>
        <p:nvSpPr>
          <p:cNvPr id="2" name="Google Shape;394;p63"/>
          <p:cNvSpPr/>
          <p:nvPr/>
        </p:nvSpPr>
        <p:spPr>
          <a:xfrm rot="10800000" flipH="1" flipV="1">
            <a:off x="1467174" y="4164063"/>
            <a:ext cx="1350356" cy="152807"/>
          </a:xfrm>
          <a:prstGeom prst="roundRect">
            <a:avLst>
              <a:gd name="adj" fmla="val 16667"/>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dirty="0">
                <a:solidFill>
                  <a:schemeClr val="lt1"/>
                </a:solidFill>
                <a:latin typeface="Gill Sans MT" panose="020B0502020104020203" pitchFamily="34" charset="0"/>
                <a:ea typeface="Gill Sans"/>
                <a:cs typeface="Gill Sans"/>
                <a:sym typeface="Gill Sans"/>
              </a:rPr>
              <a:t>Pre-se</a:t>
            </a:r>
            <a:r>
              <a:rPr lang="en-GB" sz="1200" dirty="0">
                <a:solidFill>
                  <a:schemeClr val="lt1"/>
                </a:solidFill>
                <a:latin typeface="Gill Sans MT" panose="020B0502020104020203" pitchFamily="34" charset="0"/>
                <a:ea typeface="Gill Sans"/>
                <a:cs typeface="Gill Sans"/>
                <a:sym typeface="Gill Sans"/>
              </a:rPr>
              <a:t>r</a:t>
            </a:r>
            <a:r>
              <a:rPr lang="en-GB" sz="1200" b="0" i="0" u="none" strike="noStrike" cap="none" dirty="0">
                <a:solidFill>
                  <a:schemeClr val="lt1"/>
                </a:solidFill>
                <a:latin typeface="Gill Sans MT" panose="020B0502020104020203" pitchFamily="34" charset="0"/>
                <a:ea typeface="Gill Sans"/>
                <a:cs typeface="Gill Sans"/>
                <a:sym typeface="Gill Sans"/>
              </a:rPr>
              <a:t>vice education/training</a:t>
            </a:r>
            <a:endParaRPr sz="1100" b="0" i="0" u="none" strike="noStrike" cap="none" dirty="0">
              <a:solidFill>
                <a:schemeClr val="lt1"/>
              </a:solidFill>
              <a:latin typeface="Gill Sans MT" panose="020B0502020104020203" pitchFamily="34" charset="0"/>
              <a:ea typeface="Gill Sans"/>
              <a:cs typeface="Gill Sans"/>
              <a:sym typeface="Gill Sans"/>
            </a:endParaRPr>
          </a:p>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lt1"/>
              </a:solidFill>
              <a:latin typeface="Gill Sans MT" panose="020B0502020104020203" pitchFamily="34" charset="0"/>
              <a:ea typeface="Gill Sans"/>
              <a:cs typeface="Gill Sans"/>
              <a:sym typeface="Gill Sans"/>
            </a:endParaRPr>
          </a:p>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lt1"/>
              </a:solidFill>
              <a:latin typeface="Gill Sans MT" panose="020B0502020104020203" pitchFamily="34" charset="0"/>
              <a:ea typeface="Gill Sans"/>
              <a:cs typeface="Gill Sans"/>
              <a:sym typeface="Gill Sans"/>
            </a:endParaRPr>
          </a:p>
        </p:txBody>
      </p:sp>
      <p:pic>
        <p:nvPicPr>
          <p:cNvPr id="399" name="Google Shape;399;p63" descr="A cyclic diagram featuring icons of 4 health professionals such as doctor, nurse, and so on.&#10;&#10;"/>
          <p:cNvPicPr preferRelativeResize="0"/>
          <p:nvPr/>
        </p:nvPicPr>
        <p:blipFill>
          <a:blip r:embed="rId4">
            <a:alphaModFix/>
          </a:blip>
          <a:stretch>
            <a:fillRect/>
          </a:stretch>
        </p:blipFill>
        <p:spPr>
          <a:xfrm>
            <a:off x="3211225" y="2934439"/>
            <a:ext cx="903852" cy="931584"/>
          </a:xfrm>
          <a:prstGeom prst="rect">
            <a:avLst/>
          </a:prstGeom>
          <a:noFill/>
          <a:ln>
            <a:noFill/>
          </a:ln>
        </p:spPr>
      </p:pic>
      <p:sp>
        <p:nvSpPr>
          <p:cNvPr id="395" name="Google Shape;395;p63"/>
          <p:cNvSpPr/>
          <p:nvPr/>
        </p:nvSpPr>
        <p:spPr>
          <a:xfrm>
            <a:off x="3020150" y="3912275"/>
            <a:ext cx="1341000" cy="371100"/>
          </a:xfrm>
          <a:prstGeom prst="roundRect">
            <a:avLst>
              <a:gd name="adj" fmla="val 16667"/>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dirty="0">
                <a:solidFill>
                  <a:schemeClr val="lt1"/>
                </a:solidFill>
                <a:latin typeface="Gill Sans MT" panose="020B0502020104020203" pitchFamily="34" charset="0"/>
                <a:ea typeface="Gill Sans"/>
                <a:cs typeface="Gill Sans"/>
                <a:sym typeface="Gill Sans"/>
              </a:rPr>
              <a:t>In-service training</a:t>
            </a:r>
            <a:endParaRPr sz="1100" b="0" i="0" u="none" strike="noStrike" cap="none" dirty="0">
              <a:solidFill>
                <a:schemeClr val="lt1"/>
              </a:solidFill>
              <a:latin typeface="Gill Sans MT" panose="020B0502020104020203" pitchFamily="34" charset="0"/>
              <a:ea typeface="Gill Sans"/>
              <a:cs typeface="Gill Sans"/>
              <a:sym typeface="Gill Sans"/>
            </a:endParaRPr>
          </a:p>
        </p:txBody>
      </p:sp>
      <p:pic>
        <p:nvPicPr>
          <p:cNvPr id="386" name="Google Shape;386;p63" descr="An icon features a person with an arm around the shoulder of another person. They are watching a presentation.&#10;&#10;"/>
          <p:cNvPicPr preferRelativeResize="0"/>
          <p:nvPr/>
        </p:nvPicPr>
        <p:blipFill>
          <a:blip r:embed="rId5">
            <a:alphaModFix/>
          </a:blip>
          <a:stretch>
            <a:fillRect/>
          </a:stretch>
        </p:blipFill>
        <p:spPr>
          <a:xfrm>
            <a:off x="4571850" y="3197174"/>
            <a:ext cx="1131899" cy="763577"/>
          </a:xfrm>
          <a:prstGeom prst="rect">
            <a:avLst/>
          </a:prstGeom>
          <a:noFill/>
          <a:ln>
            <a:noFill/>
          </a:ln>
        </p:spPr>
      </p:pic>
      <p:sp>
        <p:nvSpPr>
          <p:cNvPr id="396" name="Google Shape;396;p63"/>
          <p:cNvSpPr/>
          <p:nvPr/>
        </p:nvSpPr>
        <p:spPr>
          <a:xfrm>
            <a:off x="4373375" y="3867650"/>
            <a:ext cx="1706100" cy="371100"/>
          </a:xfrm>
          <a:prstGeom prst="roundRect">
            <a:avLst>
              <a:gd name="adj" fmla="val 16667"/>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dirty="0">
                <a:solidFill>
                  <a:schemeClr val="lt1"/>
                </a:solidFill>
                <a:latin typeface="Gill Sans MT" panose="020B0502020104020203" pitchFamily="34" charset="0"/>
                <a:ea typeface="Gill Sans"/>
                <a:cs typeface="Gill Sans"/>
                <a:sym typeface="Gill Sans"/>
              </a:rPr>
              <a:t>Mentorship and supportive supervision</a:t>
            </a:r>
            <a:endParaRPr sz="1100" b="0" i="0" u="none" strike="noStrike" cap="none" dirty="0">
              <a:solidFill>
                <a:schemeClr val="lt1"/>
              </a:solidFill>
              <a:latin typeface="Gill Sans MT" panose="020B0502020104020203" pitchFamily="34" charset="0"/>
              <a:ea typeface="Gill Sans"/>
              <a:cs typeface="Gill Sans"/>
              <a:sym typeface="Gill Sans"/>
            </a:endParaRPr>
          </a:p>
        </p:txBody>
      </p:sp>
      <p:pic>
        <p:nvPicPr>
          <p:cNvPr id="385" name="Google Shape;385;p63" descr="A presentation icon where a person writes something on a board as three persons stand behind and watch.&#10;&#10;"/>
          <p:cNvPicPr preferRelativeResize="0"/>
          <p:nvPr/>
        </p:nvPicPr>
        <p:blipFill>
          <a:blip r:embed="rId6">
            <a:alphaModFix/>
          </a:blip>
          <a:stretch>
            <a:fillRect/>
          </a:stretch>
        </p:blipFill>
        <p:spPr>
          <a:xfrm>
            <a:off x="6274550" y="3120700"/>
            <a:ext cx="903852" cy="796984"/>
          </a:xfrm>
          <a:prstGeom prst="rect">
            <a:avLst/>
          </a:prstGeom>
          <a:noFill/>
          <a:ln>
            <a:noFill/>
          </a:ln>
        </p:spPr>
      </p:pic>
      <p:sp>
        <p:nvSpPr>
          <p:cNvPr id="397" name="Google Shape;397;p63"/>
          <p:cNvSpPr/>
          <p:nvPr/>
        </p:nvSpPr>
        <p:spPr>
          <a:xfrm>
            <a:off x="5957300" y="4054550"/>
            <a:ext cx="1572300" cy="235500"/>
          </a:xfrm>
          <a:prstGeom prst="roundRect">
            <a:avLst>
              <a:gd name="adj" fmla="val 16667"/>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dirty="0">
                <a:solidFill>
                  <a:schemeClr val="lt1"/>
                </a:solidFill>
                <a:latin typeface="Gill Sans MT" panose="020B0502020104020203" pitchFamily="34" charset="0"/>
                <a:ea typeface="Gill Sans"/>
                <a:cs typeface="Gill Sans"/>
                <a:sym typeface="Gill Sans"/>
              </a:rPr>
              <a:t>Continuing medical education</a:t>
            </a:r>
            <a:endParaRPr sz="1100" b="0" i="0" u="none" strike="noStrike" cap="none" dirty="0">
              <a:solidFill>
                <a:schemeClr val="lt1"/>
              </a:solidFill>
              <a:latin typeface="Gill Sans MT" panose="020B0502020104020203" pitchFamily="34" charset="0"/>
              <a:ea typeface="Gill Sans"/>
              <a:cs typeface="Gill Sans"/>
              <a:sym typeface="Gill Sans"/>
            </a:endParaRPr>
          </a:p>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lt1"/>
              </a:solidFill>
              <a:latin typeface="Gill Sans MT" panose="020B0502020104020203" pitchFamily="34" charset="0"/>
              <a:ea typeface="Gill Sans"/>
              <a:cs typeface="Gill Sans"/>
              <a:sym typeface="Gill Sans"/>
            </a:endParaRPr>
          </a:p>
        </p:txBody>
      </p:sp>
      <p:pic>
        <p:nvPicPr>
          <p:cNvPr id="401" name="Google Shape;401;p63" descr="A book icon.&#10;&#10;"/>
          <p:cNvPicPr preferRelativeResize="0"/>
          <p:nvPr/>
        </p:nvPicPr>
        <p:blipFill>
          <a:blip r:embed="rId7">
            <a:alphaModFix/>
          </a:blip>
          <a:stretch>
            <a:fillRect/>
          </a:stretch>
        </p:blipFill>
        <p:spPr>
          <a:xfrm>
            <a:off x="7680850" y="3159025"/>
            <a:ext cx="903839" cy="655802"/>
          </a:xfrm>
          <a:prstGeom prst="rect">
            <a:avLst/>
          </a:prstGeom>
          <a:noFill/>
          <a:ln>
            <a:noFill/>
          </a:ln>
        </p:spPr>
      </p:pic>
      <p:sp>
        <p:nvSpPr>
          <p:cNvPr id="398" name="Google Shape;398;p63"/>
          <p:cNvSpPr/>
          <p:nvPr/>
        </p:nvSpPr>
        <p:spPr>
          <a:xfrm>
            <a:off x="7426050" y="3867650"/>
            <a:ext cx="1341000" cy="371100"/>
          </a:xfrm>
          <a:prstGeom prst="roundRect">
            <a:avLst>
              <a:gd name="adj" fmla="val 16667"/>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dirty="0">
                <a:solidFill>
                  <a:schemeClr val="lt1"/>
                </a:solidFill>
                <a:latin typeface="Gill Sans MT" panose="020B0502020104020203" pitchFamily="34" charset="0"/>
                <a:ea typeface="Gill Sans"/>
                <a:cs typeface="Gill Sans"/>
                <a:sym typeface="Gill Sans"/>
              </a:rPr>
              <a:t>Read resources and documents</a:t>
            </a:r>
            <a:endParaRPr sz="1100" b="0" i="0" u="none" strike="noStrike" cap="none" dirty="0">
              <a:solidFill>
                <a:schemeClr val="lt1"/>
              </a:solidFill>
              <a:latin typeface="Gill Sans MT" panose="020B0502020104020203" pitchFamily="34" charset="0"/>
              <a:ea typeface="Gill Sans"/>
              <a:cs typeface="Gill Sans"/>
              <a:sym typeface="Gill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64"/>
          <p:cNvSpPr txBox="1">
            <a:spLocks noGrp="1"/>
          </p:cNvSpPr>
          <p:nvPr>
            <p:ph type="title" idx="4294967295"/>
          </p:nvPr>
        </p:nvSpPr>
        <p:spPr>
          <a:xfrm>
            <a:off x="0" y="0"/>
            <a:ext cx="9144000" cy="4756150"/>
          </a:xfrm>
          <a:prstGeom prst="rect">
            <a:avLst/>
          </a:prstGeom>
          <a:solidFill>
            <a:schemeClr val="accent2"/>
          </a:solidFill>
          <a:ln>
            <a:noFill/>
            <a:prstDash/>
          </a:ln>
          <a:effectLst/>
        </p:spPr>
        <p:txBody>
          <a:bodyPr rot="0" spcFirstLastPara="1" vertOverflow="overflow" horzOverflow="overflow" vert="horz" wrap="square" lIns="457200" tIns="91425" rIns="91425" bIns="91425"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1200"/>
              </a:spcAft>
              <a:buClr>
                <a:schemeClr val="lt1"/>
              </a:buClr>
              <a:buSzPts val="2000"/>
              <a:buFont typeface="Arial"/>
              <a:buNone/>
              <a:tabLst/>
              <a:defRPr/>
            </a:pPr>
            <a:r>
              <a:rPr kumimoji="0" lang="en-GB" sz="2500" b="1" i="0" u="none" strike="noStrike" kern="0" cap="none" spc="0" normalizeH="0" baseline="0" noProof="0" dirty="0">
                <a:ln>
                  <a:noFill/>
                </a:ln>
                <a:solidFill>
                  <a:schemeClr val="lt1"/>
                </a:solidFill>
                <a:effectLst/>
                <a:uLnTx/>
                <a:uFillTx/>
                <a:latin typeface="Gill Sans MT" panose="020B0502020104020203" pitchFamily="34" charset="0"/>
                <a:ea typeface="Gill Sans"/>
                <a:cs typeface="Gill Sans"/>
                <a:sym typeface="Gill Sans"/>
              </a:rPr>
              <a:t>Breastfeeding Counselling Mentorship Program</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65"/>
          <p:cNvSpPr txBox="1">
            <a:spLocks noGrp="1"/>
          </p:cNvSpPr>
          <p:nvPr>
            <p:ph type="title" idx="4294967295"/>
          </p:nvPr>
        </p:nvSpPr>
        <p:spPr>
          <a:xfrm>
            <a:off x="0" y="0"/>
            <a:ext cx="9144000" cy="4725988"/>
          </a:xfrm>
          <a:prstGeom prst="rect">
            <a:avLst/>
          </a:prstGeom>
          <a:solidFill>
            <a:schemeClr val="accent4"/>
          </a:solidFill>
          <a:ln>
            <a:noFill/>
            <a:prstDash/>
          </a:ln>
          <a:effectLst/>
        </p:spPr>
        <p:txBody>
          <a:bodyPr rot="0" spcFirstLastPara="1" vertOverflow="overflow" horzOverflow="overflow" vert="horz" wrap="square" lIns="457200" tIns="91425" rIns="91425" bIns="91425"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1200"/>
              </a:spcAft>
              <a:buClr>
                <a:schemeClr val="lt1"/>
              </a:buClr>
              <a:buSzPts val="2000"/>
              <a:buFont typeface="Arial"/>
              <a:buNone/>
              <a:tabLst/>
              <a:defRPr/>
            </a:pPr>
            <a:r>
              <a:rPr kumimoji="0" lang="en-GB" sz="2500" b="1" i="0" u="none" strike="noStrike" kern="0" cap="none" spc="0" normalizeH="0" baseline="0" noProof="0" dirty="0">
                <a:ln>
                  <a:noFill/>
                </a:ln>
                <a:solidFill>
                  <a:schemeClr val="lt1"/>
                </a:solidFill>
                <a:effectLst/>
                <a:uLnTx/>
                <a:uFillTx/>
                <a:latin typeface="Gill Sans MT" panose="020B0502020104020203" pitchFamily="34" charset="0"/>
                <a:ea typeface="Gill Sans"/>
                <a:cs typeface="Gill Sans"/>
                <a:sym typeface="Gill Sans"/>
              </a:rPr>
              <a:t>Rationale, Goals, and Objectives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66"/>
          <p:cNvSpPr txBox="1">
            <a:spLocks noGrp="1"/>
          </p:cNvSpPr>
          <p:nvPr>
            <p:ph type="title"/>
          </p:nvPr>
        </p:nvSpPr>
        <p:spPr>
          <a:xfrm>
            <a:off x="111929" y="-123475"/>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Process for Choosing Mentorship</a:t>
            </a:r>
            <a:endParaRPr dirty="0"/>
          </a:p>
        </p:txBody>
      </p:sp>
      <p:sp>
        <p:nvSpPr>
          <p:cNvPr id="432" name="Google Shape;432;p66"/>
          <p:cNvSpPr txBox="1"/>
          <p:nvPr/>
        </p:nvSpPr>
        <p:spPr>
          <a:xfrm>
            <a:off x="111925" y="600413"/>
            <a:ext cx="1638300" cy="511500"/>
          </a:xfrm>
          <a:prstGeom prst="rect">
            <a:avLst/>
          </a:prstGeom>
          <a:solidFill>
            <a:schemeClr val="accent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dirty="0">
                <a:solidFill>
                  <a:schemeClr val="lt1"/>
                </a:solidFill>
                <a:latin typeface="Gill Sans MT" panose="020B0502020104020203" pitchFamily="34" charset="0"/>
                <a:ea typeface="Gill Sans"/>
                <a:cs typeface="Gill Sans"/>
                <a:sym typeface="Gill Sans"/>
              </a:rPr>
              <a:t>February– September 2021</a:t>
            </a:r>
            <a:endParaRPr b="1" dirty="0">
              <a:solidFill>
                <a:schemeClr val="lt1"/>
              </a:solidFill>
              <a:latin typeface="Gill Sans MT" panose="020B0502020104020203" pitchFamily="34" charset="0"/>
              <a:ea typeface="Gill Sans"/>
              <a:cs typeface="Gill Sans"/>
              <a:sym typeface="Gill Sans"/>
            </a:endParaRPr>
          </a:p>
        </p:txBody>
      </p:sp>
      <p:sp>
        <p:nvSpPr>
          <p:cNvPr id="418" name="Google Shape;418;p66"/>
          <p:cNvSpPr/>
          <p:nvPr/>
        </p:nvSpPr>
        <p:spPr>
          <a:xfrm>
            <a:off x="76200" y="1150002"/>
            <a:ext cx="2214600" cy="974335"/>
          </a:xfrm>
          <a:prstGeom prst="homePlate">
            <a:avLst>
              <a:gd name="adj"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dirty="0">
                <a:solidFill>
                  <a:srgbClr val="FFFFFF"/>
                </a:solidFill>
                <a:latin typeface="Gill Sans MT" panose="020B0502020104020203" pitchFamily="34" charset="0"/>
                <a:ea typeface="Gill Sans"/>
                <a:cs typeface="Gill Sans"/>
                <a:sym typeface="Gill Sans"/>
              </a:rPr>
              <a:t>Conducted a scoping exercise</a:t>
            </a:r>
            <a:r>
              <a:rPr lang="en-GB" sz="1100" dirty="0">
                <a:solidFill>
                  <a:srgbClr val="FFFFFF"/>
                </a:solidFill>
                <a:latin typeface="Gill Sans MT" panose="020B0502020104020203" pitchFamily="34" charset="0"/>
                <a:ea typeface="Gill Sans"/>
                <a:cs typeface="Gill Sans"/>
                <a:sym typeface="Gill Sans"/>
              </a:rPr>
              <a:t>	</a:t>
            </a:r>
            <a:endParaRPr sz="1100" dirty="0">
              <a:solidFill>
                <a:srgbClr val="FFFFFF"/>
              </a:solidFill>
              <a:latin typeface="Gill Sans MT" panose="020B0502020104020203" pitchFamily="34" charset="0"/>
              <a:ea typeface="Gill Sans"/>
              <a:cs typeface="Gill Sans"/>
              <a:sym typeface="Gill Sans"/>
            </a:endParaRPr>
          </a:p>
        </p:txBody>
      </p:sp>
      <p:sp>
        <p:nvSpPr>
          <p:cNvPr id="419" name="Google Shape;419;p66"/>
          <p:cNvSpPr txBox="1"/>
          <p:nvPr/>
        </p:nvSpPr>
        <p:spPr>
          <a:xfrm>
            <a:off x="76200" y="2124325"/>
            <a:ext cx="1700100" cy="2641492"/>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171450" lvl="0" indent="-171450" algn="l" rtl="0">
              <a:lnSpc>
                <a:spcPct val="115000"/>
              </a:lnSpc>
              <a:spcBef>
                <a:spcPts val="0"/>
              </a:spcBef>
              <a:spcAft>
                <a:spcPts val="0"/>
              </a:spcAft>
              <a:buSzPts val="1100"/>
              <a:buFont typeface="Arial" panose="020B0604020202020204" pitchFamily="34" charset="0"/>
              <a:buChar char="•"/>
            </a:pPr>
            <a:r>
              <a:rPr lang="en-GB" sz="1100" dirty="0">
                <a:solidFill>
                  <a:schemeClr val="accent3"/>
                </a:solidFill>
                <a:latin typeface="Gill Sans MT" panose="020B0502020104020203" pitchFamily="34" charset="0"/>
                <a:ea typeface="Gill Sans"/>
                <a:cs typeface="Gill Sans"/>
                <a:sym typeface="Gill Sans"/>
              </a:rPr>
              <a:t>Learn about current efforts to develop breastfeeding counselling competencies.</a:t>
            </a:r>
            <a:endParaRPr sz="1100" dirty="0">
              <a:solidFill>
                <a:schemeClr val="accent3"/>
              </a:solidFill>
              <a:latin typeface="Gill Sans MT" panose="020B0502020104020203" pitchFamily="34" charset="0"/>
              <a:ea typeface="Gill Sans"/>
              <a:cs typeface="Gill Sans"/>
              <a:sym typeface="Gill Sans"/>
            </a:endParaRPr>
          </a:p>
          <a:p>
            <a:pPr marL="171450" lvl="0" indent="-171450" algn="l" rtl="0">
              <a:lnSpc>
                <a:spcPct val="115000"/>
              </a:lnSpc>
              <a:spcBef>
                <a:spcPts val="0"/>
              </a:spcBef>
              <a:spcAft>
                <a:spcPts val="0"/>
              </a:spcAft>
              <a:buClr>
                <a:schemeClr val="accent3"/>
              </a:buClr>
              <a:buSzPts val="1100"/>
              <a:buFont typeface="Arial" panose="020B0604020202020204" pitchFamily="34" charset="0"/>
              <a:buChar char="•"/>
            </a:pPr>
            <a:r>
              <a:rPr lang="en-GB" sz="1100" dirty="0">
                <a:solidFill>
                  <a:schemeClr val="accent3"/>
                </a:solidFill>
                <a:latin typeface="Gill Sans MT" panose="020B0502020104020203" pitchFamily="34" charset="0"/>
                <a:ea typeface="Gill Sans"/>
                <a:cs typeface="Gill Sans"/>
                <a:sym typeface="Gill Sans"/>
              </a:rPr>
              <a:t>Identify and prioritize gaps or weaknesses.</a:t>
            </a:r>
            <a:endParaRPr sz="1100" dirty="0">
              <a:solidFill>
                <a:schemeClr val="accent3"/>
              </a:solidFill>
              <a:latin typeface="Gill Sans MT" panose="020B0502020104020203" pitchFamily="34" charset="0"/>
              <a:ea typeface="Gill Sans"/>
              <a:cs typeface="Gill Sans"/>
              <a:sym typeface="Gill Sans"/>
            </a:endParaRPr>
          </a:p>
          <a:p>
            <a:pPr marL="171450" lvl="0" indent="-171450" algn="l" rtl="0">
              <a:lnSpc>
                <a:spcPct val="115000"/>
              </a:lnSpc>
              <a:spcBef>
                <a:spcPts val="0"/>
              </a:spcBef>
              <a:spcAft>
                <a:spcPts val="0"/>
              </a:spcAft>
              <a:buClr>
                <a:schemeClr val="accent3"/>
              </a:buClr>
              <a:buSzPts val="1100"/>
              <a:buFont typeface="Arial" panose="020B0604020202020204" pitchFamily="34" charset="0"/>
              <a:buChar char="•"/>
            </a:pPr>
            <a:r>
              <a:rPr lang="en-GB" sz="1100" dirty="0">
                <a:solidFill>
                  <a:schemeClr val="accent3"/>
                </a:solidFill>
                <a:latin typeface="Gill Sans MT" panose="020B0502020104020203" pitchFamily="34" charset="0"/>
                <a:ea typeface="Gill Sans"/>
                <a:cs typeface="Gill Sans"/>
                <a:sym typeface="Gill Sans"/>
              </a:rPr>
              <a:t>Select an intervention that addresses gaps or weaknesses and complements efforts in Kenya.</a:t>
            </a:r>
            <a:endParaRPr sz="1100" dirty="0">
              <a:solidFill>
                <a:schemeClr val="accent3"/>
              </a:solidFill>
              <a:latin typeface="Gill Sans MT" panose="020B0502020104020203" pitchFamily="34" charset="0"/>
              <a:ea typeface="Gill Sans"/>
              <a:cs typeface="Gill Sans"/>
              <a:sym typeface="Gill Sans"/>
            </a:endParaRPr>
          </a:p>
        </p:txBody>
      </p:sp>
      <p:sp>
        <p:nvSpPr>
          <p:cNvPr id="433" name="Google Shape;433;p66"/>
          <p:cNvSpPr txBox="1"/>
          <p:nvPr/>
        </p:nvSpPr>
        <p:spPr>
          <a:xfrm>
            <a:off x="1852438" y="600288"/>
            <a:ext cx="1638300" cy="511500"/>
          </a:xfrm>
          <a:prstGeom prst="rect">
            <a:avLst/>
          </a:prstGeom>
          <a:solidFill>
            <a:schemeClr val="accent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dirty="0">
                <a:solidFill>
                  <a:schemeClr val="lt1"/>
                </a:solidFill>
                <a:latin typeface="Gill Sans MT" panose="020B0502020104020203" pitchFamily="34" charset="0"/>
                <a:ea typeface="Gill Sans"/>
                <a:cs typeface="Gill Sans"/>
                <a:sym typeface="Gill Sans"/>
              </a:rPr>
              <a:t>November 2021</a:t>
            </a:r>
            <a:endParaRPr b="1" dirty="0">
              <a:solidFill>
                <a:schemeClr val="lt1"/>
              </a:solidFill>
              <a:latin typeface="Gill Sans MT" panose="020B0502020104020203" pitchFamily="34" charset="0"/>
              <a:ea typeface="Gill Sans"/>
              <a:cs typeface="Gill Sans"/>
              <a:sym typeface="Gill Sans"/>
            </a:endParaRPr>
          </a:p>
        </p:txBody>
      </p:sp>
      <p:sp>
        <p:nvSpPr>
          <p:cNvPr id="421" name="Google Shape;421;p66"/>
          <p:cNvSpPr/>
          <p:nvPr/>
        </p:nvSpPr>
        <p:spPr>
          <a:xfrm>
            <a:off x="1914525" y="1149748"/>
            <a:ext cx="2064000" cy="974672"/>
          </a:xfrm>
          <a:prstGeom prst="chevron">
            <a:avLst>
              <a:gd name="adj"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100" dirty="0">
                <a:solidFill>
                  <a:srgbClr val="FFFFFF"/>
                </a:solidFill>
                <a:latin typeface="Gill Sans MT" panose="020B0502020104020203" pitchFamily="34" charset="0"/>
                <a:ea typeface="Gill Sans"/>
                <a:cs typeface="Gill Sans"/>
                <a:sym typeface="Gill Sans"/>
              </a:rPr>
              <a:t>Held a learning intervention: co-creation workshop</a:t>
            </a:r>
            <a:endParaRPr sz="1100" dirty="0">
              <a:solidFill>
                <a:srgbClr val="FFFFFF"/>
              </a:solidFill>
              <a:latin typeface="Gill Sans MT" panose="020B0502020104020203" pitchFamily="34" charset="0"/>
              <a:ea typeface="Gill Sans"/>
              <a:cs typeface="Gill Sans"/>
              <a:sym typeface="Gill Sans"/>
            </a:endParaRPr>
          </a:p>
        </p:txBody>
      </p:sp>
      <p:sp>
        <p:nvSpPr>
          <p:cNvPr id="422" name="Google Shape;422;p66"/>
          <p:cNvSpPr txBox="1"/>
          <p:nvPr/>
        </p:nvSpPr>
        <p:spPr>
          <a:xfrm>
            <a:off x="1914525" y="2124476"/>
            <a:ext cx="1576200" cy="2641492"/>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171450" lvl="0" indent="-171450" algn="l" rtl="0">
              <a:lnSpc>
                <a:spcPct val="115000"/>
              </a:lnSpc>
              <a:spcBef>
                <a:spcPts val="0"/>
              </a:spcBef>
              <a:spcAft>
                <a:spcPts val="0"/>
              </a:spcAft>
              <a:buClr>
                <a:schemeClr val="accent3"/>
              </a:buClr>
              <a:buSzPts val="1100"/>
              <a:buFont typeface="Arial" panose="020B0604020202020204" pitchFamily="34" charset="0"/>
              <a:buChar char="•"/>
            </a:pPr>
            <a:r>
              <a:rPr lang="en-GB" sz="1100" dirty="0">
                <a:solidFill>
                  <a:schemeClr val="accent3"/>
                </a:solidFill>
                <a:latin typeface="Gill Sans MT" panose="020B0502020104020203" pitchFamily="34" charset="0"/>
                <a:ea typeface="Gill Sans"/>
                <a:cs typeface="Gill Sans"/>
                <a:sym typeface="Gill Sans"/>
              </a:rPr>
              <a:t>Define what type of capacity strengthening activity would suit the needs, timeline, and long-term investment that the BFHI Task Force would support.</a:t>
            </a:r>
            <a:endParaRPr sz="1100" dirty="0">
              <a:solidFill>
                <a:schemeClr val="accent3"/>
              </a:solidFill>
              <a:latin typeface="Gill Sans MT" panose="020B0502020104020203" pitchFamily="34" charset="0"/>
              <a:ea typeface="Gill Sans"/>
              <a:cs typeface="Gill Sans"/>
              <a:sym typeface="Gill Sans"/>
            </a:endParaRPr>
          </a:p>
          <a:p>
            <a:pPr marL="171450" lvl="0" indent="-171450" algn="l" rtl="0">
              <a:lnSpc>
                <a:spcPct val="115000"/>
              </a:lnSpc>
              <a:spcBef>
                <a:spcPts val="0"/>
              </a:spcBef>
              <a:spcAft>
                <a:spcPts val="0"/>
              </a:spcAft>
              <a:buSzPts val="1100"/>
              <a:buFont typeface="Arial" panose="020B0604020202020204" pitchFamily="34" charset="0"/>
              <a:buChar char="•"/>
            </a:pPr>
            <a:r>
              <a:rPr lang="en-GB" sz="1100" dirty="0">
                <a:solidFill>
                  <a:schemeClr val="accent2"/>
                </a:solidFill>
                <a:latin typeface="Gill Sans MT" panose="020B0502020104020203" pitchFamily="34" charset="0"/>
                <a:ea typeface="Gill Sans"/>
                <a:cs typeface="Gill Sans"/>
                <a:sym typeface="Gill Sans"/>
              </a:rPr>
              <a:t>Participants select a facility-based mentoring approach.</a:t>
            </a:r>
            <a:endParaRPr sz="1000" dirty="0">
              <a:solidFill>
                <a:schemeClr val="accent2"/>
              </a:solidFill>
              <a:latin typeface="Gill Sans MT" panose="020B0502020104020203" pitchFamily="34" charset="0"/>
              <a:ea typeface="Gill Sans"/>
              <a:cs typeface="Gill Sans"/>
              <a:sym typeface="Gill Sans"/>
            </a:endParaRPr>
          </a:p>
        </p:txBody>
      </p:sp>
      <p:sp>
        <p:nvSpPr>
          <p:cNvPr id="434" name="Google Shape;434;p66"/>
          <p:cNvSpPr txBox="1"/>
          <p:nvPr/>
        </p:nvSpPr>
        <p:spPr>
          <a:xfrm>
            <a:off x="3592950" y="600275"/>
            <a:ext cx="1638300" cy="511500"/>
          </a:xfrm>
          <a:prstGeom prst="rect">
            <a:avLst/>
          </a:prstGeom>
          <a:solidFill>
            <a:schemeClr val="accent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dirty="0">
                <a:solidFill>
                  <a:schemeClr val="lt1"/>
                </a:solidFill>
                <a:latin typeface="Gill Sans MT" panose="020B0502020104020203" pitchFamily="34" charset="0"/>
                <a:ea typeface="Gill Sans"/>
                <a:cs typeface="Gill Sans"/>
                <a:sym typeface="Gill Sans"/>
              </a:rPr>
              <a:t>June 2022</a:t>
            </a:r>
            <a:endParaRPr b="1" dirty="0">
              <a:solidFill>
                <a:schemeClr val="lt1"/>
              </a:solidFill>
              <a:latin typeface="Gill Sans MT" panose="020B0502020104020203" pitchFamily="34" charset="0"/>
              <a:ea typeface="Gill Sans"/>
              <a:cs typeface="Gill Sans"/>
              <a:sym typeface="Gill Sans"/>
            </a:endParaRPr>
          </a:p>
        </p:txBody>
      </p:sp>
      <p:sp>
        <p:nvSpPr>
          <p:cNvPr id="424" name="Google Shape;424;p66"/>
          <p:cNvSpPr/>
          <p:nvPr/>
        </p:nvSpPr>
        <p:spPr>
          <a:xfrm>
            <a:off x="3592950" y="1149750"/>
            <a:ext cx="2102400" cy="974672"/>
          </a:xfrm>
          <a:prstGeom prst="chevron">
            <a:avLst>
              <a:gd name="adj"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1100" dirty="0">
              <a:solidFill>
                <a:srgbClr val="FFFFFF"/>
              </a:solidFill>
              <a:latin typeface="Gill Sans MT" panose="020B0502020104020203" pitchFamily="34" charset="0"/>
              <a:ea typeface="Gill Sans"/>
              <a:cs typeface="Gill Sans"/>
              <a:sym typeface="Gill Sans"/>
            </a:endParaRPr>
          </a:p>
          <a:p>
            <a:pPr marL="0" lvl="0" indent="0" algn="ctr" rtl="0">
              <a:lnSpc>
                <a:spcPct val="115000"/>
              </a:lnSpc>
              <a:spcBef>
                <a:spcPts val="0"/>
              </a:spcBef>
              <a:spcAft>
                <a:spcPts val="0"/>
              </a:spcAft>
              <a:buClr>
                <a:schemeClr val="dk1"/>
              </a:buClr>
              <a:buSzPts val="1100"/>
              <a:buFont typeface="Arial"/>
              <a:buNone/>
            </a:pPr>
            <a:r>
              <a:rPr lang="en-GB" sz="1200" dirty="0">
                <a:solidFill>
                  <a:srgbClr val="FFFFFF"/>
                </a:solidFill>
                <a:latin typeface="Gill Sans MT" panose="020B0502020104020203" pitchFamily="34" charset="0"/>
                <a:ea typeface="Gill Sans"/>
                <a:cs typeface="Gill Sans"/>
                <a:sym typeface="Gill Sans"/>
              </a:rPr>
              <a:t>Hosted a mentorship package design workshop</a:t>
            </a:r>
            <a:endParaRPr sz="1200" dirty="0">
              <a:solidFill>
                <a:srgbClr val="FFFFFF"/>
              </a:solidFill>
              <a:latin typeface="Gill Sans MT" panose="020B0502020104020203" pitchFamily="34" charset="0"/>
              <a:ea typeface="Gill Sans"/>
              <a:cs typeface="Gill Sans"/>
              <a:sym typeface="Gill Sans"/>
            </a:endParaRPr>
          </a:p>
          <a:p>
            <a:pPr marL="0" lvl="0" indent="0" algn="ctr" rtl="0">
              <a:spcBef>
                <a:spcPts val="0"/>
              </a:spcBef>
              <a:spcAft>
                <a:spcPts val="0"/>
              </a:spcAft>
              <a:buNone/>
            </a:pPr>
            <a:endParaRPr sz="1100" dirty="0">
              <a:solidFill>
                <a:srgbClr val="FFFFFF"/>
              </a:solidFill>
              <a:latin typeface="Gill Sans MT" panose="020B0502020104020203" pitchFamily="34" charset="0"/>
              <a:ea typeface="Gill Sans"/>
              <a:cs typeface="Gill Sans"/>
              <a:sym typeface="Gill Sans"/>
            </a:endParaRPr>
          </a:p>
        </p:txBody>
      </p:sp>
      <p:sp>
        <p:nvSpPr>
          <p:cNvPr id="425" name="Google Shape;425;p66"/>
          <p:cNvSpPr txBox="1"/>
          <p:nvPr/>
        </p:nvSpPr>
        <p:spPr>
          <a:xfrm>
            <a:off x="3597400" y="2124475"/>
            <a:ext cx="1638300" cy="2641492"/>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171450" lvl="0" indent="-171450" algn="l" rtl="0">
              <a:lnSpc>
                <a:spcPct val="115000"/>
              </a:lnSpc>
              <a:spcBef>
                <a:spcPts val="0"/>
              </a:spcBef>
              <a:spcAft>
                <a:spcPts val="0"/>
              </a:spcAft>
              <a:buClr>
                <a:schemeClr val="accent3"/>
              </a:buClr>
              <a:buSzPts val="1100"/>
              <a:buFont typeface="Arial" panose="020B0604020202020204" pitchFamily="34" charset="0"/>
              <a:buChar char="•"/>
            </a:pPr>
            <a:r>
              <a:rPr lang="en-GB" sz="1100" dirty="0">
                <a:solidFill>
                  <a:schemeClr val="accent3"/>
                </a:solidFill>
                <a:latin typeface="Gill Sans MT" panose="020B0502020104020203" pitchFamily="34" charset="0"/>
                <a:ea typeface="Gill Sans"/>
                <a:cs typeface="Gill Sans"/>
                <a:sym typeface="Gill Sans"/>
              </a:rPr>
              <a:t>Identify points of care for mentoring.</a:t>
            </a:r>
            <a:endParaRPr sz="1100" dirty="0">
              <a:solidFill>
                <a:schemeClr val="accent3"/>
              </a:solidFill>
              <a:latin typeface="Gill Sans MT" panose="020B0502020104020203" pitchFamily="34" charset="0"/>
              <a:ea typeface="Gill Sans"/>
              <a:cs typeface="Gill Sans"/>
              <a:sym typeface="Gill Sans"/>
            </a:endParaRPr>
          </a:p>
          <a:p>
            <a:pPr marL="171450" lvl="0" indent="-171450" algn="l" rtl="0">
              <a:lnSpc>
                <a:spcPct val="115000"/>
              </a:lnSpc>
              <a:spcBef>
                <a:spcPts val="0"/>
              </a:spcBef>
              <a:spcAft>
                <a:spcPts val="0"/>
              </a:spcAft>
              <a:buClr>
                <a:schemeClr val="accent3"/>
              </a:buClr>
              <a:buSzPts val="1100"/>
              <a:buFont typeface="Arial" panose="020B0604020202020204" pitchFamily="34" charset="0"/>
              <a:buChar char="•"/>
            </a:pPr>
            <a:r>
              <a:rPr lang="en-GB" sz="1100" dirty="0">
                <a:solidFill>
                  <a:schemeClr val="accent3"/>
                </a:solidFill>
                <a:latin typeface="Gill Sans MT" panose="020B0502020104020203" pitchFamily="34" charset="0"/>
                <a:ea typeface="Gill Sans"/>
                <a:cs typeface="Gill Sans"/>
                <a:sym typeface="Gill Sans"/>
              </a:rPr>
              <a:t>Prioritise competencies.</a:t>
            </a:r>
            <a:endParaRPr sz="1100" dirty="0">
              <a:solidFill>
                <a:schemeClr val="accent3"/>
              </a:solidFill>
              <a:latin typeface="Gill Sans MT" panose="020B0502020104020203" pitchFamily="34" charset="0"/>
              <a:ea typeface="Gill Sans"/>
              <a:cs typeface="Gill Sans"/>
              <a:sym typeface="Gill Sans"/>
            </a:endParaRPr>
          </a:p>
          <a:p>
            <a:pPr marL="171450" lvl="0" indent="-171450" algn="l" rtl="0">
              <a:lnSpc>
                <a:spcPct val="115000"/>
              </a:lnSpc>
              <a:spcBef>
                <a:spcPts val="0"/>
              </a:spcBef>
              <a:spcAft>
                <a:spcPts val="0"/>
              </a:spcAft>
              <a:buClr>
                <a:schemeClr val="accent3"/>
              </a:buClr>
              <a:buSzPts val="1100"/>
              <a:buFont typeface="Arial" panose="020B0604020202020204" pitchFamily="34" charset="0"/>
              <a:buChar char="•"/>
            </a:pPr>
            <a:r>
              <a:rPr lang="en-GB" sz="1100" dirty="0">
                <a:solidFill>
                  <a:schemeClr val="accent3"/>
                </a:solidFill>
                <a:latin typeface="Gill Sans MT" panose="020B0502020104020203" pitchFamily="34" charset="0"/>
                <a:ea typeface="Gill Sans"/>
                <a:cs typeface="Gill Sans"/>
                <a:sym typeface="Gill Sans"/>
              </a:rPr>
              <a:t>Establish criteria for selecting mentors and mentees.</a:t>
            </a:r>
            <a:endParaRPr sz="1100" dirty="0">
              <a:solidFill>
                <a:schemeClr val="accent3"/>
              </a:solidFill>
              <a:latin typeface="Gill Sans MT" panose="020B0502020104020203" pitchFamily="34" charset="0"/>
              <a:ea typeface="Gill Sans"/>
              <a:cs typeface="Gill Sans"/>
              <a:sym typeface="Gill Sans"/>
            </a:endParaRPr>
          </a:p>
          <a:p>
            <a:pPr marL="171450" lvl="0" indent="-171450" algn="l" rtl="0">
              <a:lnSpc>
                <a:spcPct val="115000"/>
              </a:lnSpc>
              <a:spcBef>
                <a:spcPts val="0"/>
              </a:spcBef>
              <a:spcAft>
                <a:spcPts val="0"/>
              </a:spcAft>
              <a:buClr>
                <a:schemeClr val="accent3"/>
              </a:buClr>
              <a:buSzPts val="1100"/>
              <a:buFont typeface="Arial" panose="020B0604020202020204" pitchFamily="34" charset="0"/>
              <a:buChar char="•"/>
            </a:pPr>
            <a:r>
              <a:rPr lang="en-GB" sz="1100" dirty="0">
                <a:solidFill>
                  <a:schemeClr val="accent3"/>
                </a:solidFill>
                <a:latin typeface="Gill Sans MT" panose="020B0502020104020203" pitchFamily="34" charset="0"/>
                <a:ea typeface="Gill Sans"/>
                <a:cs typeface="Gill Sans"/>
                <a:sym typeface="Gill Sans"/>
              </a:rPr>
              <a:t>Determine the appropriate mentor-to-mentee ratio.</a:t>
            </a:r>
            <a:endParaRPr sz="1000" dirty="0">
              <a:latin typeface="Gill Sans MT" panose="020B0502020104020203" pitchFamily="34" charset="0"/>
              <a:ea typeface="Gill Sans"/>
              <a:cs typeface="Gill Sans"/>
              <a:sym typeface="Gill Sans"/>
            </a:endParaRPr>
          </a:p>
        </p:txBody>
      </p:sp>
      <p:sp>
        <p:nvSpPr>
          <p:cNvPr id="435" name="Google Shape;435;p66"/>
          <p:cNvSpPr txBox="1"/>
          <p:nvPr/>
        </p:nvSpPr>
        <p:spPr>
          <a:xfrm>
            <a:off x="5333450" y="600275"/>
            <a:ext cx="1638300" cy="511500"/>
          </a:xfrm>
          <a:prstGeom prst="rect">
            <a:avLst/>
          </a:prstGeom>
          <a:solidFill>
            <a:schemeClr val="accent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dirty="0">
                <a:solidFill>
                  <a:schemeClr val="lt1"/>
                </a:solidFill>
                <a:latin typeface="Gill Sans MT" panose="020B0502020104020203" pitchFamily="34" charset="0"/>
                <a:ea typeface="Gill Sans"/>
                <a:cs typeface="Gill Sans"/>
                <a:sym typeface="Gill Sans"/>
              </a:rPr>
              <a:t>March–September 2023</a:t>
            </a:r>
            <a:endParaRPr b="1" dirty="0">
              <a:solidFill>
                <a:schemeClr val="lt1"/>
              </a:solidFill>
              <a:latin typeface="Gill Sans MT" panose="020B0502020104020203" pitchFamily="34" charset="0"/>
              <a:ea typeface="Gill Sans"/>
              <a:cs typeface="Gill Sans"/>
              <a:sym typeface="Gill Sans"/>
            </a:endParaRPr>
          </a:p>
        </p:txBody>
      </p:sp>
      <p:sp>
        <p:nvSpPr>
          <p:cNvPr id="430" name="Google Shape;430;p66"/>
          <p:cNvSpPr/>
          <p:nvPr/>
        </p:nvSpPr>
        <p:spPr>
          <a:xfrm>
            <a:off x="5347750" y="1149749"/>
            <a:ext cx="2064000" cy="974672"/>
          </a:xfrm>
          <a:prstGeom prst="chevron">
            <a:avLst>
              <a:gd name="adj"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100" dirty="0">
                <a:solidFill>
                  <a:srgbClr val="FFFFFF"/>
                </a:solidFill>
                <a:latin typeface="Gill Sans MT" panose="020B0502020104020203" pitchFamily="34" charset="0"/>
                <a:ea typeface="Gill Sans"/>
                <a:cs typeface="Gill Sans"/>
                <a:sym typeface="Gill Sans"/>
              </a:rPr>
              <a:t>Implementation research took place</a:t>
            </a:r>
            <a:endParaRPr sz="1100" dirty="0">
              <a:solidFill>
                <a:srgbClr val="FFFFFF"/>
              </a:solidFill>
              <a:latin typeface="Gill Sans MT" panose="020B0502020104020203" pitchFamily="34" charset="0"/>
              <a:ea typeface="Gill Sans"/>
              <a:cs typeface="Gill Sans"/>
              <a:sym typeface="Gill Sans"/>
            </a:endParaRPr>
          </a:p>
        </p:txBody>
      </p:sp>
      <p:sp>
        <p:nvSpPr>
          <p:cNvPr id="431" name="Google Shape;431;p66"/>
          <p:cNvSpPr txBox="1"/>
          <p:nvPr/>
        </p:nvSpPr>
        <p:spPr>
          <a:xfrm>
            <a:off x="5385450" y="2124474"/>
            <a:ext cx="1563900" cy="2641491"/>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100" dirty="0">
                <a:solidFill>
                  <a:schemeClr val="accent3"/>
                </a:solidFill>
                <a:latin typeface="Gill Sans MT" panose="020B0502020104020203" pitchFamily="34" charset="0"/>
                <a:ea typeface="Gill Sans"/>
                <a:cs typeface="Gill Sans"/>
                <a:sym typeface="Gill Sans"/>
              </a:rPr>
              <a:t>The mentorship program was piloted in the antenatal care (ANC) and postnatal care departments of </a:t>
            </a:r>
            <a:r>
              <a:rPr lang="en-GB" sz="1100" dirty="0" err="1">
                <a:solidFill>
                  <a:schemeClr val="accent3"/>
                </a:solidFill>
                <a:latin typeface="Gill Sans MT" panose="020B0502020104020203" pitchFamily="34" charset="0"/>
                <a:ea typeface="Gill Sans"/>
                <a:cs typeface="Gill Sans"/>
                <a:sym typeface="Gill Sans"/>
              </a:rPr>
              <a:t>Mbagathi</a:t>
            </a:r>
            <a:r>
              <a:rPr lang="en-GB" sz="1100" dirty="0">
                <a:solidFill>
                  <a:schemeClr val="accent3"/>
                </a:solidFill>
                <a:latin typeface="Gill Sans MT" panose="020B0502020104020203" pitchFamily="34" charset="0"/>
                <a:ea typeface="Gill Sans"/>
                <a:cs typeface="Gill Sans"/>
                <a:sym typeface="Gill Sans"/>
              </a:rPr>
              <a:t> County Referral Hospital (a Level 5 health facility) in Nairobi County, Kenya from March–September 2023 as part of an implementation research study.</a:t>
            </a:r>
            <a:endParaRPr sz="1100" dirty="0">
              <a:solidFill>
                <a:schemeClr val="accent3"/>
              </a:solidFill>
              <a:latin typeface="Gill Sans MT" panose="020B0502020104020203" pitchFamily="34" charset="0"/>
              <a:ea typeface="Gill Sans"/>
              <a:cs typeface="Gill Sans"/>
              <a:sym typeface="Gill Sans"/>
            </a:endParaRPr>
          </a:p>
          <a:p>
            <a:pPr marL="0" lvl="0" indent="0" algn="l" rtl="0">
              <a:lnSpc>
                <a:spcPct val="115000"/>
              </a:lnSpc>
              <a:spcBef>
                <a:spcPts val="0"/>
              </a:spcBef>
              <a:spcAft>
                <a:spcPts val="0"/>
              </a:spcAft>
              <a:buNone/>
            </a:pPr>
            <a:endParaRPr sz="1100" dirty="0">
              <a:latin typeface="Gill Sans MT" panose="020B0502020104020203" pitchFamily="34" charset="0"/>
              <a:ea typeface="Gill Sans"/>
              <a:cs typeface="Gill Sans"/>
              <a:sym typeface="Gill Sans"/>
            </a:endParaRPr>
          </a:p>
        </p:txBody>
      </p:sp>
      <p:sp>
        <p:nvSpPr>
          <p:cNvPr id="436" name="Google Shape;436;p66"/>
          <p:cNvSpPr txBox="1"/>
          <p:nvPr/>
        </p:nvSpPr>
        <p:spPr>
          <a:xfrm>
            <a:off x="7073950" y="600275"/>
            <a:ext cx="1638300" cy="511500"/>
          </a:xfrm>
          <a:prstGeom prst="rect">
            <a:avLst/>
          </a:prstGeom>
          <a:solidFill>
            <a:schemeClr val="accent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dirty="0">
                <a:solidFill>
                  <a:schemeClr val="lt1"/>
                </a:solidFill>
                <a:latin typeface="Gill Sans MT" panose="020B0502020104020203" pitchFamily="34" charset="0"/>
                <a:ea typeface="Gill Sans"/>
                <a:cs typeface="Gill Sans"/>
                <a:sym typeface="Gill Sans"/>
              </a:rPr>
              <a:t>November 2023</a:t>
            </a:r>
            <a:endParaRPr b="1" dirty="0">
              <a:solidFill>
                <a:schemeClr val="lt1"/>
              </a:solidFill>
              <a:latin typeface="Gill Sans MT" panose="020B0502020104020203" pitchFamily="34" charset="0"/>
              <a:ea typeface="Gill Sans"/>
              <a:cs typeface="Gill Sans"/>
              <a:sym typeface="Gill Sans"/>
            </a:endParaRPr>
          </a:p>
        </p:txBody>
      </p:sp>
      <p:sp>
        <p:nvSpPr>
          <p:cNvPr id="427" name="Google Shape;427;p66"/>
          <p:cNvSpPr/>
          <p:nvPr/>
        </p:nvSpPr>
        <p:spPr>
          <a:xfrm>
            <a:off x="7104501" y="1149750"/>
            <a:ext cx="2039500" cy="974672"/>
          </a:xfrm>
          <a:prstGeom prst="chevron">
            <a:avLst>
              <a:gd name="adj"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a:solidFill>
                  <a:srgbClr val="FFFFFF"/>
                </a:solidFill>
                <a:latin typeface="Gill Sans MT" panose="020B0502020104020203" pitchFamily="34" charset="0"/>
                <a:ea typeface="Gill Sans"/>
                <a:cs typeface="Gill Sans"/>
                <a:sym typeface="Gill Sans"/>
              </a:rPr>
              <a:t>Held two workshops</a:t>
            </a:r>
            <a:endParaRPr>
              <a:solidFill>
                <a:srgbClr val="FFFFFF"/>
              </a:solidFill>
              <a:latin typeface="Gill Sans MT" panose="020B0502020104020203" pitchFamily="34" charset="0"/>
              <a:ea typeface="Gill Sans"/>
              <a:cs typeface="Gill Sans"/>
              <a:sym typeface="Gill Sans"/>
            </a:endParaRPr>
          </a:p>
        </p:txBody>
      </p:sp>
      <p:sp>
        <p:nvSpPr>
          <p:cNvPr id="428" name="Google Shape;428;p66"/>
          <p:cNvSpPr txBox="1"/>
          <p:nvPr/>
        </p:nvSpPr>
        <p:spPr>
          <a:xfrm>
            <a:off x="7104501" y="2124475"/>
            <a:ext cx="1848240" cy="2641492"/>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171450" lvl="0" indent="-171450" algn="l" rtl="0">
              <a:lnSpc>
                <a:spcPct val="115000"/>
              </a:lnSpc>
              <a:spcBef>
                <a:spcPts val="0"/>
              </a:spcBef>
              <a:spcAft>
                <a:spcPts val="0"/>
              </a:spcAft>
              <a:buClr>
                <a:schemeClr val="accent3"/>
              </a:buClr>
              <a:buSzPts val="1100"/>
              <a:buFont typeface="Arial" panose="020B0604020202020204" pitchFamily="34" charset="0"/>
              <a:buChar char="•"/>
            </a:pPr>
            <a:r>
              <a:rPr lang="en-GB" sz="1100" dirty="0">
                <a:solidFill>
                  <a:schemeClr val="accent3"/>
                </a:solidFill>
                <a:latin typeface="Gill Sans MT" panose="020B0502020104020203" pitchFamily="34" charset="0"/>
                <a:ea typeface="Gill Sans"/>
                <a:cs typeface="Gill Sans"/>
                <a:sym typeface="Gill Sans"/>
              </a:rPr>
              <a:t>Manuscript co-authors learned how to draft a manuscript for submission to a journal.</a:t>
            </a:r>
            <a:endParaRPr sz="1100" dirty="0">
              <a:solidFill>
                <a:schemeClr val="accent3"/>
              </a:solidFill>
              <a:latin typeface="Gill Sans MT" panose="020B0502020104020203" pitchFamily="34" charset="0"/>
              <a:ea typeface="Gill Sans"/>
              <a:cs typeface="Gill Sans"/>
              <a:sym typeface="Gill Sans"/>
            </a:endParaRPr>
          </a:p>
          <a:p>
            <a:pPr marL="171450" lvl="0" indent="-171450" algn="l" rtl="0">
              <a:lnSpc>
                <a:spcPct val="115000"/>
              </a:lnSpc>
              <a:spcBef>
                <a:spcPts val="0"/>
              </a:spcBef>
              <a:spcAft>
                <a:spcPts val="0"/>
              </a:spcAft>
              <a:buClr>
                <a:schemeClr val="accent3"/>
              </a:buClr>
              <a:buSzPts val="1100"/>
              <a:buFont typeface="Arial" panose="020B0604020202020204" pitchFamily="34" charset="0"/>
              <a:buChar char="•"/>
            </a:pPr>
            <a:r>
              <a:rPr lang="en-GB" sz="1100" dirty="0">
                <a:solidFill>
                  <a:schemeClr val="accent3"/>
                </a:solidFill>
                <a:latin typeface="Gill Sans MT" panose="020B0502020104020203" pitchFamily="34" charset="0"/>
                <a:ea typeface="Gill Sans"/>
                <a:cs typeface="Gill Sans"/>
                <a:sym typeface="Gill Sans"/>
              </a:rPr>
              <a:t>Stakeholders met with representatives from </a:t>
            </a:r>
            <a:r>
              <a:rPr lang="en-GB" sz="1100" dirty="0" err="1">
                <a:solidFill>
                  <a:schemeClr val="accent3"/>
                </a:solidFill>
                <a:latin typeface="Gill Sans MT" panose="020B0502020104020203" pitchFamily="34" charset="0"/>
                <a:ea typeface="Gill Sans"/>
                <a:cs typeface="Gill Sans"/>
                <a:sym typeface="Gill Sans"/>
              </a:rPr>
              <a:t>Mbagathi</a:t>
            </a:r>
            <a:r>
              <a:rPr lang="en-GB" sz="1100" dirty="0">
                <a:solidFill>
                  <a:schemeClr val="accent3"/>
                </a:solidFill>
                <a:latin typeface="Gill Sans MT" panose="020B0502020104020203" pitchFamily="34" charset="0"/>
                <a:ea typeface="Gill Sans"/>
                <a:cs typeface="Gill Sans"/>
                <a:sym typeface="Gill Sans"/>
              </a:rPr>
              <a:t> County Referral Hospital to review and update the mentorship program package based on the learnings from the implementation research.</a:t>
            </a:r>
            <a:endParaRPr sz="1100" dirty="0">
              <a:solidFill>
                <a:schemeClr val="accent3"/>
              </a:solidFill>
              <a:latin typeface="Gill Sans MT" panose="020B0502020104020203" pitchFamily="34" charset="0"/>
              <a:ea typeface="Gill Sans"/>
              <a:cs typeface="Gill Sans"/>
              <a:sym typeface="Gill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2" name="Google Shape;442;p67"/>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Rationale for Choosing Mentorship</a:t>
            </a:r>
            <a:endParaRPr dirty="0"/>
          </a:p>
        </p:txBody>
      </p:sp>
      <p:sp>
        <p:nvSpPr>
          <p:cNvPr id="441" name="Google Shape;441;p67"/>
          <p:cNvSpPr txBox="1">
            <a:spLocks noGrp="1"/>
          </p:cNvSpPr>
          <p:nvPr>
            <p:ph type="body" idx="1"/>
          </p:nvPr>
        </p:nvSpPr>
        <p:spPr>
          <a:xfrm>
            <a:off x="685800" y="1200149"/>
            <a:ext cx="7772400" cy="3541783"/>
          </a:xfrm>
          <a:prstGeom prst="rect">
            <a:avLst/>
          </a:prstGeom>
        </p:spPr>
        <p:txBody>
          <a:bodyPr spcFirstLastPara="1" wrap="square" lIns="0" tIns="0" rIns="0" bIns="0" anchor="t" anchorCtr="0">
            <a:normAutofit fontScale="92500" lnSpcReduction="10000"/>
          </a:bodyPr>
          <a:lstStyle/>
          <a:p>
            <a:pPr marL="457200" lvl="0" indent="-342900" algn="l" rtl="0">
              <a:lnSpc>
                <a:spcPct val="120000"/>
              </a:lnSpc>
              <a:spcBef>
                <a:spcPts val="0"/>
              </a:spcBef>
              <a:spcAft>
                <a:spcPts val="0"/>
              </a:spcAft>
              <a:buSzPts val="1800"/>
              <a:buChar char="•"/>
            </a:pPr>
            <a:r>
              <a:rPr lang="en-GB" sz="1800" dirty="0"/>
              <a:t>A mentoring program contributes to Kenya’s current efforts to scale-up BFHI.</a:t>
            </a:r>
            <a:endParaRPr sz="1800" dirty="0"/>
          </a:p>
          <a:p>
            <a:pPr marL="457200" lvl="0" indent="-342900" algn="l" rtl="0">
              <a:lnSpc>
                <a:spcPct val="120000"/>
              </a:lnSpc>
              <a:spcBef>
                <a:spcPts val="1200"/>
              </a:spcBef>
              <a:spcAft>
                <a:spcPts val="0"/>
              </a:spcAft>
              <a:buSzPts val="1800"/>
              <a:buChar char="•"/>
            </a:pPr>
            <a:r>
              <a:rPr lang="en-GB" sz="1800" dirty="0"/>
              <a:t>BFHI is a broad program. The mentorship program specifically aims to support step 2 of BFHI to, “ensure that staff have sufficient knowledge, competence, and skills to support breastfeeding.”</a:t>
            </a:r>
            <a:endParaRPr sz="1800" dirty="0"/>
          </a:p>
          <a:p>
            <a:pPr marL="457200" lvl="0" indent="-342900" algn="l" rtl="0">
              <a:lnSpc>
                <a:spcPct val="120000"/>
              </a:lnSpc>
              <a:spcBef>
                <a:spcPts val="1200"/>
              </a:spcBef>
              <a:spcAft>
                <a:spcPts val="0"/>
              </a:spcAft>
              <a:buSzPts val="1800"/>
              <a:buChar char="•"/>
            </a:pPr>
            <a:r>
              <a:rPr lang="en-GB" sz="1800" dirty="0"/>
              <a:t>Several strategies can build health worker knowledge, competence, and skills, such as pre-service education, in-servicing training, as well as mentorship. We have chosen to focus on mentorship.</a:t>
            </a:r>
            <a:endParaRPr sz="1800" dirty="0"/>
          </a:p>
          <a:p>
            <a:pPr marL="457200" lvl="0" indent="-342900" algn="l" rtl="0">
              <a:lnSpc>
                <a:spcPct val="120000"/>
              </a:lnSpc>
              <a:spcBef>
                <a:spcPts val="1200"/>
              </a:spcBef>
              <a:spcAft>
                <a:spcPts val="1200"/>
              </a:spcAft>
              <a:buSzPts val="1800"/>
              <a:buChar char="•"/>
            </a:pPr>
            <a:r>
              <a:rPr lang="en-GB" sz="1800" dirty="0"/>
              <a:t>Mentorship is a critical bridge between traditional, didactic training and hands-on, practical training. Strong mentorship programs support the on-the-job application of skills learned during a course. </a:t>
            </a:r>
            <a:endParaRPr sz="18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8" name="Google Shape;448;p68"/>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fontScale="90000"/>
          </a:bodyPr>
          <a:lstStyle/>
          <a:p>
            <a:pPr marL="0" lvl="0" indent="0" algn="l" rtl="0">
              <a:spcBef>
                <a:spcPts val="0"/>
              </a:spcBef>
              <a:spcAft>
                <a:spcPts val="0"/>
              </a:spcAft>
              <a:buNone/>
            </a:pPr>
            <a:r>
              <a:rPr lang="en-GB"/>
              <a:t>Gaps in Efforts to Strengthen Breastfeeding Counselling Competencies in Kenya</a:t>
            </a:r>
            <a:endParaRPr/>
          </a:p>
        </p:txBody>
      </p:sp>
      <p:sp>
        <p:nvSpPr>
          <p:cNvPr id="447" name="Google Shape;447;p68"/>
          <p:cNvSpPr txBox="1">
            <a:spLocks noGrp="1"/>
          </p:cNvSpPr>
          <p:nvPr>
            <p:ph type="body" idx="1"/>
          </p:nvPr>
        </p:nvSpPr>
        <p:spPr>
          <a:xfrm>
            <a:off x="685800" y="1123950"/>
            <a:ext cx="7772400" cy="3429000"/>
          </a:xfrm>
          <a:prstGeom prst="rect">
            <a:avLst/>
          </a:prstGeom>
        </p:spPr>
        <p:txBody>
          <a:bodyPr spcFirstLastPara="1" wrap="square" lIns="0" tIns="0" rIns="0" bIns="0" anchor="t" anchorCtr="0">
            <a:noAutofit/>
          </a:bodyPr>
          <a:lstStyle/>
          <a:p>
            <a:pPr marL="457200" lvl="0" indent="-336550" algn="l" rtl="0">
              <a:spcBef>
                <a:spcPts val="0"/>
              </a:spcBef>
              <a:spcAft>
                <a:spcPts val="0"/>
              </a:spcAft>
              <a:buClr>
                <a:schemeClr val="accent3"/>
              </a:buClr>
              <a:buSzPts val="1700"/>
              <a:buChar char="•"/>
            </a:pPr>
            <a:r>
              <a:rPr lang="en-GB" sz="1700">
                <a:solidFill>
                  <a:schemeClr val="accent3"/>
                </a:solidFill>
              </a:rPr>
              <a:t>Breastfeeding counselling is not well integrated into health systems in Kenya.</a:t>
            </a:r>
            <a:endParaRPr sz="1700">
              <a:solidFill>
                <a:schemeClr val="accent3"/>
              </a:solidFill>
            </a:endParaRPr>
          </a:p>
          <a:p>
            <a:pPr marL="457200" lvl="0" indent="-336550" algn="l" rtl="0">
              <a:spcBef>
                <a:spcPts val="1000"/>
              </a:spcBef>
              <a:spcAft>
                <a:spcPts val="0"/>
              </a:spcAft>
              <a:buClr>
                <a:schemeClr val="accent3"/>
              </a:buClr>
              <a:buSzPts val="1700"/>
              <a:buChar char="•"/>
            </a:pPr>
            <a:r>
              <a:rPr lang="en-GB" sz="1700">
                <a:solidFill>
                  <a:schemeClr val="accent3"/>
                </a:solidFill>
              </a:rPr>
              <a:t>Health workers face a range of on-the-job challenges.</a:t>
            </a:r>
            <a:endParaRPr sz="1700">
              <a:solidFill>
                <a:schemeClr val="accent3"/>
              </a:solidFill>
            </a:endParaRPr>
          </a:p>
          <a:p>
            <a:pPr marL="457200" lvl="0" indent="-336550" algn="l" rtl="0">
              <a:spcBef>
                <a:spcPts val="1000"/>
              </a:spcBef>
              <a:spcAft>
                <a:spcPts val="0"/>
              </a:spcAft>
              <a:buClr>
                <a:schemeClr val="accent3"/>
              </a:buClr>
              <a:buSzPts val="1700"/>
              <a:buChar char="•"/>
            </a:pPr>
            <a:r>
              <a:rPr lang="en-GB" sz="1700">
                <a:solidFill>
                  <a:schemeClr val="accent3"/>
                </a:solidFill>
              </a:rPr>
              <a:t>National-level curricula, guidelines, implementation guidance, and tools did not clearly describe competencies needed to provide quality breastfeeding counselling.</a:t>
            </a:r>
            <a:endParaRPr sz="1700">
              <a:solidFill>
                <a:schemeClr val="accent3"/>
              </a:solidFill>
            </a:endParaRPr>
          </a:p>
          <a:p>
            <a:pPr marL="457200" lvl="0" indent="-336550" algn="l" rtl="0">
              <a:spcBef>
                <a:spcPts val="1000"/>
              </a:spcBef>
              <a:spcAft>
                <a:spcPts val="0"/>
              </a:spcAft>
              <a:buClr>
                <a:schemeClr val="accent3"/>
              </a:buClr>
              <a:buSzPts val="1700"/>
              <a:buChar char="•"/>
            </a:pPr>
            <a:r>
              <a:rPr lang="en-GB" sz="1700">
                <a:solidFill>
                  <a:schemeClr val="accent3"/>
                </a:solidFill>
              </a:rPr>
              <a:t>Current training on breastfeeding counselling is insufficient.</a:t>
            </a:r>
            <a:endParaRPr sz="1700">
              <a:solidFill>
                <a:schemeClr val="accent3"/>
              </a:solidFill>
            </a:endParaRPr>
          </a:p>
          <a:p>
            <a:pPr marL="457200" lvl="0" indent="-336550" algn="l" rtl="0">
              <a:spcBef>
                <a:spcPts val="1000"/>
              </a:spcBef>
              <a:spcAft>
                <a:spcPts val="0"/>
              </a:spcAft>
              <a:buClr>
                <a:schemeClr val="accent3"/>
              </a:buClr>
              <a:buSzPts val="1700"/>
              <a:buChar char="•"/>
            </a:pPr>
            <a:r>
              <a:rPr lang="en-GB" sz="1700">
                <a:solidFill>
                  <a:schemeClr val="accent3"/>
                </a:solidFill>
              </a:rPr>
              <a:t>Health workers have limited opportunities for in-service education and continuing professional development on breastfeeding counselling.</a:t>
            </a:r>
            <a:endParaRPr sz="1700">
              <a:solidFill>
                <a:schemeClr val="accent3"/>
              </a:solidFill>
            </a:endParaRPr>
          </a:p>
          <a:p>
            <a:pPr marL="457200" lvl="0" indent="-336550" algn="l" rtl="0">
              <a:spcBef>
                <a:spcPts val="1000"/>
              </a:spcBef>
              <a:spcAft>
                <a:spcPts val="0"/>
              </a:spcAft>
              <a:buClr>
                <a:schemeClr val="accent3"/>
              </a:buClr>
              <a:buSzPts val="1700"/>
              <a:buChar char="•"/>
            </a:pPr>
            <a:r>
              <a:rPr lang="en-GB" sz="1700">
                <a:solidFill>
                  <a:schemeClr val="accent3"/>
                </a:solidFill>
              </a:rPr>
              <a:t>Health workers do not have access to sufficient job aids to support breastfeeding counselling.</a:t>
            </a:r>
            <a:endParaRPr sz="1700">
              <a:solidFill>
                <a:schemeClr val="accent3"/>
              </a:solidFill>
            </a:endParaRPr>
          </a:p>
          <a:p>
            <a:pPr marL="457200" lvl="0" indent="-336550" algn="l" rtl="0">
              <a:spcBef>
                <a:spcPts val="1000"/>
              </a:spcBef>
              <a:spcAft>
                <a:spcPts val="0"/>
              </a:spcAft>
              <a:buClr>
                <a:schemeClr val="accent3"/>
              </a:buClr>
              <a:buSzPts val="1700"/>
              <a:buChar char="•"/>
            </a:pPr>
            <a:r>
              <a:rPr lang="en-GB" sz="1700">
                <a:solidFill>
                  <a:schemeClr val="accent3"/>
                </a:solidFill>
              </a:rPr>
              <a:t>There are no structured supervision or mentorship programs to support health workers providing breastfeeding counselling.</a:t>
            </a:r>
            <a:endParaRPr sz="17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4" name="Google Shape;454;p69"/>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fontScale="90000"/>
          </a:bodyPr>
          <a:lstStyle/>
          <a:p>
            <a:pPr marL="0" lvl="0" indent="0" algn="l" rtl="0">
              <a:spcBef>
                <a:spcPts val="0"/>
              </a:spcBef>
              <a:spcAft>
                <a:spcPts val="0"/>
              </a:spcAft>
              <a:buClr>
                <a:schemeClr val="dk1"/>
              </a:buClr>
              <a:buSzPct val="100000"/>
              <a:buFont typeface="Arial"/>
              <a:buNone/>
            </a:pPr>
            <a:r>
              <a:rPr lang="en-GB"/>
              <a:t>Why </a:t>
            </a:r>
            <a:r>
              <a:rPr lang="en-GB" b="1"/>
              <a:t>Mentorship </a:t>
            </a:r>
            <a:r>
              <a:rPr lang="en-GB"/>
              <a:t>to Strengthen Breastfeeding Counselling Competencies?</a:t>
            </a:r>
            <a:endParaRPr/>
          </a:p>
        </p:txBody>
      </p:sp>
      <p:sp>
        <p:nvSpPr>
          <p:cNvPr id="453" name="Google Shape;453;p69"/>
          <p:cNvSpPr txBox="1">
            <a:spLocks noGrp="1"/>
          </p:cNvSpPr>
          <p:nvPr>
            <p:ph type="body" idx="1"/>
          </p:nvPr>
        </p:nvSpPr>
        <p:spPr>
          <a:xfrm>
            <a:off x="685800" y="1123950"/>
            <a:ext cx="7772400" cy="3429000"/>
          </a:xfrm>
          <a:prstGeom prst="rect">
            <a:avLst/>
          </a:prstGeom>
        </p:spPr>
        <p:txBody>
          <a:bodyPr spcFirstLastPara="1" wrap="square" lIns="0" tIns="0" rIns="0" bIns="0" anchor="t" anchorCtr="0">
            <a:noAutofit/>
          </a:bodyPr>
          <a:lstStyle/>
          <a:p>
            <a:pPr marL="230187" lvl="0" indent="-195897" algn="l" rtl="0">
              <a:lnSpc>
                <a:spcPct val="90000"/>
              </a:lnSpc>
              <a:spcBef>
                <a:spcPts val="0"/>
              </a:spcBef>
              <a:spcAft>
                <a:spcPts val="0"/>
              </a:spcAft>
              <a:buSzPts val="1260"/>
              <a:buChar char="●"/>
            </a:pPr>
            <a:r>
              <a:rPr lang="en-GB" sz="1400"/>
              <a:t>Developing competencies requires more than a one-off training.</a:t>
            </a:r>
            <a:endParaRPr sz="1400"/>
          </a:p>
          <a:p>
            <a:pPr marL="230187" lvl="0" indent="-195897" algn="l" rtl="0">
              <a:lnSpc>
                <a:spcPct val="90000"/>
              </a:lnSpc>
              <a:spcBef>
                <a:spcPts val="1200"/>
              </a:spcBef>
              <a:spcAft>
                <a:spcPts val="0"/>
              </a:spcAft>
              <a:buSzPts val="1260"/>
              <a:buChar char="●"/>
            </a:pPr>
            <a:r>
              <a:rPr lang="en-GB" sz="1400"/>
              <a:t>Mentorship is part of the Kenya Strategy for MIYCN 2021–2026.</a:t>
            </a:r>
            <a:endParaRPr sz="1400"/>
          </a:p>
          <a:p>
            <a:pPr marL="230187" lvl="0" indent="-195897" algn="l" rtl="0">
              <a:lnSpc>
                <a:spcPct val="90000"/>
              </a:lnSpc>
              <a:spcBef>
                <a:spcPts val="1200"/>
              </a:spcBef>
              <a:spcAft>
                <a:spcPts val="0"/>
              </a:spcAft>
              <a:buSzPts val="1260"/>
              <a:buChar char="●"/>
            </a:pPr>
            <a:r>
              <a:rPr lang="en-GB" sz="1400"/>
              <a:t>Kenya has plans to adapt the </a:t>
            </a:r>
            <a:r>
              <a:rPr lang="en-GB" sz="1400" i="1"/>
              <a:t>BFHI Training Course for Maternity Staff </a:t>
            </a:r>
            <a:r>
              <a:rPr lang="en-GB" sz="1400"/>
              <a:t>(WHO and UNICEF 2020a), so there is a strong foundation around which to structure a mentorship program.</a:t>
            </a:r>
            <a:endParaRPr sz="1400"/>
          </a:p>
          <a:p>
            <a:pPr marL="230187" lvl="0" indent="-195897" algn="l" rtl="0">
              <a:lnSpc>
                <a:spcPct val="90000"/>
              </a:lnSpc>
              <a:spcBef>
                <a:spcPts val="1200"/>
              </a:spcBef>
              <a:spcAft>
                <a:spcPts val="0"/>
              </a:spcAft>
              <a:buSzPts val="1260"/>
              <a:buChar char="●"/>
            </a:pPr>
            <a:r>
              <a:rPr lang="en-GB" sz="1400"/>
              <a:t>Kenya seeks to scale up BFHI and a mentorship program would contribute to efforts to achieve Step 2 of the BFHI Ten Steps and sustainably strengthen strengthen health worker competencies. </a:t>
            </a:r>
            <a:endParaRPr sz="1400"/>
          </a:p>
          <a:p>
            <a:pPr marL="230187" lvl="0" indent="-195897" algn="l" rtl="0">
              <a:lnSpc>
                <a:spcPct val="90000"/>
              </a:lnSpc>
              <a:spcBef>
                <a:spcPts val="1200"/>
              </a:spcBef>
              <a:spcAft>
                <a:spcPts val="0"/>
              </a:spcAft>
              <a:buSzPts val="1260"/>
              <a:buChar char="●"/>
            </a:pPr>
            <a:r>
              <a:rPr lang="en-GB" sz="1400"/>
              <a:t>Mentorship is a flexible teaching and learning process that can address on-the-job challenges. </a:t>
            </a:r>
            <a:endParaRPr sz="1400"/>
          </a:p>
          <a:p>
            <a:pPr marL="230187" lvl="0" indent="-195897" algn="l" rtl="0">
              <a:lnSpc>
                <a:spcPct val="90000"/>
              </a:lnSpc>
              <a:spcBef>
                <a:spcPts val="1200"/>
              </a:spcBef>
              <a:spcAft>
                <a:spcPts val="0"/>
              </a:spcAft>
              <a:buSzPts val="1260"/>
              <a:buChar char="●"/>
            </a:pPr>
            <a:r>
              <a:rPr lang="en-GB" sz="1400"/>
              <a:t>There are limited opportunities for continuing professional development and refresher training on breastfeeding counselling for health care workers. A mentorship program would fill this gap in a meaningful way.</a:t>
            </a:r>
            <a:endParaRPr sz="1400"/>
          </a:p>
          <a:p>
            <a:pPr marL="230187" lvl="0" indent="-195897" algn="l" rtl="0">
              <a:lnSpc>
                <a:spcPct val="90000"/>
              </a:lnSpc>
              <a:spcBef>
                <a:spcPts val="1200"/>
              </a:spcBef>
              <a:spcAft>
                <a:spcPts val="1200"/>
              </a:spcAft>
              <a:buSzPts val="1260"/>
              <a:buChar char="●"/>
            </a:pPr>
            <a:r>
              <a:rPr lang="en-GB" sz="1400"/>
              <a:t>A breastfeeding counselling mentorship package would create a critical bridge between the BFHI, the </a:t>
            </a:r>
            <a:r>
              <a:rPr lang="en-GB" sz="1400" i="1"/>
              <a:t>BFHI Training Course for Maternity Staff (WHO and UNICEF 2020a)</a:t>
            </a:r>
            <a:r>
              <a:rPr lang="en-GB" sz="1400"/>
              <a:t>, and the </a:t>
            </a:r>
            <a:r>
              <a:rPr lang="en-GB" sz="1400" i="1"/>
              <a:t>Competency Verification Toolkit</a:t>
            </a:r>
            <a:r>
              <a:rPr lang="en-GB" sz="1400"/>
              <a:t> (WHO and UNICEF 2020b), helping to operationalize and embed these competencies across facility staff.</a:t>
            </a:r>
            <a:endParaRPr sz="1400">
              <a:solidFill>
                <a:schemeClr val="accent3"/>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60" name="Google Shape;460;p70"/>
          <p:cNvSpPr txBox="1">
            <a:spLocks noGrp="1"/>
          </p:cNvSpPr>
          <p:nvPr>
            <p:ph type="title"/>
          </p:nvPr>
        </p:nvSpPr>
        <p:spPr>
          <a:xfrm>
            <a:off x="686104" y="1905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Goals and Objectives of the Mentorship Program</a:t>
            </a:r>
            <a:endParaRPr/>
          </a:p>
        </p:txBody>
      </p:sp>
      <p:sp>
        <p:nvSpPr>
          <p:cNvPr id="459" name="Google Shape;459;p70"/>
          <p:cNvSpPr txBox="1">
            <a:spLocks noGrp="1"/>
          </p:cNvSpPr>
          <p:nvPr>
            <p:ph type="body" idx="1"/>
          </p:nvPr>
        </p:nvSpPr>
        <p:spPr>
          <a:xfrm>
            <a:off x="685800" y="971725"/>
            <a:ext cx="7772400" cy="3785100"/>
          </a:xfrm>
          <a:prstGeom prst="rect">
            <a:avLst/>
          </a:prstGeom>
        </p:spPr>
        <p:txBody>
          <a:bodyPr spcFirstLastPara="1" wrap="square" lIns="0" tIns="0" rIns="0" bIns="0" anchor="t" anchorCtr="0">
            <a:normAutofit fontScale="85000" lnSpcReduction="20000"/>
          </a:bodyPr>
          <a:lstStyle/>
          <a:p>
            <a:pPr marL="230187" lvl="0" indent="-213042" algn="l" rtl="0">
              <a:spcBef>
                <a:spcPts val="0"/>
              </a:spcBef>
              <a:spcAft>
                <a:spcPts val="0"/>
              </a:spcAft>
              <a:buSzPct val="90000"/>
              <a:buChar char="●"/>
            </a:pPr>
            <a:r>
              <a:rPr lang="en-GB"/>
              <a:t>The </a:t>
            </a:r>
            <a:r>
              <a:rPr lang="en-GB" b="1"/>
              <a:t>overarching goal</a:t>
            </a:r>
            <a:r>
              <a:rPr lang="en-GB"/>
              <a:t> is to improve the quality of breastfeeding counselling provided by health workers.</a:t>
            </a:r>
            <a:endParaRPr/>
          </a:p>
          <a:p>
            <a:pPr marL="230187" lvl="0" indent="-213042" algn="l" rtl="0">
              <a:spcBef>
                <a:spcPts val="1200"/>
              </a:spcBef>
              <a:spcAft>
                <a:spcPts val="0"/>
              </a:spcAft>
              <a:buSzPct val="90000"/>
              <a:buChar char="●"/>
            </a:pPr>
            <a:r>
              <a:rPr lang="en-GB"/>
              <a:t>The </a:t>
            </a:r>
            <a:r>
              <a:rPr lang="en-GB" b="1"/>
              <a:t>specific objectives</a:t>
            </a:r>
            <a:r>
              <a:rPr lang="en-GB"/>
              <a:t> of the program are to—</a:t>
            </a:r>
            <a:endParaRPr/>
          </a:p>
          <a:p>
            <a:pPr marL="684212" lvl="1" indent="-225742" algn="l" rtl="0">
              <a:spcBef>
                <a:spcPts val="1200"/>
              </a:spcBef>
              <a:spcAft>
                <a:spcPts val="0"/>
              </a:spcAft>
              <a:buSzPct val="100000"/>
              <a:buChar char="—"/>
            </a:pPr>
            <a:r>
              <a:rPr lang="en-GB" sz="2035">
                <a:latin typeface="Gill Sans MT" panose="020B0502020104020203" pitchFamily="34" charset="0"/>
              </a:rPr>
              <a:t>Reinforce and strengthen 7 of the 16 breastfeeding </a:t>
            </a:r>
            <a:br>
              <a:rPr lang="en-GB" sz="2035">
                <a:latin typeface="Gill Sans MT" panose="020B0502020104020203" pitchFamily="34" charset="0"/>
              </a:rPr>
            </a:br>
            <a:r>
              <a:rPr lang="en-GB" sz="2035">
                <a:latin typeface="Gill Sans MT" panose="020B0502020104020203" pitchFamily="34" charset="0"/>
              </a:rPr>
              <a:t>counselling competencies needed for </a:t>
            </a:r>
            <a:br>
              <a:rPr lang="en-GB" sz="2035">
                <a:latin typeface="Gill Sans MT" panose="020B0502020104020203" pitchFamily="34" charset="0"/>
              </a:rPr>
            </a:br>
            <a:r>
              <a:rPr lang="en-GB" sz="2035">
                <a:latin typeface="Gill Sans MT" panose="020B0502020104020203" pitchFamily="34" charset="0"/>
              </a:rPr>
              <a:t>implementation of BFHI.</a:t>
            </a:r>
            <a:endParaRPr sz="2035">
              <a:latin typeface="Gill Sans MT" panose="020B0502020104020203" pitchFamily="34" charset="0"/>
            </a:endParaRPr>
          </a:p>
          <a:p>
            <a:pPr marL="684212" lvl="1" indent="-225742" algn="l" rtl="0">
              <a:spcBef>
                <a:spcPts val="1200"/>
              </a:spcBef>
              <a:spcAft>
                <a:spcPts val="0"/>
              </a:spcAft>
              <a:buSzPct val="100000"/>
              <a:buChar char="—"/>
            </a:pPr>
            <a:r>
              <a:rPr lang="en-GB" sz="2035">
                <a:latin typeface="Gill Sans MT" panose="020B0502020104020203" pitchFamily="34" charset="0"/>
              </a:rPr>
              <a:t>Support mentees to apply skills learned in the </a:t>
            </a:r>
            <a:br>
              <a:rPr lang="en-GB" sz="2035">
                <a:latin typeface="Gill Sans MT" panose="020B0502020104020203" pitchFamily="34" charset="0"/>
              </a:rPr>
            </a:br>
            <a:r>
              <a:rPr lang="en-GB" sz="2035" i="1">
                <a:latin typeface="Gill Sans MT" panose="020B0502020104020203" pitchFamily="34" charset="0"/>
              </a:rPr>
              <a:t>BFHI Training Course for Maternity Staff</a:t>
            </a:r>
            <a:r>
              <a:rPr lang="en-GB" sz="2035">
                <a:latin typeface="Gill Sans MT" panose="020B0502020104020203" pitchFamily="34" charset="0"/>
              </a:rPr>
              <a:t> (WHO </a:t>
            </a:r>
            <a:br>
              <a:rPr lang="en-GB" sz="2035">
                <a:latin typeface="Gill Sans MT" panose="020B0502020104020203" pitchFamily="34" charset="0"/>
              </a:rPr>
            </a:br>
            <a:r>
              <a:rPr lang="en-GB" sz="2035">
                <a:latin typeface="Gill Sans MT" panose="020B0502020104020203" pitchFamily="34" charset="0"/>
              </a:rPr>
              <a:t>and UNICEF 2020a) during counselling sessions </a:t>
            </a:r>
            <a:br>
              <a:rPr lang="en-GB" sz="2035">
                <a:latin typeface="Gill Sans MT" panose="020B0502020104020203" pitchFamily="34" charset="0"/>
              </a:rPr>
            </a:br>
            <a:r>
              <a:rPr lang="en-GB" sz="2035">
                <a:latin typeface="Gill Sans MT" panose="020B0502020104020203" pitchFamily="34" charset="0"/>
              </a:rPr>
              <a:t>with clients.</a:t>
            </a:r>
            <a:endParaRPr sz="2035">
              <a:latin typeface="Gill Sans MT" panose="020B0502020104020203" pitchFamily="34" charset="0"/>
            </a:endParaRPr>
          </a:p>
          <a:p>
            <a:pPr marL="684212" lvl="1" indent="-225742" algn="l" rtl="0">
              <a:spcBef>
                <a:spcPts val="1200"/>
              </a:spcBef>
              <a:spcAft>
                <a:spcPts val="0"/>
              </a:spcAft>
              <a:buSzPct val="100000"/>
              <a:buChar char="—"/>
            </a:pPr>
            <a:r>
              <a:rPr lang="en-GB" sz="2035">
                <a:latin typeface="Gill Sans MT" panose="020B0502020104020203" pitchFamily="34" charset="0"/>
              </a:rPr>
              <a:t>Cultivate a skilled team of on-site mentors who can champion and support quality breastfeeding counselling and serve as a resource for mentees.</a:t>
            </a:r>
            <a:endParaRPr sz="2035">
              <a:latin typeface="Gill Sans MT" panose="020B0502020104020203" pitchFamily="34" charset="0"/>
            </a:endParaRPr>
          </a:p>
          <a:p>
            <a:pPr marL="684212" lvl="1" indent="-225742" algn="l" rtl="0">
              <a:spcBef>
                <a:spcPts val="1200"/>
              </a:spcBef>
              <a:spcAft>
                <a:spcPts val="0"/>
              </a:spcAft>
              <a:buSzPct val="100000"/>
              <a:buChar char="—"/>
            </a:pPr>
            <a:r>
              <a:rPr lang="en-GB" sz="2035">
                <a:latin typeface="Gill Sans MT" panose="020B0502020104020203" pitchFamily="34" charset="0"/>
              </a:rPr>
              <a:t>Create an enabling environment for providing quality breastfeeding counselling at all relevant service delivery points.</a:t>
            </a:r>
            <a:endParaRPr sz="2235">
              <a:latin typeface="Gill Sans MT" panose="020B0502020104020203" pitchFamily="34" charset="0"/>
            </a:endParaRPr>
          </a:p>
        </p:txBody>
      </p:sp>
      <p:pic>
        <p:nvPicPr>
          <p:cNvPr id="461" name="Google Shape;461;p70" descr="Medical practitioners attend to a woman breastfeeding a newborn in a medical facility."/>
          <p:cNvPicPr preferRelativeResize="0"/>
          <p:nvPr/>
        </p:nvPicPr>
        <p:blipFill rotWithShape="1">
          <a:blip r:embed="rId3">
            <a:alphaModFix/>
          </a:blip>
          <a:srcRect r="6358"/>
          <a:stretch/>
        </p:blipFill>
        <p:spPr>
          <a:xfrm>
            <a:off x="5961575" y="1460125"/>
            <a:ext cx="3002327" cy="2136901"/>
          </a:xfrm>
          <a:prstGeom prst="rect">
            <a:avLst/>
          </a:prstGeom>
          <a:noFill/>
          <a:ln>
            <a:noFill/>
          </a:ln>
        </p:spPr>
      </p:pic>
      <p:sp>
        <p:nvSpPr>
          <p:cNvPr id="462" name="Google Shape;462;p70"/>
          <p:cNvSpPr txBox="1"/>
          <p:nvPr/>
        </p:nvSpPr>
        <p:spPr>
          <a:xfrm rot="-5399600">
            <a:off x="7720425" y="2198050"/>
            <a:ext cx="2575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solidFill>
                  <a:srgbClr val="6C6463"/>
                </a:solidFill>
                <a:latin typeface="Gill Sans MT" panose="020B0502020104020203" pitchFamily="34" charset="0"/>
                <a:ea typeface="Gill Sans"/>
                <a:cs typeface="Gill Sans"/>
                <a:sym typeface="Gill Sans"/>
              </a:rPr>
              <a:t>Photo credit: Fridah Bwari/Save the Children</a:t>
            </a:r>
            <a:endParaRPr sz="1200">
              <a:latin typeface="Gill Sans MT" panose="020B0502020104020203" pitchFamily="34" charset="0"/>
              <a:ea typeface="Gill Sans"/>
              <a:cs typeface="Gill Sans"/>
              <a:sym typeface="Gill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8" name="Google Shape;468;p71"/>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fontScale="90000"/>
          </a:bodyPr>
          <a:lstStyle/>
          <a:p>
            <a:pPr marL="0" lvl="0" indent="0" algn="l" rtl="0">
              <a:spcBef>
                <a:spcPts val="0"/>
              </a:spcBef>
              <a:spcAft>
                <a:spcPts val="0"/>
              </a:spcAft>
              <a:buNone/>
            </a:pPr>
            <a:r>
              <a:rPr lang="en-GB"/>
              <a:t>Competencies Prioritised for the Mentorship Program</a:t>
            </a:r>
            <a:endParaRPr/>
          </a:p>
        </p:txBody>
      </p:sp>
      <p:sp>
        <p:nvSpPr>
          <p:cNvPr id="467" name="Google Shape;467;p71"/>
          <p:cNvSpPr txBox="1">
            <a:spLocks noGrp="1"/>
          </p:cNvSpPr>
          <p:nvPr>
            <p:ph type="body" idx="1"/>
          </p:nvPr>
        </p:nvSpPr>
        <p:spPr>
          <a:xfrm>
            <a:off x="685800" y="1200150"/>
            <a:ext cx="7772400" cy="3429000"/>
          </a:xfrm>
          <a:prstGeom prst="rect">
            <a:avLst/>
          </a:prstGeom>
        </p:spPr>
        <p:txBody>
          <a:bodyPr spcFirstLastPara="1" wrap="square" lIns="0" tIns="0" rIns="0" bIns="0" anchor="t" anchorCtr="0">
            <a:normAutofit fontScale="92500" lnSpcReduction="10000"/>
          </a:bodyPr>
          <a:lstStyle/>
          <a:p>
            <a:pPr marL="230187" lvl="0" indent="-249237" algn="l" rtl="0">
              <a:spcBef>
                <a:spcPts val="0"/>
              </a:spcBef>
              <a:spcAft>
                <a:spcPts val="0"/>
              </a:spcAft>
              <a:buSzPts val="2300"/>
              <a:buChar char="•"/>
            </a:pPr>
            <a:r>
              <a:rPr lang="en-GB" sz="2300"/>
              <a:t>Use listening and learning skills whenever engaging in a conversation with a mother.</a:t>
            </a:r>
            <a:endParaRPr sz="2300"/>
          </a:p>
          <a:p>
            <a:pPr marL="230187" lvl="0" indent="-249237" algn="l" rtl="0">
              <a:spcBef>
                <a:spcPts val="1200"/>
              </a:spcBef>
              <a:spcAft>
                <a:spcPts val="0"/>
              </a:spcAft>
              <a:buSzPts val="2300"/>
              <a:buChar char="•"/>
            </a:pPr>
            <a:r>
              <a:rPr lang="en-GB" sz="2300"/>
              <a:t>Engage in antenatal conversation about breastfeeding.</a:t>
            </a:r>
            <a:endParaRPr sz="2300"/>
          </a:p>
          <a:p>
            <a:pPr marL="230187" lvl="0" indent="-249237" algn="l" rtl="0">
              <a:spcBef>
                <a:spcPts val="1200"/>
              </a:spcBef>
              <a:spcAft>
                <a:spcPts val="0"/>
              </a:spcAft>
              <a:buSzPts val="2300"/>
              <a:buChar char="•"/>
            </a:pPr>
            <a:r>
              <a:rPr lang="en-GB" sz="2300"/>
              <a:t>Facilitate breastfeeding within the first hour, according to cues. </a:t>
            </a:r>
            <a:endParaRPr sz="2300"/>
          </a:p>
          <a:p>
            <a:pPr marL="230187" lvl="0" indent="-249237" algn="l" rtl="0">
              <a:spcBef>
                <a:spcPts val="1200"/>
              </a:spcBef>
              <a:spcAft>
                <a:spcPts val="0"/>
              </a:spcAft>
              <a:buSzPts val="2300"/>
              <a:buChar char="•"/>
            </a:pPr>
            <a:r>
              <a:rPr lang="en-GB" sz="2300"/>
              <a:t>Discuss with a mother how breastfeeding works.</a:t>
            </a:r>
            <a:endParaRPr sz="2300"/>
          </a:p>
          <a:p>
            <a:pPr marL="230187" lvl="0" indent="-249237" algn="l" rtl="0">
              <a:spcBef>
                <a:spcPts val="1200"/>
              </a:spcBef>
              <a:spcAft>
                <a:spcPts val="0"/>
              </a:spcAft>
              <a:buSzPts val="2300"/>
              <a:buChar char="•"/>
            </a:pPr>
            <a:r>
              <a:rPr lang="en-GB" sz="2300"/>
              <a:t>Assist mother getting her baby to attach to the breast.</a:t>
            </a:r>
            <a:endParaRPr sz="2300"/>
          </a:p>
          <a:p>
            <a:pPr marL="230187" lvl="0" indent="-249237" algn="l" rtl="0">
              <a:spcBef>
                <a:spcPts val="1200"/>
              </a:spcBef>
              <a:spcAft>
                <a:spcPts val="0"/>
              </a:spcAft>
              <a:buSzPts val="2300"/>
              <a:buChar char="•"/>
            </a:pPr>
            <a:r>
              <a:rPr lang="en-GB" sz="2300"/>
              <a:t>Help a mother to breastfeed a small or sick baby.</a:t>
            </a:r>
            <a:endParaRPr sz="2300"/>
          </a:p>
          <a:p>
            <a:pPr marL="230187" lvl="0" indent="-249237" algn="l" rtl="0">
              <a:spcBef>
                <a:spcPts val="1200"/>
              </a:spcBef>
              <a:spcAft>
                <a:spcPts val="0"/>
              </a:spcAft>
              <a:buSzPts val="2300"/>
              <a:buChar char="•"/>
            </a:pPr>
            <a:r>
              <a:rPr lang="en-GB" sz="2300"/>
              <a:t>Ensure seamless transition after discharge.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4" name="Google Shape;194;p36"/>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Meeting Goal and Objectives</a:t>
            </a:r>
            <a:endParaRPr/>
          </a:p>
        </p:txBody>
      </p:sp>
      <p:sp>
        <p:nvSpPr>
          <p:cNvPr id="193" name="Google Shape;193;p36"/>
          <p:cNvSpPr txBox="1">
            <a:spLocks noGrp="1"/>
          </p:cNvSpPr>
          <p:nvPr>
            <p:ph type="body" idx="1"/>
          </p:nvPr>
        </p:nvSpPr>
        <p:spPr>
          <a:xfrm>
            <a:off x="685800" y="1200150"/>
            <a:ext cx="7772400" cy="3429000"/>
          </a:xfrm>
          <a:prstGeom prst="rect">
            <a:avLst/>
          </a:prstGeom>
        </p:spPr>
        <p:txBody>
          <a:bodyPr spcFirstLastPara="1" wrap="square" lIns="0" tIns="0" rIns="0" bIns="0" anchor="t" anchorCtr="0">
            <a:normAutofit fontScale="92500" lnSpcReduction="10000"/>
          </a:bodyPr>
          <a:lstStyle/>
          <a:p>
            <a:pPr marL="457200" lvl="0" indent="-342900" algn="l" rtl="0">
              <a:spcBef>
                <a:spcPts val="0"/>
              </a:spcBef>
              <a:spcAft>
                <a:spcPts val="0"/>
              </a:spcAft>
              <a:buSzPts val="1800"/>
              <a:buChar char="•"/>
            </a:pPr>
            <a:r>
              <a:rPr lang="en-GB"/>
              <a:t>The goal of this meeting is to sensitise key stakeholders on the facility-based breastfeeding counselling mentorship program and the BFHI before the start of implementation.  </a:t>
            </a:r>
            <a:endParaRPr/>
          </a:p>
          <a:p>
            <a:pPr marL="457200" lvl="0" indent="-342900" algn="l" rtl="0">
              <a:spcBef>
                <a:spcPts val="1000"/>
              </a:spcBef>
              <a:spcAft>
                <a:spcPts val="0"/>
              </a:spcAft>
              <a:buSzPts val="1800"/>
              <a:buChar char="•"/>
            </a:pPr>
            <a:r>
              <a:rPr lang="en-GB"/>
              <a:t>By the end of the meeting, participants will be able to—</a:t>
            </a:r>
            <a:endParaRPr/>
          </a:p>
          <a:p>
            <a:pPr marL="914400" lvl="0" indent="-336550" algn="l" rtl="0">
              <a:spcBef>
                <a:spcPts val="1000"/>
              </a:spcBef>
              <a:spcAft>
                <a:spcPts val="0"/>
              </a:spcAft>
              <a:buSzPts val="1700"/>
              <a:buChar char="—"/>
            </a:pPr>
            <a:r>
              <a:rPr lang="en-GB" sz="1900"/>
              <a:t>Describe the importance of breastfeeding and breastfeeding counselling.</a:t>
            </a:r>
            <a:endParaRPr sz="1900"/>
          </a:p>
          <a:p>
            <a:pPr marL="914400" lvl="0" indent="-336550" algn="l" rtl="0">
              <a:spcBef>
                <a:spcPts val="1000"/>
              </a:spcBef>
              <a:spcAft>
                <a:spcPts val="0"/>
              </a:spcAft>
              <a:buSzPts val="1700"/>
              <a:buChar char="—"/>
            </a:pPr>
            <a:r>
              <a:rPr lang="en-GB" sz="1900"/>
              <a:t>Identify the Ten Steps to Successful Breastfeeding.</a:t>
            </a:r>
            <a:endParaRPr sz="1900"/>
          </a:p>
          <a:p>
            <a:pPr marL="914400" lvl="0" indent="-336550" algn="l" rtl="0">
              <a:spcBef>
                <a:spcPts val="1000"/>
              </a:spcBef>
              <a:spcAft>
                <a:spcPts val="0"/>
              </a:spcAft>
              <a:buSzPts val="1700"/>
              <a:buChar char="—"/>
            </a:pPr>
            <a:r>
              <a:rPr lang="en-GB" sz="1900"/>
              <a:t>Summarise the current context of breastfeeding in Kenya.</a:t>
            </a:r>
            <a:endParaRPr sz="1900"/>
          </a:p>
          <a:p>
            <a:pPr marL="914400" lvl="0" indent="-349250" algn="l" rtl="0">
              <a:lnSpc>
                <a:spcPct val="115000"/>
              </a:lnSpc>
              <a:spcBef>
                <a:spcPts val="1000"/>
              </a:spcBef>
              <a:spcAft>
                <a:spcPts val="0"/>
              </a:spcAft>
              <a:buSzPts val="1900"/>
              <a:buChar char="—"/>
            </a:pPr>
            <a:r>
              <a:rPr lang="en-GB" sz="1900"/>
              <a:t>Describe the structure of the mentorship program. </a:t>
            </a:r>
            <a:endParaRPr sz="1900"/>
          </a:p>
          <a:p>
            <a:pPr marL="914400" lvl="0" indent="-349250" algn="l" rtl="0">
              <a:lnSpc>
                <a:spcPct val="115000"/>
              </a:lnSpc>
              <a:spcBef>
                <a:spcPts val="1000"/>
              </a:spcBef>
              <a:spcAft>
                <a:spcPts val="1000"/>
              </a:spcAft>
              <a:buSzPts val="1900"/>
              <a:buChar char="—"/>
            </a:pPr>
            <a:r>
              <a:rPr lang="en-GB" sz="1900"/>
              <a:t>Take action on the next steps to implement the mentorship program.</a:t>
            </a:r>
            <a:endParaRPr sz="19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72"/>
          <p:cNvSpPr txBox="1">
            <a:spLocks noGrp="1"/>
          </p:cNvSpPr>
          <p:nvPr>
            <p:ph type="title" idx="4294967295"/>
          </p:nvPr>
        </p:nvSpPr>
        <p:spPr>
          <a:xfrm>
            <a:off x="0" y="0"/>
            <a:ext cx="9144000" cy="4756150"/>
          </a:xfrm>
          <a:prstGeom prst="rect">
            <a:avLst/>
          </a:prstGeom>
          <a:solidFill>
            <a:schemeClr val="accent4"/>
          </a:solidFill>
          <a:ln>
            <a:noFill/>
            <a:prstDash/>
          </a:ln>
          <a:effectLst/>
        </p:spPr>
        <p:txBody>
          <a:bodyPr rot="0" spcFirstLastPara="1" vertOverflow="overflow" horzOverflow="overflow" vert="horz" wrap="square" lIns="457200" tIns="91425" rIns="91425" bIns="91425"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1200"/>
              </a:spcAft>
              <a:buClr>
                <a:schemeClr val="lt1"/>
              </a:buClr>
              <a:buSzPts val="2000"/>
              <a:buFont typeface="Arial"/>
              <a:buNone/>
              <a:tabLst/>
              <a:defRPr/>
            </a:pPr>
            <a:r>
              <a:rPr kumimoji="0" lang="en-GB" sz="2500" b="1" i="0" u="none" strike="noStrike" kern="0" cap="none" spc="0" normalizeH="0" baseline="0" noProof="0" dirty="0">
                <a:ln>
                  <a:noFill/>
                </a:ln>
                <a:solidFill>
                  <a:schemeClr val="lt1"/>
                </a:solidFill>
                <a:effectLst/>
                <a:uLnTx/>
                <a:uFillTx/>
                <a:latin typeface="Gill Sans MT" panose="020B0502020104020203" pitchFamily="34" charset="0"/>
                <a:ea typeface="Gill Sans"/>
                <a:cs typeface="Gill Sans"/>
                <a:sym typeface="Gill Sans"/>
              </a:rPr>
              <a:t>Description of the Program</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9" name="Google Shape;479;p73"/>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Program Structure</a:t>
            </a:r>
            <a:endParaRPr/>
          </a:p>
        </p:txBody>
      </p:sp>
      <p:sp>
        <p:nvSpPr>
          <p:cNvPr id="478" name="Google Shape;478;p73"/>
          <p:cNvSpPr txBox="1">
            <a:spLocks noGrp="1"/>
          </p:cNvSpPr>
          <p:nvPr>
            <p:ph type="body" idx="1"/>
          </p:nvPr>
        </p:nvSpPr>
        <p:spPr>
          <a:xfrm>
            <a:off x="685800" y="1200149"/>
            <a:ext cx="7772400" cy="3517507"/>
          </a:xfrm>
          <a:prstGeom prst="rect">
            <a:avLst/>
          </a:prstGeom>
        </p:spPr>
        <p:txBody>
          <a:bodyPr spcFirstLastPara="1" wrap="square" lIns="0" tIns="0" rIns="0" bIns="0" anchor="t" anchorCtr="0">
            <a:normAutofit fontScale="92500" lnSpcReduction="10000"/>
          </a:bodyPr>
          <a:lstStyle/>
          <a:p>
            <a:pPr marL="457200" lvl="0" indent="-334327" algn="l" rtl="0">
              <a:spcBef>
                <a:spcPts val="0"/>
              </a:spcBef>
              <a:spcAft>
                <a:spcPts val="0"/>
              </a:spcAft>
              <a:buSzPct val="90000"/>
              <a:buChar char="●"/>
            </a:pPr>
            <a:r>
              <a:rPr lang="en-GB" sz="1800" dirty="0"/>
              <a:t>Health workers (mentees) are mentored by a more experienced health worker (mentor) based at the same health facility after completion of—</a:t>
            </a:r>
            <a:endParaRPr sz="1800" dirty="0"/>
          </a:p>
          <a:p>
            <a:pPr marL="914400" lvl="1" indent="-334327" algn="l" rtl="0">
              <a:spcBef>
                <a:spcPts val="1200"/>
              </a:spcBef>
              <a:spcAft>
                <a:spcPts val="0"/>
              </a:spcAft>
              <a:buSzPct val="90000"/>
              <a:buChar char="—"/>
            </a:pPr>
            <a:r>
              <a:rPr lang="en-GB" sz="1800" i="1" dirty="0">
                <a:latin typeface="Gill Sans MT" panose="020B0502020104020203" pitchFamily="34" charset="0"/>
              </a:rPr>
              <a:t>BFHI Training Course for Maternity Staff</a:t>
            </a:r>
            <a:r>
              <a:rPr lang="en-GB" sz="1800" dirty="0">
                <a:latin typeface="Gill Sans MT" panose="020B0502020104020203" pitchFamily="34" charset="0"/>
              </a:rPr>
              <a:t> for mentors and mentees</a:t>
            </a:r>
            <a:endParaRPr sz="1800" dirty="0">
              <a:latin typeface="Gill Sans MT" panose="020B0502020104020203" pitchFamily="34" charset="0"/>
            </a:endParaRPr>
          </a:p>
          <a:p>
            <a:pPr marL="914400" lvl="1" indent="-334327" algn="l" rtl="0">
              <a:spcBef>
                <a:spcPts val="1200"/>
              </a:spcBef>
              <a:spcAft>
                <a:spcPts val="0"/>
              </a:spcAft>
              <a:buSzPct val="90000"/>
              <a:buChar char="—"/>
            </a:pPr>
            <a:r>
              <a:rPr lang="en-GB" sz="1800" i="1" dirty="0">
                <a:latin typeface="Gill Sans MT" panose="020B0502020104020203" pitchFamily="34" charset="0"/>
              </a:rPr>
              <a:t>Core Concepts in Mentorship Training </a:t>
            </a:r>
            <a:r>
              <a:rPr lang="en-GB" sz="1800" dirty="0">
                <a:latin typeface="Gill Sans MT" panose="020B0502020104020203" pitchFamily="34" charset="0"/>
              </a:rPr>
              <a:t>course for mentors.</a:t>
            </a:r>
            <a:endParaRPr sz="1800" dirty="0">
              <a:latin typeface="Gill Sans MT" panose="020B0502020104020203" pitchFamily="34" charset="0"/>
            </a:endParaRPr>
          </a:p>
          <a:p>
            <a:pPr marL="457200" lvl="0" indent="-334327" algn="l" rtl="0">
              <a:spcBef>
                <a:spcPts val="1200"/>
              </a:spcBef>
              <a:spcAft>
                <a:spcPts val="0"/>
              </a:spcAft>
              <a:buSzPct val="90000"/>
              <a:buChar char="●"/>
            </a:pPr>
            <a:r>
              <a:rPr lang="en-GB" sz="1800" dirty="0"/>
              <a:t>Mentors work with mentees to set goals and prioritise competencies for the mentorship program. </a:t>
            </a:r>
            <a:endParaRPr sz="1800" dirty="0"/>
          </a:p>
          <a:p>
            <a:pPr marL="457200" lvl="0" indent="-334327" algn="l" rtl="0">
              <a:spcBef>
                <a:spcPts val="1200"/>
              </a:spcBef>
              <a:spcAft>
                <a:spcPts val="0"/>
              </a:spcAft>
              <a:buSzPct val="90000"/>
              <a:buChar char="●"/>
            </a:pPr>
            <a:r>
              <a:rPr lang="en-GB" sz="1800" dirty="0"/>
              <a:t>Mentors will observe mentee counselling interactions 1–3 times per week, perform competency assessments, and provide feedback.</a:t>
            </a:r>
            <a:endParaRPr sz="1800" dirty="0"/>
          </a:p>
          <a:p>
            <a:pPr marL="457200" lvl="0" indent="-334327" algn="l" rtl="0">
              <a:spcBef>
                <a:spcPts val="1200"/>
              </a:spcBef>
              <a:spcAft>
                <a:spcPts val="1200"/>
              </a:spcAft>
              <a:buSzPct val="90000"/>
              <a:buChar char="●"/>
            </a:pPr>
            <a:r>
              <a:rPr lang="en-GB" sz="1800" dirty="0"/>
              <a:t>Mentors and mentees check-in at least every one or two weeks to debrief counselling sessions, provide affirming and corrective feedback, conduct clinical teaching, and encourage mentees to apply new counselling skills.</a:t>
            </a:r>
            <a:endParaRPr sz="18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p74"/>
          <p:cNvSpPr txBox="1">
            <a:spLocks noGrp="1"/>
          </p:cNvSpPr>
          <p:nvPr>
            <p:ph type="title"/>
          </p:nvPr>
        </p:nvSpPr>
        <p:spPr>
          <a:xfrm>
            <a:off x="457504" y="1143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What is a Mentor and a Mentee?</a:t>
            </a:r>
            <a:endParaRPr/>
          </a:p>
        </p:txBody>
      </p:sp>
      <p:sp>
        <p:nvSpPr>
          <p:cNvPr id="484" name="Google Shape;484;p74"/>
          <p:cNvSpPr txBox="1">
            <a:spLocks noGrp="1"/>
          </p:cNvSpPr>
          <p:nvPr>
            <p:ph type="body" idx="1"/>
          </p:nvPr>
        </p:nvSpPr>
        <p:spPr>
          <a:xfrm>
            <a:off x="417175" y="895350"/>
            <a:ext cx="8318100" cy="3547200"/>
          </a:xfrm>
          <a:prstGeom prst="rect">
            <a:avLst/>
          </a:prstGeom>
        </p:spPr>
        <p:txBody>
          <a:bodyPr spcFirstLastPara="1" wrap="square" lIns="0" tIns="0" rIns="0" bIns="0" anchor="t" anchorCtr="0">
            <a:noAutofit/>
          </a:bodyPr>
          <a:lstStyle/>
          <a:p>
            <a:pPr marL="0" lvl="0" indent="0" algn="l" rtl="0">
              <a:lnSpc>
                <a:spcPct val="90000"/>
              </a:lnSpc>
              <a:spcBef>
                <a:spcPts val="0"/>
              </a:spcBef>
              <a:spcAft>
                <a:spcPts val="0"/>
              </a:spcAft>
              <a:buSzPts val="770"/>
              <a:buNone/>
            </a:pPr>
            <a:r>
              <a:rPr lang="en-GB" sz="1600" b="1" dirty="0"/>
              <a:t>Mentor:</a:t>
            </a:r>
            <a:endParaRPr sz="1600" b="1" dirty="0"/>
          </a:p>
          <a:p>
            <a:pPr marL="457200" lvl="0" indent="-321310" algn="l" rtl="0">
              <a:lnSpc>
                <a:spcPct val="90000"/>
              </a:lnSpc>
              <a:spcBef>
                <a:spcPts val="1200"/>
              </a:spcBef>
              <a:spcAft>
                <a:spcPts val="0"/>
              </a:spcAft>
              <a:buSzPts val="1460"/>
              <a:buChar char="•"/>
            </a:pPr>
            <a:r>
              <a:rPr lang="en-GB" sz="1600" dirty="0"/>
              <a:t>An experienced and empathetic person, proficient in her/his content area, who teaches and coaches another individual (mentee) or a group of individuals (mentees) in-person and/or virtually to ensure competent workplace performance and provide ongoing professional development</a:t>
            </a:r>
            <a:endParaRPr sz="1600" dirty="0"/>
          </a:p>
          <a:p>
            <a:pPr marL="457200" lvl="0" indent="-321310" algn="l" rtl="0">
              <a:lnSpc>
                <a:spcPct val="90000"/>
              </a:lnSpc>
              <a:spcBef>
                <a:spcPts val="1200"/>
              </a:spcBef>
              <a:spcAft>
                <a:spcPts val="0"/>
              </a:spcAft>
              <a:buSzPts val="1460"/>
              <a:buChar char="•"/>
            </a:pPr>
            <a:r>
              <a:rPr lang="en-GB" sz="1600" dirty="0"/>
              <a:t>Selected for the program in collaboration with the health facility management team based on the selection criteria.</a:t>
            </a:r>
            <a:endParaRPr sz="1600" dirty="0"/>
          </a:p>
          <a:p>
            <a:pPr marL="0" lvl="0" indent="0" algn="l" rtl="0">
              <a:lnSpc>
                <a:spcPct val="90000"/>
              </a:lnSpc>
              <a:spcBef>
                <a:spcPts val="1200"/>
              </a:spcBef>
              <a:spcAft>
                <a:spcPts val="0"/>
              </a:spcAft>
              <a:buSzPts val="770"/>
              <a:buNone/>
            </a:pPr>
            <a:r>
              <a:rPr lang="en-GB" sz="1600" b="1" dirty="0"/>
              <a:t>Mentee:</a:t>
            </a:r>
            <a:endParaRPr sz="1600" b="1" dirty="0"/>
          </a:p>
          <a:p>
            <a:pPr marL="457200" lvl="0" indent="-321310" algn="l" rtl="0">
              <a:lnSpc>
                <a:spcPct val="90000"/>
              </a:lnSpc>
              <a:spcBef>
                <a:spcPts val="1200"/>
              </a:spcBef>
              <a:spcAft>
                <a:spcPts val="0"/>
              </a:spcAft>
              <a:buSzPts val="1460"/>
              <a:buChar char="•"/>
            </a:pPr>
            <a:r>
              <a:rPr lang="en-GB" sz="1600" dirty="0"/>
              <a:t>A direct care provider who delivers breastfeeding counselling to clients. She/he is a dedicated skilled health provider who seeks to grow and develop personally and professionally to successfully achieve her/his goals to strengthen her/his breastfeeding counselling competencies with the support of a mentor. </a:t>
            </a:r>
            <a:endParaRPr sz="1600" dirty="0"/>
          </a:p>
          <a:p>
            <a:pPr marL="457200" lvl="0" indent="-321310" algn="l" rtl="0">
              <a:lnSpc>
                <a:spcPct val="90000"/>
              </a:lnSpc>
              <a:spcBef>
                <a:spcPts val="1200"/>
              </a:spcBef>
              <a:spcAft>
                <a:spcPts val="1200"/>
              </a:spcAft>
              <a:buSzPts val="1460"/>
              <a:buChar char="•"/>
            </a:pPr>
            <a:r>
              <a:rPr lang="en-GB" sz="1600" dirty="0"/>
              <a:t>Selected for the program in collaboration with the health facility management team, the BFHI implementation team, and mentors, using the selection criteria.</a:t>
            </a:r>
            <a:endParaRPr sz="16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1" name="Google Shape;491;p75"/>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Minimum Requirements for Mentors</a:t>
            </a:r>
            <a:endParaRPr/>
          </a:p>
        </p:txBody>
      </p:sp>
      <p:sp>
        <p:nvSpPr>
          <p:cNvPr id="490" name="Google Shape;490;p75"/>
          <p:cNvSpPr txBox="1">
            <a:spLocks noGrp="1"/>
          </p:cNvSpPr>
          <p:nvPr>
            <p:ph type="body" idx="1"/>
          </p:nvPr>
        </p:nvSpPr>
        <p:spPr>
          <a:xfrm>
            <a:off x="685800" y="1100517"/>
            <a:ext cx="7772400" cy="3700083"/>
          </a:xfrm>
          <a:prstGeom prst="rect">
            <a:avLst/>
          </a:prstGeom>
        </p:spPr>
        <p:txBody>
          <a:bodyPr spcFirstLastPara="1" wrap="square" lIns="0" tIns="0" rIns="0" bIns="0" anchor="t" anchorCtr="0">
            <a:normAutofit lnSpcReduction="10000"/>
          </a:bodyPr>
          <a:lstStyle/>
          <a:p>
            <a:pPr marL="457200" lvl="0" indent="-323850" algn="l" rtl="0">
              <a:spcBef>
                <a:spcPts val="0"/>
              </a:spcBef>
              <a:spcAft>
                <a:spcPts val="0"/>
              </a:spcAft>
              <a:buClr>
                <a:schemeClr val="accent3"/>
              </a:buClr>
              <a:buSzPts val="1500"/>
              <a:buFont typeface="Gill Sans"/>
              <a:buChar char="●"/>
            </a:pPr>
            <a:r>
              <a:rPr lang="en-GB" sz="1600" dirty="0">
                <a:solidFill>
                  <a:schemeClr val="accent3"/>
                </a:solidFill>
              </a:rPr>
              <a:t>Completed the BFHI training</a:t>
            </a:r>
            <a:endParaRPr sz="1600" i="1" dirty="0">
              <a:solidFill>
                <a:schemeClr val="accent3"/>
              </a:solidFill>
            </a:endParaRPr>
          </a:p>
          <a:p>
            <a:pPr marL="457200" lvl="0" indent="-323850" algn="l" rtl="0">
              <a:spcBef>
                <a:spcPts val="0"/>
              </a:spcBef>
              <a:spcAft>
                <a:spcPts val="0"/>
              </a:spcAft>
              <a:buClr>
                <a:schemeClr val="accent3"/>
              </a:buClr>
              <a:buSzPts val="1500"/>
              <a:buFont typeface="Gill Sans"/>
              <a:buChar char="●"/>
            </a:pPr>
            <a:r>
              <a:rPr lang="en-GB" sz="1600" dirty="0">
                <a:solidFill>
                  <a:schemeClr val="accent3"/>
                </a:solidFill>
              </a:rPr>
              <a:t>Provides direct care to clients in one of the prioritised service delivery point(s)</a:t>
            </a:r>
            <a:endParaRPr sz="1600" dirty="0">
              <a:solidFill>
                <a:schemeClr val="accent3"/>
              </a:solidFill>
            </a:endParaRPr>
          </a:p>
          <a:p>
            <a:pPr marL="457200" lvl="0" indent="-323850" algn="l" rtl="0">
              <a:spcBef>
                <a:spcPts val="0"/>
              </a:spcBef>
              <a:spcAft>
                <a:spcPts val="0"/>
              </a:spcAft>
              <a:buClr>
                <a:schemeClr val="accent3"/>
              </a:buClr>
              <a:buSzPts val="1500"/>
              <a:buFont typeface="Gill Sans"/>
              <a:buChar char="●"/>
            </a:pPr>
            <a:r>
              <a:rPr lang="en-GB" sz="1600" dirty="0">
                <a:solidFill>
                  <a:schemeClr val="accent3"/>
                </a:solidFill>
              </a:rPr>
              <a:t>Has met all qualifications to work as a doctor, nurse, nutritionist, clinical officer, or midwife</a:t>
            </a:r>
            <a:endParaRPr sz="1600" dirty="0">
              <a:solidFill>
                <a:schemeClr val="accent3"/>
              </a:solidFill>
            </a:endParaRPr>
          </a:p>
          <a:p>
            <a:pPr marL="457200" lvl="0" indent="-323850" algn="l" rtl="0">
              <a:spcBef>
                <a:spcPts val="0"/>
              </a:spcBef>
              <a:spcAft>
                <a:spcPts val="0"/>
              </a:spcAft>
              <a:buClr>
                <a:schemeClr val="accent3"/>
              </a:buClr>
              <a:buSzPts val="1500"/>
              <a:buFont typeface="Gill Sans"/>
              <a:buChar char="●"/>
            </a:pPr>
            <a:r>
              <a:rPr lang="en-GB" sz="1600" dirty="0">
                <a:solidFill>
                  <a:schemeClr val="accent3"/>
                </a:solidFill>
              </a:rPr>
              <a:t>Has a minimum of two years of experience providing maternal and </a:t>
            </a:r>
            <a:r>
              <a:rPr lang="en-GB" sz="1600" dirty="0" err="1">
                <a:solidFill>
                  <a:schemeClr val="accent3"/>
                </a:solidFill>
              </a:rPr>
              <a:t>newborn</a:t>
            </a:r>
            <a:r>
              <a:rPr lang="en-GB" sz="1600" dirty="0">
                <a:solidFill>
                  <a:schemeClr val="accent3"/>
                </a:solidFill>
              </a:rPr>
              <a:t> care, but five or more years is preferred </a:t>
            </a:r>
            <a:endParaRPr sz="1600" dirty="0">
              <a:solidFill>
                <a:schemeClr val="accent3"/>
              </a:solidFill>
            </a:endParaRPr>
          </a:p>
          <a:p>
            <a:pPr marL="457200" lvl="0" indent="-323850" algn="l" rtl="0">
              <a:spcBef>
                <a:spcPts val="0"/>
              </a:spcBef>
              <a:spcAft>
                <a:spcPts val="0"/>
              </a:spcAft>
              <a:buClr>
                <a:schemeClr val="accent3"/>
              </a:buClr>
              <a:buSzPts val="1500"/>
              <a:buFont typeface="Gill Sans"/>
              <a:buChar char="●"/>
            </a:pPr>
            <a:r>
              <a:rPr lang="en-GB" sz="1600" dirty="0">
                <a:solidFill>
                  <a:schemeClr val="accent3"/>
                </a:solidFill>
              </a:rPr>
              <a:t>Demonstrates a high level of competency (i.e., knowledge, skills, and attitudes) in providing breastfeeding counselling, observing breastfeeding counselling, and accurately assessing breastfeeding counselling competencies</a:t>
            </a:r>
            <a:endParaRPr sz="1600" dirty="0">
              <a:solidFill>
                <a:schemeClr val="accent3"/>
              </a:solidFill>
            </a:endParaRPr>
          </a:p>
          <a:p>
            <a:pPr marL="457200" lvl="0" indent="-323850" algn="l" rtl="0">
              <a:spcBef>
                <a:spcPts val="0"/>
              </a:spcBef>
              <a:spcAft>
                <a:spcPts val="0"/>
              </a:spcAft>
              <a:buClr>
                <a:schemeClr val="accent3"/>
              </a:buClr>
              <a:buSzPts val="1500"/>
              <a:buFont typeface="Gill Sans"/>
              <a:buChar char="●"/>
            </a:pPr>
            <a:r>
              <a:rPr lang="en-GB" sz="1600" dirty="0">
                <a:solidFill>
                  <a:schemeClr val="accent3"/>
                </a:solidFill>
              </a:rPr>
              <a:t>Senior management is supportive and agrees to allow staff to serve as a mentor</a:t>
            </a:r>
            <a:endParaRPr sz="1600" dirty="0">
              <a:solidFill>
                <a:schemeClr val="accent3"/>
              </a:solidFill>
            </a:endParaRPr>
          </a:p>
          <a:p>
            <a:pPr marL="457200" lvl="0" indent="-323850" algn="l" rtl="0">
              <a:spcBef>
                <a:spcPts val="0"/>
              </a:spcBef>
              <a:spcAft>
                <a:spcPts val="0"/>
              </a:spcAft>
              <a:buClr>
                <a:schemeClr val="accent3"/>
              </a:buClr>
              <a:buSzPts val="1500"/>
              <a:buFont typeface="Gill Sans"/>
              <a:buChar char="●"/>
            </a:pPr>
            <a:r>
              <a:rPr lang="en-GB" sz="1600" dirty="0">
                <a:solidFill>
                  <a:schemeClr val="accent3"/>
                </a:solidFill>
              </a:rPr>
              <a:t>Conversant with the Breast Milk Substitutes Act of 2012, the International Code of Marketing of BMS, and the subsidiary BMS regulations of 2021</a:t>
            </a:r>
            <a:endParaRPr sz="1600" dirty="0">
              <a:solidFill>
                <a:schemeClr val="accent3"/>
              </a:solidFill>
            </a:endParaRPr>
          </a:p>
          <a:p>
            <a:pPr marL="457200" lvl="0" indent="-323850" algn="l" rtl="0">
              <a:spcBef>
                <a:spcPts val="0"/>
              </a:spcBef>
              <a:spcAft>
                <a:spcPts val="1000"/>
              </a:spcAft>
              <a:buClr>
                <a:schemeClr val="accent3"/>
              </a:buClr>
              <a:buSzPts val="1500"/>
              <a:buFont typeface="Gill Sans"/>
              <a:buChar char="●"/>
            </a:pPr>
            <a:r>
              <a:rPr lang="en-GB" sz="1600" dirty="0">
                <a:solidFill>
                  <a:schemeClr val="accent3"/>
                </a:solidFill>
              </a:rPr>
              <a:t>Avoids conflicts of interest particularly with companies that produce BMS designated products, or from their parent or subsidiary companies, or political leaders. This is imperative to ensure direct care providers protect families from commercial pressure. All mentors must sign a code of conduct indicating adherence to this.</a:t>
            </a:r>
            <a:endParaRPr sz="1600" dirty="0">
              <a:solidFill>
                <a:schemeClr val="accent3"/>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7" name="Google Shape;497;p76"/>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Minimum Requirements for Mentees</a:t>
            </a:r>
            <a:endParaRPr/>
          </a:p>
        </p:txBody>
      </p:sp>
      <p:sp>
        <p:nvSpPr>
          <p:cNvPr id="496" name="Google Shape;496;p76"/>
          <p:cNvSpPr txBox="1">
            <a:spLocks noGrp="1"/>
          </p:cNvSpPr>
          <p:nvPr>
            <p:ph type="body" idx="1"/>
          </p:nvPr>
        </p:nvSpPr>
        <p:spPr>
          <a:xfrm>
            <a:off x="685800" y="1200150"/>
            <a:ext cx="7772400" cy="3429000"/>
          </a:xfrm>
          <a:prstGeom prst="rect">
            <a:avLst/>
          </a:prstGeom>
        </p:spPr>
        <p:txBody>
          <a:bodyPr spcFirstLastPara="1" wrap="square" lIns="0" tIns="0" rIns="0" bIns="0" anchor="t" anchorCtr="0">
            <a:normAutofit fontScale="85000" lnSpcReduction="10000"/>
          </a:bodyPr>
          <a:lstStyle/>
          <a:p>
            <a:pPr marL="457200" lvl="0" indent="-334327" algn="l" rtl="0">
              <a:spcBef>
                <a:spcPts val="0"/>
              </a:spcBef>
              <a:spcAft>
                <a:spcPts val="0"/>
              </a:spcAft>
              <a:buSzPct val="90000"/>
              <a:buChar char="●"/>
            </a:pPr>
            <a:r>
              <a:rPr lang="en-GB"/>
              <a:t>Completed the BFHI training</a:t>
            </a:r>
            <a:endParaRPr/>
          </a:p>
          <a:p>
            <a:pPr marL="457200" lvl="0" indent="-334327" algn="l" rtl="0">
              <a:spcBef>
                <a:spcPts val="1200"/>
              </a:spcBef>
              <a:spcAft>
                <a:spcPts val="0"/>
              </a:spcAft>
              <a:buSzPct val="90000"/>
              <a:buChar char="●"/>
            </a:pPr>
            <a:r>
              <a:rPr lang="en-GB"/>
              <a:t>Provides direct care to clients in one of the prioritised service delivery point(s)</a:t>
            </a:r>
            <a:endParaRPr/>
          </a:p>
          <a:p>
            <a:pPr marL="457200" lvl="0" indent="-334327" algn="l" rtl="0">
              <a:spcBef>
                <a:spcPts val="1200"/>
              </a:spcBef>
              <a:spcAft>
                <a:spcPts val="0"/>
              </a:spcAft>
              <a:buSzPct val="90000"/>
              <a:buChar char="●"/>
            </a:pPr>
            <a:r>
              <a:rPr lang="en-GB"/>
              <a:t>Has met all qualifications to work as a doctor, nurse, nutritionist, clinical officer, midwife, or breastfeeding peer supporter</a:t>
            </a:r>
            <a:endParaRPr/>
          </a:p>
          <a:p>
            <a:pPr marL="457200" lvl="0" indent="-334327" algn="l" rtl="0">
              <a:spcBef>
                <a:spcPts val="1200"/>
              </a:spcBef>
              <a:spcAft>
                <a:spcPts val="0"/>
              </a:spcAft>
              <a:buSzPct val="90000"/>
              <a:buChar char="●"/>
            </a:pPr>
            <a:r>
              <a:rPr lang="en-GB"/>
              <a:t>Senior management is supportive and agrees to allow staff to participate as a mentee</a:t>
            </a:r>
            <a:endParaRPr/>
          </a:p>
          <a:p>
            <a:pPr marL="457200" lvl="0" indent="-334327" algn="l" rtl="0">
              <a:spcBef>
                <a:spcPts val="1200"/>
              </a:spcBef>
              <a:spcAft>
                <a:spcPts val="1200"/>
              </a:spcAft>
              <a:buSzPct val="90000"/>
              <a:buChar char="●"/>
            </a:pPr>
            <a:r>
              <a:rPr lang="en-GB"/>
              <a:t>Avoids conflicts of interest particularly with companies that produce BMS designated products, or from their parent or subsidiary companies, or political leaders. This is imperative to ensure direct care providers protect families from commercial pressure. All mentors must sign a code of conduct indicating adherence to this.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3" name="Google Shape;503;p77"/>
          <p:cNvSpPr txBox="1">
            <a:spLocks noGrp="1"/>
          </p:cNvSpPr>
          <p:nvPr>
            <p:ph type="title"/>
          </p:nvPr>
        </p:nvSpPr>
        <p:spPr>
          <a:xfrm>
            <a:off x="686104" y="1143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Facilities and Service Delivery Points</a:t>
            </a:r>
            <a:endParaRPr/>
          </a:p>
        </p:txBody>
      </p:sp>
      <p:sp>
        <p:nvSpPr>
          <p:cNvPr id="502" name="Google Shape;502;p77"/>
          <p:cNvSpPr txBox="1">
            <a:spLocks noGrp="1"/>
          </p:cNvSpPr>
          <p:nvPr>
            <p:ph type="body" idx="1"/>
          </p:nvPr>
        </p:nvSpPr>
        <p:spPr>
          <a:xfrm>
            <a:off x="386650" y="895350"/>
            <a:ext cx="8577900" cy="3517500"/>
          </a:xfrm>
          <a:prstGeom prst="rect">
            <a:avLst/>
          </a:prstGeom>
        </p:spPr>
        <p:txBody>
          <a:bodyPr spcFirstLastPara="1" wrap="square" lIns="0" tIns="0" rIns="0" bIns="0" anchor="t" anchorCtr="0">
            <a:noAutofit/>
          </a:bodyPr>
          <a:lstStyle/>
          <a:p>
            <a:pPr marL="230187" lvl="0" indent="-212725" algn="l" rtl="0">
              <a:lnSpc>
                <a:spcPct val="80000"/>
              </a:lnSpc>
              <a:spcBef>
                <a:spcPts val="0"/>
              </a:spcBef>
              <a:spcAft>
                <a:spcPts val="0"/>
              </a:spcAft>
              <a:buSzPts val="1525"/>
              <a:buChar char="•"/>
            </a:pPr>
            <a:r>
              <a:rPr lang="en-GB" sz="1650"/>
              <a:t>The mentorship program is intended to be implemented at four levels of health facilities in Kenya:</a:t>
            </a:r>
            <a:endParaRPr sz="1650"/>
          </a:p>
          <a:p>
            <a:pPr marL="684212" lvl="1" indent="-212725" algn="l" rtl="0">
              <a:lnSpc>
                <a:spcPct val="80000"/>
              </a:lnSpc>
              <a:spcBef>
                <a:spcPts val="1200"/>
              </a:spcBef>
              <a:spcAft>
                <a:spcPts val="0"/>
              </a:spcAft>
              <a:buSzPts val="1525"/>
              <a:buChar char="–"/>
            </a:pPr>
            <a:r>
              <a:rPr lang="en-GB" sz="1650">
                <a:latin typeface="Gill Sans MT" panose="020B0502020104020203" pitchFamily="34" charset="0"/>
              </a:rPr>
              <a:t>level 3b, health centers</a:t>
            </a:r>
            <a:endParaRPr sz="1650">
              <a:latin typeface="Gill Sans MT" panose="020B0502020104020203" pitchFamily="34" charset="0"/>
            </a:endParaRPr>
          </a:p>
          <a:p>
            <a:pPr marL="684212" lvl="1" indent="-212725" algn="l" rtl="0">
              <a:lnSpc>
                <a:spcPct val="80000"/>
              </a:lnSpc>
              <a:spcBef>
                <a:spcPts val="1200"/>
              </a:spcBef>
              <a:spcAft>
                <a:spcPts val="0"/>
              </a:spcAft>
              <a:buSzPts val="1525"/>
              <a:buChar char="–"/>
            </a:pPr>
            <a:r>
              <a:rPr lang="en-GB" sz="1650">
                <a:latin typeface="Gill Sans MT" panose="020B0502020104020203" pitchFamily="34" charset="0"/>
              </a:rPr>
              <a:t>level 4, primary referral hospitals</a:t>
            </a:r>
            <a:endParaRPr sz="1650">
              <a:latin typeface="Gill Sans MT" panose="020B0502020104020203" pitchFamily="34" charset="0"/>
            </a:endParaRPr>
          </a:p>
          <a:p>
            <a:pPr marL="684212" lvl="1" indent="-212725" algn="l" rtl="0">
              <a:lnSpc>
                <a:spcPct val="80000"/>
              </a:lnSpc>
              <a:spcBef>
                <a:spcPts val="1200"/>
              </a:spcBef>
              <a:spcAft>
                <a:spcPts val="0"/>
              </a:spcAft>
              <a:buSzPts val="1525"/>
              <a:buChar char="–"/>
            </a:pPr>
            <a:r>
              <a:rPr lang="en-GB" sz="1650">
                <a:latin typeface="Gill Sans MT" panose="020B0502020104020203" pitchFamily="34" charset="0"/>
              </a:rPr>
              <a:t>level 5, secondary referral hospitals</a:t>
            </a:r>
            <a:endParaRPr sz="1650">
              <a:latin typeface="Gill Sans MT" panose="020B0502020104020203" pitchFamily="34" charset="0"/>
            </a:endParaRPr>
          </a:p>
          <a:p>
            <a:pPr marL="684212" lvl="1" indent="-212725" algn="l" rtl="0">
              <a:lnSpc>
                <a:spcPct val="80000"/>
              </a:lnSpc>
              <a:spcBef>
                <a:spcPts val="1200"/>
              </a:spcBef>
              <a:spcAft>
                <a:spcPts val="0"/>
              </a:spcAft>
              <a:buSzPts val="1525"/>
              <a:buChar char="–"/>
            </a:pPr>
            <a:r>
              <a:rPr lang="en-GB" sz="1650">
                <a:latin typeface="Gill Sans MT" panose="020B0502020104020203" pitchFamily="34" charset="0"/>
              </a:rPr>
              <a:t>level 6, national referral hospitals.</a:t>
            </a:r>
            <a:endParaRPr sz="1650">
              <a:latin typeface="Gill Sans MT" panose="020B0502020104020203" pitchFamily="34" charset="0"/>
            </a:endParaRPr>
          </a:p>
          <a:p>
            <a:pPr marL="230187" lvl="0" indent="-212725" algn="l" rtl="0">
              <a:lnSpc>
                <a:spcPct val="80000"/>
              </a:lnSpc>
              <a:spcBef>
                <a:spcPts val="1200"/>
              </a:spcBef>
              <a:spcAft>
                <a:spcPts val="0"/>
              </a:spcAft>
              <a:buSzPts val="1525"/>
              <a:buChar char="•"/>
            </a:pPr>
            <a:r>
              <a:rPr lang="en-GB" sz="1650"/>
              <a:t>It may take place in any of the following service delivery points:</a:t>
            </a:r>
            <a:endParaRPr sz="1650"/>
          </a:p>
          <a:p>
            <a:pPr marL="684212" lvl="1" indent="-212725" algn="l" rtl="0">
              <a:lnSpc>
                <a:spcPct val="80000"/>
              </a:lnSpc>
              <a:spcBef>
                <a:spcPts val="1200"/>
              </a:spcBef>
              <a:spcAft>
                <a:spcPts val="0"/>
              </a:spcAft>
              <a:buSzPts val="1525"/>
              <a:buChar char="–"/>
            </a:pPr>
            <a:r>
              <a:rPr lang="en-GB" sz="1650">
                <a:latin typeface="Gill Sans MT" panose="020B0502020104020203" pitchFamily="34" charset="0"/>
              </a:rPr>
              <a:t>antenatal care services</a:t>
            </a:r>
            <a:endParaRPr sz="1650">
              <a:latin typeface="Gill Sans MT" panose="020B0502020104020203" pitchFamily="34" charset="0"/>
            </a:endParaRPr>
          </a:p>
          <a:p>
            <a:pPr marL="684212" lvl="1" indent="-212725" algn="l" rtl="0">
              <a:lnSpc>
                <a:spcPct val="80000"/>
              </a:lnSpc>
              <a:spcBef>
                <a:spcPts val="1000"/>
              </a:spcBef>
              <a:spcAft>
                <a:spcPts val="0"/>
              </a:spcAft>
              <a:buSzPts val="1525"/>
              <a:buChar char="–"/>
            </a:pPr>
            <a:r>
              <a:rPr lang="en-GB" sz="1650">
                <a:latin typeface="Gill Sans MT" panose="020B0502020104020203" pitchFamily="34" charset="0"/>
              </a:rPr>
              <a:t>labour and childbirth services</a:t>
            </a:r>
            <a:endParaRPr sz="1650">
              <a:latin typeface="Gill Sans MT" panose="020B0502020104020203" pitchFamily="34" charset="0"/>
            </a:endParaRPr>
          </a:p>
          <a:p>
            <a:pPr marL="684212" lvl="1" indent="-212725" algn="l" rtl="0">
              <a:lnSpc>
                <a:spcPct val="80000"/>
              </a:lnSpc>
              <a:spcBef>
                <a:spcPts val="1000"/>
              </a:spcBef>
              <a:spcAft>
                <a:spcPts val="0"/>
              </a:spcAft>
              <a:buSzPts val="1525"/>
              <a:buChar char="–"/>
            </a:pPr>
            <a:r>
              <a:rPr lang="en-GB" sz="1650">
                <a:latin typeface="Gill Sans MT" panose="020B0502020104020203" pitchFamily="34" charset="0"/>
              </a:rPr>
              <a:t>postnatal care services</a:t>
            </a:r>
            <a:endParaRPr sz="1650">
              <a:latin typeface="Gill Sans MT" panose="020B0502020104020203" pitchFamily="34" charset="0"/>
            </a:endParaRPr>
          </a:p>
          <a:p>
            <a:pPr marL="684212" lvl="1" indent="-212725" algn="l" rtl="0">
              <a:lnSpc>
                <a:spcPct val="80000"/>
              </a:lnSpc>
              <a:spcBef>
                <a:spcPts val="1200"/>
              </a:spcBef>
              <a:spcAft>
                <a:spcPts val="0"/>
              </a:spcAft>
              <a:buSzPts val="1525"/>
              <a:buChar char="–"/>
            </a:pPr>
            <a:r>
              <a:rPr lang="en-GB" sz="1650">
                <a:latin typeface="Gill Sans MT" panose="020B0502020104020203" pitchFamily="34" charset="0"/>
              </a:rPr>
              <a:t>newborn care services</a:t>
            </a:r>
            <a:endParaRPr sz="1650">
              <a:latin typeface="Gill Sans MT" panose="020B0502020104020203" pitchFamily="34" charset="0"/>
            </a:endParaRPr>
          </a:p>
          <a:p>
            <a:pPr marL="684212" lvl="1" indent="-212725" algn="l" rtl="0">
              <a:lnSpc>
                <a:spcPct val="80000"/>
              </a:lnSpc>
              <a:spcBef>
                <a:spcPts val="1200"/>
              </a:spcBef>
              <a:spcAft>
                <a:spcPts val="1200"/>
              </a:spcAft>
              <a:buSzPts val="1525"/>
              <a:buChar char="–"/>
            </a:pPr>
            <a:r>
              <a:rPr lang="en-GB" sz="1650">
                <a:latin typeface="Gill Sans MT" panose="020B0502020104020203" pitchFamily="34" charset="0"/>
              </a:rPr>
              <a:t>paediatric care services.</a:t>
            </a:r>
            <a:endParaRPr sz="1650">
              <a:latin typeface="Gill Sans MT" panose="020B0502020104020203" pitchFamily="34" charset="0"/>
            </a:endParaRPr>
          </a:p>
        </p:txBody>
      </p:sp>
      <p:pic>
        <p:nvPicPr>
          <p:cNvPr id="504" name="Google Shape;504;p77" descr="A female nurse places a newborn on a table that has glass enclosures on four sides. They are in a room that has scales for measuring the length and weight of a and an electric space heater.  "/>
          <p:cNvPicPr preferRelativeResize="0"/>
          <p:nvPr/>
        </p:nvPicPr>
        <p:blipFill rotWithShape="1">
          <a:blip r:embed="rId3">
            <a:alphaModFix/>
          </a:blip>
          <a:srcRect l="3297"/>
          <a:stretch/>
        </p:blipFill>
        <p:spPr>
          <a:xfrm>
            <a:off x="6065650" y="1780975"/>
            <a:ext cx="2788325" cy="1924500"/>
          </a:xfrm>
          <a:prstGeom prst="rect">
            <a:avLst/>
          </a:prstGeom>
          <a:noFill/>
          <a:ln>
            <a:noFill/>
          </a:ln>
        </p:spPr>
      </p:pic>
      <p:sp>
        <p:nvSpPr>
          <p:cNvPr id="505" name="Google Shape;505;p77"/>
          <p:cNvSpPr txBox="1">
            <a:spLocks noGrp="1"/>
          </p:cNvSpPr>
          <p:nvPr>
            <p:ph type="body" idx="1"/>
          </p:nvPr>
        </p:nvSpPr>
        <p:spPr>
          <a:xfrm rot="-5400000">
            <a:off x="8056875" y="2395500"/>
            <a:ext cx="1794300" cy="200100"/>
          </a:xfrm>
          <a:prstGeom prst="rect">
            <a:avLst/>
          </a:prstGeom>
        </p:spPr>
        <p:txBody>
          <a:bodyPr spcFirstLastPara="1" wrap="square" lIns="0" tIns="0" rIns="0" bIns="0" anchor="t" anchorCtr="0">
            <a:normAutofit/>
          </a:bodyPr>
          <a:lstStyle/>
          <a:p>
            <a:pPr marL="0" lvl="0" indent="0" algn="l" rtl="0">
              <a:lnSpc>
                <a:spcPct val="115000"/>
              </a:lnSpc>
              <a:spcBef>
                <a:spcPts val="0"/>
              </a:spcBef>
              <a:spcAft>
                <a:spcPts val="0"/>
              </a:spcAft>
              <a:buNone/>
            </a:pPr>
            <a:r>
              <a:rPr lang="en-GB" sz="1000"/>
              <a:t>Photo credit: Allan Gichigi/MCSP</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1" name="Google Shape;511;p78"/>
          <p:cNvSpPr txBox="1">
            <a:spLocks noGrp="1"/>
          </p:cNvSpPr>
          <p:nvPr>
            <p:ph type="title"/>
          </p:nvPr>
        </p:nvSpPr>
        <p:spPr>
          <a:xfrm>
            <a:off x="686104" y="1905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Implementation Process</a:t>
            </a:r>
            <a:endParaRPr/>
          </a:p>
        </p:txBody>
      </p:sp>
      <p:sp>
        <p:nvSpPr>
          <p:cNvPr id="510" name="Google Shape;510;p78"/>
          <p:cNvSpPr txBox="1">
            <a:spLocks noGrp="1"/>
          </p:cNvSpPr>
          <p:nvPr>
            <p:ph type="body" idx="1"/>
          </p:nvPr>
        </p:nvSpPr>
        <p:spPr>
          <a:xfrm>
            <a:off x="686100" y="962600"/>
            <a:ext cx="6348300" cy="34290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Font typeface="Arial"/>
              <a:buNone/>
            </a:pPr>
            <a:r>
              <a:rPr lang="en-GB" sz="1700">
                <a:solidFill>
                  <a:schemeClr val="accent3"/>
                </a:solidFill>
              </a:rPr>
              <a:t>The implementation process includes 10 actions:</a:t>
            </a:r>
            <a:endParaRPr sz="2800" b="1">
              <a:solidFill>
                <a:schemeClr val="accent3"/>
              </a:solidFill>
            </a:endParaRPr>
          </a:p>
          <a:p>
            <a:pPr marL="457200" lvl="0" indent="-336550" algn="l" rtl="0">
              <a:lnSpc>
                <a:spcPct val="115000"/>
              </a:lnSpc>
              <a:spcBef>
                <a:spcPts val="600"/>
              </a:spcBef>
              <a:spcAft>
                <a:spcPts val="0"/>
              </a:spcAft>
              <a:buClr>
                <a:schemeClr val="accent3"/>
              </a:buClr>
              <a:buSzPts val="1700"/>
              <a:buFont typeface="Gill Sans"/>
              <a:buAutoNum type="arabicPeriod"/>
            </a:pPr>
            <a:r>
              <a:rPr lang="en-GB" sz="1700">
                <a:solidFill>
                  <a:schemeClr val="accent3"/>
                </a:solidFill>
              </a:rPr>
              <a:t>Train health facility staff in the </a:t>
            </a:r>
            <a:r>
              <a:rPr lang="en-GB" sz="1700" i="1">
                <a:solidFill>
                  <a:schemeClr val="accent3"/>
                </a:solidFill>
              </a:rPr>
              <a:t>BFHI Training Course for Maternity Staff.</a:t>
            </a:r>
            <a:endParaRPr sz="1700" i="1">
              <a:solidFill>
                <a:schemeClr val="accent3"/>
              </a:solidFill>
            </a:endParaRPr>
          </a:p>
          <a:p>
            <a:pPr marL="457200" lvl="0" indent="-336550" algn="l" rtl="0">
              <a:lnSpc>
                <a:spcPct val="115000"/>
              </a:lnSpc>
              <a:spcBef>
                <a:spcPts val="0"/>
              </a:spcBef>
              <a:spcAft>
                <a:spcPts val="0"/>
              </a:spcAft>
              <a:buClr>
                <a:schemeClr val="accent3"/>
              </a:buClr>
              <a:buSzPts val="1700"/>
              <a:buFont typeface="Gill Sans"/>
              <a:buAutoNum type="arabicPeriod"/>
            </a:pPr>
            <a:r>
              <a:rPr lang="en-GB" sz="1700">
                <a:solidFill>
                  <a:schemeClr val="accent3"/>
                </a:solidFill>
              </a:rPr>
              <a:t>Identify and prioritise service delivery points.</a:t>
            </a:r>
            <a:endParaRPr sz="1700">
              <a:solidFill>
                <a:schemeClr val="accent3"/>
              </a:solidFill>
            </a:endParaRPr>
          </a:p>
          <a:p>
            <a:pPr marL="457200" lvl="0" indent="-336550" algn="l" rtl="0">
              <a:lnSpc>
                <a:spcPct val="115000"/>
              </a:lnSpc>
              <a:spcBef>
                <a:spcPts val="0"/>
              </a:spcBef>
              <a:spcAft>
                <a:spcPts val="0"/>
              </a:spcAft>
              <a:buClr>
                <a:schemeClr val="accent3"/>
              </a:buClr>
              <a:buSzPts val="1700"/>
              <a:buFont typeface="Gill Sans"/>
              <a:buAutoNum type="arabicPeriod"/>
            </a:pPr>
            <a:r>
              <a:rPr lang="en-GB" sz="1700">
                <a:solidFill>
                  <a:schemeClr val="accent3"/>
                </a:solidFill>
              </a:rPr>
              <a:t>Select and train mentors.</a:t>
            </a:r>
            <a:endParaRPr sz="1700">
              <a:solidFill>
                <a:schemeClr val="accent3"/>
              </a:solidFill>
            </a:endParaRPr>
          </a:p>
          <a:p>
            <a:pPr marL="457200" lvl="0" indent="-336550" algn="l" rtl="0">
              <a:lnSpc>
                <a:spcPct val="115000"/>
              </a:lnSpc>
              <a:spcBef>
                <a:spcPts val="0"/>
              </a:spcBef>
              <a:spcAft>
                <a:spcPts val="0"/>
              </a:spcAft>
              <a:buClr>
                <a:schemeClr val="accent3"/>
              </a:buClr>
              <a:buSzPts val="1700"/>
              <a:buFont typeface="Gill Sans"/>
              <a:buAutoNum type="arabicPeriod"/>
            </a:pPr>
            <a:r>
              <a:rPr lang="en-GB" sz="1700">
                <a:solidFill>
                  <a:schemeClr val="accent3"/>
                </a:solidFill>
              </a:rPr>
              <a:t>Select mentees.</a:t>
            </a:r>
            <a:endParaRPr sz="1700">
              <a:solidFill>
                <a:schemeClr val="accent3"/>
              </a:solidFill>
            </a:endParaRPr>
          </a:p>
          <a:p>
            <a:pPr marL="457200" lvl="0" indent="-336550" algn="l" rtl="0">
              <a:lnSpc>
                <a:spcPct val="115000"/>
              </a:lnSpc>
              <a:spcBef>
                <a:spcPts val="0"/>
              </a:spcBef>
              <a:spcAft>
                <a:spcPts val="0"/>
              </a:spcAft>
              <a:buClr>
                <a:schemeClr val="accent3"/>
              </a:buClr>
              <a:buSzPts val="1700"/>
              <a:buFont typeface="Gill Sans"/>
              <a:buAutoNum type="arabicPeriod"/>
            </a:pPr>
            <a:r>
              <a:rPr lang="en-GB" sz="1700">
                <a:solidFill>
                  <a:schemeClr val="accent3"/>
                </a:solidFill>
              </a:rPr>
              <a:t>Pair mentors and mentees.</a:t>
            </a:r>
            <a:endParaRPr sz="1700">
              <a:solidFill>
                <a:schemeClr val="accent3"/>
              </a:solidFill>
            </a:endParaRPr>
          </a:p>
          <a:p>
            <a:pPr marL="457200" lvl="0" indent="-336550" algn="l" rtl="0">
              <a:lnSpc>
                <a:spcPct val="115000"/>
              </a:lnSpc>
              <a:spcBef>
                <a:spcPts val="0"/>
              </a:spcBef>
              <a:spcAft>
                <a:spcPts val="0"/>
              </a:spcAft>
              <a:buClr>
                <a:schemeClr val="accent3"/>
              </a:buClr>
              <a:buSzPts val="1700"/>
              <a:buFont typeface="Gill Sans"/>
              <a:buAutoNum type="arabicPeriod"/>
            </a:pPr>
            <a:r>
              <a:rPr lang="en-GB" sz="1700">
                <a:solidFill>
                  <a:schemeClr val="accent3"/>
                </a:solidFill>
              </a:rPr>
              <a:t>Orient mentors and mentees. </a:t>
            </a:r>
            <a:endParaRPr sz="1700">
              <a:solidFill>
                <a:schemeClr val="accent3"/>
              </a:solidFill>
            </a:endParaRPr>
          </a:p>
          <a:p>
            <a:pPr marL="457200" lvl="0" indent="-336550" algn="l" rtl="0">
              <a:lnSpc>
                <a:spcPct val="115000"/>
              </a:lnSpc>
              <a:spcBef>
                <a:spcPts val="0"/>
              </a:spcBef>
              <a:spcAft>
                <a:spcPts val="0"/>
              </a:spcAft>
              <a:buClr>
                <a:schemeClr val="accent3"/>
              </a:buClr>
              <a:buSzPts val="1700"/>
              <a:buFont typeface="Gill Sans"/>
              <a:buAutoNum type="arabicPeriod"/>
            </a:pPr>
            <a:r>
              <a:rPr lang="en-GB" sz="1700">
                <a:solidFill>
                  <a:schemeClr val="accent3"/>
                </a:solidFill>
              </a:rPr>
              <a:t>Conduct mentoring.</a:t>
            </a:r>
            <a:endParaRPr sz="1700">
              <a:solidFill>
                <a:schemeClr val="accent3"/>
              </a:solidFill>
            </a:endParaRPr>
          </a:p>
          <a:p>
            <a:pPr marL="457200" lvl="0" indent="-336550" algn="l" rtl="0">
              <a:lnSpc>
                <a:spcPct val="115000"/>
              </a:lnSpc>
              <a:spcBef>
                <a:spcPts val="0"/>
              </a:spcBef>
              <a:spcAft>
                <a:spcPts val="0"/>
              </a:spcAft>
              <a:buClr>
                <a:schemeClr val="accent3"/>
              </a:buClr>
              <a:buSzPts val="1700"/>
              <a:buFont typeface="Gill Sans"/>
              <a:buAutoNum type="arabicPeriod"/>
            </a:pPr>
            <a:r>
              <a:rPr lang="en-GB" sz="1700">
                <a:solidFill>
                  <a:schemeClr val="accent3"/>
                </a:solidFill>
              </a:rPr>
              <a:t>Conduct monthly meetings.</a:t>
            </a:r>
            <a:endParaRPr sz="1700">
              <a:solidFill>
                <a:schemeClr val="accent3"/>
              </a:solidFill>
            </a:endParaRPr>
          </a:p>
          <a:p>
            <a:pPr marL="457200" lvl="0" indent="-336550" algn="l" rtl="0">
              <a:lnSpc>
                <a:spcPct val="115000"/>
              </a:lnSpc>
              <a:spcBef>
                <a:spcPts val="0"/>
              </a:spcBef>
              <a:spcAft>
                <a:spcPts val="0"/>
              </a:spcAft>
              <a:buClr>
                <a:schemeClr val="accent3"/>
              </a:buClr>
              <a:buSzPts val="1700"/>
              <a:buFont typeface="Gill Sans"/>
              <a:buAutoNum type="arabicPeriod"/>
            </a:pPr>
            <a:r>
              <a:rPr lang="en-GB" sz="1700">
                <a:solidFill>
                  <a:schemeClr val="accent3"/>
                </a:solidFill>
              </a:rPr>
              <a:t>Assess competencies for graduation.</a:t>
            </a:r>
            <a:endParaRPr sz="1700">
              <a:solidFill>
                <a:schemeClr val="accent3"/>
              </a:solidFill>
            </a:endParaRPr>
          </a:p>
          <a:p>
            <a:pPr marL="457200" lvl="0" indent="-336550" algn="l" rtl="0">
              <a:lnSpc>
                <a:spcPct val="115000"/>
              </a:lnSpc>
              <a:spcBef>
                <a:spcPts val="0"/>
              </a:spcBef>
              <a:spcAft>
                <a:spcPts val="0"/>
              </a:spcAft>
              <a:buClr>
                <a:schemeClr val="accent3"/>
              </a:buClr>
              <a:buSzPts val="1700"/>
              <a:buFont typeface="Gill Sans"/>
              <a:buAutoNum type="arabicPeriod"/>
            </a:pPr>
            <a:r>
              <a:rPr lang="en-GB" sz="1700">
                <a:solidFill>
                  <a:schemeClr val="accent3"/>
                </a:solidFill>
              </a:rPr>
              <a:t>Monitor the program.</a:t>
            </a:r>
            <a:endParaRPr sz="1700">
              <a:solidFill>
                <a:schemeClr val="accent3"/>
              </a:solidFill>
            </a:endParaRPr>
          </a:p>
          <a:p>
            <a:pPr marL="0" lvl="0" indent="0" algn="l" rtl="0">
              <a:spcBef>
                <a:spcPts val="600"/>
              </a:spcBef>
              <a:spcAft>
                <a:spcPts val="0"/>
              </a:spcAft>
              <a:buNone/>
            </a:pPr>
            <a:endParaRPr sz="1800">
              <a:solidFill>
                <a:schemeClr val="accent3"/>
              </a:solidFill>
            </a:endParaRPr>
          </a:p>
          <a:p>
            <a:pPr marL="0" lvl="0" indent="0" algn="l" rtl="0">
              <a:spcBef>
                <a:spcPts val="600"/>
              </a:spcBef>
              <a:spcAft>
                <a:spcPts val="1200"/>
              </a:spcAft>
              <a:buNone/>
            </a:pPr>
            <a:endParaRPr/>
          </a:p>
        </p:txBody>
      </p:sp>
      <p:sp>
        <p:nvSpPr>
          <p:cNvPr id="512" name="Google Shape;512;p78"/>
          <p:cNvSpPr/>
          <p:nvPr/>
        </p:nvSpPr>
        <p:spPr>
          <a:xfrm>
            <a:off x="5926950" y="1762750"/>
            <a:ext cx="2929500" cy="2920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500" dirty="0">
                <a:solidFill>
                  <a:schemeClr val="lt1"/>
                </a:solidFill>
                <a:latin typeface="Gill Sans MT" panose="020B0502020104020203" pitchFamily="34" charset="0"/>
                <a:ea typeface="Gill Sans"/>
                <a:cs typeface="Gill Sans"/>
                <a:sym typeface="Gill Sans"/>
              </a:rPr>
              <a:t>There are also several steps before implementation to establish the mentorship program at a facility including—</a:t>
            </a:r>
            <a:endParaRPr sz="1500" dirty="0">
              <a:solidFill>
                <a:schemeClr val="lt1"/>
              </a:solidFill>
              <a:latin typeface="Gill Sans MT" panose="020B0502020104020203" pitchFamily="34" charset="0"/>
              <a:ea typeface="Gill Sans"/>
              <a:cs typeface="Gill Sans"/>
              <a:sym typeface="Gill Sans"/>
            </a:endParaRPr>
          </a:p>
          <a:p>
            <a:pPr marL="457200" lvl="0" indent="-323850" algn="l" rtl="0">
              <a:spcBef>
                <a:spcPts val="0"/>
              </a:spcBef>
              <a:spcAft>
                <a:spcPts val="0"/>
              </a:spcAft>
              <a:buClr>
                <a:schemeClr val="lt1"/>
              </a:buClr>
              <a:buSzPts val="1500"/>
              <a:buFont typeface="Gill Sans"/>
              <a:buChar char="●"/>
            </a:pPr>
            <a:r>
              <a:rPr lang="en-GB" sz="1500" dirty="0">
                <a:solidFill>
                  <a:schemeClr val="lt1"/>
                </a:solidFill>
                <a:latin typeface="Gill Sans MT" panose="020B0502020104020203" pitchFamily="34" charset="0"/>
                <a:ea typeface="Gill Sans"/>
                <a:cs typeface="Gill Sans"/>
                <a:sym typeface="Gill Sans"/>
              </a:rPr>
              <a:t>Sensitise facility management.</a:t>
            </a:r>
            <a:endParaRPr sz="1500" dirty="0">
              <a:solidFill>
                <a:schemeClr val="lt1"/>
              </a:solidFill>
              <a:latin typeface="Gill Sans MT" panose="020B0502020104020203" pitchFamily="34" charset="0"/>
              <a:ea typeface="Gill Sans"/>
              <a:cs typeface="Gill Sans"/>
              <a:sym typeface="Gill Sans"/>
            </a:endParaRPr>
          </a:p>
          <a:p>
            <a:pPr marL="457200" lvl="0" indent="-323850" algn="l" rtl="0">
              <a:spcBef>
                <a:spcPts val="0"/>
              </a:spcBef>
              <a:spcAft>
                <a:spcPts val="0"/>
              </a:spcAft>
              <a:buClr>
                <a:schemeClr val="lt1"/>
              </a:buClr>
              <a:buSzPts val="1500"/>
              <a:buFont typeface="Gill Sans"/>
              <a:buChar char="●"/>
            </a:pPr>
            <a:r>
              <a:rPr lang="en-GB" sz="1500" dirty="0">
                <a:solidFill>
                  <a:schemeClr val="lt1"/>
                </a:solidFill>
                <a:latin typeface="Gill Sans MT" panose="020B0502020104020203" pitchFamily="34" charset="0"/>
                <a:ea typeface="Gill Sans"/>
                <a:cs typeface="Gill Sans"/>
                <a:sym typeface="Gill Sans"/>
              </a:rPr>
              <a:t>Identify program leadership.</a:t>
            </a:r>
            <a:endParaRPr sz="1500" dirty="0">
              <a:solidFill>
                <a:schemeClr val="lt1"/>
              </a:solidFill>
              <a:latin typeface="Gill Sans MT" panose="020B0502020104020203" pitchFamily="34" charset="0"/>
              <a:ea typeface="Gill Sans"/>
              <a:cs typeface="Gill Sans"/>
              <a:sym typeface="Gill Sans"/>
            </a:endParaRPr>
          </a:p>
          <a:p>
            <a:pPr marL="457200" lvl="0" indent="-323850" algn="l" rtl="0">
              <a:spcBef>
                <a:spcPts val="0"/>
              </a:spcBef>
              <a:spcAft>
                <a:spcPts val="0"/>
              </a:spcAft>
              <a:buClr>
                <a:schemeClr val="lt1"/>
              </a:buClr>
              <a:buSzPts val="1500"/>
              <a:buFont typeface="Gill Sans"/>
              <a:buChar char="●"/>
            </a:pPr>
            <a:r>
              <a:rPr lang="en-GB" sz="1500" dirty="0">
                <a:solidFill>
                  <a:schemeClr val="lt1"/>
                </a:solidFill>
                <a:latin typeface="Gill Sans MT" panose="020B0502020104020203" pitchFamily="34" charset="0"/>
                <a:ea typeface="Gill Sans"/>
                <a:cs typeface="Gill Sans"/>
                <a:sym typeface="Gill Sans"/>
              </a:rPr>
              <a:t>Conduct a BFHI health facility self-assessment.</a:t>
            </a:r>
            <a:endParaRPr sz="1500" dirty="0">
              <a:solidFill>
                <a:schemeClr val="lt1"/>
              </a:solidFill>
              <a:latin typeface="Gill Sans MT" panose="020B0502020104020203" pitchFamily="34" charset="0"/>
              <a:ea typeface="Gill Sans"/>
              <a:cs typeface="Gill Sans"/>
              <a:sym typeface="Gill Sans"/>
            </a:endParaRPr>
          </a:p>
          <a:p>
            <a:pPr marL="457200" lvl="0" indent="-323850" algn="l" rtl="0">
              <a:spcBef>
                <a:spcPts val="0"/>
              </a:spcBef>
              <a:spcAft>
                <a:spcPts val="0"/>
              </a:spcAft>
              <a:buClr>
                <a:schemeClr val="lt1"/>
              </a:buClr>
              <a:buSzPts val="1500"/>
              <a:buFont typeface="Gill Sans"/>
              <a:buChar char="●"/>
            </a:pPr>
            <a:r>
              <a:rPr lang="en-GB" sz="1500" dirty="0">
                <a:solidFill>
                  <a:schemeClr val="lt1"/>
                </a:solidFill>
                <a:latin typeface="Gill Sans MT" panose="020B0502020104020203" pitchFamily="34" charset="0"/>
                <a:ea typeface="Gill Sans"/>
                <a:cs typeface="Gill Sans"/>
                <a:sym typeface="Gill Sans"/>
              </a:rPr>
              <a:t>Conduct an inception meeting.</a:t>
            </a:r>
            <a:endParaRPr sz="1500" dirty="0">
              <a:solidFill>
                <a:schemeClr val="lt1"/>
              </a:solidFill>
              <a:latin typeface="Gill Sans MT" panose="020B0502020104020203" pitchFamily="34" charset="0"/>
              <a:ea typeface="Gill Sans"/>
              <a:cs typeface="Gill Sans"/>
              <a:sym typeface="Gill Sans"/>
            </a:endParaRPr>
          </a:p>
          <a:p>
            <a:pPr marL="457200" lvl="0" indent="-323850" algn="l" rtl="0">
              <a:spcBef>
                <a:spcPts val="0"/>
              </a:spcBef>
              <a:spcAft>
                <a:spcPts val="0"/>
              </a:spcAft>
              <a:buClr>
                <a:schemeClr val="lt1"/>
              </a:buClr>
              <a:buSzPts val="1500"/>
              <a:buFont typeface="Gill Sans"/>
              <a:buChar char="●"/>
            </a:pPr>
            <a:r>
              <a:rPr lang="en-GB" sz="1500" dirty="0">
                <a:solidFill>
                  <a:schemeClr val="lt1"/>
                </a:solidFill>
                <a:latin typeface="Gill Sans MT" panose="020B0502020104020203" pitchFamily="34" charset="0"/>
                <a:ea typeface="Gill Sans"/>
                <a:cs typeface="Gill Sans"/>
                <a:sym typeface="Gill Sans"/>
              </a:rPr>
              <a:t>Acquire resources.</a:t>
            </a:r>
            <a:endParaRPr sz="1500" dirty="0">
              <a:solidFill>
                <a:schemeClr val="lt1"/>
              </a:solidFill>
              <a:latin typeface="Gill Sans MT" panose="020B0502020104020203" pitchFamily="34" charset="0"/>
              <a:ea typeface="Gill Sans"/>
              <a:cs typeface="Gill Sans"/>
              <a:sym typeface="Gill San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8" name="Google Shape;518;p79"/>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Implementation Process (2)</a:t>
            </a:r>
            <a:endParaRPr/>
          </a:p>
        </p:txBody>
      </p:sp>
      <p:sp>
        <p:nvSpPr>
          <p:cNvPr id="517" name="Google Shape;517;p79"/>
          <p:cNvSpPr txBox="1">
            <a:spLocks noGrp="1"/>
          </p:cNvSpPr>
          <p:nvPr>
            <p:ph type="body" idx="1"/>
          </p:nvPr>
        </p:nvSpPr>
        <p:spPr>
          <a:xfrm>
            <a:off x="685800" y="1200150"/>
            <a:ext cx="7772400" cy="3429000"/>
          </a:xfrm>
          <a:prstGeom prst="rect">
            <a:avLst/>
          </a:prstGeom>
        </p:spPr>
        <p:txBody>
          <a:bodyPr spcFirstLastPara="1" wrap="square" lIns="0" tIns="0" rIns="0" bIns="0" anchor="t" anchorCtr="0">
            <a:normAutofit fontScale="92500" lnSpcReduction="10000"/>
          </a:bodyPr>
          <a:lstStyle/>
          <a:p>
            <a:pPr marL="457200" lvl="0" indent="-342900" algn="l" rtl="0">
              <a:spcBef>
                <a:spcPts val="0"/>
              </a:spcBef>
              <a:spcAft>
                <a:spcPts val="0"/>
              </a:spcAft>
              <a:buSzPts val="1800"/>
              <a:buChar char="•"/>
            </a:pPr>
            <a:r>
              <a:rPr lang="en-GB"/>
              <a:t>When a health facility is implementing the mentorship program for the first time, the entire process, from establishing the program structure at the health facility to graduation of the first cohort of mentees could take between 8–10 months to complete.</a:t>
            </a:r>
            <a:endParaRPr/>
          </a:p>
          <a:p>
            <a:pPr marL="457200" lvl="0" indent="-342900" algn="l" rtl="0">
              <a:spcBef>
                <a:spcPts val="1000"/>
              </a:spcBef>
              <a:spcAft>
                <a:spcPts val="0"/>
              </a:spcAft>
              <a:buSzPts val="1800"/>
              <a:buChar char="•"/>
            </a:pPr>
            <a:r>
              <a:rPr lang="en-GB"/>
              <a:t>The mentorship program can become a continuous activity at a health facility to strengthen breastfeeding counselling competencies of health workers working in maternal, newborn, and child care, by selecting new cohorts of mentees to become part of the mentorship program and graduating others. </a:t>
            </a:r>
            <a:endParaRPr/>
          </a:p>
          <a:p>
            <a:pPr marL="457200" lvl="0" indent="-342900" algn="l" rtl="0">
              <a:spcBef>
                <a:spcPts val="1000"/>
              </a:spcBef>
              <a:spcAft>
                <a:spcPts val="1000"/>
              </a:spcAft>
              <a:buSzPts val="1800"/>
              <a:buChar char="•"/>
            </a:pPr>
            <a:r>
              <a:rPr lang="en-GB"/>
              <a:t>The figure on the following slide depicts the ten implementation actions and pre-steps and the estimated time that each of the actions may take.</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80"/>
          <p:cNvSpPr txBox="1">
            <a:spLocks noGrp="1"/>
          </p:cNvSpPr>
          <p:nvPr>
            <p:ph type="title"/>
          </p:nvPr>
        </p:nvSpPr>
        <p:spPr>
          <a:xfrm>
            <a:off x="686104" y="194400"/>
            <a:ext cx="7772400" cy="805875"/>
          </a:xfrm>
          <a:prstGeom prst="rect">
            <a:avLst/>
          </a:prstGeom>
          <a:noFill/>
          <a:ln>
            <a:noFill/>
          </a:ln>
        </p:spPr>
        <p:txBody>
          <a:bodyPr spcFirstLastPara="1" wrap="square" lIns="0" tIns="0" rIns="0" bIns="0" anchor="b" anchorCtr="0">
            <a:normAutofit fontScale="90000"/>
          </a:bodyPr>
          <a:lstStyle/>
          <a:p>
            <a:pPr marL="0" lvl="0" indent="0" algn="l" rtl="0">
              <a:lnSpc>
                <a:spcPct val="100000"/>
              </a:lnSpc>
              <a:spcBef>
                <a:spcPts val="0"/>
              </a:spcBef>
              <a:spcAft>
                <a:spcPts val="0"/>
              </a:spcAft>
              <a:buSzPct val="100000"/>
              <a:buNone/>
            </a:pPr>
            <a:r>
              <a:rPr lang="en-GB" dirty="0"/>
              <a:t>Actions in Implementing the Breastfeeding Counselling Mentorship Program at a Health Facility</a:t>
            </a:r>
            <a:endParaRPr dirty="0"/>
          </a:p>
        </p:txBody>
      </p:sp>
      <p:pic>
        <p:nvPicPr>
          <p:cNvPr id="525" name="Google Shape;525;p80" descr="A flow diagram outlines the steps for training health facility staff. It also lists the duration of the different phases of the training."/>
          <p:cNvPicPr preferRelativeResize="0"/>
          <p:nvPr/>
        </p:nvPicPr>
        <p:blipFill rotWithShape="1">
          <a:blip r:embed="rId3">
            <a:alphaModFix/>
          </a:blip>
          <a:srcRect b="3053"/>
          <a:stretch/>
        </p:blipFill>
        <p:spPr>
          <a:xfrm>
            <a:off x="914700" y="1034725"/>
            <a:ext cx="7225024" cy="36356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81"/>
          <p:cNvSpPr txBox="1">
            <a:spLocks noGrp="1"/>
          </p:cNvSpPr>
          <p:nvPr>
            <p:ph type="title" idx="4294967295"/>
          </p:nvPr>
        </p:nvSpPr>
        <p:spPr>
          <a:xfrm>
            <a:off x="0" y="0"/>
            <a:ext cx="9144000" cy="4665663"/>
          </a:xfrm>
          <a:prstGeom prst="rect">
            <a:avLst/>
          </a:prstGeom>
          <a:solidFill>
            <a:schemeClr val="lt2"/>
          </a:solidFill>
          <a:ln>
            <a:noFill/>
            <a:prstDash/>
          </a:ln>
          <a:effectLst/>
        </p:spPr>
        <p:txBody>
          <a:bodyPr rot="0" spcFirstLastPara="1" vertOverflow="overflow" horzOverflow="overflow" vert="horz" wrap="square" lIns="457200" tIns="91425" rIns="91425" bIns="91425"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1200"/>
              </a:spcAft>
              <a:buClr>
                <a:schemeClr val="accent3"/>
              </a:buClr>
              <a:buSzPts val="2000"/>
              <a:buFont typeface="Arial"/>
              <a:buNone/>
              <a:tabLst/>
              <a:defRPr/>
            </a:pPr>
            <a:r>
              <a:rPr kumimoji="0" lang="en-GB" sz="2500" b="1" i="0" u="none" strike="noStrike" kern="0" cap="none" spc="0" normalizeH="0" baseline="0" noProof="0" dirty="0">
                <a:ln>
                  <a:noFill/>
                </a:ln>
                <a:solidFill>
                  <a:schemeClr val="dk1"/>
                </a:solidFill>
                <a:effectLst/>
                <a:uLnTx/>
                <a:uFillTx/>
                <a:latin typeface="Gill Sans MT" panose="020B0502020104020203" pitchFamily="34" charset="0"/>
                <a:ea typeface="Gill Sans"/>
                <a:cs typeface="Gill Sans"/>
                <a:sym typeface="Gill Sans"/>
              </a:rPr>
              <a:t>Establishing the Program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7"/>
          <p:cNvSpPr txBox="1">
            <a:spLocks noGrp="1"/>
          </p:cNvSpPr>
          <p:nvPr>
            <p:ph type="title" idx="4294967295"/>
          </p:nvPr>
        </p:nvSpPr>
        <p:spPr>
          <a:xfrm>
            <a:off x="0" y="0"/>
            <a:ext cx="9144000" cy="4756150"/>
          </a:xfrm>
          <a:prstGeom prst="rect">
            <a:avLst/>
          </a:prstGeom>
          <a:solidFill>
            <a:schemeClr val="accent2"/>
          </a:solidFill>
          <a:ln>
            <a:noFill/>
            <a:prstDash/>
          </a:ln>
          <a:effectLst/>
        </p:spPr>
        <p:txBody>
          <a:bodyPr rot="0" spcFirstLastPara="1" vertOverflow="overflow" horzOverflow="overflow" vert="horz" wrap="square" lIns="457200" tIns="91425" rIns="91425" bIns="91425"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1200"/>
              </a:spcAft>
              <a:buClr>
                <a:schemeClr val="lt1"/>
              </a:buClr>
              <a:buSzPts val="2000"/>
              <a:buFont typeface="Arial"/>
              <a:buNone/>
              <a:tabLst/>
              <a:defRPr/>
            </a:pPr>
            <a:r>
              <a:rPr kumimoji="0" lang="en-US" sz="2500" b="1" i="0" u="none" strike="noStrike" kern="0" cap="none" spc="0" normalizeH="0" baseline="0" noProof="0" dirty="0">
                <a:ln>
                  <a:noFill/>
                </a:ln>
                <a:solidFill>
                  <a:schemeClr val="lt1"/>
                </a:solidFill>
                <a:effectLst/>
                <a:uLnTx/>
                <a:uFillTx/>
                <a:latin typeface="Gill Sans MT" panose="020B0502020104020203" pitchFamily="34" charset="0"/>
                <a:ea typeface="Gill Sans"/>
                <a:cs typeface="Gill Sans"/>
                <a:sym typeface="Gill Sans"/>
              </a:rPr>
              <a:t>Importance of Breastfeeding and the </a:t>
            </a:r>
            <a:br>
              <a:rPr kumimoji="0" lang="en-US" sz="2500" b="1" i="0" u="none" strike="noStrike" kern="0" cap="none" spc="0" normalizeH="0" baseline="0" noProof="0" dirty="0">
                <a:ln>
                  <a:noFill/>
                </a:ln>
                <a:solidFill>
                  <a:schemeClr val="lt1"/>
                </a:solidFill>
                <a:effectLst/>
                <a:uLnTx/>
                <a:uFillTx/>
                <a:latin typeface="Gill Sans MT" panose="020B0502020104020203" pitchFamily="34" charset="0"/>
                <a:ea typeface="Gill Sans"/>
                <a:cs typeface="Gill Sans"/>
                <a:sym typeface="Gill Sans"/>
              </a:rPr>
            </a:br>
            <a:r>
              <a:rPr kumimoji="0" lang="en-US" sz="2500" b="1" i="0" u="none" strike="noStrike" kern="0" cap="none" spc="0" normalizeH="0" baseline="0" noProof="0" dirty="0">
                <a:ln>
                  <a:noFill/>
                </a:ln>
                <a:solidFill>
                  <a:schemeClr val="lt1"/>
                </a:solidFill>
                <a:effectLst/>
                <a:uLnTx/>
                <a:uFillTx/>
                <a:latin typeface="Gill Sans MT" panose="020B0502020104020203" pitchFamily="34" charset="0"/>
                <a:ea typeface="Gill Sans"/>
                <a:cs typeface="Gill Sans"/>
                <a:sym typeface="Gill Sans"/>
              </a:rPr>
              <a:t>Baby-Friendly Hospital Initiative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6" name="Google Shape;536;p82"/>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Establishing the Program </a:t>
            </a:r>
            <a:endParaRPr dirty="0"/>
          </a:p>
        </p:txBody>
      </p:sp>
      <p:sp>
        <p:nvSpPr>
          <p:cNvPr id="535" name="Google Shape;535;p82"/>
          <p:cNvSpPr txBox="1">
            <a:spLocks noGrp="1"/>
          </p:cNvSpPr>
          <p:nvPr>
            <p:ph type="body" idx="1"/>
          </p:nvPr>
        </p:nvSpPr>
        <p:spPr>
          <a:xfrm>
            <a:off x="685800" y="1200150"/>
            <a:ext cx="7772400" cy="3429000"/>
          </a:xfrm>
          <a:prstGeom prst="rect">
            <a:avLst/>
          </a:prstGeom>
        </p:spPr>
        <p:txBody>
          <a:bodyPr spcFirstLastPara="1" wrap="square" lIns="0" tIns="0" rIns="0" bIns="0" anchor="t" anchorCtr="0">
            <a:normAutofit/>
          </a:bodyPr>
          <a:lstStyle/>
          <a:p>
            <a:pPr marL="457200" lvl="0" indent="-342900" algn="l" rtl="0">
              <a:spcBef>
                <a:spcPts val="0"/>
              </a:spcBef>
              <a:spcAft>
                <a:spcPts val="0"/>
              </a:spcAft>
              <a:buSzPts val="1800"/>
              <a:buChar char="•"/>
            </a:pPr>
            <a:r>
              <a:rPr lang="en-GB"/>
              <a:t>Sensitise facility management about BFHI and the mentorship program.</a:t>
            </a:r>
            <a:endParaRPr/>
          </a:p>
          <a:p>
            <a:pPr marL="457200" lvl="0" indent="-342900" algn="l" rtl="0">
              <a:spcBef>
                <a:spcPts val="1200"/>
              </a:spcBef>
              <a:spcAft>
                <a:spcPts val="0"/>
              </a:spcAft>
              <a:buSzPts val="1800"/>
              <a:buChar char="•"/>
            </a:pPr>
            <a:r>
              <a:rPr lang="en-GB"/>
              <a:t>Identify breastfeeding counselling mentorship program leadership.</a:t>
            </a:r>
            <a:endParaRPr/>
          </a:p>
          <a:p>
            <a:pPr marL="457200" lvl="0" indent="-342900" algn="l" rtl="0">
              <a:spcBef>
                <a:spcPts val="1200"/>
              </a:spcBef>
              <a:spcAft>
                <a:spcPts val="0"/>
              </a:spcAft>
              <a:buSzPts val="1800"/>
              <a:buChar char="•"/>
            </a:pPr>
            <a:r>
              <a:rPr lang="en-GB"/>
              <a:t>Conduct a BFHI health facility self-assessment.</a:t>
            </a:r>
            <a:endParaRPr/>
          </a:p>
          <a:p>
            <a:pPr marL="457200" lvl="0" indent="-342900" algn="l" rtl="0">
              <a:spcBef>
                <a:spcPts val="1200"/>
              </a:spcBef>
              <a:spcAft>
                <a:spcPts val="0"/>
              </a:spcAft>
              <a:buSzPts val="1800"/>
              <a:buChar char="•"/>
            </a:pPr>
            <a:r>
              <a:rPr lang="en-GB"/>
              <a:t>Conduct an inception meeting.</a:t>
            </a:r>
            <a:endParaRPr/>
          </a:p>
          <a:p>
            <a:pPr marL="457200" lvl="0" indent="-342900" algn="l" rtl="0">
              <a:spcBef>
                <a:spcPts val="1200"/>
              </a:spcBef>
              <a:spcAft>
                <a:spcPts val="1200"/>
              </a:spcAft>
              <a:buSzPts val="1800"/>
              <a:buChar char="•"/>
            </a:pPr>
            <a:r>
              <a:rPr lang="en-GB"/>
              <a:t>Acquire resources. </a:t>
            </a:r>
            <a:endParaRPr sz="1400" b="1">
              <a:solidFill>
                <a:srgbClr val="0067B9"/>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2" name="Google Shape;542;p83"/>
          <p:cNvSpPr txBox="1">
            <a:spLocks noGrp="1"/>
          </p:cNvSpPr>
          <p:nvPr>
            <p:ph type="title"/>
          </p:nvPr>
        </p:nvSpPr>
        <p:spPr>
          <a:xfrm>
            <a:off x="685804" y="172600"/>
            <a:ext cx="7772400" cy="685800"/>
          </a:xfrm>
          <a:prstGeom prst="rect">
            <a:avLst/>
          </a:prstGeom>
        </p:spPr>
        <p:txBody>
          <a:bodyPr spcFirstLastPara="1" wrap="square" lIns="0" tIns="0" rIns="0" bIns="0" anchor="b" anchorCtr="0">
            <a:normAutofit fontScale="90000"/>
          </a:bodyPr>
          <a:lstStyle/>
          <a:p>
            <a:pPr marL="0" lvl="0" indent="0" algn="l" rtl="0">
              <a:spcBef>
                <a:spcPts val="0"/>
              </a:spcBef>
              <a:spcAft>
                <a:spcPts val="0"/>
              </a:spcAft>
              <a:buNone/>
            </a:pPr>
            <a:r>
              <a:rPr lang="en-GB"/>
              <a:t>Identify Breastfeeding Counselling Mentorship Program Leadership</a:t>
            </a:r>
            <a:endParaRPr/>
          </a:p>
        </p:txBody>
      </p:sp>
      <p:sp>
        <p:nvSpPr>
          <p:cNvPr id="541" name="Google Shape;541;p83"/>
          <p:cNvSpPr txBox="1">
            <a:spLocks noGrp="1"/>
          </p:cNvSpPr>
          <p:nvPr>
            <p:ph type="body" idx="1"/>
          </p:nvPr>
        </p:nvSpPr>
        <p:spPr>
          <a:xfrm>
            <a:off x="685800" y="927650"/>
            <a:ext cx="7772400" cy="3429000"/>
          </a:xfrm>
          <a:prstGeom prst="rect">
            <a:avLst/>
          </a:prstGeom>
        </p:spPr>
        <p:txBody>
          <a:bodyPr spcFirstLastPara="1" wrap="square" lIns="0" tIns="0" rIns="0" bIns="0" anchor="t" anchorCtr="0">
            <a:noAutofit/>
          </a:bodyPr>
          <a:lstStyle/>
          <a:p>
            <a:pPr marL="457200" lvl="0" indent="-330200" algn="l" rtl="0">
              <a:lnSpc>
                <a:spcPct val="100000"/>
              </a:lnSpc>
              <a:spcBef>
                <a:spcPts val="0"/>
              </a:spcBef>
              <a:spcAft>
                <a:spcPts val="0"/>
              </a:spcAft>
              <a:buSzPts val="1600"/>
              <a:buChar char="•"/>
            </a:pPr>
            <a:r>
              <a:rPr lang="en-GB" sz="1600" dirty="0"/>
              <a:t>The facility in-charge and the health facility management team (HFMT):</a:t>
            </a:r>
            <a:endParaRPr sz="1600" dirty="0"/>
          </a:p>
          <a:p>
            <a:pPr marL="914400" lvl="1" indent="-330200" algn="l" rtl="0">
              <a:lnSpc>
                <a:spcPct val="100000"/>
              </a:lnSpc>
              <a:spcBef>
                <a:spcPts val="0"/>
              </a:spcBef>
              <a:spcAft>
                <a:spcPts val="0"/>
              </a:spcAft>
              <a:buSzPts val="1600"/>
              <a:buFont typeface="Arial" panose="020B0604020202020204" pitchFamily="34" charset="0"/>
              <a:buChar char="—"/>
            </a:pPr>
            <a:r>
              <a:rPr lang="en-GB" sz="1600" dirty="0">
                <a:latin typeface="Gill Sans MT" panose="020B0502020104020203" pitchFamily="34" charset="0"/>
              </a:rPr>
              <a:t>Promote the mentorship program, introduce the program to relevant staff, and provide leadership and support.</a:t>
            </a:r>
            <a:endParaRPr sz="1600" dirty="0">
              <a:latin typeface="Gill Sans MT" panose="020B0502020104020203" pitchFamily="34" charset="0"/>
            </a:endParaRPr>
          </a:p>
          <a:p>
            <a:pPr marL="914400" lvl="1" indent="-330200" algn="l" rtl="0">
              <a:lnSpc>
                <a:spcPct val="100000"/>
              </a:lnSpc>
              <a:spcBef>
                <a:spcPts val="0"/>
              </a:spcBef>
              <a:spcAft>
                <a:spcPts val="0"/>
              </a:spcAft>
              <a:buSzPts val="1600"/>
              <a:buFont typeface="Arial" panose="020B0604020202020204" pitchFamily="34" charset="0"/>
              <a:buChar char="—"/>
            </a:pPr>
            <a:r>
              <a:rPr lang="en-GB" sz="1600" dirty="0">
                <a:latin typeface="Gill Sans MT" panose="020B0502020104020203" pitchFamily="34" charset="0"/>
              </a:rPr>
              <a:t>Nominate the BFHI facility coordinator, who is </a:t>
            </a:r>
            <a:r>
              <a:rPr lang="en-GB" sz="1600" dirty="0">
                <a:solidFill>
                  <a:schemeClr val="accent3"/>
                </a:solidFill>
                <a:latin typeface="Gill Sans MT" panose="020B0502020104020203" pitchFamily="34" charset="0"/>
              </a:rPr>
              <a:t>the champion for BFHI in the facility and manages the mentorship program.</a:t>
            </a:r>
            <a:endParaRPr sz="1600" dirty="0">
              <a:latin typeface="Gill Sans MT" panose="020B0502020104020203" pitchFamily="34" charset="0"/>
            </a:endParaRPr>
          </a:p>
          <a:p>
            <a:pPr marL="914400" lvl="1" indent="-330200" algn="l" rtl="0">
              <a:lnSpc>
                <a:spcPct val="100000"/>
              </a:lnSpc>
              <a:spcBef>
                <a:spcPts val="0"/>
              </a:spcBef>
              <a:spcAft>
                <a:spcPts val="0"/>
              </a:spcAft>
              <a:buSzPts val="1600"/>
              <a:buFont typeface="Arial" panose="020B0604020202020204" pitchFamily="34" charset="0"/>
              <a:buChar char="—"/>
            </a:pPr>
            <a:r>
              <a:rPr lang="en-GB" sz="1600" dirty="0">
                <a:latin typeface="Gill Sans MT" panose="020B0502020104020203" pitchFamily="34" charset="0"/>
              </a:rPr>
              <a:t>Nominate members of the BFHI Facility Implementation Team, who will support the BFHI facility coordinator to manage the mentorship program. </a:t>
            </a:r>
            <a:endParaRPr sz="1600" dirty="0">
              <a:latin typeface="Gill Sans MT" panose="020B0502020104020203" pitchFamily="34" charset="0"/>
            </a:endParaRPr>
          </a:p>
          <a:p>
            <a:pPr marL="457200" lvl="0" indent="-330200" algn="l" rtl="0">
              <a:lnSpc>
                <a:spcPct val="100000"/>
              </a:lnSpc>
              <a:spcBef>
                <a:spcPts val="1000"/>
              </a:spcBef>
              <a:spcAft>
                <a:spcPts val="0"/>
              </a:spcAft>
              <a:buClr>
                <a:schemeClr val="accent3"/>
              </a:buClr>
              <a:buSzPts val="1600"/>
              <a:buFont typeface="Gill Sans"/>
              <a:buChar char="•"/>
            </a:pPr>
            <a:r>
              <a:rPr lang="en-GB" sz="1600" dirty="0">
                <a:solidFill>
                  <a:schemeClr val="accent3"/>
                </a:solidFill>
              </a:rPr>
              <a:t>Members of the BFHI Facility Implementation Team include—</a:t>
            </a:r>
            <a:endParaRPr sz="1600" dirty="0">
              <a:solidFill>
                <a:schemeClr val="accent3"/>
              </a:solidFill>
            </a:endParaRPr>
          </a:p>
          <a:p>
            <a:pPr marL="914400" lvl="1" indent="-330200" algn="l" rtl="0">
              <a:lnSpc>
                <a:spcPct val="100000"/>
              </a:lnSpc>
              <a:spcBef>
                <a:spcPts val="0"/>
              </a:spcBef>
              <a:spcAft>
                <a:spcPts val="0"/>
              </a:spcAft>
              <a:buClr>
                <a:schemeClr val="accent3"/>
              </a:buClr>
              <a:buSzPts val="1600"/>
              <a:buFont typeface="Arial" panose="020B0604020202020204" pitchFamily="34" charset="0"/>
              <a:buChar char="—"/>
            </a:pPr>
            <a:r>
              <a:rPr lang="en-GB" sz="1600" dirty="0">
                <a:solidFill>
                  <a:schemeClr val="accent3"/>
                </a:solidFill>
                <a:latin typeface="Gill Sans MT" panose="020B0502020104020203" pitchFamily="34" charset="0"/>
              </a:rPr>
              <a:t>health facility in-charge </a:t>
            </a:r>
            <a:endParaRPr sz="1600" dirty="0">
              <a:solidFill>
                <a:schemeClr val="accent3"/>
              </a:solidFill>
              <a:latin typeface="Gill Sans MT" panose="020B0502020104020203" pitchFamily="34" charset="0"/>
            </a:endParaRPr>
          </a:p>
          <a:p>
            <a:pPr marL="914400" lvl="1" indent="-330200" algn="l" rtl="0">
              <a:lnSpc>
                <a:spcPct val="100000"/>
              </a:lnSpc>
              <a:spcBef>
                <a:spcPts val="0"/>
              </a:spcBef>
              <a:spcAft>
                <a:spcPts val="0"/>
              </a:spcAft>
              <a:buClr>
                <a:schemeClr val="accent3"/>
              </a:buClr>
              <a:buSzPts val="1600"/>
              <a:buFont typeface="Arial" panose="020B0604020202020204" pitchFamily="34" charset="0"/>
              <a:buChar char="—"/>
            </a:pPr>
            <a:r>
              <a:rPr lang="en-GB" sz="1600" dirty="0">
                <a:solidFill>
                  <a:schemeClr val="accent3"/>
                </a:solidFill>
                <a:latin typeface="Gill Sans MT" panose="020B0502020104020203" pitchFamily="34" charset="0"/>
              </a:rPr>
              <a:t>head of the labour and delivery ward </a:t>
            </a:r>
            <a:endParaRPr sz="1600" dirty="0">
              <a:solidFill>
                <a:schemeClr val="accent3"/>
              </a:solidFill>
              <a:latin typeface="Gill Sans MT" panose="020B0502020104020203" pitchFamily="34" charset="0"/>
            </a:endParaRPr>
          </a:p>
          <a:p>
            <a:pPr marL="914400" lvl="1" indent="-330200" algn="l" rtl="0">
              <a:lnSpc>
                <a:spcPct val="100000"/>
              </a:lnSpc>
              <a:spcBef>
                <a:spcPts val="0"/>
              </a:spcBef>
              <a:spcAft>
                <a:spcPts val="0"/>
              </a:spcAft>
              <a:buClr>
                <a:schemeClr val="accent3"/>
              </a:buClr>
              <a:buSzPts val="1600"/>
              <a:buFont typeface="Arial" panose="020B0604020202020204" pitchFamily="34" charset="0"/>
              <a:buChar char="—"/>
            </a:pPr>
            <a:r>
              <a:rPr lang="en-GB" sz="1600" dirty="0">
                <a:solidFill>
                  <a:schemeClr val="accent3"/>
                </a:solidFill>
                <a:latin typeface="Gill Sans MT" panose="020B0502020104020203" pitchFamily="34" charset="0"/>
              </a:rPr>
              <a:t>head of the postnatal ward </a:t>
            </a:r>
            <a:endParaRPr sz="1600" dirty="0">
              <a:solidFill>
                <a:schemeClr val="accent3"/>
              </a:solidFill>
              <a:latin typeface="Gill Sans MT" panose="020B0502020104020203" pitchFamily="34" charset="0"/>
            </a:endParaRPr>
          </a:p>
          <a:p>
            <a:pPr marL="914400" lvl="1" indent="-330200" algn="l" rtl="0">
              <a:lnSpc>
                <a:spcPct val="100000"/>
              </a:lnSpc>
              <a:spcBef>
                <a:spcPts val="0"/>
              </a:spcBef>
              <a:spcAft>
                <a:spcPts val="0"/>
              </a:spcAft>
              <a:buClr>
                <a:schemeClr val="accent3"/>
              </a:buClr>
              <a:buSzPts val="1600"/>
              <a:buFont typeface="Arial" panose="020B0604020202020204" pitchFamily="34" charset="0"/>
              <a:buChar char="—"/>
            </a:pPr>
            <a:r>
              <a:rPr lang="en-GB" sz="1600" dirty="0">
                <a:solidFill>
                  <a:schemeClr val="accent3"/>
                </a:solidFill>
                <a:latin typeface="Gill Sans MT" panose="020B0502020104020203" pitchFamily="34" charset="0"/>
              </a:rPr>
              <a:t>head of the nutrition department </a:t>
            </a:r>
            <a:endParaRPr sz="1600" dirty="0">
              <a:solidFill>
                <a:schemeClr val="accent3"/>
              </a:solidFill>
              <a:latin typeface="Gill Sans MT" panose="020B0502020104020203" pitchFamily="34" charset="0"/>
            </a:endParaRPr>
          </a:p>
          <a:p>
            <a:pPr marL="914400" lvl="1" indent="-330200" algn="l" rtl="0">
              <a:lnSpc>
                <a:spcPct val="100000"/>
              </a:lnSpc>
              <a:spcBef>
                <a:spcPts val="0"/>
              </a:spcBef>
              <a:spcAft>
                <a:spcPts val="0"/>
              </a:spcAft>
              <a:buClr>
                <a:schemeClr val="accent3"/>
              </a:buClr>
              <a:buSzPts val="1600"/>
              <a:buFont typeface="Arial" panose="020B0604020202020204" pitchFamily="34" charset="0"/>
              <a:buChar char="—"/>
            </a:pPr>
            <a:r>
              <a:rPr lang="en-GB" sz="1600" dirty="0">
                <a:solidFill>
                  <a:schemeClr val="accent3"/>
                </a:solidFill>
                <a:latin typeface="Gill Sans MT" panose="020B0502020104020203" pitchFamily="34" charset="0"/>
              </a:rPr>
              <a:t>head of paediatrics (inpatient and outpatient)</a:t>
            </a:r>
            <a:endParaRPr sz="1600" dirty="0">
              <a:solidFill>
                <a:schemeClr val="accent3"/>
              </a:solidFill>
              <a:latin typeface="Gill Sans MT" panose="020B0502020104020203" pitchFamily="34" charset="0"/>
            </a:endParaRPr>
          </a:p>
          <a:p>
            <a:pPr marL="914400" lvl="1" indent="-330200" algn="l" rtl="0">
              <a:lnSpc>
                <a:spcPct val="100000"/>
              </a:lnSpc>
              <a:spcBef>
                <a:spcPts val="0"/>
              </a:spcBef>
              <a:spcAft>
                <a:spcPts val="0"/>
              </a:spcAft>
              <a:buClr>
                <a:schemeClr val="accent3"/>
              </a:buClr>
              <a:buSzPts val="1600"/>
              <a:buFont typeface="Arial" panose="020B0604020202020204" pitchFamily="34" charset="0"/>
              <a:buChar char="—"/>
            </a:pPr>
            <a:r>
              <a:rPr lang="en-GB" sz="1600" dirty="0">
                <a:solidFill>
                  <a:schemeClr val="accent3"/>
                </a:solidFill>
                <a:latin typeface="Gill Sans MT" panose="020B0502020104020203" pitchFamily="34" charset="0"/>
              </a:rPr>
              <a:t>head of maternal and child health unit</a:t>
            </a:r>
            <a:endParaRPr sz="1600" dirty="0">
              <a:solidFill>
                <a:schemeClr val="accent3"/>
              </a:solidFill>
              <a:latin typeface="Gill Sans MT" panose="020B0502020104020203" pitchFamily="34" charset="0"/>
            </a:endParaRPr>
          </a:p>
          <a:p>
            <a:pPr marL="914400" lvl="1" indent="-330200" algn="l" rtl="0">
              <a:lnSpc>
                <a:spcPct val="100000"/>
              </a:lnSpc>
              <a:spcBef>
                <a:spcPts val="0"/>
              </a:spcBef>
              <a:spcAft>
                <a:spcPts val="0"/>
              </a:spcAft>
              <a:buClr>
                <a:schemeClr val="accent3"/>
              </a:buClr>
              <a:buSzPts val="1600"/>
              <a:buFont typeface="Arial" panose="020B0604020202020204" pitchFamily="34" charset="0"/>
              <a:buChar char="—"/>
            </a:pPr>
            <a:r>
              <a:rPr lang="en-GB" sz="1600" dirty="0">
                <a:solidFill>
                  <a:schemeClr val="accent3"/>
                </a:solidFill>
                <a:latin typeface="Gill Sans MT" panose="020B0502020104020203" pitchFamily="34" charset="0"/>
              </a:rPr>
              <a:t>facility continuous quality improvement (CQI) person.</a:t>
            </a:r>
            <a:endParaRPr sz="1600" dirty="0">
              <a:latin typeface="Gill Sans MT" panose="020B0502020104020203"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8" name="Google Shape;548;p84"/>
          <p:cNvSpPr txBox="1">
            <a:spLocks noGrp="1"/>
          </p:cNvSpPr>
          <p:nvPr>
            <p:ph type="title"/>
          </p:nvPr>
        </p:nvSpPr>
        <p:spPr>
          <a:xfrm>
            <a:off x="686104" y="114300"/>
            <a:ext cx="7772400" cy="685800"/>
          </a:xfrm>
          <a:prstGeom prst="rect">
            <a:avLst/>
          </a:prstGeom>
        </p:spPr>
        <p:txBody>
          <a:bodyPr spcFirstLastPara="1" wrap="square" lIns="0" tIns="0" rIns="0" bIns="0" anchor="b" anchorCtr="0">
            <a:normAutofit fontScale="90000"/>
          </a:bodyPr>
          <a:lstStyle/>
          <a:p>
            <a:pPr marL="0" lvl="0" indent="0" algn="l" rtl="0">
              <a:spcBef>
                <a:spcPts val="0"/>
              </a:spcBef>
              <a:spcAft>
                <a:spcPts val="0"/>
              </a:spcAft>
              <a:buNone/>
            </a:pPr>
            <a:r>
              <a:rPr lang="en-GB"/>
              <a:t>Roles and Responsibilities of BFHI Facility Coordinator</a:t>
            </a:r>
            <a:endParaRPr/>
          </a:p>
        </p:txBody>
      </p:sp>
      <p:sp>
        <p:nvSpPr>
          <p:cNvPr id="547" name="Google Shape;547;p84"/>
          <p:cNvSpPr txBox="1">
            <a:spLocks noGrp="1"/>
          </p:cNvSpPr>
          <p:nvPr>
            <p:ph type="body" idx="1"/>
          </p:nvPr>
        </p:nvSpPr>
        <p:spPr>
          <a:xfrm>
            <a:off x="685800" y="819150"/>
            <a:ext cx="7772400" cy="3429000"/>
          </a:xfrm>
          <a:prstGeom prst="rect">
            <a:avLst/>
          </a:prstGeom>
        </p:spPr>
        <p:txBody>
          <a:bodyPr spcFirstLastPara="1" wrap="square" lIns="0" tIns="0" rIns="0" bIns="0" anchor="t" anchorCtr="0">
            <a:noAutofit/>
          </a:bodyPr>
          <a:lstStyle/>
          <a:p>
            <a:pPr marL="457200" lvl="0" indent="-330200" algn="l" rtl="0">
              <a:lnSpc>
                <a:spcPct val="115000"/>
              </a:lnSpc>
              <a:spcBef>
                <a:spcPts val="0"/>
              </a:spcBef>
              <a:spcAft>
                <a:spcPts val="0"/>
              </a:spcAft>
              <a:buClr>
                <a:schemeClr val="accent3"/>
              </a:buClr>
              <a:buSzPts val="1600"/>
              <a:buFont typeface="Gill Sans"/>
              <a:buChar char="●"/>
            </a:pPr>
            <a:r>
              <a:rPr lang="en-GB" sz="1600">
                <a:solidFill>
                  <a:schemeClr val="accent3"/>
                </a:solidFill>
              </a:rPr>
              <a:t>Oversee the mentorship program.</a:t>
            </a:r>
            <a:endParaRPr sz="1600">
              <a:solidFill>
                <a:schemeClr val="accent3"/>
              </a:solidFill>
            </a:endParaRPr>
          </a:p>
          <a:p>
            <a:pPr marL="457200" lvl="0" indent="-330200" algn="l" rtl="0">
              <a:lnSpc>
                <a:spcPct val="115000"/>
              </a:lnSpc>
              <a:spcBef>
                <a:spcPts val="0"/>
              </a:spcBef>
              <a:spcAft>
                <a:spcPts val="0"/>
              </a:spcAft>
              <a:buClr>
                <a:schemeClr val="accent3"/>
              </a:buClr>
              <a:buSzPts val="1600"/>
              <a:buFont typeface="Gill Sans"/>
              <a:buChar char="●"/>
            </a:pPr>
            <a:r>
              <a:rPr lang="en-GB" sz="1600">
                <a:solidFill>
                  <a:schemeClr val="accent3"/>
                </a:solidFill>
              </a:rPr>
              <a:t>Convene the BFHI Facility Implementation team meetings, as needed, but at least once every two months.</a:t>
            </a:r>
            <a:endParaRPr sz="1600">
              <a:solidFill>
                <a:schemeClr val="accent3"/>
              </a:solidFill>
            </a:endParaRPr>
          </a:p>
          <a:p>
            <a:pPr marL="457200" lvl="0" indent="-330200" algn="l" rtl="0">
              <a:lnSpc>
                <a:spcPct val="115000"/>
              </a:lnSpc>
              <a:spcBef>
                <a:spcPts val="0"/>
              </a:spcBef>
              <a:spcAft>
                <a:spcPts val="0"/>
              </a:spcAft>
              <a:buClr>
                <a:schemeClr val="accent3"/>
              </a:buClr>
              <a:buSzPts val="1600"/>
              <a:buFont typeface="Gill Sans"/>
              <a:buChar char="●"/>
            </a:pPr>
            <a:r>
              <a:rPr lang="en-GB" sz="1600">
                <a:solidFill>
                  <a:schemeClr val="accent3"/>
                </a:solidFill>
              </a:rPr>
              <a:t>Organise an inception meeting for the HFMT and heads of departments (HODs).</a:t>
            </a:r>
            <a:endParaRPr sz="1600">
              <a:solidFill>
                <a:schemeClr val="accent3"/>
              </a:solidFill>
            </a:endParaRPr>
          </a:p>
          <a:p>
            <a:pPr marL="457200" lvl="0" indent="-330200" algn="l" rtl="0">
              <a:lnSpc>
                <a:spcPct val="115000"/>
              </a:lnSpc>
              <a:spcBef>
                <a:spcPts val="0"/>
              </a:spcBef>
              <a:spcAft>
                <a:spcPts val="0"/>
              </a:spcAft>
              <a:buClr>
                <a:schemeClr val="accent3"/>
              </a:buClr>
              <a:buSzPts val="1600"/>
              <a:buFont typeface="Gill Sans"/>
              <a:buChar char="●"/>
            </a:pPr>
            <a:r>
              <a:rPr lang="en-GB" sz="1600">
                <a:solidFill>
                  <a:schemeClr val="accent3"/>
                </a:solidFill>
              </a:rPr>
              <a:t>Organise orientation meetings with mentors and mentees.</a:t>
            </a:r>
            <a:endParaRPr sz="1600">
              <a:solidFill>
                <a:schemeClr val="accent3"/>
              </a:solidFill>
            </a:endParaRPr>
          </a:p>
          <a:p>
            <a:pPr marL="457200" lvl="0" indent="-330200" algn="l" rtl="0">
              <a:lnSpc>
                <a:spcPct val="115000"/>
              </a:lnSpc>
              <a:spcBef>
                <a:spcPts val="0"/>
              </a:spcBef>
              <a:spcAft>
                <a:spcPts val="0"/>
              </a:spcAft>
              <a:buClr>
                <a:schemeClr val="accent3"/>
              </a:buClr>
              <a:buSzPts val="1600"/>
              <a:buFont typeface="Gill Sans"/>
              <a:buChar char="●"/>
            </a:pPr>
            <a:r>
              <a:rPr lang="en-GB" sz="1600">
                <a:solidFill>
                  <a:schemeClr val="accent3"/>
                </a:solidFill>
              </a:rPr>
              <a:t>Organise the BFHI trainings for mentors and mentees and the </a:t>
            </a:r>
            <a:r>
              <a:rPr lang="en-GB" sz="1600" i="1">
                <a:solidFill>
                  <a:schemeClr val="accent3"/>
                </a:solidFill>
              </a:rPr>
              <a:t>Core Concepts in Mentorship Training</a:t>
            </a:r>
            <a:r>
              <a:rPr lang="en-GB" sz="1600">
                <a:solidFill>
                  <a:schemeClr val="accent3"/>
                </a:solidFill>
              </a:rPr>
              <a:t> course for mentors.</a:t>
            </a:r>
            <a:endParaRPr sz="1600">
              <a:solidFill>
                <a:schemeClr val="accent3"/>
              </a:solidFill>
            </a:endParaRPr>
          </a:p>
          <a:p>
            <a:pPr marL="457200" lvl="0" indent="-330200" algn="l" rtl="0">
              <a:lnSpc>
                <a:spcPct val="115000"/>
              </a:lnSpc>
              <a:spcBef>
                <a:spcPts val="0"/>
              </a:spcBef>
              <a:spcAft>
                <a:spcPts val="0"/>
              </a:spcAft>
              <a:buClr>
                <a:schemeClr val="accent3"/>
              </a:buClr>
              <a:buSzPts val="1600"/>
              <a:buFont typeface="Gill Sans"/>
              <a:buChar char="●"/>
            </a:pPr>
            <a:r>
              <a:rPr lang="en-GB" sz="1600">
                <a:solidFill>
                  <a:schemeClr val="accent3"/>
                </a:solidFill>
              </a:rPr>
              <a:t>Ensure that mentors and mentees have the necessary resources for implementation of the program.</a:t>
            </a:r>
            <a:endParaRPr sz="1600">
              <a:solidFill>
                <a:schemeClr val="accent3"/>
              </a:solidFill>
            </a:endParaRPr>
          </a:p>
          <a:p>
            <a:pPr marL="457200" lvl="0" indent="-330200" algn="l" rtl="0">
              <a:lnSpc>
                <a:spcPct val="115000"/>
              </a:lnSpc>
              <a:spcBef>
                <a:spcPts val="0"/>
              </a:spcBef>
              <a:spcAft>
                <a:spcPts val="0"/>
              </a:spcAft>
              <a:buClr>
                <a:schemeClr val="accent3"/>
              </a:buClr>
              <a:buSzPts val="1600"/>
              <a:buFont typeface="Gill Sans"/>
              <a:buChar char="●"/>
            </a:pPr>
            <a:r>
              <a:rPr lang="en-GB" sz="1600">
                <a:solidFill>
                  <a:schemeClr val="accent3"/>
                </a:solidFill>
              </a:rPr>
              <a:t>Organise and plan the agenda for monthly meetings with mentors and mentees.</a:t>
            </a:r>
            <a:endParaRPr sz="1600">
              <a:solidFill>
                <a:schemeClr val="accent3"/>
              </a:solidFill>
            </a:endParaRPr>
          </a:p>
          <a:p>
            <a:pPr marL="457200" lvl="0" indent="-330200" algn="l" rtl="0">
              <a:lnSpc>
                <a:spcPct val="115000"/>
              </a:lnSpc>
              <a:spcBef>
                <a:spcPts val="0"/>
              </a:spcBef>
              <a:spcAft>
                <a:spcPts val="0"/>
              </a:spcAft>
              <a:buClr>
                <a:schemeClr val="accent3"/>
              </a:buClr>
              <a:buSzPts val="1600"/>
              <a:buFont typeface="Gill Sans"/>
              <a:buChar char="●"/>
            </a:pPr>
            <a:r>
              <a:rPr lang="en-GB" sz="1600">
                <a:solidFill>
                  <a:schemeClr val="accent3"/>
                </a:solidFill>
              </a:rPr>
              <a:t>Collect the “Mentor Feedback Form” from mentees.  </a:t>
            </a:r>
            <a:endParaRPr sz="1600">
              <a:solidFill>
                <a:schemeClr val="accent3"/>
              </a:solidFill>
            </a:endParaRPr>
          </a:p>
          <a:p>
            <a:pPr marL="457200" lvl="0" indent="-330200" algn="l" rtl="0">
              <a:lnSpc>
                <a:spcPct val="115000"/>
              </a:lnSpc>
              <a:spcBef>
                <a:spcPts val="0"/>
              </a:spcBef>
              <a:spcAft>
                <a:spcPts val="0"/>
              </a:spcAft>
              <a:buClr>
                <a:schemeClr val="accent3"/>
              </a:buClr>
              <a:buSzPts val="1600"/>
              <a:buFont typeface="Gill Sans"/>
              <a:buChar char="●"/>
            </a:pPr>
            <a:r>
              <a:rPr lang="en-GB" sz="1600">
                <a:solidFill>
                  <a:schemeClr val="accent3"/>
                </a:solidFill>
              </a:rPr>
              <a:t>Convene and coordinate other related trainings, as needed.</a:t>
            </a:r>
            <a:endParaRPr sz="1600">
              <a:solidFill>
                <a:schemeClr val="accent3"/>
              </a:solidFill>
            </a:endParaRPr>
          </a:p>
          <a:p>
            <a:pPr marL="457200" lvl="0" indent="-330200" algn="l" rtl="0">
              <a:lnSpc>
                <a:spcPct val="115000"/>
              </a:lnSpc>
              <a:spcBef>
                <a:spcPts val="0"/>
              </a:spcBef>
              <a:spcAft>
                <a:spcPts val="0"/>
              </a:spcAft>
              <a:buClr>
                <a:schemeClr val="accent3"/>
              </a:buClr>
              <a:buSzPts val="1600"/>
              <a:buFont typeface="Gill Sans"/>
              <a:buChar char="●"/>
            </a:pPr>
            <a:r>
              <a:rPr lang="en-GB" sz="1600">
                <a:solidFill>
                  <a:schemeClr val="accent3"/>
                </a:solidFill>
              </a:rPr>
              <a:t>Offer support and guidance to mentors and mentees throughout implementation of the program.</a:t>
            </a:r>
            <a:endParaRPr sz="1600">
              <a:solidFill>
                <a:schemeClr val="accent3"/>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4" name="Google Shape;554;p85"/>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fontScale="90000"/>
          </a:bodyPr>
          <a:lstStyle/>
          <a:p>
            <a:pPr marL="0" lvl="0" indent="0" algn="l" rtl="0">
              <a:spcBef>
                <a:spcPts val="0"/>
              </a:spcBef>
              <a:spcAft>
                <a:spcPts val="0"/>
              </a:spcAft>
              <a:buNone/>
            </a:pPr>
            <a:r>
              <a:rPr lang="en-GB"/>
              <a:t>Roles and Responsibilities of the BFHI Facility Implementation Team (1)</a:t>
            </a:r>
            <a:endParaRPr/>
          </a:p>
        </p:txBody>
      </p:sp>
      <p:sp>
        <p:nvSpPr>
          <p:cNvPr id="553" name="Google Shape;553;p85"/>
          <p:cNvSpPr txBox="1">
            <a:spLocks noGrp="1"/>
          </p:cNvSpPr>
          <p:nvPr>
            <p:ph type="body" idx="1"/>
          </p:nvPr>
        </p:nvSpPr>
        <p:spPr>
          <a:xfrm>
            <a:off x="685800" y="1104900"/>
            <a:ext cx="7772400" cy="3600600"/>
          </a:xfrm>
          <a:prstGeom prst="rect">
            <a:avLst/>
          </a:prstGeom>
        </p:spPr>
        <p:txBody>
          <a:bodyPr spcFirstLastPara="1" wrap="square" lIns="0" tIns="0" rIns="0" bIns="0" anchor="t" anchorCtr="0">
            <a:noAutofit/>
          </a:bodyPr>
          <a:lstStyle/>
          <a:p>
            <a:pPr marL="457200" lvl="0" indent="-355600" algn="l" rtl="0">
              <a:spcBef>
                <a:spcPts val="0"/>
              </a:spcBef>
              <a:spcAft>
                <a:spcPts val="0"/>
              </a:spcAft>
              <a:buClr>
                <a:schemeClr val="accent3"/>
              </a:buClr>
              <a:buSzPts val="2000"/>
              <a:buFont typeface="Gill Sans"/>
              <a:buChar char="●"/>
            </a:pPr>
            <a:r>
              <a:rPr lang="en-GB">
                <a:solidFill>
                  <a:schemeClr val="accent3"/>
                </a:solidFill>
              </a:rPr>
              <a:t>Ensure the mentorship program is implemented as planned.</a:t>
            </a:r>
            <a:endParaRPr>
              <a:solidFill>
                <a:schemeClr val="accent3"/>
              </a:solidFill>
            </a:endParaRPr>
          </a:p>
          <a:p>
            <a:pPr marL="457200" lvl="0" indent="-355600" algn="l" rtl="0">
              <a:spcBef>
                <a:spcPts val="0"/>
              </a:spcBef>
              <a:spcAft>
                <a:spcPts val="0"/>
              </a:spcAft>
              <a:buClr>
                <a:schemeClr val="accent3"/>
              </a:buClr>
              <a:buSzPts val="2000"/>
              <a:buFont typeface="Gill Sans"/>
              <a:buChar char="●"/>
            </a:pPr>
            <a:r>
              <a:rPr lang="en-GB">
                <a:solidFill>
                  <a:schemeClr val="accent3"/>
                </a:solidFill>
              </a:rPr>
              <a:t>Participate in BFHI Facility Implementation Team meetings.</a:t>
            </a:r>
            <a:endParaRPr>
              <a:solidFill>
                <a:schemeClr val="accent3"/>
              </a:solidFill>
            </a:endParaRPr>
          </a:p>
          <a:p>
            <a:pPr marL="457200" lvl="0" indent="-355600" algn="l" rtl="0">
              <a:spcBef>
                <a:spcPts val="0"/>
              </a:spcBef>
              <a:spcAft>
                <a:spcPts val="0"/>
              </a:spcAft>
              <a:buClr>
                <a:schemeClr val="accent3"/>
              </a:buClr>
              <a:buSzPts val="2000"/>
              <a:buFont typeface="Gill Sans"/>
              <a:buChar char="●"/>
            </a:pPr>
            <a:r>
              <a:rPr lang="en-GB">
                <a:solidFill>
                  <a:schemeClr val="accent3"/>
                </a:solidFill>
              </a:rPr>
              <a:t>Support the BFHI facility coordinator to organise—</a:t>
            </a:r>
            <a:endParaRPr>
              <a:solidFill>
                <a:schemeClr val="accent3"/>
              </a:solidFill>
            </a:endParaRPr>
          </a:p>
          <a:p>
            <a:pPr marL="914400" lvl="1" indent="-355600" algn="l" rtl="0">
              <a:spcBef>
                <a:spcPts val="0"/>
              </a:spcBef>
              <a:spcAft>
                <a:spcPts val="0"/>
              </a:spcAft>
              <a:buClr>
                <a:schemeClr val="accent3"/>
              </a:buClr>
              <a:buSzPts val="2000"/>
              <a:buFont typeface="Gill Sans"/>
              <a:buChar char="—"/>
            </a:pPr>
            <a:r>
              <a:rPr lang="en-GB">
                <a:solidFill>
                  <a:schemeClr val="accent3"/>
                </a:solidFill>
                <a:latin typeface="Gill Sans MT" panose="020B0502020104020203" pitchFamily="34" charset="0"/>
              </a:rPr>
              <a:t>an inception meeting for the HFMT and HODs</a:t>
            </a:r>
            <a:endParaRPr>
              <a:solidFill>
                <a:schemeClr val="accent3"/>
              </a:solidFill>
              <a:latin typeface="Gill Sans MT" panose="020B0502020104020203" pitchFamily="34" charset="0"/>
            </a:endParaRPr>
          </a:p>
          <a:p>
            <a:pPr marL="914400" lvl="1" indent="-355600" algn="l" rtl="0">
              <a:spcBef>
                <a:spcPts val="0"/>
              </a:spcBef>
              <a:spcAft>
                <a:spcPts val="0"/>
              </a:spcAft>
              <a:buClr>
                <a:schemeClr val="accent3"/>
              </a:buClr>
              <a:buSzPts val="2000"/>
              <a:buFont typeface="Gill Sans"/>
              <a:buChar char="—"/>
            </a:pPr>
            <a:r>
              <a:rPr lang="en-GB">
                <a:solidFill>
                  <a:schemeClr val="accent3"/>
                </a:solidFill>
                <a:latin typeface="Gill Sans MT" panose="020B0502020104020203" pitchFamily="34" charset="0"/>
              </a:rPr>
              <a:t>orientation meetings with mentors and mentees</a:t>
            </a:r>
            <a:endParaRPr>
              <a:solidFill>
                <a:schemeClr val="accent3"/>
              </a:solidFill>
              <a:latin typeface="Gill Sans MT" panose="020B0502020104020203" pitchFamily="34" charset="0"/>
            </a:endParaRPr>
          </a:p>
          <a:p>
            <a:pPr marL="914400" lvl="1" indent="-355600" algn="l" rtl="0">
              <a:spcBef>
                <a:spcPts val="0"/>
              </a:spcBef>
              <a:spcAft>
                <a:spcPts val="0"/>
              </a:spcAft>
              <a:buClr>
                <a:schemeClr val="accent3"/>
              </a:buClr>
              <a:buSzPts val="2000"/>
              <a:buFont typeface="Gill Sans"/>
              <a:buChar char="—"/>
            </a:pPr>
            <a:r>
              <a:rPr lang="en-GB">
                <a:solidFill>
                  <a:schemeClr val="accent3"/>
                </a:solidFill>
                <a:latin typeface="Gill Sans MT" panose="020B0502020104020203" pitchFamily="34" charset="0"/>
              </a:rPr>
              <a:t>the BFHI training and the </a:t>
            </a:r>
            <a:r>
              <a:rPr lang="en-GB" i="1">
                <a:solidFill>
                  <a:schemeClr val="accent3"/>
                </a:solidFill>
                <a:latin typeface="Gill Sans MT" panose="020B0502020104020203" pitchFamily="34" charset="0"/>
              </a:rPr>
              <a:t>Core Concepts in Mentorship Training</a:t>
            </a:r>
            <a:endParaRPr>
              <a:solidFill>
                <a:schemeClr val="accent3"/>
              </a:solidFill>
              <a:latin typeface="Gill Sans MT" panose="020B0502020104020203" pitchFamily="34" charset="0"/>
            </a:endParaRPr>
          </a:p>
          <a:p>
            <a:pPr marL="914400" lvl="1" indent="-355600" algn="l" rtl="0">
              <a:spcBef>
                <a:spcPts val="0"/>
              </a:spcBef>
              <a:spcAft>
                <a:spcPts val="0"/>
              </a:spcAft>
              <a:buClr>
                <a:schemeClr val="accent3"/>
              </a:buClr>
              <a:buSzPts val="2000"/>
              <a:buFont typeface="Gill Sans"/>
              <a:buChar char="—"/>
            </a:pPr>
            <a:r>
              <a:rPr lang="en-GB">
                <a:solidFill>
                  <a:schemeClr val="accent3"/>
                </a:solidFill>
                <a:latin typeface="Gill Sans MT" panose="020B0502020104020203" pitchFamily="34" charset="0"/>
              </a:rPr>
              <a:t>monthly meetings.</a:t>
            </a:r>
            <a:endParaRPr>
              <a:solidFill>
                <a:schemeClr val="accent3"/>
              </a:solidFill>
              <a:latin typeface="Gill Sans MT" panose="020B0502020104020203" pitchFamily="34" charset="0"/>
            </a:endParaRPr>
          </a:p>
          <a:p>
            <a:pPr marL="457200" lvl="0" indent="-355600" algn="l" rtl="0">
              <a:spcBef>
                <a:spcPts val="0"/>
              </a:spcBef>
              <a:spcAft>
                <a:spcPts val="0"/>
              </a:spcAft>
              <a:buClr>
                <a:schemeClr val="accent3"/>
              </a:buClr>
              <a:buSzPts val="2000"/>
              <a:buFont typeface="Gill Sans"/>
              <a:buChar char="●"/>
            </a:pPr>
            <a:r>
              <a:rPr lang="en-GB">
                <a:solidFill>
                  <a:schemeClr val="accent3"/>
                </a:solidFill>
              </a:rPr>
              <a:t>Identify and select mentor and mentees, based on the selection criteria.</a:t>
            </a:r>
            <a:endParaRPr>
              <a:solidFill>
                <a:schemeClr val="accent3"/>
              </a:solidFill>
            </a:endParaRPr>
          </a:p>
          <a:p>
            <a:pPr marL="457200" lvl="0" indent="-355600" algn="l" rtl="0">
              <a:spcBef>
                <a:spcPts val="0"/>
              </a:spcBef>
              <a:spcAft>
                <a:spcPts val="0"/>
              </a:spcAft>
              <a:buClr>
                <a:schemeClr val="accent3"/>
              </a:buClr>
              <a:buSzPts val="2000"/>
              <a:buChar char="●"/>
            </a:pPr>
            <a:r>
              <a:rPr lang="en-GB">
                <a:solidFill>
                  <a:schemeClr val="accent3"/>
                </a:solidFill>
              </a:rPr>
              <a:t>Determine the best ratio for mentor-to-mentee and the mentoring approach(es).</a:t>
            </a:r>
            <a:endParaRPr>
              <a:solidFill>
                <a:schemeClr val="accent3"/>
              </a:solidFill>
            </a:endParaRPr>
          </a:p>
          <a:p>
            <a:pPr marL="457200" lvl="0" indent="0" algn="l" rtl="0">
              <a:spcBef>
                <a:spcPts val="0"/>
              </a:spcBef>
              <a:spcAft>
                <a:spcPts val="1000"/>
              </a:spcAft>
              <a:buNone/>
            </a:pPr>
            <a:endParaRPr>
              <a:solidFill>
                <a:schemeClr val="accent3"/>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0" name="Google Shape;560;p86"/>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fontScale="90000"/>
          </a:bodyPr>
          <a:lstStyle/>
          <a:p>
            <a:pPr marL="0" lvl="0" indent="0" algn="l" rtl="0">
              <a:spcBef>
                <a:spcPts val="0"/>
              </a:spcBef>
              <a:spcAft>
                <a:spcPts val="0"/>
              </a:spcAft>
              <a:buNone/>
            </a:pPr>
            <a:r>
              <a:rPr lang="en-GB"/>
              <a:t>Roles and Responsibilities of the BFHI Facility Implementation Team (2)</a:t>
            </a:r>
            <a:endParaRPr/>
          </a:p>
        </p:txBody>
      </p:sp>
      <p:sp>
        <p:nvSpPr>
          <p:cNvPr id="559" name="Google Shape;559;p86"/>
          <p:cNvSpPr txBox="1">
            <a:spLocks noGrp="1"/>
          </p:cNvSpPr>
          <p:nvPr>
            <p:ph type="body" idx="1"/>
          </p:nvPr>
        </p:nvSpPr>
        <p:spPr>
          <a:xfrm>
            <a:off x="685800" y="1104900"/>
            <a:ext cx="7772400" cy="3600600"/>
          </a:xfrm>
          <a:prstGeom prst="rect">
            <a:avLst/>
          </a:prstGeom>
        </p:spPr>
        <p:txBody>
          <a:bodyPr spcFirstLastPara="1" wrap="square" lIns="0" tIns="0" rIns="0" bIns="0" anchor="t" anchorCtr="0">
            <a:noAutofit/>
          </a:bodyPr>
          <a:lstStyle/>
          <a:p>
            <a:pPr marL="457200" lvl="0" indent="-355600" algn="l" rtl="0">
              <a:spcBef>
                <a:spcPts val="0"/>
              </a:spcBef>
              <a:spcAft>
                <a:spcPts val="0"/>
              </a:spcAft>
              <a:buClr>
                <a:schemeClr val="accent3"/>
              </a:buClr>
              <a:buSzPts val="2000"/>
              <a:buFont typeface="Gill Sans"/>
              <a:buChar char="●"/>
            </a:pPr>
            <a:r>
              <a:rPr lang="en-GB">
                <a:solidFill>
                  <a:schemeClr val="accent3"/>
                </a:solidFill>
              </a:rPr>
              <a:t>Pair mentors to mentees, in collaboration with mentors. </a:t>
            </a:r>
            <a:endParaRPr>
              <a:solidFill>
                <a:schemeClr val="accent3"/>
              </a:solidFill>
            </a:endParaRPr>
          </a:p>
          <a:p>
            <a:pPr marL="457200" lvl="0" indent="-355600" algn="l" rtl="0">
              <a:spcBef>
                <a:spcPts val="0"/>
              </a:spcBef>
              <a:spcAft>
                <a:spcPts val="0"/>
              </a:spcAft>
              <a:buClr>
                <a:schemeClr val="accent3"/>
              </a:buClr>
              <a:buSzPts val="2000"/>
              <a:buFont typeface="Gill Sans"/>
              <a:buChar char="●"/>
            </a:pPr>
            <a:r>
              <a:rPr lang="en-GB">
                <a:solidFill>
                  <a:schemeClr val="accent3"/>
                </a:solidFill>
              </a:rPr>
              <a:t>Support mentors and mentees working in their service delivery point.</a:t>
            </a:r>
            <a:endParaRPr>
              <a:solidFill>
                <a:schemeClr val="accent3"/>
              </a:solidFill>
            </a:endParaRPr>
          </a:p>
          <a:p>
            <a:pPr marL="457200" lvl="0" indent="-355600" algn="l" rtl="0">
              <a:spcBef>
                <a:spcPts val="0"/>
              </a:spcBef>
              <a:spcAft>
                <a:spcPts val="0"/>
              </a:spcAft>
              <a:buClr>
                <a:schemeClr val="accent3"/>
              </a:buClr>
              <a:buSzPts val="2000"/>
              <a:buFont typeface="Gill Sans"/>
              <a:buChar char="●"/>
            </a:pPr>
            <a:r>
              <a:rPr lang="en-GB">
                <a:solidFill>
                  <a:schemeClr val="accent3"/>
                </a:solidFill>
              </a:rPr>
              <a:t>Engage the mentors and mentees in CQI activities in their respective service delivery points.</a:t>
            </a:r>
            <a:endParaRPr>
              <a:solidFill>
                <a:schemeClr val="accent3"/>
              </a:solidFill>
            </a:endParaRPr>
          </a:p>
          <a:p>
            <a:pPr marL="457200" lvl="0" indent="-355600" algn="l" rtl="0">
              <a:spcBef>
                <a:spcPts val="0"/>
              </a:spcBef>
              <a:spcAft>
                <a:spcPts val="0"/>
              </a:spcAft>
              <a:buClr>
                <a:schemeClr val="accent3"/>
              </a:buClr>
              <a:buSzPts val="2000"/>
              <a:buFont typeface="Gill Sans"/>
              <a:buChar char="●"/>
            </a:pPr>
            <a:r>
              <a:rPr lang="en-GB">
                <a:solidFill>
                  <a:schemeClr val="accent3"/>
                </a:solidFill>
              </a:rPr>
              <a:t>Update the HFMT on progress of the mentorship program.</a:t>
            </a:r>
            <a:endParaRPr>
              <a:solidFill>
                <a:schemeClr val="accent3"/>
              </a:solidFill>
            </a:endParaRPr>
          </a:p>
          <a:p>
            <a:pPr marL="457200" lvl="0" indent="-355600" algn="l" rtl="0">
              <a:spcBef>
                <a:spcPts val="0"/>
              </a:spcBef>
              <a:spcAft>
                <a:spcPts val="0"/>
              </a:spcAft>
              <a:buClr>
                <a:schemeClr val="accent3"/>
              </a:buClr>
              <a:buSzPts val="2000"/>
              <a:buFont typeface="Gill Sans"/>
              <a:buChar char="●"/>
            </a:pPr>
            <a:r>
              <a:rPr lang="en-GB">
                <a:solidFill>
                  <a:schemeClr val="accent3"/>
                </a:solidFill>
              </a:rPr>
              <a:t>Update the Sub-County Health Management Team and County Health Management Team on progress of the mentorship program, as required. </a:t>
            </a:r>
            <a:endParaRPr>
              <a:solidFill>
                <a:schemeClr val="accent3"/>
              </a:solidFill>
            </a:endParaRPr>
          </a:p>
          <a:p>
            <a:pPr marL="457200" lvl="0" indent="-355600" algn="l" rtl="0">
              <a:spcBef>
                <a:spcPts val="0"/>
              </a:spcBef>
              <a:spcAft>
                <a:spcPts val="0"/>
              </a:spcAft>
              <a:buClr>
                <a:schemeClr val="accent3"/>
              </a:buClr>
              <a:buSzPts val="2000"/>
              <a:buFont typeface="Gill Sans"/>
              <a:buChar char="●"/>
            </a:pPr>
            <a:r>
              <a:rPr lang="en-GB">
                <a:solidFill>
                  <a:schemeClr val="accent3"/>
                </a:solidFill>
              </a:rPr>
              <a:t>Conduct selected BFHI implementation activities, such as facility self-assessments.</a:t>
            </a:r>
            <a:endParaRPr>
              <a:solidFill>
                <a:schemeClr val="accent3"/>
              </a:solidFill>
            </a:endParaRPr>
          </a:p>
          <a:p>
            <a:pPr marL="457200" lvl="0" indent="-355600" algn="l" rtl="0">
              <a:spcBef>
                <a:spcPts val="0"/>
              </a:spcBef>
              <a:spcAft>
                <a:spcPts val="1000"/>
              </a:spcAft>
              <a:buClr>
                <a:schemeClr val="accent3"/>
              </a:buClr>
              <a:buSzPts val="2000"/>
              <a:buFont typeface="Gill Sans"/>
              <a:buChar char="●"/>
            </a:pPr>
            <a:r>
              <a:rPr lang="en-GB">
                <a:solidFill>
                  <a:schemeClr val="accent3"/>
                </a:solidFill>
              </a:rPr>
              <a:t>Monitor the breastfeeding counselling mentorship program indicators.</a:t>
            </a:r>
            <a:endParaRPr>
              <a:solidFill>
                <a:schemeClr val="accent3"/>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6" name="Google Shape;566;p87"/>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Conduct a BFHI Health Facility Self-Assessment</a:t>
            </a:r>
            <a:endParaRPr/>
          </a:p>
        </p:txBody>
      </p:sp>
      <p:sp>
        <p:nvSpPr>
          <p:cNvPr id="565" name="Google Shape;565;p87"/>
          <p:cNvSpPr txBox="1">
            <a:spLocks noGrp="1"/>
          </p:cNvSpPr>
          <p:nvPr>
            <p:ph type="body" idx="1"/>
          </p:nvPr>
        </p:nvSpPr>
        <p:spPr>
          <a:xfrm>
            <a:off x="685800" y="1200150"/>
            <a:ext cx="7772400" cy="3429000"/>
          </a:xfrm>
          <a:prstGeom prst="rect">
            <a:avLst/>
          </a:prstGeom>
        </p:spPr>
        <p:txBody>
          <a:bodyPr spcFirstLastPara="1" wrap="square" lIns="0" tIns="0" rIns="0" bIns="0" anchor="t" anchorCtr="0">
            <a:noAutofit/>
          </a:bodyPr>
          <a:lstStyle/>
          <a:p>
            <a:pPr marL="457200" lvl="0" indent="-342900" algn="l" rtl="0">
              <a:spcBef>
                <a:spcPts val="0"/>
              </a:spcBef>
              <a:spcAft>
                <a:spcPts val="0"/>
              </a:spcAft>
              <a:buSzPts val="1800"/>
              <a:buChar char="•"/>
            </a:pPr>
            <a:r>
              <a:rPr lang="en-GB" sz="1800" dirty="0"/>
              <a:t>Purpose: To assess the facility’s preparedness and compliance with BFHI</a:t>
            </a:r>
            <a:endParaRPr sz="1800" dirty="0"/>
          </a:p>
          <a:p>
            <a:pPr marL="457200" lvl="0" indent="-342900" algn="l" rtl="0">
              <a:spcBef>
                <a:spcPts val="1200"/>
              </a:spcBef>
              <a:spcAft>
                <a:spcPts val="0"/>
              </a:spcAft>
              <a:buSzPts val="1800"/>
              <a:buChar char="•"/>
            </a:pPr>
            <a:r>
              <a:rPr lang="en-GB" sz="1800" dirty="0"/>
              <a:t>It </a:t>
            </a:r>
            <a:r>
              <a:rPr lang="en-GB" sz="1800" dirty="0">
                <a:solidFill>
                  <a:srgbClr val="635C5B"/>
                </a:solidFill>
              </a:rPr>
              <a:t>should help to identify—</a:t>
            </a:r>
            <a:endParaRPr sz="1800" dirty="0">
              <a:solidFill>
                <a:srgbClr val="635C5B"/>
              </a:solidFill>
            </a:endParaRPr>
          </a:p>
          <a:p>
            <a:pPr marL="914400" lvl="1" indent="-342900" algn="l" rtl="0">
              <a:spcBef>
                <a:spcPts val="0"/>
              </a:spcBef>
              <a:spcAft>
                <a:spcPts val="0"/>
              </a:spcAft>
              <a:buClr>
                <a:srgbClr val="635C5B"/>
              </a:buClr>
              <a:buSzPts val="1800"/>
              <a:buChar char="—"/>
            </a:pPr>
            <a:r>
              <a:rPr lang="en-GB" sz="1800" dirty="0">
                <a:solidFill>
                  <a:srgbClr val="635C5B"/>
                </a:solidFill>
                <a:latin typeface="Gill Sans MT" panose="020B0502020104020203" pitchFamily="34" charset="0"/>
              </a:rPr>
              <a:t>gaps in implementation of the BFHI Ten Steps to Successful Breastfeeding</a:t>
            </a:r>
            <a:endParaRPr sz="1800" dirty="0">
              <a:solidFill>
                <a:srgbClr val="635C5B"/>
              </a:solidFill>
              <a:latin typeface="Gill Sans MT" panose="020B0502020104020203" pitchFamily="34" charset="0"/>
            </a:endParaRPr>
          </a:p>
          <a:p>
            <a:pPr marL="914400" lvl="1" indent="-342900" algn="l" rtl="0">
              <a:spcBef>
                <a:spcPts val="0"/>
              </a:spcBef>
              <a:spcAft>
                <a:spcPts val="0"/>
              </a:spcAft>
              <a:buClr>
                <a:srgbClr val="635C5B"/>
              </a:buClr>
              <a:buSzPts val="1800"/>
              <a:buChar char="—"/>
            </a:pPr>
            <a:r>
              <a:rPr lang="en-GB" sz="1800" dirty="0">
                <a:solidFill>
                  <a:srgbClr val="635C5B"/>
                </a:solidFill>
                <a:latin typeface="Gill Sans MT" panose="020B0502020104020203" pitchFamily="34" charset="0"/>
              </a:rPr>
              <a:t>practices that need to change or need improvement</a:t>
            </a:r>
            <a:endParaRPr sz="1800" dirty="0">
              <a:solidFill>
                <a:srgbClr val="635C5B"/>
              </a:solidFill>
              <a:latin typeface="Gill Sans MT" panose="020B0502020104020203" pitchFamily="34" charset="0"/>
            </a:endParaRPr>
          </a:p>
          <a:p>
            <a:pPr marL="914400" lvl="1" indent="-342900" algn="l" rtl="0">
              <a:spcBef>
                <a:spcPts val="0"/>
              </a:spcBef>
              <a:spcAft>
                <a:spcPts val="0"/>
              </a:spcAft>
              <a:buClr>
                <a:srgbClr val="635C5B"/>
              </a:buClr>
              <a:buSzPts val="1800"/>
              <a:buChar char="—"/>
            </a:pPr>
            <a:r>
              <a:rPr lang="en-GB" sz="1800" dirty="0">
                <a:solidFill>
                  <a:srgbClr val="635C5B"/>
                </a:solidFill>
                <a:latin typeface="Gill Sans MT" panose="020B0502020104020203" pitchFamily="34" charset="0"/>
              </a:rPr>
              <a:t>health workers who provide breastfeeding counselling</a:t>
            </a:r>
            <a:endParaRPr sz="1800" dirty="0">
              <a:solidFill>
                <a:srgbClr val="635C5B"/>
              </a:solidFill>
              <a:latin typeface="Gill Sans MT" panose="020B0502020104020203" pitchFamily="34" charset="0"/>
            </a:endParaRPr>
          </a:p>
          <a:p>
            <a:pPr marL="914400" lvl="1" indent="-342900" algn="l" rtl="0">
              <a:spcBef>
                <a:spcPts val="0"/>
              </a:spcBef>
              <a:spcAft>
                <a:spcPts val="0"/>
              </a:spcAft>
              <a:buClr>
                <a:srgbClr val="635C5B"/>
              </a:buClr>
              <a:buSzPts val="1800"/>
              <a:buChar char="—"/>
            </a:pPr>
            <a:r>
              <a:rPr lang="en-GB" sz="1800" dirty="0">
                <a:solidFill>
                  <a:srgbClr val="635C5B"/>
                </a:solidFill>
                <a:latin typeface="Gill Sans MT" panose="020B0502020104020203" pitchFamily="34" charset="0"/>
              </a:rPr>
              <a:t>service delivery points where breastfeeding counselling is provided.</a:t>
            </a:r>
            <a:endParaRPr sz="1800" dirty="0">
              <a:solidFill>
                <a:srgbClr val="635C5B"/>
              </a:solidFill>
              <a:latin typeface="Gill Sans MT" panose="020B0502020104020203" pitchFamily="34" charset="0"/>
            </a:endParaRPr>
          </a:p>
          <a:p>
            <a:pPr marL="457200" lvl="0" indent="-342900" algn="l" rtl="0">
              <a:spcBef>
                <a:spcPts val="1000"/>
              </a:spcBef>
              <a:spcAft>
                <a:spcPts val="0"/>
              </a:spcAft>
              <a:buClr>
                <a:srgbClr val="635C5B"/>
              </a:buClr>
              <a:buSzPts val="1800"/>
              <a:buChar char="•"/>
            </a:pPr>
            <a:r>
              <a:rPr lang="en-GB" sz="1800" dirty="0">
                <a:solidFill>
                  <a:srgbClr val="635C5B"/>
                </a:solidFill>
              </a:rPr>
              <a:t>Findings will inform—</a:t>
            </a:r>
            <a:endParaRPr sz="1800" dirty="0">
              <a:solidFill>
                <a:srgbClr val="635C5B"/>
              </a:solidFill>
            </a:endParaRPr>
          </a:p>
          <a:p>
            <a:pPr marL="914400" lvl="1" indent="-342900" algn="l" rtl="0">
              <a:spcBef>
                <a:spcPts val="0"/>
              </a:spcBef>
              <a:spcAft>
                <a:spcPts val="0"/>
              </a:spcAft>
              <a:buClr>
                <a:srgbClr val="635C5B"/>
              </a:buClr>
              <a:buSzPts val="1800"/>
              <a:buChar char="—"/>
            </a:pPr>
            <a:r>
              <a:rPr lang="en-GB" sz="1800" dirty="0">
                <a:solidFill>
                  <a:srgbClr val="635C5B"/>
                </a:solidFill>
                <a:latin typeface="Gill Sans MT" panose="020B0502020104020203" pitchFamily="34" charset="0"/>
              </a:rPr>
              <a:t>selection of mentors and mentees</a:t>
            </a:r>
            <a:endParaRPr sz="1800" dirty="0">
              <a:solidFill>
                <a:srgbClr val="635C5B"/>
              </a:solidFill>
              <a:latin typeface="Gill Sans MT" panose="020B0502020104020203" pitchFamily="34" charset="0"/>
            </a:endParaRPr>
          </a:p>
          <a:p>
            <a:pPr marL="914400" lvl="1" indent="-342900" algn="l" rtl="0">
              <a:spcBef>
                <a:spcPts val="0"/>
              </a:spcBef>
              <a:spcAft>
                <a:spcPts val="0"/>
              </a:spcAft>
              <a:buClr>
                <a:srgbClr val="635C5B"/>
              </a:buClr>
              <a:buSzPts val="1800"/>
              <a:buChar char="—"/>
            </a:pPr>
            <a:r>
              <a:rPr lang="en-GB" sz="1800" dirty="0">
                <a:solidFill>
                  <a:srgbClr val="635C5B"/>
                </a:solidFill>
                <a:latin typeface="Gill Sans MT" panose="020B0502020104020203" pitchFamily="34" charset="0"/>
              </a:rPr>
              <a:t>procurement efforts</a:t>
            </a:r>
            <a:endParaRPr sz="1800" dirty="0">
              <a:solidFill>
                <a:srgbClr val="635C5B"/>
              </a:solidFill>
              <a:latin typeface="Gill Sans MT" panose="020B0502020104020203" pitchFamily="34" charset="0"/>
            </a:endParaRPr>
          </a:p>
          <a:p>
            <a:pPr marL="914400" lvl="1" indent="-342900" algn="l" rtl="0">
              <a:spcBef>
                <a:spcPts val="0"/>
              </a:spcBef>
              <a:spcAft>
                <a:spcPts val="0"/>
              </a:spcAft>
              <a:buClr>
                <a:srgbClr val="635C5B"/>
              </a:buClr>
              <a:buSzPts val="1800"/>
              <a:buChar char="—"/>
            </a:pPr>
            <a:r>
              <a:rPr lang="en-GB" sz="1800" dirty="0">
                <a:solidFill>
                  <a:srgbClr val="635C5B"/>
                </a:solidFill>
                <a:latin typeface="Gill Sans MT" panose="020B0502020104020203" pitchFamily="34" charset="0"/>
              </a:rPr>
              <a:t>priority service delivery points for the mentorship program</a:t>
            </a:r>
            <a:endParaRPr sz="1800" dirty="0">
              <a:solidFill>
                <a:srgbClr val="635C5B"/>
              </a:solidFill>
              <a:latin typeface="Gill Sans MT" panose="020B0502020104020203" pitchFamily="34" charset="0"/>
            </a:endParaRPr>
          </a:p>
          <a:p>
            <a:pPr marL="914400" lvl="1" indent="-342900" algn="l" rtl="0">
              <a:spcBef>
                <a:spcPts val="0"/>
              </a:spcBef>
              <a:spcAft>
                <a:spcPts val="0"/>
              </a:spcAft>
              <a:buClr>
                <a:srgbClr val="635C5B"/>
              </a:buClr>
              <a:buSzPts val="1800"/>
              <a:buChar char="—"/>
            </a:pPr>
            <a:r>
              <a:rPr lang="en-GB" sz="1800" dirty="0">
                <a:solidFill>
                  <a:srgbClr val="635C5B"/>
                </a:solidFill>
                <a:latin typeface="Gill Sans MT" panose="020B0502020104020203" pitchFamily="34" charset="0"/>
              </a:rPr>
              <a:t>focus competencies for the mentorship program. </a:t>
            </a:r>
            <a:endParaRPr sz="1800" dirty="0">
              <a:solidFill>
                <a:srgbClr val="635C5B"/>
              </a:solidFill>
              <a:latin typeface="Gill Sans MT" panose="020B0502020104020203"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2" name="Google Shape;572;p88"/>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Conduct an Inception Meeting</a:t>
            </a:r>
            <a:endParaRPr/>
          </a:p>
        </p:txBody>
      </p:sp>
      <p:sp>
        <p:nvSpPr>
          <p:cNvPr id="571" name="Google Shape;571;p88"/>
          <p:cNvSpPr txBox="1">
            <a:spLocks noGrp="1"/>
          </p:cNvSpPr>
          <p:nvPr>
            <p:ph type="body" idx="1"/>
          </p:nvPr>
        </p:nvSpPr>
        <p:spPr>
          <a:xfrm>
            <a:off x="685800" y="1200150"/>
            <a:ext cx="7772400" cy="3429000"/>
          </a:xfrm>
          <a:prstGeom prst="rect">
            <a:avLst/>
          </a:prstGeom>
        </p:spPr>
        <p:txBody>
          <a:bodyPr spcFirstLastPara="1" wrap="square" lIns="0" tIns="0" rIns="0" bIns="0" anchor="t" anchorCtr="0">
            <a:normAutofit/>
          </a:bodyPr>
          <a:lstStyle/>
          <a:p>
            <a:pPr marL="457200" lvl="0" indent="-342900" algn="l" rtl="0">
              <a:spcBef>
                <a:spcPts val="0"/>
              </a:spcBef>
              <a:spcAft>
                <a:spcPts val="0"/>
              </a:spcAft>
              <a:buSzPts val="1800"/>
              <a:buChar char="•"/>
            </a:pPr>
            <a:r>
              <a:rPr lang="en-GB"/>
              <a:t>Purpose: launch the program, make plans, and develop timelines for the implementation of the mentorship program.</a:t>
            </a:r>
            <a:endParaRPr/>
          </a:p>
          <a:p>
            <a:pPr marL="457200" lvl="0" indent="-342900" algn="l" rtl="0">
              <a:spcBef>
                <a:spcPts val="1200"/>
              </a:spcBef>
              <a:spcAft>
                <a:spcPts val="0"/>
              </a:spcAft>
              <a:buSzPts val="1800"/>
              <a:buChar char="•"/>
            </a:pPr>
            <a:r>
              <a:rPr lang="en-GB"/>
              <a:t>The BFHI facility coordinator organises the inception meeting with support from the BFHI Facility Implementation Team.</a:t>
            </a:r>
            <a:endParaRPr/>
          </a:p>
          <a:p>
            <a:pPr marL="457200" lvl="0" indent="-342900" algn="l" rtl="0">
              <a:spcBef>
                <a:spcPts val="1200"/>
              </a:spcBef>
              <a:spcAft>
                <a:spcPts val="1200"/>
              </a:spcAft>
              <a:buSzPts val="1800"/>
              <a:buChar char="•"/>
            </a:pPr>
            <a:r>
              <a:rPr lang="en-GB"/>
              <a:t>Invite the HFMT and HODs to this meeting.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8" name="Google Shape;578;p89"/>
          <p:cNvSpPr txBox="1">
            <a:spLocks noGrp="1"/>
          </p:cNvSpPr>
          <p:nvPr>
            <p:ph type="title"/>
          </p:nvPr>
        </p:nvSpPr>
        <p:spPr>
          <a:xfrm>
            <a:off x="686104" y="1905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Acquire Resources</a:t>
            </a:r>
            <a:endParaRPr/>
          </a:p>
        </p:txBody>
      </p:sp>
      <p:sp>
        <p:nvSpPr>
          <p:cNvPr id="577" name="Google Shape;577;p89"/>
          <p:cNvSpPr txBox="1">
            <a:spLocks noGrp="1"/>
          </p:cNvSpPr>
          <p:nvPr>
            <p:ph type="body" idx="1"/>
          </p:nvPr>
        </p:nvSpPr>
        <p:spPr>
          <a:xfrm>
            <a:off x="685800" y="1047750"/>
            <a:ext cx="7772400" cy="3429000"/>
          </a:xfrm>
          <a:prstGeom prst="rect">
            <a:avLst/>
          </a:prstGeom>
        </p:spPr>
        <p:txBody>
          <a:bodyPr spcFirstLastPara="1" wrap="square" lIns="0" tIns="0" rIns="0" bIns="0" anchor="t" anchorCtr="0">
            <a:noAutofit/>
          </a:bodyPr>
          <a:lstStyle/>
          <a:p>
            <a:pPr marL="457200" lvl="0" indent="-340677" algn="l" rtl="0">
              <a:lnSpc>
                <a:spcPct val="95000"/>
              </a:lnSpc>
              <a:spcBef>
                <a:spcPts val="0"/>
              </a:spcBef>
              <a:spcAft>
                <a:spcPts val="0"/>
              </a:spcAft>
              <a:buClr>
                <a:srgbClr val="635C5B"/>
              </a:buClr>
              <a:buSzPts val="1765"/>
              <a:buFont typeface="Noto Sans Symbols"/>
              <a:buChar char="●"/>
            </a:pPr>
            <a:r>
              <a:rPr lang="en-GB" sz="1765" dirty="0">
                <a:solidFill>
                  <a:srgbClr val="635C5B"/>
                </a:solidFill>
              </a:rPr>
              <a:t>Those involved in the mentorship program—mentors, mentees, administrators—must have sufficient time to engage in the mentorship program for it to be successful.</a:t>
            </a:r>
            <a:endParaRPr sz="1765" dirty="0">
              <a:solidFill>
                <a:srgbClr val="635C5B"/>
              </a:solidFill>
            </a:endParaRPr>
          </a:p>
          <a:p>
            <a:pPr marL="457200" lvl="0" indent="-340677" algn="l" rtl="0">
              <a:lnSpc>
                <a:spcPct val="95000"/>
              </a:lnSpc>
              <a:spcBef>
                <a:spcPts val="0"/>
              </a:spcBef>
              <a:spcAft>
                <a:spcPts val="0"/>
              </a:spcAft>
              <a:buClr>
                <a:srgbClr val="635C5B"/>
              </a:buClr>
              <a:buSzPts val="1765"/>
              <a:buFont typeface="Noto Sans Symbols"/>
              <a:buChar char="●"/>
            </a:pPr>
            <a:r>
              <a:rPr lang="en-GB" sz="1765" dirty="0">
                <a:solidFill>
                  <a:srgbClr val="635C5B"/>
                </a:solidFill>
              </a:rPr>
              <a:t>Implementing the mentorship program requires the following resources:</a:t>
            </a:r>
            <a:endParaRPr sz="1765" dirty="0">
              <a:solidFill>
                <a:srgbClr val="635C5B"/>
              </a:solidFill>
            </a:endParaRPr>
          </a:p>
          <a:p>
            <a:pPr marL="914400" lvl="1" indent="-340677" algn="l" rtl="0">
              <a:lnSpc>
                <a:spcPct val="95000"/>
              </a:lnSpc>
              <a:spcBef>
                <a:spcPts val="0"/>
              </a:spcBef>
              <a:spcAft>
                <a:spcPts val="0"/>
              </a:spcAft>
              <a:buClr>
                <a:srgbClr val="635C5B"/>
              </a:buClr>
              <a:buSzPts val="1765"/>
              <a:buFont typeface="Gill Sans"/>
              <a:buChar char="—"/>
            </a:pPr>
            <a:r>
              <a:rPr lang="en-GB" sz="1765" dirty="0">
                <a:solidFill>
                  <a:srgbClr val="635C5B"/>
                </a:solidFill>
                <a:latin typeface="Gill Sans MT" panose="020B0502020104020203" pitchFamily="34" charset="0"/>
              </a:rPr>
              <a:t>visualisation boards for tracking key indicators</a:t>
            </a:r>
            <a:endParaRPr sz="1765" dirty="0">
              <a:solidFill>
                <a:srgbClr val="635C5B"/>
              </a:solidFill>
              <a:latin typeface="Gill Sans MT" panose="020B0502020104020203" pitchFamily="34" charset="0"/>
            </a:endParaRPr>
          </a:p>
          <a:p>
            <a:pPr marL="914400" lvl="1" indent="-340677" algn="l" rtl="0">
              <a:lnSpc>
                <a:spcPct val="95000"/>
              </a:lnSpc>
              <a:spcBef>
                <a:spcPts val="0"/>
              </a:spcBef>
              <a:spcAft>
                <a:spcPts val="0"/>
              </a:spcAft>
              <a:buClr>
                <a:srgbClr val="635C5B"/>
              </a:buClr>
              <a:buSzPts val="1765"/>
              <a:buFont typeface="Gill Sans"/>
              <a:buChar char="—"/>
            </a:pPr>
            <a:r>
              <a:rPr lang="en-GB" sz="1765" dirty="0">
                <a:solidFill>
                  <a:srgbClr val="635C5B"/>
                </a:solidFill>
                <a:latin typeface="Gill Sans MT" panose="020B0502020104020203" pitchFamily="34" charset="0"/>
              </a:rPr>
              <a:t>job aids (i.e., counselling checklists, mentoring reminders) and mentorship program tools (i.e., observation tools, progress tracking logs) for mentors and mentees (Annex 4a and 4b)</a:t>
            </a:r>
            <a:endParaRPr sz="1765" dirty="0">
              <a:solidFill>
                <a:srgbClr val="635C5B"/>
              </a:solidFill>
              <a:latin typeface="Gill Sans MT" panose="020B0502020104020203" pitchFamily="34" charset="0"/>
            </a:endParaRPr>
          </a:p>
          <a:p>
            <a:pPr marL="914400" lvl="1" indent="-340677" algn="l" rtl="0">
              <a:lnSpc>
                <a:spcPct val="95000"/>
              </a:lnSpc>
              <a:spcBef>
                <a:spcPts val="0"/>
              </a:spcBef>
              <a:spcAft>
                <a:spcPts val="0"/>
              </a:spcAft>
              <a:buClr>
                <a:srgbClr val="635C5B"/>
              </a:buClr>
              <a:buSzPts val="1765"/>
              <a:buFont typeface="Gill Sans"/>
              <a:buChar char="—"/>
            </a:pPr>
            <a:r>
              <a:rPr lang="en-GB" sz="1765" dirty="0">
                <a:solidFill>
                  <a:srgbClr val="635C5B"/>
                </a:solidFill>
                <a:latin typeface="Gill Sans MT" panose="020B0502020104020203" pitchFamily="34" charset="0"/>
              </a:rPr>
              <a:t>information, education, and communication materials for BHFI for the mother being counselled (i.e., counselling cards, pamphlets, posters, videos) </a:t>
            </a:r>
            <a:endParaRPr sz="1765" dirty="0">
              <a:solidFill>
                <a:srgbClr val="635C5B"/>
              </a:solidFill>
              <a:latin typeface="Gill Sans MT" panose="020B0502020104020203" pitchFamily="34" charset="0"/>
            </a:endParaRPr>
          </a:p>
          <a:p>
            <a:pPr marL="914400" lvl="1" indent="-340677" algn="l" rtl="0">
              <a:lnSpc>
                <a:spcPct val="95000"/>
              </a:lnSpc>
              <a:spcBef>
                <a:spcPts val="0"/>
              </a:spcBef>
              <a:spcAft>
                <a:spcPts val="0"/>
              </a:spcAft>
              <a:buClr>
                <a:srgbClr val="635C5B"/>
              </a:buClr>
              <a:buSzPts val="1765"/>
              <a:buFont typeface="Gill Sans"/>
              <a:buChar char="—"/>
            </a:pPr>
            <a:r>
              <a:rPr lang="en-GB" sz="1765" dirty="0">
                <a:solidFill>
                  <a:srgbClr val="635C5B"/>
                </a:solidFill>
                <a:latin typeface="Gill Sans MT" panose="020B0502020104020203" pitchFamily="34" charset="0"/>
              </a:rPr>
              <a:t>secure place to store mentoring tools and logs (i.e., binders, folders, cabinets) </a:t>
            </a:r>
            <a:endParaRPr sz="1765" dirty="0">
              <a:solidFill>
                <a:srgbClr val="635C5B"/>
              </a:solidFill>
              <a:latin typeface="Gill Sans MT" panose="020B0502020104020203" pitchFamily="34" charset="0"/>
            </a:endParaRPr>
          </a:p>
          <a:p>
            <a:pPr marL="914400" lvl="1" indent="-340677" algn="l" rtl="0">
              <a:lnSpc>
                <a:spcPct val="95000"/>
              </a:lnSpc>
              <a:spcBef>
                <a:spcPts val="0"/>
              </a:spcBef>
              <a:spcAft>
                <a:spcPts val="0"/>
              </a:spcAft>
              <a:buClr>
                <a:srgbClr val="635C5B"/>
              </a:buClr>
              <a:buSzPts val="1765"/>
              <a:buFont typeface="Gill Sans"/>
              <a:buChar char="—"/>
            </a:pPr>
            <a:r>
              <a:rPr lang="en-GB" sz="1765" dirty="0">
                <a:solidFill>
                  <a:srgbClr val="635C5B"/>
                </a:solidFill>
                <a:latin typeface="Gill Sans MT" panose="020B0502020104020203" pitchFamily="34" charset="0"/>
              </a:rPr>
              <a:t>certificates of completion of the mentorship program.</a:t>
            </a:r>
            <a:endParaRPr sz="1765" dirty="0">
              <a:solidFill>
                <a:srgbClr val="635C5B"/>
              </a:solidFill>
              <a:latin typeface="Gill Sans MT" panose="020B0502020104020203" pitchFamily="34" charset="0"/>
            </a:endParaRPr>
          </a:p>
          <a:p>
            <a:pPr marL="0" lvl="0" indent="0" algn="l" rtl="0">
              <a:lnSpc>
                <a:spcPct val="80000"/>
              </a:lnSpc>
              <a:spcBef>
                <a:spcPts val="800"/>
              </a:spcBef>
              <a:spcAft>
                <a:spcPts val="1200"/>
              </a:spcAft>
              <a:buSzPts val="1018"/>
              <a:buNone/>
            </a:pPr>
            <a:endParaRPr sz="195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90"/>
          <p:cNvSpPr txBox="1">
            <a:spLocks noGrp="1"/>
          </p:cNvSpPr>
          <p:nvPr>
            <p:ph type="title" idx="4294967295"/>
          </p:nvPr>
        </p:nvSpPr>
        <p:spPr>
          <a:xfrm>
            <a:off x="0" y="0"/>
            <a:ext cx="9144000" cy="4741863"/>
          </a:xfrm>
          <a:prstGeom prst="rect">
            <a:avLst/>
          </a:prstGeom>
          <a:solidFill>
            <a:schemeClr val="accent2"/>
          </a:solidFill>
          <a:ln>
            <a:noFill/>
            <a:prstDash/>
          </a:ln>
          <a:effectLst/>
        </p:spPr>
        <p:txBody>
          <a:bodyPr rot="0" spcFirstLastPara="1" vertOverflow="overflow" horzOverflow="overflow" vert="horz" wrap="square" lIns="457200" tIns="91425" rIns="91425" bIns="91425"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1200"/>
              </a:spcAft>
              <a:buClr>
                <a:schemeClr val="lt1"/>
              </a:buClr>
              <a:buSzPts val="2000"/>
              <a:buFont typeface="Arial"/>
              <a:buNone/>
              <a:tabLst/>
              <a:defRPr/>
            </a:pPr>
            <a:r>
              <a:rPr kumimoji="0" lang="en-GB" sz="2500" b="1" i="0" u="none" strike="noStrike" kern="0" cap="none" spc="0" normalizeH="0" baseline="0" noProof="0" dirty="0">
                <a:ln>
                  <a:noFill/>
                </a:ln>
                <a:solidFill>
                  <a:schemeClr val="lt1"/>
                </a:solidFill>
                <a:effectLst/>
                <a:uLnTx/>
                <a:uFillTx/>
                <a:latin typeface="Gill Sans MT" panose="020B0502020104020203" pitchFamily="34" charset="0"/>
                <a:ea typeface="Gill Sans"/>
                <a:cs typeface="Gill Sans"/>
                <a:sym typeface="Gill Sans"/>
              </a:rPr>
              <a:t>Next Steps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9" name="Google Shape;589;p91"/>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Next Steps </a:t>
            </a:r>
            <a:endParaRPr dirty="0"/>
          </a:p>
        </p:txBody>
      </p:sp>
      <p:sp>
        <p:nvSpPr>
          <p:cNvPr id="588" name="Google Shape;588;p91"/>
          <p:cNvSpPr txBox="1">
            <a:spLocks noGrp="1"/>
          </p:cNvSpPr>
          <p:nvPr>
            <p:ph type="body" idx="1"/>
          </p:nvPr>
        </p:nvSpPr>
        <p:spPr>
          <a:xfrm>
            <a:off x="685800" y="1200150"/>
            <a:ext cx="7772400" cy="3429000"/>
          </a:xfrm>
          <a:prstGeom prst="rect">
            <a:avLst/>
          </a:prstGeom>
        </p:spPr>
        <p:txBody>
          <a:bodyPr spcFirstLastPara="1" wrap="square" lIns="0" tIns="0" rIns="0" bIns="0" anchor="t" anchorCtr="0">
            <a:normAutofit/>
          </a:bodyPr>
          <a:lstStyle/>
          <a:p>
            <a:pPr marL="457200" lvl="0" indent="-361950" algn="l" rtl="0">
              <a:spcBef>
                <a:spcPts val="0"/>
              </a:spcBef>
              <a:spcAft>
                <a:spcPts val="0"/>
              </a:spcAft>
              <a:buSzPts val="2100"/>
              <a:buChar char="•"/>
            </a:pPr>
            <a:r>
              <a:rPr lang="en-GB" sz="2100" dirty="0"/>
              <a:t>The facility in-charge and the HFMT will—</a:t>
            </a:r>
            <a:endParaRPr sz="2100" dirty="0"/>
          </a:p>
          <a:p>
            <a:pPr marL="914400" lvl="1" indent="-361950" algn="l" rtl="0">
              <a:spcBef>
                <a:spcPts val="1000"/>
              </a:spcBef>
              <a:spcAft>
                <a:spcPts val="0"/>
              </a:spcAft>
              <a:buSzPts val="2100"/>
              <a:buChar char="—"/>
            </a:pPr>
            <a:r>
              <a:rPr lang="en-GB" sz="2100" dirty="0">
                <a:latin typeface="Gill Sans MT" panose="020B0502020104020203" pitchFamily="34" charset="0"/>
              </a:rPr>
              <a:t>Nominate the BFHI facility coordinator. </a:t>
            </a:r>
            <a:endParaRPr sz="2100" dirty="0">
              <a:latin typeface="Gill Sans MT" panose="020B0502020104020203" pitchFamily="34" charset="0"/>
            </a:endParaRPr>
          </a:p>
          <a:p>
            <a:pPr marL="914400" lvl="1" indent="-361950" algn="l" rtl="0">
              <a:spcBef>
                <a:spcPts val="1000"/>
              </a:spcBef>
              <a:spcAft>
                <a:spcPts val="0"/>
              </a:spcAft>
              <a:buSzPts val="2100"/>
              <a:buChar char="—"/>
            </a:pPr>
            <a:r>
              <a:rPr lang="en-GB" sz="2100" dirty="0">
                <a:latin typeface="Gill Sans MT" panose="020B0502020104020203" pitchFamily="34" charset="0"/>
              </a:rPr>
              <a:t>Nominate members of the BFHI Facility Implementation Team.</a:t>
            </a:r>
            <a:endParaRPr sz="2100" dirty="0">
              <a:latin typeface="Gill Sans MT" panose="020B0502020104020203" pitchFamily="34" charset="0"/>
            </a:endParaRPr>
          </a:p>
          <a:p>
            <a:pPr marL="457200" lvl="0" indent="-361950" algn="l" rtl="0">
              <a:spcBef>
                <a:spcPts val="1000"/>
              </a:spcBef>
              <a:spcAft>
                <a:spcPts val="0"/>
              </a:spcAft>
              <a:buSzPts val="2100"/>
              <a:buChar char="•"/>
            </a:pPr>
            <a:r>
              <a:rPr lang="en-GB" sz="2100" dirty="0"/>
              <a:t>Conduct a BFHI Health Facility Self-Assessment.</a:t>
            </a:r>
            <a:endParaRPr sz="2100" dirty="0"/>
          </a:p>
          <a:p>
            <a:pPr marL="457200" lvl="0" indent="-361950" algn="l" rtl="0">
              <a:spcBef>
                <a:spcPts val="1000"/>
              </a:spcBef>
              <a:spcAft>
                <a:spcPts val="1000"/>
              </a:spcAft>
              <a:buSzPts val="2100"/>
              <a:buChar char="•"/>
            </a:pPr>
            <a:r>
              <a:rPr lang="en-GB" sz="2100" dirty="0"/>
              <a:t>Organise an inception meeting. </a:t>
            </a:r>
            <a:endParaRPr sz="21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8"/>
          <p:cNvSpPr txBox="1">
            <a:spLocks noGrp="1"/>
          </p:cNvSpPr>
          <p:nvPr>
            <p:ph type="title" idx="4294967295"/>
          </p:nvPr>
        </p:nvSpPr>
        <p:spPr>
          <a:xfrm>
            <a:off x="0" y="0"/>
            <a:ext cx="9144000" cy="4787900"/>
          </a:xfrm>
          <a:prstGeom prst="rect">
            <a:avLst/>
          </a:prstGeom>
          <a:solidFill>
            <a:schemeClr val="accent4"/>
          </a:solidFill>
          <a:ln>
            <a:noFill/>
            <a:prstDash/>
          </a:ln>
          <a:effectLst/>
        </p:spPr>
        <p:txBody>
          <a:bodyPr rot="0" spcFirstLastPara="1" vertOverflow="overflow" horzOverflow="overflow" vert="horz" wrap="square" lIns="457200" tIns="91425" rIns="91425" bIns="91425"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1200"/>
              </a:spcAft>
              <a:buClr>
                <a:schemeClr val="lt1"/>
              </a:buClr>
              <a:buSzPts val="2000"/>
              <a:buFont typeface="Arial"/>
              <a:buNone/>
              <a:tabLst/>
              <a:defRPr/>
            </a:pPr>
            <a:r>
              <a:rPr kumimoji="0" lang="en-GB" sz="2500" b="1" i="0" u="none" strike="noStrike" kern="0" cap="none" spc="0" normalizeH="0" baseline="0" noProof="0" dirty="0">
                <a:ln>
                  <a:noFill/>
                </a:ln>
                <a:solidFill>
                  <a:schemeClr val="lt1"/>
                </a:solidFill>
                <a:effectLst/>
                <a:uLnTx/>
                <a:uFillTx/>
                <a:latin typeface="Gill Sans MT" panose="020B0502020104020203" pitchFamily="34" charset="0"/>
                <a:ea typeface="Gill Sans"/>
                <a:cs typeface="Gill Sans"/>
                <a:sym typeface="Gill Sans"/>
              </a:rPr>
              <a:t>Importance of Breastfeeding</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92"/>
          <p:cNvSpPr txBox="1">
            <a:spLocks noGrp="1"/>
          </p:cNvSpPr>
          <p:nvPr>
            <p:ph type="title" idx="4294967295"/>
          </p:nvPr>
        </p:nvSpPr>
        <p:spPr>
          <a:xfrm>
            <a:off x="0" y="0"/>
            <a:ext cx="9144000" cy="4756150"/>
          </a:xfrm>
          <a:prstGeom prst="rect">
            <a:avLst/>
          </a:prstGeom>
          <a:solidFill>
            <a:schemeClr val="accent2"/>
          </a:solidFill>
          <a:ln>
            <a:noFill/>
            <a:prstDash/>
          </a:ln>
          <a:effectLst/>
        </p:spPr>
        <p:txBody>
          <a:bodyPr rot="0" spcFirstLastPara="1" vertOverflow="overflow" horzOverflow="overflow" vert="horz" wrap="square" lIns="457200" tIns="91425" rIns="91425" bIns="91425"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1200"/>
              </a:spcAft>
              <a:buClr>
                <a:schemeClr val="lt1"/>
              </a:buClr>
              <a:buSzPts val="2000"/>
              <a:buFont typeface="Arial"/>
              <a:buNone/>
              <a:tabLst/>
              <a:defRPr/>
            </a:pPr>
            <a:r>
              <a:rPr kumimoji="0" lang="en-GB" sz="2500" b="1" i="0" u="none" strike="noStrike" kern="0" cap="none" spc="0" normalizeH="0" baseline="0" noProof="0" dirty="0">
                <a:ln>
                  <a:noFill/>
                </a:ln>
                <a:solidFill>
                  <a:schemeClr val="lt1"/>
                </a:solidFill>
                <a:effectLst/>
                <a:uLnTx/>
                <a:uFillTx/>
                <a:latin typeface="Gill Sans MT" panose="020B0502020104020203" pitchFamily="34" charset="0"/>
                <a:ea typeface="Gill Sans"/>
                <a:cs typeface="Gill Sans"/>
                <a:sym typeface="Gill Sans"/>
              </a:rPr>
              <a:t>Summary</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600" name="Google Shape;600;p93"/>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Summary </a:t>
            </a:r>
            <a:endParaRPr dirty="0"/>
          </a:p>
        </p:txBody>
      </p:sp>
      <p:sp>
        <p:nvSpPr>
          <p:cNvPr id="599" name="Google Shape;599;p93"/>
          <p:cNvSpPr txBox="1">
            <a:spLocks noGrp="1"/>
          </p:cNvSpPr>
          <p:nvPr>
            <p:ph type="body" idx="1"/>
          </p:nvPr>
        </p:nvSpPr>
        <p:spPr>
          <a:xfrm>
            <a:off x="685800" y="1200150"/>
            <a:ext cx="7772400" cy="3429000"/>
          </a:xfrm>
          <a:prstGeom prst="rect">
            <a:avLst/>
          </a:prstGeom>
        </p:spPr>
        <p:txBody>
          <a:bodyPr spcFirstLastPara="1" wrap="square" lIns="0" tIns="0" rIns="0" bIns="0" anchor="t" anchorCtr="0">
            <a:normAutofit fontScale="92500" lnSpcReduction="10000"/>
          </a:bodyPr>
          <a:lstStyle/>
          <a:p>
            <a:pPr marL="457200" lvl="0" indent="-342900" algn="l" rtl="0">
              <a:spcBef>
                <a:spcPts val="0"/>
              </a:spcBef>
              <a:spcAft>
                <a:spcPts val="0"/>
              </a:spcAft>
              <a:buSzPts val="1800"/>
              <a:buChar char="•"/>
            </a:pPr>
            <a:r>
              <a:rPr lang="en-GB" dirty="0"/>
              <a:t>The goal of the breastfeeding counselling mentorship program is to improve the quality of breastfeeding counselling provided by health workers.</a:t>
            </a:r>
            <a:endParaRPr dirty="0"/>
          </a:p>
          <a:p>
            <a:pPr marL="457200" lvl="0" indent="-342900" algn="l" rtl="0">
              <a:spcBef>
                <a:spcPts val="1000"/>
              </a:spcBef>
              <a:spcAft>
                <a:spcPts val="0"/>
              </a:spcAft>
              <a:buSzPts val="1800"/>
              <a:buChar char="•"/>
            </a:pPr>
            <a:r>
              <a:rPr lang="en-GB" dirty="0"/>
              <a:t>Mentors teach and coach mentees to ensure competency in breastfeeding counselling. </a:t>
            </a:r>
            <a:endParaRPr dirty="0"/>
          </a:p>
          <a:p>
            <a:pPr marL="457200" lvl="0" indent="-342900" algn="l" rtl="0">
              <a:spcBef>
                <a:spcPts val="1000"/>
              </a:spcBef>
              <a:spcAft>
                <a:spcPts val="0"/>
              </a:spcAft>
              <a:buSzPts val="1800"/>
              <a:buChar char="•"/>
            </a:pPr>
            <a:r>
              <a:rPr lang="en-GB" dirty="0"/>
              <a:t>The mentorship program is one way that a facility can achieve Step 2 (staff competency) of the BFHI Ten Steps.</a:t>
            </a:r>
            <a:endParaRPr dirty="0"/>
          </a:p>
          <a:p>
            <a:pPr marL="457200" lvl="0" indent="-342900" algn="l" rtl="0">
              <a:spcBef>
                <a:spcPts val="1000"/>
              </a:spcBef>
              <a:spcAft>
                <a:spcPts val="1000"/>
              </a:spcAft>
              <a:buSzPts val="1800"/>
              <a:buChar char="•"/>
            </a:pPr>
            <a:r>
              <a:rPr lang="en-GB" dirty="0"/>
              <a:t>There are several steps to implement the mentorship program at a facility. The facility in-charge and HFMT, along with the BFHI facility coordinator and BFHI Facility Implementation Team, are responsible for program implementation. </a:t>
            </a:r>
            <a:endParaRPr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6" name="Google Shape;606;p94"/>
          <p:cNvSpPr txBox="1">
            <a:spLocks noGrp="1"/>
          </p:cNvSpPr>
          <p:nvPr>
            <p:ph type="title"/>
          </p:nvPr>
        </p:nvSpPr>
        <p:spPr>
          <a:xfrm>
            <a:off x="686104" y="381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References (1)</a:t>
            </a:r>
            <a:endParaRPr/>
          </a:p>
        </p:txBody>
      </p:sp>
      <p:sp>
        <p:nvSpPr>
          <p:cNvPr id="605" name="Google Shape;605;p94"/>
          <p:cNvSpPr txBox="1">
            <a:spLocks noGrp="1"/>
          </p:cNvSpPr>
          <p:nvPr>
            <p:ph type="body" idx="1"/>
          </p:nvPr>
        </p:nvSpPr>
        <p:spPr>
          <a:xfrm>
            <a:off x="685800" y="742950"/>
            <a:ext cx="7772400" cy="3868800"/>
          </a:xfrm>
          <a:prstGeom prst="rect">
            <a:avLst/>
          </a:prstGeom>
        </p:spPr>
        <p:txBody>
          <a:bodyPr spcFirstLastPara="1" wrap="square" lIns="0" tIns="0" rIns="0" bIns="0" anchor="t" anchorCtr="0">
            <a:noAutofit/>
          </a:bodyPr>
          <a:lstStyle/>
          <a:p>
            <a:pPr marL="228600" lvl="0" indent="-228600" algn="l" rtl="0">
              <a:spcBef>
                <a:spcPts val="0"/>
              </a:spcBef>
              <a:spcAft>
                <a:spcPts val="0"/>
              </a:spcAft>
              <a:buClr>
                <a:schemeClr val="dk1"/>
              </a:buClr>
              <a:buSzPts val="1100"/>
              <a:buFont typeface="Arial"/>
              <a:buNone/>
            </a:pPr>
            <a:r>
              <a:rPr lang="en-GB" sz="1300" dirty="0">
                <a:solidFill>
                  <a:srgbClr val="3D3D2C"/>
                </a:solidFill>
              </a:rPr>
              <a:t>Haroon, Sarah, Jai K. Das, Rehana A. Salam, </a:t>
            </a:r>
            <a:r>
              <a:rPr lang="en-GB" sz="1300" dirty="0" err="1">
                <a:solidFill>
                  <a:srgbClr val="3D3D2C"/>
                </a:solidFill>
              </a:rPr>
              <a:t>Aamer</a:t>
            </a:r>
            <a:r>
              <a:rPr lang="en-GB" sz="1300" dirty="0">
                <a:solidFill>
                  <a:srgbClr val="3D3D2C"/>
                </a:solidFill>
              </a:rPr>
              <a:t> </a:t>
            </a:r>
            <a:r>
              <a:rPr lang="en-GB" sz="1300" dirty="0" err="1">
                <a:solidFill>
                  <a:srgbClr val="3D3D2C"/>
                </a:solidFill>
              </a:rPr>
              <a:t>Imdad</a:t>
            </a:r>
            <a:r>
              <a:rPr lang="en-GB" sz="1300" dirty="0">
                <a:solidFill>
                  <a:srgbClr val="3D3D2C"/>
                </a:solidFill>
              </a:rPr>
              <a:t>, and Zulfiqar A. </a:t>
            </a:r>
            <a:r>
              <a:rPr lang="en-GB" sz="1300" dirty="0" err="1">
                <a:solidFill>
                  <a:srgbClr val="3D3D2C"/>
                </a:solidFill>
              </a:rPr>
              <a:t>Bhutta</a:t>
            </a:r>
            <a:r>
              <a:rPr lang="en-GB" sz="1300" dirty="0">
                <a:solidFill>
                  <a:srgbClr val="3D3D2C"/>
                </a:solidFill>
              </a:rPr>
              <a:t>. 2013. “Breastfeeding Promotion Interventions and Breastfeeding Practices: A Systematic Review”. </a:t>
            </a:r>
            <a:r>
              <a:rPr lang="en-GB" sz="1300" i="1" dirty="0">
                <a:solidFill>
                  <a:srgbClr val="3D3D2C"/>
                </a:solidFill>
              </a:rPr>
              <a:t>BMC Public Health</a:t>
            </a:r>
            <a:r>
              <a:rPr lang="en-GB" sz="1300" dirty="0">
                <a:solidFill>
                  <a:srgbClr val="3D3D2C"/>
                </a:solidFill>
              </a:rPr>
              <a:t>. 13(</a:t>
            </a:r>
            <a:r>
              <a:rPr lang="en-GB" sz="1300" dirty="0" err="1">
                <a:solidFill>
                  <a:srgbClr val="3D3D2C"/>
                </a:solidFill>
              </a:rPr>
              <a:t>Suppl</a:t>
            </a:r>
            <a:r>
              <a:rPr lang="en-GB" sz="1300" dirty="0">
                <a:solidFill>
                  <a:srgbClr val="3D3D2C"/>
                </a:solidFill>
              </a:rPr>
              <a:t> 3): S20. </a:t>
            </a:r>
            <a:r>
              <a:rPr lang="en-GB" sz="1300" u="sng" dirty="0">
                <a:solidFill>
                  <a:srgbClr val="0000FF"/>
                </a:solidFill>
                <a:hlinkClick r:id="rId3">
                  <a:extLst>
                    <a:ext uri="{A12FA001-AC4F-418D-AE19-62706E023703}">
                      <ahyp:hlinkClr xmlns:ahyp="http://schemas.microsoft.com/office/drawing/2018/hyperlinkcolor" val="tx"/>
                    </a:ext>
                  </a:extLst>
                </a:hlinkClick>
              </a:rPr>
              <a:t>https://doi.org/10.1186/1471-2458-13-S3-S20</a:t>
            </a:r>
            <a:endParaRPr sz="1300" dirty="0">
              <a:solidFill>
                <a:srgbClr val="3D3D2C"/>
              </a:solidFill>
            </a:endParaRPr>
          </a:p>
          <a:p>
            <a:pPr marL="228600" lvl="0" indent="-228600" algn="l" rtl="0">
              <a:spcBef>
                <a:spcPts val="600"/>
              </a:spcBef>
              <a:spcAft>
                <a:spcPts val="0"/>
              </a:spcAft>
              <a:buClr>
                <a:schemeClr val="dk1"/>
              </a:buClr>
              <a:buSzPts val="1100"/>
              <a:buFont typeface="Arial"/>
              <a:buNone/>
            </a:pPr>
            <a:r>
              <a:rPr lang="en-GB" sz="1300" dirty="0" err="1">
                <a:solidFill>
                  <a:srgbClr val="3D3D2C"/>
                </a:solidFill>
              </a:rPr>
              <a:t>Kavle</a:t>
            </a:r>
            <a:r>
              <a:rPr lang="en-GB" sz="1300" dirty="0">
                <a:solidFill>
                  <a:srgbClr val="3D3D2C"/>
                </a:solidFill>
              </a:rPr>
              <a:t>, Justine A., Elizabeth LaCroix, Hallie </a:t>
            </a:r>
            <a:r>
              <a:rPr lang="en-GB" sz="1300" dirty="0" err="1">
                <a:solidFill>
                  <a:srgbClr val="3D3D2C"/>
                </a:solidFill>
              </a:rPr>
              <a:t>Dau</a:t>
            </a:r>
            <a:r>
              <a:rPr lang="en-GB" sz="1300" dirty="0">
                <a:solidFill>
                  <a:srgbClr val="3D3D2C"/>
                </a:solidFill>
              </a:rPr>
              <a:t>, and Cyril </a:t>
            </a:r>
            <a:r>
              <a:rPr lang="en-GB" sz="1300" dirty="0" err="1">
                <a:solidFill>
                  <a:srgbClr val="3D3D2C"/>
                </a:solidFill>
              </a:rPr>
              <a:t>Engmann</a:t>
            </a:r>
            <a:r>
              <a:rPr lang="en-GB" sz="1300" dirty="0">
                <a:solidFill>
                  <a:srgbClr val="3D3D2C"/>
                </a:solidFill>
              </a:rPr>
              <a:t>. 2017. “Addressing Barriers to Exclusive Breastfeeding in Low- and Middle-Income Countries: A Systematic Review and Programmatic Implications.” </a:t>
            </a:r>
            <a:r>
              <a:rPr lang="en-GB" sz="1300" i="1" dirty="0">
                <a:solidFill>
                  <a:srgbClr val="3D3D2C"/>
                </a:solidFill>
              </a:rPr>
              <a:t>Public Health Nutrition. </a:t>
            </a:r>
            <a:r>
              <a:rPr lang="en-GB" sz="1300" dirty="0">
                <a:solidFill>
                  <a:srgbClr val="3D3D2C"/>
                </a:solidFill>
              </a:rPr>
              <a:t>20(17)1475–2727. </a:t>
            </a:r>
            <a:r>
              <a:rPr lang="en-GB" sz="1300" u="sng" dirty="0">
                <a:solidFill>
                  <a:srgbClr val="0000FF"/>
                </a:solidFill>
                <a:hlinkClick r:id="rId4">
                  <a:extLst>
                    <a:ext uri="{A12FA001-AC4F-418D-AE19-62706E023703}">
                      <ahyp:hlinkClr xmlns:ahyp="http://schemas.microsoft.com/office/drawing/2018/hyperlinkcolor" val="tx"/>
                    </a:ext>
                  </a:extLst>
                </a:hlinkClick>
              </a:rPr>
              <a:t>https://doi.org/10.1017/S1368980017002531</a:t>
            </a:r>
            <a:endParaRPr sz="1300" dirty="0">
              <a:solidFill>
                <a:srgbClr val="3D3D2C"/>
              </a:solidFill>
            </a:endParaRPr>
          </a:p>
          <a:p>
            <a:pPr marL="269999" lvl="0" indent="-269999" algn="l" rtl="0">
              <a:spcBef>
                <a:spcPts val="600"/>
              </a:spcBef>
              <a:spcAft>
                <a:spcPts val="0"/>
              </a:spcAft>
              <a:buNone/>
            </a:pPr>
            <a:r>
              <a:rPr lang="en-GB" sz="1300" dirty="0">
                <a:solidFill>
                  <a:srgbClr val="3D3D2C"/>
                </a:solidFill>
              </a:rPr>
              <a:t>KNBS (Kenya National Bureau of Statistics) and ICF. 2023. “Kenya Demographic and Health Survey 2022.” Accessed November 20, 2023. </a:t>
            </a:r>
            <a:r>
              <a:rPr lang="en-GB" sz="1300" u="sng" dirty="0">
                <a:solidFill>
                  <a:srgbClr val="0000FF"/>
                </a:solidFill>
                <a:hlinkClick r:id="rId5">
                  <a:extLst>
                    <a:ext uri="{A12FA001-AC4F-418D-AE19-62706E023703}">
                      <ahyp:hlinkClr xmlns:ahyp="http://schemas.microsoft.com/office/drawing/2018/hyperlinkcolor" val="tx"/>
                    </a:ext>
                  </a:extLst>
                </a:hlinkClick>
              </a:rPr>
              <a:t>https://dhsprogram.com/pubs/pdf/FR380/FR380bis.pdf</a:t>
            </a:r>
            <a:r>
              <a:rPr lang="en-GB" sz="1300" dirty="0">
                <a:solidFill>
                  <a:srgbClr val="0000FF"/>
                </a:solidFill>
              </a:rPr>
              <a:t>.</a:t>
            </a:r>
            <a:endParaRPr sz="1300" dirty="0"/>
          </a:p>
          <a:p>
            <a:pPr marL="228600" lvl="0" indent="-228600" algn="l" rtl="0">
              <a:spcBef>
                <a:spcPts val="1000"/>
              </a:spcBef>
              <a:spcAft>
                <a:spcPts val="0"/>
              </a:spcAft>
              <a:buClr>
                <a:schemeClr val="dk1"/>
              </a:buClr>
              <a:buSzPts val="1100"/>
              <a:buFont typeface="Arial"/>
              <a:buNone/>
            </a:pPr>
            <a:r>
              <a:rPr lang="en-GB" sz="1300" dirty="0">
                <a:solidFill>
                  <a:srgbClr val="3D3D2C"/>
                </a:solidFill>
              </a:rPr>
              <a:t>KNBS (Kenya National Bureau of Statistics), National AIDS Control Council/Kenya, Kenya Medical Research Institute, National Council for Population and Development/Kenya, and ICF International. 2015. “Kenya Demographic and Health Survey 2014.” Accessed June 30, 2022.</a:t>
            </a:r>
            <a:r>
              <a:rPr lang="en-GB" sz="1300" dirty="0">
                <a:solidFill>
                  <a:srgbClr val="3D3D2C"/>
                </a:solidFill>
                <a:uFill>
                  <a:noFill/>
                </a:uFill>
                <a:hlinkClick r:id="rId6">
                  <a:extLst>
                    <a:ext uri="{A12FA001-AC4F-418D-AE19-62706E023703}">
                      <ahyp:hlinkClr xmlns:ahyp="http://schemas.microsoft.com/office/drawing/2018/hyperlinkcolor" val="tx"/>
                    </a:ext>
                  </a:extLst>
                </a:hlinkClick>
              </a:rPr>
              <a:t> </a:t>
            </a:r>
            <a:r>
              <a:rPr lang="en-GB" sz="1300" u="sng" dirty="0">
                <a:solidFill>
                  <a:srgbClr val="0000FF"/>
                </a:solidFill>
                <a:hlinkClick r:id="rId6">
                  <a:extLst>
                    <a:ext uri="{A12FA001-AC4F-418D-AE19-62706E023703}">
                      <ahyp:hlinkClr xmlns:ahyp="http://schemas.microsoft.com/office/drawing/2018/hyperlinkcolor" val="tx"/>
                    </a:ext>
                  </a:extLst>
                </a:hlinkClick>
              </a:rPr>
              <a:t>https://dhsprogram.com/pubs/pdf/fr308/fr308.pdf</a:t>
            </a:r>
            <a:r>
              <a:rPr lang="en-GB" sz="1300" dirty="0">
                <a:solidFill>
                  <a:srgbClr val="3D3D2C"/>
                </a:solidFill>
              </a:rPr>
              <a:t>.</a:t>
            </a:r>
            <a:endParaRPr sz="1300" dirty="0">
              <a:solidFill>
                <a:srgbClr val="3D3D2C"/>
              </a:solidFill>
            </a:endParaRPr>
          </a:p>
          <a:p>
            <a:pPr marL="228600" lvl="0" indent="-228600" algn="l" rtl="0">
              <a:spcBef>
                <a:spcPts val="600"/>
              </a:spcBef>
              <a:spcAft>
                <a:spcPts val="0"/>
              </a:spcAft>
              <a:buNone/>
            </a:pPr>
            <a:r>
              <a:rPr lang="en-GB" sz="1300" dirty="0">
                <a:solidFill>
                  <a:srgbClr val="3D3D2C"/>
                </a:solidFill>
              </a:rPr>
              <a:t>KNBS (Kenya National Bureau of Statistics) and ICF Macro. 2010. “Kenya Demographic and Health Survey 2008–09.” Accessed June 30, 2022.</a:t>
            </a:r>
            <a:r>
              <a:rPr lang="en-GB" sz="1300" dirty="0">
                <a:solidFill>
                  <a:srgbClr val="3D3D2C"/>
                </a:solidFill>
                <a:uFill>
                  <a:noFill/>
                </a:uFill>
                <a:hlinkClick r:id="rId7">
                  <a:extLst>
                    <a:ext uri="{A12FA001-AC4F-418D-AE19-62706E023703}">
                      <ahyp:hlinkClr xmlns:ahyp="http://schemas.microsoft.com/office/drawing/2018/hyperlinkcolor" val="tx"/>
                    </a:ext>
                  </a:extLst>
                </a:hlinkClick>
              </a:rPr>
              <a:t> </a:t>
            </a:r>
            <a:r>
              <a:rPr lang="en-GB" sz="1300" u="sng" dirty="0">
                <a:solidFill>
                  <a:srgbClr val="0000FF"/>
                </a:solidFill>
                <a:hlinkClick r:id="rId7">
                  <a:extLst>
                    <a:ext uri="{A12FA001-AC4F-418D-AE19-62706E023703}">
                      <ahyp:hlinkClr xmlns:ahyp="http://schemas.microsoft.com/office/drawing/2018/hyperlinkcolor" val="tx"/>
                    </a:ext>
                  </a:extLst>
                </a:hlinkClick>
              </a:rPr>
              <a:t>https://dhsprogram.com/pubs/pdf/fr229/fr229.pdf</a:t>
            </a:r>
            <a:r>
              <a:rPr lang="en-GB" sz="1300" dirty="0">
                <a:solidFill>
                  <a:srgbClr val="3D3D2C"/>
                </a:solidFill>
              </a:rPr>
              <a:t>.</a:t>
            </a:r>
            <a:endParaRPr sz="1300" dirty="0">
              <a:solidFill>
                <a:srgbClr val="3D3D2C"/>
              </a:solidFill>
            </a:endParaRPr>
          </a:p>
          <a:p>
            <a:pPr marL="228600" lvl="0" indent="-228600" algn="l" rtl="0">
              <a:spcBef>
                <a:spcPts val="600"/>
              </a:spcBef>
              <a:spcAft>
                <a:spcPts val="600"/>
              </a:spcAft>
              <a:buNone/>
            </a:pPr>
            <a:r>
              <a:rPr lang="en-GB" sz="1300" dirty="0">
                <a:solidFill>
                  <a:srgbClr val="3D3D2C"/>
                </a:solidFill>
              </a:rPr>
              <a:t>Sinha, </a:t>
            </a:r>
            <a:r>
              <a:rPr lang="en-GB" sz="1300" dirty="0" err="1">
                <a:solidFill>
                  <a:srgbClr val="3D3D2C"/>
                </a:solidFill>
              </a:rPr>
              <a:t>Bireshwar</a:t>
            </a:r>
            <a:r>
              <a:rPr lang="en-GB" sz="1300" dirty="0">
                <a:solidFill>
                  <a:srgbClr val="3D3D2C"/>
                </a:solidFill>
              </a:rPr>
              <a:t>, </a:t>
            </a:r>
            <a:r>
              <a:rPr lang="en-GB" sz="1300" dirty="0" err="1">
                <a:solidFill>
                  <a:srgbClr val="3D3D2C"/>
                </a:solidFill>
                <a:highlight>
                  <a:srgbClr val="FFFFFF"/>
                </a:highlight>
                <a:uFill>
                  <a:noFill/>
                </a:uFill>
                <a:hlinkClick r:id="rId8">
                  <a:extLst>
                    <a:ext uri="{A12FA001-AC4F-418D-AE19-62706E023703}">
                      <ahyp:hlinkClr xmlns:ahyp="http://schemas.microsoft.com/office/drawing/2018/hyperlinkcolor" val="tx"/>
                    </a:ext>
                  </a:extLst>
                </a:hlinkClick>
              </a:rPr>
              <a:t>Ranadip</a:t>
            </a:r>
            <a:r>
              <a:rPr lang="en-GB" sz="1300" dirty="0">
                <a:solidFill>
                  <a:srgbClr val="3D3D2C"/>
                </a:solidFill>
              </a:rPr>
              <a:t> Chowdhury, M. Jeeva Sankar, Jose </a:t>
            </a:r>
            <a:r>
              <a:rPr lang="en-GB" sz="1300" dirty="0" err="1">
                <a:solidFill>
                  <a:srgbClr val="3D3D2C"/>
                </a:solidFill>
              </a:rPr>
              <a:t>Martines</a:t>
            </a:r>
            <a:r>
              <a:rPr lang="en-GB" sz="1300" dirty="0">
                <a:solidFill>
                  <a:srgbClr val="3D3D2C"/>
                </a:solidFill>
              </a:rPr>
              <a:t>, Sunita Taneja, </a:t>
            </a:r>
            <a:r>
              <a:rPr lang="en-GB" sz="1300" dirty="0" err="1">
                <a:solidFill>
                  <a:srgbClr val="3D3D2C"/>
                </a:solidFill>
              </a:rPr>
              <a:t>Sarmila</a:t>
            </a:r>
            <a:r>
              <a:rPr lang="en-GB" sz="1300" dirty="0">
                <a:solidFill>
                  <a:srgbClr val="3D3D2C"/>
                </a:solidFill>
              </a:rPr>
              <a:t> </a:t>
            </a:r>
            <a:r>
              <a:rPr lang="en-GB" sz="1300" dirty="0" err="1">
                <a:solidFill>
                  <a:srgbClr val="3D3D2C"/>
                </a:solidFill>
              </a:rPr>
              <a:t>Mazumder</a:t>
            </a:r>
            <a:r>
              <a:rPr lang="en-GB" sz="1300" dirty="0">
                <a:solidFill>
                  <a:srgbClr val="3D3D2C"/>
                </a:solidFill>
              </a:rPr>
              <a:t>, Nigel Rollins, et al. 2015. “Interventions to Improve Breastfeeding Outcomes: A Systematic Review and Meta-Analysis.” </a:t>
            </a:r>
            <a:r>
              <a:rPr lang="en-GB" sz="1300" i="1" dirty="0">
                <a:solidFill>
                  <a:srgbClr val="3D3D2C"/>
                </a:solidFill>
              </a:rPr>
              <a:t>Acta </a:t>
            </a:r>
            <a:r>
              <a:rPr lang="en-GB" sz="1300" i="1" dirty="0" err="1">
                <a:solidFill>
                  <a:srgbClr val="3D3D2C"/>
                </a:solidFill>
              </a:rPr>
              <a:t>Paediatrica</a:t>
            </a:r>
            <a:r>
              <a:rPr lang="en-GB" sz="1300" i="1" dirty="0">
                <a:solidFill>
                  <a:srgbClr val="3D3D2C"/>
                </a:solidFill>
              </a:rPr>
              <a:t>. </a:t>
            </a:r>
            <a:r>
              <a:rPr lang="en-GB" sz="1300" dirty="0">
                <a:solidFill>
                  <a:srgbClr val="3D3D2C"/>
                </a:solidFill>
              </a:rPr>
              <a:t>104(467):114–135. </a:t>
            </a:r>
            <a:r>
              <a:rPr lang="en-GB" sz="1300" u="sng" dirty="0">
                <a:solidFill>
                  <a:srgbClr val="0000FF"/>
                </a:solidFill>
                <a:hlinkClick r:id="rId9">
                  <a:extLst>
                    <a:ext uri="{A12FA001-AC4F-418D-AE19-62706E023703}">
                      <ahyp:hlinkClr xmlns:ahyp="http://schemas.microsoft.com/office/drawing/2018/hyperlinkcolor" val="tx"/>
                    </a:ext>
                  </a:extLst>
                </a:hlinkClick>
              </a:rPr>
              <a:t>https://doi.org/10.1111/apa.13127</a:t>
            </a:r>
            <a:r>
              <a:rPr lang="en-GB" sz="1300" dirty="0">
                <a:solidFill>
                  <a:srgbClr val="3D3D2C"/>
                </a:solidFill>
              </a:rPr>
              <a:t>. </a:t>
            </a:r>
            <a:endParaRPr sz="1300" dirty="0">
              <a:solidFill>
                <a:srgbClr val="3D3D2C"/>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2" name="Google Shape;612;p95"/>
          <p:cNvSpPr txBox="1">
            <a:spLocks noGrp="1"/>
          </p:cNvSpPr>
          <p:nvPr>
            <p:ph type="title"/>
          </p:nvPr>
        </p:nvSpPr>
        <p:spPr>
          <a:xfrm>
            <a:off x="686104" y="381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References (2)</a:t>
            </a:r>
            <a:endParaRPr/>
          </a:p>
        </p:txBody>
      </p:sp>
      <p:sp>
        <p:nvSpPr>
          <p:cNvPr id="611" name="Google Shape;611;p95"/>
          <p:cNvSpPr txBox="1">
            <a:spLocks noGrp="1"/>
          </p:cNvSpPr>
          <p:nvPr>
            <p:ph type="body" idx="1"/>
          </p:nvPr>
        </p:nvSpPr>
        <p:spPr>
          <a:xfrm>
            <a:off x="685800" y="840054"/>
            <a:ext cx="7772400" cy="3429000"/>
          </a:xfrm>
          <a:prstGeom prst="rect">
            <a:avLst/>
          </a:prstGeom>
        </p:spPr>
        <p:txBody>
          <a:bodyPr spcFirstLastPara="1" wrap="square" lIns="0" tIns="0" rIns="0" bIns="0" anchor="t" anchorCtr="0">
            <a:noAutofit/>
          </a:bodyPr>
          <a:lstStyle/>
          <a:p>
            <a:pPr marL="228600" lvl="0" indent="-228600" algn="l" rtl="0">
              <a:spcBef>
                <a:spcPts val="0"/>
              </a:spcBef>
              <a:spcAft>
                <a:spcPts val="0"/>
              </a:spcAft>
              <a:buClr>
                <a:schemeClr val="dk1"/>
              </a:buClr>
              <a:buSzPts val="1100"/>
              <a:buFont typeface="Arial"/>
              <a:buNone/>
            </a:pPr>
            <a:r>
              <a:rPr lang="en-GB" sz="1300" dirty="0">
                <a:solidFill>
                  <a:srgbClr val="3D3D2C"/>
                </a:solidFill>
              </a:rPr>
              <a:t>USAID Advancing Nutrition. 2020. </a:t>
            </a:r>
            <a:r>
              <a:rPr lang="en-GB" sz="1300" i="1" dirty="0">
                <a:solidFill>
                  <a:srgbClr val="3D3D2C"/>
                </a:solidFill>
              </a:rPr>
              <a:t>Defining Social and </a:t>
            </a:r>
            <a:r>
              <a:rPr lang="en-GB" sz="1300" i="1" dirty="0" err="1">
                <a:solidFill>
                  <a:srgbClr val="3D3D2C"/>
                </a:solidFill>
              </a:rPr>
              <a:t>Behavior</a:t>
            </a:r>
            <a:r>
              <a:rPr lang="en-GB" sz="1300" i="1" dirty="0">
                <a:solidFill>
                  <a:srgbClr val="3D3D2C"/>
                </a:solidFill>
              </a:rPr>
              <a:t> Change Competencies for Multi-Sectoral Nutrition A List for Assessing, Developing, and Evaluating Staff Skills. </a:t>
            </a:r>
            <a:r>
              <a:rPr lang="en-GB" sz="1300" dirty="0">
                <a:solidFill>
                  <a:srgbClr val="3D3D2C"/>
                </a:solidFill>
              </a:rPr>
              <a:t>Arlington, VA: USAID Advancing Nutrition. https://www.advancingnutrition.org/sites/default/files/2020-05/defining_social_and_behavior_change_brief.pdf</a:t>
            </a:r>
            <a:endParaRPr sz="1300" dirty="0">
              <a:solidFill>
                <a:srgbClr val="3D3D2C"/>
              </a:solidFill>
            </a:endParaRPr>
          </a:p>
          <a:p>
            <a:pPr marL="228600" lvl="0" indent="-228600" algn="l" rtl="0">
              <a:spcBef>
                <a:spcPts val="1000"/>
              </a:spcBef>
              <a:spcAft>
                <a:spcPts val="0"/>
              </a:spcAft>
              <a:buClr>
                <a:schemeClr val="dk1"/>
              </a:buClr>
              <a:buSzPts val="1100"/>
              <a:buFont typeface="Arial"/>
              <a:buNone/>
            </a:pPr>
            <a:r>
              <a:rPr lang="en-GB" sz="1300" dirty="0">
                <a:solidFill>
                  <a:srgbClr val="3D3D2C"/>
                </a:solidFill>
              </a:rPr>
              <a:t>WHO (World Health Organization). 2015. </a:t>
            </a:r>
            <a:r>
              <a:rPr lang="en-GB" sz="1300" i="1" dirty="0">
                <a:solidFill>
                  <a:srgbClr val="3D3D2C"/>
                </a:solidFill>
              </a:rPr>
              <a:t>Roles and Responsibilities of Government Chief Nursing and Midwifery Officers: A Capacity-Building Manual. </a:t>
            </a:r>
            <a:r>
              <a:rPr lang="en-GB" sz="1300" dirty="0">
                <a:solidFill>
                  <a:srgbClr val="3D3D2C"/>
                </a:solidFill>
              </a:rPr>
              <a:t>Geneva: WHO. </a:t>
            </a:r>
            <a:r>
              <a:rPr lang="en-GB" sz="1300" u="sng" dirty="0">
                <a:solidFill>
                  <a:srgbClr val="0000FF"/>
                </a:solidFill>
                <a:hlinkClick r:id="rId3">
                  <a:extLst>
                    <a:ext uri="{A12FA001-AC4F-418D-AE19-62706E023703}">
                      <ahyp:hlinkClr xmlns:ahyp="http://schemas.microsoft.com/office/drawing/2018/hyperlinkcolor" val="tx"/>
                    </a:ext>
                  </a:extLst>
                </a:hlinkClick>
              </a:rPr>
              <a:t>https://apps.who.int/iris/handle/10665/351684</a:t>
            </a:r>
            <a:r>
              <a:rPr lang="en-GB" sz="1300" dirty="0">
                <a:solidFill>
                  <a:srgbClr val="3D3D2C"/>
                </a:solidFill>
              </a:rPr>
              <a:t>.</a:t>
            </a:r>
            <a:endParaRPr sz="1300" dirty="0">
              <a:solidFill>
                <a:srgbClr val="3D3D2C"/>
              </a:solidFill>
            </a:endParaRPr>
          </a:p>
          <a:p>
            <a:pPr marL="228600" lvl="0" indent="-228600" algn="l" rtl="0">
              <a:spcBef>
                <a:spcPts val="600"/>
              </a:spcBef>
              <a:spcAft>
                <a:spcPts val="0"/>
              </a:spcAft>
              <a:buClr>
                <a:schemeClr val="dk1"/>
              </a:buClr>
              <a:buSzPts val="1100"/>
              <a:buFont typeface="Arial"/>
              <a:buNone/>
            </a:pPr>
            <a:r>
              <a:rPr lang="en-GB" sz="1300" dirty="0">
                <a:solidFill>
                  <a:srgbClr val="3D3D2C"/>
                </a:solidFill>
              </a:rPr>
              <a:t>WHO (World Health Organization). 2018. </a:t>
            </a:r>
            <a:r>
              <a:rPr lang="en-GB" sz="1300" i="1" dirty="0">
                <a:solidFill>
                  <a:srgbClr val="3D3D2C"/>
                </a:solidFill>
              </a:rPr>
              <a:t>Guideline: Counselling of Women to Improve Breastfeeding Practices</a:t>
            </a:r>
            <a:r>
              <a:rPr lang="en-GB" sz="1300" dirty="0">
                <a:solidFill>
                  <a:srgbClr val="3D3D2C"/>
                </a:solidFill>
              </a:rPr>
              <a:t>. Geneva: WHO.</a:t>
            </a:r>
            <a:r>
              <a:rPr lang="en-GB" sz="1300" dirty="0">
                <a:solidFill>
                  <a:srgbClr val="3D3D2C"/>
                </a:solidFill>
                <a:uFill>
                  <a:noFill/>
                </a:uFill>
                <a:hlinkClick r:id="rId4">
                  <a:extLst>
                    <a:ext uri="{A12FA001-AC4F-418D-AE19-62706E023703}">
                      <ahyp:hlinkClr xmlns:ahyp="http://schemas.microsoft.com/office/drawing/2018/hyperlinkcolor" val="tx"/>
                    </a:ext>
                  </a:extLst>
                </a:hlinkClick>
              </a:rPr>
              <a:t> </a:t>
            </a:r>
            <a:r>
              <a:rPr lang="en-GB" sz="1300" u="sng" dirty="0">
                <a:solidFill>
                  <a:srgbClr val="0000FF"/>
                </a:solidFill>
                <a:hlinkClick r:id="rId4">
                  <a:extLst>
                    <a:ext uri="{A12FA001-AC4F-418D-AE19-62706E023703}">
                      <ahyp:hlinkClr xmlns:ahyp="http://schemas.microsoft.com/office/drawing/2018/hyperlinkcolor" val="tx"/>
                    </a:ext>
                  </a:extLst>
                </a:hlinkClick>
              </a:rPr>
              <a:t>https://www.who.int/publications/i/item/9789241550468</a:t>
            </a:r>
            <a:r>
              <a:rPr lang="en-GB" sz="1300" dirty="0">
                <a:solidFill>
                  <a:srgbClr val="3D3D2C"/>
                </a:solidFill>
              </a:rPr>
              <a:t>.</a:t>
            </a:r>
            <a:endParaRPr sz="1300" dirty="0">
              <a:solidFill>
                <a:srgbClr val="3D3D2C"/>
              </a:solidFill>
            </a:endParaRPr>
          </a:p>
          <a:p>
            <a:pPr marL="228600" lvl="0" indent="-228600" algn="l" rtl="0">
              <a:spcBef>
                <a:spcPts val="1000"/>
              </a:spcBef>
              <a:spcAft>
                <a:spcPts val="0"/>
              </a:spcAft>
              <a:buClr>
                <a:schemeClr val="dk1"/>
              </a:buClr>
              <a:buSzPts val="1100"/>
              <a:buFont typeface="Arial"/>
              <a:buNone/>
            </a:pPr>
            <a:r>
              <a:rPr lang="en-GB" sz="1300" dirty="0">
                <a:solidFill>
                  <a:srgbClr val="3D3D2C"/>
                </a:solidFill>
              </a:rPr>
              <a:t>WHO (World Health Organization) and UNICEF (United Nations Children's Fund). 2020a. </a:t>
            </a:r>
            <a:r>
              <a:rPr lang="en-GB" sz="1300" i="1" dirty="0">
                <a:solidFill>
                  <a:srgbClr val="3D3D2C"/>
                </a:solidFill>
              </a:rPr>
              <a:t>Baby Friendly Hospital Initiative (BFHI) Training Course for Maternity Staff: Director’s Guide</a:t>
            </a:r>
            <a:r>
              <a:rPr lang="en-GB" sz="1300" dirty="0">
                <a:solidFill>
                  <a:srgbClr val="3D3D2C"/>
                </a:solidFill>
              </a:rPr>
              <a:t>. Geneva: WHO. </a:t>
            </a:r>
            <a:r>
              <a:rPr lang="en-GB" sz="1300" u="sng" dirty="0">
                <a:solidFill>
                  <a:srgbClr val="0000FF"/>
                </a:solidFill>
                <a:hlinkClick r:id="rId5">
                  <a:extLst>
                    <a:ext uri="{A12FA001-AC4F-418D-AE19-62706E023703}">
                      <ahyp:hlinkClr xmlns:ahyp="http://schemas.microsoft.com/office/drawing/2018/hyperlinkcolor" val="tx"/>
                    </a:ext>
                  </a:extLst>
                </a:hlinkClick>
              </a:rPr>
              <a:t>https://apps.who.int/iris/bitstream/handle/10665/333674/9789240008939-eng.pdf</a:t>
            </a:r>
            <a:endParaRPr sz="1300" u="sng" dirty="0">
              <a:solidFill>
                <a:srgbClr val="0000FF"/>
              </a:solidFill>
            </a:endParaRPr>
          </a:p>
          <a:p>
            <a:pPr marL="228600" lvl="0" indent="-228600" algn="l" rtl="0">
              <a:spcBef>
                <a:spcPts val="1000"/>
              </a:spcBef>
              <a:spcAft>
                <a:spcPts val="600"/>
              </a:spcAft>
              <a:buClr>
                <a:schemeClr val="dk1"/>
              </a:buClr>
              <a:buSzPts val="1100"/>
              <a:buFont typeface="Arial"/>
              <a:buNone/>
            </a:pPr>
            <a:r>
              <a:rPr lang="en-GB" sz="1300" dirty="0">
                <a:solidFill>
                  <a:srgbClr val="3D3D2C"/>
                </a:solidFill>
              </a:rPr>
              <a:t>WHO (World Health Organization) and UNICEF (United Nations Children's Fund). 2020b. </a:t>
            </a:r>
            <a:r>
              <a:rPr lang="en-GB" sz="1300" i="1" dirty="0">
                <a:solidFill>
                  <a:srgbClr val="3D3D2C"/>
                </a:solidFill>
              </a:rPr>
              <a:t>Competency Verification Toolkit: Ensuring Competency of Direct Care Providers to Implement the Baby-Friendly Hospital Initiative</a:t>
            </a:r>
            <a:r>
              <a:rPr lang="en-GB" sz="1300" dirty="0">
                <a:solidFill>
                  <a:srgbClr val="3D3D2C"/>
                </a:solidFill>
              </a:rPr>
              <a:t>. Geneva: WHO.</a:t>
            </a:r>
            <a:r>
              <a:rPr lang="en-GB" sz="1300" dirty="0">
                <a:solidFill>
                  <a:srgbClr val="3D3D2C"/>
                </a:solidFill>
                <a:uFill>
                  <a:noFill/>
                </a:uFill>
                <a:hlinkClick r:id="rId6">
                  <a:extLst>
                    <a:ext uri="{A12FA001-AC4F-418D-AE19-62706E023703}">
                      <ahyp:hlinkClr xmlns:ahyp="http://schemas.microsoft.com/office/drawing/2018/hyperlinkcolor" val="tx"/>
                    </a:ext>
                  </a:extLst>
                </a:hlinkClick>
              </a:rPr>
              <a:t> </a:t>
            </a:r>
            <a:r>
              <a:rPr lang="en-GB" sz="1300" u="sng" dirty="0">
                <a:solidFill>
                  <a:srgbClr val="0000FF"/>
                </a:solidFill>
                <a:hlinkClick r:id="rId6">
                  <a:extLst>
                    <a:ext uri="{A12FA001-AC4F-418D-AE19-62706E023703}">
                      <ahyp:hlinkClr xmlns:ahyp="http://schemas.microsoft.com/office/drawing/2018/hyperlinkcolor" val="tx"/>
                    </a:ext>
                  </a:extLst>
                </a:hlinkClick>
              </a:rPr>
              <a:t>https://www.who.int/publications/i/item/9789240008854</a:t>
            </a:r>
            <a:r>
              <a:rPr lang="en-GB" sz="1300" dirty="0">
                <a:solidFill>
                  <a:srgbClr val="3D3D2C"/>
                </a:solidFill>
              </a:rPr>
              <a:t>.</a:t>
            </a:r>
            <a:endParaRPr sz="1300" dirty="0">
              <a:solidFill>
                <a:srgbClr val="3D3D2C"/>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2" name="Title 1">
            <a:extLst>
              <a:ext uri="{FF2B5EF4-FFF2-40B4-BE49-F238E27FC236}">
                <a16:creationId xmlns:a16="http://schemas.microsoft.com/office/drawing/2014/main" id="{ECB95F2F-4BD8-D66F-6E9E-22B9B6E23497}"/>
              </a:ext>
            </a:extLst>
          </p:cNvPr>
          <p:cNvSpPr>
            <a:spLocks noGrp="1"/>
          </p:cNvSpPr>
          <p:nvPr>
            <p:ph type="title" idx="4294967295"/>
          </p:nvPr>
        </p:nvSpPr>
        <p:spPr>
          <a:xfrm>
            <a:off x="686104" y="-685800"/>
            <a:ext cx="7772400" cy="685800"/>
          </a:xfrm>
        </p:spPr>
        <p:txBody>
          <a:bodyPr spcFirstLastPara="1" wrap="square" lIns="0" tIns="0" rIns="0" bIns="0" anchor="b" anchorCtr="0">
            <a:normAutofit/>
          </a:bodyPr>
          <a:lstStyle/>
          <a:p>
            <a:r>
              <a:rPr lang="en-IN" dirty="0"/>
              <a:t>USAID ADVANCING NUTRITION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0" name="Google Shape;210;p39"/>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dirty="0"/>
              <a:t>Importance of Breastfeeding </a:t>
            </a:r>
            <a:endParaRPr dirty="0"/>
          </a:p>
        </p:txBody>
      </p:sp>
      <p:sp>
        <p:nvSpPr>
          <p:cNvPr id="209" name="Google Shape;209;p39"/>
          <p:cNvSpPr txBox="1">
            <a:spLocks noGrp="1"/>
          </p:cNvSpPr>
          <p:nvPr>
            <p:ph type="body" idx="1"/>
          </p:nvPr>
        </p:nvSpPr>
        <p:spPr>
          <a:xfrm>
            <a:off x="685800" y="1200150"/>
            <a:ext cx="7772400" cy="3429000"/>
          </a:xfrm>
          <a:prstGeom prst="rect">
            <a:avLst/>
          </a:prstGeom>
        </p:spPr>
        <p:txBody>
          <a:bodyPr spcFirstLastPara="1" wrap="square" lIns="0" tIns="0" rIns="0" bIns="0" anchor="t" anchorCtr="0">
            <a:normAutofit/>
          </a:bodyPr>
          <a:lstStyle/>
          <a:p>
            <a:pPr marL="457200" lvl="0" indent="-342900" algn="l" rtl="0">
              <a:spcBef>
                <a:spcPts val="0"/>
              </a:spcBef>
              <a:spcAft>
                <a:spcPts val="0"/>
              </a:spcAft>
              <a:buSzPts val="1800"/>
              <a:buChar char="•"/>
            </a:pPr>
            <a:r>
              <a:rPr lang="en-GB"/>
              <a:t>It is well accepted that breastfeeding has health, nutrition, and cognitive benefits for both children and mothers. </a:t>
            </a:r>
            <a:endParaRPr/>
          </a:p>
          <a:p>
            <a:pPr marL="457200" lvl="0" indent="-342900" algn="l" rtl="0">
              <a:spcBef>
                <a:spcPts val="1200"/>
              </a:spcBef>
              <a:spcAft>
                <a:spcPts val="0"/>
              </a:spcAft>
              <a:buSzPts val="1800"/>
              <a:buChar char="•"/>
            </a:pPr>
            <a:r>
              <a:rPr lang="en-GB"/>
              <a:t>International recommendations include— </a:t>
            </a:r>
            <a:endParaRPr/>
          </a:p>
          <a:p>
            <a:pPr marL="914400" lvl="1" indent="-342900" algn="l" rtl="0">
              <a:spcBef>
                <a:spcPts val="1200"/>
              </a:spcBef>
              <a:spcAft>
                <a:spcPts val="0"/>
              </a:spcAft>
              <a:buSzPts val="1800"/>
              <a:buChar char="—"/>
            </a:pPr>
            <a:r>
              <a:rPr lang="en-GB">
                <a:latin typeface="Gill Sans MT" panose="020B0502020104020203" pitchFamily="34" charset="0"/>
              </a:rPr>
              <a:t>initiating breastfeeding within one hour of birth</a:t>
            </a:r>
            <a:endParaRPr>
              <a:latin typeface="Gill Sans MT" panose="020B0502020104020203" pitchFamily="34" charset="0"/>
            </a:endParaRPr>
          </a:p>
          <a:p>
            <a:pPr marL="914400" lvl="1" indent="-342900" algn="l" rtl="0">
              <a:spcBef>
                <a:spcPts val="1200"/>
              </a:spcBef>
              <a:spcAft>
                <a:spcPts val="0"/>
              </a:spcAft>
              <a:buSzPts val="1800"/>
              <a:buChar char="—"/>
            </a:pPr>
            <a:r>
              <a:rPr lang="en-GB">
                <a:latin typeface="Gill Sans MT" panose="020B0502020104020203" pitchFamily="34" charset="0"/>
              </a:rPr>
              <a:t>exclusive breastfeeding for the first six months</a:t>
            </a:r>
            <a:endParaRPr>
              <a:latin typeface="Gill Sans MT" panose="020B0502020104020203" pitchFamily="34" charset="0"/>
            </a:endParaRPr>
          </a:p>
          <a:p>
            <a:pPr marL="914400" lvl="1" indent="-342900" algn="l" rtl="0">
              <a:spcBef>
                <a:spcPts val="1200"/>
              </a:spcBef>
              <a:spcAft>
                <a:spcPts val="1200"/>
              </a:spcAft>
              <a:buSzPts val="1800"/>
              <a:buChar char="—"/>
            </a:pPr>
            <a:r>
              <a:rPr lang="en-GB">
                <a:latin typeface="Gill Sans MT" panose="020B0502020104020203" pitchFamily="34" charset="0"/>
              </a:rPr>
              <a:t>continued breastfeeding with complementary feeding until two years of age and beyond.</a:t>
            </a:r>
            <a:endParaRPr>
              <a:latin typeface="Gill Sans MT" panose="020B0502020104020203"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40"/>
          <p:cNvSpPr txBox="1">
            <a:spLocks noGrp="1"/>
          </p:cNvSpPr>
          <p:nvPr>
            <p:ph type="title" idx="4294967295"/>
          </p:nvPr>
        </p:nvSpPr>
        <p:spPr>
          <a:xfrm>
            <a:off x="0" y="0"/>
            <a:ext cx="9144000" cy="4772025"/>
          </a:xfrm>
          <a:prstGeom prst="rect">
            <a:avLst/>
          </a:prstGeom>
          <a:solidFill>
            <a:schemeClr val="accent4"/>
          </a:solidFill>
          <a:ln>
            <a:noFill/>
            <a:prstDash/>
          </a:ln>
          <a:effectLst/>
        </p:spPr>
        <p:txBody>
          <a:bodyPr rot="0" spcFirstLastPara="1" vertOverflow="overflow" horzOverflow="overflow" vert="horz" wrap="square" lIns="457200" tIns="91425" rIns="91425" bIns="91425"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1200"/>
              </a:spcAft>
              <a:buClr>
                <a:schemeClr val="lt1"/>
              </a:buClr>
              <a:buSzPts val="2000"/>
              <a:buFont typeface="Arial"/>
              <a:buNone/>
              <a:tabLst/>
              <a:defRPr/>
            </a:pPr>
            <a:r>
              <a:rPr kumimoji="0" lang="en-GB" sz="2500" b="1" i="0" u="none" strike="noStrike" kern="0" cap="none" spc="0" normalizeH="0" baseline="0" noProof="0" dirty="0">
                <a:ln>
                  <a:noFill/>
                </a:ln>
                <a:solidFill>
                  <a:schemeClr val="lt1"/>
                </a:solidFill>
                <a:effectLst/>
                <a:uLnTx/>
                <a:uFillTx/>
                <a:latin typeface="Gill Sans MT" panose="020B0502020104020203" pitchFamily="34" charset="0"/>
                <a:ea typeface="Gill Sans"/>
                <a:cs typeface="Gill Sans"/>
                <a:sym typeface="Gill Sans"/>
              </a:rPr>
              <a:t>Overview of the BFHI</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1" name="Google Shape;221;p41"/>
          <p:cNvSpPr txBox="1">
            <a:spLocks noGrp="1"/>
          </p:cNvSpPr>
          <p:nvPr>
            <p:ph type="title"/>
          </p:nvPr>
        </p:nvSpPr>
        <p:spPr>
          <a:xfrm>
            <a:off x="686104" y="342900"/>
            <a:ext cx="7772400" cy="685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GB"/>
              <a:t>The Baby-Friendly Hospital Initiative</a:t>
            </a:r>
            <a:endParaRPr/>
          </a:p>
        </p:txBody>
      </p:sp>
      <p:sp>
        <p:nvSpPr>
          <p:cNvPr id="220" name="Google Shape;220;p41"/>
          <p:cNvSpPr txBox="1">
            <a:spLocks noGrp="1"/>
          </p:cNvSpPr>
          <p:nvPr>
            <p:ph type="body" idx="1"/>
          </p:nvPr>
        </p:nvSpPr>
        <p:spPr>
          <a:xfrm>
            <a:off x="685800" y="1200149"/>
            <a:ext cx="5451900" cy="3517507"/>
          </a:xfrm>
          <a:prstGeom prst="rect">
            <a:avLst/>
          </a:prstGeom>
        </p:spPr>
        <p:txBody>
          <a:bodyPr spcFirstLastPara="1" wrap="square" lIns="0" tIns="0" rIns="0" bIns="0" anchor="t" anchorCtr="0">
            <a:normAutofit fontScale="92500" lnSpcReduction="10000"/>
          </a:bodyPr>
          <a:lstStyle/>
          <a:p>
            <a:pPr marL="457200" lvl="0" indent="-355600" algn="l" rtl="0">
              <a:spcBef>
                <a:spcPts val="0"/>
              </a:spcBef>
              <a:spcAft>
                <a:spcPts val="0"/>
              </a:spcAft>
              <a:buClr>
                <a:schemeClr val="accent3"/>
              </a:buClr>
              <a:buSzPts val="2000"/>
              <a:buChar char="•"/>
            </a:pPr>
            <a:r>
              <a:rPr lang="en-GB" dirty="0">
                <a:solidFill>
                  <a:schemeClr val="accent3"/>
                </a:solidFill>
              </a:rPr>
              <a:t>The World Health Organisation (WHO) and UNICEF released updated BFHI implementation guidance in 2018, including the first revision of the Ten Steps to Successful Breastfeeding since 1989.</a:t>
            </a:r>
            <a:endParaRPr dirty="0">
              <a:solidFill>
                <a:schemeClr val="accent3"/>
              </a:solidFill>
            </a:endParaRPr>
          </a:p>
          <a:p>
            <a:pPr marL="457200" lvl="0" indent="-355600" algn="l" rtl="0">
              <a:spcBef>
                <a:spcPts val="1000"/>
              </a:spcBef>
              <a:spcAft>
                <a:spcPts val="0"/>
              </a:spcAft>
              <a:buClr>
                <a:schemeClr val="accent3"/>
              </a:buClr>
              <a:buSzPts val="2000"/>
              <a:buChar char="•"/>
            </a:pPr>
            <a:r>
              <a:rPr lang="en-GB" dirty="0">
                <a:solidFill>
                  <a:schemeClr val="accent3"/>
                </a:solidFill>
              </a:rPr>
              <a:t>Step 2 is to “ensure that staff have sufficient knowledge, competence, and skills to support breastfeeding.”</a:t>
            </a:r>
            <a:endParaRPr dirty="0">
              <a:solidFill>
                <a:schemeClr val="accent3"/>
              </a:solidFill>
            </a:endParaRPr>
          </a:p>
          <a:p>
            <a:pPr marL="457200" lvl="0" indent="-355600" algn="l" rtl="0">
              <a:spcBef>
                <a:spcPts val="1000"/>
              </a:spcBef>
              <a:spcAft>
                <a:spcPts val="1000"/>
              </a:spcAft>
              <a:buClr>
                <a:schemeClr val="accent3"/>
              </a:buClr>
              <a:buSzPts val="2000"/>
              <a:buChar char="•"/>
            </a:pPr>
            <a:r>
              <a:rPr lang="en-GB" i="1" dirty="0">
                <a:solidFill>
                  <a:schemeClr val="accent3"/>
                </a:solidFill>
              </a:rPr>
              <a:t>The Competency Verification Toolkit</a:t>
            </a:r>
            <a:r>
              <a:rPr lang="en-GB" dirty="0">
                <a:solidFill>
                  <a:schemeClr val="accent3"/>
                </a:solidFill>
              </a:rPr>
              <a:t> (WHO and UNICEF 2020b) provides guidance and tools for countries to assess staff competency in the knowledge, skills, and attitudes needed to implement the Ten Steps.</a:t>
            </a:r>
            <a:endParaRPr dirty="0"/>
          </a:p>
        </p:txBody>
      </p:sp>
      <p:pic>
        <p:nvPicPr>
          <p:cNvPr id="222" name="Google Shape;222;p41" descr="The front cover of the participant’s manual of Baby-friendly hospital initiative training course for maternity staff. Logos of  W H O and UNICEf are at the bottom left and right, respectively.&#10;&#10;"/>
          <p:cNvPicPr preferRelativeResize="0"/>
          <p:nvPr/>
        </p:nvPicPr>
        <p:blipFill rotWithShape="1">
          <a:blip r:embed="rId3">
            <a:alphaModFix/>
          </a:blip>
          <a:srcRect/>
          <a:stretch/>
        </p:blipFill>
        <p:spPr>
          <a:xfrm>
            <a:off x="6502950" y="775072"/>
            <a:ext cx="1632844" cy="2552018"/>
          </a:xfrm>
          <a:prstGeom prst="rect">
            <a:avLst/>
          </a:prstGeom>
          <a:noFill/>
          <a:ln>
            <a:noFill/>
          </a:ln>
        </p:spPr>
      </p:pic>
      <p:pic>
        <p:nvPicPr>
          <p:cNvPr id="223" name="Google Shape;223;p41" descr="A UNICEF and WHO poster titled competency verification toolkit. It features a baby cuddling to the chest of a woman. A text on above the photo reads, ensuring competency of direct care provides to implement the baby-friendly hospital initiative."/>
          <p:cNvPicPr preferRelativeResize="0"/>
          <p:nvPr/>
        </p:nvPicPr>
        <p:blipFill rotWithShape="1">
          <a:blip r:embed="rId4">
            <a:alphaModFix/>
          </a:blip>
          <a:srcRect/>
          <a:stretch/>
        </p:blipFill>
        <p:spPr>
          <a:xfrm>
            <a:off x="7191738" y="2115539"/>
            <a:ext cx="1441662" cy="2252883"/>
          </a:xfrm>
          <a:prstGeom prst="rect">
            <a:avLst/>
          </a:prstGeom>
          <a:noFill/>
          <a:ln>
            <a:noFill/>
          </a:ln>
        </p:spPr>
      </p:pic>
    </p:spTree>
  </p:cSld>
  <p:clrMapOvr>
    <a:masterClrMapping/>
  </p:clrMapOvr>
</p:sld>
</file>

<file path=ppt/theme/theme1.xml><?xml version="1.0" encoding="utf-8"?>
<a:theme xmlns:a="http://schemas.openxmlformats.org/drawingml/2006/main" name="4.3-Template_12.7.2016">
  <a:themeElements>
    <a:clrScheme name="USAID Advancing Nutrition Palette">
      <a:dk1>
        <a:srgbClr val="000000"/>
      </a:dk1>
      <a:lt1>
        <a:srgbClr val="FFFFFF"/>
      </a:lt1>
      <a:dk2>
        <a:srgbClr val="002F6C"/>
      </a:dk2>
      <a:lt2>
        <a:srgbClr val="CFCDC9"/>
      </a:lt2>
      <a:accent1>
        <a:srgbClr val="002F6C"/>
      </a:accent1>
      <a:accent2>
        <a:srgbClr val="BA0C2F"/>
      </a:accent2>
      <a:accent3>
        <a:srgbClr val="6C6463"/>
      </a:accent3>
      <a:accent4>
        <a:srgbClr val="0067B9"/>
      </a:accent4>
      <a:accent5>
        <a:srgbClr val="651D32"/>
      </a:accent5>
      <a:accent6>
        <a:srgbClr val="A7C6ED"/>
      </a:accent6>
      <a:hlink>
        <a:srgbClr val="0066B9"/>
      </a:hlink>
      <a:folHlink>
        <a:srgbClr val="8C898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2662</TotalTime>
  <Words>4883</Words>
  <Application>Microsoft Office PowerPoint</Application>
  <PresentationFormat>On-screen Show (16:9)</PresentationFormat>
  <Paragraphs>381</Paragraphs>
  <Slides>64</Slides>
  <Notes>64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64</vt:i4>
      </vt:variant>
    </vt:vector>
  </HeadingPairs>
  <TitlesOfParts>
    <vt:vector size="69" baseType="lpstr">
      <vt:lpstr>Gill Sans MT</vt:lpstr>
      <vt:lpstr>Gill Sans</vt:lpstr>
      <vt:lpstr>Arial</vt:lpstr>
      <vt:lpstr>Noto Sans Symbols</vt:lpstr>
      <vt:lpstr>4.3-Template_12.7.2016</vt:lpstr>
      <vt:lpstr>Facility-Based Mentorship for Strengthening Breastfeeding Counselling in Kenya</vt:lpstr>
      <vt:lpstr>Meeting Agenda</vt:lpstr>
      <vt:lpstr>Purpose of the Meeting</vt:lpstr>
      <vt:lpstr>Meeting Goal and Objectives</vt:lpstr>
      <vt:lpstr>Importance of Breastfeeding and the  Baby-Friendly Hospital Initiative</vt:lpstr>
      <vt:lpstr>Importance of Breastfeeding</vt:lpstr>
      <vt:lpstr>Importance of Breastfeeding </vt:lpstr>
      <vt:lpstr>Overview of the BFHI</vt:lpstr>
      <vt:lpstr>The Baby-Friendly Hospital Initiative</vt:lpstr>
      <vt:lpstr>The 10 Steps to Successful Breastfeeding</vt:lpstr>
      <vt:lpstr>Step 1: Facility Policies</vt:lpstr>
      <vt:lpstr>Step 2: Staff Competency</vt:lpstr>
      <vt:lpstr>Step 3: Antenatal Care</vt:lpstr>
      <vt:lpstr>Step 4: Immediate Postnatal Care</vt:lpstr>
      <vt:lpstr>Step 5: Breastfeeding Support</vt:lpstr>
      <vt:lpstr>Step 6: No Routine Supplementation</vt:lpstr>
      <vt:lpstr>Step 7: Rooming-In 24 Hours a Day</vt:lpstr>
      <vt:lpstr>Step 8: Responsive Feeding</vt:lpstr>
      <vt:lpstr>Step 9: Appropriate Use of Feeding Bottles, Teats, and Pacifiers</vt:lpstr>
      <vt:lpstr>Step 10: Care at Discharge</vt:lpstr>
      <vt:lpstr>Current Context of Breastfeeding in Kenya</vt:lpstr>
      <vt:lpstr>Exclusive Breastfeeding Rates in Kenya</vt:lpstr>
      <vt:lpstr>Trends in Exclusive Breastfeeding in Kenya</vt:lpstr>
      <vt:lpstr>Infant Feeding Practices by Age</vt:lpstr>
      <vt:lpstr>Strategies for Improving Breastfeeding Practices in Kenya</vt:lpstr>
      <vt:lpstr>Importance of Breastfeeding Counselling</vt:lpstr>
      <vt:lpstr>Breastfeeding Counselling</vt:lpstr>
      <vt:lpstr>Obstacles to Breastfeeding Counselling</vt:lpstr>
      <vt:lpstr>Importance of Competencies</vt:lpstr>
      <vt:lpstr>How Competencies Align Tools and Interventions to Strengthen and Reinforce Skills</vt:lpstr>
      <vt:lpstr>BFHI Step 2 and Building Competencies</vt:lpstr>
      <vt:lpstr>Breastfeeding Counselling Mentorship Program</vt:lpstr>
      <vt:lpstr>Rationale, Goals, and Objectives</vt:lpstr>
      <vt:lpstr>Process for Choosing Mentorship</vt:lpstr>
      <vt:lpstr>Rationale for Choosing Mentorship</vt:lpstr>
      <vt:lpstr>Gaps in Efforts to Strengthen Breastfeeding Counselling Competencies in Kenya</vt:lpstr>
      <vt:lpstr>Why Mentorship to Strengthen Breastfeeding Counselling Competencies?</vt:lpstr>
      <vt:lpstr>Goals and Objectives of the Mentorship Program</vt:lpstr>
      <vt:lpstr>Competencies Prioritised for the Mentorship Program</vt:lpstr>
      <vt:lpstr>Description of the Program</vt:lpstr>
      <vt:lpstr>Program Structure</vt:lpstr>
      <vt:lpstr>What is a Mentor and a Mentee?</vt:lpstr>
      <vt:lpstr>Minimum Requirements for Mentors</vt:lpstr>
      <vt:lpstr>Minimum Requirements for Mentees</vt:lpstr>
      <vt:lpstr>Facilities and Service Delivery Points</vt:lpstr>
      <vt:lpstr>Implementation Process</vt:lpstr>
      <vt:lpstr>Implementation Process (2)</vt:lpstr>
      <vt:lpstr>Actions in Implementing the Breastfeeding Counselling Mentorship Program at a Health Facility</vt:lpstr>
      <vt:lpstr>Establishing the Program</vt:lpstr>
      <vt:lpstr>Establishing the Program </vt:lpstr>
      <vt:lpstr>Identify Breastfeeding Counselling Mentorship Program Leadership</vt:lpstr>
      <vt:lpstr>Roles and Responsibilities of BFHI Facility Coordinator</vt:lpstr>
      <vt:lpstr>Roles and Responsibilities of the BFHI Facility Implementation Team (1)</vt:lpstr>
      <vt:lpstr>Roles and Responsibilities of the BFHI Facility Implementation Team (2)</vt:lpstr>
      <vt:lpstr>Conduct a BFHI Health Facility Self-Assessment</vt:lpstr>
      <vt:lpstr>Conduct an Inception Meeting</vt:lpstr>
      <vt:lpstr>Acquire Resources</vt:lpstr>
      <vt:lpstr>Next Steps</vt:lpstr>
      <vt:lpstr>Next Steps </vt:lpstr>
      <vt:lpstr>Summary</vt:lpstr>
      <vt:lpstr>Summary </vt:lpstr>
      <vt:lpstr>References (1)</vt:lpstr>
      <vt:lpstr>References (2)</vt:lpstr>
      <vt:lpstr>USAID ADVANCING NUTRITION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Facility-Based Mentorship for Strengthening Breastfeeding Counselling in Kenya</dc:title>
  <dc:creator>Courtney Meyer</dc:creator>
  <cp:lastModifiedBy>Nalini C</cp:lastModifiedBy>
  <cp:revision>25</cp:revision>
  <dcterms:modified xsi:type="dcterms:W3CDTF">2024-02-19T18:15:12Z</dcterms:modified>
</cp:coreProperties>
</file>