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Lst>
  <p:sldSz cx="9144000" cy="6858000" type="screen4x3"/>
  <p:notesSz cx="6858000" cy="9144000"/>
  <p:embeddedFontLst>
    <p:embeddedFont>
      <p:font typeface="Arial Narrow" panose="020B0606020202030204" pitchFamily="34" charset="0"/>
      <p:regular r:id="rId131"/>
      <p:bold r:id="rId132"/>
      <p:italic r:id="rId133"/>
      <p:boldItalic r:id="rId134"/>
    </p:embeddedFont>
    <p:embeddedFont>
      <p:font typeface="Calibri" panose="020F0502020204030204" pitchFamily="34" charset="0"/>
      <p:regular r:id="rId135"/>
      <p:bold r:id="rId136"/>
      <p:italic r:id="rId137"/>
      <p:boldItalic r:id="rId138"/>
    </p:embeddedFont>
    <p:embeddedFont>
      <p:font typeface="Cambria" panose="02040503050406030204" pitchFamily="18" charset="0"/>
      <p:regular r:id="rId139"/>
      <p:bold r:id="rId140"/>
      <p:italic r:id="rId141"/>
      <p:boldItalic r:id="rId142"/>
    </p:embeddedFont>
    <p:embeddedFont>
      <p:font typeface="Gill Sans"/>
      <p:regular r:id="rId143"/>
      <p:bold r:id="rId144"/>
    </p:embeddedFont>
    <p:embeddedFont>
      <p:font typeface="Gill Sans MT" panose="020B0502020104020203" pitchFamily="34" charset="0"/>
      <p:regular r:id="rId145"/>
      <p:bold r:id="rId146"/>
      <p:italic r:id="rId147"/>
      <p:boldItalic r:id="rId148"/>
    </p:embeddedFont>
    <p:embeddedFont>
      <p:font typeface="Noto Sans Symbols"/>
      <p:regular r:id="rId149"/>
      <p:bold r:id="rId150"/>
    </p:embeddedFont>
    <p:embeddedFont>
      <p:font typeface="Roboto"/>
      <p:regular r:id="rId151"/>
      <p:bold r:id="rId152"/>
      <p:italic r:id="rId153"/>
      <p:boldItalic r:id="rId1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5" roundtripDataSignature="AMtx7miL0I2420atvKfnvBnyVM91Fsi1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673" autoAdjust="0"/>
  </p:normalViewPr>
  <p:slideViewPr>
    <p:cSldViewPr snapToGrid="0">
      <p:cViewPr varScale="1">
        <p:scale>
          <a:sx n="59" d="100"/>
          <a:sy n="59" d="100"/>
        </p:scale>
        <p:origin x="142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8.fntdata"/><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9.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9.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0.fntdata"/><Relationship Id="rId155" Type="http://customschemas.google.com/relationships/presentationmetadata" Target="meta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0.fntdata"/><Relationship Id="rId14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font" Target="fonts/font5.fntdata"/><Relationship Id="rId151" Type="http://schemas.openxmlformats.org/officeDocument/2006/relationships/font" Target="fonts/font21.fntdata"/><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1.fntdata"/><Relationship Id="rId14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fntdata"/><Relationship Id="rId136" Type="http://schemas.openxmlformats.org/officeDocument/2006/relationships/font" Target="fonts/font6.fntdata"/><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7.fntdata"/><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2.fntdata"/><Relationship Id="rId153" Type="http://schemas.openxmlformats.org/officeDocument/2006/relationships/font" Target="fonts/font2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3.fntdata"/><Relationship Id="rId148"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3.fntdata"/><Relationship Id="rId154" Type="http://schemas.openxmlformats.org/officeDocument/2006/relationships/font" Target="fonts/font2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4.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37ad84ba3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100">
                <a:latin typeface="Gill Sans"/>
                <a:ea typeface="Gill Sans"/>
                <a:cs typeface="Gill Sans"/>
                <a:sym typeface="Gill Sans"/>
              </a:rPr>
              <a:t>Notes for improving this graphic:</a:t>
            </a:r>
            <a:endParaRPr sz="1100">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en-GB" sz="1050">
                <a:solidFill>
                  <a:srgbClr val="1F1F1F"/>
                </a:solidFill>
                <a:highlight>
                  <a:srgbClr val="FFFFFF"/>
                </a:highlight>
                <a:latin typeface="Roboto"/>
                <a:ea typeface="Roboto"/>
                <a:cs typeface="Roboto"/>
                <a:sym typeface="Roboto"/>
              </a:rPr>
              <a:t>Edits we are planning to make to this image:</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1050">
                <a:solidFill>
                  <a:srgbClr val="1F1F1F"/>
                </a:solidFill>
                <a:latin typeface="Roboto"/>
                <a:ea typeface="Roboto"/>
                <a:cs typeface="Roboto"/>
                <a:sym typeface="Roboto"/>
              </a:rPr>
              <a:t>-ensure blue is branding compliant</a:t>
            </a:r>
            <a:endParaRPr sz="1050">
              <a:solidFill>
                <a:srgbClr val="1F1F1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1050">
                <a:solidFill>
                  <a:srgbClr val="1F1F1F"/>
                </a:solidFill>
                <a:latin typeface="Roboto"/>
                <a:ea typeface="Roboto"/>
                <a:cs typeface="Roboto"/>
                <a:sym typeface="Roboto"/>
              </a:rPr>
              <a:t>-no spaces between the en dashes and words in the dates</a:t>
            </a:r>
            <a:endParaRPr sz="1050">
              <a:solidFill>
                <a:srgbClr val="1F1F1F"/>
              </a:solidFill>
              <a:latin typeface="Roboto"/>
              <a:ea typeface="Roboto"/>
              <a:cs typeface="Roboto"/>
              <a:sym typeface="Roboto"/>
            </a:endParaRPr>
          </a:p>
          <a:p>
            <a:pPr marL="0" lvl="0" indent="0" algn="l" rtl="0">
              <a:spcBef>
                <a:spcPts val="0"/>
              </a:spcBef>
              <a:spcAft>
                <a:spcPts val="0"/>
              </a:spcAft>
              <a:buNone/>
            </a:pPr>
            <a:r>
              <a:rPr lang="en-GB" sz="1050">
                <a:solidFill>
                  <a:srgbClr val="1F1F1F"/>
                </a:solidFill>
                <a:latin typeface="Roboto"/>
                <a:ea typeface="Roboto"/>
                <a:cs typeface="Roboto"/>
                <a:sym typeface="Roboto"/>
              </a:rPr>
              <a:t>-hanging indents for all bullets</a:t>
            </a:r>
            <a:endParaRPr sz="1050">
              <a:solidFill>
                <a:srgbClr val="1F1F1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1050">
                <a:solidFill>
                  <a:srgbClr val="1F1F1F"/>
                </a:solidFill>
                <a:latin typeface="Roboto"/>
                <a:ea typeface="Roboto"/>
                <a:cs typeface="Roboto"/>
                <a:sym typeface="Roboto"/>
              </a:rPr>
              <a:t>-Ideally all the text boxes should end at the same level (so some boxes may need to be made longer)</a:t>
            </a:r>
            <a:endParaRPr sz="1050">
              <a:solidFill>
                <a:srgbClr val="1F1F1F"/>
              </a:solidFill>
              <a:latin typeface="Roboto"/>
              <a:ea typeface="Roboto"/>
              <a:cs typeface="Roboto"/>
              <a:sym typeface="Roboto"/>
            </a:endParaRPr>
          </a:p>
          <a:p>
            <a:pPr marL="0" lvl="0" indent="0" algn="l" rtl="0">
              <a:spcBef>
                <a:spcPts val="0"/>
              </a:spcBef>
              <a:spcAft>
                <a:spcPts val="0"/>
              </a:spcAft>
              <a:buNone/>
            </a:pPr>
            <a:endParaRPr sz="1100">
              <a:latin typeface="Gill Sans"/>
              <a:ea typeface="Gill Sans"/>
              <a:cs typeface="Gill Sans"/>
              <a:sym typeface="Gill Sans"/>
            </a:endParaRPr>
          </a:p>
          <a:p>
            <a:pPr marL="0" lvl="0" indent="0" algn="l" rtl="0">
              <a:lnSpc>
                <a:spcPct val="100000"/>
              </a:lnSpc>
              <a:spcBef>
                <a:spcPts val="0"/>
              </a:spcBef>
              <a:spcAft>
                <a:spcPts val="0"/>
              </a:spcAft>
              <a:buSzPts val="1400"/>
              <a:buNone/>
            </a:pPr>
            <a:endParaRPr/>
          </a:p>
        </p:txBody>
      </p:sp>
      <p:sp>
        <p:nvSpPr>
          <p:cNvPr id="308" name="Google Shape;308;g2a37ad84ba3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100</a:t>
            </a:fld>
            <a:endParaRPr sz="1200">
              <a:solidFill>
                <a:schemeClr val="dk1"/>
              </a:solidFill>
              <a:latin typeface="Arial"/>
              <a:ea typeface="Arial"/>
              <a:cs typeface="Arial"/>
              <a:sym typeface="Arial"/>
            </a:endParaRPr>
          </a:p>
        </p:txBody>
      </p:sp>
      <p:sp>
        <p:nvSpPr>
          <p:cNvPr id="1115" name="Google Shape;111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6" name="Google Shape;111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101</a:t>
            </a:fld>
            <a:endParaRPr sz="1200">
              <a:solidFill>
                <a:schemeClr val="dk1"/>
              </a:solidFill>
              <a:latin typeface="Arial"/>
              <a:ea typeface="Arial"/>
              <a:cs typeface="Arial"/>
              <a:sym typeface="Arial"/>
            </a:endParaRPr>
          </a:p>
        </p:txBody>
      </p:sp>
      <p:sp>
        <p:nvSpPr>
          <p:cNvPr id="1125" name="Google Shape;112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6" name="Google Shape;112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102</a:t>
            </a:fld>
            <a:endParaRPr sz="1200">
              <a:solidFill>
                <a:schemeClr val="dk1"/>
              </a:solidFill>
              <a:latin typeface="Arial"/>
              <a:ea typeface="Arial"/>
              <a:cs typeface="Arial"/>
              <a:sym typeface="Arial"/>
            </a:endParaRPr>
          </a:p>
        </p:txBody>
      </p:sp>
      <p:sp>
        <p:nvSpPr>
          <p:cNvPr id="1135" name="Google Shape;113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6" name="Google Shape;113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a33f4e57a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103</a:t>
            </a:fld>
            <a:endParaRPr sz="1200">
              <a:solidFill>
                <a:schemeClr val="dk1"/>
              </a:solidFill>
              <a:latin typeface="Arial"/>
              <a:ea typeface="Arial"/>
              <a:cs typeface="Arial"/>
              <a:sym typeface="Arial"/>
            </a:endParaRPr>
          </a:p>
        </p:txBody>
      </p:sp>
      <p:sp>
        <p:nvSpPr>
          <p:cNvPr id="1143" name="Google Shape;1143;g2a33f4e57ae_0_0: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4" name="Google Shape;1144;g2a33f4e57ae_0_0:notes"/>
          <p:cNvSpPr txBox="1">
            <a:spLocks noGrp="1"/>
          </p:cNvSpPr>
          <p:nvPr>
            <p:ph type="body" idx="1"/>
          </p:nvPr>
        </p:nvSpPr>
        <p:spPr>
          <a:xfrm>
            <a:off x="700088" y="4410075"/>
            <a:ext cx="5597400" cy="417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104</a:t>
            </a:fld>
            <a:endParaRPr sz="1200">
              <a:solidFill>
                <a:schemeClr val="dk1"/>
              </a:solidFill>
              <a:latin typeface="Arial"/>
              <a:ea typeface="Arial"/>
              <a:cs typeface="Arial"/>
              <a:sym typeface="Arial"/>
            </a:endParaRPr>
          </a:p>
        </p:txBody>
      </p:sp>
      <p:sp>
        <p:nvSpPr>
          <p:cNvPr id="1152" name="Google Shape;115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3" name="Google Shape;11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105</a:t>
            </a:fld>
            <a:endParaRPr sz="1200">
              <a:solidFill>
                <a:schemeClr val="dk1"/>
              </a:solidFill>
              <a:latin typeface="Arial"/>
              <a:ea typeface="Arial"/>
              <a:cs typeface="Arial"/>
              <a:sym typeface="Arial"/>
            </a:endParaRPr>
          </a:p>
        </p:txBody>
      </p:sp>
      <p:sp>
        <p:nvSpPr>
          <p:cNvPr id="1160" name="Google Shape;116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1" name="Google Shape;116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106</a:t>
            </a:fld>
            <a:endParaRPr sz="1200">
              <a:solidFill>
                <a:schemeClr val="dk1"/>
              </a:solidFill>
              <a:latin typeface="Arial"/>
              <a:ea typeface="Arial"/>
              <a:cs typeface="Arial"/>
              <a:sym typeface="Arial"/>
            </a:endParaRPr>
          </a:p>
        </p:txBody>
      </p:sp>
      <p:sp>
        <p:nvSpPr>
          <p:cNvPr id="1170" name="Google Shape;117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1" name="Google Shape;117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lnSpc>
                <a:spcPct val="100000"/>
              </a:lnSpc>
              <a:spcBef>
                <a:spcPts val="0"/>
              </a:spcBef>
              <a:spcAft>
                <a:spcPts val="0"/>
              </a:spcAft>
              <a:buClr>
                <a:schemeClr val="dk1"/>
              </a:buClr>
              <a:buSzPts val="1200"/>
              <a:buNone/>
            </a:pPr>
            <a:endParaRPr>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a:latin typeface="Gill Sans"/>
                <a:ea typeface="Gill Sans"/>
                <a:cs typeface="Gill Sans"/>
                <a:sym typeface="Gill Sans"/>
              </a:rPr>
              <a:t>Clinical teaching is an important part of the process of adult learning, as it reinforces classroom learning.</a:t>
            </a:r>
            <a:endParaRPr/>
          </a:p>
          <a:p>
            <a:pPr marL="0" lvl="0" indent="0" algn="l" rtl="0">
              <a:lnSpc>
                <a:spcPct val="100000"/>
              </a:lnSpc>
              <a:spcBef>
                <a:spcPts val="0"/>
              </a:spcBef>
              <a:spcAft>
                <a:spcPts val="0"/>
              </a:spcAft>
              <a:buClr>
                <a:schemeClr val="dk1"/>
              </a:buClr>
              <a:buSzPts val="1200"/>
              <a:buNone/>
            </a:pPr>
            <a:endParaRPr>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a:latin typeface="Gill Sans"/>
                <a:ea typeface="Gill Sans"/>
                <a:cs typeface="Gill Sans"/>
                <a:sym typeface="Gill Sans"/>
              </a:rPr>
              <a:t>Strengths and weaknesses of mentees become clear at the bedside, because mentors can watch mentees interact with </a:t>
            </a:r>
            <a:r>
              <a:rPr lang="en-GB" sz="1200">
                <a:latin typeface="Gill Sans"/>
                <a:ea typeface="Gill Sans"/>
                <a:cs typeface="Gill Sans"/>
                <a:sym typeface="Gill Sans"/>
              </a:rPr>
              <a:t>clients</a:t>
            </a:r>
            <a:r>
              <a:rPr lang="en-GB">
                <a:latin typeface="Gill Sans"/>
                <a:ea typeface="Gill Sans"/>
                <a:cs typeface="Gill Sans"/>
                <a:sym typeface="Gill Sans"/>
              </a:rPr>
              <a:t>. Mentors can experience what mentees do and how they act with </a:t>
            </a:r>
            <a:r>
              <a:rPr lang="en-GB" sz="1200">
                <a:latin typeface="Gill Sans"/>
                <a:ea typeface="Gill Sans"/>
                <a:cs typeface="Gill Sans"/>
                <a:sym typeface="Gill Sans"/>
              </a:rPr>
              <a:t>clients</a:t>
            </a:r>
            <a:r>
              <a:rPr lang="en-GB">
                <a:latin typeface="Gill Sans"/>
                <a:ea typeface="Gill Sans"/>
                <a:cs typeface="Gill Sans"/>
                <a:sym typeface="Gill Sans"/>
              </a:rPr>
              <a:t> first hand, in a way that cannot happen outside of a </a:t>
            </a:r>
            <a:r>
              <a:rPr lang="en-GB" sz="1200">
                <a:latin typeface="Gill Sans"/>
                <a:ea typeface="Gill Sans"/>
                <a:cs typeface="Gill Sans"/>
                <a:sym typeface="Gill Sans"/>
              </a:rPr>
              <a:t>client</a:t>
            </a:r>
            <a:r>
              <a:rPr lang="en-GB">
                <a:latin typeface="Gill Sans"/>
                <a:ea typeface="Gill Sans"/>
                <a:cs typeface="Gill Sans"/>
                <a:sym typeface="Gill Sans"/>
              </a:rPr>
              <a:t> encounter.</a:t>
            </a:r>
            <a:endParaRPr>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200"/>
              <a:buFont typeface="Calibri"/>
              <a:buNone/>
            </a:pPr>
            <a:endParaRPr>
              <a:latin typeface="Gill Sans"/>
              <a:ea typeface="Gill Sans"/>
              <a:cs typeface="Gill Sans"/>
              <a:sym typeface="Gill Sans"/>
            </a:endParaRPr>
          </a:p>
          <a:p>
            <a:pPr marL="0" lvl="0" indent="0" algn="l" rtl="0">
              <a:lnSpc>
                <a:spcPct val="100000"/>
              </a:lnSpc>
              <a:spcBef>
                <a:spcPts val="0"/>
              </a:spcBef>
              <a:spcAft>
                <a:spcPts val="0"/>
              </a:spcAft>
              <a:buSzPts val="1400"/>
              <a:buNone/>
            </a:pPr>
            <a:r>
              <a:rPr lang="en-GB">
                <a:latin typeface="Gill Sans"/>
                <a:ea typeface="Gill Sans"/>
                <a:cs typeface="Gill Sans"/>
                <a:sym typeface="Gill Sans"/>
              </a:rPr>
              <a:t>*Source: http://www.oucom.ohiou.edu/fd/monographs/bedside.htm</a:t>
            </a:r>
            <a:endParaRPr>
              <a:latin typeface="Gill Sans"/>
              <a:ea typeface="Gill Sans"/>
              <a:cs typeface="Gill Sans"/>
              <a:sym typeface="Gill San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107</a:t>
            </a:fld>
            <a:endParaRPr sz="1200">
              <a:solidFill>
                <a:schemeClr val="dk1"/>
              </a:solidFill>
              <a:latin typeface="Arial"/>
              <a:ea typeface="Arial"/>
              <a:cs typeface="Arial"/>
              <a:sym typeface="Arial"/>
            </a:endParaRPr>
          </a:p>
        </p:txBody>
      </p:sp>
      <p:sp>
        <p:nvSpPr>
          <p:cNvPr id="1178" name="Google Shape;1178;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108</a:t>
            </a:fld>
            <a:endParaRPr sz="1200">
              <a:solidFill>
                <a:schemeClr val="dk1"/>
              </a:solidFill>
              <a:latin typeface="Arial"/>
              <a:ea typeface="Arial"/>
              <a:cs typeface="Arial"/>
              <a:sym typeface="Arial"/>
            </a:endParaRPr>
          </a:p>
        </p:txBody>
      </p:sp>
      <p:sp>
        <p:nvSpPr>
          <p:cNvPr id="1186" name="Google Shape;118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7" name="Google Shape;118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109</a:t>
            </a:fld>
            <a:endParaRPr sz="1200">
              <a:solidFill>
                <a:schemeClr val="dk1"/>
              </a:solidFill>
              <a:latin typeface="Arial"/>
              <a:ea typeface="Arial"/>
              <a:cs typeface="Arial"/>
              <a:sym typeface="Arial"/>
            </a:endParaRPr>
          </a:p>
        </p:txBody>
      </p:sp>
      <p:sp>
        <p:nvSpPr>
          <p:cNvPr id="1194" name="Google Shape;1194;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5" name="Google Shape;1195;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a37ad84ba3_0_1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a37ad84ba3_0_12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a37ad84ba3_0_12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110</a:t>
            </a:fld>
            <a:endParaRPr sz="1200">
              <a:solidFill>
                <a:schemeClr val="dk1"/>
              </a:solidFill>
              <a:latin typeface="Arial"/>
              <a:ea typeface="Arial"/>
              <a:cs typeface="Arial"/>
              <a:sym typeface="Arial"/>
            </a:endParaRPr>
          </a:p>
        </p:txBody>
      </p:sp>
      <p:sp>
        <p:nvSpPr>
          <p:cNvPr id="1202" name="Google Shape;1202;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3" name="Google Shape;120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111</a:t>
            </a:fld>
            <a:endParaRPr sz="1200">
              <a:solidFill>
                <a:schemeClr val="dk1"/>
              </a:solidFill>
              <a:latin typeface="Arial"/>
              <a:ea typeface="Arial"/>
              <a:cs typeface="Arial"/>
              <a:sym typeface="Arial"/>
            </a:endParaRPr>
          </a:p>
        </p:txBody>
      </p:sp>
      <p:sp>
        <p:nvSpPr>
          <p:cNvPr id="1209" name="Google Shape;1209;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0" name="Google Shape;121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112</a:t>
            </a:fld>
            <a:endParaRPr sz="1200">
              <a:solidFill>
                <a:schemeClr val="dk1"/>
              </a:solidFill>
              <a:latin typeface="Arial"/>
              <a:ea typeface="Arial"/>
              <a:cs typeface="Arial"/>
              <a:sym typeface="Arial"/>
            </a:endParaRPr>
          </a:p>
        </p:txBody>
      </p:sp>
      <p:sp>
        <p:nvSpPr>
          <p:cNvPr id="1217" name="Google Shape;121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8" name="Google Shape;121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113</a:t>
            </a:fld>
            <a:endParaRPr sz="1200">
              <a:solidFill>
                <a:schemeClr val="dk1"/>
              </a:solidFill>
              <a:latin typeface="Arial"/>
              <a:ea typeface="Arial"/>
              <a:cs typeface="Arial"/>
              <a:sym typeface="Arial"/>
            </a:endParaRPr>
          </a:p>
        </p:txBody>
      </p:sp>
      <p:sp>
        <p:nvSpPr>
          <p:cNvPr id="1225" name="Google Shape;1225;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6" name="Google Shape;122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114</a:t>
            </a:fld>
            <a:endParaRPr sz="1200">
              <a:solidFill>
                <a:schemeClr val="dk1"/>
              </a:solidFill>
              <a:latin typeface="Arial"/>
              <a:ea typeface="Arial"/>
              <a:cs typeface="Arial"/>
              <a:sym typeface="Arial"/>
            </a:endParaRPr>
          </a:p>
        </p:txBody>
      </p:sp>
      <p:sp>
        <p:nvSpPr>
          <p:cNvPr id="1233" name="Google Shape;1233;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4" name="Google Shape;1234;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115</a:t>
            </a:fld>
            <a:endParaRPr sz="1200">
              <a:solidFill>
                <a:schemeClr val="dk1"/>
              </a:solidFill>
              <a:latin typeface="Arial"/>
              <a:ea typeface="Arial"/>
              <a:cs typeface="Arial"/>
              <a:sym typeface="Arial"/>
            </a:endParaRPr>
          </a:p>
        </p:txBody>
      </p:sp>
      <p:sp>
        <p:nvSpPr>
          <p:cNvPr id="1241" name="Google Shape;1241;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2" name="Google Shape;1242;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116</a:t>
            </a:fld>
            <a:endParaRPr sz="1200">
              <a:solidFill>
                <a:schemeClr val="dk1"/>
              </a:solidFill>
              <a:latin typeface="Arial"/>
              <a:ea typeface="Arial"/>
              <a:cs typeface="Arial"/>
              <a:sym typeface="Arial"/>
            </a:endParaRPr>
          </a:p>
        </p:txBody>
      </p:sp>
      <p:sp>
        <p:nvSpPr>
          <p:cNvPr id="1249" name="Google Shape;1249;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0" name="Google Shape;125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2a5e5e14609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2a5e5e14609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8" name="Google Shape;1258;g2a5e5e14609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a5e5e14609_3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2a5e5e14609_3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g2a5e5e14609_3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2a5e5e14609_3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2a5e5e14609_3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g2a5e5e14609_3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a37ad84ba3_0_1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a37ad84ba3_0_1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2a37ad84ba3_0_12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2a5e5e14609_3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2a5e5e14609_3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g2a5e5e14609_3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121</a:t>
            </a:fld>
            <a:endParaRPr sz="1200">
              <a:solidFill>
                <a:schemeClr val="dk1"/>
              </a:solidFill>
              <a:latin typeface="Arial"/>
              <a:ea typeface="Arial"/>
              <a:cs typeface="Arial"/>
              <a:sym typeface="Arial"/>
            </a:endParaRPr>
          </a:p>
        </p:txBody>
      </p:sp>
      <p:sp>
        <p:nvSpPr>
          <p:cNvPr id="1289" name="Google Shape;1289;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0" name="Google Shape;1290;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8" name="Google Shape;129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1305" name="Google Shape;130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124</a:t>
            </a:fld>
            <a:endParaRPr sz="1200">
              <a:solidFill>
                <a:schemeClr val="dk1"/>
              </a:solidFill>
              <a:latin typeface="Arial"/>
              <a:ea typeface="Arial"/>
              <a:cs typeface="Arial"/>
              <a:sym typeface="Arial"/>
            </a:endParaRPr>
          </a:p>
        </p:txBody>
      </p:sp>
      <p:sp>
        <p:nvSpPr>
          <p:cNvPr id="1311" name="Google Shape;1311;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2" name="Google Shape;131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sz="1200" b="0" i="1" u="none" strike="noStrike">
              <a:solidFill>
                <a:schemeClr val="dk1"/>
              </a:solidFill>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sz="1200" b="0" i="1" u="none" strike="noStrike">
                <a:solidFill>
                  <a:schemeClr val="dk1"/>
                </a:solidFill>
                <a:latin typeface="Gill Sans"/>
                <a:ea typeface="Gill Sans"/>
                <a:cs typeface="Gill Sans"/>
                <a:sym typeface="Gill Sans"/>
              </a:rPr>
              <a:t>For each case, ask participants to think about how this scenario may play out in their settings and what other considerations they may have. Encourage participants to really think about the mentoring moments within these cases and how they can apply the lessons learned to their setting. Be sure to encourage everyone to speak and participate.</a:t>
            </a:r>
            <a:endParaRPr>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sz="1200" b="0" i="1" u="none" strike="noStrike">
                <a:solidFill>
                  <a:schemeClr val="dk1"/>
                </a:solidFill>
                <a:latin typeface="Gill Sans"/>
                <a:ea typeface="Gill Sans"/>
                <a:cs typeface="Gill Sans"/>
                <a:sym typeface="Gill Sans"/>
              </a:rPr>
              <a:t>Each case should take approximately 15–20 minutes to complete. The remaining time can be used to review the answers and for discussion.</a:t>
            </a:r>
            <a:endParaRPr sz="1200" b="0" i="1" u="none" strike="noStrike">
              <a:solidFill>
                <a:schemeClr val="dk1"/>
              </a:solidFill>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sz="1200" b="0" i="1" u="none" strike="noStrike">
                <a:solidFill>
                  <a:schemeClr val="dk1"/>
                </a:solidFill>
                <a:latin typeface="Gill Sans"/>
                <a:ea typeface="Gill Sans"/>
                <a:cs typeface="Gill Sans"/>
                <a:sym typeface="Gill Sans"/>
              </a:rPr>
              <a:t>There are three different options listed below of how the case studies could be facilitated. Consider the number of participants, time available, and room restrictions to determine the best method of conducting this activity. Review the options listed below and adapt as appropriate. To provide variety in the day, more than one facilitation method should be used. Once the methods of how to conduct this activity are determined, adjust the lunch and tea breaks in the training agenda as necessary. </a:t>
            </a:r>
            <a:endParaRPr>
              <a:latin typeface="Gill Sans"/>
              <a:ea typeface="Gill Sans"/>
              <a:cs typeface="Gill Sans"/>
              <a:sym typeface="Gill Sans"/>
            </a:endParaRPr>
          </a:p>
          <a:p>
            <a:pPr marL="171450" lvl="0" indent="-95250" algn="l" rtl="0">
              <a:lnSpc>
                <a:spcPct val="100000"/>
              </a:lnSpc>
              <a:spcBef>
                <a:spcPts val="0"/>
              </a:spcBef>
              <a:spcAft>
                <a:spcPts val="0"/>
              </a:spcAft>
              <a:buClr>
                <a:schemeClr val="dk1"/>
              </a:buClr>
              <a:buSzPts val="1200"/>
              <a:buFont typeface="Arial"/>
              <a:buNone/>
            </a:pPr>
            <a:endParaRPr sz="1200" b="0" i="1" u="none" strike="noStrike">
              <a:solidFill>
                <a:schemeClr val="dk1"/>
              </a:solidFill>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200"/>
              <a:buFont typeface="Arial"/>
              <a:buNone/>
            </a:pPr>
            <a:r>
              <a:rPr lang="en-GB" sz="1200" b="0" i="1" u="none" strike="noStrike">
                <a:solidFill>
                  <a:schemeClr val="dk1"/>
                </a:solidFill>
                <a:latin typeface="Gill Sans"/>
                <a:ea typeface="Gill Sans"/>
                <a:cs typeface="Gill Sans"/>
                <a:sym typeface="Gill Sans"/>
              </a:rPr>
              <a:t>Facilitation options:</a:t>
            </a:r>
            <a:endParaRPr>
              <a:latin typeface="Gill Sans"/>
              <a:ea typeface="Gill Sans"/>
              <a:cs typeface="Gill Sans"/>
              <a:sym typeface="Gill Sans"/>
            </a:endParaRPr>
          </a:p>
          <a:p>
            <a:pPr marL="0" lvl="0" indent="0" algn="l" rtl="0">
              <a:lnSpc>
                <a:spcPct val="100000"/>
              </a:lnSpc>
              <a:spcBef>
                <a:spcPts val="0"/>
              </a:spcBef>
              <a:spcAft>
                <a:spcPts val="0"/>
              </a:spcAft>
              <a:buSzPts val="1400"/>
              <a:buNone/>
            </a:pPr>
            <a:r>
              <a:rPr lang="en-GB" sz="1200" b="1" i="0" u="none" strike="noStrike">
                <a:solidFill>
                  <a:schemeClr val="dk1"/>
                </a:solidFill>
                <a:latin typeface="Gill Sans"/>
                <a:ea typeface="Gill Sans"/>
                <a:cs typeface="Gill Sans"/>
                <a:sym typeface="Gill Sans"/>
              </a:rPr>
              <a:t>Option 1: Small group discussion</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Divide participants into small groups.</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Divide the case studies among each group.</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Ask groups to work cooperatively to complete their assigned case study worksheets.</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Allow adequate time for groups to complete their small group work.</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Bring groups back together as a large group.</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Ask groups to take turns presenting the cases to the larger group, one case/group at a time. The small groups should read the case and then discuss the answers as a large group, asking everyone in the large group for input for the answers.</a:t>
            </a:r>
            <a:endParaRPr>
              <a:latin typeface="Gill Sans"/>
              <a:ea typeface="Gill Sans"/>
              <a:cs typeface="Gill Sans"/>
              <a:sym typeface="Gill Sans"/>
            </a:endParaRPr>
          </a:p>
          <a:p>
            <a:pPr marL="0" lvl="0" indent="0" algn="l" rtl="0">
              <a:lnSpc>
                <a:spcPct val="100000"/>
              </a:lnSpc>
              <a:spcBef>
                <a:spcPts val="0"/>
              </a:spcBef>
              <a:spcAft>
                <a:spcPts val="0"/>
              </a:spcAft>
              <a:buSzPts val="1400"/>
              <a:buNone/>
            </a:pPr>
            <a:endParaRPr sz="1200" b="0" i="0" u="none" strike="noStrike">
              <a:solidFill>
                <a:schemeClr val="dk1"/>
              </a:solidFill>
              <a:latin typeface="Gill Sans"/>
              <a:ea typeface="Gill Sans"/>
              <a:cs typeface="Gill Sans"/>
              <a:sym typeface="Gill Sans"/>
            </a:endParaRPr>
          </a:p>
          <a:p>
            <a:pPr marL="0" lvl="0" indent="0" algn="l" rtl="0">
              <a:lnSpc>
                <a:spcPct val="100000"/>
              </a:lnSpc>
              <a:spcBef>
                <a:spcPts val="0"/>
              </a:spcBef>
              <a:spcAft>
                <a:spcPts val="0"/>
              </a:spcAft>
              <a:buSzPts val="1400"/>
              <a:buNone/>
            </a:pPr>
            <a:r>
              <a:rPr lang="en-GB" sz="1200" b="1" i="0" u="none" strike="noStrike">
                <a:solidFill>
                  <a:schemeClr val="dk1"/>
                </a:solidFill>
                <a:latin typeface="Gill Sans"/>
                <a:ea typeface="Gill Sans"/>
                <a:cs typeface="Gill Sans"/>
                <a:sym typeface="Gill Sans"/>
              </a:rPr>
              <a:t>Option 2: Large group discussion</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Read through the case studies and accompanying questions as a large group.</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Ask participants to brainstorm answers to the questions.</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Record the group’s answers on flip chart paper, and ask participants to record their answers on their worksheets.</a:t>
            </a:r>
            <a:endParaRPr>
              <a:latin typeface="Gill Sans"/>
              <a:ea typeface="Gill Sans"/>
              <a:cs typeface="Gill Sans"/>
              <a:sym typeface="Gill Sans"/>
            </a:endParaRPr>
          </a:p>
          <a:p>
            <a:pPr marL="0" lvl="0" indent="0" algn="l" rtl="0">
              <a:lnSpc>
                <a:spcPct val="100000"/>
              </a:lnSpc>
              <a:spcBef>
                <a:spcPts val="0"/>
              </a:spcBef>
              <a:spcAft>
                <a:spcPts val="0"/>
              </a:spcAft>
              <a:buSzPts val="1400"/>
              <a:buNone/>
            </a:pPr>
            <a:endParaRPr sz="1200" b="0" i="0" u="none" strike="noStrike">
              <a:solidFill>
                <a:schemeClr val="dk1"/>
              </a:solidFill>
              <a:latin typeface="Gill Sans"/>
              <a:ea typeface="Gill Sans"/>
              <a:cs typeface="Gill Sans"/>
              <a:sym typeface="Gill Sans"/>
            </a:endParaRPr>
          </a:p>
          <a:p>
            <a:pPr marL="0" lvl="0" indent="0" algn="l" rtl="0">
              <a:lnSpc>
                <a:spcPct val="100000"/>
              </a:lnSpc>
              <a:spcBef>
                <a:spcPts val="0"/>
              </a:spcBef>
              <a:spcAft>
                <a:spcPts val="0"/>
              </a:spcAft>
              <a:buSzPts val="1400"/>
              <a:buNone/>
            </a:pPr>
            <a:r>
              <a:rPr lang="en-GB" sz="1200" b="1" i="0" u="none" strike="noStrike">
                <a:solidFill>
                  <a:schemeClr val="dk1"/>
                </a:solidFill>
                <a:latin typeface="Gill Sans"/>
                <a:ea typeface="Gill Sans"/>
                <a:cs typeface="Gill Sans"/>
                <a:sym typeface="Gill Sans"/>
              </a:rPr>
              <a:t>Option 3: Role play</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Divide participants into pairs.</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Assign the pairs each a case study.</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Inform participants that they should read through the case together and then role play the case as a pair.</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Each person should identify which role they will play and should answer the questions provided during the role play.</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Allow adequate time for participants to role play the case.</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Bring the participants back together as a large group to discuss the cases and role plays.</a:t>
            </a:r>
            <a:endParaRPr>
              <a:latin typeface="Gill Sans"/>
              <a:ea typeface="Gill Sans"/>
              <a:cs typeface="Gill Sans"/>
              <a:sym typeface="Gill Sans"/>
            </a:endParaRPr>
          </a:p>
          <a:p>
            <a:pPr marL="171450" lvl="0" indent="-171450" algn="l" rtl="0">
              <a:lnSpc>
                <a:spcPct val="100000"/>
              </a:lnSpc>
              <a:spcBef>
                <a:spcPts val="0"/>
              </a:spcBef>
              <a:spcAft>
                <a:spcPts val="0"/>
              </a:spcAft>
              <a:buSzPts val="1400"/>
              <a:buFont typeface="Arial"/>
              <a:buChar char="•"/>
            </a:pPr>
            <a:r>
              <a:rPr lang="en-GB" sz="1200" b="0" i="0" u="none" strike="noStrike">
                <a:solidFill>
                  <a:schemeClr val="dk1"/>
                </a:solidFill>
                <a:latin typeface="Gill Sans"/>
                <a:ea typeface="Gill Sans"/>
                <a:cs typeface="Gill Sans"/>
                <a:sym typeface="Gill Sans"/>
              </a:rPr>
              <a:t>Ask participants if they have any questions on the cases studies.</a:t>
            </a:r>
            <a:endParaRPr i="1">
              <a:latin typeface="Gill Sans"/>
              <a:ea typeface="Gill Sans"/>
              <a:cs typeface="Gill Sans"/>
              <a:sym typeface="Gill San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2a37ad84ba3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1319" name="Google Shape;1319;g2a37ad84ba3_0_1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2a4079a7ed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2a4079a7ed1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g2a4079a7ed1_0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2a4079a7e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g2a4079a7ed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0" name="Google Shape;1340;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a37ad84ba3_0_9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a37ad84ba3_0_9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351" name="Google Shape;351;g2a37ad84ba3_0_9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37ad84ba3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a37ad84ba3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a37ad84ba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None/>
            </a:pPr>
            <a:endParaRPr/>
          </a:p>
        </p:txBody>
      </p:sp>
      <p:sp>
        <p:nvSpPr>
          <p:cNvPr id="368" name="Google Shape;368;g2a37ad84ba3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37ad84ba3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377" name="Google Shape;377;g2a37ad84ba3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a37ad84ba3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385" name="Google Shape;385;g2a37ad84ba3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37ad84ba3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a37ad84ba3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latin typeface="Gill Sans"/>
              <a:ea typeface="Gill Sans"/>
              <a:cs typeface="Gill Sans"/>
              <a:sym typeface="Gill Sans"/>
            </a:endParaRPr>
          </a:p>
        </p:txBody>
      </p:sp>
      <p:sp>
        <p:nvSpPr>
          <p:cNvPr id="393" name="Google Shape;393;g2a37ad84ba3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a37ad84ba3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None/>
            </a:pPr>
            <a:endParaRPr sz="1100">
              <a:latin typeface="Gill Sans"/>
              <a:ea typeface="Gill Sans"/>
              <a:cs typeface="Gill Sans"/>
              <a:sym typeface="Gill Sans"/>
            </a:endParaRPr>
          </a:p>
        </p:txBody>
      </p:sp>
      <p:sp>
        <p:nvSpPr>
          <p:cNvPr id="401" name="Google Shape;401;g2a37ad84ba3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a37ad84ba3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None/>
            </a:pPr>
            <a:endParaRPr sz="1100">
              <a:latin typeface="Gill Sans"/>
              <a:ea typeface="Gill Sans"/>
              <a:cs typeface="Gill Sans"/>
              <a:sym typeface="Gill Sans"/>
            </a:endParaRPr>
          </a:p>
        </p:txBody>
      </p:sp>
      <p:sp>
        <p:nvSpPr>
          <p:cNvPr id="408" name="Google Shape;408;g2a37ad84ba3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a37ad84ba3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None/>
            </a:pPr>
            <a:endParaRPr sz="1100">
              <a:latin typeface="Gill Sans"/>
              <a:ea typeface="Gill Sans"/>
              <a:cs typeface="Gill Sans"/>
              <a:sym typeface="Gill Sans"/>
            </a:endParaRPr>
          </a:p>
        </p:txBody>
      </p:sp>
      <p:sp>
        <p:nvSpPr>
          <p:cNvPr id="415" name="Google Shape;415;g2a37ad84ba3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a4079a7ed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a4079a7ed1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2a4079a7ed1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a37ad84ba3_0_1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a37ad84ba3_0_1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latin typeface="Gill Sans"/>
              <a:ea typeface="Gill Sans"/>
              <a:cs typeface="Gill Sans"/>
              <a:sym typeface="Gill Sans"/>
            </a:endParaRPr>
          </a:p>
        </p:txBody>
      </p:sp>
      <p:sp>
        <p:nvSpPr>
          <p:cNvPr id="431" name="Google Shape;431;g2a37ad84ba3_0_13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37ad84ba3_0_1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a37ad84ba3_0_1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latin typeface="Gill Sans"/>
              <a:ea typeface="Gill Sans"/>
              <a:cs typeface="Gill Sans"/>
              <a:sym typeface="Gill Sans"/>
            </a:endParaRPr>
          </a:p>
        </p:txBody>
      </p:sp>
      <p:sp>
        <p:nvSpPr>
          <p:cNvPr id="440" name="Google Shape;440;g2a37ad84ba3_0_1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a37ad84ba3_0_1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a37ad84ba3_0_1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450" name="Google Shape;450;g2a37ad84ba3_0_13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a37ad84ba3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a37ad84ba3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459" name="Google Shape;459;g2a37ad84ba3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a37ad84ba3_0_1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a37ad84ba3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468" name="Google Shape;468;g2a37ad84ba3_0_13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a4079a7ed1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a4079a7ed1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477" name="Google Shape;477;g2a4079a7ed1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a4079a7ed1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2a4079a7ed1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sp>
        <p:nvSpPr>
          <p:cNvPr id="486" name="Google Shape;486;g2a4079a7ed1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76dadb33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2976dadb33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a4079a7ed1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a4079a7ed1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2a4079a7ed1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a4079a7ed1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a4079a7ed1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504" name="Google Shape;504;g2a4079a7ed1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a4079a7ed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a4079a7ed1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2a4079a7ed1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a4079a7ed1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a4079a7ed1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p:txBody>
      </p:sp>
      <p:sp>
        <p:nvSpPr>
          <p:cNvPr id="522" name="Google Shape;522;g2a4079a7ed1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a4079a7ed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a4079a7ed1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2a4079a7ed1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976dadb33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2976dadb33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44" name="Google Shape;5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551" name="Google Shape;55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
        <p:nvSpPr>
          <p:cNvPr id="561" name="Google Shape;56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1" indent="0" algn="l" rtl="0">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569" name="Google Shape;569;p7:notes"/>
          <p:cNvSpPr>
            <a:spLocks noGrp="1" noRot="1" noChangeAspect="1"/>
          </p:cNvSpPr>
          <p:nvPr>
            <p:ph type="sldImg" idx="2"/>
          </p:nvPr>
        </p:nvSpPr>
        <p:spPr>
          <a:xfrm>
            <a:off x="1117600" y="3048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7:notes"/>
          <p:cNvSpPr txBox="1">
            <a:spLocks noGrp="1"/>
          </p:cNvSpPr>
          <p:nvPr>
            <p:ph type="body" idx="1"/>
          </p:nvPr>
        </p:nvSpPr>
        <p:spPr>
          <a:xfrm>
            <a:off x="165101" y="4038600"/>
            <a:ext cx="6362700" cy="455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76dadb33e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976dadb33e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2976dadb33e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577" name="Google Shape;577;p8:notes"/>
          <p:cNvSpPr>
            <a:spLocks noGrp="1" noRot="1" noChangeAspect="1"/>
          </p:cNvSpPr>
          <p:nvPr>
            <p:ph type="sldImg" idx="2"/>
          </p:nvPr>
        </p:nvSpPr>
        <p:spPr>
          <a:xfrm>
            <a:off x="1008063" y="584200"/>
            <a:ext cx="4537075" cy="3403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8:notes"/>
          <p:cNvSpPr txBox="1">
            <a:spLocks noGrp="1"/>
          </p:cNvSpPr>
          <p:nvPr>
            <p:ph type="body" idx="1"/>
          </p:nvPr>
        </p:nvSpPr>
        <p:spPr>
          <a:xfrm>
            <a:off x="393700" y="4432300"/>
            <a:ext cx="6172200" cy="416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586" name="Google Shape;58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9:notes"/>
          <p:cNvSpPr txBox="1">
            <a:spLocks noGrp="1"/>
          </p:cNvSpPr>
          <p:nvPr>
            <p:ph type="body" idx="1"/>
          </p:nvPr>
        </p:nvSpPr>
        <p:spPr>
          <a:xfrm>
            <a:off x="482600" y="4570413"/>
            <a:ext cx="57531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
        <p:nvSpPr>
          <p:cNvPr id="615" name="Google Shape;6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624" name="Google Shape;62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1" indent="0" algn="l" rtl="0">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633" name="Google Shape;63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 name="Google Shape;6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642" name="Google Shape;64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651" name="Google Shape;65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2" name="Google Shape;6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661" name="Google Shape;66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670" name="Google Shape;67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37ad84ba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latin typeface="Gill Sans"/>
              <a:ea typeface="Gill Sans"/>
              <a:cs typeface="Gill Sans"/>
              <a:sym typeface="Gill Sans"/>
            </a:endParaRPr>
          </a:p>
        </p:txBody>
      </p:sp>
      <p:sp>
        <p:nvSpPr>
          <p:cNvPr id="265" name="Google Shape;265;g2a37ad84ba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678" name="Google Shape;67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9" name="Google Shape;6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1" indent="0" algn="l" rtl="0">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686" name="Google Shape;68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7" name="Google Shape;6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694" name="Google Shape;69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
        <p:nvSpPr>
          <p:cNvPr id="702" name="Google Shape;7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710" name="Google Shape;71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716" name="Google Shape;71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7" name="Google Shape;71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724" name="Google Shape;72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734" name="Google Shape;73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5" name="Google Shape;73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742" name="Google Shape;74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3" name="Google Shape;74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
        <p:nvSpPr>
          <p:cNvPr id="752" name="Google Shape;75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3" name="Google Shape;75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37ad84ba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a37ad84ba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72" name="Google Shape;272;g2a37ad84ba3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
        <p:nvSpPr>
          <p:cNvPr id="763" name="Google Shape;76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
        <p:nvSpPr>
          <p:cNvPr id="771" name="Google Shape;77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2" name="Google Shape;77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
        <p:nvSpPr>
          <p:cNvPr id="782" name="Google Shape;78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3" name="Google Shape;783;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794" name="Google Shape;79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5" name="Google Shape;79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8242cf32e3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8242cf32e3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28242cf32e3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8242cf32e3_2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8242cf32e3_2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28242cf32e3_2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818" name="Google Shape;81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lnSpc>
                <a:spcPct val="100000"/>
              </a:lnSpc>
              <a:spcBef>
                <a:spcPts val="0"/>
              </a:spcBef>
              <a:spcAft>
                <a:spcPts val="0"/>
              </a:spcAft>
              <a:buClr>
                <a:schemeClr val="dk1"/>
              </a:buClr>
              <a:buSzPts val="1200"/>
              <a:buNone/>
            </a:pPr>
            <a:endParaRPr>
              <a:solidFill>
                <a:schemeClr val="dk1"/>
              </a:solidFill>
              <a:latin typeface="Gill Sans"/>
              <a:ea typeface="Gill Sans"/>
              <a:cs typeface="Gill Sans"/>
              <a:sym typeface="Gill Sans"/>
            </a:endParaRPr>
          </a:p>
          <a:p>
            <a:pPr marL="171450" lvl="0" indent="-171450" algn="l" rtl="0">
              <a:lnSpc>
                <a:spcPct val="100000"/>
              </a:lnSpc>
              <a:spcBef>
                <a:spcPts val="0"/>
              </a:spcBef>
              <a:spcAft>
                <a:spcPts val="0"/>
              </a:spcAft>
              <a:buClr>
                <a:schemeClr val="dk1"/>
              </a:buClr>
              <a:buSzPts val="1200"/>
              <a:buFont typeface="Arial"/>
              <a:buChar char="•"/>
            </a:pPr>
            <a:r>
              <a:rPr lang="en-GB" i="1">
                <a:solidFill>
                  <a:schemeClr val="dk1"/>
                </a:solidFill>
                <a:latin typeface="Gill Sans"/>
                <a:ea typeface="Gill Sans"/>
                <a:cs typeface="Gill Sans"/>
                <a:sym typeface="Gill Sans"/>
              </a:rPr>
              <a:t>Distribute copies of Handout </a:t>
            </a:r>
            <a:r>
              <a:rPr lang="en-GB" i="1">
                <a:latin typeface="Gill Sans"/>
                <a:ea typeface="Gill Sans"/>
                <a:cs typeface="Gill Sans"/>
                <a:sym typeface="Gill Sans"/>
              </a:rPr>
              <a:t>2</a:t>
            </a:r>
            <a:r>
              <a:rPr lang="en-GB" i="1">
                <a:solidFill>
                  <a:schemeClr val="dk1"/>
                </a:solidFill>
                <a:latin typeface="Gill Sans"/>
                <a:ea typeface="Gill Sans"/>
                <a:cs typeface="Gill Sans"/>
                <a:sym typeface="Gill Sans"/>
              </a:rPr>
              <a:t>.1: Building a Relationship with a Mentee as a resource for the mentors to refer back to.</a:t>
            </a:r>
            <a:endParaRPr i="1">
              <a:solidFill>
                <a:schemeClr val="dk1"/>
              </a:solidFill>
              <a:latin typeface="Gill Sans"/>
              <a:ea typeface="Gill Sans"/>
              <a:cs typeface="Gill Sans"/>
              <a:sym typeface="Gill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826" name="Google Shape;82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
        <p:nvSpPr>
          <p:cNvPr id="832" name="Google Shape;832;p57: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3" name="Google Shape;833;p57: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840" name="Google Shape;840;p58: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58: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a37ad84ba3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a37ad84ba3_0_3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solidFill>
                <a:srgbClr val="6C6463"/>
              </a:solidFill>
              <a:latin typeface="Gill Sans"/>
              <a:ea typeface="Gill Sans"/>
              <a:cs typeface="Gill Sans"/>
              <a:sym typeface="Gill Sans"/>
            </a:endParaRPr>
          </a:p>
        </p:txBody>
      </p:sp>
      <p:sp>
        <p:nvSpPr>
          <p:cNvPr id="280" name="Google Shape;280;g2a37ad84ba3_0_3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
        <p:nvSpPr>
          <p:cNvPr id="850" name="Google Shape;85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1" name="Google Shape;851;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71</a:t>
            </a:fld>
            <a:endParaRPr sz="1200">
              <a:solidFill>
                <a:schemeClr val="dk1"/>
              </a:solidFill>
              <a:latin typeface="Arial"/>
              <a:ea typeface="Arial"/>
              <a:cs typeface="Arial"/>
              <a:sym typeface="Arial"/>
            </a:endParaRPr>
          </a:p>
        </p:txBody>
      </p:sp>
      <p:sp>
        <p:nvSpPr>
          <p:cNvPr id="859" name="Google Shape;859;p60: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0" name="Google Shape;860;p60: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72</a:t>
            </a:fld>
            <a:endParaRPr sz="1200">
              <a:solidFill>
                <a:schemeClr val="dk1"/>
              </a:solidFill>
              <a:latin typeface="Arial"/>
              <a:ea typeface="Arial"/>
              <a:cs typeface="Arial"/>
              <a:sym typeface="Arial"/>
            </a:endParaRPr>
          </a:p>
        </p:txBody>
      </p:sp>
      <p:sp>
        <p:nvSpPr>
          <p:cNvPr id="873" name="Google Shape;87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4" name="Google Shape;874;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
        <p:nvSpPr>
          <p:cNvPr id="892" name="Google Shape;89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3" name="Google Shape;8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
        <p:nvSpPr>
          <p:cNvPr id="900" name="Google Shape;900;p63: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1" name="Google Shape;901;p63: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
        <p:nvSpPr>
          <p:cNvPr id="908" name="Google Shape;908;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
        <p:nvSpPr>
          <p:cNvPr id="917" name="Google Shape;91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8" name="Google Shape;91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925" name="Google Shape;92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6" name="Google Shape;92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
        <p:nvSpPr>
          <p:cNvPr id="933" name="Google Shape;933;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4" name="Google Shape;934;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
        <p:nvSpPr>
          <p:cNvPr id="941" name="Google Shape;94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2" name="Google Shape;94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a37ad84ba3_0_5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a37ad84ba3_0_5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Gill Sans"/>
              <a:ea typeface="Gill Sans"/>
              <a:cs typeface="Gill Sans"/>
              <a:sym typeface="Gill Sans"/>
            </a:endParaRPr>
          </a:p>
          <a:p>
            <a:pPr marL="0" lvl="0" indent="0" algn="l" rtl="0">
              <a:spcBef>
                <a:spcPts val="0"/>
              </a:spcBef>
              <a:spcAft>
                <a:spcPts val="0"/>
              </a:spcAft>
              <a:buNone/>
            </a:pPr>
            <a:endParaRPr sz="2250">
              <a:solidFill>
                <a:srgbClr val="6C6463"/>
              </a:solidFill>
              <a:latin typeface="Gill Sans"/>
              <a:ea typeface="Gill Sans"/>
              <a:cs typeface="Gill Sans"/>
              <a:sym typeface="Gill Sans"/>
            </a:endParaRPr>
          </a:p>
        </p:txBody>
      </p:sp>
      <p:sp>
        <p:nvSpPr>
          <p:cNvPr id="291" name="Google Shape;291;g2a37ad84ba3_0_5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949" name="Google Shape;949;p65: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0" name="Google Shape;950;p65:notes"/>
          <p:cNvSpPr txBox="1">
            <a:spLocks noGrp="1"/>
          </p:cNvSpPr>
          <p:nvPr>
            <p:ph type="body" idx="1"/>
          </p:nvPr>
        </p:nvSpPr>
        <p:spPr>
          <a:xfrm>
            <a:off x="466725" y="4422775"/>
            <a:ext cx="6064250"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81</a:t>
            </a:fld>
            <a:endParaRPr sz="1200">
              <a:solidFill>
                <a:schemeClr val="dk1"/>
              </a:solidFill>
              <a:latin typeface="Arial"/>
              <a:ea typeface="Arial"/>
              <a:cs typeface="Arial"/>
              <a:sym typeface="Arial"/>
            </a:endParaRPr>
          </a:p>
        </p:txBody>
      </p:sp>
      <p:sp>
        <p:nvSpPr>
          <p:cNvPr id="959" name="Google Shape;959;p72:notes"/>
          <p:cNvSpPr>
            <a:spLocks noGrp="1" noRot="1" noChangeAspect="1"/>
          </p:cNvSpPr>
          <p:nvPr>
            <p:ph type="sldImg" idx="2"/>
          </p:nvPr>
        </p:nvSpPr>
        <p:spPr>
          <a:xfrm>
            <a:off x="1579563" y="374650"/>
            <a:ext cx="3838575" cy="2878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0" name="Google Shape;960;p72:notes"/>
          <p:cNvSpPr txBox="1">
            <a:spLocks noGrp="1"/>
          </p:cNvSpPr>
          <p:nvPr>
            <p:ph type="body" idx="1"/>
          </p:nvPr>
        </p:nvSpPr>
        <p:spPr>
          <a:xfrm>
            <a:off x="450850" y="3498850"/>
            <a:ext cx="6096000" cy="5087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82</a:t>
            </a:fld>
            <a:endParaRPr sz="1200">
              <a:solidFill>
                <a:schemeClr val="dk1"/>
              </a:solidFill>
              <a:latin typeface="Arial"/>
              <a:ea typeface="Arial"/>
              <a:cs typeface="Arial"/>
              <a:sym typeface="Arial"/>
            </a:endParaRPr>
          </a:p>
        </p:txBody>
      </p:sp>
      <p:sp>
        <p:nvSpPr>
          <p:cNvPr id="968" name="Google Shape;96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9" name="Google Shape;96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
        <p:nvSpPr>
          <p:cNvPr id="976" name="Google Shape;976;p74: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7" name="Google Shape;977;p74:notes"/>
          <p:cNvSpPr txBox="1">
            <a:spLocks noGrp="1"/>
          </p:cNvSpPr>
          <p:nvPr>
            <p:ph type="body" idx="1"/>
          </p:nvPr>
        </p:nvSpPr>
        <p:spPr>
          <a:xfrm>
            <a:off x="457200" y="4186238"/>
            <a:ext cx="5840413"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
        <p:nvSpPr>
          <p:cNvPr id="985" name="Google Shape;98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6" name="Google Shape;98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85</a:t>
            </a:fld>
            <a:endParaRPr sz="1200">
              <a:solidFill>
                <a:schemeClr val="dk1"/>
              </a:solidFill>
              <a:latin typeface="Arial"/>
              <a:ea typeface="Arial"/>
              <a:cs typeface="Arial"/>
              <a:sym typeface="Arial"/>
            </a:endParaRPr>
          </a:p>
        </p:txBody>
      </p:sp>
      <p:sp>
        <p:nvSpPr>
          <p:cNvPr id="993" name="Google Shape;993;p76: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4" name="Google Shape;994;p76: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86</a:t>
            </a:fld>
            <a:endParaRPr sz="1200">
              <a:solidFill>
                <a:schemeClr val="dk1"/>
              </a:solidFill>
              <a:latin typeface="Arial"/>
              <a:ea typeface="Arial"/>
              <a:cs typeface="Arial"/>
              <a:sym typeface="Arial"/>
            </a:endParaRPr>
          </a:p>
        </p:txBody>
      </p:sp>
      <p:sp>
        <p:nvSpPr>
          <p:cNvPr id="1002" name="Google Shape;1002;p77: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3" name="Google Shape;1003;p77: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87</a:t>
            </a:fld>
            <a:endParaRPr sz="1200">
              <a:solidFill>
                <a:schemeClr val="dk1"/>
              </a:solidFill>
              <a:latin typeface="Arial"/>
              <a:ea typeface="Arial"/>
              <a:cs typeface="Arial"/>
              <a:sym typeface="Arial"/>
            </a:endParaRPr>
          </a:p>
        </p:txBody>
      </p:sp>
      <p:sp>
        <p:nvSpPr>
          <p:cNvPr id="1010" name="Google Shape;1010;p78: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1" name="Google Shape;1011;p78: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88</a:t>
            </a:fld>
            <a:endParaRPr sz="1200">
              <a:solidFill>
                <a:schemeClr val="dk1"/>
              </a:solidFill>
              <a:latin typeface="Arial"/>
              <a:ea typeface="Arial"/>
              <a:cs typeface="Arial"/>
              <a:sym typeface="Arial"/>
            </a:endParaRPr>
          </a:p>
        </p:txBody>
      </p:sp>
      <p:sp>
        <p:nvSpPr>
          <p:cNvPr id="1019" name="Google Shape;1019;p79: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0" name="Google Shape;1020;p79: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89</a:t>
            </a:fld>
            <a:endParaRPr sz="1200">
              <a:solidFill>
                <a:schemeClr val="dk1"/>
              </a:solidFill>
              <a:latin typeface="Arial"/>
              <a:ea typeface="Arial"/>
              <a:cs typeface="Arial"/>
              <a:sym typeface="Arial"/>
            </a:endParaRPr>
          </a:p>
        </p:txBody>
      </p:sp>
      <p:sp>
        <p:nvSpPr>
          <p:cNvPr id="1027" name="Google Shape;1027;p80: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8" name="Google Shape;1028;p80:notes"/>
          <p:cNvSpPr txBox="1">
            <a:spLocks noGrp="1"/>
          </p:cNvSpPr>
          <p:nvPr>
            <p:ph type="body" idx="1"/>
          </p:nvPr>
        </p:nvSpPr>
        <p:spPr>
          <a:xfrm>
            <a:off x="368301" y="4344194"/>
            <a:ext cx="5917406"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a37ad84ba3_0_10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a37ad84ba3_0_10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1000"/>
              </a:spcBef>
              <a:spcAft>
                <a:spcPts val="0"/>
              </a:spcAft>
              <a:buNone/>
            </a:pPr>
            <a:endParaRPr sz="2250">
              <a:solidFill>
                <a:srgbClr val="6C6463"/>
              </a:solidFill>
              <a:latin typeface="Gill Sans"/>
              <a:ea typeface="Gill Sans"/>
              <a:cs typeface="Gill Sans"/>
              <a:sym typeface="Gill Sans"/>
            </a:endParaRPr>
          </a:p>
        </p:txBody>
      </p:sp>
      <p:sp>
        <p:nvSpPr>
          <p:cNvPr id="299" name="Google Shape;299;g2a37ad84ba3_0_10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90</a:t>
            </a:fld>
            <a:endParaRPr sz="1200">
              <a:solidFill>
                <a:schemeClr val="dk1"/>
              </a:solidFill>
              <a:latin typeface="Arial"/>
              <a:ea typeface="Arial"/>
              <a:cs typeface="Arial"/>
              <a:sym typeface="Arial"/>
            </a:endParaRPr>
          </a:p>
        </p:txBody>
      </p:sp>
      <p:sp>
        <p:nvSpPr>
          <p:cNvPr id="1035" name="Google Shape;1035;p81:notes"/>
          <p:cNvSpPr>
            <a:spLocks noGrp="1" noRot="1" noChangeAspect="1"/>
          </p:cNvSpPr>
          <p:nvPr>
            <p:ph type="sldImg" idx="2"/>
          </p:nvPr>
        </p:nvSpPr>
        <p:spPr>
          <a:xfrm>
            <a:off x="1179513" y="271463"/>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6" name="Google Shape;1036;p81:notes"/>
          <p:cNvSpPr txBox="1">
            <a:spLocks noGrp="1"/>
          </p:cNvSpPr>
          <p:nvPr>
            <p:ph type="body" idx="1"/>
          </p:nvPr>
        </p:nvSpPr>
        <p:spPr>
          <a:xfrm>
            <a:off x="426244" y="4003675"/>
            <a:ext cx="6146800"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91</a:t>
            </a:fld>
            <a:endParaRPr sz="1200">
              <a:solidFill>
                <a:schemeClr val="dk1"/>
              </a:solidFill>
              <a:latin typeface="Arial"/>
              <a:ea typeface="Arial"/>
              <a:cs typeface="Arial"/>
              <a:sym typeface="Arial"/>
            </a:endParaRPr>
          </a:p>
        </p:txBody>
      </p:sp>
      <p:sp>
        <p:nvSpPr>
          <p:cNvPr id="1043" name="Google Shape;1043;p82: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4" name="Google Shape;1044;p82: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92</a:t>
            </a:fld>
            <a:endParaRPr sz="1200">
              <a:solidFill>
                <a:schemeClr val="dk1"/>
              </a:solidFill>
              <a:latin typeface="Arial"/>
              <a:ea typeface="Arial"/>
              <a:cs typeface="Arial"/>
              <a:sym typeface="Arial"/>
            </a:endParaRPr>
          </a:p>
        </p:txBody>
      </p:sp>
      <p:sp>
        <p:nvSpPr>
          <p:cNvPr id="1051" name="Google Shape;1051;p83: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2" name="Google Shape;1052;p83: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93</a:t>
            </a:fld>
            <a:endParaRPr sz="1200">
              <a:solidFill>
                <a:schemeClr val="dk1"/>
              </a:solidFill>
              <a:latin typeface="Arial"/>
              <a:ea typeface="Arial"/>
              <a:cs typeface="Arial"/>
              <a:sym typeface="Arial"/>
            </a:endParaRPr>
          </a:p>
        </p:txBody>
      </p:sp>
      <p:sp>
        <p:nvSpPr>
          <p:cNvPr id="1059" name="Google Shape;1059;p84: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84: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8" name="Google Shape;1068;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95</a:t>
            </a:fld>
            <a:endParaRPr sz="1200">
              <a:solidFill>
                <a:schemeClr val="dk1"/>
              </a:solidFill>
              <a:latin typeface="Arial"/>
              <a:ea typeface="Arial"/>
              <a:cs typeface="Arial"/>
              <a:sym typeface="Arial"/>
            </a:endParaRPr>
          </a:p>
        </p:txBody>
      </p:sp>
      <p:sp>
        <p:nvSpPr>
          <p:cNvPr id="1076" name="Google Shape;1076;p87: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7" name="Google Shape;1077;p87: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96</a:t>
            </a:fld>
            <a:endParaRPr sz="1200">
              <a:solidFill>
                <a:schemeClr val="dk1"/>
              </a:solidFill>
              <a:latin typeface="Arial"/>
              <a:ea typeface="Arial"/>
              <a:cs typeface="Arial"/>
              <a:sym typeface="Arial"/>
            </a:endParaRPr>
          </a:p>
        </p:txBody>
      </p:sp>
      <p:sp>
        <p:nvSpPr>
          <p:cNvPr id="1084" name="Google Shape;1084;p88:notes"/>
          <p:cNvSpPr>
            <a:spLocks noGrp="1" noRot="1" noChangeAspect="1"/>
          </p:cNvSpPr>
          <p:nvPr>
            <p:ph type="sldImg" idx="2"/>
          </p:nvPr>
        </p:nvSpPr>
        <p:spPr>
          <a:xfrm>
            <a:off x="1179513" y="698500"/>
            <a:ext cx="4640262" cy="3479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5" name="Google Shape;1085;p88:notes"/>
          <p:cNvSpPr txBox="1">
            <a:spLocks noGrp="1"/>
          </p:cNvSpPr>
          <p:nvPr>
            <p:ph type="body" idx="1"/>
          </p:nvPr>
        </p:nvSpPr>
        <p:spPr>
          <a:xfrm>
            <a:off x="700088" y="4410075"/>
            <a:ext cx="5597525" cy="417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2" name="Google Shape;1092;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98</a:t>
            </a:fld>
            <a:endParaRPr sz="1200">
              <a:solidFill>
                <a:schemeClr val="dk1"/>
              </a:solidFill>
              <a:latin typeface="Arial"/>
              <a:ea typeface="Arial"/>
              <a:cs typeface="Arial"/>
              <a:sym typeface="Arial"/>
            </a:endParaRPr>
          </a:p>
        </p:txBody>
      </p:sp>
      <p:sp>
        <p:nvSpPr>
          <p:cNvPr id="1098" name="Google Shape;109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9" name="Google Shape;1099;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99</a:t>
            </a:fld>
            <a:endParaRPr sz="1200">
              <a:solidFill>
                <a:schemeClr val="dk1"/>
              </a:solidFill>
              <a:latin typeface="Arial"/>
              <a:ea typeface="Arial"/>
              <a:cs typeface="Arial"/>
              <a:sym typeface="Arial"/>
            </a:endParaRPr>
          </a:p>
        </p:txBody>
      </p:sp>
      <p:sp>
        <p:nvSpPr>
          <p:cNvPr id="1106" name="Google Shape;1106;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7" name="Google Shape;1107;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15"/>
        <p:cNvGrpSpPr/>
        <p:nvPr/>
      </p:nvGrpSpPr>
      <p:grpSpPr>
        <a:xfrm>
          <a:off x="0" y="0"/>
          <a:ext cx="0" cy="0"/>
          <a:chOff x="0" y="0"/>
          <a:chExt cx="0" cy="0"/>
        </a:xfrm>
      </p:grpSpPr>
      <p:sp>
        <p:nvSpPr>
          <p:cNvPr id="16" name="Google Shape;16;p123"/>
          <p:cNvSpPr/>
          <p:nvPr/>
        </p:nvSpPr>
        <p:spPr>
          <a:xfrm>
            <a:off x="0" y="6359235"/>
            <a:ext cx="9144000" cy="4987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Gill Sans"/>
              <a:cs typeface="Gill Sans"/>
              <a:sym typeface="Gill Sans"/>
            </a:endParaRPr>
          </a:p>
        </p:txBody>
      </p:sp>
      <p:sp>
        <p:nvSpPr>
          <p:cNvPr id="17" name="Google Shape;17;p123"/>
          <p:cNvSpPr txBox="1">
            <a:spLocks noGrp="1"/>
          </p:cNvSpPr>
          <p:nvPr>
            <p:ph type="ctrTitle"/>
          </p:nvPr>
        </p:nvSpPr>
        <p:spPr>
          <a:xfrm>
            <a:off x="685800" y="1828803"/>
            <a:ext cx="4250323" cy="1904997"/>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3"/>
              </a:buClr>
              <a:buSzPts val="3200"/>
              <a:buFont typeface="Gill Sans"/>
              <a:buNone/>
              <a:defRPr sz="3200">
                <a:solidFill>
                  <a:schemeClr val="accent3"/>
                </a:solidFill>
                <a:latin typeface="+mj-lt"/>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23"/>
          <p:cNvSpPr txBox="1">
            <a:spLocks noGrp="1"/>
          </p:cNvSpPr>
          <p:nvPr>
            <p:ph type="subTitle" idx="1"/>
          </p:nvPr>
        </p:nvSpPr>
        <p:spPr>
          <a:xfrm>
            <a:off x="685800" y="4114800"/>
            <a:ext cx="3581400" cy="1600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3"/>
              </a:buClr>
              <a:buSzPts val="1800"/>
              <a:buNone/>
              <a:defRPr sz="1800">
                <a:solidFill>
                  <a:schemeClr val="accent3"/>
                </a:solidFill>
                <a:latin typeface="+mj-lt"/>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123"/>
          <p:cNvSpPr txBox="1">
            <a:spLocks noGrp="1"/>
          </p:cNvSpPr>
          <p:nvPr>
            <p:ph type="body" idx="2"/>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accent3"/>
              </a:buClr>
              <a:buSzPts val="800"/>
              <a:buNone/>
              <a:defRPr sz="800">
                <a:solidFill>
                  <a:schemeClr val="accent3"/>
                </a:solidFill>
                <a:latin typeface="+mj-lt"/>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123"/>
          <p:cNvSpPr>
            <a:spLocks noGrp="1"/>
          </p:cNvSpPr>
          <p:nvPr>
            <p:ph type="pic" idx="3"/>
          </p:nvPr>
        </p:nvSpPr>
        <p:spPr>
          <a:xfrm>
            <a:off x="5105400" y="137158"/>
            <a:ext cx="3716923" cy="6035033"/>
          </a:xfrm>
          <a:prstGeom prst="rect">
            <a:avLst/>
          </a:prstGeom>
          <a:noFill/>
          <a:ln>
            <a:noFill/>
          </a:ln>
        </p:spPr>
      </p:sp>
      <p:sp>
        <p:nvSpPr>
          <p:cNvPr id="21" name="Google Shape;21;p123"/>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mj-lt"/>
                <a:ea typeface="Gill Sans"/>
                <a:cs typeface="Gill Sans"/>
                <a:sym typeface="Gill Sans"/>
              </a:rPr>
              <a:t>Core Concepts in Mentorship Training</a:t>
            </a:r>
            <a:endParaRPr sz="1400" b="0" i="0" u="none" strike="noStrike" cap="none">
              <a:solidFill>
                <a:srgbClr val="000000"/>
              </a:solidFill>
              <a:latin typeface="+mj-lt"/>
              <a:ea typeface="Gill Sans"/>
              <a:cs typeface="Gill Sans"/>
              <a:sym typeface="Gill Sans"/>
            </a:endParaRPr>
          </a:p>
        </p:txBody>
      </p:sp>
      <p:sp>
        <p:nvSpPr>
          <p:cNvPr id="22" name="Google Shape;22;p12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lt1"/>
                </a:solidFill>
                <a:latin typeface="+mj-lt"/>
              </a:defRPr>
            </a:lvl1pPr>
            <a:lvl2pPr lvl="1">
              <a:buNone/>
              <a:defRPr sz="2000">
                <a:solidFill>
                  <a:schemeClr val="lt1"/>
                </a:solidFill>
              </a:defRPr>
            </a:lvl2pPr>
            <a:lvl3pPr lvl="2">
              <a:buNone/>
              <a:defRPr sz="2000">
                <a:solidFill>
                  <a:schemeClr val="lt1"/>
                </a:solidFill>
              </a:defRPr>
            </a:lvl3pPr>
            <a:lvl4pPr lvl="3">
              <a:buNone/>
              <a:defRPr sz="2000">
                <a:solidFill>
                  <a:schemeClr val="lt1"/>
                </a:solidFill>
              </a:defRPr>
            </a:lvl4pPr>
            <a:lvl5pPr lvl="4">
              <a:buNone/>
              <a:defRPr sz="2000">
                <a:solidFill>
                  <a:schemeClr val="lt1"/>
                </a:solidFill>
              </a:defRPr>
            </a:lvl5pPr>
            <a:lvl6pPr lvl="5">
              <a:buNone/>
              <a:defRPr sz="2000">
                <a:solidFill>
                  <a:schemeClr val="lt1"/>
                </a:solidFill>
              </a:defRPr>
            </a:lvl6pPr>
            <a:lvl7pPr lvl="6">
              <a:buNone/>
              <a:defRPr sz="2000">
                <a:solidFill>
                  <a:schemeClr val="lt1"/>
                </a:solidFill>
              </a:defRPr>
            </a:lvl7pPr>
            <a:lvl8pPr lvl="7">
              <a:buNone/>
              <a:defRPr sz="2000">
                <a:solidFill>
                  <a:schemeClr val="lt1"/>
                </a:solidFill>
              </a:defRPr>
            </a:lvl8pPr>
            <a:lvl9pPr lvl="8">
              <a:buNone/>
              <a:defRPr sz="2000">
                <a:solidFill>
                  <a:schemeClr val="lt1"/>
                </a:solidFill>
              </a:defRPr>
            </a:lvl9pPr>
          </a:lstStyle>
          <a:p>
            <a:fld id="{00000000-1234-1234-1234-123412341234}" type="slidenum">
              <a:rPr lang="en-GB" smtClean="0"/>
              <a:pPr/>
              <a:t>‹#›</a:t>
            </a:fld>
            <a:endParaRPr lang="en-GB"/>
          </a:p>
        </p:txBody>
      </p:sp>
      <p:pic>
        <p:nvPicPr>
          <p:cNvPr id="23" name="Google Shape;23;p123"/>
          <p:cNvPicPr preferRelativeResize="0"/>
          <p:nvPr/>
        </p:nvPicPr>
        <p:blipFill rotWithShape="1">
          <a:blip r:embed="rId2">
            <a:alphaModFix/>
          </a:blip>
          <a:srcRect t="11942" b="11942"/>
          <a:stretch/>
        </p:blipFill>
        <p:spPr>
          <a:xfrm>
            <a:off x="234325" y="361950"/>
            <a:ext cx="2845675" cy="8425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68"/>
        <p:cNvGrpSpPr/>
        <p:nvPr/>
      </p:nvGrpSpPr>
      <p:grpSpPr>
        <a:xfrm>
          <a:off x="0" y="0"/>
          <a:ext cx="0" cy="0"/>
          <a:chOff x="0" y="0"/>
          <a:chExt cx="0" cy="0"/>
        </a:xfrm>
      </p:grpSpPr>
      <p:sp>
        <p:nvSpPr>
          <p:cNvPr id="69" name="Google Shape;69;p132"/>
          <p:cNvSpPr>
            <a:spLocks noGrp="1"/>
          </p:cNvSpPr>
          <p:nvPr>
            <p:ph type="pic" idx="2"/>
          </p:nvPr>
        </p:nvSpPr>
        <p:spPr>
          <a:xfrm>
            <a:off x="5105400" y="137158"/>
            <a:ext cx="3716923" cy="6035033"/>
          </a:xfrm>
          <a:prstGeom prst="rect">
            <a:avLst/>
          </a:prstGeom>
          <a:noFill/>
          <a:ln>
            <a:noFill/>
          </a:ln>
        </p:spPr>
      </p:sp>
      <p:sp>
        <p:nvSpPr>
          <p:cNvPr id="70" name="Google Shape;70;p132"/>
          <p:cNvSpPr txBox="1">
            <a:spLocks noGrp="1"/>
          </p:cNvSpPr>
          <p:nvPr>
            <p:ph type="ctrTitle"/>
          </p:nvPr>
        </p:nvSpPr>
        <p:spPr>
          <a:xfrm>
            <a:off x="685800" y="1828803"/>
            <a:ext cx="4267200" cy="1904997"/>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200"/>
              <a:buFont typeface="Gill Sans"/>
              <a:buNone/>
              <a:defRPr sz="320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2"/>
          <p:cNvSpPr txBox="1">
            <a:spLocks noGrp="1"/>
          </p:cNvSpPr>
          <p:nvPr>
            <p:ph type="subTitle" idx="1"/>
          </p:nvPr>
        </p:nvSpPr>
        <p:spPr>
          <a:xfrm>
            <a:off x="685800" y="4114800"/>
            <a:ext cx="3581400" cy="1600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1800"/>
              <a:buNone/>
              <a:defRPr sz="1800">
                <a:solidFill>
                  <a:schemeClr val="lt1"/>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2" name="Google Shape;72;p132"/>
          <p:cNvPicPr preferRelativeResize="0"/>
          <p:nvPr/>
        </p:nvPicPr>
        <p:blipFill rotWithShape="1">
          <a:blip r:embed="rId2">
            <a:alphaModFix/>
          </a:blip>
          <a:srcRect/>
          <a:stretch/>
        </p:blipFill>
        <p:spPr>
          <a:xfrm>
            <a:off x="691522" y="685800"/>
            <a:ext cx="1813366" cy="544010"/>
          </a:xfrm>
          <a:prstGeom prst="rect">
            <a:avLst/>
          </a:prstGeom>
          <a:noFill/>
          <a:ln>
            <a:noFill/>
          </a:ln>
          <a:effectLst>
            <a:outerShdw blurRad="254000" algn="tl" rotWithShape="0">
              <a:srgbClr val="000000">
                <a:alpha val="20000"/>
              </a:srgbClr>
            </a:outerShdw>
          </a:effectLst>
        </p:spPr>
      </p:pic>
      <p:sp>
        <p:nvSpPr>
          <p:cNvPr id="73" name="Google Shape;73;p132"/>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132"/>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75" name="Google Shape;75;p13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76"/>
        <p:cNvGrpSpPr/>
        <p:nvPr/>
      </p:nvGrpSpPr>
      <p:grpSpPr>
        <a:xfrm>
          <a:off x="0" y="0"/>
          <a:ext cx="0" cy="0"/>
          <a:chOff x="0" y="0"/>
          <a:chExt cx="0" cy="0"/>
        </a:xfrm>
      </p:grpSpPr>
      <p:sp>
        <p:nvSpPr>
          <p:cNvPr id="77" name="Google Shape;77;p133"/>
          <p:cNvSpPr txBox="1">
            <a:spLocks noGrp="1"/>
          </p:cNvSpPr>
          <p:nvPr>
            <p:ph type="ctrTitle"/>
          </p:nvPr>
        </p:nvSpPr>
        <p:spPr>
          <a:xfrm>
            <a:off x="685800" y="1866953"/>
            <a:ext cx="5486400" cy="1866847"/>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3"/>
              </a:buClr>
              <a:buSzPts val="3200"/>
              <a:buFont typeface="Gill Sans"/>
              <a:buNone/>
              <a:defRPr sz="3200">
                <a:solidFill>
                  <a:schemeClr val="accent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3"/>
          <p:cNvSpPr txBox="1">
            <a:spLocks noGrp="1"/>
          </p:cNvSpPr>
          <p:nvPr>
            <p:ph type="subTitle" idx="1"/>
          </p:nvPr>
        </p:nvSpPr>
        <p:spPr>
          <a:xfrm>
            <a:off x="685800" y="4114799"/>
            <a:ext cx="3429000" cy="175259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3"/>
              </a:buClr>
              <a:buSzPts val="1800"/>
              <a:buNone/>
              <a:defRPr sz="1800">
                <a:solidFill>
                  <a:schemeClr val="accent3"/>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9" name="Google Shape;79;p133"/>
          <p:cNvSpPr/>
          <p:nvPr/>
        </p:nvSpPr>
        <p:spPr>
          <a:xfrm>
            <a:off x="0" y="6359235"/>
            <a:ext cx="9144000" cy="4987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0" name="Google Shape;80;p133"/>
          <p:cNvPicPr preferRelativeResize="0"/>
          <p:nvPr/>
        </p:nvPicPr>
        <p:blipFill rotWithShape="1">
          <a:blip r:embed="rId2">
            <a:alphaModFix/>
          </a:blip>
          <a:srcRect/>
          <a:stretch/>
        </p:blipFill>
        <p:spPr>
          <a:xfrm>
            <a:off x="691522" y="685800"/>
            <a:ext cx="1813366" cy="536918"/>
          </a:xfrm>
          <a:prstGeom prst="rect">
            <a:avLst/>
          </a:prstGeom>
          <a:noFill/>
          <a:ln>
            <a:noFill/>
          </a:ln>
        </p:spPr>
      </p:pic>
      <p:sp>
        <p:nvSpPr>
          <p:cNvPr id="81" name="Google Shape;81;p133"/>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Gill Sans"/>
                <a:ea typeface="Gill Sans"/>
                <a:cs typeface="Gill Sans"/>
                <a:sym typeface="Gill Sans"/>
              </a:rPr>
              <a:t>Core Concepts in Mentorship Training</a:t>
            </a:r>
            <a:endParaRPr/>
          </a:p>
        </p:txBody>
      </p:sp>
      <p:sp>
        <p:nvSpPr>
          <p:cNvPr id="82" name="Google Shape;82;p13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83"/>
        <p:cNvGrpSpPr/>
        <p:nvPr/>
      </p:nvGrpSpPr>
      <p:grpSpPr>
        <a:xfrm>
          <a:off x="0" y="0"/>
          <a:ext cx="0" cy="0"/>
          <a:chOff x="0" y="0"/>
          <a:chExt cx="0" cy="0"/>
        </a:xfrm>
      </p:grpSpPr>
      <p:sp>
        <p:nvSpPr>
          <p:cNvPr id="84" name="Google Shape;84;p134"/>
          <p:cNvSpPr txBox="1">
            <a:spLocks noGrp="1"/>
          </p:cNvSpPr>
          <p:nvPr>
            <p:ph type="ctrTitle"/>
          </p:nvPr>
        </p:nvSpPr>
        <p:spPr>
          <a:xfrm>
            <a:off x="685800" y="1828800"/>
            <a:ext cx="5486400" cy="1905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4"/>
          <p:cNvSpPr txBox="1">
            <a:spLocks noGrp="1"/>
          </p:cNvSpPr>
          <p:nvPr>
            <p:ph type="subTitle" idx="1"/>
          </p:nvPr>
        </p:nvSpPr>
        <p:spPr>
          <a:xfrm>
            <a:off x="685800" y="4114799"/>
            <a:ext cx="3429000" cy="175259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1800"/>
              <a:buNone/>
              <a:defRPr sz="1800">
                <a:solidFill>
                  <a:srgbClr val="FFFFFF"/>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6" name="Google Shape;86;p134"/>
          <p:cNvPicPr preferRelativeResize="0"/>
          <p:nvPr/>
        </p:nvPicPr>
        <p:blipFill rotWithShape="1">
          <a:blip r:embed="rId2">
            <a:alphaModFix/>
          </a:blip>
          <a:srcRect/>
          <a:stretch/>
        </p:blipFill>
        <p:spPr>
          <a:xfrm>
            <a:off x="691522" y="685800"/>
            <a:ext cx="1813366" cy="544010"/>
          </a:xfrm>
          <a:prstGeom prst="rect">
            <a:avLst/>
          </a:prstGeom>
          <a:noFill/>
          <a:ln>
            <a:noFill/>
          </a:ln>
          <a:effectLst>
            <a:outerShdw blurRad="254000" algn="tl" rotWithShape="0">
              <a:srgbClr val="000000">
                <a:alpha val="20000"/>
              </a:srgbClr>
            </a:outerShdw>
          </a:effectLst>
        </p:spPr>
      </p:pic>
      <p:sp>
        <p:nvSpPr>
          <p:cNvPr id="87" name="Google Shape;87;p134"/>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88" name="Google Shape;88;p13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89"/>
        <p:cNvGrpSpPr/>
        <p:nvPr/>
      </p:nvGrpSpPr>
      <p:grpSpPr>
        <a:xfrm>
          <a:off x="0" y="0"/>
          <a:ext cx="0" cy="0"/>
          <a:chOff x="0" y="0"/>
          <a:chExt cx="0" cy="0"/>
        </a:xfrm>
      </p:grpSpPr>
      <p:sp>
        <p:nvSpPr>
          <p:cNvPr id="90" name="Google Shape;90;p135"/>
          <p:cNvSpPr>
            <a:spLocks noGrp="1"/>
          </p:cNvSpPr>
          <p:nvPr>
            <p:ph type="pic" idx="2"/>
          </p:nvPr>
        </p:nvSpPr>
        <p:spPr>
          <a:xfrm>
            <a:off x="152400" y="152401"/>
            <a:ext cx="4419600" cy="6019799"/>
          </a:xfrm>
          <a:prstGeom prst="rect">
            <a:avLst/>
          </a:prstGeom>
          <a:solidFill>
            <a:srgbClr val="FFFFFF"/>
          </a:solidFill>
          <a:ln>
            <a:noFill/>
          </a:ln>
        </p:spPr>
      </p:sp>
      <p:sp>
        <p:nvSpPr>
          <p:cNvPr id="91" name="Google Shape;91;p135"/>
          <p:cNvSpPr txBox="1">
            <a:spLocks noGrp="1"/>
          </p:cNvSpPr>
          <p:nvPr>
            <p:ph type="title"/>
          </p:nvPr>
        </p:nvSpPr>
        <p:spPr>
          <a:xfrm>
            <a:off x="4877104" y="2971800"/>
            <a:ext cx="3885896" cy="182879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BA0C2F"/>
              </a:buClr>
              <a:buSzPts val="2800"/>
              <a:buFont typeface="Gill Sans"/>
              <a:buNone/>
              <a:defRPr>
                <a:solidFill>
                  <a:srgbClr val="BA0C2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5"/>
          <p:cNvSpPr txBox="1">
            <a:spLocks noGrp="1"/>
          </p:cNvSpPr>
          <p:nvPr>
            <p:ph type="body" idx="1"/>
          </p:nvPr>
        </p:nvSpPr>
        <p:spPr>
          <a:xfrm rot="-5400000">
            <a:off x="2865938"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135"/>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94" name="Google Shape;94;p1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95"/>
        <p:cNvGrpSpPr/>
        <p:nvPr/>
      </p:nvGrpSpPr>
      <p:grpSpPr>
        <a:xfrm>
          <a:off x="0" y="0"/>
          <a:ext cx="0" cy="0"/>
          <a:chOff x="0" y="0"/>
          <a:chExt cx="0" cy="0"/>
        </a:xfrm>
      </p:grpSpPr>
      <p:sp>
        <p:nvSpPr>
          <p:cNvPr id="96" name="Google Shape;96;p136"/>
          <p:cNvSpPr>
            <a:spLocks noGrp="1"/>
          </p:cNvSpPr>
          <p:nvPr>
            <p:ph type="pic" idx="2"/>
          </p:nvPr>
        </p:nvSpPr>
        <p:spPr>
          <a:xfrm>
            <a:off x="152400" y="152401"/>
            <a:ext cx="4419600" cy="6019799"/>
          </a:xfrm>
          <a:prstGeom prst="rect">
            <a:avLst/>
          </a:prstGeom>
          <a:solidFill>
            <a:srgbClr val="FFFFFF"/>
          </a:solidFill>
          <a:ln>
            <a:noFill/>
          </a:ln>
        </p:spPr>
      </p:sp>
      <p:sp>
        <p:nvSpPr>
          <p:cNvPr id="97" name="Google Shape;97;p136"/>
          <p:cNvSpPr txBox="1">
            <a:spLocks noGrp="1"/>
          </p:cNvSpPr>
          <p:nvPr>
            <p:ph type="title"/>
          </p:nvPr>
        </p:nvSpPr>
        <p:spPr>
          <a:xfrm>
            <a:off x="4877104" y="2971800"/>
            <a:ext cx="3885896" cy="182879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Gill Sans"/>
              <a:buNone/>
              <a:defRPr>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36"/>
          <p:cNvSpPr txBox="1">
            <a:spLocks noGrp="1"/>
          </p:cNvSpPr>
          <p:nvPr>
            <p:ph type="ftr" idx="11"/>
          </p:nvPr>
        </p:nvSpPr>
        <p:spPr>
          <a:xfrm>
            <a:off x="685800" y="6491606"/>
            <a:ext cx="3733800" cy="261610"/>
          </a:xfrm>
          <a:prstGeom prst="rect">
            <a:avLst/>
          </a:prstGeom>
          <a:noFill/>
          <a:ln>
            <a:noFill/>
          </a:ln>
        </p:spPr>
        <p:txBody>
          <a:bodyPr spcFirstLastPara="1" wrap="square" lIns="0" tIns="45700" rIns="91425" bIns="4570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36"/>
          <p:cNvSpPr txBox="1">
            <a:spLocks noGrp="1"/>
          </p:cNvSpPr>
          <p:nvPr>
            <p:ph type="body" idx="1"/>
          </p:nvPr>
        </p:nvSpPr>
        <p:spPr>
          <a:xfrm rot="-5400000">
            <a:off x="2865938"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 name="Google Shape;100;p136"/>
          <p:cNvSpPr txBox="1"/>
          <p:nvPr/>
        </p:nvSpPr>
        <p:spPr>
          <a:xfrm>
            <a:off x="685800" y="6491606"/>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Ministry of Health Kenya</a:t>
            </a:r>
            <a:endParaRPr/>
          </a:p>
        </p:txBody>
      </p:sp>
      <p:sp>
        <p:nvSpPr>
          <p:cNvPr id="101" name="Google Shape;101;p13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Full White">
  <p:cSld name="Divider - Full White">
    <p:bg>
      <p:bgPr>
        <a:solidFill>
          <a:schemeClr val="lt1"/>
        </a:solidFill>
        <a:effectLst/>
      </p:bgPr>
    </p:bg>
    <p:spTree>
      <p:nvGrpSpPr>
        <p:cNvPr id="1" name="Shape 102"/>
        <p:cNvGrpSpPr/>
        <p:nvPr/>
      </p:nvGrpSpPr>
      <p:grpSpPr>
        <a:xfrm>
          <a:off x="0" y="0"/>
          <a:ext cx="0" cy="0"/>
          <a:chOff x="0" y="0"/>
          <a:chExt cx="0" cy="0"/>
        </a:xfrm>
      </p:grpSpPr>
      <p:sp>
        <p:nvSpPr>
          <p:cNvPr id="103" name="Google Shape;103;p137"/>
          <p:cNvSpPr/>
          <p:nvPr/>
        </p:nvSpPr>
        <p:spPr>
          <a:xfrm>
            <a:off x="0" y="6359235"/>
            <a:ext cx="9144000" cy="4987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4" name="Google Shape;104;p137"/>
          <p:cNvSpPr txBox="1">
            <a:spLocks noGrp="1"/>
          </p:cNvSpPr>
          <p:nvPr>
            <p:ph type="title"/>
          </p:nvPr>
        </p:nvSpPr>
        <p:spPr>
          <a:xfrm>
            <a:off x="691522" y="1758315"/>
            <a:ext cx="5486400"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3200"/>
              <a:buFont typeface="Gill Sans"/>
              <a:buNone/>
              <a:defRPr sz="3200">
                <a:solidFill>
                  <a:schemeClr val="accent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37"/>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Gill Sans"/>
                <a:ea typeface="Gill Sans"/>
                <a:cs typeface="Gill Sans"/>
                <a:sym typeface="Gill Sans"/>
              </a:rPr>
              <a:t>Core Concepts in Mentorship Training</a:t>
            </a:r>
            <a:endParaRPr/>
          </a:p>
        </p:txBody>
      </p:sp>
      <p:sp>
        <p:nvSpPr>
          <p:cNvPr id="106" name="Google Shape;106;p13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107"/>
        <p:cNvGrpSpPr/>
        <p:nvPr/>
      </p:nvGrpSpPr>
      <p:grpSpPr>
        <a:xfrm>
          <a:off x="0" y="0"/>
          <a:ext cx="0" cy="0"/>
          <a:chOff x="0" y="0"/>
          <a:chExt cx="0" cy="0"/>
        </a:xfrm>
      </p:grpSpPr>
      <p:sp>
        <p:nvSpPr>
          <p:cNvPr id="108" name="Google Shape;108;p138"/>
          <p:cNvSpPr txBox="1">
            <a:spLocks noGrp="1"/>
          </p:cNvSpPr>
          <p:nvPr>
            <p:ph type="body" idx="1"/>
          </p:nvPr>
        </p:nvSpPr>
        <p:spPr>
          <a:xfrm>
            <a:off x="152400" y="134764"/>
            <a:ext cx="8839200" cy="6016752"/>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a:lnSpc>
                <a:spcPct val="100000"/>
              </a:lnSpc>
              <a:spcBef>
                <a:spcPts val="0"/>
              </a:spcBef>
              <a:spcAft>
                <a:spcPts val="0"/>
              </a:spcAft>
              <a:buClr>
                <a:schemeClr val="lt1"/>
              </a:buClr>
              <a:buSzPts val="2000"/>
              <a:buNone/>
              <a:defRPr>
                <a:solidFill>
                  <a:schemeClr val="lt1"/>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2000"/>
              <a:buNone/>
              <a:defRPr>
                <a:solidFill>
                  <a:schemeClr val="lt1"/>
                </a:solidFill>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p138"/>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10" name="Google Shape;110;p13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111"/>
        <p:cNvGrpSpPr/>
        <p:nvPr/>
      </p:nvGrpSpPr>
      <p:grpSpPr>
        <a:xfrm>
          <a:off x="0" y="0"/>
          <a:ext cx="0" cy="0"/>
          <a:chOff x="0" y="0"/>
          <a:chExt cx="0" cy="0"/>
        </a:xfrm>
      </p:grpSpPr>
      <p:sp>
        <p:nvSpPr>
          <p:cNvPr id="112" name="Google Shape;112;p139"/>
          <p:cNvSpPr txBox="1">
            <a:spLocks noGrp="1"/>
          </p:cNvSpPr>
          <p:nvPr>
            <p:ph type="body" idx="1"/>
          </p:nvPr>
        </p:nvSpPr>
        <p:spPr>
          <a:xfrm>
            <a:off x="152400" y="152400"/>
            <a:ext cx="8839200" cy="6016752"/>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a:lnSpc>
                <a:spcPct val="100000"/>
              </a:lnSpc>
              <a:spcBef>
                <a:spcPts val="0"/>
              </a:spcBef>
              <a:spcAft>
                <a:spcPts val="0"/>
              </a:spcAft>
              <a:buClr>
                <a:schemeClr val="lt1"/>
              </a:buClr>
              <a:buSzPts val="2000"/>
              <a:buNone/>
              <a:defRPr>
                <a:solidFill>
                  <a:schemeClr val="lt1"/>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2000"/>
              <a:buNone/>
              <a:defRPr>
                <a:solidFill>
                  <a:schemeClr val="lt1"/>
                </a:solidFill>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p139"/>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14" name="Google Shape;114;p13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115"/>
        <p:cNvGrpSpPr/>
        <p:nvPr/>
      </p:nvGrpSpPr>
      <p:grpSpPr>
        <a:xfrm>
          <a:off x="0" y="0"/>
          <a:ext cx="0" cy="0"/>
          <a:chOff x="0" y="0"/>
          <a:chExt cx="0" cy="0"/>
        </a:xfrm>
      </p:grpSpPr>
      <p:sp>
        <p:nvSpPr>
          <p:cNvPr id="116" name="Google Shape;116;p140"/>
          <p:cNvSpPr txBox="1">
            <a:spLocks noGrp="1"/>
          </p:cNvSpPr>
          <p:nvPr>
            <p:ph type="body" idx="1"/>
          </p:nvPr>
        </p:nvSpPr>
        <p:spPr>
          <a:xfrm>
            <a:off x="152400" y="152400"/>
            <a:ext cx="8842248" cy="6016752"/>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a:lnSpc>
                <a:spcPct val="100000"/>
              </a:lnSpc>
              <a:spcBef>
                <a:spcPts val="0"/>
              </a:spcBef>
              <a:spcAft>
                <a:spcPts val="0"/>
              </a:spcAft>
              <a:buClr>
                <a:schemeClr val="accent3"/>
              </a:buClr>
              <a:buSzPts val="2000"/>
              <a:buNone/>
              <a:defRPr>
                <a:solidFill>
                  <a:schemeClr val="accent3"/>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2000"/>
              <a:buNone/>
              <a:defRPr>
                <a:solidFill>
                  <a:schemeClr val="lt1"/>
                </a:solidFill>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 name="Google Shape;117;p140"/>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18" name="Google Shape;118;p14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119"/>
        <p:cNvGrpSpPr/>
        <p:nvPr/>
      </p:nvGrpSpPr>
      <p:grpSpPr>
        <a:xfrm>
          <a:off x="0" y="0"/>
          <a:ext cx="0" cy="0"/>
          <a:chOff x="0" y="0"/>
          <a:chExt cx="0" cy="0"/>
        </a:xfrm>
      </p:grpSpPr>
      <p:sp>
        <p:nvSpPr>
          <p:cNvPr id="120" name="Google Shape;120;p141"/>
          <p:cNvSpPr txBox="1">
            <a:spLocks noGrp="1"/>
          </p:cNvSpPr>
          <p:nvPr>
            <p:ph type="body" idx="1"/>
          </p:nvPr>
        </p:nvSpPr>
        <p:spPr>
          <a:xfrm>
            <a:off x="686104" y="1600200"/>
            <a:ext cx="2514296" cy="4572000"/>
          </a:xfrm>
          <a:prstGeom prst="rect">
            <a:avLst/>
          </a:prstGeom>
          <a:noFill/>
          <a:ln>
            <a:noFill/>
          </a:ln>
        </p:spPr>
        <p:txBody>
          <a:bodyPr spcFirstLastPara="1" wrap="square" lIns="0" tIns="0" rIns="182875"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Gill Sans"/>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1" name="Google Shape;121;p141"/>
          <p:cNvSpPr txBox="1">
            <a:spLocks noGrp="1"/>
          </p:cNvSpPr>
          <p:nvPr>
            <p:ph type="body" idx="2"/>
          </p:nvPr>
        </p:nvSpPr>
        <p:spPr>
          <a:xfrm>
            <a:off x="5943600" y="1600200"/>
            <a:ext cx="2514904" cy="4572000"/>
          </a:xfrm>
          <a:prstGeom prst="rect">
            <a:avLst/>
          </a:prstGeom>
          <a:noFill/>
          <a:ln>
            <a:noFill/>
          </a:ln>
        </p:spPr>
        <p:txBody>
          <a:bodyPr spcFirstLastPara="1" wrap="square" lIns="91425" tIns="0" rIns="0"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Gill Sans"/>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2" name="Google Shape;122;p141"/>
          <p:cNvSpPr txBox="1">
            <a:spLocks noGrp="1"/>
          </p:cNvSpPr>
          <p:nvPr>
            <p:ph type="body" idx="3"/>
          </p:nvPr>
        </p:nvSpPr>
        <p:spPr>
          <a:xfrm>
            <a:off x="3314548" y="1600200"/>
            <a:ext cx="2514904" cy="4572000"/>
          </a:xfrm>
          <a:prstGeom prst="rect">
            <a:avLst/>
          </a:prstGeom>
          <a:noFill/>
          <a:ln>
            <a:noFill/>
          </a:ln>
        </p:spPr>
        <p:txBody>
          <a:bodyPr spcFirstLastPara="1" wrap="square" lIns="0" tIns="0" rIns="91425"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Gill Sans"/>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3" name="Google Shape;123;p141"/>
          <p:cNvSpPr txBox="1">
            <a:spLocks noGrp="1"/>
          </p:cNvSpPr>
          <p:nvPr>
            <p:ph type="title"/>
          </p:nvPr>
        </p:nvSpPr>
        <p:spPr>
          <a:xfrm>
            <a:off x="686104" y="457200"/>
            <a:ext cx="7772400" cy="91744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41"/>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25" name="Google Shape;125;p14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24"/>
        <p:cNvGrpSpPr/>
        <p:nvPr/>
      </p:nvGrpSpPr>
      <p:grpSpPr>
        <a:xfrm>
          <a:off x="0" y="0"/>
          <a:ext cx="0" cy="0"/>
          <a:chOff x="0" y="0"/>
          <a:chExt cx="0" cy="0"/>
        </a:xfrm>
      </p:grpSpPr>
      <p:sp>
        <p:nvSpPr>
          <p:cNvPr id="25" name="Google Shape;25;p124"/>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635C5B"/>
              </a:buClr>
              <a:buSzPts val="2000"/>
              <a:buNone/>
              <a:defRPr>
                <a:latin typeface="+mj-lt"/>
                <a:ea typeface="Gill Sans"/>
                <a:cs typeface="Gill Sans"/>
                <a:sym typeface="Gill Sans"/>
              </a:defRPr>
            </a:lvl1pPr>
            <a:lvl2pPr marL="914400" lvl="1" indent="-228600" algn="l">
              <a:lnSpc>
                <a:spcPct val="100000"/>
              </a:lnSpc>
              <a:spcBef>
                <a:spcPts val="1200"/>
              </a:spcBef>
              <a:spcAft>
                <a:spcPts val="0"/>
              </a:spcAft>
              <a:buClr>
                <a:srgbClr val="635C5B"/>
              </a:buClr>
              <a:buSzPts val="2000"/>
              <a:buNone/>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12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None/>
              <a:defRPr b="1">
                <a:solidFill>
                  <a:schemeClr val="accen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4"/>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28" name="Google Shape;28;p12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126"/>
        <p:cNvGrpSpPr/>
        <p:nvPr/>
      </p:nvGrpSpPr>
      <p:grpSpPr>
        <a:xfrm>
          <a:off x="0" y="0"/>
          <a:ext cx="0" cy="0"/>
          <a:chOff x="0" y="0"/>
          <a:chExt cx="0" cy="0"/>
        </a:xfrm>
      </p:grpSpPr>
      <p:sp>
        <p:nvSpPr>
          <p:cNvPr id="127" name="Google Shape;127;p142"/>
          <p:cNvSpPr txBox="1">
            <a:spLocks noGrp="1"/>
          </p:cNvSpPr>
          <p:nvPr>
            <p:ph type="body" idx="1"/>
          </p:nvPr>
        </p:nvSpPr>
        <p:spPr>
          <a:xfrm>
            <a:off x="686104" y="1600200"/>
            <a:ext cx="2514296" cy="4572000"/>
          </a:xfrm>
          <a:prstGeom prst="rect">
            <a:avLst/>
          </a:prstGeom>
          <a:noFill/>
          <a:ln>
            <a:noFill/>
          </a:ln>
        </p:spPr>
        <p:txBody>
          <a:bodyPr spcFirstLastPara="1" wrap="square" lIns="0" tIns="0" rIns="182875"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Gill Sans"/>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8" name="Google Shape;128;p142"/>
          <p:cNvSpPr txBox="1">
            <a:spLocks noGrp="1"/>
          </p:cNvSpPr>
          <p:nvPr>
            <p:ph type="body" idx="2"/>
          </p:nvPr>
        </p:nvSpPr>
        <p:spPr>
          <a:xfrm>
            <a:off x="5943600" y="1600200"/>
            <a:ext cx="2514904" cy="4572000"/>
          </a:xfrm>
          <a:prstGeom prst="rect">
            <a:avLst/>
          </a:prstGeom>
          <a:noFill/>
          <a:ln>
            <a:noFill/>
          </a:ln>
        </p:spPr>
        <p:txBody>
          <a:bodyPr spcFirstLastPara="1" wrap="square" lIns="91425" tIns="0" rIns="0"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Gill Sans"/>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9" name="Google Shape;129;p142"/>
          <p:cNvSpPr txBox="1">
            <a:spLocks noGrp="1"/>
          </p:cNvSpPr>
          <p:nvPr>
            <p:ph type="body" idx="3"/>
          </p:nvPr>
        </p:nvSpPr>
        <p:spPr>
          <a:xfrm>
            <a:off x="3314548" y="1600200"/>
            <a:ext cx="2514904" cy="4572000"/>
          </a:xfrm>
          <a:prstGeom prst="rect">
            <a:avLst/>
          </a:prstGeom>
          <a:noFill/>
          <a:ln>
            <a:noFill/>
          </a:ln>
        </p:spPr>
        <p:txBody>
          <a:bodyPr spcFirstLastPara="1" wrap="square" lIns="0" tIns="0" rIns="91425"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Gill Sans"/>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0" name="Google Shape;130;p142"/>
          <p:cNvSpPr txBox="1">
            <a:spLocks noGrp="1"/>
          </p:cNvSpPr>
          <p:nvPr>
            <p:ph type="title"/>
          </p:nvPr>
        </p:nvSpPr>
        <p:spPr>
          <a:xfrm>
            <a:off x="686104" y="457200"/>
            <a:ext cx="7772400" cy="91744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42"/>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32" name="Google Shape;132;p14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133"/>
        <p:cNvGrpSpPr/>
        <p:nvPr/>
      </p:nvGrpSpPr>
      <p:grpSpPr>
        <a:xfrm>
          <a:off x="0" y="0"/>
          <a:ext cx="0" cy="0"/>
          <a:chOff x="0" y="0"/>
          <a:chExt cx="0" cy="0"/>
        </a:xfrm>
      </p:grpSpPr>
      <p:sp>
        <p:nvSpPr>
          <p:cNvPr id="134" name="Google Shape;134;p143"/>
          <p:cNvSpPr>
            <a:spLocks noGrp="1"/>
          </p:cNvSpPr>
          <p:nvPr>
            <p:ph type="pic" idx="2"/>
          </p:nvPr>
        </p:nvSpPr>
        <p:spPr>
          <a:xfrm>
            <a:off x="152400" y="2971802"/>
            <a:ext cx="8839200" cy="3063090"/>
          </a:xfrm>
          <a:prstGeom prst="rect">
            <a:avLst/>
          </a:prstGeom>
          <a:solidFill>
            <a:schemeClr val="lt1"/>
          </a:solidFill>
          <a:ln>
            <a:noFill/>
          </a:ln>
        </p:spPr>
      </p:sp>
      <p:sp>
        <p:nvSpPr>
          <p:cNvPr id="135" name="Google Shape;135;p143"/>
          <p:cNvSpPr txBox="1">
            <a:spLocks noGrp="1"/>
          </p:cNvSpPr>
          <p:nvPr>
            <p:ph type="body" idx="1"/>
          </p:nvPr>
        </p:nvSpPr>
        <p:spPr>
          <a:xfrm>
            <a:off x="685800" y="1600200"/>
            <a:ext cx="7772400" cy="12192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latin typeface="Gill Sans"/>
                <a:ea typeface="Gill Sans"/>
                <a:cs typeface="Gill Sans"/>
                <a:sym typeface="Gill Sans"/>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 name="Google Shape;136;p143"/>
          <p:cNvSpPr txBox="1">
            <a:spLocks noGrp="1"/>
          </p:cNvSpPr>
          <p:nvPr>
            <p:ph type="title"/>
          </p:nvPr>
        </p:nvSpPr>
        <p:spPr>
          <a:xfrm>
            <a:off x="686104" y="457200"/>
            <a:ext cx="7772400" cy="91744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43"/>
          <p:cNvSpPr txBox="1">
            <a:spLocks noGrp="1"/>
          </p:cNvSpPr>
          <p:nvPr>
            <p:ph type="body" idx="3"/>
          </p:nvPr>
        </p:nvSpPr>
        <p:spPr>
          <a:xfrm>
            <a:off x="152400" y="6034891"/>
            <a:ext cx="3581401" cy="169277"/>
          </a:xfrm>
          <a:prstGeom prst="rect">
            <a:avLst/>
          </a:prstGeom>
          <a:noFill/>
          <a:ln>
            <a:noFill/>
          </a:ln>
        </p:spPr>
        <p:txBody>
          <a:bodyPr spcFirstLastPara="1" wrap="square" lIns="0" tIns="45700" rIns="0" bIns="0" anchor="t" anchorCtr="0">
            <a:spAutoFit/>
          </a:bodyPr>
          <a:lstStyle>
            <a:lvl1pPr marL="457200" lvl="0" indent="-228600" algn="l">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8" name="Google Shape;138;p143"/>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39" name="Google Shape;139;p14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140"/>
        <p:cNvGrpSpPr/>
        <p:nvPr/>
      </p:nvGrpSpPr>
      <p:grpSpPr>
        <a:xfrm>
          <a:off x="0" y="0"/>
          <a:ext cx="0" cy="0"/>
          <a:chOff x="0" y="0"/>
          <a:chExt cx="0" cy="0"/>
        </a:xfrm>
      </p:grpSpPr>
      <p:sp>
        <p:nvSpPr>
          <p:cNvPr id="141" name="Google Shape;141;p144"/>
          <p:cNvSpPr>
            <a:spLocks noGrp="1"/>
          </p:cNvSpPr>
          <p:nvPr>
            <p:ph type="pic" idx="2"/>
          </p:nvPr>
        </p:nvSpPr>
        <p:spPr>
          <a:xfrm>
            <a:off x="152400" y="2971802"/>
            <a:ext cx="8839200" cy="3063090"/>
          </a:xfrm>
          <a:prstGeom prst="rect">
            <a:avLst/>
          </a:prstGeom>
          <a:solidFill>
            <a:schemeClr val="lt1"/>
          </a:solidFill>
          <a:ln>
            <a:noFill/>
          </a:ln>
        </p:spPr>
      </p:sp>
      <p:sp>
        <p:nvSpPr>
          <p:cNvPr id="142" name="Google Shape;142;p144"/>
          <p:cNvSpPr txBox="1">
            <a:spLocks noGrp="1"/>
          </p:cNvSpPr>
          <p:nvPr>
            <p:ph type="body" idx="1"/>
          </p:nvPr>
        </p:nvSpPr>
        <p:spPr>
          <a:xfrm>
            <a:off x="685800" y="1646382"/>
            <a:ext cx="7772400" cy="1219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6C6463"/>
              </a:buClr>
              <a:buSzPts val="2000"/>
              <a:buNone/>
              <a:defRPr>
                <a:solidFill>
                  <a:srgbClr val="6C6463"/>
                </a:solidFill>
                <a:latin typeface="Gill Sans"/>
                <a:ea typeface="Gill Sans"/>
                <a:cs typeface="Gill Sans"/>
                <a:sym typeface="Gill Sans"/>
              </a:defRPr>
            </a:lvl1pPr>
            <a:lvl2pPr marL="914400" lvl="1" indent="-228600" algn="l">
              <a:lnSpc>
                <a:spcPct val="100000"/>
              </a:lnSpc>
              <a:spcBef>
                <a:spcPts val="1200"/>
              </a:spcBef>
              <a:spcAft>
                <a:spcPts val="0"/>
              </a:spcAft>
              <a:buClr>
                <a:srgbClr val="6C6463"/>
              </a:buClr>
              <a:buSzPts val="2000"/>
              <a:buNone/>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3" name="Google Shape;143;p144"/>
          <p:cNvSpPr txBox="1">
            <a:spLocks noGrp="1"/>
          </p:cNvSpPr>
          <p:nvPr>
            <p:ph type="title"/>
          </p:nvPr>
        </p:nvSpPr>
        <p:spPr>
          <a:xfrm>
            <a:off x="686104" y="503382"/>
            <a:ext cx="7772400" cy="91744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44"/>
          <p:cNvSpPr txBox="1">
            <a:spLocks noGrp="1"/>
          </p:cNvSpPr>
          <p:nvPr>
            <p:ph type="body" idx="3"/>
          </p:nvPr>
        </p:nvSpPr>
        <p:spPr>
          <a:xfrm>
            <a:off x="152400" y="6034891"/>
            <a:ext cx="3581401" cy="169277"/>
          </a:xfrm>
          <a:prstGeom prst="rect">
            <a:avLst/>
          </a:prstGeom>
          <a:noFill/>
          <a:ln>
            <a:noFill/>
          </a:ln>
        </p:spPr>
        <p:txBody>
          <a:bodyPr spcFirstLastPara="1" wrap="square" lIns="0" tIns="45700" rIns="0" bIns="0" anchor="t" anchorCtr="0">
            <a:spAutoFit/>
          </a:bodyPr>
          <a:lstStyle>
            <a:lvl1pPr marL="457200" lvl="0" indent="-228600" algn="l">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144"/>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46" name="Google Shape;146;p14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147"/>
        <p:cNvGrpSpPr/>
        <p:nvPr/>
      </p:nvGrpSpPr>
      <p:grpSpPr>
        <a:xfrm>
          <a:off x="0" y="0"/>
          <a:ext cx="0" cy="0"/>
          <a:chOff x="0" y="0"/>
          <a:chExt cx="0" cy="0"/>
        </a:xfrm>
      </p:grpSpPr>
      <p:sp>
        <p:nvSpPr>
          <p:cNvPr id="148" name="Google Shape;148;p145"/>
          <p:cNvSpPr>
            <a:spLocks noGrp="1"/>
          </p:cNvSpPr>
          <p:nvPr>
            <p:ph type="pic" idx="2"/>
          </p:nvPr>
        </p:nvSpPr>
        <p:spPr>
          <a:xfrm>
            <a:off x="4787446" y="152400"/>
            <a:ext cx="4034877" cy="6016752"/>
          </a:xfrm>
          <a:prstGeom prst="rect">
            <a:avLst/>
          </a:prstGeom>
          <a:solidFill>
            <a:srgbClr val="FFFFFF"/>
          </a:solidFill>
          <a:ln>
            <a:noFill/>
          </a:ln>
        </p:spPr>
      </p:sp>
      <p:sp>
        <p:nvSpPr>
          <p:cNvPr id="149" name="Google Shape;149;p145"/>
          <p:cNvSpPr txBox="1">
            <a:spLocks noGrp="1"/>
          </p:cNvSpPr>
          <p:nvPr>
            <p:ph type="body" idx="1"/>
          </p:nvPr>
        </p:nvSpPr>
        <p:spPr>
          <a:xfrm>
            <a:off x="685800" y="2057401"/>
            <a:ext cx="3657600" cy="4114799"/>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Gill Sans"/>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p145"/>
          <p:cNvSpPr txBox="1">
            <a:spLocks noGrp="1"/>
          </p:cNvSpPr>
          <p:nvPr>
            <p:ph type="title"/>
          </p:nvPr>
        </p:nvSpPr>
        <p:spPr>
          <a:xfrm>
            <a:off x="685800" y="426721"/>
            <a:ext cx="3657296" cy="1371372"/>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45"/>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145"/>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53" name="Google Shape;153;p14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Gray 1 Text + Right Photo">
  <p:cSld name="White/Gray 1 Text + Right Photo">
    <p:bg>
      <p:bgPr>
        <a:solidFill>
          <a:schemeClr val="lt1"/>
        </a:solidFill>
        <a:effectLst/>
      </p:bgPr>
    </p:bg>
    <p:spTree>
      <p:nvGrpSpPr>
        <p:cNvPr id="1" name="Shape 154"/>
        <p:cNvGrpSpPr/>
        <p:nvPr/>
      </p:nvGrpSpPr>
      <p:grpSpPr>
        <a:xfrm>
          <a:off x="0" y="0"/>
          <a:ext cx="0" cy="0"/>
          <a:chOff x="0" y="0"/>
          <a:chExt cx="0" cy="0"/>
        </a:xfrm>
      </p:grpSpPr>
      <p:sp>
        <p:nvSpPr>
          <p:cNvPr id="155" name="Google Shape;155;p146"/>
          <p:cNvSpPr>
            <a:spLocks noGrp="1"/>
          </p:cNvSpPr>
          <p:nvPr>
            <p:ph type="pic" idx="2"/>
          </p:nvPr>
        </p:nvSpPr>
        <p:spPr>
          <a:xfrm>
            <a:off x="4787446" y="152400"/>
            <a:ext cx="4034877" cy="6016752"/>
          </a:xfrm>
          <a:prstGeom prst="rect">
            <a:avLst/>
          </a:prstGeom>
          <a:solidFill>
            <a:srgbClr val="FFFFFF"/>
          </a:solidFill>
          <a:ln>
            <a:noFill/>
          </a:ln>
        </p:spPr>
      </p:sp>
      <p:sp>
        <p:nvSpPr>
          <p:cNvPr id="156" name="Google Shape;156;p146"/>
          <p:cNvSpPr txBox="1">
            <a:spLocks noGrp="1"/>
          </p:cNvSpPr>
          <p:nvPr>
            <p:ph type="body" idx="1"/>
          </p:nvPr>
        </p:nvSpPr>
        <p:spPr>
          <a:xfrm>
            <a:off x="685800" y="2251364"/>
            <a:ext cx="3657600" cy="411479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Gill Sans"/>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228600" algn="l">
              <a:lnSpc>
                <a:spcPct val="100000"/>
              </a:lnSpc>
              <a:spcBef>
                <a:spcPts val="1200"/>
              </a:spcBef>
              <a:spcAft>
                <a:spcPts val="0"/>
              </a:spcAft>
              <a:buClr>
                <a:srgbClr val="6C6463"/>
              </a:buClr>
              <a:buSzPts val="1600"/>
              <a:buNone/>
              <a:defRPr sz="1600">
                <a:solidFill>
                  <a:srgbClr val="6C6463"/>
                </a:solidFill>
              </a:defRPr>
            </a:lvl3pPr>
            <a:lvl4pPr marL="1828800" lvl="3" indent="-228600" algn="l">
              <a:lnSpc>
                <a:spcPct val="100000"/>
              </a:lnSpc>
              <a:spcBef>
                <a:spcPts val="280"/>
              </a:spcBef>
              <a:spcAft>
                <a:spcPts val="0"/>
              </a:spcAft>
              <a:buClr>
                <a:srgbClr val="6C6463"/>
              </a:buClr>
              <a:buSzPts val="1400"/>
              <a:buNone/>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146"/>
          <p:cNvSpPr txBox="1">
            <a:spLocks noGrp="1"/>
          </p:cNvSpPr>
          <p:nvPr>
            <p:ph type="title"/>
          </p:nvPr>
        </p:nvSpPr>
        <p:spPr>
          <a:xfrm>
            <a:off x="685800" y="620684"/>
            <a:ext cx="3657296" cy="1371372"/>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46"/>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9" name="Google Shape;159;p146"/>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60" name="Google Shape;160;p14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6C6463"/>
                </a:solidFill>
              </a:defRPr>
            </a:lvl1pPr>
            <a:lvl2pPr lvl="1">
              <a:buNone/>
              <a:defRPr>
                <a:solidFill>
                  <a:srgbClr val="6C6463"/>
                </a:solidFill>
              </a:defRPr>
            </a:lvl2pPr>
            <a:lvl3pPr lvl="2">
              <a:buNone/>
              <a:defRPr>
                <a:solidFill>
                  <a:srgbClr val="6C6463"/>
                </a:solidFill>
              </a:defRPr>
            </a:lvl3pPr>
            <a:lvl4pPr lvl="3">
              <a:buNone/>
              <a:defRPr>
                <a:solidFill>
                  <a:srgbClr val="6C6463"/>
                </a:solidFill>
              </a:defRPr>
            </a:lvl4pPr>
            <a:lvl5pPr lvl="4">
              <a:buNone/>
              <a:defRPr>
                <a:solidFill>
                  <a:srgbClr val="6C6463"/>
                </a:solidFill>
              </a:defRPr>
            </a:lvl5pPr>
            <a:lvl6pPr lvl="5">
              <a:buNone/>
              <a:defRPr>
                <a:solidFill>
                  <a:srgbClr val="6C6463"/>
                </a:solidFill>
              </a:defRPr>
            </a:lvl6pPr>
            <a:lvl7pPr lvl="6">
              <a:buNone/>
              <a:defRPr>
                <a:solidFill>
                  <a:srgbClr val="6C6463"/>
                </a:solidFill>
              </a:defRPr>
            </a:lvl7pPr>
            <a:lvl8pPr lvl="7">
              <a:buNone/>
              <a:defRPr>
                <a:solidFill>
                  <a:srgbClr val="6C6463"/>
                </a:solidFill>
              </a:defRPr>
            </a:lvl8pPr>
            <a:lvl9pPr lvl="8">
              <a:buNone/>
              <a:defRPr>
                <a:solidFill>
                  <a:srgbClr val="6C646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161"/>
        <p:cNvGrpSpPr/>
        <p:nvPr/>
      </p:nvGrpSpPr>
      <p:grpSpPr>
        <a:xfrm>
          <a:off x="0" y="0"/>
          <a:ext cx="0" cy="0"/>
          <a:chOff x="0" y="0"/>
          <a:chExt cx="0" cy="0"/>
        </a:xfrm>
      </p:grpSpPr>
      <p:sp>
        <p:nvSpPr>
          <p:cNvPr id="162" name="Google Shape;162;p147"/>
          <p:cNvSpPr txBox="1"/>
          <p:nvPr/>
        </p:nvSpPr>
        <p:spPr>
          <a:xfrm rot="1994407">
            <a:off x="1067490" y="1717221"/>
            <a:ext cx="723762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600" b="0" i="0" u="none" strike="noStrike" cap="none">
                <a:solidFill>
                  <a:srgbClr val="EBEAE9"/>
                </a:solidFill>
                <a:latin typeface="Cambria"/>
                <a:ea typeface="Cambria"/>
                <a:cs typeface="Cambria"/>
                <a:sym typeface="Cambria"/>
              </a:rPr>
              <a:t>DRAFT</a:t>
            </a:r>
            <a:endParaRPr/>
          </a:p>
        </p:txBody>
      </p:sp>
      <p:sp>
        <p:nvSpPr>
          <p:cNvPr id="163" name="Google Shape;163;p147"/>
          <p:cNvSpPr>
            <a:spLocks noGrp="1"/>
          </p:cNvSpPr>
          <p:nvPr>
            <p:ph type="pic" idx="2"/>
          </p:nvPr>
        </p:nvSpPr>
        <p:spPr>
          <a:xfrm>
            <a:off x="4787446" y="152400"/>
            <a:ext cx="4034877" cy="6016752"/>
          </a:xfrm>
          <a:prstGeom prst="rect">
            <a:avLst/>
          </a:prstGeom>
          <a:solidFill>
            <a:srgbClr val="FFFFFF"/>
          </a:solidFill>
          <a:ln>
            <a:noFill/>
          </a:ln>
        </p:spPr>
      </p:sp>
      <p:sp>
        <p:nvSpPr>
          <p:cNvPr id="164" name="Google Shape;164;p147"/>
          <p:cNvSpPr txBox="1">
            <a:spLocks noGrp="1"/>
          </p:cNvSpPr>
          <p:nvPr>
            <p:ph type="body" idx="1"/>
          </p:nvPr>
        </p:nvSpPr>
        <p:spPr>
          <a:xfrm>
            <a:off x="152400" y="152401"/>
            <a:ext cx="4419600" cy="6016752"/>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a:lnSpc>
                <a:spcPct val="100000"/>
              </a:lnSpc>
              <a:spcBef>
                <a:spcPts val="0"/>
              </a:spcBef>
              <a:spcAft>
                <a:spcPts val="0"/>
              </a:spcAft>
              <a:buClr>
                <a:schemeClr val="lt1"/>
              </a:buClr>
              <a:buSzPts val="2000"/>
              <a:buNone/>
              <a:defRPr sz="2000">
                <a:solidFill>
                  <a:schemeClr val="lt1"/>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5" name="Google Shape;165;p147"/>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6" name="Google Shape;166;p147"/>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67" name="Google Shape;167;p14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168"/>
        <p:cNvGrpSpPr/>
        <p:nvPr/>
      </p:nvGrpSpPr>
      <p:grpSpPr>
        <a:xfrm>
          <a:off x="0" y="0"/>
          <a:ext cx="0" cy="0"/>
          <a:chOff x="0" y="0"/>
          <a:chExt cx="0" cy="0"/>
        </a:xfrm>
      </p:grpSpPr>
      <p:sp>
        <p:nvSpPr>
          <p:cNvPr id="169" name="Google Shape;169;p148"/>
          <p:cNvSpPr txBox="1"/>
          <p:nvPr/>
        </p:nvSpPr>
        <p:spPr>
          <a:xfrm rot="1994407">
            <a:off x="1067490" y="1717221"/>
            <a:ext cx="723762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600" b="0" i="0" u="none" strike="noStrike" cap="none">
                <a:solidFill>
                  <a:srgbClr val="EBEAE9"/>
                </a:solidFill>
                <a:latin typeface="Cambria"/>
                <a:ea typeface="Cambria"/>
                <a:cs typeface="Cambria"/>
                <a:sym typeface="Cambria"/>
              </a:rPr>
              <a:t>DRAFT</a:t>
            </a:r>
            <a:endParaRPr/>
          </a:p>
        </p:txBody>
      </p:sp>
      <p:sp>
        <p:nvSpPr>
          <p:cNvPr id="170" name="Google Shape;170;p148"/>
          <p:cNvSpPr>
            <a:spLocks noGrp="1"/>
          </p:cNvSpPr>
          <p:nvPr>
            <p:ph type="pic" idx="2"/>
          </p:nvPr>
        </p:nvSpPr>
        <p:spPr>
          <a:xfrm>
            <a:off x="4787446" y="152400"/>
            <a:ext cx="4034877" cy="6016752"/>
          </a:xfrm>
          <a:prstGeom prst="rect">
            <a:avLst/>
          </a:prstGeom>
          <a:solidFill>
            <a:srgbClr val="FFFFFF"/>
          </a:solidFill>
          <a:ln>
            <a:noFill/>
          </a:ln>
        </p:spPr>
      </p:sp>
      <p:sp>
        <p:nvSpPr>
          <p:cNvPr id="171" name="Google Shape;171;p148"/>
          <p:cNvSpPr txBox="1">
            <a:spLocks noGrp="1"/>
          </p:cNvSpPr>
          <p:nvPr>
            <p:ph type="body" idx="1"/>
          </p:nvPr>
        </p:nvSpPr>
        <p:spPr>
          <a:xfrm>
            <a:off x="152400" y="152401"/>
            <a:ext cx="4419600" cy="6016752"/>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a:lnSpc>
                <a:spcPct val="100000"/>
              </a:lnSpc>
              <a:spcBef>
                <a:spcPts val="0"/>
              </a:spcBef>
              <a:spcAft>
                <a:spcPts val="0"/>
              </a:spcAft>
              <a:buClr>
                <a:schemeClr val="lt1"/>
              </a:buClr>
              <a:buSzPts val="2000"/>
              <a:buNone/>
              <a:defRPr sz="2000">
                <a:solidFill>
                  <a:schemeClr val="lt1"/>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2" name="Google Shape;172;p148"/>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3" name="Google Shape;173;p148"/>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74" name="Google Shape;174;p14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175"/>
        <p:cNvGrpSpPr/>
        <p:nvPr/>
      </p:nvGrpSpPr>
      <p:grpSpPr>
        <a:xfrm>
          <a:off x="0" y="0"/>
          <a:ext cx="0" cy="0"/>
          <a:chOff x="0" y="0"/>
          <a:chExt cx="0" cy="0"/>
        </a:xfrm>
      </p:grpSpPr>
      <p:sp>
        <p:nvSpPr>
          <p:cNvPr id="176" name="Google Shape;176;p149"/>
          <p:cNvSpPr>
            <a:spLocks noGrp="1"/>
          </p:cNvSpPr>
          <p:nvPr>
            <p:ph type="pic" idx="2"/>
          </p:nvPr>
        </p:nvSpPr>
        <p:spPr>
          <a:xfrm>
            <a:off x="4787446" y="152400"/>
            <a:ext cx="4034877" cy="6016752"/>
          </a:xfrm>
          <a:prstGeom prst="rect">
            <a:avLst/>
          </a:prstGeom>
          <a:solidFill>
            <a:srgbClr val="FFFFFF"/>
          </a:solidFill>
          <a:ln>
            <a:noFill/>
          </a:ln>
        </p:spPr>
      </p:sp>
      <p:sp>
        <p:nvSpPr>
          <p:cNvPr id="177" name="Google Shape;177;p149"/>
          <p:cNvSpPr txBox="1">
            <a:spLocks noGrp="1"/>
          </p:cNvSpPr>
          <p:nvPr>
            <p:ph type="body" idx="1"/>
          </p:nvPr>
        </p:nvSpPr>
        <p:spPr>
          <a:xfrm>
            <a:off x="152400" y="152401"/>
            <a:ext cx="4419600" cy="6016752"/>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a:lnSpc>
                <a:spcPct val="100000"/>
              </a:lnSpc>
              <a:spcBef>
                <a:spcPts val="0"/>
              </a:spcBef>
              <a:spcAft>
                <a:spcPts val="0"/>
              </a:spcAft>
              <a:buClr>
                <a:schemeClr val="accent3"/>
              </a:buClr>
              <a:buSzPts val="2000"/>
              <a:buNone/>
              <a:defRPr sz="2000">
                <a:solidFill>
                  <a:schemeClr val="accent3"/>
                </a:solidFill>
                <a:latin typeface="Gill Sans"/>
                <a:ea typeface="Gill Sans"/>
                <a:cs typeface="Gill Sans"/>
                <a:sym typeface="Gill Sans"/>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8" name="Google Shape;178;p149"/>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accent3"/>
              </a:buClr>
              <a:buSzPts val="800"/>
              <a:buNone/>
              <a:defRPr sz="800">
                <a:solidFill>
                  <a:schemeClr val="accent3"/>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9" name="Google Shape;179;p149"/>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80" name="Google Shape;180;p14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81"/>
        <p:cNvGrpSpPr/>
        <p:nvPr/>
      </p:nvGrpSpPr>
      <p:grpSpPr>
        <a:xfrm>
          <a:off x="0" y="0"/>
          <a:ext cx="0" cy="0"/>
          <a:chOff x="0" y="0"/>
          <a:chExt cx="0" cy="0"/>
        </a:xfrm>
      </p:grpSpPr>
      <p:cxnSp>
        <p:nvCxnSpPr>
          <p:cNvPr id="182" name="Google Shape;182;p150"/>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83" name="Google Shape;183;p150"/>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84" name="Google Shape;184;p15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85"/>
        <p:cNvGrpSpPr/>
        <p:nvPr/>
      </p:nvGrpSpPr>
      <p:grpSpPr>
        <a:xfrm>
          <a:off x="0" y="0"/>
          <a:ext cx="0" cy="0"/>
          <a:chOff x="0" y="0"/>
          <a:chExt cx="0" cy="0"/>
        </a:xfrm>
      </p:grpSpPr>
      <p:sp>
        <p:nvSpPr>
          <p:cNvPr id="186" name="Google Shape;186;p151"/>
          <p:cNvSpPr>
            <a:spLocks noGrp="1"/>
          </p:cNvSpPr>
          <p:nvPr>
            <p:ph type="pic" idx="2"/>
          </p:nvPr>
        </p:nvSpPr>
        <p:spPr>
          <a:xfrm>
            <a:off x="152400" y="137158"/>
            <a:ext cx="8839200" cy="6096000"/>
          </a:xfrm>
          <a:prstGeom prst="rect">
            <a:avLst/>
          </a:prstGeom>
          <a:noFill/>
          <a:ln>
            <a:noFill/>
          </a:ln>
        </p:spPr>
      </p:sp>
      <p:cxnSp>
        <p:nvCxnSpPr>
          <p:cNvPr id="187" name="Google Shape;187;p151"/>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88" name="Google Shape;188;p151"/>
          <p:cNvSpPr txBox="1">
            <a:spLocks noGrp="1"/>
          </p:cNvSpPr>
          <p:nvPr>
            <p:ph type="body" idx="1"/>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9" name="Google Shape;189;p151"/>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90" name="Google Shape;190;p15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chemeClr val="accent2"/>
        </a:solidFill>
        <a:effectLst/>
      </p:bgPr>
    </p:bg>
    <p:spTree>
      <p:nvGrpSpPr>
        <p:cNvPr id="1" name="Shape 29"/>
        <p:cNvGrpSpPr/>
        <p:nvPr/>
      </p:nvGrpSpPr>
      <p:grpSpPr>
        <a:xfrm>
          <a:off x="0" y="0"/>
          <a:ext cx="0" cy="0"/>
          <a:chOff x="0" y="0"/>
          <a:chExt cx="0" cy="0"/>
        </a:xfrm>
      </p:grpSpPr>
      <p:sp>
        <p:nvSpPr>
          <p:cNvPr id="30" name="Google Shape;30;p125"/>
          <p:cNvSpPr/>
          <p:nvPr/>
        </p:nvSpPr>
        <p:spPr>
          <a:xfrm>
            <a:off x="0" y="6359235"/>
            <a:ext cx="9144000" cy="49876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Gill Sans"/>
              <a:cs typeface="Gill Sans"/>
              <a:sym typeface="Gill Sans"/>
            </a:endParaRPr>
          </a:p>
        </p:txBody>
      </p:sp>
      <p:sp>
        <p:nvSpPr>
          <p:cNvPr id="31" name="Google Shape;31;p125"/>
          <p:cNvSpPr txBox="1">
            <a:spLocks noGrp="1"/>
          </p:cNvSpPr>
          <p:nvPr>
            <p:ph type="title"/>
          </p:nvPr>
        </p:nvSpPr>
        <p:spPr>
          <a:xfrm>
            <a:off x="691522" y="1742182"/>
            <a:ext cx="5486400"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200"/>
              <a:buFont typeface="Gill Sans"/>
              <a:buNone/>
              <a:defRPr sz="3200">
                <a:solidFill>
                  <a:schemeClr val="lt1"/>
                </a:solidFill>
                <a:latin typeface="+mj-lt"/>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25"/>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33" name="Google Shape;33;p12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191"/>
        <p:cNvGrpSpPr/>
        <p:nvPr/>
      </p:nvGrpSpPr>
      <p:grpSpPr>
        <a:xfrm>
          <a:off x="0" y="0"/>
          <a:ext cx="0" cy="0"/>
          <a:chOff x="0" y="0"/>
          <a:chExt cx="0" cy="0"/>
        </a:xfrm>
      </p:grpSpPr>
      <p:sp>
        <p:nvSpPr>
          <p:cNvPr id="192" name="Google Shape;192;p152"/>
          <p:cNvSpPr txBox="1"/>
          <p:nvPr/>
        </p:nvSpPr>
        <p:spPr>
          <a:xfrm rot="1994407">
            <a:off x="1067490" y="1717221"/>
            <a:ext cx="723762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600" b="0" i="0" u="none" strike="noStrike" cap="none">
                <a:solidFill>
                  <a:srgbClr val="EBEAE9"/>
                </a:solidFill>
                <a:latin typeface="Cambria"/>
                <a:ea typeface="Cambria"/>
                <a:cs typeface="Cambria"/>
                <a:sym typeface="Cambria"/>
              </a:rPr>
              <a:t>DRAFT</a:t>
            </a:r>
            <a:endParaRPr/>
          </a:p>
        </p:txBody>
      </p:sp>
      <p:sp>
        <p:nvSpPr>
          <p:cNvPr id="193" name="Google Shape;193;p152"/>
          <p:cNvSpPr>
            <a:spLocks noGrp="1"/>
          </p:cNvSpPr>
          <p:nvPr>
            <p:ph type="pic" idx="2"/>
          </p:nvPr>
        </p:nvSpPr>
        <p:spPr>
          <a:xfrm>
            <a:off x="152400" y="137158"/>
            <a:ext cx="8839200" cy="6096000"/>
          </a:xfrm>
          <a:prstGeom prst="rect">
            <a:avLst/>
          </a:prstGeom>
          <a:noFill/>
          <a:ln>
            <a:noFill/>
          </a:ln>
        </p:spPr>
      </p:sp>
      <p:sp>
        <p:nvSpPr>
          <p:cNvPr id="194" name="Google Shape;194;p152"/>
          <p:cNvSpPr txBox="1">
            <a:spLocks noGrp="1"/>
          </p:cNvSpPr>
          <p:nvPr>
            <p:ph type="subTitle" idx="1"/>
          </p:nvPr>
        </p:nvSpPr>
        <p:spPr>
          <a:xfrm>
            <a:off x="685799" y="4114800"/>
            <a:ext cx="3581401" cy="1600200"/>
          </a:xfrm>
          <a:prstGeom prst="rect">
            <a:avLst/>
          </a:prstGeom>
          <a:solidFill>
            <a:schemeClr val="accent2"/>
          </a:solid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None/>
              <a:defRPr sz="1800">
                <a:solidFill>
                  <a:schemeClr val="lt1"/>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195" name="Google Shape;195;p152"/>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96" name="Google Shape;196;p152"/>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152"/>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198" name="Google Shape;198;p15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199"/>
        <p:cNvGrpSpPr/>
        <p:nvPr/>
      </p:nvGrpSpPr>
      <p:grpSpPr>
        <a:xfrm>
          <a:off x="0" y="0"/>
          <a:ext cx="0" cy="0"/>
          <a:chOff x="0" y="0"/>
          <a:chExt cx="0" cy="0"/>
        </a:xfrm>
      </p:grpSpPr>
      <p:sp>
        <p:nvSpPr>
          <p:cNvPr id="200" name="Google Shape;200;p153"/>
          <p:cNvSpPr txBox="1"/>
          <p:nvPr/>
        </p:nvSpPr>
        <p:spPr>
          <a:xfrm rot="1994407">
            <a:off x="1067490" y="1717221"/>
            <a:ext cx="723762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600" b="0" i="0" u="none" strike="noStrike" cap="none">
                <a:solidFill>
                  <a:srgbClr val="EBEAE9"/>
                </a:solidFill>
                <a:latin typeface="Cambria"/>
                <a:ea typeface="Cambria"/>
                <a:cs typeface="Cambria"/>
                <a:sym typeface="Cambria"/>
              </a:rPr>
              <a:t>DRAFT</a:t>
            </a:r>
            <a:endParaRPr/>
          </a:p>
        </p:txBody>
      </p:sp>
      <p:sp>
        <p:nvSpPr>
          <p:cNvPr id="201" name="Google Shape;201;p153"/>
          <p:cNvSpPr>
            <a:spLocks noGrp="1"/>
          </p:cNvSpPr>
          <p:nvPr>
            <p:ph type="pic" idx="2"/>
          </p:nvPr>
        </p:nvSpPr>
        <p:spPr>
          <a:xfrm>
            <a:off x="152400" y="137158"/>
            <a:ext cx="8839200" cy="6096000"/>
          </a:xfrm>
          <a:prstGeom prst="rect">
            <a:avLst/>
          </a:prstGeom>
          <a:noFill/>
          <a:ln>
            <a:noFill/>
          </a:ln>
        </p:spPr>
      </p:sp>
      <p:sp>
        <p:nvSpPr>
          <p:cNvPr id="202" name="Google Shape;202;p153"/>
          <p:cNvSpPr txBox="1">
            <a:spLocks noGrp="1"/>
          </p:cNvSpPr>
          <p:nvPr>
            <p:ph type="subTitle" idx="1"/>
          </p:nvPr>
        </p:nvSpPr>
        <p:spPr>
          <a:xfrm>
            <a:off x="685799" y="4114800"/>
            <a:ext cx="3581401" cy="1600200"/>
          </a:xfrm>
          <a:prstGeom prst="rect">
            <a:avLst/>
          </a:prstGeom>
          <a:solidFill>
            <a:schemeClr val="accent4"/>
          </a:solid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None/>
              <a:defRPr sz="1800">
                <a:solidFill>
                  <a:schemeClr val="lt1"/>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03" name="Google Shape;203;p153"/>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204" name="Google Shape;204;p153"/>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5" name="Google Shape;205;p153"/>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206" name="Google Shape;206;p15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207"/>
        <p:cNvGrpSpPr/>
        <p:nvPr/>
      </p:nvGrpSpPr>
      <p:grpSpPr>
        <a:xfrm>
          <a:off x="0" y="0"/>
          <a:ext cx="0" cy="0"/>
          <a:chOff x="0" y="0"/>
          <a:chExt cx="0" cy="0"/>
        </a:xfrm>
      </p:grpSpPr>
      <p:sp>
        <p:nvSpPr>
          <p:cNvPr id="208" name="Google Shape;208;p154"/>
          <p:cNvSpPr txBox="1"/>
          <p:nvPr/>
        </p:nvSpPr>
        <p:spPr>
          <a:xfrm rot="1994407">
            <a:off x="1067490" y="1717221"/>
            <a:ext cx="723762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600" b="0" i="0" u="none" strike="noStrike" cap="none">
                <a:solidFill>
                  <a:srgbClr val="EBEAE9"/>
                </a:solidFill>
                <a:latin typeface="Cambria"/>
                <a:ea typeface="Cambria"/>
                <a:cs typeface="Cambria"/>
                <a:sym typeface="Cambria"/>
              </a:rPr>
              <a:t>DRAFT</a:t>
            </a:r>
            <a:endParaRPr/>
          </a:p>
        </p:txBody>
      </p:sp>
      <p:sp>
        <p:nvSpPr>
          <p:cNvPr id="209" name="Google Shape;209;p154"/>
          <p:cNvSpPr>
            <a:spLocks noGrp="1"/>
          </p:cNvSpPr>
          <p:nvPr>
            <p:ph type="pic" idx="2"/>
          </p:nvPr>
        </p:nvSpPr>
        <p:spPr>
          <a:xfrm>
            <a:off x="152400" y="137158"/>
            <a:ext cx="8839200" cy="6096000"/>
          </a:xfrm>
          <a:prstGeom prst="rect">
            <a:avLst/>
          </a:prstGeom>
          <a:noFill/>
          <a:ln>
            <a:noFill/>
          </a:ln>
        </p:spPr>
      </p:sp>
      <p:sp>
        <p:nvSpPr>
          <p:cNvPr id="210" name="Google Shape;210;p154"/>
          <p:cNvSpPr txBox="1">
            <a:spLocks noGrp="1"/>
          </p:cNvSpPr>
          <p:nvPr>
            <p:ph type="subTitle" idx="1"/>
          </p:nvPr>
        </p:nvSpPr>
        <p:spPr>
          <a:xfrm>
            <a:off x="685799" y="4114800"/>
            <a:ext cx="3581401" cy="1600200"/>
          </a:xfrm>
          <a:prstGeom prst="rect">
            <a:avLst/>
          </a:prstGeom>
          <a:solidFill>
            <a:schemeClr val="lt2"/>
          </a:solid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3"/>
              </a:buClr>
              <a:buSzPts val="1800"/>
              <a:buNone/>
              <a:defRPr sz="1800">
                <a:solidFill>
                  <a:schemeClr val="accent3"/>
                </a:solidFill>
                <a:latin typeface="Gill Sans"/>
                <a:ea typeface="Gill Sans"/>
                <a:cs typeface="Gill Sans"/>
                <a:sym typeface="Gill Sans"/>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11" name="Google Shape;211;p154"/>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212" name="Google Shape;212;p154"/>
          <p:cNvSpPr txBox="1">
            <a:spLocks noGrp="1"/>
          </p:cNvSpPr>
          <p:nvPr>
            <p:ph type="body" idx="3"/>
          </p:nvPr>
        </p:nvSpPr>
        <p:spPr>
          <a:xfrm rot="-5400000">
            <a:off x="7116261" y="1843220"/>
            <a:ext cx="3581401" cy="169277"/>
          </a:xfrm>
          <a:prstGeom prst="rect">
            <a:avLst/>
          </a:prstGeom>
          <a:noFill/>
          <a:ln>
            <a:noFill/>
          </a:ln>
        </p:spPr>
        <p:txBody>
          <a:bodyPr spcFirstLastPara="1" wrap="square" lIns="45700" tIns="45700" rIns="0" bIns="0" anchor="t" anchorCtr="0">
            <a:spAutoFit/>
          </a:bodyPr>
          <a:lstStyle>
            <a:lvl1pPr marL="457200" lvl="0" indent="-228600" algn="r">
              <a:lnSpc>
                <a:spcPct val="100000"/>
              </a:lnSpc>
              <a:spcBef>
                <a:spcPts val="0"/>
              </a:spcBef>
              <a:spcAft>
                <a:spcPts val="0"/>
              </a:spcAft>
              <a:buClr>
                <a:schemeClr val="lt1"/>
              </a:buClr>
              <a:buSzPts val="800"/>
              <a:buNone/>
              <a:defRPr sz="8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3" name="Google Shape;213;p154"/>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214" name="Google Shape;214;p15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215"/>
        <p:cNvGrpSpPr/>
        <p:nvPr/>
      </p:nvGrpSpPr>
      <p:grpSpPr>
        <a:xfrm>
          <a:off x="0" y="0"/>
          <a:ext cx="0" cy="0"/>
          <a:chOff x="0" y="0"/>
          <a:chExt cx="0" cy="0"/>
        </a:xfrm>
      </p:grpSpPr>
      <p:sp>
        <p:nvSpPr>
          <p:cNvPr id="216" name="Google Shape;216;p155"/>
          <p:cNvSpPr txBox="1">
            <a:spLocks noGrp="1"/>
          </p:cNvSpPr>
          <p:nvPr>
            <p:ph type="title"/>
          </p:nvPr>
        </p:nvSpPr>
        <p:spPr>
          <a:xfrm>
            <a:off x="1143000" y="161925"/>
            <a:ext cx="7677150" cy="98107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BA0C2F"/>
              </a:buClr>
              <a:buSzPts val="1800"/>
              <a:buNone/>
              <a:defRPr>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55"/>
          <p:cNvSpPr txBox="1">
            <a:spLocks noGrp="1"/>
          </p:cNvSpPr>
          <p:nvPr>
            <p:ph type="body" idx="1"/>
          </p:nvPr>
        </p:nvSpPr>
        <p:spPr>
          <a:xfrm>
            <a:off x="1143000" y="1412875"/>
            <a:ext cx="7821613" cy="2227263"/>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8" name="Google Shape;218;p155"/>
          <p:cNvSpPr txBox="1">
            <a:spLocks noGrp="1"/>
          </p:cNvSpPr>
          <p:nvPr>
            <p:ph type="body" idx="2"/>
          </p:nvPr>
        </p:nvSpPr>
        <p:spPr>
          <a:xfrm>
            <a:off x="1143000" y="3792538"/>
            <a:ext cx="7821613" cy="222726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155"/>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220" name="Google Shape;220;p15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21"/>
        <p:cNvGrpSpPr/>
        <p:nvPr/>
      </p:nvGrpSpPr>
      <p:grpSpPr>
        <a:xfrm>
          <a:off x="0" y="0"/>
          <a:ext cx="0" cy="0"/>
          <a:chOff x="0" y="0"/>
          <a:chExt cx="0" cy="0"/>
        </a:xfrm>
      </p:grpSpPr>
      <p:sp>
        <p:nvSpPr>
          <p:cNvPr id="222" name="Google Shape;222;p156"/>
          <p:cNvSpPr txBox="1">
            <a:spLocks noGrp="1"/>
          </p:cNvSpPr>
          <p:nvPr>
            <p:ph type="title"/>
          </p:nvPr>
        </p:nvSpPr>
        <p:spPr>
          <a:xfrm>
            <a:off x="1143000" y="161925"/>
            <a:ext cx="7677150" cy="98107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BA0C2F"/>
              </a:buClr>
              <a:buSzPts val="1800"/>
              <a:buNone/>
              <a:defRPr>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56"/>
          <p:cNvSpPr txBox="1">
            <a:spLocks noGrp="1"/>
          </p:cNvSpPr>
          <p:nvPr>
            <p:ph type="body" idx="1"/>
          </p:nvPr>
        </p:nvSpPr>
        <p:spPr>
          <a:xfrm>
            <a:off x="1143000" y="1412875"/>
            <a:ext cx="3833813" cy="46069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4" name="Google Shape;224;p156"/>
          <p:cNvSpPr txBox="1">
            <a:spLocks noGrp="1"/>
          </p:cNvSpPr>
          <p:nvPr>
            <p:ph type="body" idx="2"/>
          </p:nvPr>
        </p:nvSpPr>
        <p:spPr>
          <a:xfrm>
            <a:off x="5129213" y="1412875"/>
            <a:ext cx="3835400" cy="46069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5" name="Google Shape;225;p156"/>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226" name="Google Shape;226;p15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27"/>
        <p:cNvGrpSpPr/>
        <p:nvPr/>
      </p:nvGrpSpPr>
      <p:grpSpPr>
        <a:xfrm>
          <a:off x="0" y="0"/>
          <a:ext cx="0" cy="0"/>
          <a:chOff x="0" y="0"/>
          <a:chExt cx="0" cy="0"/>
        </a:xfrm>
      </p:grpSpPr>
      <p:sp>
        <p:nvSpPr>
          <p:cNvPr id="228" name="Google Shape;228;p157"/>
          <p:cNvSpPr txBox="1">
            <a:spLocks noGrp="1"/>
          </p:cNvSpPr>
          <p:nvPr>
            <p:ph type="title"/>
          </p:nvPr>
        </p:nvSpPr>
        <p:spPr>
          <a:xfrm>
            <a:off x="1143000" y="161925"/>
            <a:ext cx="7677150" cy="98107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BA0C2F"/>
              </a:buClr>
              <a:buSzPts val="1800"/>
              <a:buNone/>
              <a:defRPr>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157"/>
          <p:cNvSpPr txBox="1">
            <a:spLocks noGrp="1"/>
          </p:cNvSpPr>
          <p:nvPr>
            <p:ph type="body" idx="1"/>
          </p:nvPr>
        </p:nvSpPr>
        <p:spPr>
          <a:xfrm>
            <a:off x="1143000" y="1412875"/>
            <a:ext cx="3833813" cy="46069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0" name="Google Shape;230;p157"/>
          <p:cNvSpPr txBox="1">
            <a:spLocks noGrp="1"/>
          </p:cNvSpPr>
          <p:nvPr>
            <p:ph type="body" idx="2"/>
          </p:nvPr>
        </p:nvSpPr>
        <p:spPr>
          <a:xfrm>
            <a:off x="5129213" y="1412875"/>
            <a:ext cx="3835400" cy="46069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Gill Sans"/>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1" name="Google Shape;231;p157"/>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Gill Sans"/>
                <a:ea typeface="Gill Sans"/>
                <a:cs typeface="Gill Sans"/>
                <a:sym typeface="Gill Sans"/>
              </a:rPr>
              <a:t>Core Concepts in Mentorship Training</a:t>
            </a:r>
            <a:endParaRPr/>
          </a:p>
        </p:txBody>
      </p:sp>
      <p:sp>
        <p:nvSpPr>
          <p:cNvPr id="232" name="Google Shape;232;p15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34"/>
        <p:cNvGrpSpPr/>
        <p:nvPr/>
      </p:nvGrpSpPr>
      <p:grpSpPr>
        <a:xfrm>
          <a:off x="0" y="0"/>
          <a:ext cx="0" cy="0"/>
          <a:chOff x="0" y="0"/>
          <a:chExt cx="0" cy="0"/>
        </a:xfrm>
      </p:grpSpPr>
      <p:sp>
        <p:nvSpPr>
          <p:cNvPr id="35" name="Google Shape;35;p126"/>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mj-lt"/>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atin typeface="Gill Sans"/>
                <a:ea typeface="Gill Sans"/>
                <a:cs typeface="Gill Sans"/>
                <a:sym typeface="Gill Sans"/>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12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None/>
              <a:defRPr b="1">
                <a:solidFill>
                  <a:schemeClr val="accen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26"/>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38" name="Google Shape;38;p12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39"/>
        <p:cNvGrpSpPr/>
        <p:nvPr/>
      </p:nvGrpSpPr>
      <p:grpSpPr>
        <a:xfrm>
          <a:off x="0" y="0"/>
          <a:ext cx="0" cy="0"/>
          <a:chOff x="0" y="0"/>
          <a:chExt cx="0" cy="0"/>
        </a:xfrm>
      </p:grpSpPr>
      <p:sp>
        <p:nvSpPr>
          <p:cNvPr id="40" name="Google Shape;40;p127"/>
          <p:cNvSpPr txBox="1">
            <a:spLocks noGrp="1"/>
          </p:cNvSpPr>
          <p:nvPr>
            <p:ph type="body" idx="1"/>
          </p:nvPr>
        </p:nvSpPr>
        <p:spPr>
          <a:xfrm>
            <a:off x="686104" y="1600200"/>
            <a:ext cx="3809696" cy="4572000"/>
          </a:xfrm>
          <a:prstGeom prst="rect">
            <a:avLst/>
          </a:prstGeom>
          <a:noFill/>
          <a:ln>
            <a:noFill/>
          </a:ln>
        </p:spPr>
        <p:txBody>
          <a:bodyPr spcFirstLastPara="1" wrap="square" lIns="0" tIns="0" rIns="91425"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mj-lt"/>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27"/>
          <p:cNvSpPr txBox="1">
            <a:spLocks noGrp="1"/>
          </p:cNvSpPr>
          <p:nvPr>
            <p:ph type="body" idx="2"/>
          </p:nvPr>
        </p:nvSpPr>
        <p:spPr>
          <a:xfrm>
            <a:off x="4648200" y="1600200"/>
            <a:ext cx="3810304" cy="4572000"/>
          </a:xfrm>
          <a:prstGeom prst="rect">
            <a:avLst/>
          </a:prstGeom>
          <a:noFill/>
          <a:ln>
            <a:noFill/>
          </a:ln>
        </p:spPr>
        <p:txBody>
          <a:bodyPr spcFirstLastPara="1" wrap="square" lIns="91425" tIns="0" rIns="0" bIns="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latin typeface="+mj-lt"/>
                <a:ea typeface="Gill Sans"/>
                <a:cs typeface="Gill Sans"/>
                <a:sym typeface="Gill Sans"/>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127"/>
          <p:cNvSpPr txBox="1">
            <a:spLocks noGrp="1"/>
          </p:cNvSpPr>
          <p:nvPr>
            <p:ph type="title"/>
          </p:nvPr>
        </p:nvSpPr>
        <p:spPr>
          <a:xfrm>
            <a:off x="686104" y="457200"/>
            <a:ext cx="7772400" cy="9174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None/>
              <a:defRPr b="1">
                <a:solidFill>
                  <a:schemeClr val="accen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7"/>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44" name="Google Shape;44;p12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1900">
                <a:solidFill>
                  <a:schemeClr val="dk1"/>
                </a:solidFill>
                <a:latin typeface="+mj-lt"/>
              </a:defRPr>
            </a:lvl1pPr>
            <a:lvl2pPr lvl="1">
              <a:buNone/>
              <a:defRPr sz="1900">
                <a:solidFill>
                  <a:schemeClr val="dk1"/>
                </a:solidFill>
              </a:defRPr>
            </a:lvl2pPr>
            <a:lvl3pPr lvl="2">
              <a:buNone/>
              <a:defRPr sz="1900">
                <a:solidFill>
                  <a:schemeClr val="dk1"/>
                </a:solidFill>
              </a:defRPr>
            </a:lvl3pPr>
            <a:lvl4pPr lvl="3">
              <a:buNone/>
              <a:defRPr sz="1900">
                <a:solidFill>
                  <a:schemeClr val="dk1"/>
                </a:solidFill>
              </a:defRPr>
            </a:lvl4pPr>
            <a:lvl5pPr lvl="4">
              <a:buNone/>
              <a:defRPr sz="1900">
                <a:solidFill>
                  <a:schemeClr val="dk1"/>
                </a:solidFill>
              </a:defRPr>
            </a:lvl5pPr>
            <a:lvl6pPr lvl="5">
              <a:buNone/>
              <a:defRPr sz="1900">
                <a:solidFill>
                  <a:schemeClr val="dk1"/>
                </a:solidFill>
              </a:defRPr>
            </a:lvl6pPr>
            <a:lvl7pPr lvl="6">
              <a:buNone/>
              <a:defRPr sz="1900">
                <a:solidFill>
                  <a:schemeClr val="dk1"/>
                </a:solidFill>
              </a:defRPr>
            </a:lvl7pPr>
            <a:lvl8pPr lvl="7">
              <a:buNone/>
              <a:defRPr sz="1900">
                <a:solidFill>
                  <a:schemeClr val="dk1"/>
                </a:solidFill>
              </a:defRPr>
            </a:lvl8pPr>
            <a:lvl9pPr lvl="8">
              <a:buNone/>
              <a:defRPr sz="19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45"/>
        <p:cNvGrpSpPr/>
        <p:nvPr/>
      </p:nvGrpSpPr>
      <p:grpSpPr>
        <a:xfrm>
          <a:off x="0" y="0"/>
          <a:ext cx="0" cy="0"/>
          <a:chOff x="0" y="0"/>
          <a:chExt cx="0" cy="0"/>
        </a:xfrm>
      </p:grpSpPr>
      <p:sp>
        <p:nvSpPr>
          <p:cNvPr id="46" name="Google Shape;46;p128"/>
          <p:cNvSpPr txBox="1">
            <a:spLocks noGrp="1"/>
          </p:cNvSpPr>
          <p:nvPr>
            <p:ph type="body" idx="1"/>
          </p:nvPr>
        </p:nvSpPr>
        <p:spPr>
          <a:xfrm>
            <a:off x="686104" y="1600200"/>
            <a:ext cx="3809696" cy="4572000"/>
          </a:xfrm>
          <a:prstGeom prst="rect">
            <a:avLst/>
          </a:prstGeom>
          <a:noFill/>
          <a:ln>
            <a:noFill/>
          </a:ln>
        </p:spPr>
        <p:txBody>
          <a:bodyPr spcFirstLastPara="1" wrap="square" lIns="0" tIns="0" rIns="91425"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mj-lt"/>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128"/>
          <p:cNvSpPr txBox="1">
            <a:spLocks noGrp="1"/>
          </p:cNvSpPr>
          <p:nvPr>
            <p:ph type="body" idx="2"/>
          </p:nvPr>
        </p:nvSpPr>
        <p:spPr>
          <a:xfrm>
            <a:off x="4648200" y="1600200"/>
            <a:ext cx="3810304" cy="4572000"/>
          </a:xfrm>
          <a:prstGeom prst="rect">
            <a:avLst/>
          </a:prstGeom>
          <a:noFill/>
          <a:ln>
            <a:noFill/>
          </a:ln>
        </p:spPr>
        <p:txBody>
          <a:bodyPr spcFirstLastPara="1" wrap="square" lIns="91425" tIns="0" rIns="0" bIns="0" anchor="t" anchorCtr="0">
            <a:normAutofit/>
          </a:bodyPr>
          <a:lstStyle>
            <a:lvl1pPr marL="457200" lvl="0" indent="-228600" algn="l">
              <a:lnSpc>
                <a:spcPct val="100000"/>
              </a:lnSpc>
              <a:spcBef>
                <a:spcPts val="0"/>
              </a:spcBef>
              <a:spcAft>
                <a:spcPts val="0"/>
              </a:spcAft>
              <a:buClr>
                <a:srgbClr val="6C6463"/>
              </a:buClr>
              <a:buSzPts val="2000"/>
              <a:buNone/>
              <a:defRPr sz="2000">
                <a:solidFill>
                  <a:srgbClr val="6C6463"/>
                </a:solidFill>
                <a:latin typeface="+mj-lt"/>
                <a:ea typeface="Gill Sans"/>
                <a:cs typeface="Gill Sans"/>
                <a:sym typeface="Gill Sans"/>
              </a:defRPr>
            </a:lvl1pPr>
            <a:lvl2pPr marL="914400" lvl="1" indent="-228600" algn="l">
              <a:lnSpc>
                <a:spcPct val="100000"/>
              </a:lnSpc>
              <a:spcBef>
                <a:spcPts val="1200"/>
              </a:spcBef>
              <a:spcAft>
                <a:spcPts val="0"/>
              </a:spcAft>
              <a:buClr>
                <a:srgbClr val="6C6463"/>
              </a:buClr>
              <a:buSzPts val="1800"/>
              <a:buNone/>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8" name="Google Shape;48;p128"/>
          <p:cNvSpPr txBox="1">
            <a:spLocks noGrp="1"/>
          </p:cNvSpPr>
          <p:nvPr>
            <p:ph type="title"/>
          </p:nvPr>
        </p:nvSpPr>
        <p:spPr>
          <a:xfrm>
            <a:off x="686104" y="457200"/>
            <a:ext cx="7772400" cy="91744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2800"/>
              <a:buFont typeface="Gill Sans"/>
              <a:buNone/>
              <a:defRPr>
                <a:solidFill>
                  <a:schemeClr val="accent2"/>
                </a:solidFill>
                <a:latin typeface="+mj-lt"/>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8"/>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50" name="Google Shape;50;p12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9"/>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chemeClr val="accent2"/>
                </a:solidFill>
                <a:latin typeface="+mj-lt"/>
                <a:ea typeface="Gill Sans"/>
                <a:cs typeface="Gill Sans"/>
                <a:sym typeface="Gill Sans"/>
              </a:rPr>
              <a:t>Core Concepts in Mentorship Training</a:t>
            </a:r>
            <a:endParaRPr dirty="0">
              <a:latin typeface="+mj-lt"/>
            </a:endParaRPr>
          </a:p>
        </p:txBody>
      </p:sp>
      <p:sp>
        <p:nvSpPr>
          <p:cNvPr id="53" name="Google Shape;53;p1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BA0C2F"/>
              </a:buClr>
              <a:buSzPts val="1800"/>
              <a:buNone/>
              <a:defRPr>
                <a:latin typeface="+mj-lt"/>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0"/>
          <p:cNvSpPr txBox="1">
            <a:spLocks noGrp="1"/>
          </p:cNvSpPr>
          <p:nvPr>
            <p:ph type="body" idx="1"/>
          </p:nvPr>
        </p:nvSpPr>
        <p:spPr>
          <a:xfrm>
            <a:off x="685800" y="1600200"/>
            <a:ext cx="7772400" cy="41148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Clr>
                <a:srgbClr val="635C5B"/>
              </a:buClr>
              <a:buSzPts val="1800"/>
              <a:buChar char="•"/>
              <a:defRPr>
                <a:latin typeface="+mj-lt"/>
                <a:ea typeface="Gill Sans"/>
                <a:cs typeface="Gill Sans"/>
                <a:sym typeface="Gill Sans"/>
              </a:defRPr>
            </a:lvl1pPr>
            <a:lvl2pPr marL="914400" lvl="1" indent="-342900" algn="l">
              <a:lnSpc>
                <a:spcPct val="100000"/>
              </a:lnSpc>
              <a:spcBef>
                <a:spcPts val="1200"/>
              </a:spcBef>
              <a:spcAft>
                <a:spcPts val="0"/>
              </a:spcAft>
              <a:buClr>
                <a:srgbClr val="635C5B"/>
              </a:buClr>
              <a:buSzPts val="1800"/>
              <a:buChar char="–"/>
              <a:defRPr>
                <a:latin typeface="Gill Sans"/>
                <a:ea typeface="Gill Sans"/>
                <a:cs typeface="Gill Sans"/>
                <a:sym typeface="Gill Sans"/>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130"/>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sp>
        <p:nvSpPr>
          <p:cNvPr id="58" name="Google Shape;58;p13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59"/>
        <p:cNvGrpSpPr/>
        <p:nvPr/>
      </p:nvGrpSpPr>
      <p:grpSpPr>
        <a:xfrm>
          <a:off x="0" y="0"/>
          <a:ext cx="0" cy="0"/>
          <a:chOff x="0" y="0"/>
          <a:chExt cx="0" cy="0"/>
        </a:xfrm>
      </p:grpSpPr>
      <p:sp>
        <p:nvSpPr>
          <p:cNvPr id="60" name="Google Shape;60;p131"/>
          <p:cNvSpPr/>
          <p:nvPr/>
        </p:nvSpPr>
        <p:spPr>
          <a:xfrm>
            <a:off x="0" y="6359235"/>
            <a:ext cx="9144000" cy="49876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j-lt"/>
              <a:ea typeface="Gill Sans"/>
              <a:cs typeface="Gill Sans"/>
              <a:sym typeface="Gill Sans"/>
            </a:endParaRPr>
          </a:p>
        </p:txBody>
      </p:sp>
      <p:sp>
        <p:nvSpPr>
          <p:cNvPr id="61" name="Google Shape;61;p131"/>
          <p:cNvSpPr txBox="1"/>
          <p:nvPr/>
        </p:nvSpPr>
        <p:spPr>
          <a:xfrm>
            <a:off x="4708872" y="3178121"/>
            <a:ext cx="3775162" cy="131767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Gill Sans"/>
              <a:cs typeface="Gill Sans"/>
              <a:sym typeface="Gill Sans"/>
            </a:endParaRPr>
          </a:p>
        </p:txBody>
      </p:sp>
      <p:sp>
        <p:nvSpPr>
          <p:cNvPr id="62" name="Google Shape;62;p131"/>
          <p:cNvSpPr txBox="1"/>
          <p:nvPr/>
        </p:nvSpPr>
        <p:spPr>
          <a:xfrm>
            <a:off x="685800" y="6491605"/>
            <a:ext cx="3733800" cy="26161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accent2"/>
                </a:solidFill>
                <a:latin typeface="+mj-lt"/>
                <a:ea typeface="Gill Sans"/>
                <a:cs typeface="Gill Sans"/>
                <a:sym typeface="Gill Sans"/>
              </a:rPr>
              <a:t>Core Concepts in Mentorship Training</a:t>
            </a:r>
            <a:endParaRPr>
              <a:latin typeface="+mj-lt"/>
            </a:endParaRPr>
          </a:p>
        </p:txBody>
      </p:sp>
      <p:pic>
        <p:nvPicPr>
          <p:cNvPr id="63" name="Google Shape;63;p131"/>
          <p:cNvPicPr preferRelativeResize="0"/>
          <p:nvPr/>
        </p:nvPicPr>
        <p:blipFill rotWithShape="1">
          <a:blip r:embed="rId2">
            <a:alphaModFix/>
          </a:blip>
          <a:srcRect/>
          <a:stretch/>
        </p:blipFill>
        <p:spPr>
          <a:xfrm>
            <a:off x="597777" y="661144"/>
            <a:ext cx="2368296" cy="914400"/>
          </a:xfrm>
          <a:prstGeom prst="rect">
            <a:avLst/>
          </a:prstGeom>
          <a:noFill/>
          <a:ln>
            <a:noFill/>
          </a:ln>
        </p:spPr>
      </p:pic>
      <p:sp>
        <p:nvSpPr>
          <p:cNvPr id="64" name="Google Shape;64;p13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mj-lt"/>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
        <p:nvSpPr>
          <p:cNvPr id="65" name="Google Shape;65;p131"/>
          <p:cNvSpPr txBox="1"/>
          <p:nvPr/>
        </p:nvSpPr>
        <p:spPr>
          <a:xfrm>
            <a:off x="675640" y="3907591"/>
            <a:ext cx="3570000" cy="19026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a:solidFill>
                  <a:srgbClr val="FFFFFF"/>
                </a:solidFill>
                <a:latin typeface="+mj-lt"/>
                <a:ea typeface="Gill Sans"/>
                <a:cs typeface="Gill Sans"/>
                <a:sym typeface="Gill Sans"/>
              </a:rPr>
              <a:t>USAID</a:t>
            </a:r>
            <a:r>
              <a:rPr lang="en-GB" sz="1400">
                <a:solidFill>
                  <a:srgbClr val="FFFFFF"/>
                </a:solidFill>
                <a:latin typeface="+mj-lt"/>
                <a:ea typeface="Gill Sans"/>
                <a:cs typeface="Gill Sans"/>
                <a:sym typeface="Gill Sans"/>
              </a:rPr>
              <a:t> </a:t>
            </a:r>
            <a:r>
              <a:rPr lang="en-GB" sz="1400" b="1">
                <a:solidFill>
                  <a:srgbClr val="FFFFFF"/>
                </a:solidFill>
                <a:latin typeface="+mj-lt"/>
                <a:ea typeface="Gill Sans"/>
                <a:cs typeface="Gill Sans"/>
                <a:sym typeface="Gill Sans"/>
              </a:rPr>
              <a:t>ADVANCING NUTRITION</a:t>
            </a:r>
            <a:endParaRPr sz="1400">
              <a:solidFill>
                <a:srgbClr val="FFFFFF"/>
              </a:solidFill>
              <a:latin typeface="+mj-lt"/>
              <a:ea typeface="Gill Sans"/>
              <a:cs typeface="Gill Sans"/>
              <a:sym typeface="Gill Sans"/>
            </a:endParaRPr>
          </a:p>
          <a:p>
            <a:pPr marL="0" marR="0" lvl="0" indent="0" algn="l" rtl="0">
              <a:spcBef>
                <a:spcPts val="600"/>
              </a:spcBef>
              <a:spcAft>
                <a:spcPts val="0"/>
              </a:spcAft>
              <a:buNone/>
            </a:pPr>
            <a:r>
              <a:rPr lang="en-GB" sz="1000">
                <a:solidFill>
                  <a:srgbClr val="FFFFFF"/>
                </a:solidFill>
                <a:latin typeface="+mj-lt"/>
                <a:ea typeface="Gill Sans"/>
                <a:cs typeface="Gill Sans"/>
                <a:sym typeface="Gill Sans"/>
              </a:rPr>
              <a:t>IMPLEMENTED BY:</a:t>
            </a:r>
            <a:endParaRPr>
              <a:latin typeface="+mj-lt"/>
            </a:endParaRPr>
          </a:p>
          <a:p>
            <a:pPr marL="0" marR="0" lvl="0" indent="0" algn="l" rtl="0">
              <a:spcBef>
                <a:spcPts val="300"/>
              </a:spcBef>
              <a:spcAft>
                <a:spcPts val="0"/>
              </a:spcAft>
              <a:buNone/>
            </a:pPr>
            <a:r>
              <a:rPr lang="en-GB" sz="1400" b="0" i="0">
                <a:solidFill>
                  <a:srgbClr val="FFFFFF"/>
                </a:solidFill>
                <a:latin typeface="+mj-lt"/>
                <a:ea typeface="Gill Sans"/>
                <a:cs typeface="Gill Sans"/>
                <a:sym typeface="Gill Sans"/>
              </a:rPr>
              <a:t>JSI Research &amp; Training Institute, Inc.</a:t>
            </a:r>
            <a:endParaRPr>
              <a:latin typeface="+mj-lt"/>
            </a:endParaRPr>
          </a:p>
          <a:p>
            <a:pPr marL="0" marR="0" lvl="0" indent="0" algn="l" rtl="0">
              <a:spcBef>
                <a:spcPts val="300"/>
              </a:spcBef>
              <a:spcAft>
                <a:spcPts val="0"/>
              </a:spcAft>
              <a:buNone/>
            </a:pPr>
            <a:r>
              <a:rPr lang="en-GB" sz="1400" b="0" i="0">
                <a:solidFill>
                  <a:srgbClr val="FFFFFF"/>
                </a:solidFill>
                <a:latin typeface="+mj-lt"/>
                <a:ea typeface="Gill Sans"/>
                <a:cs typeface="Gill Sans"/>
                <a:sym typeface="Gill Sans"/>
              </a:rPr>
              <a:t>2733 Crystal Drive</a:t>
            </a:r>
            <a:endParaRPr>
              <a:latin typeface="+mj-lt"/>
            </a:endParaRPr>
          </a:p>
          <a:p>
            <a:pPr marL="0" marR="0" lvl="0" indent="0" algn="l" rtl="0">
              <a:spcBef>
                <a:spcPts val="300"/>
              </a:spcBef>
              <a:spcAft>
                <a:spcPts val="0"/>
              </a:spcAft>
              <a:buNone/>
            </a:pPr>
            <a:r>
              <a:rPr lang="en-GB" sz="1400" b="0" i="0">
                <a:solidFill>
                  <a:srgbClr val="FFFFFF"/>
                </a:solidFill>
                <a:latin typeface="+mj-lt"/>
                <a:ea typeface="Gill Sans"/>
                <a:cs typeface="Gill Sans"/>
                <a:sym typeface="Gill Sans"/>
              </a:rPr>
              <a:t>4</a:t>
            </a:r>
            <a:r>
              <a:rPr lang="en-GB" sz="1400" b="0" i="0" baseline="30000">
                <a:solidFill>
                  <a:srgbClr val="FFFFFF"/>
                </a:solidFill>
                <a:latin typeface="+mj-lt"/>
                <a:ea typeface="Gill Sans"/>
                <a:cs typeface="Gill Sans"/>
                <a:sym typeface="Gill Sans"/>
              </a:rPr>
              <a:t>th</a:t>
            </a:r>
            <a:r>
              <a:rPr lang="en-GB" sz="1400" b="0" i="0">
                <a:solidFill>
                  <a:srgbClr val="FFFFFF"/>
                </a:solidFill>
                <a:latin typeface="+mj-lt"/>
                <a:ea typeface="Gill Sans"/>
                <a:cs typeface="Gill Sans"/>
                <a:sym typeface="Gill Sans"/>
              </a:rPr>
              <a:t> Floor</a:t>
            </a:r>
            <a:endParaRPr>
              <a:latin typeface="+mj-lt"/>
            </a:endParaRPr>
          </a:p>
          <a:p>
            <a:pPr marL="0" marR="0" lvl="0" indent="0" algn="l" rtl="0">
              <a:spcBef>
                <a:spcPts val="300"/>
              </a:spcBef>
              <a:spcAft>
                <a:spcPts val="0"/>
              </a:spcAft>
              <a:buNone/>
            </a:pPr>
            <a:r>
              <a:rPr lang="en-GB" sz="1400" b="0" i="0">
                <a:solidFill>
                  <a:srgbClr val="FFFFFF"/>
                </a:solidFill>
                <a:latin typeface="+mj-lt"/>
                <a:ea typeface="Gill Sans"/>
                <a:cs typeface="Gill Sans"/>
                <a:sym typeface="Gill Sans"/>
              </a:rPr>
              <a:t>Arlington, VA 22202</a:t>
            </a:r>
            <a:endParaRPr>
              <a:latin typeface="+mj-lt"/>
            </a:endParaRPr>
          </a:p>
          <a:p>
            <a:pPr marL="0" marR="0" lvl="0" indent="0" algn="l" rtl="0">
              <a:spcBef>
                <a:spcPts val="300"/>
              </a:spcBef>
              <a:spcAft>
                <a:spcPts val="0"/>
              </a:spcAft>
              <a:buNone/>
            </a:pPr>
            <a:r>
              <a:rPr lang="en-GB" sz="1400">
                <a:solidFill>
                  <a:srgbClr val="FFFFFF"/>
                </a:solidFill>
                <a:latin typeface="+mj-lt"/>
                <a:ea typeface="Gill Sans"/>
                <a:cs typeface="Gill Sans"/>
                <a:sym typeface="Gill Sans"/>
              </a:rPr>
              <a:t> </a:t>
            </a:r>
            <a:endParaRPr sz="1400">
              <a:solidFill>
                <a:srgbClr val="FFFFFF"/>
              </a:solidFill>
              <a:latin typeface="+mj-lt"/>
              <a:ea typeface="Gill Sans"/>
              <a:cs typeface="Gill Sans"/>
              <a:sym typeface="Gill Sans"/>
            </a:endParaRPr>
          </a:p>
          <a:p>
            <a:pPr marL="0" marR="0" lvl="0" indent="0" algn="l" rtl="0">
              <a:spcBef>
                <a:spcPts val="600"/>
              </a:spcBef>
              <a:spcAft>
                <a:spcPts val="0"/>
              </a:spcAft>
              <a:buNone/>
            </a:pPr>
            <a:r>
              <a:rPr lang="en-GB" sz="1400">
                <a:solidFill>
                  <a:srgbClr val="FFFFFF"/>
                </a:solidFill>
                <a:latin typeface="+mj-lt"/>
                <a:ea typeface="Gill Sans"/>
                <a:cs typeface="Gill Sans"/>
                <a:sym typeface="Gill Sans"/>
              </a:rPr>
              <a:t>Phone: 703–528–7474</a:t>
            </a:r>
            <a:endParaRPr>
              <a:latin typeface="+mj-lt"/>
            </a:endParaRPr>
          </a:p>
          <a:p>
            <a:pPr marL="0" marR="0" lvl="0" indent="0" algn="l" rtl="0">
              <a:spcBef>
                <a:spcPts val="300"/>
              </a:spcBef>
              <a:spcAft>
                <a:spcPts val="0"/>
              </a:spcAft>
              <a:buNone/>
            </a:pPr>
            <a:r>
              <a:rPr lang="en-GB" sz="1400">
                <a:solidFill>
                  <a:srgbClr val="FFFFFF"/>
                </a:solidFill>
                <a:latin typeface="+mj-lt"/>
                <a:ea typeface="Gill Sans"/>
                <a:cs typeface="Gill Sans"/>
                <a:sym typeface="Gill Sans"/>
              </a:rPr>
              <a:t>Email: info@advancingnutrition.org </a:t>
            </a:r>
            <a:endParaRPr>
              <a:latin typeface="+mj-lt"/>
            </a:endParaRPr>
          </a:p>
          <a:p>
            <a:pPr marL="0" marR="0" lvl="0" indent="0" algn="l" rtl="0">
              <a:spcBef>
                <a:spcPts val="300"/>
              </a:spcBef>
              <a:spcAft>
                <a:spcPts val="0"/>
              </a:spcAft>
              <a:buNone/>
            </a:pPr>
            <a:r>
              <a:rPr lang="en-GB" sz="1400">
                <a:solidFill>
                  <a:srgbClr val="FFFFFF"/>
                </a:solidFill>
                <a:latin typeface="+mj-lt"/>
                <a:ea typeface="Gill Sans"/>
                <a:cs typeface="Gill Sans"/>
                <a:sym typeface="Gill Sans"/>
              </a:rPr>
              <a:t>Internet: advancingnutrition.org </a:t>
            </a:r>
            <a:r>
              <a:rPr lang="en-GB" sz="1400" u="sng">
                <a:solidFill>
                  <a:srgbClr val="0066B9"/>
                </a:solidFill>
                <a:latin typeface="+mj-lt"/>
                <a:ea typeface="Gill Sans"/>
                <a:cs typeface="Gill Sans"/>
                <a:sym typeface="Gill Sans"/>
                <a:hlinkClick r:id="rId3">
                  <a:extLst>
                    <a:ext uri="{A12FA001-AC4F-418D-AE19-62706E023703}">
                      <ahyp:hlinkClr xmlns:ahyp="http://schemas.microsoft.com/office/drawing/2018/hyperlinkcolor" val="tx"/>
                    </a:ext>
                  </a:extLst>
                </a:hlinkClick>
              </a:rPr>
              <a:t>nutrition.org</a:t>
            </a:r>
            <a:endParaRPr sz="1400">
              <a:solidFill>
                <a:srgbClr val="FFFFFF"/>
              </a:solidFill>
              <a:latin typeface="+mj-lt"/>
              <a:ea typeface="Gill Sans"/>
              <a:cs typeface="Gill Sans"/>
              <a:sym typeface="Gill Sans"/>
            </a:endParaRPr>
          </a:p>
        </p:txBody>
      </p:sp>
      <p:sp>
        <p:nvSpPr>
          <p:cNvPr id="66" name="Google Shape;66;p131"/>
          <p:cNvSpPr txBox="1"/>
          <p:nvPr/>
        </p:nvSpPr>
        <p:spPr>
          <a:xfrm>
            <a:off x="4708871" y="5026258"/>
            <a:ext cx="3858300" cy="631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GB" sz="1000" b="0" i="0">
                <a:solidFill>
                  <a:srgbClr val="FFFFFF"/>
                </a:solidFill>
                <a:latin typeface="+mj-lt"/>
                <a:ea typeface="Gill Sans"/>
                <a:cs typeface="Gill Sans"/>
                <a:sym typeface="Gill Sans"/>
              </a:rPr>
              <a:t>This presentation is made possible by the generous support of the Ame</a:t>
            </a:r>
            <a:r>
              <a:rPr lang="en-GB" sz="1000">
                <a:solidFill>
                  <a:srgbClr val="FFFFFF"/>
                </a:solidFill>
                <a:latin typeface="+mj-lt"/>
                <a:ea typeface="Gill Sans"/>
                <a:cs typeface="Gill Sans"/>
                <a:sym typeface="Gill Sans"/>
              </a:rPr>
              <a:t>rican people through</a:t>
            </a:r>
            <a:r>
              <a:rPr lang="en-GB" sz="1000" b="0" i="0">
                <a:solidFill>
                  <a:srgbClr val="FFFFFF"/>
                </a:solidFill>
                <a:latin typeface="+mj-lt"/>
                <a:ea typeface="Gill Sans"/>
                <a:cs typeface="Gill Sans"/>
                <a:sym typeface="Gill Sans"/>
              </a:rPr>
              <a:t> the U.S.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a:latin typeface="+mj-lt"/>
            </a:endParaRPr>
          </a:p>
        </p:txBody>
      </p:sp>
      <p:sp>
        <p:nvSpPr>
          <p:cNvPr id="67" name="Google Shape;67;p131"/>
          <p:cNvSpPr txBox="1"/>
          <p:nvPr/>
        </p:nvSpPr>
        <p:spPr>
          <a:xfrm>
            <a:off x="4708872" y="3602791"/>
            <a:ext cx="3775200" cy="988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400" b="0" i="0">
                <a:solidFill>
                  <a:srgbClr val="FFFFFF"/>
                </a:solidFill>
                <a:latin typeface="+mj-lt"/>
                <a:ea typeface="Gill Sans"/>
                <a:cs typeface="Gill Sans"/>
                <a:sym typeface="Gill Sans"/>
              </a:rPr>
              <a:t>USAID Advancing Nutrition is the Agency's flagship multi-sectoral nutrition project, addressing the root causes of malnutrition to save lives and enhance long-term health and development.</a:t>
            </a:r>
            <a:endParaRPr>
              <a:latin typeface="+mj-lt"/>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2"/>
          <p:cNvSpPr/>
          <p:nvPr/>
        </p:nvSpPr>
        <p:spPr>
          <a:xfrm>
            <a:off x="0" y="6359235"/>
            <a:ext cx="9144000" cy="498765"/>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1" name="Google Shape;11;p12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rgbClr val="BA0C2F"/>
              </a:buClr>
              <a:buSzPts val="2800"/>
              <a:buFont typeface="Gill Sans"/>
              <a:buNone/>
              <a:defRPr sz="2800" b="0" i="0" u="none" strike="noStrike" cap="none">
                <a:solidFill>
                  <a:srgbClr val="BA0C2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22"/>
          <p:cNvSpPr txBox="1">
            <a:spLocks noGrp="1"/>
          </p:cNvSpPr>
          <p:nvPr>
            <p:ph type="body" idx="1"/>
          </p:nvPr>
        </p:nvSpPr>
        <p:spPr>
          <a:xfrm>
            <a:off x="685800" y="1600200"/>
            <a:ext cx="7772400" cy="4114800"/>
          </a:xfrm>
          <a:prstGeom prst="rect">
            <a:avLst/>
          </a:prstGeom>
          <a:noFill/>
          <a:ln>
            <a:noFill/>
          </a:ln>
        </p:spPr>
        <p:txBody>
          <a:bodyPr spcFirstLastPara="1" wrap="square" lIns="0" tIns="0" rIns="0" bIns="0" anchor="t" anchorCtr="0">
            <a:normAutofit/>
          </a:bodyPr>
          <a:lstStyle>
            <a:lvl1pPr marL="457200" marR="0" lvl="0" indent="-355600"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1pPr>
            <a:lvl2pPr marL="914400" marR="0" lvl="1" indent="-355600" algn="l" rtl="0">
              <a:lnSpc>
                <a:spcPct val="100000"/>
              </a:lnSpc>
              <a:spcBef>
                <a:spcPts val="120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3" name="Google Shape;13;p122"/>
          <p:cNvSpPr txBox="1">
            <a:spLocks noGrp="1"/>
          </p:cNvSpPr>
          <p:nvPr>
            <p:ph type="ftr" idx="11"/>
          </p:nvPr>
        </p:nvSpPr>
        <p:spPr>
          <a:xfrm>
            <a:off x="685800" y="6491606"/>
            <a:ext cx="3733800" cy="261610"/>
          </a:xfrm>
          <a:prstGeom prst="rect">
            <a:avLst/>
          </a:prstGeom>
          <a:noFill/>
          <a:ln>
            <a:noFill/>
          </a:ln>
        </p:spPr>
        <p:txBody>
          <a:bodyPr spcFirstLastPara="1" wrap="square" lIns="0"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635C5B"/>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2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2000">
                <a:solidFill>
                  <a:srgbClr val="635C5B"/>
                </a:solidFill>
                <a:latin typeface="Gill Sans"/>
                <a:ea typeface="Gill Sans"/>
                <a:cs typeface="Gill Sans"/>
                <a:sym typeface="Gill Sans"/>
              </a:defRPr>
            </a:lvl1pPr>
            <a:lvl2pPr lvl="1" algn="r">
              <a:buNone/>
              <a:defRPr sz="2000">
                <a:solidFill>
                  <a:srgbClr val="635C5B"/>
                </a:solidFill>
                <a:latin typeface="Gill Sans"/>
                <a:ea typeface="Gill Sans"/>
                <a:cs typeface="Gill Sans"/>
                <a:sym typeface="Gill Sans"/>
              </a:defRPr>
            </a:lvl2pPr>
            <a:lvl3pPr lvl="2" algn="r">
              <a:buNone/>
              <a:defRPr sz="2000">
                <a:solidFill>
                  <a:srgbClr val="635C5B"/>
                </a:solidFill>
                <a:latin typeface="Gill Sans"/>
                <a:ea typeface="Gill Sans"/>
                <a:cs typeface="Gill Sans"/>
                <a:sym typeface="Gill Sans"/>
              </a:defRPr>
            </a:lvl3pPr>
            <a:lvl4pPr lvl="3" algn="r">
              <a:buNone/>
              <a:defRPr sz="2000">
                <a:solidFill>
                  <a:srgbClr val="635C5B"/>
                </a:solidFill>
                <a:latin typeface="Gill Sans"/>
                <a:ea typeface="Gill Sans"/>
                <a:cs typeface="Gill Sans"/>
                <a:sym typeface="Gill Sans"/>
              </a:defRPr>
            </a:lvl4pPr>
            <a:lvl5pPr lvl="4" algn="r">
              <a:buNone/>
              <a:defRPr sz="2000">
                <a:solidFill>
                  <a:srgbClr val="635C5B"/>
                </a:solidFill>
                <a:latin typeface="Gill Sans"/>
                <a:ea typeface="Gill Sans"/>
                <a:cs typeface="Gill Sans"/>
                <a:sym typeface="Gill Sans"/>
              </a:defRPr>
            </a:lvl5pPr>
            <a:lvl6pPr lvl="5" algn="r">
              <a:buNone/>
              <a:defRPr sz="2000">
                <a:solidFill>
                  <a:srgbClr val="635C5B"/>
                </a:solidFill>
                <a:latin typeface="Gill Sans"/>
                <a:ea typeface="Gill Sans"/>
                <a:cs typeface="Gill Sans"/>
                <a:sym typeface="Gill Sans"/>
              </a:defRPr>
            </a:lvl6pPr>
            <a:lvl7pPr lvl="6" algn="r">
              <a:buNone/>
              <a:defRPr sz="2000">
                <a:solidFill>
                  <a:srgbClr val="635C5B"/>
                </a:solidFill>
                <a:latin typeface="Gill Sans"/>
                <a:ea typeface="Gill Sans"/>
                <a:cs typeface="Gill Sans"/>
                <a:sym typeface="Gill Sans"/>
              </a:defRPr>
            </a:lvl7pPr>
            <a:lvl8pPr lvl="7" algn="r">
              <a:buNone/>
              <a:defRPr sz="2000">
                <a:solidFill>
                  <a:srgbClr val="635C5B"/>
                </a:solidFill>
                <a:latin typeface="Gill Sans"/>
                <a:ea typeface="Gill Sans"/>
                <a:cs typeface="Gill Sans"/>
                <a:sym typeface="Gill Sans"/>
              </a:defRPr>
            </a:lvl8pPr>
            <a:lvl9pPr lvl="8" algn="r">
              <a:buNone/>
              <a:defRPr sz="2000">
                <a:solidFill>
                  <a:srgbClr val="635C5B"/>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mcsprogram.org/resource/mentoring-human-capacity-development-implementation-principles-guidanc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publications/i/item/9789240008854"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who.int/publications/i/item/9789240008915"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186/1471-2458-13-S3-S20"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doi.org/10.2147%2FJMDH.S228951"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hyperlink" Target="https://www.go2itech.org/HTML/CM08/toolkit/training/index.html"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
          <p:cNvSpPr txBox="1">
            <a:spLocks noGrp="1"/>
          </p:cNvSpPr>
          <p:nvPr>
            <p:ph type="ctrTitle"/>
          </p:nvPr>
        </p:nvSpPr>
        <p:spPr>
          <a:xfrm>
            <a:off x="685800" y="1828799"/>
            <a:ext cx="4250400" cy="2373600"/>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chemeClr val="accent3"/>
              </a:buClr>
              <a:buSzPct val="100000"/>
              <a:buFont typeface="Gill Sans"/>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Core </a:t>
            </a:r>
            <a:r>
              <a:rPr lang="en-GB" dirty="0"/>
              <a:t>Concepts in Mentorship Training for the Breastfeeding Counselling Mentorship Program</a:t>
            </a:r>
            <a:endParaRPr dirty="0"/>
          </a:p>
        </p:txBody>
      </p:sp>
      <p:pic>
        <p:nvPicPr>
          <p:cNvPr id="239" name="Google Shape;239;p1" descr="A side view of a woman breastfeeding an infant."/>
          <p:cNvPicPr preferRelativeResize="0">
            <a:picLocks noGrp="1"/>
          </p:cNvPicPr>
          <p:nvPr>
            <p:ph type="pic" idx="3"/>
          </p:nvPr>
        </p:nvPicPr>
        <p:blipFill rotWithShape="1">
          <a:blip r:embed="rId3">
            <a:alphaModFix/>
          </a:blip>
          <a:srcRect/>
          <a:stretch/>
        </p:blipFill>
        <p:spPr>
          <a:xfrm>
            <a:off x="5105400" y="137158"/>
            <a:ext cx="3716923" cy="6035033"/>
          </a:xfrm>
          <a:prstGeom prst="rect">
            <a:avLst/>
          </a:prstGeom>
          <a:noFill/>
          <a:ln>
            <a:noFill/>
          </a:ln>
        </p:spPr>
      </p:pic>
      <p:sp>
        <p:nvSpPr>
          <p:cNvPr id="240" name="Google Shape;240;p1"/>
          <p:cNvSpPr txBox="1"/>
          <p:nvPr/>
        </p:nvSpPr>
        <p:spPr>
          <a:xfrm rot="-5400000">
            <a:off x="7223460" y="363249"/>
            <a:ext cx="3536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Photo credit: Allan </a:t>
            </a:r>
            <a:r>
              <a:rPr lang="en-GB" sz="1000" b="0" i="0" u="none" strike="noStrike" cap="none" dirty="0" err="1">
                <a:solidFill>
                  <a:schemeClr val="accent3"/>
                </a:solidFill>
                <a:latin typeface="+mj-lt"/>
                <a:ea typeface="Gill Sans"/>
                <a:cs typeface="Gill Sans"/>
                <a:sym typeface="Gill Sans"/>
              </a:rPr>
              <a:t>Gichigi</a:t>
            </a:r>
            <a:r>
              <a:rPr lang="en-GB" sz="1000" b="0" i="0" u="none" strike="noStrike" cap="none" dirty="0">
                <a:solidFill>
                  <a:schemeClr val="accent3"/>
                </a:solidFill>
                <a:latin typeface="+mj-lt"/>
                <a:ea typeface="Gill Sans"/>
                <a:cs typeface="Gill Sans"/>
                <a:sym typeface="Gill Sans"/>
              </a:rPr>
              <a:t>/MCSP</a:t>
            </a:r>
            <a:endParaRPr sz="1400" b="0" i="0" u="none" strike="noStrike" cap="none" dirty="0">
              <a:solidFill>
                <a:srgbClr val="000000"/>
              </a:solidFill>
              <a:latin typeface="+mj-lt"/>
              <a:ea typeface="Gill Sans"/>
              <a:cs typeface="Gill Sans"/>
              <a:sym typeface="Gill Sans"/>
            </a:endParaRPr>
          </a:p>
        </p:txBody>
      </p:sp>
      <p:sp>
        <p:nvSpPr>
          <p:cNvPr id="241" name="Google Shape;241;p1"/>
          <p:cNvSpPr txBox="1">
            <a:spLocks noGrp="1"/>
          </p:cNvSpPr>
          <p:nvPr>
            <p:ph type="sldNum" idx="12"/>
          </p:nvPr>
        </p:nvSpPr>
        <p:spPr>
          <a:xfrm>
            <a:off x="8609699" y="6333125"/>
            <a:ext cx="495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6" name="Google Shape;416;p66">
            <a:extLst>
              <a:ext uri="{FF2B5EF4-FFF2-40B4-BE49-F238E27FC236}">
                <a16:creationId xmlns:a16="http://schemas.microsoft.com/office/drawing/2014/main" id="{DCD085ED-2A2F-46A9-8E0F-53E38D4070BD}"/>
              </a:ext>
            </a:extLst>
          </p:cNvPr>
          <p:cNvSpPr txBox="1">
            <a:spLocks noGrp="1"/>
          </p:cNvSpPr>
          <p:nvPr>
            <p:ph type="title" idx="4294967295"/>
          </p:nvPr>
        </p:nvSpPr>
        <p:spPr>
          <a:xfrm>
            <a:off x="609599" y="496026"/>
            <a:ext cx="7274725" cy="875574"/>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Gill Sans"/>
              <a:buNone/>
              <a:defRPr sz="2800" b="1" i="0" u="none" strike="noStrike" cap="none">
                <a:solidFill>
                  <a:schemeClr val="accent2"/>
                </a:solidFill>
                <a:latin typeface="+mj-lt"/>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2"/>
              </a:buClr>
              <a:buSzPts val="2800"/>
              <a:buFont typeface="Gill Sans"/>
              <a:buNone/>
              <a:tabLst/>
              <a:defRPr/>
            </a:pPr>
            <a:r>
              <a:rPr kumimoji="0" lang="en-GB" sz="2800" b="1" i="0" u="none" strike="noStrike" kern="0" cap="none" spc="0" normalizeH="0" baseline="0" noProof="0" dirty="0">
                <a:ln>
                  <a:noFill/>
                </a:ln>
                <a:solidFill>
                  <a:schemeClr val="accent2"/>
                </a:solidFill>
                <a:effectLst/>
                <a:uLnTx/>
                <a:uFillTx/>
                <a:latin typeface="+mj-lt"/>
                <a:ea typeface="Gill Sans"/>
                <a:cs typeface="Gill Sans"/>
                <a:sym typeface="Gill Sans"/>
              </a:rPr>
              <a:t>Process of Developing the Breastfeeding Mentoring Counselling Program</a:t>
            </a:r>
          </a:p>
        </p:txBody>
      </p:sp>
      <p:sp>
        <p:nvSpPr>
          <p:cNvPr id="42" name="Google Shape;432;p66">
            <a:extLst>
              <a:ext uri="{FF2B5EF4-FFF2-40B4-BE49-F238E27FC236}">
                <a16:creationId xmlns:a16="http://schemas.microsoft.com/office/drawing/2014/main" id="{2A3D0DE5-CC0D-4189-A8FC-609B6FD5C0FC}"/>
              </a:ext>
            </a:extLst>
          </p:cNvPr>
          <p:cNvSpPr txBox="1"/>
          <p:nvPr/>
        </p:nvSpPr>
        <p:spPr>
          <a:xfrm>
            <a:off x="111925" y="1699871"/>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February– September 2021</a:t>
            </a:r>
            <a:endParaRPr b="1" dirty="0">
              <a:solidFill>
                <a:schemeClr val="lt1"/>
              </a:solidFill>
              <a:latin typeface="Gill Sans MT" panose="020B0502020104020203" pitchFamily="34" charset="0"/>
              <a:ea typeface="Gill Sans"/>
              <a:cs typeface="Gill Sans"/>
              <a:sym typeface="Gill Sans"/>
            </a:endParaRPr>
          </a:p>
        </p:txBody>
      </p:sp>
      <p:sp>
        <p:nvSpPr>
          <p:cNvPr id="28" name="Google Shape;418;p66">
            <a:extLst>
              <a:ext uri="{FF2B5EF4-FFF2-40B4-BE49-F238E27FC236}">
                <a16:creationId xmlns:a16="http://schemas.microsoft.com/office/drawing/2014/main" id="{50FB5C01-28DC-4B23-8B46-8BBA2991079C}"/>
              </a:ext>
            </a:extLst>
          </p:cNvPr>
          <p:cNvSpPr/>
          <p:nvPr/>
        </p:nvSpPr>
        <p:spPr>
          <a:xfrm>
            <a:off x="76200" y="2249460"/>
            <a:ext cx="2214600" cy="974334"/>
          </a:xfrm>
          <a:prstGeom prst="homePlat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solidFill>
                  <a:srgbClr val="FFFFFF"/>
                </a:solidFill>
                <a:latin typeface="Gill Sans MT" panose="020B0502020104020203" pitchFamily="34" charset="0"/>
                <a:ea typeface="Gill Sans"/>
                <a:cs typeface="Gill Sans"/>
                <a:sym typeface="Gill Sans"/>
              </a:rPr>
              <a:t>Conducted a scoping exercise</a:t>
            </a:r>
            <a:r>
              <a:rPr lang="en-GB" sz="1100" dirty="0">
                <a:solidFill>
                  <a:srgbClr val="FFFFFF"/>
                </a:solidFill>
                <a:latin typeface="Gill Sans MT" panose="020B0502020104020203" pitchFamily="34" charset="0"/>
                <a:ea typeface="Gill Sans"/>
                <a:cs typeface="Gill Sans"/>
                <a:sym typeface="Gill Sans"/>
              </a:rPr>
              <a:t>	</a:t>
            </a:r>
            <a:endParaRPr sz="1100" dirty="0">
              <a:solidFill>
                <a:srgbClr val="FFFFFF"/>
              </a:solidFill>
              <a:latin typeface="Gill Sans MT" panose="020B0502020104020203" pitchFamily="34" charset="0"/>
              <a:ea typeface="Gill Sans"/>
              <a:cs typeface="Gill Sans"/>
              <a:sym typeface="Gill Sans"/>
            </a:endParaRPr>
          </a:p>
        </p:txBody>
      </p:sp>
      <p:sp>
        <p:nvSpPr>
          <p:cNvPr id="29" name="Google Shape;419;p66">
            <a:extLst>
              <a:ext uri="{FF2B5EF4-FFF2-40B4-BE49-F238E27FC236}">
                <a16:creationId xmlns:a16="http://schemas.microsoft.com/office/drawing/2014/main" id="{263CAA6B-1868-4D28-AE86-6375FD818532}"/>
              </a:ext>
            </a:extLst>
          </p:cNvPr>
          <p:cNvSpPr txBox="1"/>
          <p:nvPr/>
        </p:nvSpPr>
        <p:spPr>
          <a:xfrm>
            <a:off x="76200" y="3223783"/>
            <a:ext cx="1700100" cy="299626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Learn about current efforts to develop breastfeeding counselling competencies.</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Identify and prioritize gaps or weaknesses.</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Select an intervention that addresses gaps or weaknesses and complements efforts in Kenya.</a:t>
            </a:r>
            <a:endParaRPr sz="1200" dirty="0">
              <a:solidFill>
                <a:schemeClr val="accent3"/>
              </a:solidFill>
              <a:latin typeface="Gill Sans MT" panose="020B0502020104020203" pitchFamily="34" charset="0"/>
              <a:ea typeface="Gill Sans"/>
              <a:cs typeface="Gill Sans"/>
              <a:sym typeface="Gill Sans"/>
            </a:endParaRPr>
          </a:p>
        </p:txBody>
      </p:sp>
      <p:sp>
        <p:nvSpPr>
          <p:cNvPr id="43" name="Google Shape;433;p66">
            <a:extLst>
              <a:ext uri="{FF2B5EF4-FFF2-40B4-BE49-F238E27FC236}">
                <a16:creationId xmlns:a16="http://schemas.microsoft.com/office/drawing/2014/main" id="{5C67ED62-93B9-4784-AC46-A8559C635EDC}"/>
              </a:ext>
            </a:extLst>
          </p:cNvPr>
          <p:cNvSpPr txBox="1"/>
          <p:nvPr/>
        </p:nvSpPr>
        <p:spPr>
          <a:xfrm>
            <a:off x="1852438" y="1699746"/>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November 2021</a:t>
            </a:r>
            <a:endParaRPr b="1" dirty="0">
              <a:solidFill>
                <a:schemeClr val="lt1"/>
              </a:solidFill>
              <a:latin typeface="Gill Sans MT" panose="020B0502020104020203" pitchFamily="34" charset="0"/>
              <a:ea typeface="Gill Sans"/>
              <a:cs typeface="Gill Sans"/>
              <a:sym typeface="Gill Sans"/>
            </a:endParaRPr>
          </a:p>
        </p:txBody>
      </p:sp>
      <p:sp>
        <p:nvSpPr>
          <p:cNvPr id="31" name="Google Shape;421;p66">
            <a:extLst>
              <a:ext uri="{FF2B5EF4-FFF2-40B4-BE49-F238E27FC236}">
                <a16:creationId xmlns:a16="http://schemas.microsoft.com/office/drawing/2014/main" id="{053DA07F-8118-4B41-B6EA-50A728C01A13}"/>
              </a:ext>
            </a:extLst>
          </p:cNvPr>
          <p:cNvSpPr/>
          <p:nvPr/>
        </p:nvSpPr>
        <p:spPr>
          <a:xfrm>
            <a:off x="1914525" y="2249206"/>
            <a:ext cx="20640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solidFill>
                  <a:srgbClr val="FFFFFF"/>
                </a:solidFill>
                <a:latin typeface="Gill Sans MT" panose="020B0502020104020203" pitchFamily="34" charset="0"/>
                <a:ea typeface="Gill Sans"/>
                <a:cs typeface="Gill Sans"/>
                <a:sym typeface="Gill Sans"/>
              </a:rPr>
              <a:t>Held a learning intervention: co-creation workshop</a:t>
            </a:r>
            <a:endParaRPr sz="1100" dirty="0">
              <a:solidFill>
                <a:srgbClr val="FFFFFF"/>
              </a:solidFill>
              <a:latin typeface="Gill Sans MT" panose="020B0502020104020203" pitchFamily="34" charset="0"/>
              <a:ea typeface="Gill Sans"/>
              <a:cs typeface="Gill Sans"/>
              <a:sym typeface="Gill Sans"/>
            </a:endParaRPr>
          </a:p>
        </p:txBody>
      </p:sp>
      <p:sp>
        <p:nvSpPr>
          <p:cNvPr id="32" name="Google Shape;422;p66">
            <a:extLst>
              <a:ext uri="{FF2B5EF4-FFF2-40B4-BE49-F238E27FC236}">
                <a16:creationId xmlns:a16="http://schemas.microsoft.com/office/drawing/2014/main" id="{82777E3C-CB6C-4CB8-82E9-05D880707CC8}"/>
              </a:ext>
            </a:extLst>
          </p:cNvPr>
          <p:cNvSpPr txBox="1"/>
          <p:nvPr/>
        </p:nvSpPr>
        <p:spPr>
          <a:xfrm>
            <a:off x="1914525" y="3223933"/>
            <a:ext cx="1576200" cy="299611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Define what type of capacity strengthening activity would suit the needs, timeline, and long-term investment that the BFHI Task Force would support.</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SzPts val="1100"/>
              <a:buFont typeface="Arial" panose="020B0604020202020204" pitchFamily="34" charset="0"/>
              <a:buChar char="•"/>
            </a:pPr>
            <a:r>
              <a:rPr lang="en-GB" sz="1200" dirty="0">
                <a:solidFill>
                  <a:schemeClr val="accent2"/>
                </a:solidFill>
                <a:latin typeface="Gill Sans MT" panose="020B0502020104020203" pitchFamily="34" charset="0"/>
                <a:ea typeface="Gill Sans"/>
                <a:cs typeface="Gill Sans"/>
                <a:sym typeface="Gill Sans"/>
              </a:rPr>
              <a:t>Participants select a facility-based mentoring approach.</a:t>
            </a:r>
            <a:endParaRPr sz="1050" dirty="0">
              <a:solidFill>
                <a:schemeClr val="accent2"/>
              </a:solidFill>
              <a:latin typeface="Gill Sans MT" panose="020B0502020104020203" pitchFamily="34" charset="0"/>
              <a:ea typeface="Gill Sans"/>
              <a:cs typeface="Gill Sans"/>
              <a:sym typeface="Gill Sans"/>
            </a:endParaRPr>
          </a:p>
        </p:txBody>
      </p:sp>
      <p:sp>
        <p:nvSpPr>
          <p:cNvPr id="44" name="Google Shape;434;p66">
            <a:extLst>
              <a:ext uri="{FF2B5EF4-FFF2-40B4-BE49-F238E27FC236}">
                <a16:creationId xmlns:a16="http://schemas.microsoft.com/office/drawing/2014/main" id="{021CFF00-C622-44A3-B3C7-046AC831D931}"/>
              </a:ext>
            </a:extLst>
          </p:cNvPr>
          <p:cNvSpPr txBox="1"/>
          <p:nvPr/>
        </p:nvSpPr>
        <p:spPr>
          <a:xfrm>
            <a:off x="3592950" y="1699733"/>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June 2022</a:t>
            </a:r>
            <a:endParaRPr b="1" dirty="0">
              <a:solidFill>
                <a:schemeClr val="lt1"/>
              </a:solidFill>
              <a:latin typeface="Gill Sans MT" panose="020B0502020104020203" pitchFamily="34" charset="0"/>
              <a:ea typeface="Gill Sans"/>
              <a:cs typeface="Gill Sans"/>
              <a:sym typeface="Gill Sans"/>
            </a:endParaRPr>
          </a:p>
        </p:txBody>
      </p:sp>
      <p:sp>
        <p:nvSpPr>
          <p:cNvPr id="34" name="Google Shape;424;p66">
            <a:extLst>
              <a:ext uri="{FF2B5EF4-FFF2-40B4-BE49-F238E27FC236}">
                <a16:creationId xmlns:a16="http://schemas.microsoft.com/office/drawing/2014/main" id="{D13FDD07-1593-4D4D-B630-40DC233D4E5C}"/>
              </a:ext>
            </a:extLst>
          </p:cNvPr>
          <p:cNvSpPr/>
          <p:nvPr/>
        </p:nvSpPr>
        <p:spPr>
          <a:xfrm>
            <a:off x="3592950" y="2249208"/>
            <a:ext cx="212205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dirty="0">
              <a:solidFill>
                <a:srgbClr val="FFFFFF"/>
              </a:solidFill>
              <a:latin typeface="Gill Sans MT" panose="020B0502020104020203" pitchFamily="34" charset="0"/>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r>
              <a:rPr lang="en-GB" sz="1200" dirty="0">
                <a:solidFill>
                  <a:srgbClr val="FFFFFF"/>
                </a:solidFill>
                <a:latin typeface="Gill Sans MT" panose="020B0502020104020203" pitchFamily="34" charset="0"/>
                <a:ea typeface="Gill Sans"/>
                <a:cs typeface="Gill Sans"/>
                <a:sym typeface="Gill Sans"/>
              </a:rPr>
              <a:t>Hosted a mentorship package design workshop</a:t>
            </a:r>
            <a:endParaRPr sz="1200" dirty="0">
              <a:solidFill>
                <a:srgbClr val="FFFFFF"/>
              </a:solidFill>
              <a:latin typeface="Gill Sans MT" panose="020B0502020104020203" pitchFamily="34" charset="0"/>
              <a:ea typeface="Gill Sans"/>
              <a:cs typeface="Gill Sans"/>
              <a:sym typeface="Gill Sans"/>
            </a:endParaRPr>
          </a:p>
          <a:p>
            <a:pPr marL="0" lvl="0" indent="0" algn="ctr" rtl="0">
              <a:spcBef>
                <a:spcPts val="0"/>
              </a:spcBef>
              <a:spcAft>
                <a:spcPts val="0"/>
              </a:spcAft>
              <a:buNone/>
            </a:pPr>
            <a:endParaRPr sz="1100" dirty="0">
              <a:solidFill>
                <a:srgbClr val="FFFFFF"/>
              </a:solidFill>
              <a:latin typeface="Gill Sans MT" panose="020B0502020104020203" pitchFamily="34" charset="0"/>
              <a:ea typeface="Gill Sans"/>
              <a:cs typeface="Gill Sans"/>
              <a:sym typeface="Gill Sans"/>
            </a:endParaRPr>
          </a:p>
        </p:txBody>
      </p:sp>
      <p:sp>
        <p:nvSpPr>
          <p:cNvPr id="35" name="Google Shape;425;p66">
            <a:extLst>
              <a:ext uri="{FF2B5EF4-FFF2-40B4-BE49-F238E27FC236}">
                <a16:creationId xmlns:a16="http://schemas.microsoft.com/office/drawing/2014/main" id="{9DFFD5C4-F767-4CA5-B72B-528BC23ABF76}"/>
              </a:ext>
            </a:extLst>
          </p:cNvPr>
          <p:cNvSpPr txBox="1"/>
          <p:nvPr/>
        </p:nvSpPr>
        <p:spPr>
          <a:xfrm>
            <a:off x="3597400" y="3223933"/>
            <a:ext cx="1638300" cy="299611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Identify points of care for mentoring.</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Prioritise competencies.</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Establish criteria for selecting mentors and mentees.</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Determine the appropriate mentor-to-mentee ratio.</a:t>
            </a:r>
            <a:endParaRPr sz="1050" dirty="0">
              <a:latin typeface="Gill Sans MT" panose="020B0502020104020203" pitchFamily="34" charset="0"/>
              <a:ea typeface="Gill Sans"/>
              <a:cs typeface="Gill Sans"/>
              <a:sym typeface="Gill Sans"/>
            </a:endParaRPr>
          </a:p>
        </p:txBody>
      </p:sp>
      <p:sp>
        <p:nvSpPr>
          <p:cNvPr id="45" name="Google Shape;435;p66">
            <a:extLst>
              <a:ext uri="{FF2B5EF4-FFF2-40B4-BE49-F238E27FC236}">
                <a16:creationId xmlns:a16="http://schemas.microsoft.com/office/drawing/2014/main" id="{E6E679B0-8DDC-4BBF-87F1-D894F247629F}"/>
              </a:ext>
            </a:extLst>
          </p:cNvPr>
          <p:cNvSpPr txBox="1"/>
          <p:nvPr/>
        </p:nvSpPr>
        <p:spPr>
          <a:xfrm>
            <a:off x="5333450" y="1699733"/>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March–September 2023</a:t>
            </a:r>
            <a:endParaRPr b="1" dirty="0">
              <a:solidFill>
                <a:schemeClr val="lt1"/>
              </a:solidFill>
              <a:latin typeface="Gill Sans MT" panose="020B0502020104020203" pitchFamily="34" charset="0"/>
              <a:ea typeface="Gill Sans"/>
              <a:cs typeface="Gill Sans"/>
              <a:sym typeface="Gill Sans"/>
            </a:endParaRPr>
          </a:p>
        </p:txBody>
      </p:sp>
      <p:sp>
        <p:nvSpPr>
          <p:cNvPr id="40" name="Google Shape;430;p66">
            <a:extLst>
              <a:ext uri="{FF2B5EF4-FFF2-40B4-BE49-F238E27FC236}">
                <a16:creationId xmlns:a16="http://schemas.microsoft.com/office/drawing/2014/main" id="{58D72AC4-763C-4BA9-90A4-E5AD68C4B6EB}"/>
              </a:ext>
            </a:extLst>
          </p:cNvPr>
          <p:cNvSpPr/>
          <p:nvPr/>
        </p:nvSpPr>
        <p:spPr>
          <a:xfrm>
            <a:off x="5347750" y="2249207"/>
            <a:ext cx="212205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dirty="0">
                <a:solidFill>
                  <a:srgbClr val="FFFFFF"/>
                </a:solidFill>
                <a:latin typeface="Gill Sans MT" panose="020B0502020104020203" pitchFamily="34" charset="0"/>
                <a:ea typeface="Gill Sans"/>
                <a:cs typeface="Gill Sans"/>
                <a:sym typeface="Gill Sans"/>
              </a:rPr>
              <a:t>Implementation research took place</a:t>
            </a:r>
            <a:endParaRPr sz="1100" dirty="0">
              <a:solidFill>
                <a:srgbClr val="FFFFFF"/>
              </a:solidFill>
              <a:latin typeface="Gill Sans MT" panose="020B0502020104020203" pitchFamily="34" charset="0"/>
              <a:ea typeface="Gill Sans"/>
              <a:cs typeface="Gill Sans"/>
              <a:sym typeface="Gill Sans"/>
            </a:endParaRPr>
          </a:p>
        </p:txBody>
      </p:sp>
      <p:sp>
        <p:nvSpPr>
          <p:cNvPr id="41" name="Google Shape;431;p66">
            <a:extLst>
              <a:ext uri="{FF2B5EF4-FFF2-40B4-BE49-F238E27FC236}">
                <a16:creationId xmlns:a16="http://schemas.microsoft.com/office/drawing/2014/main" id="{BBA48D42-1F4F-46F0-BE34-836C062F8CAA}"/>
              </a:ext>
            </a:extLst>
          </p:cNvPr>
          <p:cNvSpPr txBox="1"/>
          <p:nvPr/>
        </p:nvSpPr>
        <p:spPr>
          <a:xfrm>
            <a:off x="5385450" y="3223933"/>
            <a:ext cx="1563900" cy="299611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solidFill>
                  <a:schemeClr val="accent3"/>
                </a:solidFill>
                <a:latin typeface="Gill Sans MT" panose="020B0502020104020203" pitchFamily="34" charset="0"/>
                <a:ea typeface="Gill Sans"/>
                <a:cs typeface="Gill Sans"/>
                <a:sym typeface="Gill Sans"/>
              </a:rPr>
              <a:t>The mentorship program was piloted in the antenatal care (ANC) and postnatal care departments of </a:t>
            </a:r>
            <a:r>
              <a:rPr lang="en-GB" sz="1200" dirty="0" err="1">
                <a:solidFill>
                  <a:schemeClr val="accent3"/>
                </a:solidFill>
                <a:latin typeface="Gill Sans MT" panose="020B0502020104020203" pitchFamily="34" charset="0"/>
                <a:ea typeface="Gill Sans"/>
                <a:cs typeface="Gill Sans"/>
                <a:sym typeface="Gill Sans"/>
              </a:rPr>
              <a:t>Mbagathi</a:t>
            </a:r>
            <a:r>
              <a:rPr lang="en-GB" sz="1200" dirty="0">
                <a:solidFill>
                  <a:schemeClr val="accent3"/>
                </a:solidFill>
                <a:latin typeface="Gill Sans MT" panose="020B0502020104020203" pitchFamily="34" charset="0"/>
                <a:ea typeface="Gill Sans"/>
                <a:cs typeface="Gill Sans"/>
                <a:sym typeface="Gill Sans"/>
              </a:rPr>
              <a:t> County Referral Hospital (a Level 5 health facility) in Nairobi County, Kenya from March–September 2023 as part of an implementation research study.</a:t>
            </a:r>
            <a:endParaRPr sz="1200" dirty="0">
              <a:solidFill>
                <a:schemeClr val="accent3"/>
              </a:solidFill>
              <a:latin typeface="Gill Sans MT" panose="020B0502020104020203" pitchFamily="34" charset="0"/>
              <a:ea typeface="Gill Sans"/>
              <a:cs typeface="Gill Sans"/>
              <a:sym typeface="Gill Sans"/>
            </a:endParaRPr>
          </a:p>
          <a:p>
            <a:pPr marL="0" lvl="0" indent="0" algn="l" rtl="0">
              <a:lnSpc>
                <a:spcPct val="115000"/>
              </a:lnSpc>
              <a:spcBef>
                <a:spcPts val="0"/>
              </a:spcBef>
              <a:spcAft>
                <a:spcPts val="0"/>
              </a:spcAft>
              <a:buNone/>
            </a:pPr>
            <a:endParaRPr sz="1200" dirty="0">
              <a:latin typeface="Gill Sans MT" panose="020B0502020104020203" pitchFamily="34" charset="0"/>
              <a:ea typeface="Gill Sans"/>
              <a:cs typeface="Gill Sans"/>
              <a:sym typeface="Gill Sans"/>
            </a:endParaRPr>
          </a:p>
        </p:txBody>
      </p:sp>
      <p:sp>
        <p:nvSpPr>
          <p:cNvPr id="46" name="Google Shape;436;p66">
            <a:extLst>
              <a:ext uri="{FF2B5EF4-FFF2-40B4-BE49-F238E27FC236}">
                <a16:creationId xmlns:a16="http://schemas.microsoft.com/office/drawing/2014/main" id="{DD9DDEC2-6764-4E89-AC5C-311DC361DEA3}"/>
              </a:ext>
            </a:extLst>
          </p:cNvPr>
          <p:cNvSpPr txBox="1"/>
          <p:nvPr/>
        </p:nvSpPr>
        <p:spPr>
          <a:xfrm>
            <a:off x="7073950" y="1699733"/>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November 2023</a:t>
            </a:r>
            <a:endParaRPr b="1" dirty="0">
              <a:solidFill>
                <a:schemeClr val="lt1"/>
              </a:solidFill>
              <a:latin typeface="Gill Sans MT" panose="020B0502020104020203" pitchFamily="34" charset="0"/>
              <a:ea typeface="Gill Sans"/>
              <a:cs typeface="Gill Sans"/>
              <a:sym typeface="Gill Sans"/>
            </a:endParaRPr>
          </a:p>
        </p:txBody>
      </p:sp>
      <p:sp>
        <p:nvSpPr>
          <p:cNvPr id="37" name="Google Shape;427;p66">
            <a:extLst>
              <a:ext uri="{FF2B5EF4-FFF2-40B4-BE49-F238E27FC236}">
                <a16:creationId xmlns:a16="http://schemas.microsoft.com/office/drawing/2014/main" id="{94D0CEEA-F50D-4243-912D-7B6A29C963D0}"/>
              </a:ext>
            </a:extLst>
          </p:cNvPr>
          <p:cNvSpPr/>
          <p:nvPr/>
        </p:nvSpPr>
        <p:spPr>
          <a:xfrm>
            <a:off x="7104501" y="2249208"/>
            <a:ext cx="20395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dirty="0">
                <a:solidFill>
                  <a:srgbClr val="FFFFFF"/>
                </a:solidFill>
                <a:latin typeface="Gill Sans MT" panose="020B0502020104020203" pitchFamily="34" charset="0"/>
                <a:ea typeface="Gill Sans"/>
                <a:cs typeface="Gill Sans"/>
                <a:sym typeface="Gill Sans"/>
              </a:rPr>
              <a:t>Held two workshops</a:t>
            </a:r>
            <a:endParaRPr dirty="0">
              <a:solidFill>
                <a:srgbClr val="FFFFFF"/>
              </a:solidFill>
              <a:latin typeface="Gill Sans MT" panose="020B0502020104020203" pitchFamily="34" charset="0"/>
              <a:ea typeface="Gill Sans"/>
              <a:cs typeface="Gill Sans"/>
              <a:sym typeface="Gill Sans"/>
            </a:endParaRPr>
          </a:p>
        </p:txBody>
      </p:sp>
      <p:sp>
        <p:nvSpPr>
          <p:cNvPr id="38" name="Google Shape;428;p66">
            <a:extLst>
              <a:ext uri="{FF2B5EF4-FFF2-40B4-BE49-F238E27FC236}">
                <a16:creationId xmlns:a16="http://schemas.microsoft.com/office/drawing/2014/main" id="{94D1295B-79EA-42F1-BC07-B40BD071E6C0}"/>
              </a:ext>
            </a:extLst>
          </p:cNvPr>
          <p:cNvSpPr txBox="1"/>
          <p:nvPr/>
        </p:nvSpPr>
        <p:spPr>
          <a:xfrm>
            <a:off x="7104501" y="3223933"/>
            <a:ext cx="1848240" cy="299611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Manuscript co-authors learned how to draft a manuscript for submission to a journal.</a:t>
            </a:r>
            <a:endParaRPr sz="12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200" dirty="0">
                <a:solidFill>
                  <a:schemeClr val="accent3"/>
                </a:solidFill>
                <a:latin typeface="Gill Sans MT" panose="020B0502020104020203" pitchFamily="34" charset="0"/>
                <a:ea typeface="Gill Sans"/>
                <a:cs typeface="Gill Sans"/>
                <a:sym typeface="Gill Sans"/>
              </a:rPr>
              <a:t>Stakeholders met with representatives from </a:t>
            </a:r>
            <a:r>
              <a:rPr lang="en-GB" sz="1200" dirty="0" err="1">
                <a:solidFill>
                  <a:schemeClr val="accent3"/>
                </a:solidFill>
                <a:latin typeface="Gill Sans MT" panose="020B0502020104020203" pitchFamily="34" charset="0"/>
                <a:ea typeface="Gill Sans"/>
                <a:cs typeface="Gill Sans"/>
                <a:sym typeface="Gill Sans"/>
              </a:rPr>
              <a:t>Mbagathi</a:t>
            </a:r>
            <a:r>
              <a:rPr lang="en-GB" sz="1200" dirty="0">
                <a:solidFill>
                  <a:schemeClr val="accent3"/>
                </a:solidFill>
                <a:latin typeface="Gill Sans MT" panose="020B0502020104020203" pitchFamily="34" charset="0"/>
                <a:ea typeface="Gill Sans"/>
                <a:cs typeface="Gill Sans"/>
                <a:sym typeface="Gill Sans"/>
              </a:rPr>
              <a:t> County Referral Hospital to review and update the mentorship program package based on the learnings from the implementation research.</a:t>
            </a:r>
            <a:endParaRPr sz="1200" dirty="0">
              <a:solidFill>
                <a:schemeClr val="accent3"/>
              </a:solidFill>
              <a:latin typeface="Gill Sans MT" panose="020B0502020104020203" pitchFamily="34" charset="0"/>
              <a:ea typeface="Gill Sans"/>
              <a:cs typeface="Gill Sans"/>
              <a:sym typeface="Gill Sans"/>
            </a:endParaRPr>
          </a:p>
        </p:txBody>
      </p:sp>
      <p:sp>
        <p:nvSpPr>
          <p:cNvPr id="47" name="Google Shape;339;g2a37ad84ba3_0_1285">
            <a:extLst>
              <a:ext uri="{FF2B5EF4-FFF2-40B4-BE49-F238E27FC236}">
                <a16:creationId xmlns:a16="http://schemas.microsoft.com/office/drawing/2014/main" id="{480B327F-DB92-4379-A71E-2334EE1C2FF4}"/>
              </a:ext>
            </a:extLst>
          </p:cNvPr>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Google Shape;1119;p9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Teaching Moment</a:t>
            </a:r>
            <a:endParaRPr/>
          </a:p>
        </p:txBody>
      </p:sp>
      <p:sp>
        <p:nvSpPr>
          <p:cNvPr id="1118" name="Google Shape;1118;p92"/>
          <p:cNvSpPr txBox="1">
            <a:spLocks noGrp="1"/>
          </p:cNvSpPr>
          <p:nvPr>
            <p:ph type="body" idx="1"/>
          </p:nvPr>
        </p:nvSpPr>
        <p:spPr>
          <a:xfrm>
            <a:off x="685800" y="1600200"/>
            <a:ext cx="7772400" cy="13605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None/>
            </a:pPr>
            <a:r>
              <a:rPr lang="en-GB" sz="2100"/>
              <a:t>An opportunity to share a piece of information, demonstrate a technique, or expand on the implications of a clinical observation</a:t>
            </a:r>
            <a:endParaRPr sz="2100"/>
          </a:p>
          <a:p>
            <a:pPr marL="0" lvl="0" indent="0" algn="l" rtl="0">
              <a:lnSpc>
                <a:spcPct val="100000"/>
              </a:lnSpc>
              <a:spcBef>
                <a:spcPts val="1200"/>
              </a:spcBef>
              <a:spcAft>
                <a:spcPts val="0"/>
              </a:spcAft>
              <a:buNone/>
            </a:pPr>
            <a:endParaRPr sz="2100"/>
          </a:p>
        </p:txBody>
      </p:sp>
      <p:sp>
        <p:nvSpPr>
          <p:cNvPr id="1121" name="Google Shape;1121;p92"/>
          <p:cNvSpPr txBox="1">
            <a:spLocks noGrp="1"/>
          </p:cNvSpPr>
          <p:nvPr>
            <p:ph type="body" idx="1"/>
          </p:nvPr>
        </p:nvSpPr>
        <p:spPr>
          <a:xfrm>
            <a:off x="686100" y="2882075"/>
            <a:ext cx="7772400" cy="33600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1200"/>
              </a:spcBef>
              <a:spcAft>
                <a:spcPts val="0"/>
              </a:spcAft>
              <a:buClr>
                <a:srgbClr val="635C5B"/>
              </a:buClr>
              <a:buSzPts val="2000"/>
              <a:buFont typeface="Noto Sans Symbols"/>
              <a:buNone/>
            </a:pPr>
            <a:r>
              <a:rPr lang="en-GB" sz="2100" dirty="0"/>
              <a:t>Examples:	</a:t>
            </a:r>
            <a:endParaRPr sz="2100" dirty="0"/>
          </a:p>
          <a:p>
            <a:pPr marL="230187" lvl="0" indent="-230187" algn="l" rtl="0">
              <a:lnSpc>
                <a:spcPct val="100000"/>
              </a:lnSpc>
              <a:spcBef>
                <a:spcPts val="1200"/>
              </a:spcBef>
              <a:spcAft>
                <a:spcPts val="0"/>
              </a:spcAft>
              <a:buClr>
                <a:srgbClr val="635C5B"/>
              </a:buClr>
              <a:buSzPts val="2000"/>
              <a:buChar char="•"/>
            </a:pPr>
            <a:r>
              <a:rPr lang="en-GB" sz="2100" dirty="0"/>
              <a:t>Demonstrating a breastfeeding counselling visit</a:t>
            </a:r>
            <a:endParaRPr sz="2100" dirty="0"/>
          </a:p>
          <a:p>
            <a:pPr marL="230187" lvl="0" indent="-230187" algn="l" rtl="0">
              <a:lnSpc>
                <a:spcPct val="100000"/>
              </a:lnSpc>
              <a:spcBef>
                <a:spcPts val="1200"/>
              </a:spcBef>
              <a:spcAft>
                <a:spcPts val="0"/>
              </a:spcAft>
              <a:buClr>
                <a:srgbClr val="635C5B"/>
              </a:buClr>
              <a:buSzPts val="2000"/>
              <a:buChar char="•"/>
            </a:pPr>
            <a:r>
              <a:rPr lang="en-GB" sz="2100" dirty="0"/>
              <a:t>Allowing your mentee to feel/hear/observe possible obstacles to breastfeeding (e.g., poor attachment, poor positioning) during a counselling visit that you, as mentor, notice</a:t>
            </a:r>
            <a:endParaRPr sz="2100" dirty="0"/>
          </a:p>
          <a:p>
            <a:pPr marL="230187" lvl="0" indent="-230187" algn="l" rtl="0">
              <a:lnSpc>
                <a:spcPct val="100000"/>
              </a:lnSpc>
              <a:spcBef>
                <a:spcPts val="1200"/>
              </a:spcBef>
              <a:spcAft>
                <a:spcPts val="0"/>
              </a:spcAft>
              <a:buClr>
                <a:srgbClr val="635C5B"/>
              </a:buClr>
              <a:buSzPts val="2000"/>
              <a:buChar char="•"/>
            </a:pPr>
            <a:r>
              <a:rPr lang="en-GB" sz="2100" dirty="0"/>
              <a:t>Asking a mentee to contribute additional suggestions she may have to the mother to overcome challenges</a:t>
            </a:r>
            <a:endParaRPr sz="2100" dirty="0"/>
          </a:p>
        </p:txBody>
      </p:sp>
      <p:pic>
        <p:nvPicPr>
          <p:cNvPr id="1120" name="Google Shape;1120;p92" descr="An illuminated light bulb icon."/>
          <p:cNvPicPr preferRelativeResize="0"/>
          <p:nvPr/>
        </p:nvPicPr>
        <p:blipFill rotWithShape="1">
          <a:blip r:embed="rId3">
            <a:alphaModFix/>
          </a:blip>
          <a:srcRect/>
          <a:stretch/>
        </p:blipFill>
        <p:spPr>
          <a:xfrm>
            <a:off x="6589713" y="2294564"/>
            <a:ext cx="1411287" cy="1524000"/>
          </a:xfrm>
          <a:prstGeom prst="rect">
            <a:avLst/>
          </a:prstGeom>
          <a:noFill/>
          <a:ln>
            <a:noFill/>
          </a:ln>
        </p:spPr>
      </p:pic>
      <p:sp>
        <p:nvSpPr>
          <p:cNvPr id="1122" name="Google Shape;1122;p92"/>
          <p:cNvSpPr txBox="1">
            <a:spLocks noGrp="1"/>
          </p:cNvSpPr>
          <p:nvPr>
            <p:ph type="sldNum" idx="12"/>
          </p:nvPr>
        </p:nvSpPr>
        <p:spPr>
          <a:xfrm>
            <a:off x="8122751" y="6333125"/>
            <a:ext cx="982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9" name="Google Shape;1129;p93"/>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a:t>Clinical Teaching Moments:  Taking Advantage</a:t>
            </a:r>
            <a:endParaRPr/>
          </a:p>
        </p:txBody>
      </p:sp>
      <p:sp>
        <p:nvSpPr>
          <p:cNvPr id="1128" name="Google Shape;1128;p93"/>
          <p:cNvSpPr txBox="1">
            <a:spLocks noGrp="1"/>
          </p:cNvSpPr>
          <p:nvPr>
            <p:ph type="body" idx="1"/>
          </p:nvPr>
        </p:nvSpPr>
        <p:spPr>
          <a:xfrm>
            <a:off x="173225" y="1662200"/>
            <a:ext cx="4419600" cy="4572000"/>
          </a:xfrm>
          <a:prstGeom prst="rect">
            <a:avLst/>
          </a:prstGeom>
          <a:noFill/>
          <a:ln>
            <a:noFill/>
          </a:ln>
        </p:spPr>
        <p:txBody>
          <a:bodyPr spcFirstLastPara="1" wrap="square" lIns="0" tIns="0" rIns="0" bIns="0" anchor="t" anchorCtr="0">
            <a:normAutofit/>
          </a:bodyPr>
          <a:lstStyle/>
          <a:p>
            <a:pPr marL="230188" lvl="0" indent="-230188" algn="ctr" rtl="0">
              <a:lnSpc>
                <a:spcPct val="100000"/>
              </a:lnSpc>
              <a:spcBef>
                <a:spcPts val="0"/>
              </a:spcBef>
              <a:spcAft>
                <a:spcPts val="0"/>
              </a:spcAft>
              <a:buClr>
                <a:srgbClr val="635C5B"/>
              </a:buClr>
              <a:buSzPts val="2400"/>
              <a:buFont typeface="Noto Sans Symbols"/>
              <a:buNone/>
            </a:pPr>
            <a:endParaRPr sz="2400"/>
          </a:p>
          <a:p>
            <a:pPr marL="230188" lvl="0" indent="-230188" algn="ctr" rtl="0">
              <a:lnSpc>
                <a:spcPct val="100000"/>
              </a:lnSpc>
              <a:spcBef>
                <a:spcPts val="1200"/>
              </a:spcBef>
              <a:spcAft>
                <a:spcPts val="0"/>
              </a:spcAft>
              <a:buClr>
                <a:srgbClr val="635C5B"/>
              </a:buClr>
              <a:buSzPts val="2400"/>
              <a:buFont typeface="Noto Sans Symbols"/>
              <a:buNone/>
            </a:pPr>
            <a:endParaRPr sz="2400"/>
          </a:p>
          <a:p>
            <a:pPr marL="230187" lvl="0" indent="-230187" algn="ctr" rtl="0">
              <a:spcBef>
                <a:spcPts val="1200"/>
              </a:spcBef>
              <a:spcAft>
                <a:spcPts val="0"/>
              </a:spcAft>
              <a:buClr>
                <a:srgbClr val="635C5B"/>
              </a:buClr>
              <a:buSzPts val="2400"/>
              <a:buFont typeface="Noto Sans Symbols"/>
              <a:buNone/>
            </a:pPr>
            <a:r>
              <a:rPr lang="en-GB" sz="2400"/>
              <a:t>Breastfeeding counselling mentors should seize every opportunity that they can to teach mentees how to deliver the highest quality breastfeeding counselling services.</a:t>
            </a:r>
            <a:endParaRPr/>
          </a:p>
        </p:txBody>
      </p:sp>
      <p:pic>
        <p:nvPicPr>
          <p:cNvPr id="1130" name="Google Shape;1130;p93" descr="A man and a woman in lab coats sit behind a table and engage in a conversation. A few firms and papers are on the table."/>
          <p:cNvPicPr preferRelativeResize="0">
            <a:picLocks noGrp="1"/>
          </p:cNvPicPr>
          <p:nvPr>
            <p:ph type="body" idx="4294967295"/>
          </p:nvPr>
        </p:nvPicPr>
        <p:blipFill rotWithShape="1">
          <a:blip r:embed="rId3">
            <a:alphaModFix/>
          </a:blip>
          <a:srcRect/>
          <a:stretch/>
        </p:blipFill>
        <p:spPr>
          <a:xfrm>
            <a:off x="4768275" y="2341575"/>
            <a:ext cx="4337400" cy="2749500"/>
          </a:xfrm>
          <a:prstGeom prst="rect">
            <a:avLst/>
          </a:prstGeom>
          <a:noFill/>
          <a:ln>
            <a:noFill/>
          </a:ln>
        </p:spPr>
      </p:pic>
      <p:sp>
        <p:nvSpPr>
          <p:cNvPr id="1131" name="Google Shape;1131;p93"/>
          <p:cNvSpPr txBox="1"/>
          <p:nvPr/>
        </p:nvSpPr>
        <p:spPr>
          <a:xfrm>
            <a:off x="5003850" y="5091087"/>
            <a:ext cx="3835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ITECH (International Training Education </a:t>
            </a:r>
            <a:r>
              <a:rPr lang="en-GB" sz="1000" b="0" i="0" u="none" strike="noStrike" cap="none" dirty="0" err="1">
                <a:solidFill>
                  <a:schemeClr val="accent3"/>
                </a:solidFill>
                <a:latin typeface="+mj-lt"/>
                <a:ea typeface="Gill Sans"/>
                <a:cs typeface="Gill Sans"/>
                <a:sym typeface="Gill Sans"/>
              </a:rPr>
              <a:t>Center</a:t>
            </a:r>
            <a:r>
              <a:rPr lang="en-GB" sz="1000" b="0" i="0" u="none" strike="noStrike" cap="none" dirty="0">
                <a:solidFill>
                  <a:schemeClr val="accent3"/>
                </a:solidFill>
                <a:latin typeface="+mj-lt"/>
                <a:ea typeface="Gill Sans"/>
                <a:cs typeface="Gill Sans"/>
                <a:sym typeface="Gill Sans"/>
              </a:rPr>
              <a:t> on HIV). 2008. “Basics of Clinical Mentoring.” Accessed June 30, 2022. </a:t>
            </a:r>
            <a:r>
              <a:rPr lang="en-GB" sz="1000" b="0" i="0" u="sng" strike="noStrike" cap="none" dirty="0">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dirty="0">
              <a:solidFill>
                <a:schemeClr val="accent3"/>
              </a:solidFill>
              <a:latin typeface="+mj-lt"/>
              <a:ea typeface="Gill Sans"/>
              <a:cs typeface="Gill Sans"/>
              <a:sym typeface="Gill Sans"/>
            </a:endParaRPr>
          </a:p>
        </p:txBody>
      </p:sp>
      <p:sp>
        <p:nvSpPr>
          <p:cNvPr id="1132" name="Google Shape;1132;p93"/>
          <p:cNvSpPr txBox="1">
            <a:spLocks noGrp="1"/>
          </p:cNvSpPr>
          <p:nvPr>
            <p:ph type="sldNum" idx="12"/>
          </p:nvPr>
        </p:nvSpPr>
        <p:spPr>
          <a:xfrm>
            <a:off x="8224201" y="6333125"/>
            <a:ext cx="88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9" name="Google Shape;1139;p9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3000"/>
              <a:buFont typeface="Gill Sans"/>
              <a:buNone/>
            </a:pPr>
            <a:r>
              <a:rPr lang="en-GB" sz="3000"/>
              <a:t>When and Where Do Teaching Moments Occur? (1)</a:t>
            </a:r>
            <a:endParaRPr/>
          </a:p>
        </p:txBody>
      </p:sp>
      <p:sp>
        <p:nvSpPr>
          <p:cNvPr id="1138" name="Google Shape;1138;p94"/>
          <p:cNvSpPr txBox="1">
            <a:spLocks noGrp="1"/>
          </p:cNvSpPr>
          <p:nvPr>
            <p:ph type="body" idx="1"/>
          </p:nvPr>
        </p:nvSpPr>
        <p:spPr>
          <a:xfrm>
            <a:off x="685800" y="1752600"/>
            <a:ext cx="7772400" cy="44196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dirty="0"/>
              <a:t>In a variety of settings:</a:t>
            </a:r>
            <a:endParaRPr dirty="0"/>
          </a:p>
          <a:p>
            <a:pPr marL="684212" lvl="1" indent="-230186" algn="l" rtl="0">
              <a:lnSpc>
                <a:spcPct val="100000"/>
              </a:lnSpc>
              <a:spcBef>
                <a:spcPts val="1200"/>
              </a:spcBef>
              <a:spcAft>
                <a:spcPts val="0"/>
              </a:spcAft>
              <a:buClr>
                <a:srgbClr val="635C5B"/>
              </a:buClr>
              <a:buSzPts val="2400"/>
              <a:buChar char="–"/>
            </a:pPr>
            <a:r>
              <a:rPr lang="en-GB" sz="2400" dirty="0">
                <a:latin typeface="+mj-lt"/>
              </a:rPr>
              <a:t>Prenatal clinics, maternity wards, labour and delivery wards, etc.</a:t>
            </a:r>
            <a:endParaRPr sz="2400" dirty="0">
              <a:latin typeface="+mj-lt"/>
            </a:endParaRPr>
          </a:p>
          <a:p>
            <a:pPr marL="230188" lvl="0" indent="-230188" algn="l" rtl="0">
              <a:lnSpc>
                <a:spcPct val="100000"/>
              </a:lnSpc>
              <a:spcBef>
                <a:spcPts val="1200"/>
              </a:spcBef>
              <a:spcAft>
                <a:spcPts val="0"/>
              </a:spcAft>
              <a:buClr>
                <a:srgbClr val="635C5B"/>
              </a:buClr>
              <a:buSzPts val="2400"/>
              <a:buChar char="•"/>
            </a:pPr>
            <a:r>
              <a:rPr lang="en-GB" sz="2400" dirty="0"/>
              <a:t>Anytime:</a:t>
            </a:r>
            <a:endParaRPr dirty="0"/>
          </a:p>
          <a:p>
            <a:pPr marL="684213" lvl="1" indent="-230186" algn="l" rtl="0">
              <a:lnSpc>
                <a:spcPct val="100000"/>
              </a:lnSpc>
              <a:spcBef>
                <a:spcPts val="1200"/>
              </a:spcBef>
              <a:spcAft>
                <a:spcPts val="0"/>
              </a:spcAft>
              <a:buClr>
                <a:srgbClr val="635C5B"/>
              </a:buClr>
              <a:buSzPts val="2400"/>
              <a:buChar char="–"/>
            </a:pPr>
            <a:r>
              <a:rPr lang="en-GB" sz="2400" dirty="0">
                <a:latin typeface="+mj-lt"/>
              </a:rPr>
              <a:t>While a client is present in the room</a:t>
            </a:r>
            <a:endParaRPr dirty="0">
              <a:latin typeface="+mj-lt"/>
            </a:endParaRPr>
          </a:p>
          <a:p>
            <a:pPr marL="684213" lvl="1" indent="-230186" algn="l" rtl="0">
              <a:lnSpc>
                <a:spcPct val="100000"/>
              </a:lnSpc>
              <a:spcBef>
                <a:spcPts val="1200"/>
              </a:spcBef>
              <a:spcAft>
                <a:spcPts val="0"/>
              </a:spcAft>
              <a:buClr>
                <a:srgbClr val="635C5B"/>
              </a:buClr>
              <a:buSzPts val="2400"/>
              <a:buChar char="–"/>
            </a:pPr>
            <a:r>
              <a:rPr lang="en-GB" sz="2400" dirty="0">
                <a:latin typeface="+mj-lt"/>
              </a:rPr>
              <a:t>Following a client visit</a:t>
            </a:r>
            <a:endParaRPr dirty="0">
              <a:latin typeface="+mj-lt"/>
            </a:endParaRPr>
          </a:p>
          <a:p>
            <a:pPr marL="684213" lvl="1" indent="-230186" algn="l" rtl="0">
              <a:lnSpc>
                <a:spcPct val="100000"/>
              </a:lnSpc>
              <a:spcBef>
                <a:spcPts val="1200"/>
              </a:spcBef>
              <a:spcAft>
                <a:spcPts val="0"/>
              </a:spcAft>
              <a:buClr>
                <a:srgbClr val="635C5B"/>
              </a:buClr>
              <a:buSzPts val="2400"/>
              <a:buChar char="–"/>
            </a:pPr>
            <a:r>
              <a:rPr lang="en-GB" sz="2400" dirty="0">
                <a:latin typeface="+mj-lt"/>
              </a:rPr>
              <a:t>Planned for the future</a:t>
            </a:r>
            <a:endParaRPr dirty="0">
              <a:latin typeface="+mj-lt"/>
            </a:endParaRPr>
          </a:p>
        </p:txBody>
      </p:sp>
      <p:sp>
        <p:nvSpPr>
          <p:cNvPr id="1140" name="Google Shape;1140;p94"/>
          <p:cNvSpPr txBox="1">
            <a:spLocks noGrp="1"/>
          </p:cNvSpPr>
          <p:nvPr>
            <p:ph type="sldNum" idx="12"/>
          </p:nvPr>
        </p:nvSpPr>
        <p:spPr>
          <a:xfrm>
            <a:off x="8285051" y="6333125"/>
            <a:ext cx="820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7" name="Google Shape;1147;g2a33f4e57ae_0_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accent2"/>
              </a:buClr>
              <a:buSzPts val="3000"/>
              <a:buFont typeface="Gill Sans"/>
              <a:buNone/>
            </a:pPr>
            <a:r>
              <a:rPr lang="en-GB" sz="3000"/>
              <a:t>When and Where Do Teaching Moments Occur? (2)</a:t>
            </a:r>
            <a:endParaRPr/>
          </a:p>
        </p:txBody>
      </p:sp>
      <p:sp>
        <p:nvSpPr>
          <p:cNvPr id="1146" name="Google Shape;1146;g2a33f4e57ae_0_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457200" lvl="0" indent="-355600" algn="l" rtl="0">
              <a:lnSpc>
                <a:spcPct val="100000"/>
              </a:lnSpc>
              <a:spcBef>
                <a:spcPts val="1200"/>
              </a:spcBef>
              <a:spcAft>
                <a:spcPts val="0"/>
              </a:spcAft>
              <a:buSzPts val="2000"/>
              <a:buChar char="•"/>
            </a:pPr>
            <a:r>
              <a:rPr lang="en-GB" sz="2200" dirty="0"/>
              <a:t>Don’t wait too long to give feedback. The closer the </a:t>
            </a:r>
            <a:br>
              <a:rPr lang="en-GB" sz="2200" dirty="0"/>
            </a:br>
            <a:r>
              <a:rPr lang="en-GB" sz="2200" dirty="0"/>
              <a:t>feedback is to the actual event, the more likely the </a:t>
            </a:r>
            <a:br>
              <a:rPr lang="en-GB" sz="2200" dirty="0"/>
            </a:br>
            <a:r>
              <a:rPr lang="en-GB" sz="2200" dirty="0"/>
              <a:t>mentee will remember the teaching point.</a:t>
            </a:r>
            <a:endParaRPr sz="2200" dirty="0"/>
          </a:p>
          <a:p>
            <a:pPr marL="457200" lvl="0" indent="-368300" algn="l" rtl="0">
              <a:spcBef>
                <a:spcPts val="1000"/>
              </a:spcBef>
              <a:spcAft>
                <a:spcPts val="0"/>
              </a:spcAft>
              <a:buSzPts val="2200"/>
              <a:buChar char="•"/>
            </a:pPr>
            <a:r>
              <a:rPr lang="en-GB" sz="2200" dirty="0"/>
              <a:t>Certain feedback requires more immediate timing: </a:t>
            </a:r>
            <a:endParaRPr dirty="0"/>
          </a:p>
          <a:p>
            <a:pPr marL="914400" lvl="1" indent="-368300" algn="l" rtl="0">
              <a:spcBef>
                <a:spcPts val="1200"/>
              </a:spcBef>
              <a:spcAft>
                <a:spcPts val="0"/>
              </a:spcAft>
              <a:buSzPts val="2200"/>
              <a:buChar char="–"/>
            </a:pPr>
            <a:r>
              <a:rPr lang="en-GB" sz="2200" dirty="0">
                <a:latin typeface="+mj-lt"/>
              </a:rPr>
              <a:t>Example: the mentee is doing something in error or omitting a very important step </a:t>
            </a:r>
            <a:endParaRPr dirty="0">
              <a:latin typeface="+mj-lt"/>
            </a:endParaRPr>
          </a:p>
          <a:p>
            <a:pPr marL="457200" lvl="0" indent="-368300" algn="l" rtl="0">
              <a:spcBef>
                <a:spcPts val="1200"/>
              </a:spcBef>
              <a:spcAft>
                <a:spcPts val="0"/>
              </a:spcAft>
              <a:buSzPts val="2200"/>
              <a:buChar char="•"/>
            </a:pPr>
            <a:r>
              <a:rPr lang="en-GB" sz="2200" dirty="0"/>
              <a:t>If you provide feedback during a client encounter—</a:t>
            </a:r>
            <a:endParaRPr dirty="0"/>
          </a:p>
          <a:p>
            <a:pPr marL="914400" lvl="1" indent="-368300" algn="l" rtl="0">
              <a:spcBef>
                <a:spcPts val="1200"/>
              </a:spcBef>
              <a:spcAft>
                <a:spcPts val="0"/>
              </a:spcAft>
              <a:buSzPts val="2200"/>
              <a:buChar char="–"/>
            </a:pPr>
            <a:r>
              <a:rPr lang="en-GB" sz="2200" dirty="0">
                <a:latin typeface="+mj-lt"/>
              </a:rPr>
              <a:t>Do not alarm the mentee or client. Put them both at ease.</a:t>
            </a:r>
            <a:endParaRPr dirty="0">
              <a:latin typeface="+mj-lt"/>
            </a:endParaRPr>
          </a:p>
          <a:p>
            <a:pPr marL="914400" lvl="1" indent="-368300" algn="l" rtl="0">
              <a:spcBef>
                <a:spcPts val="1200"/>
              </a:spcBef>
              <a:spcAft>
                <a:spcPts val="0"/>
              </a:spcAft>
              <a:buSzPts val="2200"/>
              <a:buChar char="–"/>
            </a:pPr>
            <a:r>
              <a:rPr lang="en-GB" sz="2200" dirty="0">
                <a:latin typeface="+mj-lt"/>
              </a:rPr>
              <a:t>Be very calm and patient as you explain your recommendation.</a:t>
            </a:r>
            <a:endParaRPr dirty="0">
              <a:latin typeface="+mj-lt"/>
            </a:endParaRPr>
          </a:p>
        </p:txBody>
      </p:sp>
      <p:pic>
        <p:nvPicPr>
          <p:cNvPr id="1148" name="Google Shape;1148;g2a33f4e57ae_0_0" descr="MCj04242320000[1]"/>
          <p:cNvPicPr preferRelativeResize="0"/>
          <p:nvPr/>
        </p:nvPicPr>
        <p:blipFill rotWithShape="1">
          <a:blip r:embed="rId3">
            <a:alphaModFix/>
          </a:blip>
          <a:srcRect/>
          <a:stretch/>
        </p:blipFill>
        <p:spPr>
          <a:xfrm>
            <a:off x="7467600" y="1143000"/>
            <a:ext cx="1524000" cy="1524000"/>
          </a:xfrm>
          <a:prstGeom prst="rect">
            <a:avLst/>
          </a:prstGeom>
          <a:noFill/>
          <a:ln>
            <a:noFill/>
          </a:ln>
        </p:spPr>
      </p:pic>
      <p:sp>
        <p:nvSpPr>
          <p:cNvPr id="1149" name="Google Shape;1149;g2a33f4e57ae_0_0"/>
          <p:cNvSpPr txBox="1">
            <a:spLocks noGrp="1"/>
          </p:cNvSpPr>
          <p:nvPr>
            <p:ph type="sldNum" idx="12"/>
          </p:nvPr>
        </p:nvSpPr>
        <p:spPr>
          <a:xfrm>
            <a:off x="8244476" y="6333125"/>
            <a:ext cx="860700" cy="80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6" name="Google Shape;1156;p9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Content of a Teaching Moment</a:t>
            </a:r>
            <a:endParaRPr/>
          </a:p>
        </p:txBody>
      </p:sp>
      <p:sp>
        <p:nvSpPr>
          <p:cNvPr id="1155" name="Google Shape;1155;p95"/>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635C5B"/>
              </a:buClr>
              <a:buSzPts val="2200"/>
              <a:buFont typeface="Noto Sans Symbols"/>
              <a:buNone/>
            </a:pPr>
            <a:r>
              <a:rPr lang="en-GB" sz="2200"/>
              <a:t>Can be about any aspect of service provision within the clinical setting: </a:t>
            </a:r>
            <a:endParaRPr sz="2200"/>
          </a:p>
          <a:p>
            <a:pPr marL="230188" lvl="0" indent="-230188" algn="l" rtl="0">
              <a:lnSpc>
                <a:spcPct val="90000"/>
              </a:lnSpc>
              <a:spcBef>
                <a:spcPts val="1200"/>
              </a:spcBef>
              <a:spcAft>
                <a:spcPts val="0"/>
              </a:spcAft>
              <a:buClr>
                <a:srgbClr val="635C5B"/>
              </a:buClr>
              <a:buSzPts val="2200"/>
              <a:buChar char="•"/>
            </a:pPr>
            <a:r>
              <a:rPr lang="en-GB" sz="2200"/>
              <a:t>Methodology or process of a counselling session or procedure </a:t>
            </a:r>
            <a:endParaRPr sz="2200"/>
          </a:p>
          <a:p>
            <a:pPr marL="230188" lvl="0" indent="-230188" algn="l" rtl="0">
              <a:lnSpc>
                <a:spcPct val="90000"/>
              </a:lnSpc>
              <a:spcBef>
                <a:spcPts val="1200"/>
              </a:spcBef>
              <a:spcAft>
                <a:spcPts val="0"/>
              </a:spcAft>
              <a:buClr>
                <a:srgbClr val="635C5B"/>
              </a:buClr>
              <a:buSzPts val="2200"/>
              <a:buChar char="•"/>
            </a:pPr>
            <a:r>
              <a:rPr lang="en-GB" sz="2200"/>
              <a:t>Background on physiology (such as how breastmilk is produced)</a:t>
            </a:r>
            <a:endParaRPr sz="2200"/>
          </a:p>
          <a:p>
            <a:pPr marL="230188" lvl="0" indent="-230188" algn="l" rtl="0">
              <a:lnSpc>
                <a:spcPct val="90000"/>
              </a:lnSpc>
              <a:spcBef>
                <a:spcPts val="1200"/>
              </a:spcBef>
              <a:spcAft>
                <a:spcPts val="0"/>
              </a:spcAft>
              <a:buSzPts val="2200"/>
              <a:buChar char="•"/>
            </a:pPr>
            <a:r>
              <a:rPr lang="en-GB" sz="2200"/>
              <a:t>Client rapport/interpersonal communication patterns</a:t>
            </a:r>
            <a:endParaRPr/>
          </a:p>
          <a:p>
            <a:pPr marL="230188" lvl="0" indent="-230188" algn="l" rtl="0">
              <a:lnSpc>
                <a:spcPct val="90000"/>
              </a:lnSpc>
              <a:spcBef>
                <a:spcPts val="1200"/>
              </a:spcBef>
              <a:spcAft>
                <a:spcPts val="0"/>
              </a:spcAft>
              <a:buClr>
                <a:srgbClr val="635C5B"/>
              </a:buClr>
              <a:buSzPts val="2200"/>
              <a:buChar char="•"/>
            </a:pPr>
            <a:r>
              <a:rPr lang="en-GB" sz="2200"/>
              <a:t>Building confidence (such as giving a mother positive feedback and emotional support)</a:t>
            </a:r>
            <a:endParaRPr sz="2200"/>
          </a:p>
          <a:p>
            <a:pPr marL="230188" lvl="0" indent="-230188" algn="l" rtl="0">
              <a:lnSpc>
                <a:spcPct val="90000"/>
              </a:lnSpc>
              <a:spcBef>
                <a:spcPts val="1200"/>
              </a:spcBef>
              <a:spcAft>
                <a:spcPts val="0"/>
              </a:spcAft>
              <a:buSzPts val="2200"/>
              <a:buChar char="•"/>
            </a:pPr>
            <a:r>
              <a:rPr lang="en-GB" sz="2200"/>
              <a:t>Strategies for maintaining client confidentiality within the clinic setting</a:t>
            </a:r>
            <a:endParaRPr sz="2200"/>
          </a:p>
          <a:p>
            <a:pPr marL="230188" lvl="0" indent="-230188" algn="l" rtl="0">
              <a:lnSpc>
                <a:spcPct val="90000"/>
              </a:lnSpc>
              <a:spcBef>
                <a:spcPts val="1200"/>
              </a:spcBef>
              <a:spcAft>
                <a:spcPts val="0"/>
              </a:spcAft>
              <a:buClr>
                <a:srgbClr val="635C5B"/>
              </a:buClr>
              <a:buSzPts val="2200"/>
              <a:buChar char="•"/>
            </a:pPr>
            <a:r>
              <a:rPr lang="en-GB" sz="2200"/>
              <a:t>Suggesting appropriate options for support (such as the woman’s husband, mother, or mother-in-law)</a:t>
            </a:r>
            <a:endParaRPr sz="2200"/>
          </a:p>
        </p:txBody>
      </p:sp>
      <p:sp>
        <p:nvSpPr>
          <p:cNvPr id="1157" name="Google Shape;1157;p95"/>
          <p:cNvSpPr txBox="1">
            <a:spLocks noGrp="1"/>
          </p:cNvSpPr>
          <p:nvPr>
            <p:ph type="sldNum" idx="12"/>
          </p:nvPr>
        </p:nvSpPr>
        <p:spPr>
          <a:xfrm>
            <a:off x="8305350" y="6333125"/>
            <a:ext cx="800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4" name="Google Shape;1164;p9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Mentoring Strategies	</a:t>
            </a:r>
            <a:endParaRPr/>
          </a:p>
        </p:txBody>
      </p:sp>
      <p:sp>
        <p:nvSpPr>
          <p:cNvPr id="1163" name="Google Shape;1163;p9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Clinical teaching	</a:t>
            </a:r>
            <a:endParaRPr/>
          </a:p>
          <a:p>
            <a:pPr marL="230188" lvl="0" indent="-230188" algn="l" rtl="0">
              <a:lnSpc>
                <a:spcPct val="100000"/>
              </a:lnSpc>
              <a:spcBef>
                <a:spcPts val="1200"/>
              </a:spcBef>
              <a:spcAft>
                <a:spcPts val="0"/>
              </a:spcAft>
              <a:buClr>
                <a:srgbClr val="635C5B"/>
              </a:buClr>
              <a:buSzPts val="2400"/>
              <a:buChar char="•"/>
            </a:pPr>
            <a:r>
              <a:rPr lang="en-GB" sz="2400"/>
              <a:t>Side-by-side mentoring</a:t>
            </a:r>
            <a:endParaRPr/>
          </a:p>
          <a:p>
            <a:pPr marL="230188" lvl="0" indent="-230188" algn="l" rtl="0">
              <a:lnSpc>
                <a:spcPct val="100000"/>
              </a:lnSpc>
              <a:spcBef>
                <a:spcPts val="1200"/>
              </a:spcBef>
              <a:spcAft>
                <a:spcPts val="0"/>
              </a:spcAft>
              <a:buClr>
                <a:srgbClr val="635C5B"/>
              </a:buClr>
              <a:buSzPts val="2400"/>
              <a:buChar char="•"/>
            </a:pPr>
            <a:r>
              <a:rPr lang="en-GB" sz="2400"/>
              <a:t>Case presentations</a:t>
            </a:r>
            <a:endParaRPr sz="2400"/>
          </a:p>
        </p:txBody>
      </p:sp>
      <p:pic>
        <p:nvPicPr>
          <p:cNvPr id="1165" name="Google Shape;1165;p98" descr="A female nurse places a newborn on a table that has glass enclosures on four sides. They are in a room that has scales for measuring the length and weight of a and an electric space heater.  "/>
          <p:cNvPicPr preferRelativeResize="0"/>
          <p:nvPr/>
        </p:nvPicPr>
        <p:blipFill rotWithShape="1">
          <a:blip r:embed="rId3">
            <a:alphaModFix/>
          </a:blip>
          <a:srcRect/>
          <a:stretch/>
        </p:blipFill>
        <p:spPr>
          <a:xfrm>
            <a:off x="3429000" y="2635922"/>
            <a:ext cx="5334000" cy="3560341"/>
          </a:xfrm>
          <a:prstGeom prst="rect">
            <a:avLst/>
          </a:prstGeom>
          <a:noFill/>
          <a:ln>
            <a:noFill/>
          </a:ln>
        </p:spPr>
      </p:pic>
      <p:sp>
        <p:nvSpPr>
          <p:cNvPr id="1166" name="Google Shape;1166;p98"/>
          <p:cNvSpPr txBox="1"/>
          <p:nvPr/>
        </p:nvSpPr>
        <p:spPr>
          <a:xfrm rot="-5400000">
            <a:off x="7136064" y="4280970"/>
            <a:ext cx="3536278"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Photo credit: Allan </a:t>
            </a:r>
            <a:r>
              <a:rPr lang="en-GB" sz="1000" b="0" i="0" u="none" strike="noStrike" cap="none" dirty="0" err="1">
                <a:solidFill>
                  <a:schemeClr val="accent3"/>
                </a:solidFill>
                <a:latin typeface="+mj-lt"/>
                <a:ea typeface="Gill Sans"/>
                <a:cs typeface="Gill Sans"/>
                <a:sym typeface="Gill Sans"/>
              </a:rPr>
              <a:t>Gichigi</a:t>
            </a:r>
            <a:r>
              <a:rPr lang="en-GB" sz="1000" b="0" i="0" u="none" strike="noStrike" cap="none" dirty="0">
                <a:solidFill>
                  <a:schemeClr val="accent3"/>
                </a:solidFill>
                <a:latin typeface="+mj-lt"/>
                <a:ea typeface="Gill Sans"/>
                <a:cs typeface="Gill Sans"/>
                <a:sym typeface="Gill Sans"/>
              </a:rPr>
              <a:t>/MCSP</a:t>
            </a:r>
            <a:endParaRPr sz="1400" b="0" i="0" u="none" strike="noStrike" cap="none" dirty="0">
              <a:solidFill>
                <a:srgbClr val="000000"/>
              </a:solidFill>
              <a:latin typeface="+mj-lt"/>
              <a:ea typeface="Gill Sans"/>
              <a:cs typeface="Gill Sans"/>
              <a:sym typeface="Gill Sans"/>
            </a:endParaRPr>
          </a:p>
        </p:txBody>
      </p:sp>
      <p:sp>
        <p:nvSpPr>
          <p:cNvPr id="1167" name="Google Shape;1167;p98"/>
          <p:cNvSpPr txBox="1">
            <a:spLocks noGrp="1"/>
          </p:cNvSpPr>
          <p:nvPr>
            <p:ph type="sldNum" idx="12"/>
          </p:nvPr>
        </p:nvSpPr>
        <p:spPr>
          <a:xfrm>
            <a:off x="8366225" y="6333125"/>
            <a:ext cx="739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4" name="Google Shape;1174;p9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Clinical Teaching (1)</a:t>
            </a:r>
            <a:endParaRPr/>
          </a:p>
        </p:txBody>
      </p:sp>
      <p:sp>
        <p:nvSpPr>
          <p:cNvPr id="1173" name="Google Shape;1173;p99"/>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SzPts val="2200"/>
              <a:buChar char="•"/>
            </a:pPr>
            <a:r>
              <a:rPr lang="en-GB" sz="2200" dirty="0"/>
              <a:t>Defined as teaching and reinforcing skills at client’s bedside and/or in the clinic setting:</a:t>
            </a:r>
            <a:endParaRPr dirty="0"/>
          </a:p>
          <a:p>
            <a:pPr marL="796927" lvl="1" algn="l" rtl="0">
              <a:lnSpc>
                <a:spcPct val="100000"/>
              </a:lnSpc>
              <a:spcBef>
                <a:spcPts val="1200"/>
              </a:spcBef>
              <a:spcAft>
                <a:spcPts val="0"/>
              </a:spcAft>
              <a:buClr>
                <a:srgbClr val="635C5B"/>
              </a:buClr>
              <a:buSzPts val="2200"/>
              <a:buFont typeface="Arial" panose="020B0604020202020204" pitchFamily="34" charset="0"/>
              <a:buChar char="—"/>
            </a:pPr>
            <a:r>
              <a:rPr lang="en-GB" sz="2200" dirty="0">
                <a:latin typeface="+mj-lt"/>
              </a:rPr>
              <a:t>a common approach in medical education</a:t>
            </a:r>
            <a:endParaRPr dirty="0">
              <a:latin typeface="+mj-lt"/>
            </a:endParaRPr>
          </a:p>
          <a:p>
            <a:pPr marL="796927" lvl="1" algn="l" rtl="0">
              <a:lnSpc>
                <a:spcPct val="100000"/>
              </a:lnSpc>
              <a:spcBef>
                <a:spcPts val="1200"/>
              </a:spcBef>
              <a:spcAft>
                <a:spcPts val="0"/>
              </a:spcAft>
              <a:buClr>
                <a:srgbClr val="635C5B"/>
              </a:buClr>
              <a:buSzPts val="2200"/>
              <a:buFont typeface="Arial" panose="020B0604020202020204" pitchFamily="34" charset="0"/>
              <a:buChar char="—"/>
            </a:pPr>
            <a:r>
              <a:rPr lang="en-GB" sz="2200" dirty="0">
                <a:latin typeface="+mj-lt"/>
              </a:rPr>
              <a:t>reinforces classroom learning</a:t>
            </a:r>
            <a:endParaRPr dirty="0">
              <a:latin typeface="+mj-lt"/>
            </a:endParaRPr>
          </a:p>
          <a:p>
            <a:pPr marL="796927" lvl="1" algn="l" rtl="0">
              <a:lnSpc>
                <a:spcPct val="100000"/>
              </a:lnSpc>
              <a:spcBef>
                <a:spcPts val="1200"/>
              </a:spcBef>
              <a:spcAft>
                <a:spcPts val="0"/>
              </a:spcAft>
              <a:buSzPts val="2200"/>
              <a:buFont typeface="Arial" panose="020B0604020202020204" pitchFamily="34" charset="0"/>
              <a:buChar char="—"/>
            </a:pPr>
            <a:r>
              <a:rPr lang="en-GB" sz="2200" dirty="0">
                <a:latin typeface="+mj-lt"/>
              </a:rPr>
              <a:t>allows mentor to model important clinical skills, attitudes, and communication in the context of client care, as well as observe mentee’s skills.</a:t>
            </a:r>
            <a:endParaRPr sz="2200" dirty="0">
              <a:latin typeface="+mj-lt"/>
            </a:endParaRPr>
          </a:p>
          <a:p>
            <a:pPr marL="230188" lvl="0" indent="-230188" algn="l" rtl="0">
              <a:lnSpc>
                <a:spcPct val="100000"/>
              </a:lnSpc>
              <a:spcBef>
                <a:spcPts val="1200"/>
              </a:spcBef>
              <a:spcAft>
                <a:spcPts val="0"/>
              </a:spcAft>
              <a:buClr>
                <a:srgbClr val="635C5B"/>
              </a:buClr>
              <a:buSzPts val="2200"/>
              <a:buChar char="•"/>
            </a:pPr>
            <a:r>
              <a:rPr lang="en-GB" sz="2200" dirty="0"/>
              <a:t>Strengths and weaknesses of mentees become very clear at the bedside.</a:t>
            </a:r>
            <a:endParaRPr sz="2200" dirty="0"/>
          </a:p>
        </p:txBody>
      </p:sp>
      <p:sp>
        <p:nvSpPr>
          <p:cNvPr id="1175" name="Google Shape;1175;p99"/>
          <p:cNvSpPr txBox="1">
            <a:spLocks noGrp="1"/>
          </p:cNvSpPr>
          <p:nvPr>
            <p:ph type="sldNum" idx="12"/>
          </p:nvPr>
        </p:nvSpPr>
        <p:spPr>
          <a:xfrm>
            <a:off x="8325650" y="6333125"/>
            <a:ext cx="780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2" name="Google Shape;1182;p10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Clinical Teaching (2)</a:t>
            </a:r>
            <a:endParaRPr/>
          </a:p>
        </p:txBody>
      </p:sp>
      <p:sp>
        <p:nvSpPr>
          <p:cNvPr id="1181" name="Google Shape;1181;p10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SzPts val="2200"/>
              <a:buNone/>
            </a:pPr>
            <a:r>
              <a:rPr lang="en-GB" sz="2200" b="1"/>
              <a:t>Before meeting with the client:</a:t>
            </a:r>
            <a:endParaRPr/>
          </a:p>
          <a:p>
            <a:pPr marL="0" lvl="0" indent="0" algn="l" rtl="0">
              <a:lnSpc>
                <a:spcPct val="100000"/>
              </a:lnSpc>
              <a:spcBef>
                <a:spcPts val="1200"/>
              </a:spcBef>
              <a:spcAft>
                <a:spcPts val="0"/>
              </a:spcAft>
              <a:buClr>
                <a:srgbClr val="635C5B"/>
              </a:buClr>
              <a:buSzPts val="2200"/>
              <a:buFont typeface="Noto Sans Symbols"/>
              <a:buNone/>
            </a:pPr>
            <a:r>
              <a:rPr lang="en-GB" sz="2200"/>
              <a:t>Mentor and mentee should discuss the purpose and structure of the session:</a:t>
            </a:r>
            <a:endParaRPr/>
          </a:p>
          <a:p>
            <a:pPr marL="339726" lvl="0" indent="-339726" algn="l" rtl="0">
              <a:lnSpc>
                <a:spcPct val="100000"/>
              </a:lnSpc>
              <a:spcBef>
                <a:spcPts val="1000"/>
              </a:spcBef>
              <a:spcAft>
                <a:spcPts val="0"/>
              </a:spcAft>
              <a:buSzPts val="2200"/>
              <a:buChar char="•"/>
            </a:pPr>
            <a:r>
              <a:rPr lang="en-GB" sz="2200"/>
              <a:t>Identify appropriate clients.</a:t>
            </a:r>
            <a:endParaRPr sz="2200"/>
          </a:p>
          <a:p>
            <a:pPr marL="339726" lvl="0" indent="-339726" algn="l" rtl="0">
              <a:lnSpc>
                <a:spcPct val="100000"/>
              </a:lnSpc>
              <a:spcBef>
                <a:spcPts val="1000"/>
              </a:spcBef>
              <a:spcAft>
                <a:spcPts val="0"/>
              </a:spcAft>
              <a:buSzPts val="2200"/>
              <a:buChar char="•"/>
            </a:pPr>
            <a:r>
              <a:rPr lang="en-GB" sz="2200"/>
              <a:t>Set goals for the session.</a:t>
            </a:r>
            <a:endParaRPr sz="2200"/>
          </a:p>
          <a:p>
            <a:pPr marL="339726" lvl="0" indent="-339726" algn="l" rtl="0">
              <a:lnSpc>
                <a:spcPct val="100000"/>
              </a:lnSpc>
              <a:spcBef>
                <a:spcPts val="1000"/>
              </a:spcBef>
              <a:spcAft>
                <a:spcPts val="0"/>
              </a:spcAft>
              <a:buSzPts val="2200"/>
              <a:buChar char="•"/>
            </a:pPr>
            <a:r>
              <a:rPr lang="en-GB" sz="2200"/>
              <a:t>Agree on roles and expectations.</a:t>
            </a:r>
            <a:endParaRPr sz="2200"/>
          </a:p>
          <a:p>
            <a:pPr marL="339726" lvl="0" indent="-339726" algn="l" rtl="0">
              <a:lnSpc>
                <a:spcPct val="100000"/>
              </a:lnSpc>
              <a:spcBef>
                <a:spcPts val="1000"/>
              </a:spcBef>
              <a:spcAft>
                <a:spcPts val="1000"/>
              </a:spcAft>
              <a:buSzPts val="2200"/>
              <a:buChar char="•"/>
            </a:pPr>
            <a:r>
              <a:rPr lang="en-GB" sz="2200"/>
              <a:t>Discuss the expected time frame.</a:t>
            </a:r>
            <a:endParaRPr/>
          </a:p>
        </p:txBody>
      </p:sp>
      <p:sp>
        <p:nvSpPr>
          <p:cNvPr id="1183" name="Google Shape;1183;p100"/>
          <p:cNvSpPr txBox="1">
            <a:spLocks noGrp="1"/>
          </p:cNvSpPr>
          <p:nvPr>
            <p:ph type="sldNum" idx="12"/>
          </p:nvPr>
        </p:nvSpPr>
        <p:spPr>
          <a:xfrm>
            <a:off x="8366225" y="6333125"/>
            <a:ext cx="739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90" name="Google Shape;1190;p10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Clinical Teaching (3)</a:t>
            </a:r>
            <a:endParaRPr/>
          </a:p>
        </p:txBody>
      </p:sp>
      <p:sp>
        <p:nvSpPr>
          <p:cNvPr id="1189" name="Google Shape;1189;p101"/>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533400" lvl="0" indent="-533400" algn="l" rtl="0">
              <a:lnSpc>
                <a:spcPct val="100000"/>
              </a:lnSpc>
              <a:spcBef>
                <a:spcPts val="0"/>
              </a:spcBef>
              <a:spcAft>
                <a:spcPts val="0"/>
              </a:spcAft>
              <a:buClr>
                <a:srgbClr val="635C5B"/>
              </a:buClr>
              <a:buSzPts val="2400"/>
              <a:buFont typeface="Noto Sans Symbols"/>
              <a:buNone/>
            </a:pPr>
            <a:r>
              <a:rPr lang="en-GB" sz="2400" b="1"/>
              <a:t>Six steps:</a:t>
            </a:r>
            <a:endParaRPr/>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Assess the situation.</a:t>
            </a:r>
            <a:endParaRPr sz="2400"/>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Discuss the rationale.</a:t>
            </a:r>
            <a:endParaRPr sz="2400"/>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Reinforce what was done well.</a:t>
            </a:r>
            <a:endParaRPr sz="2400"/>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Give guidance about errors and omissions.</a:t>
            </a:r>
            <a:endParaRPr sz="2400"/>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Teach a general principle</a:t>
            </a:r>
            <a:r>
              <a:rPr lang="en-GB"/>
              <a:t>.</a:t>
            </a:r>
            <a:endParaRPr/>
          </a:p>
          <a:p>
            <a:pPr marL="857250" lvl="0" indent="-533400" algn="l" rtl="0">
              <a:lnSpc>
                <a:spcPct val="100000"/>
              </a:lnSpc>
              <a:spcBef>
                <a:spcPts val="1200"/>
              </a:spcBef>
              <a:spcAft>
                <a:spcPts val="0"/>
              </a:spcAft>
              <a:buClr>
                <a:srgbClr val="635C5B"/>
              </a:buClr>
              <a:buSzPts val="2400"/>
              <a:buFont typeface="Gill Sans"/>
              <a:buAutoNum type="arabicPeriod"/>
            </a:pPr>
            <a:r>
              <a:rPr lang="en-GB" sz="2400"/>
              <a:t>Conclude.</a:t>
            </a:r>
            <a:endParaRPr sz="2400"/>
          </a:p>
        </p:txBody>
      </p:sp>
      <p:sp>
        <p:nvSpPr>
          <p:cNvPr id="1191" name="Google Shape;1191;p101"/>
          <p:cNvSpPr txBox="1">
            <a:spLocks noGrp="1"/>
          </p:cNvSpPr>
          <p:nvPr>
            <p:ph type="sldNum" idx="12"/>
          </p:nvPr>
        </p:nvSpPr>
        <p:spPr>
          <a:xfrm>
            <a:off x="8325650" y="6333125"/>
            <a:ext cx="780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8" name="Google Shape;1198;p10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Clinical Teaching (4) </a:t>
            </a:r>
            <a:endParaRPr/>
          </a:p>
        </p:txBody>
      </p:sp>
      <p:sp>
        <p:nvSpPr>
          <p:cNvPr id="1197" name="Google Shape;1197;p102"/>
          <p:cNvSpPr txBox="1">
            <a:spLocks noGrp="1"/>
          </p:cNvSpPr>
          <p:nvPr>
            <p:ph type="body" idx="1"/>
          </p:nvPr>
        </p:nvSpPr>
        <p:spPr>
          <a:xfrm>
            <a:off x="685800" y="1981200"/>
            <a:ext cx="7772400" cy="4191000"/>
          </a:xfrm>
          <a:prstGeom prst="rect">
            <a:avLst/>
          </a:prstGeom>
          <a:noFill/>
          <a:ln>
            <a:noFill/>
          </a:ln>
        </p:spPr>
        <p:txBody>
          <a:bodyPr spcFirstLastPara="1" wrap="square" lIns="0" tIns="0" rIns="0" bIns="0" anchor="t" anchorCtr="0">
            <a:normAutofit/>
          </a:bodyPr>
          <a:lstStyle/>
          <a:p>
            <a:pPr marL="457200" lvl="0" indent="-457200" algn="l" rtl="0">
              <a:lnSpc>
                <a:spcPct val="100000"/>
              </a:lnSpc>
              <a:spcBef>
                <a:spcPts val="0"/>
              </a:spcBef>
              <a:spcAft>
                <a:spcPts val="0"/>
              </a:spcAft>
              <a:buClr>
                <a:srgbClr val="635C5B"/>
              </a:buClr>
              <a:buSzPts val="2400"/>
              <a:buFont typeface="Noto Sans Symbols"/>
              <a:buNone/>
            </a:pPr>
            <a:r>
              <a:rPr lang="en-GB" sz="2400" b="1"/>
              <a:t>After consultation:</a:t>
            </a:r>
            <a:endParaRPr/>
          </a:p>
          <a:p>
            <a:pPr marL="457200" lvl="0" indent="-457200" algn="l" rtl="0">
              <a:lnSpc>
                <a:spcPct val="100000"/>
              </a:lnSpc>
              <a:spcBef>
                <a:spcPts val="1200"/>
              </a:spcBef>
              <a:spcAft>
                <a:spcPts val="0"/>
              </a:spcAft>
              <a:buClr>
                <a:srgbClr val="635C5B"/>
              </a:buClr>
              <a:buSzPts val="2400"/>
              <a:buChar char="•"/>
            </a:pPr>
            <a:r>
              <a:rPr lang="en-GB" sz="2400"/>
              <a:t>Review and summarise key points.</a:t>
            </a:r>
            <a:endParaRPr/>
          </a:p>
          <a:p>
            <a:pPr marL="457200" lvl="0" indent="-457200" algn="l" rtl="0">
              <a:lnSpc>
                <a:spcPct val="100000"/>
              </a:lnSpc>
              <a:spcBef>
                <a:spcPts val="1200"/>
              </a:spcBef>
              <a:spcAft>
                <a:spcPts val="0"/>
              </a:spcAft>
              <a:buClr>
                <a:srgbClr val="635C5B"/>
              </a:buClr>
              <a:buSzPts val="2400"/>
              <a:buChar char="•"/>
            </a:pPr>
            <a:r>
              <a:rPr lang="en-GB" sz="2400"/>
              <a:t>Solicit questions from mentee and discuss any identified problems.</a:t>
            </a:r>
            <a:endParaRPr/>
          </a:p>
          <a:p>
            <a:pPr marL="457200" lvl="0" indent="-457200" algn="l" rtl="0">
              <a:lnSpc>
                <a:spcPct val="100000"/>
              </a:lnSpc>
              <a:spcBef>
                <a:spcPts val="1200"/>
              </a:spcBef>
              <a:spcAft>
                <a:spcPts val="0"/>
              </a:spcAft>
              <a:buClr>
                <a:srgbClr val="635C5B"/>
              </a:buClr>
              <a:buSzPts val="2400"/>
              <a:buChar char="•"/>
            </a:pPr>
            <a:r>
              <a:rPr lang="en-GB" sz="2400"/>
              <a:t>Offer specific positive and constructive feedback.</a:t>
            </a:r>
            <a:endParaRPr/>
          </a:p>
          <a:p>
            <a:pPr marL="457200" lvl="0" indent="-457200" algn="l" rtl="0">
              <a:lnSpc>
                <a:spcPct val="100000"/>
              </a:lnSpc>
              <a:spcBef>
                <a:spcPts val="1200"/>
              </a:spcBef>
              <a:spcAft>
                <a:spcPts val="0"/>
              </a:spcAft>
              <a:buClr>
                <a:srgbClr val="635C5B"/>
              </a:buClr>
              <a:buSzPts val="2400"/>
              <a:buChar char="•"/>
            </a:pPr>
            <a:r>
              <a:rPr lang="en-GB" sz="2400"/>
              <a:t>Agree on an area of improvement and formulate a plan for how to improve.	</a:t>
            </a:r>
            <a:endParaRPr/>
          </a:p>
        </p:txBody>
      </p:sp>
      <p:sp>
        <p:nvSpPr>
          <p:cNvPr id="1199" name="Google Shape;1199;p102"/>
          <p:cNvSpPr txBox="1">
            <a:spLocks noGrp="1"/>
          </p:cNvSpPr>
          <p:nvPr>
            <p:ph type="sldNum" idx="12"/>
          </p:nvPr>
        </p:nvSpPr>
        <p:spPr>
          <a:xfrm>
            <a:off x="8264776" y="6333125"/>
            <a:ext cx="8409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2a37ad84ba3_0_1285"/>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dirty="0"/>
              <a:t>Implementation Research on the Feasibility of a Breastfeeding Counselling Mentorship Program (1)</a:t>
            </a:r>
            <a:endParaRPr dirty="0"/>
          </a:p>
        </p:txBody>
      </p:sp>
      <p:sp>
        <p:nvSpPr>
          <p:cNvPr id="337" name="Google Shape;337;g2a37ad84ba3_0_1285"/>
          <p:cNvSpPr txBox="1">
            <a:spLocks noGrp="1"/>
          </p:cNvSpPr>
          <p:nvPr>
            <p:ph type="body" idx="1"/>
          </p:nvPr>
        </p:nvSpPr>
        <p:spPr>
          <a:xfrm>
            <a:off x="685800" y="1600200"/>
            <a:ext cx="7772400" cy="45720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en-GB" sz="2100"/>
              <a:t>Tested the breastfeeding counselling mentorship program at Mbagathi County Referral Hospital in Nairobi County from March–September 2023. </a:t>
            </a:r>
            <a:endParaRPr sz="2100"/>
          </a:p>
          <a:p>
            <a:pPr marL="457200" lvl="0" indent="-361950" algn="l" rtl="0">
              <a:spcBef>
                <a:spcPts val="1000"/>
              </a:spcBef>
              <a:spcAft>
                <a:spcPts val="0"/>
              </a:spcAft>
              <a:buSzPts val="2100"/>
              <a:buChar char="•"/>
            </a:pPr>
            <a:r>
              <a:rPr lang="en-GB" sz="2100"/>
              <a:t>Primary objective</a:t>
            </a:r>
            <a:r>
              <a:rPr lang="en-GB" sz="2100">
                <a:solidFill>
                  <a:srgbClr val="635C5B"/>
                </a:solidFill>
              </a:rPr>
              <a:t>:</a:t>
            </a:r>
            <a:r>
              <a:rPr lang="en-GB" sz="2100"/>
              <a:t> </a:t>
            </a:r>
            <a:r>
              <a:rPr lang="en-GB" sz="2100">
                <a:solidFill>
                  <a:srgbClr val="635C5B"/>
                </a:solidFill>
              </a:rPr>
              <a:t>Evaluate the feasibility of the mentorship program.</a:t>
            </a:r>
            <a:endParaRPr sz="2100">
              <a:solidFill>
                <a:srgbClr val="635C5B"/>
              </a:solidFill>
            </a:endParaRPr>
          </a:p>
          <a:p>
            <a:pPr marL="457200" lvl="0" indent="-361950" algn="l" rtl="0">
              <a:spcBef>
                <a:spcPts val="1000"/>
              </a:spcBef>
              <a:spcAft>
                <a:spcPts val="0"/>
              </a:spcAft>
              <a:buSzPts val="2100"/>
              <a:buChar char="•"/>
            </a:pPr>
            <a:r>
              <a:rPr lang="en-GB" sz="2100">
                <a:solidFill>
                  <a:srgbClr val="635C5B"/>
                </a:solidFill>
              </a:rPr>
              <a:t>Sub-objectives:</a:t>
            </a:r>
            <a:endParaRPr sz="2100">
              <a:solidFill>
                <a:srgbClr val="635C5B"/>
              </a:solidFill>
            </a:endParaRPr>
          </a:p>
          <a:p>
            <a:pPr marL="914400" lvl="1" indent="-361950" algn="l" rtl="0">
              <a:spcBef>
                <a:spcPts val="1000"/>
              </a:spcBef>
              <a:spcAft>
                <a:spcPts val="0"/>
              </a:spcAft>
              <a:buClr>
                <a:srgbClr val="635C5B"/>
              </a:buClr>
              <a:buSzPts val="2100"/>
              <a:buChar char="–"/>
            </a:pPr>
            <a:r>
              <a:rPr lang="en-GB" sz="2100">
                <a:solidFill>
                  <a:srgbClr val="635C5B"/>
                </a:solidFill>
                <a:latin typeface="+mj-lt"/>
              </a:rPr>
              <a:t>Identify factors that enable and hinder implementation.</a:t>
            </a:r>
            <a:endParaRPr sz="2100">
              <a:solidFill>
                <a:srgbClr val="635C5B"/>
              </a:solidFill>
              <a:latin typeface="+mj-lt"/>
            </a:endParaRPr>
          </a:p>
          <a:p>
            <a:pPr marL="914400" lvl="1" indent="-361950" algn="l" rtl="0">
              <a:spcBef>
                <a:spcPts val="1000"/>
              </a:spcBef>
              <a:spcAft>
                <a:spcPts val="0"/>
              </a:spcAft>
              <a:buClr>
                <a:srgbClr val="635C5B"/>
              </a:buClr>
              <a:buSzPts val="2100"/>
              <a:buChar char="–"/>
            </a:pPr>
            <a:r>
              <a:rPr lang="en-GB" sz="2100">
                <a:solidFill>
                  <a:srgbClr val="635C5B"/>
                </a:solidFill>
                <a:latin typeface="+mj-lt"/>
              </a:rPr>
              <a:t>Determine if the program improves mentees’ knowledge, practices, and self-efficacy to provide quality breastfeeding counselling.</a:t>
            </a:r>
            <a:endParaRPr sz="2100">
              <a:solidFill>
                <a:srgbClr val="635C5B"/>
              </a:solidFill>
              <a:latin typeface="+mj-lt"/>
            </a:endParaRPr>
          </a:p>
          <a:p>
            <a:pPr marL="914400" lvl="1" indent="-361950" algn="l" rtl="0">
              <a:spcBef>
                <a:spcPts val="1000"/>
              </a:spcBef>
              <a:spcAft>
                <a:spcPts val="1000"/>
              </a:spcAft>
              <a:buClr>
                <a:srgbClr val="635C5B"/>
              </a:buClr>
              <a:buSzPts val="2100"/>
              <a:buChar char="–"/>
            </a:pPr>
            <a:r>
              <a:rPr lang="en-GB" sz="2100">
                <a:solidFill>
                  <a:srgbClr val="635C5B"/>
                </a:solidFill>
                <a:latin typeface="+mj-lt"/>
              </a:rPr>
              <a:t>Determine if the program improves pregnant and postpartum women’s perceptions of breastfeeding counselling. </a:t>
            </a:r>
            <a:endParaRPr sz="2100">
              <a:solidFill>
                <a:srgbClr val="635C5B"/>
              </a:solidFill>
              <a:latin typeface="+mj-lt"/>
            </a:endParaRPr>
          </a:p>
        </p:txBody>
      </p:sp>
      <p:sp>
        <p:nvSpPr>
          <p:cNvPr id="339" name="Google Shape;339;g2a37ad84ba3_0_128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03"/>
          <p:cNvSpPr txBox="1">
            <a:spLocks noGrp="1"/>
          </p:cNvSpPr>
          <p:nvPr>
            <p:ph type="title" idx="4294967295"/>
          </p:nvPr>
        </p:nvSpPr>
        <p:spPr>
          <a:xfrm>
            <a:off x="685800" y="990600"/>
            <a:ext cx="7772400" cy="4572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0"/>
              </a:spcAft>
              <a:buClr>
                <a:srgbClr val="635C5B"/>
              </a:buClr>
              <a:buSzPts val="3200"/>
              <a:buFont typeface="Noto Sans Symbols"/>
              <a:buNone/>
              <a:tabLst/>
              <a:defRPr/>
            </a:pPr>
            <a:r>
              <a:rPr kumimoji="0" lang="en-GB" sz="3200" b="1" i="0" u="none" strike="noStrike" kern="0" cap="none" spc="0" normalizeH="0" baseline="0" noProof="0" dirty="0">
                <a:ln>
                  <a:noFill/>
                </a:ln>
                <a:solidFill>
                  <a:schemeClr val="accent2"/>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Demonstration</a:t>
            </a:r>
            <a:r>
              <a:rPr kumimoji="0" lang="en-GB" sz="3200" b="1" i="0" u="none" strike="noStrike" kern="0" cap="none" spc="0" normalizeH="0" baseline="0" noProof="0" dirty="0">
                <a:ln>
                  <a:noFill/>
                </a:ln>
                <a:solidFill>
                  <a:schemeClr val="accent2"/>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a:t>
            </a:r>
            <a:br>
              <a:rPr kumimoji="0" lang="en-GB" sz="3200" b="1" i="0" u="none" strike="noStrike" kern="0" cap="none" spc="0" normalizeH="0" baseline="0" noProof="0" dirty="0">
                <a:ln>
                  <a:noFill/>
                </a:ln>
                <a:solidFill>
                  <a:srgbClr val="635C5B"/>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br>
            <a:endParaRPr kumimoji="0" lang="en-GB" sz="3200" b="1" i="0" u="none" strike="noStrike" kern="0" cap="none" spc="0" normalizeH="0" baseline="0" noProof="0" dirty="0">
              <a:ln>
                <a:noFill/>
              </a:ln>
              <a:solidFill>
                <a:srgbClr val="635C5B"/>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0" marR="0" lvl="0" indent="0" algn="l" defTabSz="914400" rtl="0" eaLnBrk="1" fontAlgn="auto" latinLnBrk="0" hangingPunct="1">
              <a:lnSpc>
                <a:spcPct val="100000"/>
              </a:lnSpc>
              <a:spcBef>
                <a:spcPts val="1200"/>
              </a:spcBef>
              <a:spcAft>
                <a:spcPts val="0"/>
              </a:spcAft>
              <a:buClr>
                <a:srgbClr val="635C5B"/>
              </a:buClr>
              <a:buSzPts val="3200"/>
              <a:buFont typeface="Noto Sans Symbols"/>
              <a:buNone/>
              <a:tabLst/>
              <a:defRPr/>
            </a:pPr>
            <a:endParaRPr kumimoji="0" lang="en-GB" sz="3200" b="1" i="0" u="none" strike="noStrike" kern="0" cap="none" spc="0" normalizeH="0" baseline="0" noProof="0" dirty="0">
              <a:ln>
                <a:noFill/>
              </a:ln>
              <a:solidFill>
                <a:srgbClr val="635C5B"/>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endParaRPr>
          </a:p>
          <a:p>
            <a:pPr marL="0" marR="0" lvl="0" indent="0" algn="ctr" defTabSz="914400" rtl="0" eaLnBrk="1" fontAlgn="auto" latinLnBrk="0" hangingPunct="1">
              <a:lnSpc>
                <a:spcPct val="100000"/>
              </a:lnSpc>
              <a:spcBef>
                <a:spcPts val="1200"/>
              </a:spcBef>
              <a:spcAft>
                <a:spcPts val="0"/>
              </a:spcAft>
              <a:buClr>
                <a:srgbClr val="635C5B"/>
              </a:buClr>
              <a:buSzPts val="3200"/>
              <a:buFont typeface="Noto Sans Symbols"/>
              <a:buNone/>
              <a:tabLst/>
              <a:defRPr/>
            </a:pPr>
            <a:r>
              <a:rPr kumimoji="0" lang="en-GB" sz="3200" b="1" i="0" u="none" strike="noStrike" kern="0" cap="none" spc="0" normalizeH="0" baseline="0" noProof="0" dirty="0">
                <a:ln>
                  <a:noFill/>
                </a:ln>
                <a:solidFill>
                  <a:srgbClr val="635C5B"/>
                </a:solidFill>
                <a:effectLst/>
                <a:uLnTx/>
                <a:uFillTx/>
                <a:latin typeface="+mj-l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Clinical Teaching Approach</a:t>
            </a:r>
            <a:endParaRPr kumimoji="0" lang="en-GB" sz="3200" b="1" i="0" u="none" strike="noStrike" kern="0" cap="none" spc="0" normalizeH="0" baseline="0" noProof="0" dirty="0">
              <a:ln>
                <a:noFill/>
              </a:ln>
              <a:solidFill>
                <a:srgbClr val="635C5B"/>
              </a:solidFill>
              <a:effectLst/>
              <a:uLnTx/>
              <a:uFillTx/>
              <a:latin typeface="+mj-lt"/>
              <a:ea typeface="Gill Sans"/>
              <a:cs typeface="Gill Sans"/>
              <a:sym typeface="Gill Sans"/>
            </a:endParaRPr>
          </a:p>
        </p:txBody>
      </p:sp>
      <p:sp>
        <p:nvSpPr>
          <p:cNvPr id="1206" name="Google Shape;1206;p103"/>
          <p:cNvSpPr txBox="1">
            <a:spLocks noGrp="1"/>
          </p:cNvSpPr>
          <p:nvPr>
            <p:ph type="sldNum" idx="12"/>
          </p:nvPr>
        </p:nvSpPr>
        <p:spPr>
          <a:xfrm>
            <a:off x="8224200" y="6333125"/>
            <a:ext cx="88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3" name="Google Shape;1213;p10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Side-by-Side Mentoring</a:t>
            </a:r>
            <a:endParaRPr/>
          </a:p>
        </p:txBody>
      </p:sp>
      <p:sp>
        <p:nvSpPr>
          <p:cNvPr id="1212" name="Google Shape;1212;p104"/>
          <p:cNvSpPr txBox="1">
            <a:spLocks noGrp="1"/>
          </p:cNvSpPr>
          <p:nvPr>
            <p:ph type="body" idx="1"/>
          </p:nvPr>
        </p:nvSpPr>
        <p:spPr>
          <a:xfrm>
            <a:off x="685800" y="2057400"/>
            <a:ext cx="7772400" cy="4114800"/>
          </a:xfrm>
          <a:prstGeom prst="rect">
            <a:avLst/>
          </a:prstGeom>
          <a:noFill/>
          <a:ln>
            <a:noFill/>
          </a:ln>
        </p:spPr>
        <p:txBody>
          <a:bodyPr spcFirstLastPara="1" wrap="square" lIns="0" tIns="0" rIns="0" bIns="0" anchor="t" anchorCtr="0">
            <a:normAutofit/>
          </a:bodyPr>
          <a:lstStyle/>
          <a:p>
            <a:pPr marL="457200" lvl="0" indent="-381000" algn="l" rtl="0">
              <a:lnSpc>
                <a:spcPct val="100000"/>
              </a:lnSpc>
              <a:spcBef>
                <a:spcPts val="0"/>
              </a:spcBef>
              <a:spcAft>
                <a:spcPts val="0"/>
              </a:spcAft>
              <a:buSzPts val="2400"/>
              <a:buChar char="•"/>
            </a:pPr>
            <a:r>
              <a:rPr lang="en-GB" sz="2400"/>
              <a:t>As the name implies, this technique involves working alongside the mentee.</a:t>
            </a:r>
            <a:endParaRPr/>
          </a:p>
          <a:p>
            <a:pPr marL="457200" lvl="0" indent="-381000" algn="l" rtl="0">
              <a:lnSpc>
                <a:spcPct val="100000"/>
              </a:lnSpc>
              <a:spcBef>
                <a:spcPts val="1000"/>
              </a:spcBef>
              <a:spcAft>
                <a:spcPts val="0"/>
              </a:spcAft>
              <a:buSzPts val="2400"/>
              <a:buChar char="•"/>
            </a:pPr>
            <a:r>
              <a:rPr lang="en-GB" sz="2400"/>
              <a:t>Useful for a busy clinic or hospital setting </a:t>
            </a:r>
            <a:endParaRPr sz="2400"/>
          </a:p>
          <a:p>
            <a:pPr marL="457200" lvl="0" indent="-381000" algn="l" rtl="0">
              <a:lnSpc>
                <a:spcPct val="100000"/>
              </a:lnSpc>
              <a:spcBef>
                <a:spcPts val="1000"/>
              </a:spcBef>
              <a:spcAft>
                <a:spcPts val="0"/>
              </a:spcAft>
              <a:buSzPts val="2400"/>
              <a:buChar char="•"/>
            </a:pPr>
            <a:r>
              <a:rPr lang="en-GB" sz="2400"/>
              <a:t>Mentor and mentee alternate duties of seeing and examining the clients, writing relevant information in client’s health record, and checking lab results.</a:t>
            </a:r>
            <a:endParaRPr sz="2400"/>
          </a:p>
          <a:p>
            <a:pPr marL="0" lvl="0" indent="0" algn="l" rtl="0">
              <a:lnSpc>
                <a:spcPct val="100000"/>
              </a:lnSpc>
              <a:spcBef>
                <a:spcPts val="1000"/>
              </a:spcBef>
              <a:spcAft>
                <a:spcPts val="0"/>
              </a:spcAft>
              <a:buNone/>
            </a:pPr>
            <a:endParaRPr sz="2400"/>
          </a:p>
          <a:p>
            <a:pPr marL="457200" lvl="0" indent="0" algn="l" rtl="0">
              <a:lnSpc>
                <a:spcPct val="100000"/>
              </a:lnSpc>
              <a:spcBef>
                <a:spcPts val="1200"/>
              </a:spcBef>
              <a:spcAft>
                <a:spcPts val="0"/>
              </a:spcAft>
              <a:buNone/>
            </a:pPr>
            <a:endParaRPr/>
          </a:p>
        </p:txBody>
      </p:sp>
      <p:sp>
        <p:nvSpPr>
          <p:cNvPr id="1214" name="Google Shape;1214;p104"/>
          <p:cNvSpPr txBox="1">
            <a:spLocks noGrp="1"/>
          </p:cNvSpPr>
          <p:nvPr>
            <p:ph type="sldNum" idx="12"/>
          </p:nvPr>
        </p:nvSpPr>
        <p:spPr>
          <a:xfrm>
            <a:off x="8325650" y="6333125"/>
            <a:ext cx="780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1" name="Google Shape;1221;p10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Side-by-Side Mentoring: Benefits</a:t>
            </a:r>
            <a:endParaRPr/>
          </a:p>
        </p:txBody>
      </p:sp>
      <p:sp>
        <p:nvSpPr>
          <p:cNvPr id="1220" name="Google Shape;1220;p105"/>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457200" lvl="0" indent="-381000" algn="l" rtl="0">
              <a:lnSpc>
                <a:spcPct val="100000"/>
              </a:lnSpc>
              <a:spcBef>
                <a:spcPts val="0"/>
              </a:spcBef>
              <a:spcAft>
                <a:spcPts val="0"/>
              </a:spcAft>
              <a:buSzPts val="2400"/>
              <a:buChar char="•"/>
            </a:pPr>
            <a:r>
              <a:rPr lang="en-GB" sz="2400"/>
              <a:t>Mentor can observe mentee at work and identify and address challenges.</a:t>
            </a:r>
            <a:endParaRPr/>
          </a:p>
          <a:p>
            <a:pPr marL="457200" lvl="0" indent="-381000" algn="l" rtl="0">
              <a:lnSpc>
                <a:spcPct val="100000"/>
              </a:lnSpc>
              <a:spcBef>
                <a:spcPts val="1000"/>
              </a:spcBef>
              <a:spcAft>
                <a:spcPts val="0"/>
              </a:spcAft>
              <a:buSzPts val="2400"/>
              <a:buChar char="•"/>
            </a:pPr>
            <a:r>
              <a:rPr lang="en-GB" sz="2400"/>
              <a:t>Mentor acts as a role model when he/she is performing the counselling session.</a:t>
            </a:r>
            <a:endParaRPr/>
          </a:p>
          <a:p>
            <a:pPr marL="457200" lvl="0" indent="-381000" algn="l" rtl="0">
              <a:lnSpc>
                <a:spcPct val="100000"/>
              </a:lnSpc>
              <a:spcBef>
                <a:spcPts val="1000"/>
              </a:spcBef>
              <a:spcAft>
                <a:spcPts val="0"/>
              </a:spcAft>
              <a:buSzPts val="2400"/>
              <a:buChar char="•"/>
            </a:pPr>
            <a:r>
              <a:rPr lang="en-GB" sz="2400"/>
              <a:t>Clients are seen more quickly than if the mentee sees the clients alone.</a:t>
            </a:r>
            <a:endParaRPr/>
          </a:p>
          <a:p>
            <a:pPr marL="457200" lvl="0" indent="-381000" algn="l" rtl="0">
              <a:lnSpc>
                <a:spcPct val="100000"/>
              </a:lnSpc>
              <a:spcBef>
                <a:spcPts val="1000"/>
              </a:spcBef>
              <a:spcAft>
                <a:spcPts val="0"/>
              </a:spcAft>
              <a:buSzPts val="2400"/>
              <a:buChar char="•"/>
            </a:pPr>
            <a:r>
              <a:rPr lang="en-GB" sz="2400"/>
              <a:t>Visits are more comprehensive and thorough.</a:t>
            </a:r>
            <a:endParaRPr/>
          </a:p>
          <a:p>
            <a:pPr marL="457200" lvl="0" indent="-381000" algn="l" rtl="0">
              <a:lnSpc>
                <a:spcPct val="100000"/>
              </a:lnSpc>
              <a:spcBef>
                <a:spcPts val="1200"/>
              </a:spcBef>
              <a:spcAft>
                <a:spcPts val="1000"/>
              </a:spcAft>
              <a:buSzPts val="2400"/>
              <a:buChar char="•"/>
            </a:pPr>
            <a:r>
              <a:rPr lang="en-GB" sz="2400"/>
              <a:t>Mentees do not feel like they are being watched, but rather supported by a colleague.</a:t>
            </a:r>
            <a:endParaRPr sz="2400"/>
          </a:p>
        </p:txBody>
      </p:sp>
      <p:sp>
        <p:nvSpPr>
          <p:cNvPr id="1222" name="Google Shape;1222;p105"/>
          <p:cNvSpPr txBox="1">
            <a:spLocks noGrp="1"/>
          </p:cNvSpPr>
          <p:nvPr>
            <p:ph type="sldNum" idx="12"/>
          </p:nvPr>
        </p:nvSpPr>
        <p:spPr>
          <a:xfrm>
            <a:off x="8203900" y="6333125"/>
            <a:ext cx="9018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9" name="Google Shape;1229;p10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Case Presentations: Defined	</a:t>
            </a:r>
            <a:endParaRPr/>
          </a:p>
        </p:txBody>
      </p:sp>
      <p:sp>
        <p:nvSpPr>
          <p:cNvPr id="1228" name="Google Shape;1228;p107"/>
          <p:cNvSpPr txBox="1">
            <a:spLocks noGrp="1"/>
          </p:cNvSpPr>
          <p:nvPr>
            <p:ph type="body" idx="1"/>
          </p:nvPr>
        </p:nvSpPr>
        <p:spPr>
          <a:xfrm>
            <a:off x="685800" y="1828800"/>
            <a:ext cx="7772400" cy="4267200"/>
          </a:xfrm>
          <a:prstGeom prst="rect">
            <a:avLst/>
          </a:prstGeom>
          <a:noFill/>
          <a:ln>
            <a:noFill/>
          </a:ln>
        </p:spPr>
        <p:txBody>
          <a:bodyPr spcFirstLastPara="1" wrap="square" lIns="0" tIns="0" rIns="0" bIns="0" anchor="t" anchorCtr="0">
            <a:normAutofit lnSpcReduction="10000"/>
          </a:bodyPr>
          <a:lstStyle/>
          <a:p>
            <a:pPr marL="457200" lvl="0" indent="-368300" algn="l" rtl="0">
              <a:lnSpc>
                <a:spcPct val="115000"/>
              </a:lnSpc>
              <a:spcBef>
                <a:spcPts val="0"/>
              </a:spcBef>
              <a:spcAft>
                <a:spcPts val="0"/>
              </a:spcAft>
              <a:buClr>
                <a:srgbClr val="635C5B"/>
              </a:buClr>
              <a:buSzPts val="2200"/>
              <a:buFont typeface="Gill Sans"/>
              <a:buChar char="•"/>
            </a:pPr>
            <a:r>
              <a:rPr lang="en-GB" sz="2200" dirty="0">
                <a:solidFill>
                  <a:srgbClr val="635C5B"/>
                </a:solidFill>
              </a:rPr>
              <a:t>A mentee presents a case from</a:t>
            </a:r>
            <a:r>
              <a:rPr lang="en-GB" sz="2200" dirty="0"/>
              <a:t> </a:t>
            </a:r>
            <a:r>
              <a:rPr lang="en-GB" sz="2200" dirty="0">
                <a:solidFill>
                  <a:srgbClr val="635C5B"/>
                </a:solidFill>
              </a:rPr>
              <a:t>a real-life situation they encountered to other mentees (and mentors), followed by discussion questions about how to characterise, describe, and/or act on the situation presented. </a:t>
            </a:r>
            <a:endParaRPr sz="2200" dirty="0">
              <a:solidFill>
                <a:srgbClr val="635C5B"/>
              </a:solidFill>
            </a:endParaRPr>
          </a:p>
          <a:p>
            <a:pPr marL="457200" lvl="0" indent="-368300" algn="l" rtl="0">
              <a:lnSpc>
                <a:spcPct val="100000"/>
              </a:lnSpc>
              <a:spcBef>
                <a:spcPts val="1000"/>
              </a:spcBef>
              <a:spcAft>
                <a:spcPts val="0"/>
              </a:spcAft>
              <a:buSzPts val="2200"/>
              <a:buChar char="•"/>
            </a:pPr>
            <a:r>
              <a:rPr lang="en-GB" sz="2200" dirty="0"/>
              <a:t>This training methodology provides mentees with an opportunity to reflect on a real-life situation in a setting where they have the time to analyse the scenario, problem solve, and apply new skills and knowledge without the pressure of a clinic/hospital environment. </a:t>
            </a:r>
            <a:endParaRPr sz="2200" dirty="0"/>
          </a:p>
          <a:p>
            <a:pPr marL="457200" lvl="0" indent="-368300" algn="l" rtl="0">
              <a:lnSpc>
                <a:spcPct val="100000"/>
              </a:lnSpc>
              <a:spcBef>
                <a:spcPts val="1000"/>
              </a:spcBef>
              <a:spcAft>
                <a:spcPts val="1000"/>
              </a:spcAft>
              <a:buSzPts val="2200"/>
              <a:buChar char="•"/>
            </a:pPr>
            <a:r>
              <a:rPr lang="en-GB" sz="2200" dirty="0"/>
              <a:t>Allows exploration of various strategies to address complex issues </a:t>
            </a:r>
            <a:endParaRPr sz="2200" dirty="0"/>
          </a:p>
        </p:txBody>
      </p:sp>
      <p:sp>
        <p:nvSpPr>
          <p:cNvPr id="1230" name="Google Shape;1230;p107"/>
          <p:cNvSpPr txBox="1">
            <a:spLocks noGrp="1"/>
          </p:cNvSpPr>
          <p:nvPr>
            <p:ph type="sldNum" idx="12"/>
          </p:nvPr>
        </p:nvSpPr>
        <p:spPr>
          <a:xfrm>
            <a:off x="8366225" y="6333125"/>
            <a:ext cx="739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10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Case Presentations: How to Do Them (1)</a:t>
            </a:r>
            <a:endParaRPr/>
          </a:p>
        </p:txBody>
      </p:sp>
      <p:sp>
        <p:nvSpPr>
          <p:cNvPr id="1236" name="Google Shape;1236;p109"/>
          <p:cNvSpPr txBox="1">
            <a:spLocks noGrp="1"/>
          </p:cNvSpPr>
          <p:nvPr>
            <p:ph type="body" idx="1"/>
          </p:nvPr>
        </p:nvSpPr>
        <p:spPr>
          <a:xfrm>
            <a:off x="685800" y="1600200"/>
            <a:ext cx="7772400" cy="4800600"/>
          </a:xfrm>
          <a:prstGeom prst="rect">
            <a:avLst/>
          </a:prstGeom>
          <a:noFill/>
          <a:ln>
            <a:noFill/>
          </a:ln>
        </p:spPr>
        <p:txBody>
          <a:bodyPr spcFirstLastPara="1" wrap="square" lIns="0" tIns="0" rIns="0" bIns="0" anchor="t" anchorCtr="0">
            <a:normAutofit lnSpcReduction="10000"/>
          </a:bodyPr>
          <a:lstStyle/>
          <a:p>
            <a:pPr marL="230188" lvl="0" indent="-230188" algn="l" rtl="0">
              <a:lnSpc>
                <a:spcPct val="100000"/>
              </a:lnSpc>
              <a:spcBef>
                <a:spcPts val="0"/>
              </a:spcBef>
              <a:spcAft>
                <a:spcPts val="0"/>
              </a:spcAft>
              <a:buClr>
                <a:srgbClr val="635C5B"/>
              </a:buClr>
              <a:buSzPts val="2100"/>
              <a:buChar char="•"/>
            </a:pPr>
            <a:r>
              <a:rPr lang="en-GB" sz="2100"/>
              <a:t>Invite a staff member to present a difficult or challenging case they have encountered. The presentation should include the following:</a:t>
            </a:r>
            <a:endParaRPr/>
          </a:p>
          <a:p>
            <a:pPr marL="684213" lvl="1" indent="-230186" algn="l" rtl="0">
              <a:lnSpc>
                <a:spcPct val="100000"/>
              </a:lnSpc>
              <a:spcBef>
                <a:spcPts val="1200"/>
              </a:spcBef>
              <a:spcAft>
                <a:spcPts val="0"/>
              </a:spcAft>
              <a:buSzPts val="2100"/>
              <a:buChar char="–"/>
            </a:pPr>
            <a:r>
              <a:rPr lang="en-GB" sz="2100">
                <a:latin typeface="+mj-lt"/>
              </a:rPr>
              <a:t>Issue client presented with</a:t>
            </a:r>
            <a:endParaRPr>
              <a:latin typeface="+mj-lt"/>
            </a:endParaRPr>
          </a:p>
          <a:p>
            <a:pPr marL="684213" lvl="1" indent="-230186" algn="l" rtl="0">
              <a:lnSpc>
                <a:spcPct val="100000"/>
              </a:lnSpc>
              <a:spcBef>
                <a:spcPts val="1200"/>
              </a:spcBef>
              <a:spcAft>
                <a:spcPts val="0"/>
              </a:spcAft>
              <a:buClr>
                <a:srgbClr val="635C5B"/>
              </a:buClr>
              <a:buSzPts val="2100"/>
              <a:buChar char="–"/>
            </a:pPr>
            <a:r>
              <a:rPr lang="en-GB" sz="2100">
                <a:latin typeface="+mj-lt"/>
              </a:rPr>
              <a:t>Age, gender, relevant social history</a:t>
            </a:r>
            <a:endParaRPr>
              <a:latin typeface="+mj-lt"/>
            </a:endParaRPr>
          </a:p>
          <a:p>
            <a:pPr marL="684213" lvl="1" indent="-230186" algn="l" rtl="0">
              <a:lnSpc>
                <a:spcPct val="100000"/>
              </a:lnSpc>
              <a:spcBef>
                <a:spcPts val="1200"/>
              </a:spcBef>
              <a:spcAft>
                <a:spcPts val="0"/>
              </a:spcAft>
              <a:buClr>
                <a:srgbClr val="635C5B"/>
              </a:buClr>
              <a:buSzPts val="2100"/>
              <a:buChar char="–"/>
            </a:pPr>
            <a:r>
              <a:rPr lang="en-GB" sz="2100">
                <a:latin typeface="+mj-lt"/>
              </a:rPr>
              <a:t>Medical history (including lactation history with previous children)</a:t>
            </a:r>
            <a:endParaRPr>
              <a:latin typeface="+mj-lt"/>
            </a:endParaRPr>
          </a:p>
          <a:p>
            <a:pPr marL="684213" lvl="1" indent="-230186" algn="l" rtl="0">
              <a:lnSpc>
                <a:spcPct val="100000"/>
              </a:lnSpc>
              <a:spcBef>
                <a:spcPts val="1200"/>
              </a:spcBef>
              <a:spcAft>
                <a:spcPts val="0"/>
              </a:spcAft>
              <a:buClr>
                <a:srgbClr val="635C5B"/>
              </a:buClr>
              <a:buSzPts val="2100"/>
              <a:buChar char="–"/>
            </a:pPr>
            <a:r>
              <a:rPr lang="en-GB" sz="2100">
                <a:latin typeface="+mj-lt"/>
              </a:rPr>
              <a:t>Current profile: type of birth, number of live births (i.e., one child or twins), symptoms, breastfeeding status, medications (including herbal preparations and supplements), etc.</a:t>
            </a:r>
            <a:endParaRPr>
              <a:latin typeface="+mj-lt"/>
            </a:endParaRPr>
          </a:p>
          <a:p>
            <a:pPr marL="684213" lvl="1" indent="-230186" algn="l" rtl="0">
              <a:lnSpc>
                <a:spcPct val="100000"/>
              </a:lnSpc>
              <a:spcBef>
                <a:spcPts val="1200"/>
              </a:spcBef>
              <a:spcAft>
                <a:spcPts val="0"/>
              </a:spcAft>
              <a:buClr>
                <a:srgbClr val="635C5B"/>
              </a:buClr>
              <a:buSzPts val="2100"/>
              <a:buChar char="–"/>
            </a:pPr>
            <a:r>
              <a:rPr lang="en-GB" sz="2100">
                <a:latin typeface="+mj-lt"/>
              </a:rPr>
              <a:t>Assessment of mother/baby/breastfeeding session</a:t>
            </a:r>
            <a:endParaRPr sz="2100">
              <a:latin typeface="+mj-lt"/>
            </a:endParaRPr>
          </a:p>
          <a:p>
            <a:pPr marL="684212" lvl="1" indent="-230186" algn="l" rtl="0">
              <a:lnSpc>
                <a:spcPct val="100000"/>
              </a:lnSpc>
              <a:spcBef>
                <a:spcPts val="1200"/>
              </a:spcBef>
              <a:spcAft>
                <a:spcPts val="0"/>
              </a:spcAft>
              <a:buClr>
                <a:srgbClr val="635C5B"/>
              </a:buClr>
              <a:buSzPts val="2100"/>
              <a:buChar char="–"/>
            </a:pPr>
            <a:r>
              <a:rPr lang="en-GB" sz="2100">
                <a:latin typeface="+mj-lt"/>
              </a:rPr>
              <a:t>What they did in the situation</a:t>
            </a:r>
            <a:endParaRPr sz="2100">
              <a:latin typeface="+mj-lt"/>
            </a:endParaRPr>
          </a:p>
          <a:p>
            <a:pPr marL="457200" lvl="0" indent="-361950" algn="l" rtl="0">
              <a:spcBef>
                <a:spcPts val="0"/>
              </a:spcBef>
              <a:spcAft>
                <a:spcPts val="1000"/>
              </a:spcAft>
              <a:buSzPts val="2100"/>
              <a:buChar char="•"/>
            </a:pPr>
            <a:r>
              <a:rPr lang="en-GB" sz="2100"/>
              <a:t>Effective case presentations include adequate client detail and specific decision points.</a:t>
            </a:r>
            <a:endParaRPr sz="1800"/>
          </a:p>
        </p:txBody>
      </p:sp>
      <p:sp>
        <p:nvSpPr>
          <p:cNvPr id="1238" name="Google Shape;1238;p109"/>
          <p:cNvSpPr txBox="1">
            <a:spLocks noGrp="1"/>
          </p:cNvSpPr>
          <p:nvPr>
            <p:ph type="sldNum" idx="12"/>
          </p:nvPr>
        </p:nvSpPr>
        <p:spPr>
          <a:xfrm>
            <a:off x="8305350" y="6333125"/>
            <a:ext cx="800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5" name="Google Shape;1245;p11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Case Presentations: How to Do Them (2)</a:t>
            </a:r>
            <a:endParaRPr/>
          </a:p>
        </p:txBody>
      </p:sp>
      <p:sp>
        <p:nvSpPr>
          <p:cNvPr id="1244" name="Google Shape;1244;p11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Thank the staff person. Discuss the case:</a:t>
            </a:r>
            <a:endParaRPr/>
          </a:p>
          <a:p>
            <a:pPr marL="684213" lvl="1" indent="-230186" algn="l" rtl="0">
              <a:lnSpc>
                <a:spcPct val="100000"/>
              </a:lnSpc>
              <a:spcBef>
                <a:spcPts val="1200"/>
              </a:spcBef>
              <a:spcAft>
                <a:spcPts val="0"/>
              </a:spcAft>
              <a:buClr>
                <a:srgbClr val="635C5B"/>
              </a:buClr>
              <a:buSzPts val="2400"/>
              <a:buChar char="–"/>
            </a:pPr>
            <a:r>
              <a:rPr lang="en-GB" sz="2400">
                <a:latin typeface="+mj-lt"/>
              </a:rPr>
              <a:t>What was good about the way the case was handled?</a:t>
            </a:r>
            <a:endParaRPr>
              <a:latin typeface="+mj-lt"/>
            </a:endParaRPr>
          </a:p>
          <a:p>
            <a:pPr marL="684213" lvl="1" indent="-230186" algn="l" rtl="0">
              <a:lnSpc>
                <a:spcPct val="100000"/>
              </a:lnSpc>
              <a:spcBef>
                <a:spcPts val="1200"/>
              </a:spcBef>
              <a:spcAft>
                <a:spcPts val="0"/>
              </a:spcAft>
              <a:buClr>
                <a:srgbClr val="635C5B"/>
              </a:buClr>
              <a:buSzPts val="2400"/>
              <a:buChar char="–"/>
            </a:pPr>
            <a:r>
              <a:rPr lang="en-GB" sz="2400">
                <a:latin typeface="+mj-lt"/>
              </a:rPr>
              <a:t>What recommendations would improve management of the case?</a:t>
            </a:r>
            <a:endParaRPr>
              <a:latin typeface="+mj-lt"/>
            </a:endParaRPr>
          </a:p>
          <a:p>
            <a:pPr marL="230188" lvl="0" indent="-230188" algn="l" rtl="0">
              <a:lnSpc>
                <a:spcPct val="100000"/>
              </a:lnSpc>
              <a:spcBef>
                <a:spcPts val="1200"/>
              </a:spcBef>
              <a:spcAft>
                <a:spcPts val="0"/>
              </a:spcAft>
              <a:buClr>
                <a:srgbClr val="635C5B"/>
              </a:buClr>
              <a:buSzPts val="2400"/>
              <a:buChar char="•"/>
            </a:pPr>
            <a:r>
              <a:rPr lang="en-GB" sz="2400"/>
              <a:t>Provide your own feedback/observations on the case.</a:t>
            </a:r>
            <a:endParaRPr/>
          </a:p>
        </p:txBody>
      </p:sp>
      <p:sp>
        <p:nvSpPr>
          <p:cNvPr id="1246" name="Google Shape;1246;p110"/>
          <p:cNvSpPr txBox="1">
            <a:spLocks noGrp="1"/>
          </p:cNvSpPr>
          <p:nvPr>
            <p:ph type="sldNum" idx="12"/>
          </p:nvPr>
        </p:nvSpPr>
        <p:spPr>
          <a:xfrm>
            <a:off x="8183600" y="6333125"/>
            <a:ext cx="9219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3" name="Google Shape;1253;p10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Case Presentations: Rationale</a:t>
            </a:r>
            <a:endParaRPr/>
          </a:p>
        </p:txBody>
      </p:sp>
      <p:sp>
        <p:nvSpPr>
          <p:cNvPr id="1252" name="Google Shape;1252;p10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457200" lvl="0" indent="-381000" algn="l" rtl="0">
              <a:lnSpc>
                <a:spcPct val="100000"/>
              </a:lnSpc>
              <a:spcBef>
                <a:spcPts val="0"/>
              </a:spcBef>
              <a:spcAft>
                <a:spcPts val="0"/>
              </a:spcAft>
              <a:buSzPts val="2400"/>
              <a:buChar char="•"/>
            </a:pPr>
            <a:r>
              <a:rPr lang="en-GB" sz="2400"/>
              <a:t>Case presentations are an effective way to train health care workers in the delivery of breastfeeding counselling, particularly in multidisciplinary teams.</a:t>
            </a:r>
            <a:endParaRPr/>
          </a:p>
          <a:p>
            <a:pPr marL="457200" lvl="0" indent="-381000" algn="l" rtl="0">
              <a:lnSpc>
                <a:spcPct val="100000"/>
              </a:lnSpc>
              <a:spcBef>
                <a:spcPts val="1000"/>
              </a:spcBef>
              <a:spcAft>
                <a:spcPts val="0"/>
              </a:spcAft>
              <a:buSzPts val="2400"/>
              <a:buChar char="•"/>
            </a:pPr>
            <a:r>
              <a:rPr lang="en-GB" sz="2400"/>
              <a:t>Case presentations are used to discuss best practices and effective health care worker behaviours.</a:t>
            </a:r>
            <a:endParaRPr/>
          </a:p>
          <a:p>
            <a:pPr marL="457200" lvl="0" indent="-381000" algn="l" rtl="0">
              <a:lnSpc>
                <a:spcPct val="100000"/>
              </a:lnSpc>
              <a:spcBef>
                <a:spcPts val="1200"/>
              </a:spcBef>
              <a:spcAft>
                <a:spcPts val="1000"/>
              </a:spcAft>
              <a:buSzPts val="2400"/>
              <a:buChar char="•"/>
            </a:pPr>
            <a:r>
              <a:rPr lang="en-GB" sz="2400"/>
              <a:t>They are opportunities to discuss options for how the mentee could have responded to the client’s situation, and different approaches to care. </a:t>
            </a:r>
            <a:endParaRPr/>
          </a:p>
        </p:txBody>
      </p:sp>
      <p:sp>
        <p:nvSpPr>
          <p:cNvPr id="1254" name="Google Shape;1254;p108"/>
          <p:cNvSpPr txBox="1">
            <a:spLocks noGrp="1"/>
          </p:cNvSpPr>
          <p:nvPr>
            <p:ph type="sldNum" idx="12"/>
          </p:nvPr>
        </p:nvSpPr>
        <p:spPr>
          <a:xfrm>
            <a:off x="8366225" y="6333125"/>
            <a:ext cx="739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1" name="Google Shape;1261;g2a5e5e14609_3_0"/>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What Will Mentoring Look Like for You? Demonstration</a:t>
            </a:r>
            <a:endParaRPr/>
          </a:p>
        </p:txBody>
      </p:sp>
      <p:sp>
        <p:nvSpPr>
          <p:cNvPr id="1260" name="Google Shape;1260;g2a5e5e14609_3_0"/>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lnSpcReduction="10000"/>
          </a:bodyPr>
          <a:lstStyle/>
          <a:p>
            <a:pPr marL="457200" lvl="0" indent="-355600" algn="l" rtl="0">
              <a:spcBef>
                <a:spcPts val="1000"/>
              </a:spcBef>
              <a:spcAft>
                <a:spcPts val="0"/>
              </a:spcAft>
              <a:buSzPts val="2000"/>
              <a:buChar char="•"/>
            </a:pPr>
            <a:r>
              <a:rPr lang="en-GB" sz="2200"/>
              <a:t>Recommend beginning mentoring with the mentor </a:t>
            </a:r>
            <a:r>
              <a:rPr lang="en-GB" sz="2200" b="1"/>
              <a:t>demonstrating </a:t>
            </a:r>
            <a:r>
              <a:rPr lang="en-GB" sz="2200"/>
              <a:t>good quality breastfeeding counselling.</a:t>
            </a:r>
            <a:endParaRPr sz="2200"/>
          </a:p>
          <a:p>
            <a:pPr marL="457200" lvl="0" indent="-355600" algn="l" rtl="0">
              <a:spcBef>
                <a:spcPts val="1000"/>
              </a:spcBef>
              <a:spcAft>
                <a:spcPts val="0"/>
              </a:spcAft>
              <a:buSzPts val="2000"/>
              <a:buChar char="•"/>
            </a:pPr>
            <a:r>
              <a:rPr lang="en-GB" sz="2200"/>
              <a:t>The mentor demonstrates the competencies, especially focusing on the competencies that your mentee(s) has prioritised for their learning.</a:t>
            </a:r>
            <a:endParaRPr sz="2200"/>
          </a:p>
          <a:p>
            <a:pPr marL="457200" lvl="0" indent="-355600" algn="l" rtl="0">
              <a:spcBef>
                <a:spcPts val="1000"/>
              </a:spcBef>
              <a:spcAft>
                <a:spcPts val="0"/>
              </a:spcAft>
              <a:buSzPts val="2000"/>
              <a:buChar char="•"/>
            </a:pPr>
            <a:r>
              <a:rPr lang="en-GB" sz="2200"/>
              <a:t>The mentee observes, asks questions, and learns from the mentor.</a:t>
            </a:r>
            <a:endParaRPr sz="2200"/>
          </a:p>
          <a:p>
            <a:pPr marL="457200" lvl="0" indent="-355600" algn="l" rtl="0">
              <a:spcBef>
                <a:spcPts val="1000"/>
              </a:spcBef>
              <a:spcAft>
                <a:spcPts val="0"/>
              </a:spcAft>
              <a:buSzPts val="2000"/>
              <a:buChar char="•"/>
            </a:pPr>
            <a:r>
              <a:rPr lang="en-GB" sz="2200"/>
              <a:t>Aside from the mentee learning by observing, the mentor may also use clinical teaching or side-by-side mentoring to complement the learning experience. </a:t>
            </a:r>
            <a:endParaRPr sz="2200"/>
          </a:p>
          <a:p>
            <a:pPr marL="457200" lvl="0" indent="-355600" algn="l" rtl="0">
              <a:spcBef>
                <a:spcPts val="1000"/>
              </a:spcBef>
              <a:spcAft>
                <a:spcPts val="0"/>
              </a:spcAft>
              <a:buSzPts val="2000"/>
              <a:buChar char="•"/>
            </a:pPr>
            <a:r>
              <a:rPr lang="en-GB" sz="2200"/>
              <a:t>Demonstration continues until the mentee is ready to take the lead, but should consistently modelling good counselling skills for the mentee throughout the mentorship program. </a:t>
            </a:r>
            <a:endParaRPr sz="2200"/>
          </a:p>
        </p:txBody>
      </p:sp>
      <p:sp>
        <p:nvSpPr>
          <p:cNvPr id="1262" name="Google Shape;1262;g2a5e5e14609_3_0"/>
          <p:cNvSpPr txBox="1">
            <a:spLocks noGrp="1"/>
          </p:cNvSpPr>
          <p:nvPr>
            <p:ph type="sldNum" idx="12"/>
          </p:nvPr>
        </p:nvSpPr>
        <p:spPr>
          <a:xfrm>
            <a:off x="8323946" y="6333125"/>
            <a:ext cx="781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9" name="Google Shape;1269;g2a5e5e14609_3_7"/>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What Will Mentoring Look Like for You? Observing</a:t>
            </a:r>
            <a:endParaRPr/>
          </a:p>
        </p:txBody>
      </p:sp>
      <p:sp>
        <p:nvSpPr>
          <p:cNvPr id="1268" name="Google Shape;1268;g2a5e5e14609_3_7"/>
          <p:cNvSpPr txBox="1">
            <a:spLocks noGrp="1"/>
          </p:cNvSpPr>
          <p:nvPr>
            <p:ph type="body" idx="1"/>
          </p:nvPr>
        </p:nvSpPr>
        <p:spPr>
          <a:xfrm>
            <a:off x="685800" y="1600200"/>
            <a:ext cx="7772400" cy="4732800"/>
          </a:xfrm>
          <a:prstGeom prst="rect">
            <a:avLst/>
          </a:prstGeom>
        </p:spPr>
        <p:txBody>
          <a:bodyPr spcFirstLastPara="1" wrap="square" lIns="0" tIns="0" rIns="0" bIns="0" anchor="t" anchorCtr="0">
            <a:normAutofit fontScale="92500"/>
          </a:bodyPr>
          <a:lstStyle/>
          <a:p>
            <a:pPr marL="457200" lvl="0" indent="-361950" algn="l" rtl="0">
              <a:spcBef>
                <a:spcPts val="0"/>
              </a:spcBef>
              <a:spcAft>
                <a:spcPts val="0"/>
              </a:spcAft>
              <a:buSzPts val="2100"/>
              <a:buChar char="•"/>
            </a:pPr>
            <a:r>
              <a:rPr lang="en-GB" sz="2300" dirty="0"/>
              <a:t>Once a mentee feels comfortable, he/she switches roles with the mentor and the mentor </a:t>
            </a:r>
            <a:r>
              <a:rPr lang="en-GB" sz="2300" b="1" dirty="0"/>
              <a:t>observes </a:t>
            </a:r>
            <a:r>
              <a:rPr lang="en-GB" sz="2300" dirty="0"/>
              <a:t>the mentee. </a:t>
            </a:r>
            <a:endParaRPr sz="2300" dirty="0"/>
          </a:p>
          <a:p>
            <a:pPr marL="457200" lvl="0" indent="-361950" algn="l" rtl="0">
              <a:spcBef>
                <a:spcPts val="1000"/>
              </a:spcBef>
              <a:spcAft>
                <a:spcPts val="0"/>
              </a:spcAft>
              <a:buSzPts val="2100"/>
              <a:buChar char="•"/>
            </a:pPr>
            <a:r>
              <a:rPr lang="en-GB" sz="2300" dirty="0"/>
              <a:t>During observations—</a:t>
            </a:r>
            <a:endParaRPr sz="2300" dirty="0"/>
          </a:p>
          <a:p>
            <a:pPr marL="914400" lvl="1" indent="-361950" algn="l" rtl="0">
              <a:spcBef>
                <a:spcPts val="1000"/>
              </a:spcBef>
              <a:spcAft>
                <a:spcPts val="0"/>
              </a:spcAft>
              <a:buSzPts val="2100"/>
              <a:buChar char="–"/>
            </a:pPr>
            <a:r>
              <a:rPr lang="en-GB" sz="2300" dirty="0">
                <a:latin typeface="+mj-lt"/>
              </a:rPr>
              <a:t>The mentee practises the competencies he/she has prioritised for their learning and mentors assess those competencies.</a:t>
            </a:r>
            <a:endParaRPr sz="2300" dirty="0">
              <a:latin typeface="+mj-lt"/>
            </a:endParaRPr>
          </a:p>
          <a:p>
            <a:pPr marL="914400" lvl="1" indent="-361950" algn="l" rtl="0">
              <a:spcBef>
                <a:spcPts val="1000"/>
              </a:spcBef>
              <a:spcAft>
                <a:spcPts val="0"/>
              </a:spcAft>
              <a:buSzPts val="2100"/>
              <a:buChar char="–"/>
            </a:pPr>
            <a:r>
              <a:rPr lang="en-GB" sz="2300" dirty="0">
                <a:latin typeface="+mj-lt"/>
              </a:rPr>
              <a:t>Clinical teaching and side-by-side mentoring can be used for “teaching moments”.</a:t>
            </a:r>
            <a:endParaRPr sz="2300" dirty="0">
              <a:latin typeface="+mj-lt"/>
            </a:endParaRPr>
          </a:p>
          <a:p>
            <a:pPr marL="914400" lvl="1" indent="-374650" algn="l" rtl="0">
              <a:spcBef>
                <a:spcPts val="1000"/>
              </a:spcBef>
              <a:spcAft>
                <a:spcPts val="0"/>
              </a:spcAft>
              <a:buSzPts val="2300"/>
              <a:buChar char="–"/>
            </a:pPr>
            <a:r>
              <a:rPr lang="en-GB" sz="2300" dirty="0">
                <a:latin typeface="+mj-lt"/>
              </a:rPr>
              <a:t>The mentor may provide feedback, or they may do this later during a debrief and/or check-in. </a:t>
            </a:r>
            <a:endParaRPr sz="2300" dirty="0">
              <a:latin typeface="+mj-lt"/>
            </a:endParaRPr>
          </a:p>
          <a:p>
            <a:pPr marL="457200" lvl="0" indent="-361950" algn="l" rtl="0">
              <a:spcBef>
                <a:spcPts val="1000"/>
              </a:spcBef>
              <a:spcAft>
                <a:spcPts val="0"/>
              </a:spcAft>
              <a:buSzPts val="2100"/>
              <a:buChar char="•"/>
            </a:pPr>
            <a:r>
              <a:rPr lang="en-GB" sz="2300" dirty="0"/>
              <a:t>Mentees can also use case presentations to share client counselling sessions with the mentor that the mentor did not observe. </a:t>
            </a:r>
            <a:endParaRPr sz="2300" dirty="0"/>
          </a:p>
          <a:p>
            <a:pPr marL="0" lvl="0" indent="0" algn="l" rtl="0">
              <a:spcBef>
                <a:spcPts val="1000"/>
              </a:spcBef>
              <a:spcAft>
                <a:spcPts val="1000"/>
              </a:spcAft>
              <a:buNone/>
            </a:pPr>
            <a:endParaRPr sz="2200" dirty="0"/>
          </a:p>
        </p:txBody>
      </p:sp>
      <p:sp>
        <p:nvSpPr>
          <p:cNvPr id="1270" name="Google Shape;1270;g2a5e5e14609_3_7"/>
          <p:cNvSpPr txBox="1">
            <a:spLocks noGrp="1"/>
          </p:cNvSpPr>
          <p:nvPr>
            <p:ph type="sldNum" idx="12"/>
          </p:nvPr>
        </p:nvSpPr>
        <p:spPr>
          <a:xfrm>
            <a:off x="8366222" y="6333125"/>
            <a:ext cx="7392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7" name="Google Shape;1277;g2a5e5e14609_3_14"/>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What Will Mentoring Look Like for You? Debrief</a:t>
            </a:r>
            <a:endParaRPr/>
          </a:p>
        </p:txBody>
      </p:sp>
      <p:sp>
        <p:nvSpPr>
          <p:cNvPr id="1276" name="Google Shape;1276;g2a5e5e14609_3_14"/>
          <p:cNvSpPr txBox="1">
            <a:spLocks noGrp="1"/>
          </p:cNvSpPr>
          <p:nvPr>
            <p:ph type="body" idx="1"/>
          </p:nvPr>
        </p:nvSpPr>
        <p:spPr>
          <a:xfrm>
            <a:off x="685800" y="1600200"/>
            <a:ext cx="7772400" cy="4732800"/>
          </a:xfrm>
          <a:prstGeom prst="rect">
            <a:avLst/>
          </a:prstGeom>
        </p:spPr>
        <p:txBody>
          <a:bodyPr spcFirstLastPara="1" wrap="square" lIns="0" tIns="0" rIns="0" bIns="0" anchor="t" anchorCtr="0">
            <a:normAutofit/>
          </a:bodyPr>
          <a:lstStyle/>
          <a:p>
            <a:pPr marL="457200" lvl="0" indent="-361950" algn="l" rtl="0">
              <a:spcBef>
                <a:spcPts val="0"/>
              </a:spcBef>
              <a:spcAft>
                <a:spcPts val="0"/>
              </a:spcAft>
              <a:buSzPts val="2100"/>
              <a:buChar char="•"/>
            </a:pPr>
            <a:r>
              <a:rPr lang="en-GB" sz="2300" dirty="0"/>
              <a:t>After any demonstration or observation, mentors and mentees should </a:t>
            </a:r>
            <a:r>
              <a:rPr lang="en-GB" sz="2300" b="1" dirty="0"/>
              <a:t>debrief</a:t>
            </a:r>
            <a:r>
              <a:rPr lang="en-GB" sz="2300" dirty="0"/>
              <a:t>. </a:t>
            </a:r>
            <a:endParaRPr sz="2300" dirty="0"/>
          </a:p>
          <a:p>
            <a:pPr marL="457200" lvl="0" indent="-374650" algn="l" rtl="0">
              <a:spcBef>
                <a:spcPts val="1000"/>
              </a:spcBef>
              <a:spcAft>
                <a:spcPts val="0"/>
              </a:spcAft>
              <a:buSzPts val="2300"/>
              <a:buChar char="•"/>
            </a:pPr>
            <a:r>
              <a:rPr lang="en-GB" sz="2300" dirty="0"/>
              <a:t>This may be a short discussion following a client encounter or a longer debrief that is part of a check-in. </a:t>
            </a:r>
            <a:endParaRPr sz="2300" dirty="0"/>
          </a:p>
          <a:p>
            <a:pPr marL="457200" lvl="0" indent="-374650" algn="l" rtl="0">
              <a:spcBef>
                <a:spcPts val="1000"/>
              </a:spcBef>
              <a:spcAft>
                <a:spcPts val="0"/>
              </a:spcAft>
              <a:buSzPts val="2300"/>
              <a:buChar char="•"/>
            </a:pPr>
            <a:r>
              <a:rPr lang="en-GB" sz="2300" dirty="0"/>
              <a:t>Debriefs can happen one-to-one or can happen with one mentor and several mentees depending on the mentoring approach and ratio chosen. </a:t>
            </a:r>
            <a:endParaRPr sz="2300" dirty="0"/>
          </a:p>
          <a:p>
            <a:pPr marL="914400" lvl="1" indent="-374650" algn="l" rtl="0">
              <a:spcBef>
                <a:spcPts val="1000"/>
              </a:spcBef>
              <a:spcAft>
                <a:spcPts val="1000"/>
              </a:spcAft>
              <a:buSzPts val="2300"/>
              <a:buChar char="–"/>
            </a:pPr>
            <a:r>
              <a:rPr lang="en-GB" sz="2300" dirty="0">
                <a:latin typeface="+mj-lt"/>
              </a:rPr>
              <a:t>However, you should always provide sensitive feedback one-on-one and in a private location. </a:t>
            </a:r>
            <a:endParaRPr sz="2300" dirty="0">
              <a:latin typeface="+mj-lt"/>
            </a:endParaRPr>
          </a:p>
        </p:txBody>
      </p:sp>
      <p:sp>
        <p:nvSpPr>
          <p:cNvPr id="1278" name="Google Shape;1278;g2a5e5e14609_3_14"/>
          <p:cNvSpPr txBox="1">
            <a:spLocks noGrp="1"/>
          </p:cNvSpPr>
          <p:nvPr>
            <p:ph type="sldNum" idx="12"/>
          </p:nvPr>
        </p:nvSpPr>
        <p:spPr>
          <a:xfrm>
            <a:off x="8325646" y="6333125"/>
            <a:ext cx="779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g2a37ad84ba3_0_1292"/>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Implementation Research on the Feasibility of a Breastfeeding Counselling Mentorship Program (2)</a:t>
            </a:r>
            <a:endParaRPr/>
          </a:p>
        </p:txBody>
      </p:sp>
      <p:sp>
        <p:nvSpPr>
          <p:cNvPr id="345" name="Google Shape;345;g2a37ad84ba3_0_1292"/>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fontScale="92500" lnSpcReduction="20000"/>
          </a:bodyPr>
          <a:lstStyle/>
          <a:p>
            <a:pPr marL="457200" lvl="0" indent="-346075" algn="l" rtl="0">
              <a:spcBef>
                <a:spcPts val="0"/>
              </a:spcBef>
              <a:spcAft>
                <a:spcPts val="0"/>
              </a:spcAft>
              <a:buSzPct val="90909"/>
              <a:buChar char="•"/>
            </a:pPr>
            <a:r>
              <a:rPr lang="en-GB" sz="2200" dirty="0"/>
              <a:t>Trained and enrolled 7 mentors and 21 mentees in the program</a:t>
            </a:r>
            <a:endParaRPr sz="2200" dirty="0"/>
          </a:p>
          <a:p>
            <a:pPr marL="457200" lvl="0" indent="-346075" algn="l" rtl="0">
              <a:spcBef>
                <a:spcPts val="1000"/>
              </a:spcBef>
              <a:spcAft>
                <a:spcPts val="0"/>
              </a:spcAft>
              <a:buSzPct val="90909"/>
              <a:buChar char="•"/>
            </a:pPr>
            <a:r>
              <a:rPr lang="en-GB" sz="2200" dirty="0"/>
              <a:t>Conducted mentorship in th</a:t>
            </a:r>
            <a:r>
              <a:rPr lang="en-GB" sz="2200" dirty="0">
                <a:solidFill>
                  <a:srgbClr val="635C5B"/>
                </a:solidFill>
              </a:rPr>
              <a:t>e outpatient antenatal care (ANC) clinic, inpatient ANC ward, labour and delivery ward, and inpatient postna</a:t>
            </a:r>
            <a:r>
              <a:rPr lang="en-GB" sz="2200" dirty="0"/>
              <a:t>tal care (</a:t>
            </a:r>
            <a:r>
              <a:rPr lang="en-GB" sz="2200" dirty="0">
                <a:solidFill>
                  <a:srgbClr val="635C5B"/>
                </a:solidFill>
              </a:rPr>
              <a:t>PNC) ward   </a:t>
            </a:r>
            <a:endParaRPr sz="2200" dirty="0">
              <a:solidFill>
                <a:srgbClr val="635C5B"/>
              </a:solidFill>
            </a:endParaRPr>
          </a:p>
          <a:p>
            <a:pPr marL="457200" lvl="0" indent="-346075" algn="l" rtl="0">
              <a:spcBef>
                <a:spcPts val="1000"/>
              </a:spcBef>
              <a:spcAft>
                <a:spcPts val="0"/>
              </a:spcAft>
              <a:buClr>
                <a:srgbClr val="635C5B"/>
              </a:buClr>
              <a:buSzPct val="90909"/>
              <a:buChar char="•"/>
            </a:pPr>
            <a:r>
              <a:rPr lang="en-GB" sz="2200" dirty="0">
                <a:solidFill>
                  <a:srgbClr val="635C5B"/>
                </a:solidFill>
              </a:rPr>
              <a:t>Evaluated the feasibility of the mentorship program </a:t>
            </a:r>
            <a:r>
              <a:rPr lang="en-GB" sz="2200" dirty="0"/>
              <a:t>by</a:t>
            </a:r>
            <a:r>
              <a:rPr lang="en-GB" sz="2200" dirty="0">
                <a:solidFill>
                  <a:srgbClr val="635C5B"/>
                </a:solidFill>
              </a:rPr>
              <a:t> conducting— </a:t>
            </a:r>
            <a:endParaRPr sz="2200" dirty="0">
              <a:solidFill>
                <a:srgbClr val="635C5B"/>
              </a:solidFill>
            </a:endParaRPr>
          </a:p>
          <a:p>
            <a:pPr marL="914400" lvl="1" indent="-346075" algn="l" rtl="0">
              <a:spcBef>
                <a:spcPts val="1000"/>
              </a:spcBef>
              <a:spcAft>
                <a:spcPts val="0"/>
              </a:spcAft>
              <a:buClr>
                <a:srgbClr val="635C5B"/>
              </a:buClr>
              <a:buSzPct val="90909"/>
              <a:buFont typeface="Arial" panose="020B0604020202020204" pitchFamily="34" charset="0"/>
              <a:buChar char="—"/>
            </a:pPr>
            <a:r>
              <a:rPr lang="en-GB" sz="2200" dirty="0">
                <a:solidFill>
                  <a:srgbClr val="635C5B"/>
                </a:solidFill>
                <a:latin typeface="+mj-lt"/>
              </a:rPr>
              <a:t>electronic knowledge tests </a:t>
            </a:r>
            <a:endParaRPr sz="2200" dirty="0">
              <a:solidFill>
                <a:srgbClr val="635C5B"/>
              </a:solidFill>
              <a:latin typeface="+mj-lt"/>
            </a:endParaRPr>
          </a:p>
          <a:p>
            <a:pPr marL="914400" lvl="1" indent="-346075" algn="l" rtl="0">
              <a:spcBef>
                <a:spcPts val="1000"/>
              </a:spcBef>
              <a:spcAft>
                <a:spcPts val="0"/>
              </a:spcAft>
              <a:buClr>
                <a:srgbClr val="635C5B"/>
              </a:buClr>
              <a:buSzPct val="90909"/>
              <a:buFont typeface="Arial" panose="020B0604020202020204" pitchFamily="34" charset="0"/>
              <a:buChar char="—"/>
            </a:pPr>
            <a:r>
              <a:rPr lang="en-GB" sz="2200" dirty="0">
                <a:solidFill>
                  <a:srgbClr val="635C5B"/>
                </a:solidFill>
                <a:latin typeface="+mj-lt"/>
              </a:rPr>
              <a:t>electronic surveys with mentors and mentees </a:t>
            </a:r>
            <a:endParaRPr sz="2200" dirty="0">
              <a:solidFill>
                <a:srgbClr val="635C5B"/>
              </a:solidFill>
              <a:latin typeface="+mj-lt"/>
            </a:endParaRPr>
          </a:p>
          <a:p>
            <a:pPr marL="914400" lvl="1" indent="-346075" algn="l" rtl="0">
              <a:spcBef>
                <a:spcPts val="1000"/>
              </a:spcBef>
              <a:spcAft>
                <a:spcPts val="0"/>
              </a:spcAft>
              <a:buClr>
                <a:srgbClr val="635C5B"/>
              </a:buClr>
              <a:buSzPct val="90909"/>
              <a:buFont typeface="Arial" panose="020B0604020202020204" pitchFamily="34" charset="0"/>
              <a:buChar char="—"/>
            </a:pPr>
            <a:r>
              <a:rPr lang="en-GB" sz="2200" dirty="0">
                <a:solidFill>
                  <a:srgbClr val="635C5B"/>
                </a:solidFill>
                <a:latin typeface="+mj-lt"/>
              </a:rPr>
              <a:t>interviews with clients in the service delivery points where mentorship took place</a:t>
            </a:r>
            <a:endParaRPr sz="2200" dirty="0">
              <a:latin typeface="+mj-lt"/>
            </a:endParaRPr>
          </a:p>
          <a:p>
            <a:pPr marL="914400" lvl="1" indent="-346075" algn="l" rtl="0">
              <a:spcBef>
                <a:spcPts val="1000"/>
              </a:spcBef>
              <a:spcAft>
                <a:spcPts val="0"/>
              </a:spcAft>
              <a:buClr>
                <a:srgbClr val="635C5B"/>
              </a:buClr>
              <a:buSzPct val="90909"/>
              <a:buFont typeface="Arial" panose="020B0604020202020204" pitchFamily="34" charset="0"/>
              <a:buChar char="—"/>
            </a:pPr>
            <a:r>
              <a:rPr lang="en-GB" sz="2200" dirty="0">
                <a:solidFill>
                  <a:srgbClr val="635C5B"/>
                </a:solidFill>
                <a:latin typeface="+mj-lt"/>
              </a:rPr>
              <a:t>focus group discussions with mentors and mentees </a:t>
            </a:r>
            <a:endParaRPr sz="2200" dirty="0">
              <a:solidFill>
                <a:srgbClr val="635C5B"/>
              </a:solidFill>
              <a:latin typeface="+mj-lt"/>
            </a:endParaRPr>
          </a:p>
          <a:p>
            <a:pPr marL="914400" lvl="1" indent="-346075" algn="l" rtl="0">
              <a:spcBef>
                <a:spcPts val="1000"/>
              </a:spcBef>
              <a:spcAft>
                <a:spcPts val="0"/>
              </a:spcAft>
              <a:buClr>
                <a:srgbClr val="635C5B"/>
              </a:buClr>
              <a:buSzPct val="90909"/>
              <a:buFont typeface="Arial" panose="020B0604020202020204" pitchFamily="34" charset="0"/>
              <a:buChar char="—"/>
            </a:pPr>
            <a:r>
              <a:rPr lang="en-GB" sz="2200" dirty="0">
                <a:solidFill>
                  <a:srgbClr val="635C5B"/>
                </a:solidFill>
                <a:latin typeface="+mj-lt"/>
              </a:rPr>
              <a:t>interviews with health facility leadership.</a:t>
            </a:r>
            <a:endParaRPr sz="2200" dirty="0">
              <a:solidFill>
                <a:srgbClr val="635C5B"/>
              </a:solidFill>
              <a:latin typeface="+mj-lt"/>
            </a:endParaRPr>
          </a:p>
          <a:p>
            <a:pPr marL="457200" lvl="0" indent="-346075" algn="l" rtl="0">
              <a:spcBef>
                <a:spcPts val="1000"/>
              </a:spcBef>
              <a:spcAft>
                <a:spcPts val="1000"/>
              </a:spcAft>
              <a:buClr>
                <a:srgbClr val="635C5B"/>
              </a:buClr>
              <a:buSzPct val="90909"/>
              <a:buChar char="•"/>
            </a:pPr>
            <a:r>
              <a:rPr lang="en-GB" sz="2200" dirty="0">
                <a:solidFill>
                  <a:srgbClr val="635C5B"/>
                </a:solidFill>
              </a:rPr>
              <a:t>Used the results from the implementation research to update the mentorship program package (i.e., implementation guidance, this training, tools, job aids, and forms) in November 2023. </a:t>
            </a:r>
            <a:endParaRPr sz="2200" dirty="0">
              <a:solidFill>
                <a:srgbClr val="635C5B"/>
              </a:solidFill>
            </a:endParaRPr>
          </a:p>
        </p:txBody>
      </p:sp>
      <p:sp>
        <p:nvSpPr>
          <p:cNvPr id="347" name="Google Shape;347;g2a37ad84ba3_0_129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5" name="Google Shape;1285;g2a5e5e14609_3_21"/>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What Will Mentoring Look Like for You? Check-In</a:t>
            </a:r>
            <a:endParaRPr/>
          </a:p>
        </p:txBody>
      </p:sp>
      <p:sp>
        <p:nvSpPr>
          <p:cNvPr id="1284" name="Google Shape;1284;g2a5e5e14609_3_21"/>
          <p:cNvSpPr txBox="1">
            <a:spLocks noGrp="1"/>
          </p:cNvSpPr>
          <p:nvPr>
            <p:ph type="body" idx="1"/>
          </p:nvPr>
        </p:nvSpPr>
        <p:spPr>
          <a:xfrm>
            <a:off x="685800" y="1600200"/>
            <a:ext cx="7772400" cy="4732800"/>
          </a:xfrm>
          <a:prstGeom prst="rect">
            <a:avLst/>
          </a:prstGeom>
        </p:spPr>
        <p:txBody>
          <a:bodyPr spcFirstLastPara="1" wrap="square" lIns="0" tIns="0" rIns="0" bIns="0" anchor="t" anchorCtr="0">
            <a:normAutofit lnSpcReduction="10000"/>
          </a:bodyPr>
          <a:lstStyle/>
          <a:p>
            <a:pPr marL="457200" lvl="0" indent="-361950" algn="l" rtl="0">
              <a:spcBef>
                <a:spcPts val="0"/>
              </a:spcBef>
              <a:spcAft>
                <a:spcPts val="0"/>
              </a:spcAft>
              <a:buSzPts val="2100"/>
              <a:buChar char="•"/>
            </a:pPr>
            <a:r>
              <a:rPr lang="en-GB" sz="2300" dirty="0"/>
              <a:t>You will conduct an initial meeting with your mentee(s) to help your mentee(s) set goals for the mentoring program.</a:t>
            </a:r>
            <a:endParaRPr sz="2300" dirty="0"/>
          </a:p>
          <a:p>
            <a:pPr marL="457200" lvl="0" indent="-374650" algn="l" rtl="0">
              <a:spcBef>
                <a:spcPts val="1000"/>
              </a:spcBef>
              <a:spcAft>
                <a:spcPts val="0"/>
              </a:spcAft>
              <a:buSzPts val="2300"/>
              <a:buChar char="•"/>
            </a:pPr>
            <a:r>
              <a:rPr lang="en-GB" sz="2300" dirty="0"/>
              <a:t>Thereafter, you will check-in with your mentee(s) at least every one or two weeks. </a:t>
            </a:r>
            <a:endParaRPr sz="2300" dirty="0"/>
          </a:p>
          <a:p>
            <a:pPr marL="914400" lvl="1" indent="-374650" algn="l" rtl="0">
              <a:spcBef>
                <a:spcPts val="1000"/>
              </a:spcBef>
              <a:spcAft>
                <a:spcPts val="0"/>
              </a:spcAft>
              <a:buSzPts val="2300"/>
              <a:buChar char="–"/>
            </a:pPr>
            <a:r>
              <a:rPr lang="en-GB" sz="2300" dirty="0">
                <a:latin typeface="+mj-lt"/>
              </a:rPr>
              <a:t>You can conduct these</a:t>
            </a:r>
            <a:r>
              <a:rPr lang="en-GB" sz="2300" dirty="0">
                <a:solidFill>
                  <a:srgbClr val="635C5B"/>
                </a:solidFill>
                <a:latin typeface="+mj-lt"/>
              </a:rPr>
              <a:t> one-on-one or as a group (mentor and several mentees). </a:t>
            </a:r>
            <a:endParaRPr sz="2300" dirty="0">
              <a:solidFill>
                <a:srgbClr val="635C5B"/>
              </a:solidFill>
              <a:latin typeface="+mj-lt"/>
            </a:endParaRPr>
          </a:p>
          <a:p>
            <a:pPr marL="914400" lvl="1" indent="-374650" algn="l" rtl="0">
              <a:spcBef>
                <a:spcPts val="1000"/>
              </a:spcBef>
              <a:spcAft>
                <a:spcPts val="0"/>
              </a:spcAft>
              <a:buSzPts val="2300"/>
              <a:buChar char="–"/>
            </a:pPr>
            <a:r>
              <a:rPr lang="en-GB" sz="2300" dirty="0">
                <a:solidFill>
                  <a:srgbClr val="635C5B"/>
                </a:solidFill>
                <a:latin typeface="+mj-lt"/>
              </a:rPr>
              <a:t>In cases where mentor-led small groups are the norm, the mentor should still plan to check-in with each mentee one-to-one to discuss individual goals and any sensitive or confidential information.</a:t>
            </a:r>
            <a:endParaRPr sz="2300" dirty="0">
              <a:solidFill>
                <a:srgbClr val="635C5B"/>
              </a:solidFill>
              <a:latin typeface="+mj-lt"/>
            </a:endParaRPr>
          </a:p>
          <a:p>
            <a:pPr marL="457200" lvl="0" indent="-374650" algn="l" rtl="0">
              <a:spcBef>
                <a:spcPts val="1000"/>
              </a:spcBef>
              <a:spcAft>
                <a:spcPts val="1000"/>
              </a:spcAft>
              <a:buSzPts val="2300"/>
              <a:buChar char="•"/>
            </a:pPr>
            <a:r>
              <a:rPr lang="en-GB" sz="2300" dirty="0"/>
              <a:t>The “Clinical Practice Discussion Guide” helps to guide check-ins. </a:t>
            </a:r>
            <a:endParaRPr sz="2300" dirty="0"/>
          </a:p>
        </p:txBody>
      </p:sp>
      <p:sp>
        <p:nvSpPr>
          <p:cNvPr id="1286" name="Google Shape;1286;g2a5e5e14609_3_21"/>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3" name="Google Shape;1293;p11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Leading by Example</a:t>
            </a:r>
            <a:endParaRPr/>
          </a:p>
        </p:txBody>
      </p:sp>
      <p:sp>
        <p:nvSpPr>
          <p:cNvPr id="1292" name="Google Shape;1292;p111"/>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dirty="0"/>
              <a:t>Think aloud and highlight the </a:t>
            </a:r>
            <a:r>
              <a:rPr lang="en-GB" sz="2400" i="1" dirty="0"/>
              <a:t>process </a:t>
            </a:r>
            <a:r>
              <a:rPr lang="en-GB" sz="2400" dirty="0"/>
              <a:t>of expert reasoning.</a:t>
            </a:r>
            <a:endParaRPr sz="2400" i="1" dirty="0"/>
          </a:p>
          <a:p>
            <a:pPr marL="230188" lvl="0" indent="-230188" algn="l" rtl="0">
              <a:lnSpc>
                <a:spcPct val="100000"/>
              </a:lnSpc>
              <a:spcBef>
                <a:spcPts val="1920"/>
              </a:spcBef>
              <a:spcAft>
                <a:spcPts val="0"/>
              </a:spcAft>
              <a:buClr>
                <a:srgbClr val="635C5B"/>
              </a:buClr>
              <a:buSzPts val="2400"/>
              <a:buChar char="•"/>
            </a:pPr>
            <a:r>
              <a:rPr lang="en-GB" sz="2400" dirty="0"/>
              <a:t>Model concise communication and evidence-based decision-making.</a:t>
            </a:r>
            <a:endParaRPr dirty="0"/>
          </a:p>
          <a:p>
            <a:pPr marL="230188" lvl="0" indent="-230188" algn="l" rtl="0">
              <a:lnSpc>
                <a:spcPct val="100000"/>
              </a:lnSpc>
              <a:spcBef>
                <a:spcPts val="1920"/>
              </a:spcBef>
              <a:spcAft>
                <a:spcPts val="0"/>
              </a:spcAft>
              <a:buClr>
                <a:srgbClr val="635C5B"/>
              </a:buClr>
              <a:buSzPts val="2400"/>
              <a:buChar char="•"/>
            </a:pPr>
            <a:r>
              <a:rPr lang="en-GB" sz="2400" dirty="0"/>
              <a:t>Work as a hands-on role model.</a:t>
            </a:r>
            <a:endParaRPr dirty="0"/>
          </a:p>
          <a:p>
            <a:pPr marL="230188" lvl="0" indent="-230188" algn="l" rtl="0">
              <a:lnSpc>
                <a:spcPct val="100000"/>
              </a:lnSpc>
              <a:spcBef>
                <a:spcPts val="1920"/>
              </a:spcBef>
              <a:spcAft>
                <a:spcPts val="0"/>
              </a:spcAft>
              <a:buClr>
                <a:srgbClr val="635C5B"/>
              </a:buClr>
              <a:buSzPts val="2400"/>
              <a:buChar char="•"/>
            </a:pPr>
            <a:r>
              <a:rPr lang="en-GB" sz="2400" dirty="0"/>
              <a:t>Adapt to uncertainty and admit mistakes.</a:t>
            </a:r>
            <a:endParaRPr sz="2400" dirty="0"/>
          </a:p>
          <a:p>
            <a:pPr marL="230188" lvl="0" indent="-230188" algn="l" rtl="0">
              <a:lnSpc>
                <a:spcPct val="100000"/>
              </a:lnSpc>
              <a:spcBef>
                <a:spcPts val="1920"/>
              </a:spcBef>
              <a:spcAft>
                <a:spcPts val="0"/>
              </a:spcAft>
              <a:buClr>
                <a:srgbClr val="635C5B"/>
              </a:buClr>
              <a:buSzPts val="2400"/>
              <a:buChar char="•"/>
            </a:pPr>
            <a:r>
              <a:rPr lang="en-GB" sz="2400" dirty="0"/>
              <a:t>Link learning to caring.</a:t>
            </a:r>
            <a:endParaRPr sz="2400" dirty="0"/>
          </a:p>
        </p:txBody>
      </p:sp>
      <p:sp>
        <p:nvSpPr>
          <p:cNvPr id="1294" name="Google Shape;1294;p111"/>
          <p:cNvSpPr txBox="1"/>
          <p:nvPr/>
        </p:nvSpPr>
        <p:spPr>
          <a:xfrm>
            <a:off x="228600" y="5989320"/>
            <a:ext cx="8823960" cy="600164"/>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None/>
            </a:pPr>
            <a:r>
              <a:rPr lang="en-GB" sz="1100" b="0" i="0" u="none" strike="noStrike" cap="none" dirty="0">
                <a:solidFill>
                  <a:srgbClr val="000000"/>
                </a:solidFill>
                <a:latin typeface="Gill Sans"/>
                <a:ea typeface="Gill Sans"/>
                <a:cs typeface="Gill Sans"/>
                <a:sym typeface="Gill Sans"/>
              </a:rPr>
              <a:t>Reilly, B. 2007. “Viewpoint: Inconvenient Truths about Effective Clinical Teaching.” </a:t>
            </a:r>
            <a:r>
              <a:rPr lang="en-GB" sz="1100" b="0" i="1" u="none" strike="noStrike" cap="none" dirty="0">
                <a:solidFill>
                  <a:srgbClr val="000000"/>
                </a:solidFill>
                <a:latin typeface="Gill Sans"/>
                <a:ea typeface="Gill Sans"/>
                <a:cs typeface="Gill Sans"/>
                <a:sym typeface="Gill Sans"/>
              </a:rPr>
              <a:t>Lancet. </a:t>
            </a:r>
            <a:r>
              <a:rPr lang="en-GB" sz="1100" b="0" i="0" u="none" strike="noStrike" cap="none" dirty="0">
                <a:solidFill>
                  <a:srgbClr val="000000"/>
                </a:solidFill>
                <a:latin typeface="Gill Sans"/>
                <a:ea typeface="Gill Sans"/>
                <a:cs typeface="Gill Sans"/>
                <a:sym typeface="Gill Sans"/>
              </a:rPr>
              <a:t>370:705–711. https://doi.org/10.1016/S0140-6736(07)61347-6</a:t>
            </a:r>
            <a:endParaRPr dirty="0"/>
          </a:p>
          <a:p>
            <a:pPr marL="0" marR="0" lvl="0" indent="0" algn="l" rtl="0">
              <a:lnSpc>
                <a:spcPct val="100000"/>
              </a:lnSpc>
              <a:spcBef>
                <a:spcPts val="0"/>
              </a:spcBef>
              <a:spcAft>
                <a:spcPts val="0"/>
              </a:spcAft>
              <a:buNone/>
            </a:pPr>
            <a:endParaRPr sz="1100" b="0" i="0" u="none" strike="noStrike" cap="none"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sp>
        <p:nvSpPr>
          <p:cNvPr id="1295" name="Google Shape;1295;p111"/>
          <p:cNvSpPr txBox="1">
            <a:spLocks noGrp="1"/>
          </p:cNvSpPr>
          <p:nvPr>
            <p:ph type="sldNum" idx="12"/>
          </p:nvPr>
        </p:nvSpPr>
        <p:spPr>
          <a:xfrm>
            <a:off x="8285050" y="6333125"/>
            <a:ext cx="820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1" name="Google Shape;1301;p11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Key Points    </a:t>
            </a:r>
            <a:endParaRPr dirty="0"/>
          </a:p>
        </p:txBody>
      </p:sp>
      <p:sp>
        <p:nvSpPr>
          <p:cNvPr id="1300" name="Google Shape;1300;p112"/>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SzPts val="2400"/>
              <a:buChar char="•"/>
            </a:pPr>
            <a:r>
              <a:rPr lang="en-GB" sz="2400"/>
              <a:t>Client-centred teaching is at the root of what you should do as a breastfeeding counselling mentor.</a:t>
            </a:r>
            <a:endParaRPr/>
          </a:p>
          <a:p>
            <a:pPr marL="230188" lvl="0" indent="-230188" algn="l" rtl="0">
              <a:lnSpc>
                <a:spcPct val="100000"/>
              </a:lnSpc>
              <a:spcBef>
                <a:spcPts val="1200"/>
              </a:spcBef>
              <a:spcAft>
                <a:spcPts val="0"/>
              </a:spcAft>
              <a:buClr>
                <a:srgbClr val="635C5B"/>
              </a:buClr>
              <a:buSzPts val="2400"/>
              <a:buChar char="•"/>
            </a:pPr>
            <a:r>
              <a:rPr lang="en-GB" sz="2400"/>
              <a:t>Teaching moments are opportunities to improve clinical skills of a health care worker and can take place in a variety of settings. Mentors should maximise the number of teaching moments in interactions with mentees.</a:t>
            </a:r>
            <a:endParaRPr/>
          </a:p>
          <a:p>
            <a:pPr marL="230188" lvl="0" indent="-230188" algn="l" rtl="0">
              <a:lnSpc>
                <a:spcPct val="100000"/>
              </a:lnSpc>
              <a:spcBef>
                <a:spcPts val="1200"/>
              </a:spcBef>
              <a:spcAft>
                <a:spcPts val="1000"/>
              </a:spcAft>
              <a:buClr>
                <a:srgbClr val="635C5B"/>
              </a:buClr>
              <a:buSzPts val="2400"/>
              <a:buChar char="•"/>
            </a:pPr>
            <a:r>
              <a:rPr lang="en-GB" sz="2400"/>
              <a:t>Clinical teaching and side-by-side mentoring reinforce classroom learning, and allow the mentor to model clinical techniques, as well as attitudes and behaviours.</a:t>
            </a:r>
            <a:endParaRPr sz="2400"/>
          </a:p>
        </p:txBody>
      </p:sp>
      <p:sp>
        <p:nvSpPr>
          <p:cNvPr id="1302" name="Google Shape;1302;p112"/>
          <p:cNvSpPr txBox="1">
            <a:spLocks noGrp="1"/>
          </p:cNvSpPr>
          <p:nvPr>
            <p:ph type="sldNum" idx="12"/>
          </p:nvPr>
        </p:nvSpPr>
        <p:spPr>
          <a:xfrm>
            <a:off x="8366225" y="6333125"/>
            <a:ext cx="7392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19"/>
          <p:cNvSpPr txBox="1">
            <a:spLocks noGrp="1"/>
          </p:cNvSpPr>
          <p:nvPr>
            <p:ph type="title"/>
          </p:nvPr>
        </p:nvSpPr>
        <p:spPr>
          <a:xfrm>
            <a:off x="691522" y="1742182"/>
            <a:ext cx="54864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a:t>Session 6: </a:t>
            </a:r>
            <a:br>
              <a:rPr lang="en-GB"/>
            </a:br>
            <a:r>
              <a:rPr lang="en-GB"/>
              <a:t>Mentorship Case Studies</a:t>
            </a:r>
            <a:endParaRPr/>
          </a:p>
        </p:txBody>
      </p:sp>
      <p:sp>
        <p:nvSpPr>
          <p:cNvPr id="1308" name="Google Shape;1308;p119"/>
          <p:cNvSpPr txBox="1">
            <a:spLocks noGrp="1"/>
          </p:cNvSpPr>
          <p:nvPr>
            <p:ph type="sldNum" idx="12"/>
          </p:nvPr>
        </p:nvSpPr>
        <p:spPr>
          <a:xfrm>
            <a:off x="8041575" y="6333125"/>
            <a:ext cx="10638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5" name="Google Shape;1315;p12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Learning Objectives     </a:t>
            </a:r>
            <a:endParaRPr dirty="0"/>
          </a:p>
        </p:txBody>
      </p:sp>
      <p:sp>
        <p:nvSpPr>
          <p:cNvPr id="1314" name="Google Shape;1314;p120"/>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800"/>
              <a:buFont typeface="Noto Sans Symbols"/>
              <a:buNone/>
            </a:pPr>
            <a:r>
              <a:rPr lang="en-GB" sz="2800" dirty="0"/>
              <a:t>	By the end of this session, participants will be able to</a:t>
            </a:r>
            <a:r>
              <a:rPr lang="en-GB" sz="2800" dirty="0">
                <a:ea typeface="Gill Sans"/>
                <a:cs typeface="Gill Sans"/>
                <a:sym typeface="Gill Sans"/>
              </a:rPr>
              <a:t>—</a:t>
            </a:r>
            <a:endParaRPr sz="2800" dirty="0"/>
          </a:p>
          <a:p>
            <a:pPr marL="684213" lvl="1" indent="-230186" algn="l" rtl="0">
              <a:lnSpc>
                <a:spcPct val="100000"/>
              </a:lnSpc>
              <a:spcBef>
                <a:spcPts val="1200"/>
              </a:spcBef>
              <a:spcAft>
                <a:spcPts val="0"/>
              </a:spcAft>
              <a:buClr>
                <a:srgbClr val="635C5B"/>
              </a:buClr>
              <a:buSzPts val="2800"/>
              <a:buFont typeface="Arial"/>
              <a:buChar char="•"/>
            </a:pPr>
            <a:r>
              <a:rPr lang="en-GB" sz="2800" dirty="0">
                <a:latin typeface="+mj-lt"/>
              </a:rPr>
              <a:t>Apply the clinical mentoring skills and techniques learned in this course to real-life mentoring case studies.</a:t>
            </a:r>
            <a:endParaRPr sz="2800" dirty="0">
              <a:latin typeface="+mj-lt"/>
            </a:endParaRPr>
          </a:p>
        </p:txBody>
      </p:sp>
      <p:sp>
        <p:nvSpPr>
          <p:cNvPr id="1316" name="Google Shape;1316;p120"/>
          <p:cNvSpPr txBox="1">
            <a:spLocks noGrp="1"/>
          </p:cNvSpPr>
          <p:nvPr>
            <p:ph type="sldNum" idx="12"/>
          </p:nvPr>
        </p:nvSpPr>
        <p:spPr>
          <a:xfrm>
            <a:off x="8264775" y="6333125"/>
            <a:ext cx="840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g2a37ad84ba3_0_1275"/>
          <p:cNvSpPr txBox="1">
            <a:spLocks noGrp="1"/>
          </p:cNvSpPr>
          <p:nvPr>
            <p:ph type="title"/>
          </p:nvPr>
        </p:nvSpPr>
        <p:spPr>
          <a:xfrm>
            <a:off x="691522" y="1742182"/>
            <a:ext cx="5486400" cy="492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a:t>Next Steps and Closing Remarks</a:t>
            </a:r>
            <a:endParaRPr/>
          </a:p>
        </p:txBody>
      </p:sp>
      <p:sp>
        <p:nvSpPr>
          <p:cNvPr id="1322" name="Google Shape;1322;g2a37ad84ba3_0_1275"/>
          <p:cNvSpPr txBox="1">
            <a:spLocks noGrp="1"/>
          </p:cNvSpPr>
          <p:nvPr>
            <p:ph type="sldNum" idx="12"/>
          </p:nvPr>
        </p:nvSpPr>
        <p:spPr>
          <a:xfrm>
            <a:off x="8122750" y="6333125"/>
            <a:ext cx="9828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2a4079a7ed1_0_83"/>
          <p:cNvSpPr txBox="1">
            <a:spLocks noGrp="1"/>
          </p:cNvSpPr>
          <p:nvPr>
            <p:ph type="title" idx="4294967295"/>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b="1">
                <a:latin typeface="+mj-lt"/>
              </a:rPr>
              <a:t>Next Steps</a:t>
            </a:r>
            <a:endParaRPr b="1">
              <a:latin typeface="+mj-lt"/>
            </a:endParaRPr>
          </a:p>
        </p:txBody>
      </p:sp>
      <p:sp>
        <p:nvSpPr>
          <p:cNvPr id="1330" name="Google Shape;1330;g2a4079a7ed1_0_83"/>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800"/>
              <a:buFont typeface="Noto Sans Symbols"/>
              <a:buNone/>
            </a:pPr>
            <a:r>
              <a:rPr lang="en-GB" sz="2800">
                <a:latin typeface="+mj-lt"/>
              </a:rPr>
              <a:t>	These will differ by program, but generally include</a:t>
            </a:r>
            <a:r>
              <a:rPr lang="en-GB" sz="2800">
                <a:latin typeface="+mj-lt"/>
                <a:ea typeface="Gill Sans"/>
                <a:cs typeface="Gill Sans"/>
                <a:sym typeface="Gill Sans"/>
              </a:rPr>
              <a:t>—</a:t>
            </a:r>
            <a:endParaRPr sz="2800">
              <a:solidFill>
                <a:srgbClr val="6C6463"/>
              </a:solidFill>
              <a:latin typeface="+mj-lt"/>
            </a:endParaRPr>
          </a:p>
          <a:p>
            <a:pPr marL="684212" lvl="1" indent="-230186" algn="l" rtl="0">
              <a:lnSpc>
                <a:spcPct val="100000"/>
              </a:lnSpc>
              <a:spcBef>
                <a:spcPts val="1200"/>
              </a:spcBef>
              <a:spcAft>
                <a:spcPts val="0"/>
              </a:spcAft>
              <a:buClr>
                <a:srgbClr val="6C6463"/>
              </a:buClr>
              <a:buSzPts val="2800"/>
              <a:buFont typeface="Arial"/>
              <a:buChar char="•"/>
            </a:pPr>
            <a:r>
              <a:rPr lang="en-GB" sz="2800">
                <a:solidFill>
                  <a:srgbClr val="6C6463"/>
                </a:solidFill>
                <a:latin typeface="+mj-lt"/>
              </a:rPr>
              <a:t>selecting mentees</a:t>
            </a:r>
            <a:endParaRPr sz="2800">
              <a:solidFill>
                <a:srgbClr val="6C6463"/>
              </a:solidFill>
              <a:latin typeface="+mj-lt"/>
            </a:endParaRPr>
          </a:p>
          <a:p>
            <a:pPr marL="684212" lvl="1" indent="-230186" algn="l" rtl="0">
              <a:lnSpc>
                <a:spcPct val="100000"/>
              </a:lnSpc>
              <a:spcBef>
                <a:spcPts val="1200"/>
              </a:spcBef>
              <a:spcAft>
                <a:spcPts val="0"/>
              </a:spcAft>
              <a:buClr>
                <a:srgbClr val="6C6463"/>
              </a:buClr>
              <a:buSzPts val="2800"/>
              <a:buFont typeface="Arial"/>
              <a:buChar char="•"/>
            </a:pPr>
            <a:r>
              <a:rPr lang="en-GB" sz="2800">
                <a:solidFill>
                  <a:srgbClr val="6C6463"/>
                </a:solidFill>
                <a:latin typeface="+mj-lt"/>
              </a:rPr>
              <a:t>pairing mentors and mentees</a:t>
            </a:r>
            <a:endParaRPr sz="2800">
              <a:solidFill>
                <a:srgbClr val="6C6463"/>
              </a:solidFill>
              <a:latin typeface="+mj-lt"/>
            </a:endParaRPr>
          </a:p>
          <a:p>
            <a:pPr marL="684212" lvl="1" indent="-230186" algn="l" rtl="0">
              <a:lnSpc>
                <a:spcPct val="100000"/>
              </a:lnSpc>
              <a:spcBef>
                <a:spcPts val="1200"/>
              </a:spcBef>
              <a:spcAft>
                <a:spcPts val="0"/>
              </a:spcAft>
              <a:buClr>
                <a:srgbClr val="6C6463"/>
              </a:buClr>
              <a:buSzPts val="2800"/>
              <a:buChar char="•"/>
            </a:pPr>
            <a:r>
              <a:rPr lang="en-GB" sz="2800">
                <a:solidFill>
                  <a:srgbClr val="6C6463"/>
                </a:solidFill>
                <a:latin typeface="+mj-lt"/>
              </a:rPr>
              <a:t>orientation meeting for mentors</a:t>
            </a:r>
            <a:endParaRPr sz="2800">
              <a:solidFill>
                <a:srgbClr val="6C6463"/>
              </a:solidFill>
              <a:latin typeface="+mj-lt"/>
            </a:endParaRPr>
          </a:p>
          <a:p>
            <a:pPr marL="684212" lvl="1" indent="-230186" algn="l" rtl="0">
              <a:lnSpc>
                <a:spcPct val="100000"/>
              </a:lnSpc>
              <a:spcBef>
                <a:spcPts val="1200"/>
              </a:spcBef>
              <a:spcAft>
                <a:spcPts val="0"/>
              </a:spcAft>
              <a:buClr>
                <a:srgbClr val="6C6463"/>
              </a:buClr>
              <a:buSzPts val="2800"/>
              <a:buChar char="•"/>
            </a:pPr>
            <a:r>
              <a:rPr lang="en-GB" sz="2800">
                <a:solidFill>
                  <a:srgbClr val="6C6463"/>
                </a:solidFill>
                <a:latin typeface="+mj-lt"/>
              </a:rPr>
              <a:t>orientation meeting for mentors and mentees.</a:t>
            </a:r>
            <a:endParaRPr sz="2800">
              <a:solidFill>
                <a:srgbClr val="6C6463"/>
              </a:solidFill>
              <a:latin typeface="+mj-lt"/>
            </a:endParaRPr>
          </a:p>
        </p:txBody>
      </p:sp>
      <p:sp>
        <p:nvSpPr>
          <p:cNvPr id="1329" name="Google Shape;1329;g2a4079a7ed1_0_83"/>
          <p:cNvSpPr txBox="1">
            <a:spLocks noGrp="1"/>
          </p:cNvSpPr>
          <p:nvPr>
            <p:ph type="sldNum" idx="12"/>
          </p:nvPr>
        </p:nvSpPr>
        <p:spPr>
          <a:xfrm>
            <a:off x="8285050" y="6333125"/>
            <a:ext cx="820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solidFill>
                  <a:schemeClr val="accent3"/>
                </a:solidFill>
                <a:latin typeface="+mj-lt"/>
              </a:rPr>
              <a:t>126</a:t>
            </a:fld>
            <a:endParaRPr>
              <a:solidFill>
                <a:schemeClr val="accent3"/>
              </a:solidFill>
              <a:latin typeface="+mj-lt"/>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6" name="Google Shape;1336;g2a4079a7ed1_0_0"/>
          <p:cNvSpPr txBox="1">
            <a:spLocks noGrp="1"/>
          </p:cNvSpPr>
          <p:nvPr>
            <p:ph type="title"/>
          </p:nvPr>
        </p:nvSpPr>
        <p:spPr>
          <a:xfrm>
            <a:off x="686104" y="0"/>
            <a:ext cx="7772400" cy="72136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Acknowledgments</a:t>
            </a:r>
            <a:endParaRPr/>
          </a:p>
        </p:txBody>
      </p:sp>
      <p:sp>
        <p:nvSpPr>
          <p:cNvPr id="1335" name="Google Shape;1335;g2a4079a7ed1_0_0"/>
          <p:cNvSpPr txBox="1">
            <a:spLocks noGrp="1"/>
          </p:cNvSpPr>
          <p:nvPr>
            <p:ph type="body" idx="1"/>
          </p:nvPr>
        </p:nvSpPr>
        <p:spPr>
          <a:xfrm>
            <a:off x="686100" y="797550"/>
            <a:ext cx="8216400" cy="553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250">
                <a:solidFill>
                  <a:srgbClr val="635C5B"/>
                </a:solidFill>
              </a:rPr>
              <a:t>The </a:t>
            </a:r>
            <a:r>
              <a:rPr lang="en-GB" sz="1250" i="1">
                <a:solidFill>
                  <a:srgbClr val="635C5B"/>
                </a:solidFill>
              </a:rPr>
              <a:t>Core Concepts in Mentorship Training for the Breastfeeding Counselling Mentorship Program</a:t>
            </a:r>
            <a:r>
              <a:rPr lang="en-GB" sz="1250">
                <a:solidFill>
                  <a:srgbClr val="635C5B"/>
                </a:solidFill>
              </a:rPr>
              <a:t> has been developed through a consultative and participatory approach that included many partners and stakeholders. The content development process was rigorous and thorough with a lot of input and feedback to build consensus. The authors are greatly indebted to all those who made contributions toward the development of this training, particularly those who participated in and steered the process and contributed technical and financial support including: United States Agency for International Development (USAID) Kenya</a:t>
            </a:r>
            <a:r>
              <a:rPr lang="en-GB" sz="1250"/>
              <a:t>,</a:t>
            </a:r>
            <a:r>
              <a:rPr lang="en-GB" sz="1250">
                <a:solidFill>
                  <a:srgbClr val="635C5B"/>
                </a:solidFill>
              </a:rPr>
              <a:t> USAID Washington</a:t>
            </a:r>
            <a:r>
              <a:rPr lang="en-GB" sz="1250"/>
              <a:t>,</a:t>
            </a:r>
            <a:r>
              <a:rPr lang="en-GB" sz="1250">
                <a:solidFill>
                  <a:srgbClr val="635C5B"/>
                </a:solidFill>
              </a:rPr>
              <a:t> USAID Advancing Nutrition</a:t>
            </a:r>
            <a:r>
              <a:rPr lang="en-GB" sz="1250"/>
              <a:t>,</a:t>
            </a:r>
            <a:r>
              <a:rPr lang="en-GB" sz="1250">
                <a:solidFill>
                  <a:srgbClr val="635C5B"/>
                </a:solidFill>
              </a:rPr>
              <a:t> and Nutrition International. We also are grateful to the Council of Governors for making it possible for county directors of health, and county reproductive health, child health, and nutrition focal persons to participate in various meetings, in particular the leadership from Nairobi County. This work would also not be possible without the leadership from Mbagathi County Referral Hospital which piloted the program in 2023, including Alexander Irungu, PhD, chief executive officer; Dr. Nicholas Tinega, medical superintendent; Dr. Erica Koima, deputy medical superintendent and head of clinical services; and Linet Kwamboka Kinara, nursing services manager. We are also grateful to the mentors and mentees at Mbagathi County Referral Hospital for sharing their experiences implementing the mentorship program, as well as the numerous clients that received breastfeeding counselling during the pilot of this mentorship program and whose feedback helped to inform improvements to this guidance document. </a:t>
            </a:r>
            <a:endParaRPr sz="1250">
              <a:solidFill>
                <a:srgbClr val="635C5B"/>
              </a:solidFill>
            </a:endParaRPr>
          </a:p>
          <a:p>
            <a:pPr marL="0" lvl="0" indent="0" algn="l" rtl="0">
              <a:spcBef>
                <a:spcPts val="0"/>
              </a:spcBef>
              <a:spcAft>
                <a:spcPts val="0"/>
              </a:spcAft>
              <a:buClr>
                <a:schemeClr val="dk1"/>
              </a:buClr>
              <a:buSzPts val="1100"/>
              <a:buFont typeface="Arial"/>
              <a:buNone/>
            </a:pPr>
            <a:endParaRPr sz="1250">
              <a:solidFill>
                <a:srgbClr val="635C5B"/>
              </a:solidFill>
            </a:endParaRPr>
          </a:p>
          <a:p>
            <a:pPr marL="0" lvl="0" indent="0" algn="l" rtl="0">
              <a:spcBef>
                <a:spcPts val="0"/>
              </a:spcBef>
              <a:spcAft>
                <a:spcPts val="0"/>
              </a:spcAft>
              <a:buClr>
                <a:schemeClr val="dk1"/>
              </a:buClr>
              <a:buSzPts val="1100"/>
              <a:buFont typeface="Arial"/>
              <a:buNone/>
            </a:pPr>
            <a:r>
              <a:rPr lang="en-GB" sz="1250">
                <a:solidFill>
                  <a:srgbClr val="635C5B"/>
                </a:solidFill>
              </a:rPr>
              <a:t>A few other individuals made exceptional contributions to the development of this document, including: Ruth Tiampati, Child Health and Nutrition Team lead, Office of Health, Population and Nutrition, USAID Kenya; Veronica Kirogo, director of the Division of Nutrition and Dietetics Services, Ministry of Health (MoH); Caroline Arimi, program officer for Maternal, Infant, and Young Child Nutrition (MIYCN), Division of Nutrition and Dietetics, MoH; and </a:t>
            </a:r>
            <a:r>
              <a:rPr lang="en-GB" sz="1250"/>
              <a:t>the l</a:t>
            </a:r>
            <a:r>
              <a:rPr lang="en-GB" sz="1250">
                <a:solidFill>
                  <a:srgbClr val="635C5B"/>
                </a:solidFill>
              </a:rPr>
              <a:t>ate Rose Wambu, former program officer for MIYCN, Division of Nutrition and Dietetics, MoH and former chair of the National MIYCN Technical Working Group. Other individuals made significant contributions, including Esther Mogusu, director of nutrition, Department of Health, Wellness, and Nutrition, Nairobi County; Brian Njoroge; and the late Professor Rachel Musoke. Annex 1 lists all contributors.</a:t>
            </a:r>
            <a:endParaRPr sz="1250">
              <a:solidFill>
                <a:srgbClr val="635C5B"/>
              </a:solidFill>
            </a:endParaRPr>
          </a:p>
          <a:p>
            <a:pPr marL="0" lvl="0" indent="0" algn="l" rtl="0">
              <a:spcBef>
                <a:spcPts val="600"/>
              </a:spcBef>
              <a:spcAft>
                <a:spcPts val="0"/>
              </a:spcAft>
              <a:buClr>
                <a:schemeClr val="dk1"/>
              </a:buClr>
              <a:buSzPts val="1100"/>
              <a:buFont typeface="Arial"/>
              <a:buNone/>
            </a:pPr>
            <a:r>
              <a:rPr lang="en-GB" sz="1250">
                <a:solidFill>
                  <a:srgbClr val="635C5B"/>
                </a:solidFill>
              </a:rPr>
              <a:t>Special thanks and gratitude to the senior management of the MoH under leadership of Director General Dr. Patrick Amoth for creating an enabling environment for implementation of breastfeeding counselling services. </a:t>
            </a:r>
            <a:endParaRPr sz="1250">
              <a:solidFill>
                <a:srgbClr val="635C5B"/>
              </a:solidFill>
            </a:endParaRPr>
          </a:p>
          <a:p>
            <a:pPr marL="0" lvl="0" indent="0" algn="l" rtl="0">
              <a:spcBef>
                <a:spcPts val="600"/>
              </a:spcBef>
              <a:spcAft>
                <a:spcPts val="0"/>
              </a:spcAft>
              <a:buClr>
                <a:schemeClr val="dk1"/>
              </a:buClr>
              <a:buSzPts val="1100"/>
              <a:buFont typeface="Arial"/>
              <a:buNone/>
            </a:pPr>
            <a:r>
              <a:rPr lang="en-GB" sz="1250">
                <a:solidFill>
                  <a:srgbClr val="635C5B"/>
                </a:solidFill>
              </a:rPr>
              <a:t>We would also like to acknowledge the International Training and Education Center on HIV (I-TECH) whose training content, Basics of Clinical Mentoring, including tools and resources for mentors, were heavily drawn upon in the development of this training. </a:t>
            </a:r>
            <a:endParaRPr sz="1250">
              <a:solidFill>
                <a:srgbClr val="635C5B"/>
              </a:solidFill>
            </a:endParaRPr>
          </a:p>
        </p:txBody>
      </p:sp>
      <p:sp>
        <p:nvSpPr>
          <p:cNvPr id="1337" name="Google Shape;1337;g2a4079a7ed1_0_0"/>
          <p:cNvSpPr txBox="1">
            <a:spLocks noGrp="1"/>
          </p:cNvSpPr>
          <p:nvPr>
            <p:ph type="sldNum" idx="12"/>
          </p:nvPr>
        </p:nvSpPr>
        <p:spPr>
          <a:xfrm>
            <a:off x="8224200" y="6333125"/>
            <a:ext cx="88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21"/>
          <p:cNvSpPr txBox="1">
            <a:spLocks noGrp="1"/>
          </p:cNvSpPr>
          <p:nvPr>
            <p:ph type="sldNum" idx="12"/>
          </p:nvPr>
        </p:nvSpPr>
        <p:spPr>
          <a:xfrm>
            <a:off x="8082150" y="6333125"/>
            <a:ext cx="1023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128</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g2a37ad84ba3_0_921"/>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Rationale for a Mentorship Program to Strengthen Breastfeeding Counselling Competencies</a:t>
            </a:r>
            <a:endParaRPr/>
          </a:p>
        </p:txBody>
      </p:sp>
      <p:sp>
        <p:nvSpPr>
          <p:cNvPr id="353" name="Google Shape;353;g2a37ad84ba3_0_921"/>
          <p:cNvSpPr txBox="1">
            <a:spLocks noGrp="1"/>
          </p:cNvSpPr>
          <p:nvPr>
            <p:ph type="body" idx="1"/>
          </p:nvPr>
        </p:nvSpPr>
        <p:spPr>
          <a:xfrm>
            <a:off x="505500" y="1478475"/>
            <a:ext cx="8133600" cy="4572000"/>
          </a:xfrm>
          <a:prstGeom prst="rect">
            <a:avLst/>
          </a:prstGeom>
        </p:spPr>
        <p:txBody>
          <a:bodyPr spcFirstLastPara="1" wrap="square" lIns="0" tIns="0" rIns="0" bIns="0" anchor="t" anchorCtr="0">
            <a:noAutofit/>
          </a:bodyPr>
          <a:lstStyle/>
          <a:p>
            <a:pPr marL="457200" lvl="0" indent="-336550" algn="l" rtl="0">
              <a:spcBef>
                <a:spcPts val="0"/>
              </a:spcBef>
              <a:spcAft>
                <a:spcPts val="0"/>
              </a:spcAft>
              <a:buClr>
                <a:srgbClr val="635C5B"/>
              </a:buClr>
              <a:buSzPts val="1700"/>
              <a:buFont typeface="Gill Sans"/>
              <a:buChar char="●"/>
            </a:pPr>
            <a:r>
              <a:rPr lang="en-GB" sz="1900">
                <a:solidFill>
                  <a:srgbClr val="635C5B"/>
                </a:solidFill>
              </a:rPr>
              <a:t>Kenya embraced the </a:t>
            </a:r>
            <a:r>
              <a:rPr lang="en-GB" sz="1900" i="1">
                <a:solidFill>
                  <a:srgbClr val="635C5B"/>
                </a:solidFill>
              </a:rPr>
              <a:t>BFHI Training Course for Maternity Staff</a:t>
            </a:r>
            <a:r>
              <a:rPr lang="en-GB" sz="1900">
                <a:solidFill>
                  <a:srgbClr val="635C5B"/>
                </a:solidFill>
              </a:rPr>
              <a:t>, which serves as a strong foundation around which to structure a mentorship program.</a:t>
            </a:r>
            <a:endParaRPr sz="1900">
              <a:solidFill>
                <a:srgbClr val="635C5B"/>
              </a:solidFill>
            </a:endParaRPr>
          </a:p>
          <a:p>
            <a:pPr marL="457200" lvl="0" indent="-336550" algn="l" rtl="0">
              <a:lnSpc>
                <a:spcPct val="115000"/>
              </a:lnSpc>
              <a:spcBef>
                <a:spcPts val="1000"/>
              </a:spcBef>
              <a:spcAft>
                <a:spcPts val="0"/>
              </a:spcAft>
              <a:buSzPts val="1700"/>
              <a:buChar char="●"/>
            </a:pPr>
            <a:r>
              <a:rPr lang="en-GB" sz="1900">
                <a:solidFill>
                  <a:schemeClr val="accent3"/>
                </a:solidFill>
              </a:rPr>
              <a:t>Kenya seeks to scale up BFHI and a mentorship program would contribute to efforts to achieve Step 2 of the BFHI Ten Steps and sustainably strengthen strengthen health worker competencies. </a:t>
            </a:r>
            <a:endParaRPr sz="1900"/>
          </a:p>
          <a:p>
            <a:pPr marL="457200" lvl="0" indent="-336550" algn="l" rtl="0">
              <a:spcBef>
                <a:spcPts val="1000"/>
              </a:spcBef>
              <a:spcAft>
                <a:spcPts val="0"/>
              </a:spcAft>
              <a:buClr>
                <a:srgbClr val="635C5B"/>
              </a:buClr>
              <a:buSzPts val="1700"/>
              <a:buFont typeface="Gill Sans"/>
              <a:buChar char="●"/>
            </a:pPr>
            <a:r>
              <a:rPr lang="en-GB" sz="1900">
                <a:solidFill>
                  <a:srgbClr val="635C5B"/>
                </a:solidFill>
              </a:rPr>
              <a:t>Mentorship is a flexible teaching and learning process that can address on-the-job challenges. </a:t>
            </a:r>
            <a:endParaRPr sz="1900">
              <a:solidFill>
                <a:srgbClr val="635C5B"/>
              </a:solidFill>
            </a:endParaRPr>
          </a:p>
          <a:p>
            <a:pPr marL="457200" lvl="0" indent="-336550" algn="l" rtl="0">
              <a:spcBef>
                <a:spcPts val="800"/>
              </a:spcBef>
              <a:spcAft>
                <a:spcPts val="0"/>
              </a:spcAft>
              <a:buClr>
                <a:srgbClr val="635C5B"/>
              </a:buClr>
              <a:buSzPts val="1700"/>
              <a:buFont typeface="Gill Sans"/>
              <a:buChar char="●"/>
            </a:pPr>
            <a:r>
              <a:rPr lang="en-GB" sz="1900">
                <a:solidFill>
                  <a:srgbClr val="635C5B"/>
                </a:solidFill>
              </a:rPr>
              <a:t>There are limited opportunities for continuing professional development and refresher training on breastfeeding counselling for health care workers. A mentorship program would fill this gap in a meaningful way.</a:t>
            </a:r>
            <a:endParaRPr sz="1900">
              <a:solidFill>
                <a:srgbClr val="635C5B"/>
              </a:solidFill>
            </a:endParaRPr>
          </a:p>
          <a:p>
            <a:pPr marL="457200" lvl="0" indent="-336550" algn="l" rtl="0">
              <a:spcBef>
                <a:spcPts val="800"/>
              </a:spcBef>
              <a:spcAft>
                <a:spcPts val="800"/>
              </a:spcAft>
              <a:buClr>
                <a:srgbClr val="635C5B"/>
              </a:buClr>
              <a:buSzPts val="1700"/>
              <a:buFont typeface="Gill Sans"/>
              <a:buChar char="●"/>
            </a:pPr>
            <a:r>
              <a:rPr lang="en-GB" sz="1900">
                <a:solidFill>
                  <a:srgbClr val="635C5B"/>
                </a:solidFill>
              </a:rPr>
              <a:t>A breastfeeding counselling mentorship package would create a critical bridge between the BFHI, the </a:t>
            </a:r>
            <a:r>
              <a:rPr lang="en-GB" sz="1900" i="1">
                <a:solidFill>
                  <a:srgbClr val="635C5B"/>
                </a:solidFill>
              </a:rPr>
              <a:t>BFHI Training Course for Maternity Staff, </a:t>
            </a:r>
            <a:r>
              <a:rPr lang="en-GB" sz="1900">
                <a:solidFill>
                  <a:srgbClr val="635C5B"/>
                </a:solidFill>
              </a:rPr>
              <a:t>and the </a:t>
            </a:r>
            <a:r>
              <a:rPr lang="en-GB" sz="1900" i="1">
                <a:solidFill>
                  <a:srgbClr val="635C5B"/>
                </a:solidFill>
              </a:rPr>
              <a:t>BFHI Competency Verification Toolkit</a:t>
            </a:r>
            <a:r>
              <a:rPr lang="en-GB" sz="1900">
                <a:solidFill>
                  <a:srgbClr val="635C5B"/>
                </a:solidFill>
              </a:rPr>
              <a:t>, helping to operationalize and embed these competencies across facility staff.</a:t>
            </a:r>
            <a:endParaRPr sz="1900">
              <a:solidFill>
                <a:srgbClr val="635C5B"/>
              </a:solidFill>
            </a:endParaRPr>
          </a:p>
        </p:txBody>
      </p:sp>
      <p:sp>
        <p:nvSpPr>
          <p:cNvPr id="355" name="Google Shape;355;g2a37ad84ba3_0_92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g2a37ad84ba3_0_53"/>
          <p:cNvSpPr txBox="1">
            <a:spLocks noGrp="1"/>
          </p:cNvSpPr>
          <p:nvPr>
            <p:ph type="title"/>
          </p:nvPr>
        </p:nvSpPr>
        <p:spPr>
          <a:xfrm>
            <a:off x="524575" y="266700"/>
            <a:ext cx="8032209"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Goal </a:t>
            </a:r>
            <a:r>
              <a:rPr lang="en-GB" dirty="0"/>
              <a:t>and Objectives of the Mentorship Program</a:t>
            </a:r>
            <a:endParaRPr dirty="0"/>
          </a:p>
        </p:txBody>
      </p:sp>
      <p:sp>
        <p:nvSpPr>
          <p:cNvPr id="360" name="Google Shape;360;g2a37ad84ba3_0_53"/>
          <p:cNvSpPr txBox="1">
            <a:spLocks noGrp="1"/>
          </p:cNvSpPr>
          <p:nvPr>
            <p:ph type="body" idx="1"/>
          </p:nvPr>
        </p:nvSpPr>
        <p:spPr>
          <a:xfrm>
            <a:off x="524575" y="1352675"/>
            <a:ext cx="8490900" cy="914400"/>
          </a:xfrm>
          <a:prstGeom prst="rect">
            <a:avLst/>
          </a:prstGeom>
          <a:noFill/>
          <a:ln>
            <a:noFill/>
          </a:ln>
        </p:spPr>
        <p:txBody>
          <a:bodyPr spcFirstLastPara="1" wrap="square" lIns="0" tIns="0" rIns="0" bIns="0" anchor="t" anchorCtr="0">
            <a:normAutofit/>
          </a:bodyPr>
          <a:lstStyle/>
          <a:p>
            <a:pPr marL="230187" lvl="0" indent="-217487" algn="l" rtl="0">
              <a:lnSpc>
                <a:spcPct val="100000"/>
              </a:lnSpc>
              <a:spcBef>
                <a:spcPts val="0"/>
              </a:spcBef>
              <a:spcAft>
                <a:spcPts val="0"/>
              </a:spcAft>
              <a:buClr>
                <a:srgbClr val="635C5B"/>
              </a:buClr>
              <a:buSzPts val="1800"/>
              <a:buChar char="•"/>
            </a:pPr>
            <a:r>
              <a:rPr lang="en-GB" sz="1800" b="1"/>
              <a:t>Goal</a:t>
            </a:r>
            <a:r>
              <a:rPr lang="en-GB" sz="1800"/>
              <a:t>: Improve the quality of breastfeeding counselling provided by health workers.</a:t>
            </a:r>
            <a:endParaRPr sz="1800">
              <a:solidFill>
                <a:srgbClr val="635C5B"/>
              </a:solidFill>
            </a:endParaRPr>
          </a:p>
        </p:txBody>
      </p:sp>
      <p:sp>
        <p:nvSpPr>
          <p:cNvPr id="365" name="Google Shape;365;g2a37ad84ba3_0_53"/>
          <p:cNvSpPr txBox="1"/>
          <p:nvPr/>
        </p:nvSpPr>
        <p:spPr>
          <a:xfrm>
            <a:off x="436650" y="1657050"/>
            <a:ext cx="6921080" cy="4832062"/>
          </a:xfrm>
          <a:prstGeom prst="rect">
            <a:avLst/>
          </a:prstGeom>
          <a:noFill/>
          <a:ln>
            <a:noFill/>
          </a:ln>
        </p:spPr>
        <p:txBody>
          <a:bodyPr spcFirstLastPara="1" wrap="square" lIns="91425" tIns="91425" rIns="91425" bIns="91425" anchor="t" anchorCtr="0">
            <a:spAutoFit/>
          </a:bodyPr>
          <a:lstStyle/>
          <a:p>
            <a:pPr marL="230187" lvl="0" indent="-217487" algn="l" rtl="0">
              <a:spcBef>
                <a:spcPts val="1200"/>
              </a:spcBef>
              <a:spcAft>
                <a:spcPts val="0"/>
              </a:spcAft>
              <a:buClr>
                <a:srgbClr val="635C5B"/>
              </a:buClr>
              <a:buSzPts val="1800"/>
              <a:buChar char="•"/>
            </a:pPr>
            <a:r>
              <a:rPr lang="en-GB" sz="1800" b="1" dirty="0">
                <a:solidFill>
                  <a:srgbClr val="635C5B"/>
                </a:solidFill>
                <a:latin typeface="+mj-lt"/>
                <a:ea typeface="Gill Sans"/>
                <a:cs typeface="Gill Sans"/>
                <a:sym typeface="Gill Sans"/>
              </a:rPr>
              <a:t>Objectives:</a:t>
            </a:r>
            <a:endParaRPr sz="1800" dirty="0">
              <a:solidFill>
                <a:srgbClr val="635C5B"/>
              </a:solidFill>
              <a:latin typeface="+mj-lt"/>
              <a:ea typeface="Gill Sans"/>
              <a:cs typeface="Gill Sans"/>
              <a:sym typeface="Gill Sans"/>
            </a:endParaRPr>
          </a:p>
          <a:p>
            <a:pPr marL="752476" lvl="1" indent="-285750" algn="l" rtl="0">
              <a:spcBef>
                <a:spcPts val="1200"/>
              </a:spcBef>
              <a:spcAft>
                <a:spcPts val="0"/>
              </a:spcAft>
              <a:buClr>
                <a:srgbClr val="635C5B"/>
              </a:buClr>
              <a:buSzPts val="1800"/>
              <a:buFont typeface="Arial" panose="020B0604020202020204" pitchFamily="34" charset="0"/>
              <a:buChar char="—"/>
            </a:pPr>
            <a:r>
              <a:rPr lang="en-GB" sz="1800" dirty="0">
                <a:solidFill>
                  <a:srgbClr val="635C5B"/>
                </a:solidFill>
                <a:latin typeface="+mj-lt"/>
                <a:ea typeface="Gill Sans"/>
                <a:cs typeface="Gill Sans"/>
                <a:sym typeface="Gill Sans"/>
              </a:rPr>
              <a:t>Reinforce and strengthen 7 of the 16 breastfeeding counselling competencies needed for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implementation of BFHI.</a:t>
            </a:r>
            <a:endParaRPr sz="1800" dirty="0">
              <a:solidFill>
                <a:srgbClr val="635C5B"/>
              </a:solidFill>
              <a:latin typeface="+mj-lt"/>
              <a:ea typeface="Gill Sans"/>
              <a:cs typeface="Gill Sans"/>
              <a:sym typeface="Gill Sans"/>
            </a:endParaRPr>
          </a:p>
          <a:p>
            <a:pPr marL="752476" lvl="1" indent="-285750" algn="l" rtl="0">
              <a:spcBef>
                <a:spcPts val="1200"/>
              </a:spcBef>
              <a:spcAft>
                <a:spcPts val="0"/>
              </a:spcAft>
              <a:buClr>
                <a:srgbClr val="635C5B"/>
              </a:buClr>
              <a:buSzPts val="1800"/>
              <a:buFont typeface="Arial" panose="020B0604020202020204" pitchFamily="34" charset="0"/>
              <a:buChar char="—"/>
            </a:pPr>
            <a:r>
              <a:rPr lang="en-GB" sz="1800" dirty="0">
                <a:solidFill>
                  <a:srgbClr val="635C5B"/>
                </a:solidFill>
                <a:latin typeface="+mj-lt"/>
                <a:ea typeface="Gill Sans"/>
                <a:cs typeface="Gill Sans"/>
                <a:sym typeface="Gill Sans"/>
              </a:rPr>
              <a:t>Support mentees to apply skills learned in the </a:t>
            </a:r>
            <a:br>
              <a:rPr lang="en-GB" sz="1800" dirty="0">
                <a:solidFill>
                  <a:srgbClr val="635C5B"/>
                </a:solidFill>
                <a:latin typeface="+mj-lt"/>
                <a:ea typeface="Gill Sans"/>
                <a:cs typeface="Gill Sans"/>
                <a:sym typeface="Gill Sans"/>
              </a:rPr>
            </a:br>
            <a:r>
              <a:rPr lang="en-GB" sz="1800" i="1" dirty="0">
                <a:solidFill>
                  <a:srgbClr val="635C5B"/>
                </a:solidFill>
                <a:latin typeface="+mj-lt"/>
                <a:ea typeface="Gill Sans"/>
                <a:cs typeface="Gill Sans"/>
                <a:sym typeface="Gill Sans"/>
              </a:rPr>
              <a:t>BFHI Training Course for Maternity Staff</a:t>
            </a:r>
            <a:r>
              <a:rPr lang="en-GB" sz="1800" dirty="0">
                <a:solidFill>
                  <a:srgbClr val="635C5B"/>
                </a:solidFill>
                <a:latin typeface="+mj-lt"/>
                <a:ea typeface="Gill Sans"/>
                <a:cs typeface="Gill Sans"/>
                <a:sym typeface="Gill Sans"/>
              </a:rPr>
              <a:t>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during breastfeeding counselling sessions with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clients.</a:t>
            </a:r>
            <a:endParaRPr sz="1800" dirty="0">
              <a:solidFill>
                <a:srgbClr val="635C5B"/>
              </a:solidFill>
              <a:latin typeface="+mj-lt"/>
              <a:ea typeface="Gill Sans"/>
              <a:cs typeface="Gill Sans"/>
              <a:sym typeface="Gill Sans"/>
            </a:endParaRPr>
          </a:p>
          <a:p>
            <a:pPr marL="752476" lvl="1" indent="-285750" algn="l" rtl="0">
              <a:spcBef>
                <a:spcPts val="1200"/>
              </a:spcBef>
              <a:spcAft>
                <a:spcPts val="0"/>
              </a:spcAft>
              <a:buClr>
                <a:srgbClr val="635C5B"/>
              </a:buClr>
              <a:buSzPts val="1800"/>
              <a:buFont typeface="Arial" panose="020B0604020202020204" pitchFamily="34" charset="0"/>
              <a:buChar char="—"/>
            </a:pPr>
            <a:r>
              <a:rPr lang="en-GB" sz="1800" dirty="0">
                <a:solidFill>
                  <a:srgbClr val="635C5B"/>
                </a:solidFill>
                <a:latin typeface="+mj-lt"/>
                <a:ea typeface="Gill Sans"/>
                <a:cs typeface="Gill Sans"/>
                <a:sym typeface="Gill Sans"/>
              </a:rPr>
              <a:t>Cultivate a skilled team of on-site mentors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who can champion and support quality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breastfeeding counselling and serve as a resource for </a:t>
            </a:r>
            <a:br>
              <a:rPr lang="en-GB" sz="1800" dirty="0">
                <a:solidFill>
                  <a:srgbClr val="635C5B"/>
                </a:solidFill>
                <a:latin typeface="+mj-lt"/>
                <a:ea typeface="Gill Sans"/>
                <a:cs typeface="Gill Sans"/>
                <a:sym typeface="Gill Sans"/>
              </a:rPr>
            </a:br>
            <a:r>
              <a:rPr lang="en-GB" sz="1800" dirty="0">
                <a:solidFill>
                  <a:srgbClr val="635C5B"/>
                </a:solidFill>
                <a:latin typeface="+mj-lt"/>
                <a:ea typeface="Gill Sans"/>
                <a:cs typeface="Gill Sans"/>
                <a:sym typeface="Gill Sans"/>
              </a:rPr>
              <a:t>mentees.</a:t>
            </a:r>
            <a:endParaRPr sz="1800" dirty="0">
              <a:solidFill>
                <a:srgbClr val="635C5B"/>
              </a:solidFill>
              <a:latin typeface="+mj-lt"/>
              <a:ea typeface="Gill Sans"/>
              <a:cs typeface="Gill Sans"/>
              <a:sym typeface="Gill Sans"/>
            </a:endParaRPr>
          </a:p>
          <a:p>
            <a:pPr marL="752476" lvl="1" indent="-285750" algn="l" rtl="0">
              <a:spcBef>
                <a:spcPts val="1200"/>
              </a:spcBef>
              <a:spcAft>
                <a:spcPts val="0"/>
              </a:spcAft>
              <a:buClr>
                <a:srgbClr val="635C5B"/>
              </a:buClr>
              <a:buSzPts val="1800"/>
              <a:buFont typeface="Arial" panose="020B0604020202020204" pitchFamily="34" charset="0"/>
              <a:buChar char="—"/>
            </a:pPr>
            <a:r>
              <a:rPr lang="en-GB" sz="1800" dirty="0">
                <a:solidFill>
                  <a:srgbClr val="635C5B"/>
                </a:solidFill>
                <a:latin typeface="+mj-lt"/>
                <a:ea typeface="Gill Sans"/>
                <a:cs typeface="Gill Sans"/>
                <a:sym typeface="Gill Sans"/>
              </a:rPr>
              <a:t>Create an enabling environment for providing quality breastfeeding counselling at all relevant service delivery points.</a:t>
            </a:r>
            <a:endParaRPr sz="1000" dirty="0">
              <a:latin typeface="+mj-lt"/>
            </a:endParaRPr>
          </a:p>
        </p:txBody>
      </p:sp>
      <p:pic>
        <p:nvPicPr>
          <p:cNvPr id="363" name="Google Shape;363;g2a37ad84ba3_0_53" descr="A female medical staff with face mask holds a swaddled newborn and talks to a woman. "/>
          <p:cNvPicPr preferRelativeResize="0"/>
          <p:nvPr/>
        </p:nvPicPr>
        <p:blipFill>
          <a:blip r:embed="rId3">
            <a:alphaModFix/>
          </a:blip>
          <a:stretch>
            <a:fillRect/>
          </a:stretch>
        </p:blipFill>
        <p:spPr>
          <a:xfrm>
            <a:off x="5606850" y="2594850"/>
            <a:ext cx="3388652" cy="2324517"/>
          </a:xfrm>
          <a:prstGeom prst="rect">
            <a:avLst/>
          </a:prstGeom>
          <a:noFill/>
          <a:ln>
            <a:noFill/>
          </a:ln>
        </p:spPr>
      </p:pic>
      <p:sp>
        <p:nvSpPr>
          <p:cNvPr id="364" name="Google Shape;364;g2a37ad84ba3_0_53"/>
          <p:cNvSpPr txBox="1"/>
          <p:nvPr/>
        </p:nvSpPr>
        <p:spPr>
          <a:xfrm rot="377">
            <a:off x="6262800" y="4919525"/>
            <a:ext cx="2732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chemeClr val="accent3"/>
                </a:solidFill>
                <a:latin typeface="+mj-lt"/>
                <a:ea typeface="Gill Sans"/>
                <a:cs typeface="Gill Sans"/>
                <a:sym typeface="Gill Sans"/>
              </a:rPr>
              <a:t>Photo credit: Fridah Bwari/Save the Children</a:t>
            </a:r>
            <a:endParaRPr sz="1000">
              <a:solidFill>
                <a:schemeClr val="accent3"/>
              </a:solidFill>
              <a:latin typeface="+mj-lt"/>
              <a:ea typeface="Gill Sans"/>
              <a:cs typeface="Gill Sans"/>
              <a:sym typeface="Gill Sans"/>
            </a:endParaRPr>
          </a:p>
          <a:p>
            <a:pPr marL="0" lvl="0" indent="0" algn="r" rtl="0">
              <a:spcBef>
                <a:spcPts val="0"/>
              </a:spcBef>
              <a:spcAft>
                <a:spcPts val="0"/>
              </a:spcAft>
              <a:buNone/>
            </a:pPr>
            <a:endParaRPr>
              <a:latin typeface="+mj-lt"/>
              <a:ea typeface="Gill Sans"/>
              <a:cs typeface="Gill Sans"/>
              <a:sym typeface="Gill Sans"/>
            </a:endParaRPr>
          </a:p>
        </p:txBody>
      </p:sp>
      <p:sp>
        <p:nvSpPr>
          <p:cNvPr id="362" name="Google Shape;362;g2a37ad84ba3_0_5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g2a37ad84ba3_0_60"/>
          <p:cNvSpPr txBox="1">
            <a:spLocks noGrp="1"/>
          </p:cNvSpPr>
          <p:nvPr>
            <p:ph type="title"/>
          </p:nvPr>
        </p:nvSpPr>
        <p:spPr>
          <a:xfrm>
            <a:off x="685800" y="353641"/>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Mentorship Program Package</a:t>
            </a:r>
            <a:endParaRPr/>
          </a:p>
        </p:txBody>
      </p:sp>
      <p:sp>
        <p:nvSpPr>
          <p:cNvPr id="370" name="Google Shape;370;g2a37ad84ba3_0_60"/>
          <p:cNvSpPr txBox="1">
            <a:spLocks noGrp="1"/>
          </p:cNvSpPr>
          <p:nvPr>
            <p:ph type="body" idx="1"/>
          </p:nvPr>
        </p:nvSpPr>
        <p:spPr>
          <a:xfrm>
            <a:off x="685800" y="1362450"/>
            <a:ext cx="3886200" cy="4808700"/>
          </a:xfrm>
          <a:prstGeom prst="rect">
            <a:avLst/>
          </a:prstGeom>
          <a:noFill/>
          <a:ln>
            <a:noFill/>
          </a:ln>
        </p:spPr>
        <p:txBody>
          <a:bodyPr spcFirstLastPara="1" wrap="square" lIns="0" tIns="0" rIns="0" bIns="0" anchor="t" anchorCtr="0">
            <a:normAutofit fontScale="92500"/>
          </a:bodyPr>
          <a:lstStyle/>
          <a:p>
            <a:pPr marL="230187" lvl="0" indent="-230187" algn="l" rtl="0">
              <a:lnSpc>
                <a:spcPct val="100000"/>
              </a:lnSpc>
              <a:spcBef>
                <a:spcPts val="0"/>
              </a:spcBef>
              <a:spcAft>
                <a:spcPts val="0"/>
              </a:spcAft>
              <a:buClr>
                <a:srgbClr val="635C5B"/>
              </a:buClr>
              <a:buSzPts val="2000"/>
              <a:buChar char="•"/>
            </a:pPr>
            <a:r>
              <a:rPr lang="en-GB" i="1" dirty="0"/>
              <a:t>Implementation Guidance for a </a:t>
            </a:r>
            <a:br>
              <a:rPr lang="en-GB" i="1" dirty="0"/>
            </a:br>
            <a:r>
              <a:rPr lang="en-GB" i="1" dirty="0"/>
              <a:t>Facility-Based Breastfeeding </a:t>
            </a:r>
            <a:br>
              <a:rPr lang="en-GB" i="1" dirty="0"/>
            </a:br>
            <a:r>
              <a:rPr lang="en-GB" i="1" dirty="0"/>
              <a:t>Counselling Mentorship Program:</a:t>
            </a:r>
            <a:endParaRPr dirty="0"/>
          </a:p>
          <a:p>
            <a:pPr marL="914400" lvl="1" indent="-355600" algn="l" rtl="0">
              <a:lnSpc>
                <a:spcPct val="100000"/>
              </a:lnSpc>
              <a:spcBef>
                <a:spcPts val="1000"/>
              </a:spcBef>
              <a:spcAft>
                <a:spcPts val="0"/>
              </a:spcAft>
              <a:buSzPts val="2000"/>
              <a:buChar char="–"/>
            </a:pPr>
            <a:r>
              <a:rPr lang="en-GB" dirty="0">
                <a:latin typeface="+mj-lt"/>
              </a:rPr>
              <a:t>Includes mentor and mentee job aids and monitoring and reporting forms</a:t>
            </a:r>
            <a:endParaRPr dirty="0">
              <a:latin typeface="+mj-lt"/>
            </a:endParaRPr>
          </a:p>
          <a:p>
            <a:pPr marL="914400" lvl="1" indent="-355600" algn="l" rtl="0">
              <a:lnSpc>
                <a:spcPct val="100000"/>
              </a:lnSpc>
              <a:spcBef>
                <a:spcPts val="0"/>
              </a:spcBef>
              <a:spcAft>
                <a:spcPts val="0"/>
              </a:spcAft>
              <a:buClr>
                <a:srgbClr val="635C5B"/>
              </a:buClr>
              <a:buSzPts val="2000"/>
              <a:buChar char="–"/>
            </a:pPr>
            <a:r>
              <a:rPr lang="en-GB" dirty="0">
                <a:latin typeface="+mj-lt"/>
              </a:rPr>
              <a:t>Includes slide decks to use during orientation and inception meetings</a:t>
            </a:r>
            <a:endParaRPr dirty="0">
              <a:latin typeface="+mj-lt"/>
            </a:endParaRPr>
          </a:p>
          <a:p>
            <a:pPr marL="228600" lvl="0" indent="-184150" algn="l" rtl="0">
              <a:lnSpc>
                <a:spcPct val="100000"/>
              </a:lnSpc>
              <a:spcBef>
                <a:spcPts val="1200"/>
              </a:spcBef>
              <a:spcAft>
                <a:spcPts val="0"/>
              </a:spcAft>
              <a:buSzPts val="2000"/>
              <a:buChar char="•"/>
            </a:pPr>
            <a:r>
              <a:rPr lang="en-GB" i="1" dirty="0"/>
              <a:t>Core Concepts in Mentorship Training</a:t>
            </a:r>
            <a:r>
              <a:rPr lang="en-GB" dirty="0"/>
              <a:t> course and accompanying materials:</a:t>
            </a:r>
            <a:endParaRPr dirty="0"/>
          </a:p>
          <a:p>
            <a:pPr marL="914400" lvl="1" indent="-355600" algn="l" rtl="0">
              <a:lnSpc>
                <a:spcPct val="100000"/>
              </a:lnSpc>
              <a:spcBef>
                <a:spcPts val="1200"/>
              </a:spcBef>
              <a:spcAft>
                <a:spcPts val="0"/>
              </a:spcAft>
              <a:buClr>
                <a:srgbClr val="635C5B"/>
              </a:buClr>
              <a:buSzPts val="2000"/>
              <a:buChar char="–"/>
            </a:pPr>
            <a:r>
              <a:rPr lang="en-GB" dirty="0">
                <a:latin typeface="+mj-lt"/>
              </a:rPr>
              <a:t>Facilitator’s Guide</a:t>
            </a:r>
            <a:endParaRPr dirty="0">
              <a:latin typeface="+mj-lt"/>
            </a:endParaRPr>
          </a:p>
          <a:p>
            <a:pPr marL="914400" lvl="1" indent="-355600" algn="l" rtl="0">
              <a:lnSpc>
                <a:spcPct val="100000"/>
              </a:lnSpc>
              <a:spcBef>
                <a:spcPts val="1200"/>
              </a:spcBef>
              <a:spcAft>
                <a:spcPts val="0"/>
              </a:spcAft>
              <a:buClr>
                <a:srgbClr val="635C5B"/>
              </a:buClr>
              <a:buSzPts val="2000"/>
              <a:buChar char="–"/>
            </a:pPr>
            <a:r>
              <a:rPr lang="en-GB" dirty="0">
                <a:latin typeface="+mj-lt"/>
              </a:rPr>
              <a:t>Participant’s Manual</a:t>
            </a:r>
            <a:endParaRPr dirty="0">
              <a:latin typeface="+mj-lt"/>
            </a:endParaRPr>
          </a:p>
          <a:p>
            <a:pPr marL="914400" lvl="1" indent="-355600" algn="l" rtl="0">
              <a:lnSpc>
                <a:spcPct val="100000"/>
              </a:lnSpc>
              <a:spcBef>
                <a:spcPts val="1200"/>
              </a:spcBef>
              <a:spcAft>
                <a:spcPts val="0"/>
              </a:spcAft>
              <a:buClr>
                <a:srgbClr val="635C5B"/>
              </a:buClr>
              <a:buSzPts val="2000"/>
              <a:buChar char="–"/>
            </a:pPr>
            <a:r>
              <a:rPr lang="en-GB" dirty="0">
                <a:latin typeface="+mj-lt"/>
              </a:rPr>
              <a:t>slide deck</a:t>
            </a:r>
            <a:endParaRPr dirty="0">
              <a:latin typeface="+mj-lt"/>
            </a:endParaRPr>
          </a:p>
        </p:txBody>
      </p:sp>
      <p:pic>
        <p:nvPicPr>
          <p:cNvPr id="372" name="Google Shape;372;g2a37ad84ba3_0_60" descr="A front view of a woman sitting on a chair and reading a magazine as she breastfeeds an infant."/>
          <p:cNvPicPr preferRelativeResize="0"/>
          <p:nvPr/>
        </p:nvPicPr>
        <p:blipFill rotWithShape="1">
          <a:blip r:embed="rId3">
            <a:alphaModFix/>
          </a:blip>
          <a:srcRect r="4689"/>
          <a:stretch/>
        </p:blipFill>
        <p:spPr>
          <a:xfrm>
            <a:off x="4690650" y="1905000"/>
            <a:ext cx="4140038" cy="2899326"/>
          </a:xfrm>
          <a:prstGeom prst="rect">
            <a:avLst/>
          </a:prstGeom>
          <a:noFill/>
          <a:ln>
            <a:noFill/>
          </a:ln>
        </p:spPr>
      </p:pic>
      <p:sp>
        <p:nvSpPr>
          <p:cNvPr id="373" name="Google Shape;373;g2a37ad84ba3_0_60"/>
          <p:cNvSpPr txBox="1"/>
          <p:nvPr/>
        </p:nvSpPr>
        <p:spPr>
          <a:xfrm rot="-5400000">
            <a:off x="7206863" y="2912970"/>
            <a:ext cx="3536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Photo credit: Allan Gichigi/MCSP</a:t>
            </a:r>
            <a:endParaRPr sz="1400" b="0" i="0" u="none" strike="noStrike" cap="none">
              <a:solidFill>
                <a:srgbClr val="000000"/>
              </a:solidFill>
              <a:latin typeface="+mj-lt"/>
              <a:ea typeface="Gill Sans"/>
              <a:cs typeface="Gill Sans"/>
              <a:sym typeface="Gill Sans"/>
            </a:endParaRPr>
          </a:p>
        </p:txBody>
      </p:sp>
      <p:sp>
        <p:nvSpPr>
          <p:cNvPr id="374" name="Google Shape;374;g2a37ad84ba3_0_6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g2a37ad84ba3_0_67"/>
          <p:cNvSpPr txBox="1">
            <a:spLocks noGrp="1"/>
          </p:cNvSpPr>
          <p:nvPr>
            <p:ph type="title"/>
          </p:nvPr>
        </p:nvSpPr>
        <p:spPr>
          <a:xfrm>
            <a:off x="686104" y="3048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Key Definitions</a:t>
            </a:r>
            <a:endParaRPr/>
          </a:p>
        </p:txBody>
      </p:sp>
      <p:sp>
        <p:nvSpPr>
          <p:cNvPr id="379" name="Google Shape;379;g2a37ad84ba3_0_67"/>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000"/>
              <a:buChar char="•"/>
            </a:pPr>
            <a:r>
              <a:rPr lang="en-GB"/>
              <a:t>A </a:t>
            </a:r>
            <a:r>
              <a:rPr lang="en-GB" b="1"/>
              <a:t>mentor</a:t>
            </a:r>
            <a:r>
              <a:rPr lang="en-GB"/>
              <a:t> is an experienced and empathetic person, proficient in her/his content area, who teaches and coaches another individual (mentee) or a group of individuals (mentees) in-person and/or virtually to ensure competent workplace performance and provide ongoing professional development.</a:t>
            </a:r>
            <a:r>
              <a:rPr lang="en-GB" baseline="30000"/>
              <a:t>1</a:t>
            </a:r>
            <a:r>
              <a:rPr lang="en-GB"/>
              <a:t> </a:t>
            </a:r>
            <a:endParaRPr/>
          </a:p>
          <a:p>
            <a:pPr marL="230187" lvl="0" indent="-230187" algn="l" rtl="0">
              <a:lnSpc>
                <a:spcPct val="100000"/>
              </a:lnSpc>
              <a:spcBef>
                <a:spcPts val="1200"/>
              </a:spcBef>
              <a:spcAft>
                <a:spcPts val="0"/>
              </a:spcAft>
              <a:buClr>
                <a:srgbClr val="635C5B"/>
              </a:buClr>
              <a:buSzPts val="2000"/>
              <a:buChar char="•"/>
            </a:pPr>
            <a:r>
              <a:rPr lang="en-GB"/>
              <a:t>A </a:t>
            </a:r>
            <a:r>
              <a:rPr lang="en-GB" b="1"/>
              <a:t>mentee</a:t>
            </a:r>
            <a:r>
              <a:rPr lang="en-GB"/>
              <a:t> is a direct care provider who delivers breastfeeding counseling to clients. She/he is a dedicated skilled health provider who seeks to grow and develop personally and professionally to successfully achieve her/his goals to strengthen her/his breastfeeding counseling competencies with the support of a mentor. For this mentorship program, mentees are working in the antenatal care services, postpartum care unit, newborn care unit, or in the child welfare clinic. </a:t>
            </a:r>
            <a:endParaRPr/>
          </a:p>
        </p:txBody>
      </p:sp>
      <p:sp>
        <p:nvSpPr>
          <p:cNvPr id="381" name="Google Shape;381;g2a37ad84ba3_0_67"/>
          <p:cNvSpPr txBox="1"/>
          <p:nvPr/>
        </p:nvSpPr>
        <p:spPr>
          <a:xfrm>
            <a:off x="685800" y="5692914"/>
            <a:ext cx="8087100" cy="40020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000"/>
              <a:buFont typeface="Gill Sans"/>
              <a:buAutoNum type="arabicPeriod"/>
            </a:pPr>
            <a:r>
              <a:rPr lang="en-GB" sz="1000" b="0" i="0" u="none" strike="noStrike" cap="none">
                <a:solidFill>
                  <a:srgbClr val="635C5B"/>
                </a:solidFill>
                <a:latin typeface="+mj-lt"/>
                <a:ea typeface="Gill Sans"/>
                <a:cs typeface="Gill Sans"/>
                <a:sym typeface="Gill Sans"/>
              </a:rPr>
              <a:t>MCSP (Maternal and Child Survival Program). 2018. “Mentoring for Human Capacity Development: Implementation Principles and Guidance.” Accessed June 30, 2022. </a:t>
            </a:r>
            <a:r>
              <a:rPr lang="en-GB" sz="1000" b="0" i="0" u="sng" strike="noStrike" cap="none">
                <a:solidFill>
                  <a:srgbClr val="635C5B"/>
                </a:solidFill>
                <a:latin typeface="+mj-lt"/>
                <a:ea typeface="Gill Sans"/>
                <a:cs typeface="Gill Sans"/>
                <a:sym typeface="Gill Sans"/>
                <a:hlinkClick r:id="rId3">
                  <a:extLst>
                    <a:ext uri="{A12FA001-AC4F-418D-AE19-62706E023703}">
                      <ahyp:hlinkClr xmlns:ahyp="http://schemas.microsoft.com/office/drawing/2018/hyperlinkcolor" val="tx"/>
                    </a:ext>
                  </a:extLst>
                </a:hlinkClick>
              </a:rPr>
              <a:t>https://www.mcsprogram.org/resource/mentoring-human-capacity-development-implementation-principles-guidance/</a:t>
            </a:r>
            <a:endParaRPr sz="1000" b="0" i="0" u="none" strike="noStrike" cap="none">
              <a:solidFill>
                <a:srgbClr val="635C5B"/>
              </a:solidFill>
              <a:latin typeface="+mj-lt"/>
              <a:ea typeface="Gill Sans"/>
              <a:cs typeface="Gill Sans"/>
              <a:sym typeface="Gill Sans"/>
            </a:endParaRPr>
          </a:p>
        </p:txBody>
      </p:sp>
      <p:sp>
        <p:nvSpPr>
          <p:cNvPr id="382" name="Google Shape;382;g2a37ad84ba3_0_6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g2a37ad84ba3_0_73"/>
          <p:cNvSpPr txBox="1">
            <a:spLocks noGrp="1"/>
          </p:cNvSpPr>
          <p:nvPr>
            <p:ph type="title"/>
          </p:nvPr>
        </p:nvSpPr>
        <p:spPr>
          <a:xfrm>
            <a:off x="686104" y="18288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Description</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of the Mentorship Program</a:t>
            </a:r>
            <a:endParaRPr/>
          </a:p>
        </p:txBody>
      </p:sp>
      <p:sp>
        <p:nvSpPr>
          <p:cNvPr id="387" name="Google Shape;387;g2a37ad84ba3_0_73"/>
          <p:cNvSpPr txBox="1">
            <a:spLocks noGrp="1"/>
          </p:cNvSpPr>
          <p:nvPr>
            <p:ph type="body" idx="1"/>
          </p:nvPr>
        </p:nvSpPr>
        <p:spPr>
          <a:xfrm>
            <a:off x="685800" y="1447800"/>
            <a:ext cx="7772400" cy="4572000"/>
          </a:xfrm>
          <a:prstGeom prst="rect">
            <a:avLst/>
          </a:prstGeom>
          <a:noFill/>
          <a:ln>
            <a:noFill/>
          </a:ln>
        </p:spPr>
        <p:txBody>
          <a:bodyPr spcFirstLastPara="1" wrap="square" lIns="0" tIns="0" rIns="0" bIns="0" anchor="t" anchorCtr="0">
            <a:normAutofit fontScale="92500" lnSpcReduction="20000"/>
          </a:bodyPr>
          <a:lstStyle/>
          <a:p>
            <a:pPr marL="230187" lvl="0" indent="-223599" algn="l" rtl="0">
              <a:lnSpc>
                <a:spcPct val="100000"/>
              </a:lnSpc>
              <a:spcBef>
                <a:spcPts val="0"/>
              </a:spcBef>
              <a:spcAft>
                <a:spcPts val="0"/>
              </a:spcAft>
              <a:buClr>
                <a:srgbClr val="635C5B"/>
              </a:buClr>
              <a:buSzPct val="100000"/>
              <a:buChar char="•"/>
            </a:pPr>
            <a:r>
              <a:rPr lang="en-GB" sz="2050"/>
              <a:t>In-house, facility-based mentorship program whereby mentors and mentees are based at the same facility.</a:t>
            </a:r>
            <a:endParaRPr sz="2050"/>
          </a:p>
          <a:p>
            <a:pPr marL="230187" lvl="0" indent="-223599" algn="l" rtl="0">
              <a:lnSpc>
                <a:spcPct val="100000"/>
              </a:lnSpc>
              <a:spcBef>
                <a:spcPts val="1200"/>
              </a:spcBef>
              <a:spcAft>
                <a:spcPts val="0"/>
              </a:spcAft>
              <a:buClr>
                <a:srgbClr val="635C5B"/>
              </a:buClr>
              <a:buSzPct val="100000"/>
              <a:buChar char="•"/>
            </a:pPr>
            <a:r>
              <a:rPr lang="en-GB" sz="2050"/>
              <a:t>Designed to be used at three levels of health facilities: level 3B, level 4, and level 5.</a:t>
            </a:r>
            <a:endParaRPr sz="2050"/>
          </a:p>
          <a:p>
            <a:pPr marL="230187" lvl="0" indent="-223599" algn="l" rtl="0">
              <a:lnSpc>
                <a:spcPct val="100000"/>
              </a:lnSpc>
              <a:spcBef>
                <a:spcPts val="1200"/>
              </a:spcBef>
              <a:spcAft>
                <a:spcPts val="0"/>
              </a:spcAft>
              <a:buSzPct val="100000"/>
              <a:buChar char="•"/>
            </a:pPr>
            <a:r>
              <a:rPr lang="en-GB" sz="2050"/>
              <a:t>Can be implemented at several service delivery points, including antenatal care services, labour and childbirth services, postnatal care services, newborn care services, and paediatric services.</a:t>
            </a:r>
            <a:endParaRPr sz="2050"/>
          </a:p>
          <a:p>
            <a:pPr marL="230187" lvl="0" indent="-223599" algn="l" rtl="0">
              <a:lnSpc>
                <a:spcPct val="100000"/>
              </a:lnSpc>
              <a:spcBef>
                <a:spcPts val="1200"/>
              </a:spcBef>
              <a:spcAft>
                <a:spcPts val="0"/>
              </a:spcAft>
              <a:buSzPct val="100000"/>
              <a:buChar char="•"/>
            </a:pPr>
            <a:r>
              <a:rPr lang="en-GB" sz="2050"/>
              <a:t>Mentors and mentees are trained in the </a:t>
            </a:r>
            <a:r>
              <a:rPr lang="en-GB" sz="2050" i="1"/>
              <a:t>BFHI Training Course for Maternity Staff</a:t>
            </a:r>
            <a:r>
              <a:rPr lang="en-GB" sz="2050"/>
              <a:t>.</a:t>
            </a:r>
            <a:endParaRPr sz="2050"/>
          </a:p>
          <a:p>
            <a:pPr marL="230187" lvl="0" indent="-223599" algn="l" rtl="0">
              <a:lnSpc>
                <a:spcPct val="100000"/>
              </a:lnSpc>
              <a:spcBef>
                <a:spcPts val="1200"/>
              </a:spcBef>
              <a:spcAft>
                <a:spcPts val="0"/>
              </a:spcAft>
              <a:buSzPct val="100000"/>
              <a:buChar char="•"/>
            </a:pPr>
            <a:r>
              <a:rPr lang="en-GB" sz="2050"/>
              <a:t>When mentoring starts, mentees receive regular feedback and support from their mentor as they practice the skills taught in the BFHI maternity training</a:t>
            </a:r>
            <a:r>
              <a:rPr lang="en-GB" sz="2050" i="1"/>
              <a:t> </a:t>
            </a:r>
            <a:r>
              <a:rPr lang="en-GB" sz="2050"/>
              <a:t>in their day-to-day work.</a:t>
            </a:r>
            <a:endParaRPr sz="2050"/>
          </a:p>
          <a:p>
            <a:pPr marL="230187" lvl="0" indent="-223599" algn="l" rtl="0">
              <a:lnSpc>
                <a:spcPct val="100000"/>
              </a:lnSpc>
              <a:spcBef>
                <a:spcPts val="1200"/>
              </a:spcBef>
              <a:spcAft>
                <a:spcPts val="0"/>
              </a:spcAft>
              <a:buSzPct val="100000"/>
              <a:buChar char="•"/>
            </a:pPr>
            <a:r>
              <a:rPr lang="en-GB" sz="205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Mentors and mentees engage in quality improvement activities at the health facility.</a:t>
            </a:r>
            <a:endParaRPr sz="2050"/>
          </a:p>
          <a:p>
            <a:pPr marL="230187" lvl="0" indent="-220662" algn="l" rtl="0">
              <a:lnSpc>
                <a:spcPct val="100000"/>
              </a:lnSpc>
              <a:spcBef>
                <a:spcPts val="1200"/>
              </a:spcBef>
              <a:spcAft>
                <a:spcPts val="0"/>
              </a:spcAft>
              <a:buClr>
                <a:srgbClr val="635C5B"/>
              </a:buClr>
              <a:buSzPct val="100000"/>
              <a:buChar char="•"/>
            </a:pPr>
            <a:r>
              <a:rPr lang="en-GB">
                <a:solidFill>
                  <a:srgbClr val="635C5B"/>
                </a:solidFill>
              </a:rPr>
              <a:t>Typically takes four months for a mentee to acquire focus competencies.</a:t>
            </a:r>
            <a:endParaRPr>
              <a:solidFill>
                <a:srgbClr val="635C5B"/>
              </a:solidFill>
            </a:endParaRPr>
          </a:p>
        </p:txBody>
      </p:sp>
      <p:sp>
        <p:nvSpPr>
          <p:cNvPr id="389" name="Google Shape;389;g2a37ad84ba3_0_7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g2a37ad84ba3_0_7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Competencies Prioritised for the Mentorship Program</a:t>
            </a:r>
            <a:endParaRPr/>
          </a:p>
        </p:txBody>
      </p:sp>
      <p:sp>
        <p:nvSpPr>
          <p:cNvPr id="395" name="Google Shape;395;g2a37ad84ba3_0_7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49237" algn="l" rtl="0">
              <a:lnSpc>
                <a:spcPct val="100000"/>
              </a:lnSpc>
              <a:spcBef>
                <a:spcPts val="0"/>
              </a:spcBef>
              <a:spcAft>
                <a:spcPts val="0"/>
              </a:spcAft>
              <a:buClr>
                <a:srgbClr val="635C5B"/>
              </a:buClr>
              <a:buSzPts val="2300"/>
              <a:buChar char="•"/>
            </a:pPr>
            <a:r>
              <a:rPr lang="en-GB" sz="2300"/>
              <a:t>Use listening and learning skills whenever engaging in a conversation with a mother.</a:t>
            </a:r>
            <a:endParaRPr sz="2300"/>
          </a:p>
          <a:p>
            <a:pPr marL="230187" lvl="0" indent="-249237" algn="l" rtl="0">
              <a:lnSpc>
                <a:spcPct val="100000"/>
              </a:lnSpc>
              <a:spcBef>
                <a:spcPts val="1200"/>
              </a:spcBef>
              <a:spcAft>
                <a:spcPts val="0"/>
              </a:spcAft>
              <a:buClr>
                <a:srgbClr val="635C5B"/>
              </a:buClr>
              <a:buSzPts val="2300"/>
              <a:buChar char="•"/>
            </a:pPr>
            <a:r>
              <a:rPr lang="en-GB" sz="2300"/>
              <a:t>Engage in antenatal conversation about breastfeeding.</a:t>
            </a:r>
            <a:endParaRPr sz="2300"/>
          </a:p>
          <a:p>
            <a:pPr marL="230187" lvl="0" indent="-249237" algn="l" rtl="0">
              <a:lnSpc>
                <a:spcPct val="100000"/>
              </a:lnSpc>
              <a:spcBef>
                <a:spcPts val="1200"/>
              </a:spcBef>
              <a:spcAft>
                <a:spcPts val="0"/>
              </a:spcAft>
              <a:buClr>
                <a:srgbClr val="635C5B"/>
              </a:buClr>
              <a:buSzPts val="2300"/>
              <a:buChar char="•"/>
            </a:pPr>
            <a:r>
              <a:rPr lang="en-GB" sz="2300"/>
              <a:t>Facilitate breastfeeding within the first hour, according to cues. </a:t>
            </a:r>
            <a:endParaRPr sz="2300"/>
          </a:p>
          <a:p>
            <a:pPr marL="230187" lvl="0" indent="-249237" algn="l" rtl="0">
              <a:lnSpc>
                <a:spcPct val="100000"/>
              </a:lnSpc>
              <a:spcBef>
                <a:spcPts val="1200"/>
              </a:spcBef>
              <a:spcAft>
                <a:spcPts val="0"/>
              </a:spcAft>
              <a:buClr>
                <a:srgbClr val="635C5B"/>
              </a:buClr>
              <a:buSzPts val="2300"/>
              <a:buChar char="•"/>
            </a:pPr>
            <a:r>
              <a:rPr lang="en-GB" sz="2300"/>
              <a:t>Discuss with a mother how breastfeeding works.</a:t>
            </a:r>
            <a:endParaRPr sz="2300"/>
          </a:p>
          <a:p>
            <a:pPr marL="230187" lvl="0" indent="-249237" algn="l" rtl="0">
              <a:lnSpc>
                <a:spcPct val="100000"/>
              </a:lnSpc>
              <a:spcBef>
                <a:spcPts val="1200"/>
              </a:spcBef>
              <a:spcAft>
                <a:spcPts val="0"/>
              </a:spcAft>
              <a:buClr>
                <a:srgbClr val="635C5B"/>
              </a:buClr>
              <a:buSzPts val="2300"/>
              <a:buChar char="•"/>
            </a:pPr>
            <a:r>
              <a:rPr lang="en-GB" sz="2300"/>
              <a:t>Assist mother getting her baby to attach to the breast.</a:t>
            </a:r>
            <a:endParaRPr sz="2300"/>
          </a:p>
          <a:p>
            <a:pPr marL="230187" lvl="0" indent="-249237" algn="l" rtl="0">
              <a:lnSpc>
                <a:spcPct val="100000"/>
              </a:lnSpc>
              <a:spcBef>
                <a:spcPts val="1200"/>
              </a:spcBef>
              <a:spcAft>
                <a:spcPts val="0"/>
              </a:spcAft>
              <a:buClr>
                <a:srgbClr val="635C5B"/>
              </a:buClr>
              <a:buSzPts val="2300"/>
              <a:buChar char="•"/>
            </a:pPr>
            <a:r>
              <a:rPr lang="en-GB" sz="2300"/>
              <a:t>Help a mother to breastfeed a small or sick </a:t>
            </a:r>
            <a:r>
              <a:rPr lang="en-GB" sz="2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baby</a:t>
            </a:r>
            <a:r>
              <a:rPr lang="en-GB" sz="2300"/>
              <a:t>.</a:t>
            </a:r>
            <a:endParaRPr sz="2300"/>
          </a:p>
          <a:p>
            <a:pPr marL="230187" lvl="0" indent="-249237" algn="l" rtl="0">
              <a:lnSpc>
                <a:spcPct val="100000"/>
              </a:lnSpc>
              <a:spcBef>
                <a:spcPts val="1200"/>
              </a:spcBef>
              <a:spcAft>
                <a:spcPts val="0"/>
              </a:spcAft>
              <a:buClr>
                <a:srgbClr val="635C5B"/>
              </a:buClr>
              <a:buSzPts val="2300"/>
              <a:buChar char="•"/>
            </a:pPr>
            <a:r>
              <a:rPr lang="en-GB" sz="2300"/>
              <a:t>Ensure seamless transition after discharge.</a:t>
            </a:r>
            <a:endParaRPr sz="2300"/>
          </a:p>
        </p:txBody>
      </p:sp>
      <p:sp>
        <p:nvSpPr>
          <p:cNvPr id="397" name="Google Shape;397;g2a37ad84ba3_0_78"/>
          <p:cNvSpPr txBox="1"/>
          <p:nvPr/>
        </p:nvSpPr>
        <p:spPr>
          <a:xfrm>
            <a:off x="152400" y="5943600"/>
            <a:ext cx="8763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WHO (World Health Organization) and UNICEF (United Nations Children's Fund). 2020a. </a:t>
            </a:r>
            <a:r>
              <a:rPr lang="en-GB" sz="1000" b="0" i="1" u="none" strike="noStrike" cap="none">
                <a:solidFill>
                  <a:schemeClr val="accent3"/>
                </a:solidFill>
                <a:latin typeface="+mj-lt"/>
                <a:ea typeface="Gill Sans"/>
                <a:cs typeface="Gill Sans"/>
                <a:sym typeface="Gill Sans"/>
              </a:rPr>
              <a:t>Baby Friendly Hospital Initiative (BFHI) Training Course for Maternity Staff</a:t>
            </a:r>
            <a:r>
              <a:rPr lang="en-GB" sz="1000" b="0" i="0" u="none" strike="noStrike" cap="none">
                <a:solidFill>
                  <a:schemeClr val="accent3"/>
                </a:solidFill>
                <a:latin typeface="+mj-lt"/>
                <a:ea typeface="Gill Sans"/>
                <a:cs typeface="Gill Sans"/>
                <a:sym typeface="Gill Sans"/>
              </a:rPr>
              <a:t>. Geneva: WHO.</a:t>
            </a:r>
            <a:r>
              <a:rPr lang="en-GB" sz="1000" b="0" i="0" u="sng" strike="noStrike" cap="none">
                <a:solidFill>
                  <a:schemeClr val="accent3"/>
                </a:solidFill>
                <a:latin typeface="+mj-lt"/>
                <a:ea typeface="Gill Sans"/>
                <a:cs typeface="Gill Sans"/>
                <a:sym typeface="Gill Sans"/>
                <a:hlinkClick r:id="rId3">
                  <a:extLst>
                    <a:ext uri="{A12FA001-AC4F-418D-AE19-62706E023703}">
                      <ahyp:hlinkClr xmlns:ahyp="http://schemas.microsoft.com/office/drawing/2018/hyperlinkcolor" val="tx"/>
                    </a:ext>
                  </a:extLst>
                </a:hlinkClick>
              </a:rPr>
              <a:t> </a:t>
            </a:r>
            <a:r>
              <a:rPr lang="en-GB" sz="1000" b="0" i="0" u="sng" strike="noStrike" cap="none">
                <a:solidFill>
                  <a:schemeClr val="dk1"/>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https://www.who.int/publications/i/item/9789240008915</a:t>
            </a:r>
            <a:r>
              <a:rPr lang="en-GB" sz="1000" b="0" i="0" u="none" strike="noStrike" cap="none">
                <a:solidFill>
                  <a:schemeClr val="dk1"/>
                </a:solidFill>
                <a:latin typeface="+mj-lt"/>
                <a:ea typeface="Gill Sans"/>
                <a:cs typeface="Gill Sans"/>
                <a:sym typeface="Gill Sans"/>
              </a:rPr>
              <a:t>.</a:t>
            </a:r>
            <a:endParaRPr sz="1000" b="0" i="0" u="none" strike="noStrike" cap="none">
              <a:solidFill>
                <a:schemeClr val="dk1"/>
              </a:solidFill>
              <a:latin typeface="+mj-lt"/>
              <a:ea typeface="Gill Sans"/>
              <a:cs typeface="Gill Sans"/>
              <a:sym typeface="Gill Sans"/>
            </a:endParaRPr>
          </a:p>
        </p:txBody>
      </p:sp>
      <p:sp>
        <p:nvSpPr>
          <p:cNvPr id="398" name="Google Shape;398;g2a37ad84ba3_0_7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g2a37ad84ba3_0_113"/>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Facility Management of the Mentorship Program</a:t>
            </a:r>
            <a:endParaRPr/>
          </a:p>
        </p:txBody>
      </p:sp>
      <p:sp>
        <p:nvSpPr>
          <p:cNvPr id="403" name="Google Shape;403;g2a37ad84ba3_0_113"/>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000"/>
              <a:buChar char="•"/>
            </a:pPr>
            <a:r>
              <a:rPr lang="en-GB" dirty="0"/>
              <a:t>The BFHI facility coordinator manages the mentorship program.</a:t>
            </a:r>
            <a:endParaRPr dirty="0"/>
          </a:p>
          <a:p>
            <a:pPr marL="230187" lvl="0" indent="-230187" algn="l" rtl="0">
              <a:lnSpc>
                <a:spcPct val="100000"/>
              </a:lnSpc>
              <a:spcBef>
                <a:spcPts val="1200"/>
              </a:spcBef>
              <a:spcAft>
                <a:spcPts val="0"/>
              </a:spcAft>
              <a:buClr>
                <a:srgbClr val="635C5B"/>
              </a:buClr>
              <a:buSzPts val="2000"/>
              <a:buChar char="•"/>
            </a:pPr>
            <a:r>
              <a:rPr lang="en-GB" dirty="0"/>
              <a:t>The BFHI Facility Implementation Team works closely with the coordinator to oversee the mentorship program. Members include—</a:t>
            </a:r>
            <a:endParaRPr dirty="0"/>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latin typeface="+mj-lt"/>
              </a:rPr>
              <a:t>health facility in-char</a:t>
            </a:r>
            <a:r>
              <a:rPr lang="en-GB" dirty="0">
                <a:solidFill>
                  <a:srgbClr val="635C5B"/>
                </a:solidFill>
                <a:latin typeface="+mj-lt"/>
              </a:rPr>
              <a:t>ge </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solidFill>
                  <a:srgbClr val="635C5B"/>
                </a:solidFill>
                <a:latin typeface="+mj-lt"/>
              </a:rPr>
              <a:t>head of the labour and delivery ward </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solidFill>
                  <a:srgbClr val="635C5B"/>
                </a:solidFill>
                <a:latin typeface="+mj-lt"/>
              </a:rPr>
              <a:t>head of the postnatal ward </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solidFill>
                  <a:srgbClr val="635C5B"/>
                </a:solidFill>
                <a:latin typeface="+mj-lt"/>
              </a:rPr>
              <a:t>head of the nutrition department </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solidFill>
                  <a:srgbClr val="635C5B"/>
                </a:solidFill>
                <a:latin typeface="+mj-lt"/>
              </a:rPr>
              <a:t>head of paediatrics (inpatient and outpatient)</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solidFill>
                  <a:srgbClr val="635C5B"/>
                </a:solidFill>
                <a:latin typeface="+mj-lt"/>
              </a:rPr>
              <a:t>head of maternal and child health unit</a:t>
            </a:r>
            <a:endParaRPr dirty="0">
              <a:solidFill>
                <a:srgbClr val="635C5B"/>
              </a:solidFill>
              <a:latin typeface="+mj-lt"/>
            </a:endParaRPr>
          </a:p>
          <a:p>
            <a:pPr marL="796925" lvl="1" algn="l" rtl="0">
              <a:lnSpc>
                <a:spcPct val="100000"/>
              </a:lnSpc>
              <a:spcBef>
                <a:spcPts val="1200"/>
              </a:spcBef>
              <a:spcAft>
                <a:spcPts val="0"/>
              </a:spcAft>
              <a:buClr>
                <a:srgbClr val="635C5B"/>
              </a:buClr>
              <a:buSzPts val="2000"/>
              <a:buFont typeface="Arial" panose="020B0604020202020204" pitchFamily="34" charset="0"/>
              <a:buChar char="—"/>
            </a:pPr>
            <a:r>
              <a:rPr lang="en-GB" dirty="0">
                <a:latin typeface="+mj-lt"/>
              </a:rPr>
              <a:t>t</a:t>
            </a:r>
            <a:r>
              <a:rPr lang="en-GB" dirty="0">
                <a:solidFill>
                  <a:srgbClr val="635C5B"/>
                </a:solidFill>
                <a:latin typeface="+mj-lt"/>
              </a:rPr>
              <a:t>he facility continuous quality improvement focal person.</a:t>
            </a:r>
            <a:endParaRPr dirty="0">
              <a:latin typeface="+mj-lt"/>
            </a:endParaRPr>
          </a:p>
        </p:txBody>
      </p:sp>
      <p:sp>
        <p:nvSpPr>
          <p:cNvPr id="405" name="Google Shape;405;g2a37ad84ba3_0_11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
          <p:cNvSpPr txBox="1">
            <a:spLocks noGrp="1"/>
          </p:cNvSpPr>
          <p:nvPr>
            <p:ph type="title"/>
          </p:nvPr>
        </p:nvSpPr>
        <p:spPr>
          <a:xfrm>
            <a:off x="691522" y="1742182"/>
            <a:ext cx="54864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dirty="0"/>
              <a:t>Welcome, Introductions, and Objectives</a:t>
            </a:r>
            <a:endParaRPr dirty="0"/>
          </a:p>
        </p:txBody>
      </p:sp>
      <p:sp>
        <p:nvSpPr>
          <p:cNvPr id="247" name="Google Shape;247;p3"/>
          <p:cNvSpPr txBox="1">
            <a:spLocks noGrp="1"/>
          </p:cNvSpPr>
          <p:nvPr>
            <p:ph type="sldNum" idx="12"/>
          </p:nvPr>
        </p:nvSpPr>
        <p:spPr>
          <a:xfrm>
            <a:off x="8487950" y="6333125"/>
            <a:ext cx="61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g2a37ad84ba3_0_12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Implementing the Breastfeeding Counselling Mentorship Program (1)</a:t>
            </a:r>
            <a:endParaRPr/>
          </a:p>
        </p:txBody>
      </p:sp>
      <p:sp>
        <p:nvSpPr>
          <p:cNvPr id="410" name="Google Shape;410;g2a37ad84ba3_0_124"/>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61937" algn="l" rtl="0">
              <a:lnSpc>
                <a:spcPct val="100000"/>
              </a:lnSpc>
              <a:spcBef>
                <a:spcPts val="0"/>
              </a:spcBef>
              <a:spcAft>
                <a:spcPts val="0"/>
              </a:spcAft>
              <a:buClr>
                <a:srgbClr val="635C5B"/>
              </a:buClr>
              <a:buSzPts val="2500"/>
              <a:buChar char="•"/>
            </a:pPr>
            <a:r>
              <a:rPr lang="en-GB" sz="2500">
                <a:solidFill>
                  <a:srgbClr val="635C5B"/>
                </a:solidFill>
              </a:rPr>
              <a:t>Action 1: Train health facility staff in the </a:t>
            </a:r>
            <a:r>
              <a:rPr lang="en-GB" sz="2500" i="1">
                <a:solidFill>
                  <a:srgbClr val="635C5B"/>
                </a:solidFill>
              </a:rPr>
              <a:t>BFHI Training Course for Maternity Staff.</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2: Identify and prioritise service delivery points.</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3: Select and train mentors.</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4: Select mentees.</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5: Pair mentors and mentees</a:t>
            </a:r>
            <a:r>
              <a:rPr lang="en-GB" sz="2500" i="1">
                <a:solidFill>
                  <a:srgbClr val="635C5B"/>
                </a:solidFill>
              </a:rPr>
              <a:t>.</a:t>
            </a:r>
            <a:endParaRPr sz="2500"/>
          </a:p>
        </p:txBody>
      </p:sp>
      <p:sp>
        <p:nvSpPr>
          <p:cNvPr id="412" name="Google Shape;412;g2a37ad84ba3_0_12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g2a37ad84ba3_0_12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Implementing the Breastfeeding Counselling Mentorship Program (2)</a:t>
            </a:r>
            <a:endParaRPr/>
          </a:p>
        </p:txBody>
      </p:sp>
      <p:sp>
        <p:nvSpPr>
          <p:cNvPr id="417" name="Google Shape;417;g2a37ad84ba3_0_129"/>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a:t>
            </a:r>
            <a:r>
              <a:rPr lang="en-GB" sz="2500">
                <a:solidFill>
                  <a:srgbClr val="635C5B"/>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6: </a:t>
            </a:r>
            <a:r>
              <a:rPr lang="en-GB" sz="2500">
                <a:solidFill>
                  <a:srgbClr val="635C5B"/>
                </a:solidFill>
              </a:rPr>
              <a:t>Orient mentors and mentees</a:t>
            </a:r>
            <a:r>
              <a:rPr lang="en-GB" sz="2500">
                <a:solidFill>
                  <a:srgbClr val="635C5B"/>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7: </a:t>
            </a:r>
            <a:r>
              <a:rPr lang="en-GB" sz="2500">
                <a:solidFill>
                  <a:srgbClr val="635C5B"/>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Conduct </a:t>
            </a:r>
            <a:r>
              <a:rPr lang="en-GB" sz="2500">
                <a:solidFill>
                  <a:srgbClr val="635C5B"/>
                </a:solidFill>
              </a:rPr>
              <a:t>mentoring.</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8: Conduct monthly meetings.</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9: Assess competencies for graduation.</a:t>
            </a:r>
            <a:endParaRPr sz="2500">
              <a:solidFill>
                <a:srgbClr val="635C5B"/>
              </a:solidFill>
            </a:endParaRPr>
          </a:p>
          <a:p>
            <a:pPr marL="230187" lvl="0" indent="-261937" algn="l" rtl="0">
              <a:lnSpc>
                <a:spcPct val="100000"/>
              </a:lnSpc>
              <a:spcBef>
                <a:spcPts val="1200"/>
              </a:spcBef>
              <a:spcAft>
                <a:spcPts val="0"/>
              </a:spcAft>
              <a:buClr>
                <a:srgbClr val="635C5B"/>
              </a:buClr>
              <a:buSzPts val="2500"/>
              <a:buChar char="•"/>
            </a:pPr>
            <a:r>
              <a:rPr lang="en-GB" sz="2500">
                <a:solidFill>
                  <a:srgbClr val="635C5B"/>
                </a:solidFill>
              </a:rPr>
              <a:t>Action 10: </a:t>
            </a:r>
            <a:r>
              <a:rPr lang="en-GB" sz="2500"/>
              <a:t>Monitor the program</a:t>
            </a:r>
            <a:r>
              <a:rPr lang="en-GB" sz="2500">
                <a:solidFill>
                  <a:srgbClr val="635C5B"/>
                </a:solidFill>
              </a:rPr>
              <a:t>. </a:t>
            </a:r>
            <a:endParaRPr sz="2500">
              <a:solidFill>
                <a:srgbClr val="635C5B"/>
              </a:solidFill>
            </a:endParaRPr>
          </a:p>
        </p:txBody>
      </p:sp>
      <p:sp>
        <p:nvSpPr>
          <p:cNvPr id="419" name="Google Shape;419;g2a37ad84ba3_0_1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a4079a7ed1_0_6"/>
          <p:cNvSpPr txBox="1">
            <a:spLocks noGrp="1"/>
          </p:cNvSpPr>
          <p:nvPr>
            <p:ph type="title"/>
          </p:nvPr>
        </p:nvSpPr>
        <p:spPr>
          <a:xfrm>
            <a:off x="686104" y="457200"/>
            <a:ext cx="7772400" cy="914400"/>
          </a:xfrm>
          <a:prstGeom prst="rect">
            <a:avLst/>
          </a:prstGeom>
        </p:spPr>
        <p:txBody>
          <a:bodyPr spcFirstLastPara="1" wrap="square" lIns="0" tIns="0" rIns="0" bIns="0" anchor="b" anchorCtr="0">
            <a:noAutofit/>
          </a:bodyPr>
          <a:lstStyle/>
          <a:p>
            <a:pPr marL="0" lvl="0" indent="0" algn="l" rtl="0">
              <a:spcBef>
                <a:spcPts val="0"/>
              </a:spcBef>
              <a:spcAft>
                <a:spcPts val="600"/>
              </a:spcAft>
              <a:buNone/>
            </a:pPr>
            <a:r>
              <a:rPr lang="en-GB" sz="2500"/>
              <a:t>Sequence and Timing of Actions for Implementing the Breastfeeding Counselling Mentorship Program at a Health Facility</a:t>
            </a:r>
            <a:endParaRPr sz="4200"/>
          </a:p>
        </p:txBody>
      </p:sp>
      <p:pic>
        <p:nvPicPr>
          <p:cNvPr id="427" name="Google Shape;427;g2a4079a7ed1_0_6" descr="A flow diagram outlines the steps for training health facility staff. It also lists the duration of the different phases of the training."/>
          <p:cNvPicPr preferRelativeResize="0"/>
          <p:nvPr/>
        </p:nvPicPr>
        <p:blipFill>
          <a:blip r:embed="rId3">
            <a:alphaModFix/>
          </a:blip>
          <a:stretch>
            <a:fillRect/>
          </a:stretch>
        </p:blipFill>
        <p:spPr>
          <a:xfrm>
            <a:off x="152400" y="1524000"/>
            <a:ext cx="8839199" cy="4588111"/>
          </a:xfrm>
          <a:prstGeom prst="rect">
            <a:avLst/>
          </a:prstGeom>
          <a:noFill/>
          <a:ln>
            <a:noFill/>
          </a:ln>
        </p:spPr>
      </p:pic>
      <p:sp>
        <p:nvSpPr>
          <p:cNvPr id="426" name="Google Shape;426;g2a4079a7ed1_0_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5" name="Google Shape;435;g2a37ad84ba3_0_1320"/>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3: SELECT AND TRAIN MENTORS </a:t>
            </a:r>
            <a:endParaRPr sz="1600">
              <a:solidFill>
                <a:srgbClr val="BA0C2F"/>
              </a:solidFill>
              <a:latin typeface="+mj-lt"/>
              <a:ea typeface="Gill Sans"/>
              <a:cs typeface="Gill Sans"/>
              <a:sym typeface="Gill Sans"/>
            </a:endParaRPr>
          </a:p>
        </p:txBody>
      </p:sp>
      <p:sp>
        <p:nvSpPr>
          <p:cNvPr id="434" name="Google Shape;434;g2a37ad84ba3_0_132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GB"/>
              <a:t>Minimum Requirements for Selecting Mentors</a:t>
            </a:r>
            <a:endParaRPr/>
          </a:p>
        </p:txBody>
      </p:sp>
      <p:sp>
        <p:nvSpPr>
          <p:cNvPr id="433" name="Google Shape;433;g2a37ad84ba3_0_1320"/>
          <p:cNvSpPr txBox="1">
            <a:spLocks noGrp="1"/>
          </p:cNvSpPr>
          <p:nvPr>
            <p:ph type="body" idx="1"/>
          </p:nvPr>
        </p:nvSpPr>
        <p:spPr>
          <a:xfrm>
            <a:off x="685800" y="1600200"/>
            <a:ext cx="7956600" cy="4791600"/>
          </a:xfrm>
          <a:prstGeom prst="rect">
            <a:avLst/>
          </a:prstGeom>
          <a:noFill/>
          <a:ln>
            <a:noFill/>
          </a:ln>
        </p:spPr>
        <p:txBody>
          <a:bodyPr spcFirstLastPara="1" wrap="square" lIns="0" tIns="0" rIns="0" bIns="0" anchor="t" anchorCtr="0">
            <a:noAutofit/>
          </a:bodyPr>
          <a:lstStyle/>
          <a:p>
            <a:pPr marL="285750" lvl="0" indent="-228600" algn="l" rtl="0">
              <a:spcBef>
                <a:spcPts val="0"/>
              </a:spcBef>
              <a:spcAft>
                <a:spcPts val="0"/>
              </a:spcAft>
              <a:buClr>
                <a:srgbClr val="635C5B"/>
              </a:buClr>
              <a:buSzPts val="1800"/>
              <a:buFont typeface="Gill Sans"/>
              <a:buChar char="•"/>
            </a:pPr>
            <a:r>
              <a:rPr lang="en-GB" sz="1800"/>
              <a:t>C</a:t>
            </a:r>
            <a:r>
              <a:rPr lang="en-GB" sz="1800">
                <a:solidFill>
                  <a:srgbClr val="635C5B"/>
                </a:solidFill>
              </a:rPr>
              <a:t>ompleted the </a:t>
            </a:r>
            <a:r>
              <a:rPr lang="en-GB" sz="1800" i="1">
                <a:solidFill>
                  <a:srgbClr val="635C5B"/>
                </a:solidFill>
              </a:rPr>
              <a:t>BFHI Training Course for Maternity Staff</a:t>
            </a:r>
            <a:endParaRPr sz="1800" i="1">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Provides direct care to clients in one of the prioritised service delivery point(s)</a:t>
            </a:r>
            <a:endParaRPr sz="1800">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Has met all qualifications to work as a doctor, nurse, nutritionist, clinical officer, or midwife</a:t>
            </a:r>
            <a:endParaRPr sz="1800">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Has a minimum of two years of experience providing maternal and newborn care</a:t>
            </a:r>
            <a:endParaRPr sz="1800">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Demonstrates a high level of competency (i.e., knowledge, skills, and attitudes) in providing breastfeeding counselling,observing breastfeeding counselling, and accurately assessing breastfeeding counselling competencies</a:t>
            </a:r>
            <a:endParaRPr sz="1800">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Senior management is supportive and agrees to allow staff to serve as a mentor</a:t>
            </a:r>
            <a:endParaRPr sz="1800">
              <a:solidFill>
                <a:srgbClr val="635C5B"/>
              </a:solidFill>
            </a:endParaRPr>
          </a:p>
          <a:p>
            <a:pPr marL="285750" lvl="0" indent="-228600" algn="l" rtl="0">
              <a:spcBef>
                <a:spcPts val="1000"/>
              </a:spcBef>
              <a:spcAft>
                <a:spcPts val="0"/>
              </a:spcAft>
              <a:buClr>
                <a:srgbClr val="635C5B"/>
              </a:buClr>
              <a:buSzPts val="1800"/>
              <a:buFont typeface="Gill Sans"/>
              <a:buChar char="•"/>
            </a:pPr>
            <a:r>
              <a:rPr lang="en-GB" sz="1800">
                <a:solidFill>
                  <a:srgbClr val="635C5B"/>
                </a:solidFill>
              </a:rPr>
              <a:t>Conversant with the Breast Milk Substitutes (BMS) Act of 2012, the International Code of Marketing of BMS, and the subsidiary BMS regulations of 2021</a:t>
            </a:r>
            <a:endParaRPr sz="1800">
              <a:solidFill>
                <a:srgbClr val="635C5B"/>
              </a:solidFill>
            </a:endParaRPr>
          </a:p>
          <a:p>
            <a:pPr marL="285750" lvl="0" indent="-228600" algn="l" rtl="0">
              <a:spcBef>
                <a:spcPts val="1000"/>
              </a:spcBef>
              <a:spcAft>
                <a:spcPts val="1000"/>
              </a:spcAft>
              <a:buClr>
                <a:srgbClr val="635C5B"/>
              </a:buClr>
              <a:buSzPts val="1800"/>
              <a:buFont typeface="Gill Sans"/>
              <a:buChar char="•"/>
            </a:pPr>
            <a:r>
              <a:rPr lang="en-GB" sz="1800">
                <a:solidFill>
                  <a:srgbClr val="635C5B"/>
                </a:solidFill>
              </a:rPr>
              <a:t>Avoids conflicts of interest particularly with companies that produce BMS designated products, or from their parent or subsidiary companies, or political leaders </a:t>
            </a:r>
            <a:endParaRPr sz="1800">
              <a:solidFill>
                <a:srgbClr val="635C5B"/>
              </a:solidFill>
            </a:endParaRPr>
          </a:p>
        </p:txBody>
      </p:sp>
      <p:sp>
        <p:nvSpPr>
          <p:cNvPr id="436" name="Google Shape;436;g2a37ad84ba3_0_132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5" name="Google Shape;445;g2a37ad84ba3_0_1335"/>
          <p:cNvSpPr txBox="1"/>
          <p:nvPr/>
        </p:nvSpPr>
        <p:spPr>
          <a:xfrm>
            <a:off x="152125" y="0"/>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3: SELECT AND TRAIN MENTORS </a:t>
            </a:r>
            <a:endParaRPr sz="1600">
              <a:solidFill>
                <a:srgbClr val="BA0C2F"/>
              </a:solidFill>
              <a:latin typeface="+mj-lt"/>
              <a:ea typeface="Gill Sans"/>
              <a:cs typeface="Gill Sans"/>
              <a:sym typeface="Gill Sans"/>
            </a:endParaRPr>
          </a:p>
        </p:txBody>
      </p:sp>
      <p:sp>
        <p:nvSpPr>
          <p:cNvPr id="443" name="Google Shape;443;g2a37ad84ba3_0_133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GB"/>
              <a:t>Additional Considerations for Selecting Mentors</a:t>
            </a:r>
            <a:endParaRPr/>
          </a:p>
        </p:txBody>
      </p:sp>
      <p:sp>
        <p:nvSpPr>
          <p:cNvPr id="442" name="Google Shape;442;g2a37ad84ba3_0_1335"/>
          <p:cNvSpPr txBox="1">
            <a:spLocks noGrp="1"/>
          </p:cNvSpPr>
          <p:nvPr>
            <p:ph type="body" idx="1"/>
          </p:nvPr>
        </p:nvSpPr>
        <p:spPr>
          <a:xfrm>
            <a:off x="685800" y="1600200"/>
            <a:ext cx="3886200" cy="4572000"/>
          </a:xfrm>
          <a:prstGeom prst="rect">
            <a:avLst/>
          </a:prstGeom>
          <a:noFill/>
          <a:ln>
            <a:noFill/>
          </a:ln>
        </p:spPr>
        <p:txBody>
          <a:bodyPr spcFirstLastPara="1" wrap="square" lIns="0" tIns="0" rIns="0" bIns="0" anchor="t" anchorCtr="0">
            <a:noAutofit/>
          </a:bodyPr>
          <a:lstStyle/>
          <a:p>
            <a:pPr marL="230187" lvl="0" indent="-211137" algn="l" rtl="0">
              <a:lnSpc>
                <a:spcPct val="100000"/>
              </a:lnSpc>
              <a:spcBef>
                <a:spcPts val="0"/>
              </a:spcBef>
              <a:spcAft>
                <a:spcPts val="0"/>
              </a:spcAft>
              <a:buClr>
                <a:srgbClr val="635C5B"/>
              </a:buClr>
              <a:buSzPts val="1700"/>
              <a:buFont typeface="Gill Sans"/>
              <a:buChar char="•"/>
            </a:pPr>
            <a:r>
              <a:rPr lang="en-GB" sz="1700">
                <a:solidFill>
                  <a:srgbClr val="635C5B"/>
                </a:solidFill>
              </a:rPr>
              <a:t>Availability</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Other responsibilities</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Reliability </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Level of professional expertise </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Experience being in a supervisory role </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Experience with mentoring and pre-service professional education </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Ability to be a leader and influence people </a:t>
            </a:r>
            <a:endParaRPr sz="1700">
              <a:solidFill>
                <a:srgbClr val="635C5B"/>
              </a:solidFill>
            </a:endParaRPr>
          </a:p>
          <a:p>
            <a:pPr marL="230187" lvl="0" indent="-211137" algn="l" rtl="0">
              <a:lnSpc>
                <a:spcPct val="100000"/>
              </a:lnSpc>
              <a:spcBef>
                <a:spcPts val="1200"/>
              </a:spcBef>
              <a:spcAft>
                <a:spcPts val="0"/>
              </a:spcAft>
              <a:buClr>
                <a:srgbClr val="635C5B"/>
              </a:buClr>
              <a:buSzPts val="1700"/>
              <a:buFont typeface="Gill Sans"/>
              <a:buChar char="•"/>
            </a:pPr>
            <a:r>
              <a:rPr lang="en-GB" sz="1700">
                <a:solidFill>
                  <a:srgbClr val="635C5B"/>
                </a:solidFill>
              </a:rPr>
              <a:t>Knowledge about maternity care and infant feeding practices within the BFHI context to accurately detect both correct and incorrect knowledge, skills, and attitudes (behaviours)</a:t>
            </a:r>
            <a:endParaRPr sz="1700">
              <a:solidFill>
                <a:srgbClr val="635C5B"/>
              </a:solidFill>
            </a:endParaRPr>
          </a:p>
        </p:txBody>
      </p:sp>
      <p:sp>
        <p:nvSpPr>
          <p:cNvPr id="444" name="Google Shape;444;g2a37ad84ba3_0_1335"/>
          <p:cNvSpPr txBox="1"/>
          <p:nvPr/>
        </p:nvSpPr>
        <p:spPr>
          <a:xfrm>
            <a:off x="4794900" y="1600200"/>
            <a:ext cx="4097400" cy="5001339"/>
          </a:xfrm>
          <a:prstGeom prst="rect">
            <a:avLst/>
          </a:prstGeom>
          <a:noFill/>
          <a:ln>
            <a:noFill/>
          </a:ln>
        </p:spPr>
        <p:txBody>
          <a:bodyPr spcFirstLastPara="1" wrap="square" lIns="91425" tIns="91425" rIns="91425" bIns="91425" anchor="t" anchorCtr="0">
            <a:spAutoFit/>
          </a:bodyPr>
          <a:lstStyle/>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Communication and organisational skills</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Critical thinking and problem-solving skills</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Resilience and adaptability</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Supportive and positive attitude in approach to work</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Attention to detail</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Commitment to improving the quality of care for patients</a:t>
            </a:r>
            <a:endParaRPr sz="1700">
              <a:solidFill>
                <a:srgbClr val="635C5B"/>
              </a:solidFill>
              <a:latin typeface="+mj-lt"/>
              <a:ea typeface="Gill Sans"/>
              <a:cs typeface="Gill Sans"/>
              <a:sym typeface="Gill Sans"/>
            </a:endParaRPr>
          </a:p>
          <a:p>
            <a:pPr marL="457200" lvl="0" indent="-336550" algn="l" rtl="0">
              <a:spcBef>
                <a:spcPts val="1000"/>
              </a:spcBef>
              <a:spcAft>
                <a:spcPts val="0"/>
              </a:spcAft>
              <a:buClr>
                <a:srgbClr val="635C5B"/>
              </a:buClr>
              <a:buSzPts val="1700"/>
              <a:buFont typeface="Gill Sans"/>
              <a:buChar char="•"/>
            </a:pPr>
            <a:r>
              <a:rPr lang="en-GB" sz="1700">
                <a:solidFill>
                  <a:srgbClr val="635C5B"/>
                </a:solidFill>
                <a:latin typeface="+mj-lt"/>
                <a:ea typeface="Gill Sans"/>
                <a:cs typeface="Gill Sans"/>
                <a:sym typeface="Gill Sans"/>
              </a:rPr>
              <a:t>Willingness to learn new skills</a:t>
            </a:r>
            <a:endParaRPr sz="1700">
              <a:solidFill>
                <a:srgbClr val="635C5B"/>
              </a:solidFill>
              <a:latin typeface="+mj-lt"/>
              <a:ea typeface="Gill Sans"/>
              <a:cs typeface="Gill Sans"/>
              <a:sym typeface="Gill Sans"/>
            </a:endParaRPr>
          </a:p>
          <a:p>
            <a:pPr marL="457200" lvl="0" indent="-336550" algn="l" rtl="0">
              <a:spcBef>
                <a:spcPts val="1000"/>
              </a:spcBef>
              <a:spcAft>
                <a:spcPts val="1000"/>
              </a:spcAft>
              <a:buClr>
                <a:srgbClr val="635C5B"/>
              </a:buClr>
              <a:buSzPts val="1700"/>
              <a:buFont typeface="Gill Sans"/>
              <a:buChar char="•"/>
            </a:pPr>
            <a:r>
              <a:rPr lang="en-GB" sz="1700">
                <a:solidFill>
                  <a:srgbClr val="635C5B"/>
                </a:solidFill>
                <a:latin typeface="+mj-lt"/>
                <a:ea typeface="Gill Sans"/>
                <a:cs typeface="Gill Sans"/>
                <a:sym typeface="Gill Sans"/>
              </a:rPr>
              <a:t>Willingness to commit to participating in the mentorship activities for the duration of the mentorship program </a:t>
            </a:r>
            <a:endParaRPr sz="1700">
              <a:solidFill>
                <a:srgbClr val="635C5B"/>
              </a:solidFill>
              <a:latin typeface="+mj-lt"/>
              <a:ea typeface="Gill Sans"/>
              <a:cs typeface="Gill Sans"/>
              <a:sym typeface="Gill Sans"/>
            </a:endParaRPr>
          </a:p>
        </p:txBody>
      </p:sp>
      <p:sp>
        <p:nvSpPr>
          <p:cNvPr id="446" name="Google Shape;446;g2a37ad84ba3_0_13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4" name="Google Shape;454;g2a37ad84ba3_0_1306"/>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3: SELECT AND TRAIN MENTORS </a:t>
            </a:r>
            <a:endParaRPr sz="1600">
              <a:solidFill>
                <a:srgbClr val="BA0C2F"/>
              </a:solidFill>
              <a:latin typeface="+mj-lt"/>
              <a:ea typeface="Gill Sans"/>
              <a:cs typeface="Gill Sans"/>
              <a:sym typeface="Gill Sans"/>
            </a:endParaRPr>
          </a:p>
        </p:txBody>
      </p:sp>
      <p:sp>
        <p:nvSpPr>
          <p:cNvPr id="453" name="Google Shape;453;g2a37ad84ba3_0_1306"/>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Roles and Responsibilities of Mentors</a:t>
            </a:r>
            <a:endParaRPr/>
          </a:p>
        </p:txBody>
      </p:sp>
      <p:sp>
        <p:nvSpPr>
          <p:cNvPr id="452" name="Google Shape;452;g2a37ad84ba3_0_1306"/>
          <p:cNvSpPr txBox="1">
            <a:spLocks noGrp="1"/>
          </p:cNvSpPr>
          <p:nvPr>
            <p:ph type="body" idx="1"/>
          </p:nvPr>
        </p:nvSpPr>
        <p:spPr>
          <a:xfrm>
            <a:off x="686100" y="1493350"/>
            <a:ext cx="7772400" cy="4572000"/>
          </a:xfrm>
          <a:prstGeom prst="rect">
            <a:avLst/>
          </a:prstGeom>
        </p:spPr>
        <p:txBody>
          <a:bodyPr spcFirstLastPara="1" wrap="square" lIns="0" tIns="0" rIns="0" bIns="0" anchor="t" anchorCtr="0">
            <a:noAutofit/>
          </a:bodyPr>
          <a:lstStyle/>
          <a:p>
            <a:pPr>
              <a:buFont typeface="Gill Sans"/>
              <a:buChar char="●"/>
            </a:pPr>
            <a:r>
              <a:rPr lang="en-GB" sz="1800" dirty="0" err="1">
                <a:solidFill>
                  <a:srgbClr val="635C5B"/>
                </a:solidFill>
              </a:rPr>
              <a:t>Prov</a:t>
            </a:r>
            <a:r>
              <a:rPr lang="en-US" sz="1800" dirty="0">
                <a:solidFill>
                  <a:srgbClr val="635C5B"/>
                </a:solidFill>
              </a:rPr>
              <a:t>ide mentoring, supporting the mentee(s) on all aspects of breastfeeding counselling, strengthening the mentees’ knowledge, skills. and attitudes.</a:t>
            </a:r>
            <a:endParaRPr lang="en-GB"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Demonstrate and model breastfeeding counselling competencies.</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Observe mentee(s) providing breastfeeding counselling, using the appropriate Observation Tool for the service delivery point.</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Focus on observing counselling interactions and providing feedback to the mentee(s)—both affirming and corrective. </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Facilitate professional growth in a non-punitive way. </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Encourage learning and improvement in breastfeeding counselling competencies.</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Build a rapport with mentee(s).</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Plan and conduct weekly check-ins with their assigned mentee(s) to review documentation and action points from the previous meetings. </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Be available to answer mentees’ questions and provide support to mentee(s). </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Make use of job aids and tools.</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Fill out monitoring and reporting forms. </a:t>
            </a:r>
            <a:endParaRPr sz="1800" dirty="0">
              <a:solidFill>
                <a:srgbClr val="635C5B"/>
              </a:solidFill>
            </a:endParaRPr>
          </a:p>
          <a:p>
            <a:pPr marL="457200" lvl="0" indent="-342900" algn="l" rtl="0">
              <a:spcBef>
                <a:spcPts val="0"/>
              </a:spcBef>
              <a:spcAft>
                <a:spcPts val="0"/>
              </a:spcAft>
              <a:buClr>
                <a:srgbClr val="635C5B"/>
              </a:buClr>
              <a:buSzPts val="1800"/>
              <a:buFont typeface="Gill Sans"/>
              <a:buChar char="●"/>
            </a:pPr>
            <a:r>
              <a:rPr lang="en-GB" sz="1800" dirty="0">
                <a:solidFill>
                  <a:srgbClr val="635C5B"/>
                </a:solidFill>
              </a:rPr>
              <a:t>Participate in monthly mentoring meetings.</a:t>
            </a:r>
            <a:endParaRPr sz="1600" dirty="0">
              <a:solidFill>
                <a:srgbClr val="635C5B"/>
              </a:solidFill>
            </a:endParaRPr>
          </a:p>
        </p:txBody>
      </p:sp>
      <p:sp>
        <p:nvSpPr>
          <p:cNvPr id="455" name="Google Shape;455;g2a37ad84ba3_0_130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3" name="Google Shape;463;g2a37ad84ba3_0_140"/>
          <p:cNvSpPr txBox="1"/>
          <p:nvPr/>
        </p:nvSpPr>
        <p:spPr>
          <a:xfrm>
            <a:off x="88725" y="0"/>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7: CONDUCT MENTORING</a:t>
            </a:r>
            <a:endParaRPr sz="1600">
              <a:solidFill>
                <a:srgbClr val="BA0C2F"/>
              </a:solidFill>
              <a:latin typeface="+mj-lt"/>
              <a:ea typeface="Gill Sans"/>
              <a:cs typeface="Gill Sans"/>
              <a:sym typeface="Gill Sans"/>
            </a:endParaRPr>
          </a:p>
        </p:txBody>
      </p:sp>
      <p:sp>
        <p:nvSpPr>
          <p:cNvPr id="462" name="Google Shape;462;g2a37ad84ba3_0_14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Mentoring: Demonstration, Observation, Debrief, and Check-In</a:t>
            </a:r>
            <a:endParaRPr/>
          </a:p>
        </p:txBody>
      </p:sp>
      <p:sp>
        <p:nvSpPr>
          <p:cNvPr id="461" name="Google Shape;461;g2a37ad84ba3_0_140"/>
          <p:cNvSpPr txBox="1">
            <a:spLocks noGrp="1"/>
          </p:cNvSpPr>
          <p:nvPr>
            <p:ph type="body" idx="1"/>
          </p:nvPr>
        </p:nvSpPr>
        <p:spPr>
          <a:xfrm>
            <a:off x="685800" y="1600200"/>
            <a:ext cx="7772400" cy="4765200"/>
          </a:xfrm>
          <a:prstGeom prst="rect">
            <a:avLst/>
          </a:prstGeom>
          <a:noFill/>
          <a:ln>
            <a:noFill/>
          </a:ln>
        </p:spPr>
        <p:txBody>
          <a:bodyPr spcFirstLastPara="1" wrap="square" lIns="0" tIns="0" rIns="0" bIns="0" anchor="t" anchorCtr="0">
            <a:normAutofit lnSpcReduction="10000"/>
          </a:bodyPr>
          <a:lstStyle/>
          <a:p>
            <a:pPr marL="457200" lvl="0" indent="-342900" algn="l" rtl="0">
              <a:lnSpc>
                <a:spcPct val="100000"/>
              </a:lnSpc>
              <a:spcBef>
                <a:spcPts val="0"/>
              </a:spcBef>
              <a:spcAft>
                <a:spcPts val="0"/>
              </a:spcAft>
              <a:buClr>
                <a:srgbClr val="635C5B"/>
              </a:buClr>
              <a:buSzPts val="1800"/>
              <a:buChar char="•"/>
            </a:pPr>
            <a:r>
              <a:rPr lang="en-GB" sz="2400" b="1" dirty="0">
                <a:solidFill>
                  <a:srgbClr val="635C5B"/>
                </a:solidFill>
              </a:rPr>
              <a:t>Takes place one to three times per week</a:t>
            </a:r>
            <a:endParaRPr sz="2400" b="1" dirty="0">
              <a:solidFill>
                <a:srgbClr val="635C5B"/>
              </a:solidFill>
            </a:endParaRPr>
          </a:p>
          <a:p>
            <a:pPr marL="914400" lvl="1" indent="-342900" algn="l" rtl="0">
              <a:lnSpc>
                <a:spcPct val="100000"/>
              </a:lnSpc>
              <a:spcBef>
                <a:spcPts val="1000"/>
              </a:spcBef>
              <a:spcAft>
                <a:spcPts val="0"/>
              </a:spcAft>
              <a:buClr>
                <a:srgbClr val="635C5B"/>
              </a:buClr>
              <a:buSzPts val="1800"/>
              <a:buChar char="–"/>
            </a:pPr>
            <a:r>
              <a:rPr lang="en-GB" sz="2400" b="1" dirty="0">
                <a:solidFill>
                  <a:srgbClr val="635C5B"/>
                </a:solidFill>
                <a:latin typeface="+mj-lt"/>
              </a:rPr>
              <a:t>Demonstration</a:t>
            </a:r>
            <a:r>
              <a:rPr lang="en-GB" sz="2400" dirty="0">
                <a:solidFill>
                  <a:srgbClr val="635C5B"/>
                </a:solidFill>
                <a:latin typeface="+mj-lt"/>
              </a:rPr>
              <a:t>: Mentees observe mentors providing breastfeeding counselling, demonstrating the competencies, and modelling best practices.</a:t>
            </a:r>
            <a:endParaRPr sz="2400" dirty="0">
              <a:solidFill>
                <a:srgbClr val="635C5B"/>
              </a:solidFill>
              <a:latin typeface="+mj-lt"/>
            </a:endParaRPr>
          </a:p>
          <a:p>
            <a:pPr marL="914400" lvl="1" indent="-342900" algn="l" rtl="0">
              <a:lnSpc>
                <a:spcPct val="100000"/>
              </a:lnSpc>
              <a:spcBef>
                <a:spcPts val="1000"/>
              </a:spcBef>
              <a:spcAft>
                <a:spcPts val="0"/>
              </a:spcAft>
              <a:buClr>
                <a:srgbClr val="635C5B"/>
              </a:buClr>
              <a:buSzPts val="1800"/>
              <a:buChar char="–"/>
            </a:pPr>
            <a:r>
              <a:rPr lang="en-GB" sz="2400" b="1" dirty="0">
                <a:solidFill>
                  <a:srgbClr val="635C5B"/>
                </a:solidFill>
                <a:latin typeface="+mj-lt"/>
              </a:rPr>
              <a:t>Observation</a:t>
            </a:r>
            <a:r>
              <a:rPr lang="en-GB" sz="2400" dirty="0">
                <a:solidFill>
                  <a:srgbClr val="635C5B"/>
                </a:solidFill>
                <a:latin typeface="+mj-lt"/>
              </a:rPr>
              <a:t>: </a:t>
            </a:r>
            <a:endParaRPr sz="2400" dirty="0">
              <a:solidFill>
                <a:srgbClr val="635C5B"/>
              </a:solidFill>
              <a:latin typeface="+mj-lt"/>
            </a:endParaRPr>
          </a:p>
          <a:p>
            <a:pPr marL="1371600" lvl="2" indent="-342900" algn="l" rtl="0">
              <a:lnSpc>
                <a:spcPct val="100000"/>
              </a:lnSpc>
              <a:spcBef>
                <a:spcPts val="1000"/>
              </a:spcBef>
              <a:spcAft>
                <a:spcPts val="0"/>
              </a:spcAft>
              <a:buClr>
                <a:srgbClr val="635C5B"/>
              </a:buClr>
              <a:buSzPts val="1800"/>
              <a:buChar char="•"/>
            </a:pPr>
            <a:r>
              <a:rPr lang="en-GB" sz="2000" dirty="0">
                <a:solidFill>
                  <a:srgbClr val="635C5B"/>
                </a:solidFill>
                <a:latin typeface="+mj-lt"/>
              </a:rPr>
              <a:t>Mentors observe mentees providing breastfeeding counselling. </a:t>
            </a:r>
            <a:endParaRPr sz="2000" dirty="0">
              <a:solidFill>
                <a:srgbClr val="635C5B"/>
              </a:solidFill>
              <a:latin typeface="+mj-lt"/>
            </a:endParaRPr>
          </a:p>
          <a:p>
            <a:pPr marL="1371600" lvl="2" indent="-342900" algn="l" rtl="0">
              <a:lnSpc>
                <a:spcPct val="100000"/>
              </a:lnSpc>
              <a:spcBef>
                <a:spcPts val="1000"/>
              </a:spcBef>
              <a:spcAft>
                <a:spcPts val="0"/>
              </a:spcAft>
              <a:buClr>
                <a:srgbClr val="635C5B"/>
              </a:buClr>
              <a:buSzPts val="1800"/>
              <a:buChar char="•"/>
            </a:pPr>
            <a:r>
              <a:rPr lang="en-GB" sz="2000" dirty="0">
                <a:solidFill>
                  <a:srgbClr val="635C5B"/>
                </a:solidFill>
                <a:latin typeface="+mj-lt"/>
              </a:rPr>
              <a:t>Mentors perform competency assessments of mentees.</a:t>
            </a:r>
            <a:endParaRPr sz="2000" dirty="0">
              <a:solidFill>
                <a:srgbClr val="635C5B"/>
              </a:solidFill>
              <a:latin typeface="+mj-lt"/>
            </a:endParaRPr>
          </a:p>
          <a:p>
            <a:pPr marL="914400" lvl="1" indent="-342900" algn="l" rtl="0">
              <a:lnSpc>
                <a:spcPct val="100000"/>
              </a:lnSpc>
              <a:spcBef>
                <a:spcPts val="1000"/>
              </a:spcBef>
              <a:spcAft>
                <a:spcPts val="0"/>
              </a:spcAft>
              <a:buClr>
                <a:srgbClr val="635C5B"/>
              </a:buClr>
              <a:buSzPts val="1800"/>
              <a:buChar char="–"/>
            </a:pPr>
            <a:r>
              <a:rPr lang="en-GB" sz="2400" b="1" dirty="0">
                <a:solidFill>
                  <a:srgbClr val="635C5B"/>
                </a:solidFill>
                <a:latin typeface="+mj-lt"/>
              </a:rPr>
              <a:t>Debrief</a:t>
            </a:r>
            <a:r>
              <a:rPr lang="en-GB" sz="2400" dirty="0">
                <a:solidFill>
                  <a:srgbClr val="635C5B"/>
                </a:solidFill>
                <a:latin typeface="+mj-lt"/>
              </a:rPr>
              <a:t>: Mentors provide feedback to mentees.</a:t>
            </a:r>
            <a:endParaRPr sz="2400" dirty="0">
              <a:solidFill>
                <a:srgbClr val="635C5B"/>
              </a:solidFill>
              <a:latin typeface="+mj-lt"/>
            </a:endParaRPr>
          </a:p>
          <a:p>
            <a:pPr marL="457200" lvl="0" indent="-342900" algn="l" rtl="0">
              <a:lnSpc>
                <a:spcPct val="100000"/>
              </a:lnSpc>
              <a:spcBef>
                <a:spcPts val="1000"/>
              </a:spcBef>
              <a:spcAft>
                <a:spcPts val="0"/>
              </a:spcAft>
              <a:buClr>
                <a:srgbClr val="635C5B"/>
              </a:buClr>
              <a:buSzPts val="1800"/>
              <a:buChar char="•"/>
            </a:pPr>
            <a:r>
              <a:rPr lang="en-GB" sz="2400" b="1" dirty="0">
                <a:solidFill>
                  <a:srgbClr val="635C5B"/>
                </a:solidFill>
              </a:rPr>
              <a:t>Takes place once every one or two weeks</a:t>
            </a:r>
            <a:endParaRPr sz="2400" b="1" dirty="0">
              <a:solidFill>
                <a:srgbClr val="635C5B"/>
              </a:solidFill>
            </a:endParaRPr>
          </a:p>
          <a:p>
            <a:pPr marL="914400" lvl="1" indent="-342900" algn="l" rtl="0">
              <a:lnSpc>
                <a:spcPct val="100000"/>
              </a:lnSpc>
              <a:spcBef>
                <a:spcPts val="1000"/>
              </a:spcBef>
              <a:spcAft>
                <a:spcPts val="0"/>
              </a:spcAft>
              <a:buClr>
                <a:srgbClr val="635C5B"/>
              </a:buClr>
              <a:buSzPts val="1800"/>
              <a:buChar char="–"/>
            </a:pPr>
            <a:r>
              <a:rPr lang="en-GB" sz="2400" b="1" dirty="0">
                <a:solidFill>
                  <a:srgbClr val="635C5B"/>
                </a:solidFill>
                <a:latin typeface="+mj-lt"/>
              </a:rPr>
              <a:t>Check-in:</a:t>
            </a:r>
            <a:r>
              <a:rPr lang="en-GB" sz="2400" b="1" dirty="0">
                <a:latin typeface="+mj-lt"/>
              </a:rPr>
              <a:t> </a:t>
            </a:r>
            <a:r>
              <a:rPr lang="en-GB" sz="2400" dirty="0">
                <a:solidFill>
                  <a:srgbClr val="635C5B"/>
                </a:solidFill>
                <a:latin typeface="+mj-lt"/>
              </a:rPr>
              <a:t>Debrief counselling sessions observed, provide feedback, conduct clinical teaching, etc. </a:t>
            </a:r>
            <a:endParaRPr sz="2400" dirty="0">
              <a:solidFill>
                <a:srgbClr val="635C5B"/>
              </a:solidFill>
              <a:latin typeface="+mj-lt"/>
            </a:endParaRPr>
          </a:p>
        </p:txBody>
      </p:sp>
      <p:sp>
        <p:nvSpPr>
          <p:cNvPr id="464" name="Google Shape;464;g2a37ad84ba3_0_14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2" name="Google Shape;472;g2a37ad84ba3_0_1357"/>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9: ASSESS COMPETENCIES FOR GRADUATION</a:t>
            </a:r>
            <a:endParaRPr sz="1600">
              <a:solidFill>
                <a:srgbClr val="BA0C2F"/>
              </a:solidFill>
              <a:latin typeface="+mj-lt"/>
              <a:ea typeface="Gill Sans"/>
              <a:cs typeface="Gill Sans"/>
              <a:sym typeface="Gill Sans"/>
            </a:endParaRPr>
          </a:p>
        </p:txBody>
      </p:sp>
      <p:sp>
        <p:nvSpPr>
          <p:cNvPr id="471" name="Google Shape;471;g2a37ad84ba3_0_135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Graduation from the Mentorship Program</a:t>
            </a:r>
            <a:endParaRPr/>
          </a:p>
        </p:txBody>
      </p:sp>
      <p:sp>
        <p:nvSpPr>
          <p:cNvPr id="470" name="Google Shape;470;g2a37ad84ba3_0_1357"/>
          <p:cNvSpPr txBox="1">
            <a:spLocks noGrp="1"/>
          </p:cNvSpPr>
          <p:nvPr>
            <p:ph type="body" idx="1"/>
          </p:nvPr>
        </p:nvSpPr>
        <p:spPr>
          <a:xfrm>
            <a:off x="685800" y="1600200"/>
            <a:ext cx="7772400" cy="4765200"/>
          </a:xfrm>
          <a:prstGeom prst="rect">
            <a:avLst/>
          </a:prstGeom>
          <a:noFill/>
          <a:ln>
            <a:noFill/>
          </a:ln>
        </p:spPr>
        <p:txBody>
          <a:bodyPr spcFirstLastPara="1" wrap="square" lIns="0" tIns="0" rIns="0" bIns="0" anchor="t" anchorCtr="0">
            <a:normAutofit/>
          </a:bodyPr>
          <a:lstStyle/>
          <a:p>
            <a:pPr marL="457200" lvl="0" indent="-361950" algn="l" rtl="0">
              <a:spcBef>
                <a:spcPts val="600"/>
              </a:spcBef>
              <a:spcAft>
                <a:spcPts val="0"/>
              </a:spcAft>
              <a:buClr>
                <a:srgbClr val="635C5B"/>
              </a:buClr>
              <a:buSzPts val="2100"/>
              <a:buChar char="•"/>
            </a:pPr>
            <a:r>
              <a:rPr lang="en-GB" sz="2100" dirty="0">
                <a:solidFill>
                  <a:srgbClr val="635C5B"/>
                </a:solidFill>
              </a:rPr>
              <a:t>Mentees will graduate from the mentorship program when they have demonstrated high quality breastfeeding counselling. </a:t>
            </a:r>
            <a:endParaRPr sz="2100" dirty="0">
              <a:solidFill>
                <a:srgbClr val="635C5B"/>
              </a:solidFill>
            </a:endParaRPr>
          </a:p>
          <a:p>
            <a:pPr marL="457200" lvl="0" indent="-361950" algn="l" rtl="0">
              <a:spcBef>
                <a:spcPts val="600"/>
              </a:spcBef>
              <a:spcAft>
                <a:spcPts val="0"/>
              </a:spcAft>
              <a:buClr>
                <a:srgbClr val="635C5B"/>
              </a:buClr>
              <a:buSzPts val="2100"/>
              <a:buChar char="•"/>
            </a:pPr>
            <a:r>
              <a:rPr lang="en-GB" sz="2100" dirty="0">
                <a:solidFill>
                  <a:srgbClr val="635C5B"/>
                </a:solidFill>
              </a:rPr>
              <a:t>Typically, this can be accomplished within </a:t>
            </a:r>
            <a:r>
              <a:rPr lang="en-GB" sz="2100" b="1" dirty="0">
                <a:solidFill>
                  <a:srgbClr val="635C5B"/>
                </a:solidFill>
              </a:rPr>
              <a:t>four months</a:t>
            </a:r>
            <a:r>
              <a:rPr lang="en-GB" sz="2100" dirty="0">
                <a:solidFill>
                  <a:srgbClr val="635C5B"/>
                </a:solidFill>
              </a:rPr>
              <a:t> of mentorship, but it may take more or less time. </a:t>
            </a:r>
            <a:endParaRPr sz="2100" dirty="0">
              <a:solidFill>
                <a:srgbClr val="635C5B"/>
              </a:solidFill>
            </a:endParaRPr>
          </a:p>
          <a:p>
            <a:pPr marL="457200" lvl="0" indent="-361950" algn="l" rtl="0">
              <a:lnSpc>
                <a:spcPct val="100000"/>
              </a:lnSpc>
              <a:spcBef>
                <a:spcPts val="600"/>
              </a:spcBef>
              <a:spcAft>
                <a:spcPts val="0"/>
              </a:spcAft>
              <a:buClr>
                <a:srgbClr val="635C5B"/>
              </a:buClr>
              <a:buSzPts val="2100"/>
              <a:buChar char="•"/>
            </a:pPr>
            <a:r>
              <a:rPr lang="en-GB" sz="2100" dirty="0">
                <a:solidFill>
                  <a:srgbClr val="635C5B"/>
                </a:solidFill>
              </a:rPr>
              <a:t>Graduation from the mentorship program includes a combination of</a:t>
            </a:r>
            <a:r>
              <a:rPr lang="en-GB" sz="2100" dirty="0"/>
              <a:t>—</a:t>
            </a:r>
            <a:endParaRPr sz="2100" dirty="0">
              <a:solidFill>
                <a:srgbClr val="635C5B"/>
              </a:solidFill>
            </a:endParaRPr>
          </a:p>
          <a:p>
            <a:pPr marL="914400" lvl="1" indent="-361950" algn="l" rtl="0">
              <a:lnSpc>
                <a:spcPct val="100000"/>
              </a:lnSpc>
              <a:spcBef>
                <a:spcPts val="1000"/>
              </a:spcBef>
              <a:spcAft>
                <a:spcPts val="0"/>
              </a:spcAft>
              <a:buClr>
                <a:srgbClr val="635C5B"/>
              </a:buClr>
              <a:buSzPts val="2100"/>
              <a:buFont typeface="Arial" panose="020B0604020202020204" pitchFamily="34" charset="0"/>
              <a:buChar char="—"/>
            </a:pPr>
            <a:r>
              <a:rPr lang="en-GB" sz="2100" b="1" dirty="0">
                <a:solidFill>
                  <a:srgbClr val="635C5B"/>
                </a:solidFill>
                <a:latin typeface="+mj-lt"/>
              </a:rPr>
              <a:t>Mentee confident </a:t>
            </a:r>
            <a:r>
              <a:rPr lang="en-GB" sz="2100" dirty="0">
                <a:solidFill>
                  <a:srgbClr val="635C5B"/>
                </a:solidFill>
                <a:latin typeface="+mj-lt"/>
              </a:rPr>
              <a:t>to demonstrate each task relevant to the focus competencies in their service delivery point</a:t>
            </a:r>
            <a:endParaRPr sz="2100" dirty="0">
              <a:solidFill>
                <a:srgbClr val="635C5B"/>
              </a:solidFill>
              <a:latin typeface="+mj-lt"/>
            </a:endParaRPr>
          </a:p>
          <a:p>
            <a:pPr marL="914400" lvl="1" indent="-361950" algn="l" rtl="0">
              <a:lnSpc>
                <a:spcPct val="100000"/>
              </a:lnSpc>
              <a:spcBef>
                <a:spcPts val="1000"/>
              </a:spcBef>
              <a:spcAft>
                <a:spcPts val="1000"/>
              </a:spcAft>
              <a:buClr>
                <a:srgbClr val="635C5B"/>
              </a:buClr>
              <a:buSzPts val="2100"/>
              <a:buFont typeface="Arial" panose="020B0604020202020204" pitchFamily="34" charset="0"/>
              <a:buChar char="—"/>
            </a:pPr>
            <a:r>
              <a:rPr lang="en-GB" sz="2100" b="1" dirty="0">
                <a:solidFill>
                  <a:srgbClr val="635C5B"/>
                </a:solidFill>
                <a:latin typeface="+mj-lt"/>
              </a:rPr>
              <a:t>Mentor confident</a:t>
            </a:r>
            <a:r>
              <a:rPr lang="en-GB" sz="2100" dirty="0">
                <a:solidFill>
                  <a:srgbClr val="635C5B"/>
                </a:solidFill>
                <a:latin typeface="+mj-lt"/>
              </a:rPr>
              <a:t> </a:t>
            </a:r>
            <a:r>
              <a:rPr lang="en-GB" sz="2100" dirty="0">
                <a:latin typeface="+mj-lt"/>
              </a:rPr>
              <a:t>in</a:t>
            </a:r>
            <a:r>
              <a:rPr lang="en-GB" sz="2100" dirty="0">
                <a:solidFill>
                  <a:srgbClr val="635C5B"/>
                </a:solidFill>
                <a:latin typeface="+mj-lt"/>
              </a:rPr>
              <a:t> the mentee’s ability to demonstrate</a:t>
            </a:r>
            <a:r>
              <a:rPr lang="en-GB" sz="2100" dirty="0">
                <a:latin typeface="+mj-lt"/>
              </a:rPr>
              <a:t> each task (measured by performance indicators).</a:t>
            </a:r>
            <a:endParaRPr sz="2100" dirty="0">
              <a:solidFill>
                <a:srgbClr val="635C5B"/>
              </a:solidFill>
              <a:latin typeface="+mj-lt"/>
            </a:endParaRPr>
          </a:p>
        </p:txBody>
      </p:sp>
      <p:sp>
        <p:nvSpPr>
          <p:cNvPr id="473" name="Google Shape;473;g2a37ad84ba3_0_135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1" name="Google Shape;481;g2a4079a7ed1_0_27"/>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4: SELECT MENTEES</a:t>
            </a:r>
            <a:endParaRPr sz="1600">
              <a:solidFill>
                <a:srgbClr val="BA0C2F"/>
              </a:solidFill>
              <a:latin typeface="+mj-lt"/>
              <a:ea typeface="Gill Sans"/>
              <a:cs typeface="Gill Sans"/>
              <a:sym typeface="Gill Sans"/>
            </a:endParaRPr>
          </a:p>
        </p:txBody>
      </p:sp>
      <p:sp>
        <p:nvSpPr>
          <p:cNvPr id="480" name="Google Shape;480;g2a4079a7ed1_0_27"/>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Next Steps: Selecting Mentees</a:t>
            </a:r>
            <a:endParaRPr/>
          </a:p>
        </p:txBody>
      </p:sp>
      <p:sp>
        <p:nvSpPr>
          <p:cNvPr id="479" name="Google Shape;479;g2a4079a7ed1_0_27"/>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457200" lvl="0" indent="-361950" algn="l" rtl="0">
              <a:spcBef>
                <a:spcPts val="0"/>
              </a:spcBef>
              <a:spcAft>
                <a:spcPts val="0"/>
              </a:spcAft>
              <a:buClr>
                <a:srgbClr val="635C5B"/>
              </a:buClr>
              <a:buSzPts val="2100"/>
              <a:buChar char="•"/>
            </a:pPr>
            <a:r>
              <a:rPr lang="en-GB" sz="2200" dirty="0">
                <a:solidFill>
                  <a:srgbClr val="635C5B"/>
                </a:solidFill>
              </a:rPr>
              <a:t>The BFHI Facility Implementation Team selects mentees.</a:t>
            </a:r>
            <a:endParaRPr sz="2200" dirty="0">
              <a:solidFill>
                <a:srgbClr val="635C5B"/>
              </a:solidFill>
            </a:endParaRPr>
          </a:p>
          <a:p>
            <a:pPr marL="457200" lvl="0" indent="-361950" algn="l" rtl="0">
              <a:spcBef>
                <a:spcPts val="1000"/>
              </a:spcBef>
              <a:spcAft>
                <a:spcPts val="0"/>
              </a:spcAft>
              <a:buClr>
                <a:srgbClr val="635C5B"/>
              </a:buClr>
              <a:buSzPts val="2100"/>
              <a:buChar char="•"/>
            </a:pPr>
            <a:r>
              <a:rPr lang="en-GB" sz="2200" dirty="0"/>
              <a:t>They will consult m</a:t>
            </a:r>
            <a:r>
              <a:rPr lang="en-GB" sz="2200" dirty="0">
                <a:solidFill>
                  <a:srgbClr val="635C5B"/>
                </a:solidFill>
              </a:rPr>
              <a:t>entors during the selection process.</a:t>
            </a:r>
            <a:endParaRPr sz="2200" dirty="0">
              <a:solidFill>
                <a:srgbClr val="635C5B"/>
              </a:solidFill>
            </a:endParaRPr>
          </a:p>
          <a:p>
            <a:pPr marL="457200" lvl="0" indent="-361950" algn="l" rtl="0">
              <a:spcBef>
                <a:spcPts val="1000"/>
              </a:spcBef>
              <a:spcAft>
                <a:spcPts val="1000"/>
              </a:spcAft>
              <a:buClr>
                <a:srgbClr val="635C5B"/>
              </a:buClr>
              <a:buSzPts val="2100"/>
              <a:buChar char="•"/>
            </a:pPr>
            <a:r>
              <a:rPr lang="en-GB" sz="2200" dirty="0"/>
              <a:t>They will use c</a:t>
            </a:r>
            <a:r>
              <a:rPr lang="en-GB" sz="2200" dirty="0">
                <a:solidFill>
                  <a:srgbClr val="635C5B"/>
                </a:solidFill>
              </a:rPr>
              <a:t>riteria from the implementation guidance, including minimum requirements for mentees, as well as findings from the facility self-assessment and complementary assessment activities.</a:t>
            </a:r>
            <a:endParaRPr sz="2200" dirty="0">
              <a:solidFill>
                <a:srgbClr val="635C5B"/>
              </a:solidFill>
            </a:endParaRPr>
          </a:p>
        </p:txBody>
      </p:sp>
      <p:sp>
        <p:nvSpPr>
          <p:cNvPr id="482" name="Google Shape;482;g2a4079a7ed1_0_2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0" name="Google Shape;490;g2a4079a7ed1_0_34"/>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4: SELECT MENTEES</a:t>
            </a:r>
            <a:endParaRPr sz="1600">
              <a:solidFill>
                <a:srgbClr val="BA0C2F"/>
              </a:solidFill>
              <a:latin typeface="+mj-lt"/>
              <a:ea typeface="Gill Sans"/>
              <a:cs typeface="Gill Sans"/>
              <a:sym typeface="Gill Sans"/>
            </a:endParaRPr>
          </a:p>
        </p:txBody>
      </p:sp>
      <p:sp>
        <p:nvSpPr>
          <p:cNvPr id="489" name="Google Shape;489;g2a4079a7ed1_0_3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GB"/>
              <a:t>Minimum Requirements for Selecting Mentees</a:t>
            </a:r>
            <a:endParaRPr/>
          </a:p>
        </p:txBody>
      </p:sp>
      <p:sp>
        <p:nvSpPr>
          <p:cNvPr id="488" name="Google Shape;488;g2a4079a7ed1_0_34"/>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Autofit/>
          </a:bodyPr>
          <a:lstStyle/>
          <a:p>
            <a:pPr marL="285750" lvl="0" indent="-247650" algn="l" rtl="0">
              <a:spcBef>
                <a:spcPts val="0"/>
              </a:spcBef>
              <a:spcAft>
                <a:spcPts val="0"/>
              </a:spcAft>
              <a:buClr>
                <a:srgbClr val="635C5B"/>
              </a:buClr>
              <a:buSzPts val="2100"/>
              <a:buFont typeface="Gill Sans"/>
              <a:buChar char="•"/>
            </a:pPr>
            <a:r>
              <a:rPr lang="en-GB" sz="2100">
                <a:solidFill>
                  <a:srgbClr val="635C5B"/>
                </a:solidFill>
              </a:rPr>
              <a:t>Completed the </a:t>
            </a:r>
            <a:r>
              <a:rPr lang="en-GB" sz="2100" i="1">
                <a:solidFill>
                  <a:srgbClr val="635C5B"/>
                </a:solidFill>
              </a:rPr>
              <a:t>BFHI Training Course for Maternity Staff</a:t>
            </a:r>
            <a:endParaRPr sz="2100" i="1">
              <a:solidFill>
                <a:srgbClr val="635C5B"/>
              </a:solidFill>
            </a:endParaRPr>
          </a:p>
          <a:p>
            <a:pPr marL="285750" lvl="0" indent="-247650" algn="l" rtl="0">
              <a:spcBef>
                <a:spcPts val="1000"/>
              </a:spcBef>
              <a:spcAft>
                <a:spcPts val="0"/>
              </a:spcAft>
              <a:buClr>
                <a:srgbClr val="635C5B"/>
              </a:buClr>
              <a:buSzPts val="2100"/>
              <a:buFont typeface="Gill Sans"/>
              <a:buChar char="•"/>
            </a:pPr>
            <a:r>
              <a:rPr lang="en-GB" sz="2100">
                <a:solidFill>
                  <a:srgbClr val="635C5B"/>
                </a:solidFill>
              </a:rPr>
              <a:t>Provides direct care to clients in one of the prioritised service delivery point(s)</a:t>
            </a:r>
            <a:endParaRPr sz="2100">
              <a:solidFill>
                <a:srgbClr val="635C5B"/>
              </a:solidFill>
            </a:endParaRPr>
          </a:p>
          <a:p>
            <a:pPr marL="285750" lvl="0" indent="-247650" algn="l" rtl="0">
              <a:spcBef>
                <a:spcPts val="1000"/>
              </a:spcBef>
              <a:spcAft>
                <a:spcPts val="0"/>
              </a:spcAft>
              <a:buClr>
                <a:srgbClr val="635C5B"/>
              </a:buClr>
              <a:buSzPts val="2100"/>
              <a:buFont typeface="Gill Sans"/>
              <a:buChar char="•"/>
            </a:pPr>
            <a:r>
              <a:rPr lang="en-GB" sz="2100">
                <a:solidFill>
                  <a:srgbClr val="635C5B"/>
                </a:solidFill>
              </a:rPr>
              <a:t>Has met all qualifications to work as a doctor, nurse, nutritionist, clinical officer, midwife, or breastfeeding peer supporter</a:t>
            </a:r>
            <a:endParaRPr sz="2100">
              <a:solidFill>
                <a:srgbClr val="635C5B"/>
              </a:solidFill>
            </a:endParaRPr>
          </a:p>
          <a:p>
            <a:pPr marL="285750" lvl="0" indent="-247650" algn="l" rtl="0">
              <a:spcBef>
                <a:spcPts val="1000"/>
              </a:spcBef>
              <a:spcAft>
                <a:spcPts val="0"/>
              </a:spcAft>
              <a:buClr>
                <a:srgbClr val="635C5B"/>
              </a:buClr>
              <a:buSzPts val="2100"/>
              <a:buFont typeface="Gill Sans"/>
              <a:buChar char="•"/>
            </a:pPr>
            <a:r>
              <a:rPr lang="en-GB" sz="2100">
                <a:solidFill>
                  <a:srgbClr val="635C5B"/>
                </a:solidFill>
              </a:rPr>
              <a:t>Senior management is supportive and agrees to allow staff to participate as a mentee</a:t>
            </a:r>
            <a:endParaRPr sz="2100">
              <a:solidFill>
                <a:srgbClr val="635C5B"/>
              </a:solidFill>
            </a:endParaRPr>
          </a:p>
          <a:p>
            <a:pPr marL="285750" lvl="0" indent="-247650" algn="l" rtl="0">
              <a:spcBef>
                <a:spcPts val="1000"/>
              </a:spcBef>
              <a:spcAft>
                <a:spcPts val="1000"/>
              </a:spcAft>
              <a:buClr>
                <a:srgbClr val="635C5B"/>
              </a:buClr>
              <a:buSzPts val="2100"/>
              <a:buFont typeface="Gill Sans"/>
              <a:buChar char="•"/>
            </a:pPr>
            <a:r>
              <a:rPr lang="en-GB" sz="2100">
                <a:solidFill>
                  <a:srgbClr val="635C5B"/>
                </a:solidFill>
              </a:rPr>
              <a:t>Avoids conflicts of interest particularly with companies that produce BMS designated products, or from their parent or subsidiary companies, or political leaders. </a:t>
            </a:r>
            <a:endParaRPr sz="2100">
              <a:solidFill>
                <a:srgbClr val="635C5B"/>
              </a:solidFill>
            </a:endParaRPr>
          </a:p>
        </p:txBody>
      </p:sp>
      <p:sp>
        <p:nvSpPr>
          <p:cNvPr id="491" name="Google Shape;491;g2a4079a7ed1_0_3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g2976dadb33e_0_1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Introductions</a:t>
            </a:r>
            <a:endParaRPr dirty="0"/>
          </a:p>
        </p:txBody>
      </p:sp>
      <p:sp>
        <p:nvSpPr>
          <p:cNvPr id="252" name="Google Shape;252;g2976dadb33e_0_12"/>
          <p:cNvSpPr txBox="1">
            <a:spLocks noGrp="1"/>
          </p:cNvSpPr>
          <p:nvPr>
            <p:ph type="body" idx="1"/>
          </p:nvPr>
        </p:nvSpPr>
        <p:spPr>
          <a:xfrm>
            <a:off x="685800" y="1566363"/>
            <a:ext cx="7772400" cy="4572000"/>
          </a:xfrm>
          <a:prstGeom prst="rect">
            <a:avLst/>
          </a:prstGeom>
          <a:noFill/>
          <a:ln>
            <a:noFill/>
          </a:ln>
        </p:spPr>
        <p:txBody>
          <a:bodyPr spcFirstLastPara="1" wrap="square" lIns="0" tIns="0" rIns="0" bIns="0" anchor="t" anchorCtr="0">
            <a:noAutofit/>
          </a:bodyPr>
          <a:lstStyle/>
          <a:p>
            <a:pPr marL="342900" lvl="0" indent="-342900" algn="l" rtl="0">
              <a:spcBef>
                <a:spcPts val="1200"/>
              </a:spcBef>
              <a:spcAft>
                <a:spcPts val="0"/>
              </a:spcAft>
              <a:buSzPts val="2200"/>
              <a:buChar char="•"/>
            </a:pPr>
            <a:r>
              <a:rPr lang="en-GB" sz="2200"/>
              <a:t>What is your name?</a:t>
            </a:r>
            <a:endParaRPr sz="2200"/>
          </a:p>
          <a:p>
            <a:pPr marL="342900" lvl="0" indent="-342900" algn="l" rtl="0">
              <a:spcBef>
                <a:spcPts val="1200"/>
              </a:spcBef>
              <a:spcAft>
                <a:spcPts val="0"/>
              </a:spcAft>
              <a:buSzPts val="2200"/>
              <a:buChar char="•"/>
            </a:pPr>
            <a:r>
              <a:rPr lang="en-GB" sz="2200"/>
              <a:t>What is your job/title?</a:t>
            </a:r>
            <a:endParaRPr sz="2200"/>
          </a:p>
          <a:p>
            <a:pPr marL="342900" lvl="0" indent="-342900" algn="l" rtl="0">
              <a:spcBef>
                <a:spcPts val="1200"/>
              </a:spcBef>
              <a:spcAft>
                <a:spcPts val="0"/>
              </a:spcAft>
              <a:buSzPts val="2200"/>
              <a:buChar char="•"/>
            </a:pPr>
            <a:r>
              <a:rPr lang="en-GB" sz="2200"/>
              <a:t>Why are you here? What do you hope to get from this training? </a:t>
            </a:r>
            <a:endParaRPr sz="2200"/>
          </a:p>
        </p:txBody>
      </p:sp>
      <p:sp>
        <p:nvSpPr>
          <p:cNvPr id="254" name="Google Shape;254;g2976dadb33e_0_12"/>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9" name="Google Shape;499;g2a4079a7ed1_0_41"/>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4: SELECT MENTEES</a:t>
            </a:r>
            <a:endParaRPr sz="1600">
              <a:solidFill>
                <a:srgbClr val="BA0C2F"/>
              </a:solidFill>
              <a:latin typeface="+mj-lt"/>
              <a:ea typeface="Gill Sans"/>
              <a:cs typeface="Gill Sans"/>
              <a:sym typeface="Gill Sans"/>
            </a:endParaRPr>
          </a:p>
        </p:txBody>
      </p:sp>
      <p:sp>
        <p:nvSpPr>
          <p:cNvPr id="498" name="Google Shape;498;g2a4079a7ed1_0_41"/>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Roles and Responsibilities of Mentees</a:t>
            </a:r>
            <a:endParaRPr/>
          </a:p>
        </p:txBody>
      </p:sp>
      <p:sp>
        <p:nvSpPr>
          <p:cNvPr id="497" name="Google Shape;497;g2a4079a7ed1_0_41"/>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457200" lvl="0" indent="-381000" algn="l" rtl="0">
              <a:spcBef>
                <a:spcPts val="0"/>
              </a:spcBef>
              <a:spcAft>
                <a:spcPts val="0"/>
              </a:spcAft>
              <a:buClr>
                <a:srgbClr val="635C5B"/>
              </a:buClr>
              <a:buSzPts val="2400"/>
              <a:buFont typeface="Gill Sans"/>
              <a:buChar char="●"/>
            </a:pPr>
            <a:r>
              <a:rPr lang="en-GB" sz="2400">
                <a:solidFill>
                  <a:srgbClr val="635C5B"/>
                </a:solidFill>
              </a:rPr>
              <a:t>Actively participate in mentorship activities for the duration of the program</a:t>
            </a:r>
            <a:endParaRPr sz="2400">
              <a:solidFill>
                <a:srgbClr val="635C5B"/>
              </a:solidFill>
            </a:endParaRPr>
          </a:p>
          <a:p>
            <a:pPr marL="457200" lvl="0" indent="-381000" algn="l" rtl="0">
              <a:spcBef>
                <a:spcPts val="0"/>
              </a:spcBef>
              <a:spcAft>
                <a:spcPts val="0"/>
              </a:spcAft>
              <a:buClr>
                <a:srgbClr val="635C5B"/>
              </a:buClr>
              <a:buSzPts val="2400"/>
              <a:buFont typeface="Gill Sans"/>
              <a:buChar char="●"/>
            </a:pPr>
            <a:r>
              <a:rPr lang="en-GB" sz="2400">
                <a:solidFill>
                  <a:srgbClr val="635C5B"/>
                </a:solidFill>
              </a:rPr>
              <a:t>Apply new learning on breastfeeding counselling in their daily work.</a:t>
            </a:r>
            <a:endParaRPr sz="2400">
              <a:solidFill>
                <a:srgbClr val="635C5B"/>
              </a:solidFill>
            </a:endParaRPr>
          </a:p>
          <a:p>
            <a:pPr marL="457200" lvl="0" indent="-381000" algn="l" rtl="0">
              <a:spcBef>
                <a:spcPts val="0"/>
              </a:spcBef>
              <a:spcAft>
                <a:spcPts val="0"/>
              </a:spcAft>
              <a:buClr>
                <a:srgbClr val="635C5B"/>
              </a:buClr>
              <a:buSzPts val="2400"/>
              <a:buFont typeface="Gill Sans"/>
              <a:buChar char="●"/>
            </a:pPr>
            <a:r>
              <a:rPr lang="en-GB" sz="2400">
                <a:solidFill>
                  <a:srgbClr val="635C5B"/>
                </a:solidFill>
              </a:rPr>
              <a:t>Practise the skills focused on during mentoring observations.</a:t>
            </a:r>
            <a:endParaRPr sz="2400">
              <a:solidFill>
                <a:srgbClr val="635C5B"/>
              </a:solidFill>
            </a:endParaRPr>
          </a:p>
          <a:p>
            <a:pPr marL="457200" lvl="0" indent="-381000" algn="l" rtl="0">
              <a:spcBef>
                <a:spcPts val="0"/>
              </a:spcBef>
              <a:spcAft>
                <a:spcPts val="0"/>
              </a:spcAft>
              <a:buClr>
                <a:srgbClr val="635C5B"/>
              </a:buClr>
              <a:buSzPts val="2400"/>
              <a:buFont typeface="Gill Sans"/>
              <a:buChar char="●"/>
            </a:pPr>
            <a:r>
              <a:rPr lang="en-GB" sz="2400">
                <a:solidFill>
                  <a:srgbClr val="635C5B"/>
                </a:solidFill>
              </a:rPr>
              <a:t>Participate in weekly check-ins and monthly mentorship meetings.</a:t>
            </a:r>
            <a:endParaRPr sz="2400">
              <a:solidFill>
                <a:srgbClr val="635C5B"/>
              </a:solidFill>
            </a:endParaRPr>
          </a:p>
          <a:p>
            <a:pPr marL="457200" lvl="0" indent="-381000" algn="l" rtl="0">
              <a:spcBef>
                <a:spcPts val="0"/>
              </a:spcBef>
              <a:spcAft>
                <a:spcPts val="0"/>
              </a:spcAft>
              <a:buClr>
                <a:srgbClr val="635C5B"/>
              </a:buClr>
              <a:buSzPts val="2400"/>
              <a:buFont typeface="Gill Sans"/>
              <a:buChar char="●"/>
            </a:pPr>
            <a:r>
              <a:rPr lang="en-GB" sz="2400">
                <a:solidFill>
                  <a:srgbClr val="635C5B"/>
                </a:solidFill>
              </a:rPr>
              <a:t>Complete the reporting forms.</a:t>
            </a:r>
            <a:endParaRPr sz="2400">
              <a:solidFill>
                <a:srgbClr val="635C5B"/>
              </a:solidFill>
            </a:endParaRPr>
          </a:p>
          <a:p>
            <a:pPr marL="457200" lvl="0" indent="-381000" algn="l" rtl="0">
              <a:spcBef>
                <a:spcPts val="0"/>
              </a:spcBef>
              <a:spcAft>
                <a:spcPts val="0"/>
              </a:spcAft>
              <a:buClr>
                <a:srgbClr val="635C5B"/>
              </a:buClr>
              <a:buSzPts val="2400"/>
              <a:buFont typeface="Gill Sans"/>
              <a:buChar char="●"/>
            </a:pPr>
            <a:r>
              <a:rPr lang="en-GB" sz="2400">
                <a:solidFill>
                  <a:srgbClr val="635C5B"/>
                </a:solidFill>
              </a:rPr>
              <a:t>Make use of job aids. </a:t>
            </a:r>
            <a:endParaRPr sz="2400">
              <a:solidFill>
                <a:srgbClr val="635C5B"/>
              </a:solidFill>
            </a:endParaRPr>
          </a:p>
          <a:p>
            <a:pPr marL="0" lvl="0" indent="0" algn="l" rtl="0">
              <a:spcBef>
                <a:spcPts val="800"/>
              </a:spcBef>
              <a:spcAft>
                <a:spcPts val="0"/>
              </a:spcAft>
              <a:buNone/>
            </a:pPr>
            <a:endParaRPr/>
          </a:p>
        </p:txBody>
      </p:sp>
      <p:sp>
        <p:nvSpPr>
          <p:cNvPr id="500" name="Google Shape;500;g2a4079a7ed1_0_4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8" name="Google Shape;508;g2a4079a7ed1_0_48"/>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5: PAIR MENTORS AND MENTEES</a:t>
            </a:r>
            <a:endParaRPr sz="1600">
              <a:solidFill>
                <a:srgbClr val="BA0C2F"/>
              </a:solidFill>
              <a:latin typeface="+mj-lt"/>
              <a:ea typeface="Gill Sans"/>
              <a:cs typeface="Gill Sans"/>
              <a:sym typeface="Gill Sans"/>
            </a:endParaRPr>
          </a:p>
        </p:txBody>
      </p:sp>
      <p:sp>
        <p:nvSpPr>
          <p:cNvPr id="507" name="Google Shape;507;g2a4079a7ed1_0_48"/>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Next Steps: Pairing Mentors and Mentees</a:t>
            </a:r>
            <a:endParaRPr/>
          </a:p>
        </p:txBody>
      </p:sp>
      <p:sp>
        <p:nvSpPr>
          <p:cNvPr id="506" name="Google Shape;506;g2a4079a7ed1_0_48"/>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fontScale="92500" lnSpcReduction="10000"/>
          </a:bodyPr>
          <a:lstStyle/>
          <a:p>
            <a:pPr marL="457200" lvl="0" indent="-361950" algn="l" rtl="0">
              <a:spcBef>
                <a:spcPts val="0"/>
              </a:spcBef>
              <a:spcAft>
                <a:spcPts val="0"/>
              </a:spcAft>
              <a:buClr>
                <a:srgbClr val="635C5B"/>
              </a:buClr>
              <a:buSzPts val="2100"/>
              <a:buChar char="•"/>
            </a:pPr>
            <a:r>
              <a:rPr lang="en-GB" sz="2200">
                <a:solidFill>
                  <a:srgbClr val="635C5B"/>
                </a:solidFill>
              </a:rPr>
              <a:t>The BFHI Facility Implementation Team determines the best ratio for mentor-to-mentee (i.e., one-to-one, one mentor to three mentees)</a:t>
            </a:r>
            <a:endParaRPr sz="2200">
              <a:solidFill>
                <a:srgbClr val="635C5B"/>
              </a:solidFill>
            </a:endParaRPr>
          </a:p>
          <a:p>
            <a:pPr marL="457200" lvl="0" indent="-361950" algn="l" rtl="0">
              <a:spcBef>
                <a:spcPts val="1000"/>
              </a:spcBef>
              <a:spcAft>
                <a:spcPts val="0"/>
              </a:spcAft>
              <a:buClr>
                <a:srgbClr val="635C5B"/>
              </a:buClr>
              <a:buSzPts val="2100"/>
              <a:buChar char="•"/>
            </a:pPr>
            <a:r>
              <a:rPr lang="en-GB" sz="2200"/>
              <a:t>They will consult m</a:t>
            </a:r>
            <a:r>
              <a:rPr lang="en-GB" sz="2200">
                <a:solidFill>
                  <a:srgbClr val="635C5B"/>
                </a:solidFill>
              </a:rPr>
              <a:t>entors during the pairing process.</a:t>
            </a:r>
            <a:endParaRPr sz="2200">
              <a:solidFill>
                <a:srgbClr val="635C5B"/>
              </a:solidFill>
            </a:endParaRPr>
          </a:p>
          <a:p>
            <a:pPr marL="457200" lvl="0" indent="-368300" algn="l" rtl="0">
              <a:spcBef>
                <a:spcPts val="1000"/>
              </a:spcBef>
              <a:spcAft>
                <a:spcPts val="0"/>
              </a:spcAft>
              <a:buClr>
                <a:srgbClr val="635C5B"/>
              </a:buClr>
              <a:buSzPts val="2200"/>
              <a:buChar char="•"/>
            </a:pPr>
            <a:r>
              <a:rPr lang="en-GB" sz="2200">
                <a:solidFill>
                  <a:srgbClr val="635C5B"/>
                </a:solidFill>
              </a:rPr>
              <a:t>Considerations for pairing:</a:t>
            </a:r>
            <a:endParaRPr sz="2200">
              <a:solidFill>
                <a:srgbClr val="635C5B"/>
              </a:solidFill>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cadre of the mentor and mentee</a:t>
            </a:r>
            <a:endParaRPr sz="2200">
              <a:solidFill>
                <a:srgbClr val="635C5B"/>
              </a:solidFill>
              <a:latin typeface="+mj-lt"/>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mentor-to-mentee ratio chosen</a:t>
            </a:r>
            <a:endParaRPr sz="2200">
              <a:solidFill>
                <a:srgbClr val="635C5B"/>
              </a:solidFill>
              <a:latin typeface="+mj-lt"/>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unit where the mentor and mentee work</a:t>
            </a:r>
            <a:endParaRPr sz="2200">
              <a:solidFill>
                <a:srgbClr val="635C5B"/>
              </a:solidFill>
              <a:latin typeface="+mj-lt"/>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skill level of mentees</a:t>
            </a:r>
            <a:endParaRPr sz="2200">
              <a:solidFill>
                <a:srgbClr val="635C5B"/>
              </a:solidFill>
              <a:latin typeface="+mj-lt"/>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roles of mentors and mentees in the facility</a:t>
            </a:r>
            <a:endParaRPr sz="2200">
              <a:solidFill>
                <a:srgbClr val="635C5B"/>
              </a:solidFill>
              <a:latin typeface="+mj-lt"/>
            </a:endParaRPr>
          </a:p>
          <a:p>
            <a:pPr marL="914400" lvl="1" indent="-368300" algn="l" rtl="0">
              <a:spcBef>
                <a:spcPts val="1200"/>
              </a:spcBef>
              <a:spcAft>
                <a:spcPts val="0"/>
              </a:spcAft>
              <a:buClr>
                <a:srgbClr val="635C5B"/>
              </a:buClr>
              <a:buSzPts val="2200"/>
              <a:buChar char="–"/>
            </a:pPr>
            <a:r>
              <a:rPr lang="en-GB" sz="2200">
                <a:solidFill>
                  <a:srgbClr val="635C5B"/>
                </a:solidFill>
                <a:latin typeface="+mj-lt"/>
              </a:rPr>
              <a:t>personality</a:t>
            </a:r>
            <a:endParaRPr sz="2200">
              <a:solidFill>
                <a:srgbClr val="635C5B"/>
              </a:solidFill>
              <a:latin typeface="+mj-lt"/>
            </a:endParaRPr>
          </a:p>
          <a:p>
            <a:pPr marL="914400" lvl="1" indent="-368300" algn="l" rtl="0">
              <a:spcBef>
                <a:spcPts val="1200"/>
              </a:spcBef>
              <a:spcAft>
                <a:spcPts val="1000"/>
              </a:spcAft>
              <a:buClr>
                <a:srgbClr val="635C5B"/>
              </a:buClr>
              <a:buSzPts val="2200"/>
              <a:buChar char="–"/>
            </a:pPr>
            <a:r>
              <a:rPr lang="en-GB" sz="2200">
                <a:solidFill>
                  <a:srgbClr val="635C5B"/>
                </a:solidFill>
                <a:latin typeface="+mj-lt"/>
              </a:rPr>
              <a:t>age and experience.</a:t>
            </a:r>
            <a:endParaRPr sz="2200">
              <a:solidFill>
                <a:srgbClr val="635C5B"/>
              </a:solidFill>
              <a:latin typeface="+mj-lt"/>
            </a:endParaRPr>
          </a:p>
        </p:txBody>
      </p:sp>
      <p:sp>
        <p:nvSpPr>
          <p:cNvPr id="509" name="Google Shape;509;g2a4079a7ed1_0_4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7" name="Google Shape;517;g2a4079a7ed1_0_13"/>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6: ORIENT MENTORS AND MENTEES</a:t>
            </a:r>
            <a:endParaRPr sz="1600">
              <a:solidFill>
                <a:srgbClr val="BA0C2F"/>
              </a:solidFill>
              <a:latin typeface="+mj-lt"/>
              <a:ea typeface="Gill Sans"/>
              <a:cs typeface="Gill Sans"/>
              <a:sym typeface="Gill Sans"/>
            </a:endParaRPr>
          </a:p>
        </p:txBody>
      </p:sp>
      <p:sp>
        <p:nvSpPr>
          <p:cNvPr id="516" name="Google Shape;516;g2a4079a7ed1_0_13"/>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Next Steps: Orientation Meetings for the Mentorship Program (1)</a:t>
            </a:r>
            <a:endParaRPr/>
          </a:p>
        </p:txBody>
      </p:sp>
      <p:sp>
        <p:nvSpPr>
          <p:cNvPr id="515" name="Google Shape;515;g2a4079a7ed1_0_13"/>
          <p:cNvSpPr txBox="1">
            <a:spLocks noGrp="1"/>
          </p:cNvSpPr>
          <p:nvPr>
            <p:ph type="body" idx="1"/>
          </p:nvPr>
        </p:nvSpPr>
        <p:spPr>
          <a:xfrm>
            <a:off x="685800" y="1600200"/>
            <a:ext cx="7772400" cy="4732934"/>
          </a:xfrm>
          <a:prstGeom prst="rect">
            <a:avLst/>
          </a:prstGeom>
        </p:spPr>
        <p:txBody>
          <a:bodyPr spcFirstLastPara="1" wrap="square" lIns="0" tIns="0" rIns="0" bIns="0" anchor="t" anchorCtr="0">
            <a:normAutofit fontScale="92500" lnSpcReduction="10000"/>
          </a:bodyPr>
          <a:lstStyle/>
          <a:p>
            <a:pPr marL="0" lvl="0" indent="0" algn="l" rtl="0">
              <a:spcBef>
                <a:spcPts val="0"/>
              </a:spcBef>
              <a:spcAft>
                <a:spcPts val="0"/>
              </a:spcAft>
              <a:buNone/>
            </a:pPr>
            <a:r>
              <a:rPr lang="en-GB" dirty="0"/>
              <a:t>Following the selection and pairing, there will be two orientation meetings, each serving a different purpose:</a:t>
            </a:r>
            <a:endParaRPr dirty="0"/>
          </a:p>
          <a:p>
            <a:pPr marL="457200" lvl="0" indent="-342900" algn="l" rtl="0">
              <a:spcBef>
                <a:spcPts val="1000"/>
              </a:spcBef>
              <a:spcAft>
                <a:spcPts val="0"/>
              </a:spcAft>
              <a:buSzPts val="1800"/>
              <a:buChar char="•"/>
            </a:pPr>
            <a:r>
              <a:rPr lang="en-GB" dirty="0"/>
              <a:t>Mentor only orientation meeting: </a:t>
            </a:r>
            <a:endParaRPr dirty="0"/>
          </a:p>
          <a:p>
            <a:pPr marL="914400" lvl="1" indent="-342900" algn="l" rtl="0">
              <a:spcBef>
                <a:spcPts val="1000"/>
              </a:spcBef>
              <a:spcAft>
                <a:spcPts val="0"/>
              </a:spcAft>
              <a:buSzPts val="1800"/>
              <a:buChar char="–"/>
            </a:pPr>
            <a:r>
              <a:rPr lang="en-GB" dirty="0">
                <a:latin typeface="+mj-lt"/>
              </a:rPr>
              <a:t>review of the description of the program</a:t>
            </a:r>
            <a:endParaRPr dirty="0">
              <a:latin typeface="+mj-lt"/>
            </a:endParaRPr>
          </a:p>
          <a:p>
            <a:pPr marL="914400" lvl="1" indent="-342900" algn="l" rtl="0">
              <a:spcBef>
                <a:spcPts val="1000"/>
              </a:spcBef>
              <a:spcAft>
                <a:spcPts val="0"/>
              </a:spcAft>
              <a:buClr>
                <a:schemeClr val="accent3"/>
              </a:buClr>
              <a:buSzPts val="1800"/>
              <a:buChar char="–"/>
            </a:pPr>
            <a:r>
              <a:rPr lang="en-GB" dirty="0">
                <a:solidFill>
                  <a:schemeClr val="accent3"/>
                </a:solidFill>
                <a:latin typeface="+mj-lt"/>
              </a:rPr>
              <a:t>expectations of mentors (roles and responsibilities)</a:t>
            </a:r>
            <a:endParaRPr dirty="0">
              <a:solidFill>
                <a:schemeClr val="accent3"/>
              </a:solidFill>
              <a:latin typeface="+mj-lt"/>
            </a:endParaRPr>
          </a:p>
          <a:p>
            <a:pPr marL="914400" lvl="1" indent="-342900" algn="l" rtl="0">
              <a:spcBef>
                <a:spcPts val="1000"/>
              </a:spcBef>
              <a:spcAft>
                <a:spcPts val="0"/>
              </a:spcAft>
              <a:buClr>
                <a:schemeClr val="accent3"/>
              </a:buClr>
              <a:buSzPts val="1800"/>
              <a:buChar char="–"/>
            </a:pPr>
            <a:r>
              <a:rPr lang="en-GB" dirty="0">
                <a:latin typeface="+mj-lt"/>
              </a:rPr>
              <a:t>how to start mentoring and review of mentoring approaches</a:t>
            </a:r>
            <a:endParaRPr dirty="0">
              <a:latin typeface="+mj-lt"/>
            </a:endParaRPr>
          </a:p>
          <a:p>
            <a:pPr marL="914400" lvl="1" indent="-342900" algn="l" rtl="0">
              <a:spcBef>
                <a:spcPts val="1000"/>
              </a:spcBef>
              <a:spcAft>
                <a:spcPts val="0"/>
              </a:spcAft>
              <a:buClr>
                <a:schemeClr val="accent3"/>
              </a:buClr>
              <a:buSzPts val="1800"/>
              <a:buChar char="–"/>
            </a:pPr>
            <a:r>
              <a:rPr lang="en-GB" dirty="0">
                <a:latin typeface="+mj-lt"/>
              </a:rPr>
              <a:t>review of mentor-mentee pairing selections</a:t>
            </a:r>
            <a:endParaRPr dirty="0">
              <a:latin typeface="+mj-lt"/>
            </a:endParaRPr>
          </a:p>
          <a:p>
            <a:pPr marL="914400" lvl="1" indent="-342900" algn="l" rtl="0">
              <a:spcBef>
                <a:spcPts val="1000"/>
              </a:spcBef>
              <a:spcAft>
                <a:spcPts val="0"/>
              </a:spcAft>
              <a:buClr>
                <a:schemeClr val="accent3"/>
              </a:buClr>
              <a:buSzPts val="1800"/>
              <a:buChar char="–"/>
            </a:pPr>
            <a:r>
              <a:rPr lang="en-GB" dirty="0">
                <a:solidFill>
                  <a:schemeClr val="accent3"/>
                </a:solidFill>
                <a:latin typeface="+mj-lt"/>
              </a:rPr>
              <a:t>explanation of program reference materials, job aids, monitoring and reporting forms, and information, education, and communications (IEC) materials and how to use them</a:t>
            </a:r>
            <a:endParaRPr dirty="0">
              <a:solidFill>
                <a:schemeClr val="accent3"/>
              </a:solidFill>
              <a:latin typeface="+mj-lt"/>
            </a:endParaRPr>
          </a:p>
          <a:p>
            <a:pPr marL="914400" lvl="1" indent="-342900" algn="l" rtl="0">
              <a:spcBef>
                <a:spcPts val="1000"/>
              </a:spcBef>
              <a:spcAft>
                <a:spcPts val="0"/>
              </a:spcAft>
              <a:buClr>
                <a:schemeClr val="accent3"/>
              </a:buClr>
              <a:buSzPts val="1800"/>
              <a:buChar char="–"/>
            </a:pPr>
            <a:r>
              <a:rPr lang="en-GB" dirty="0">
                <a:latin typeface="+mj-lt"/>
              </a:rPr>
              <a:t>start and end dates and length of the mentorship program</a:t>
            </a:r>
            <a:endParaRPr dirty="0">
              <a:latin typeface="+mj-lt"/>
            </a:endParaRPr>
          </a:p>
          <a:p>
            <a:pPr marL="914400" lvl="1" indent="-342900" algn="l" rtl="0">
              <a:spcBef>
                <a:spcPts val="1000"/>
              </a:spcBef>
              <a:spcAft>
                <a:spcPts val="0"/>
              </a:spcAft>
              <a:buSzPts val="1800"/>
              <a:buChar char="–"/>
            </a:pPr>
            <a:r>
              <a:rPr lang="en-GB" dirty="0">
                <a:latin typeface="+mj-lt"/>
              </a:rPr>
              <a:t>schedule of monthly mentoring meetings</a:t>
            </a:r>
            <a:endParaRPr dirty="0">
              <a:latin typeface="+mj-lt"/>
            </a:endParaRPr>
          </a:p>
          <a:p>
            <a:pPr marL="914400" lvl="1" indent="-342900" algn="l" rtl="0">
              <a:spcBef>
                <a:spcPts val="1000"/>
              </a:spcBef>
              <a:spcAft>
                <a:spcPts val="1000"/>
              </a:spcAft>
              <a:buSzPts val="1800"/>
              <a:buChar char="–"/>
            </a:pPr>
            <a:r>
              <a:rPr lang="en-GB" dirty="0">
                <a:latin typeface="+mj-lt"/>
              </a:rPr>
              <a:t>outstanding questions</a:t>
            </a:r>
            <a:endParaRPr dirty="0">
              <a:latin typeface="+mj-lt"/>
            </a:endParaRPr>
          </a:p>
        </p:txBody>
      </p:sp>
      <p:sp>
        <p:nvSpPr>
          <p:cNvPr id="518" name="Google Shape;518;g2a4079a7ed1_0_1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6" name="Google Shape;526;g2a4079a7ed1_0_20"/>
          <p:cNvSpPr txBox="1"/>
          <p:nvPr/>
        </p:nvSpPr>
        <p:spPr>
          <a:xfrm>
            <a:off x="139450" y="88725"/>
            <a:ext cx="5260800" cy="52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1600">
                <a:solidFill>
                  <a:srgbClr val="BA0C2F"/>
                </a:solidFill>
                <a:latin typeface="+mj-lt"/>
                <a:ea typeface="Gill Sans"/>
                <a:cs typeface="Gill Sans"/>
                <a:sym typeface="Gill Sans"/>
              </a:rPr>
              <a:t>ACTION 6: ORIENT MENTORS AND MENTEES</a:t>
            </a:r>
            <a:endParaRPr sz="1600">
              <a:solidFill>
                <a:srgbClr val="BA0C2F"/>
              </a:solidFill>
              <a:latin typeface="+mj-lt"/>
              <a:ea typeface="Gill Sans"/>
              <a:cs typeface="Gill Sans"/>
              <a:sym typeface="Gill Sans"/>
            </a:endParaRPr>
          </a:p>
        </p:txBody>
      </p:sp>
      <p:sp>
        <p:nvSpPr>
          <p:cNvPr id="525" name="Google Shape;525;g2a4079a7ed1_0_20"/>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Next Steps: Orientation Meetings for the Mentorship Program (2)</a:t>
            </a:r>
            <a:endParaRPr/>
          </a:p>
        </p:txBody>
      </p:sp>
      <p:sp>
        <p:nvSpPr>
          <p:cNvPr id="524" name="Google Shape;524;g2a4079a7ed1_0_20"/>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457200" lvl="0" indent="-349250" algn="l" rtl="0">
              <a:spcBef>
                <a:spcPts val="0"/>
              </a:spcBef>
              <a:spcAft>
                <a:spcPts val="0"/>
              </a:spcAft>
              <a:buSzPts val="1900"/>
              <a:buChar char="•"/>
            </a:pPr>
            <a:r>
              <a:rPr lang="en-GB" dirty="0"/>
              <a:t>Mentor and mentee orientation meeting: </a:t>
            </a:r>
            <a:endParaRPr dirty="0"/>
          </a:p>
          <a:p>
            <a:pPr marL="914400" lvl="1" indent="-349250" algn="l" rtl="0">
              <a:spcBef>
                <a:spcPts val="1200"/>
              </a:spcBef>
              <a:spcAft>
                <a:spcPts val="0"/>
              </a:spcAft>
              <a:buSzPts val="1900"/>
              <a:buFont typeface="Arial" panose="020B0604020202020204" pitchFamily="34" charset="0"/>
              <a:buChar char="—"/>
            </a:pPr>
            <a:r>
              <a:rPr lang="en-GB" dirty="0">
                <a:latin typeface="+mj-lt"/>
              </a:rPr>
              <a:t>In addition to the topics covered in the mentor only orientation, this orientation will cover—</a:t>
            </a:r>
            <a:endParaRPr dirty="0">
              <a:latin typeface="+mj-lt"/>
            </a:endParaRPr>
          </a:p>
          <a:p>
            <a:pPr marL="1371600" lvl="2" indent="-349250" algn="l" rtl="0">
              <a:spcBef>
                <a:spcPts val="1000"/>
              </a:spcBef>
              <a:spcAft>
                <a:spcPts val="0"/>
              </a:spcAft>
              <a:buClr>
                <a:srgbClr val="635C5B"/>
              </a:buClr>
              <a:buSzPts val="1900"/>
              <a:buFont typeface="Gill Sans"/>
              <a:buChar char="•"/>
            </a:pPr>
            <a:r>
              <a:rPr lang="en-GB" sz="2000" dirty="0">
                <a:solidFill>
                  <a:srgbClr val="635C5B"/>
                </a:solidFill>
                <a:latin typeface="+mj-lt"/>
              </a:rPr>
              <a:t>brief overview of clinical mentoring</a:t>
            </a:r>
            <a:endParaRPr sz="2000" dirty="0">
              <a:solidFill>
                <a:srgbClr val="635C5B"/>
              </a:solidFill>
              <a:latin typeface="+mj-lt"/>
            </a:endParaRPr>
          </a:p>
          <a:p>
            <a:pPr marL="1371600" lvl="2" indent="-349250" algn="l" rtl="0">
              <a:spcBef>
                <a:spcPts val="1000"/>
              </a:spcBef>
              <a:spcAft>
                <a:spcPts val="0"/>
              </a:spcAft>
              <a:buClr>
                <a:srgbClr val="635C5B"/>
              </a:buClr>
              <a:buSzPts val="1900"/>
              <a:buFont typeface="Gill Sans"/>
              <a:buChar char="•"/>
            </a:pPr>
            <a:r>
              <a:rPr lang="en-GB" sz="2000" dirty="0">
                <a:solidFill>
                  <a:srgbClr val="635C5B"/>
                </a:solidFill>
                <a:latin typeface="+mj-lt"/>
              </a:rPr>
              <a:t>minimum requirements for selecting mentors and mentees</a:t>
            </a:r>
            <a:endParaRPr sz="2000" dirty="0">
              <a:solidFill>
                <a:srgbClr val="635C5B"/>
              </a:solidFill>
              <a:latin typeface="+mj-lt"/>
            </a:endParaRPr>
          </a:p>
          <a:p>
            <a:pPr marL="1371600" lvl="2" indent="-349250" algn="l" rtl="0">
              <a:spcBef>
                <a:spcPts val="1000"/>
              </a:spcBef>
              <a:spcAft>
                <a:spcPts val="0"/>
              </a:spcAft>
              <a:buClr>
                <a:srgbClr val="635C5B"/>
              </a:buClr>
              <a:buSzPts val="1900"/>
              <a:buFont typeface="Gill Sans"/>
              <a:buChar char="•"/>
            </a:pPr>
            <a:r>
              <a:rPr lang="en-GB" sz="2000" dirty="0">
                <a:solidFill>
                  <a:srgbClr val="635C5B"/>
                </a:solidFill>
                <a:latin typeface="+mj-lt"/>
              </a:rPr>
              <a:t>additional considerations for selecting mentors and mentees</a:t>
            </a:r>
            <a:endParaRPr sz="2000" dirty="0">
              <a:solidFill>
                <a:srgbClr val="635C5B"/>
              </a:solidFill>
              <a:latin typeface="+mj-lt"/>
            </a:endParaRPr>
          </a:p>
          <a:p>
            <a:pPr marL="1371600" lvl="2" indent="-349250" algn="l" rtl="0">
              <a:spcBef>
                <a:spcPts val="1000"/>
              </a:spcBef>
              <a:spcAft>
                <a:spcPts val="0"/>
              </a:spcAft>
              <a:buClr>
                <a:srgbClr val="635C5B"/>
              </a:buClr>
              <a:buSzPts val="1900"/>
              <a:buFont typeface="Gill Sans"/>
              <a:buChar char="•"/>
            </a:pPr>
            <a:r>
              <a:rPr lang="en-GB" sz="2000" dirty="0">
                <a:solidFill>
                  <a:srgbClr val="635C5B"/>
                </a:solidFill>
                <a:latin typeface="+mj-lt"/>
              </a:rPr>
              <a:t>expectations of mentees (roles and responsibilities)</a:t>
            </a:r>
            <a:endParaRPr sz="2000" dirty="0">
              <a:solidFill>
                <a:srgbClr val="635C5B"/>
              </a:solidFill>
              <a:latin typeface="+mj-lt"/>
            </a:endParaRPr>
          </a:p>
          <a:p>
            <a:pPr marL="1371600" lvl="2" indent="-349250" algn="l" rtl="0">
              <a:spcBef>
                <a:spcPts val="1000"/>
              </a:spcBef>
              <a:spcAft>
                <a:spcPts val="0"/>
              </a:spcAft>
              <a:buClr>
                <a:srgbClr val="635C5B"/>
              </a:buClr>
              <a:buSzPts val="1900"/>
              <a:buFont typeface="Gill Sans"/>
              <a:buChar char="•"/>
            </a:pPr>
            <a:r>
              <a:rPr lang="en-GB" sz="2000" dirty="0">
                <a:solidFill>
                  <a:srgbClr val="635C5B"/>
                </a:solidFill>
                <a:latin typeface="+mj-lt"/>
              </a:rPr>
              <a:t>explanation of the process of pairing of mentees to mentors</a:t>
            </a:r>
            <a:endParaRPr sz="2000" dirty="0">
              <a:solidFill>
                <a:srgbClr val="635C5B"/>
              </a:solidFill>
              <a:latin typeface="+mj-lt"/>
            </a:endParaRPr>
          </a:p>
          <a:p>
            <a:pPr marL="1371600" lvl="2" indent="-349250" algn="l" rtl="0">
              <a:spcBef>
                <a:spcPts val="1000"/>
              </a:spcBef>
              <a:spcAft>
                <a:spcPts val="1000"/>
              </a:spcAft>
              <a:buClr>
                <a:srgbClr val="635C5B"/>
              </a:buClr>
              <a:buSzPts val="1900"/>
              <a:buFont typeface="Gill Sans"/>
              <a:buChar char="•"/>
            </a:pPr>
            <a:r>
              <a:rPr lang="en-GB" sz="2000" dirty="0">
                <a:solidFill>
                  <a:srgbClr val="635C5B"/>
                </a:solidFill>
                <a:latin typeface="+mj-lt"/>
              </a:rPr>
              <a:t>mentees complete the “Mentee Self-Evaluation Form”</a:t>
            </a:r>
            <a:endParaRPr sz="2000" dirty="0">
              <a:latin typeface="+mj-lt"/>
            </a:endParaRPr>
          </a:p>
        </p:txBody>
      </p:sp>
      <p:sp>
        <p:nvSpPr>
          <p:cNvPr id="527" name="Google Shape;527;g2a4079a7ed1_0_2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g2a4079a7ed1_0_64"/>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Key Points</a:t>
            </a:r>
            <a:endParaRPr/>
          </a:p>
        </p:txBody>
      </p:sp>
      <p:sp>
        <p:nvSpPr>
          <p:cNvPr id="533" name="Google Shape;533;g2a4079a7ed1_0_64"/>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lnSpcReduction="10000"/>
          </a:bodyPr>
          <a:lstStyle/>
          <a:p>
            <a:pPr marL="457200" lvl="0" indent="-361950" algn="l" rtl="0">
              <a:spcBef>
                <a:spcPts val="0"/>
              </a:spcBef>
              <a:spcAft>
                <a:spcPts val="0"/>
              </a:spcAft>
              <a:buSzPts val="2100"/>
              <a:buChar char="•"/>
            </a:pPr>
            <a:r>
              <a:rPr lang="en-GB" sz="2100"/>
              <a:t>The goal of the mentorship program is to improve the quality of breastfeeding counselling provided by health workers.</a:t>
            </a:r>
            <a:endParaRPr sz="2100"/>
          </a:p>
          <a:p>
            <a:pPr marL="457200" lvl="0" indent="-361950" algn="l" rtl="0">
              <a:spcBef>
                <a:spcPts val="1000"/>
              </a:spcBef>
              <a:spcAft>
                <a:spcPts val="0"/>
              </a:spcAft>
              <a:buSzPts val="2100"/>
              <a:buFont typeface="Gill Sans"/>
              <a:buChar char="•"/>
            </a:pPr>
            <a:r>
              <a:rPr lang="en-GB" sz="2100"/>
              <a:t>Mentorship was chosen as the preferred approach for strengthening breastfeeding counselling competencies for a number of reasons; it is a flexible teaching and learning process that can address on-the-job challenges, it can fill the gap between trainings and continuing professional development, and </a:t>
            </a:r>
            <a:r>
              <a:rPr lang="en-GB" sz="2100">
                <a:solidFill>
                  <a:schemeClr val="accent3"/>
                </a:solidFill>
              </a:rPr>
              <a:t>it contributes to the Kenya Ministry of Health’s efforts to scale up BFHI.</a:t>
            </a:r>
            <a:endParaRPr sz="2100">
              <a:solidFill>
                <a:schemeClr val="accent3"/>
              </a:solidFill>
            </a:endParaRPr>
          </a:p>
          <a:p>
            <a:pPr marL="457200" lvl="0" indent="-361950" algn="l" rtl="0">
              <a:spcBef>
                <a:spcPts val="1000"/>
              </a:spcBef>
              <a:spcAft>
                <a:spcPts val="0"/>
              </a:spcAft>
              <a:buClr>
                <a:schemeClr val="accent3"/>
              </a:buClr>
              <a:buSzPts val="2100"/>
              <a:buChar char="•"/>
            </a:pPr>
            <a:r>
              <a:rPr lang="en-GB" sz="2100">
                <a:solidFill>
                  <a:schemeClr val="accent3"/>
                </a:solidFill>
              </a:rPr>
              <a:t>Mentors have a critical role to play in the mentorship program and were selected based on established criteria. </a:t>
            </a:r>
            <a:endParaRPr sz="2100">
              <a:solidFill>
                <a:schemeClr val="accent3"/>
              </a:solidFill>
            </a:endParaRPr>
          </a:p>
          <a:p>
            <a:pPr marL="457200" lvl="0" indent="-361950" algn="l" rtl="0">
              <a:spcBef>
                <a:spcPts val="1000"/>
              </a:spcBef>
              <a:spcAft>
                <a:spcPts val="1000"/>
              </a:spcAft>
              <a:buClr>
                <a:schemeClr val="accent3"/>
              </a:buClr>
              <a:buSzPts val="2100"/>
              <a:buChar char="•"/>
            </a:pPr>
            <a:r>
              <a:rPr lang="en-GB" sz="2100">
                <a:solidFill>
                  <a:schemeClr val="accent3"/>
                </a:solidFill>
              </a:rPr>
              <a:t>Next steps before mentoring begins include selecting mentees, pairing mentors with mentees, and orientation meetings to learn and understand more about your roles and responsibilities in the program. </a:t>
            </a:r>
            <a:endParaRPr sz="2100">
              <a:solidFill>
                <a:schemeClr val="accent3"/>
              </a:solidFill>
            </a:endParaRPr>
          </a:p>
        </p:txBody>
      </p:sp>
      <p:sp>
        <p:nvSpPr>
          <p:cNvPr id="535" name="Google Shape;535;g2a4079a7ed1_0_6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976dadb33e_0_7"/>
          <p:cNvSpPr txBox="1">
            <a:spLocks noGrp="1"/>
          </p:cNvSpPr>
          <p:nvPr>
            <p:ph type="title"/>
          </p:nvPr>
        </p:nvSpPr>
        <p:spPr>
          <a:xfrm>
            <a:off x="691522" y="1742182"/>
            <a:ext cx="54864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Session 2: </a:t>
            </a:r>
            <a:b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b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What is Clinical Mentoring?</a:t>
            </a:r>
            <a:endParaRPr/>
          </a:p>
        </p:txBody>
      </p:sp>
      <p:sp>
        <p:nvSpPr>
          <p:cNvPr id="541" name="Google Shape;541;g2976dadb33e_0_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Learning Objectives </a:t>
            </a:r>
            <a:endParaRPr dirty="0"/>
          </a:p>
        </p:txBody>
      </p:sp>
      <p:sp>
        <p:nvSpPr>
          <p:cNvPr id="546" name="Google Shape;546;p4"/>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GB" sz="2200"/>
              <a:t>By the end of this session, participants will be able to—</a:t>
            </a:r>
            <a:endParaRPr sz="2200"/>
          </a:p>
          <a:p>
            <a:pPr marL="342900" lvl="0" indent="-342900" algn="l" rtl="0">
              <a:spcBef>
                <a:spcPts val="1200"/>
              </a:spcBef>
              <a:spcAft>
                <a:spcPts val="0"/>
              </a:spcAft>
              <a:buSzPts val="2200"/>
              <a:buChar char="•"/>
            </a:pPr>
            <a:r>
              <a:rPr lang="en-GB" sz="2200"/>
              <a:t>Define clinical mentoring and distinguish it from supportive supervision.</a:t>
            </a:r>
            <a:endParaRPr sz="2200"/>
          </a:p>
          <a:p>
            <a:pPr marL="342900" lvl="0" indent="-342900" algn="l" rtl="0">
              <a:spcBef>
                <a:spcPts val="1200"/>
              </a:spcBef>
              <a:spcAft>
                <a:spcPts val="0"/>
              </a:spcAft>
              <a:buSzPts val="2200"/>
              <a:buChar char="•"/>
            </a:pPr>
            <a:r>
              <a:rPr lang="en-GB" sz="2200"/>
              <a:t>Articulate the rationale for, and objectives of, clinical mentoring.</a:t>
            </a:r>
            <a:endParaRPr sz="2200"/>
          </a:p>
          <a:p>
            <a:pPr marL="342900" lvl="0" indent="-342900" algn="l" rtl="0">
              <a:spcBef>
                <a:spcPts val="1200"/>
              </a:spcBef>
              <a:spcAft>
                <a:spcPts val="0"/>
              </a:spcAft>
              <a:buSzPts val="2200"/>
              <a:buChar char="•"/>
            </a:pPr>
            <a:r>
              <a:rPr lang="en-GB" sz="2200"/>
              <a:t>Outline characteristics of effective mentors.</a:t>
            </a:r>
            <a:endParaRPr sz="2200"/>
          </a:p>
          <a:p>
            <a:pPr marL="342900" lvl="0" indent="-342900" algn="l" rtl="0">
              <a:spcBef>
                <a:spcPts val="1200"/>
              </a:spcBef>
              <a:spcAft>
                <a:spcPts val="0"/>
              </a:spcAft>
              <a:buSzPts val="2200"/>
              <a:buChar char="•"/>
            </a:pPr>
            <a:r>
              <a:rPr lang="en-GB" sz="2200"/>
              <a:t>Explain common challenges of mentoring.</a:t>
            </a:r>
            <a:endParaRPr sz="2200"/>
          </a:p>
          <a:p>
            <a:pPr marL="0" lvl="0" indent="0" algn="l" rtl="0">
              <a:lnSpc>
                <a:spcPct val="100000"/>
              </a:lnSpc>
              <a:spcBef>
                <a:spcPts val="1200"/>
              </a:spcBef>
              <a:spcAft>
                <a:spcPts val="0"/>
              </a:spcAft>
              <a:buClr>
                <a:srgbClr val="635C5B"/>
              </a:buClr>
              <a:buSzPts val="2200"/>
              <a:buNone/>
            </a:pPr>
            <a:endParaRPr sz="2200"/>
          </a:p>
        </p:txBody>
      </p:sp>
      <p:sp>
        <p:nvSpPr>
          <p:cNvPr id="548" name="Google Shape;548;p4"/>
          <p:cNvSpPr txBox="1">
            <a:spLocks noGrp="1"/>
          </p:cNvSpPr>
          <p:nvPr>
            <p:ph type="sldNum" idx="12"/>
          </p:nvPr>
        </p:nvSpPr>
        <p:spPr>
          <a:xfrm>
            <a:off x="8285046" y="6333125"/>
            <a:ext cx="820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5" name="Google Shape;555;p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Partner Brainstorm</a:t>
            </a:r>
            <a:endParaRPr/>
          </a:p>
        </p:txBody>
      </p:sp>
      <p:sp>
        <p:nvSpPr>
          <p:cNvPr id="554" name="Google Shape;554;p5"/>
          <p:cNvSpPr txBox="1">
            <a:spLocks noGrp="1"/>
          </p:cNvSpPr>
          <p:nvPr>
            <p:ph type="body" idx="1"/>
          </p:nvPr>
        </p:nvSpPr>
        <p:spPr>
          <a:xfrm>
            <a:off x="685800" y="1783080"/>
            <a:ext cx="7772400" cy="45720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rgbClr val="635C5B"/>
              </a:buClr>
              <a:buSzPts val="3600"/>
              <a:buFont typeface="Noto Sans Symbols"/>
              <a:buNone/>
            </a:pPr>
            <a:r>
              <a:rPr lang="en-GB" sz="2800"/>
              <a:t>What Is Clinical Mentoring?</a:t>
            </a:r>
            <a:endParaRPr sz="1600"/>
          </a:p>
        </p:txBody>
      </p:sp>
      <p:pic>
        <p:nvPicPr>
          <p:cNvPr id="556" name="Google Shape;556;p5" descr="Three people in lab coats go through some entries in a large register in a room."/>
          <p:cNvPicPr preferRelativeResize="0"/>
          <p:nvPr/>
        </p:nvPicPr>
        <p:blipFill rotWithShape="1">
          <a:blip r:embed="rId3">
            <a:alphaModFix/>
          </a:blip>
          <a:srcRect/>
          <a:stretch/>
        </p:blipFill>
        <p:spPr>
          <a:xfrm>
            <a:off x="0" y="2547657"/>
            <a:ext cx="9144000" cy="3853144"/>
          </a:xfrm>
          <a:prstGeom prst="rect">
            <a:avLst/>
          </a:prstGeom>
          <a:noFill/>
          <a:ln>
            <a:noFill/>
          </a:ln>
        </p:spPr>
      </p:pic>
      <p:sp>
        <p:nvSpPr>
          <p:cNvPr id="557" name="Google Shape;557;p5"/>
          <p:cNvSpPr txBox="1"/>
          <p:nvPr/>
        </p:nvSpPr>
        <p:spPr>
          <a:xfrm>
            <a:off x="8232935" y="2332253"/>
            <a:ext cx="3503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900" b="0" i="0" u="none" strike="noStrike" cap="none" dirty="0">
                <a:solidFill>
                  <a:schemeClr val="accent3"/>
                </a:solidFill>
                <a:latin typeface="+mj-lt"/>
                <a:ea typeface="Gill Sans"/>
                <a:cs typeface="Gill Sans"/>
                <a:sym typeface="Gill Sans"/>
              </a:rPr>
              <a:t>Photo credit: JSI </a:t>
            </a:r>
            <a:endParaRPr sz="900" b="0" i="0" u="none" strike="noStrike" cap="none" dirty="0">
              <a:solidFill>
                <a:schemeClr val="accent3"/>
              </a:solidFill>
              <a:latin typeface="+mj-lt"/>
              <a:ea typeface="Gill Sans"/>
              <a:cs typeface="Gill Sans"/>
              <a:sym typeface="Gill Sans"/>
            </a:endParaRPr>
          </a:p>
        </p:txBody>
      </p:sp>
      <p:sp>
        <p:nvSpPr>
          <p:cNvPr id="558" name="Google Shape;558;p5"/>
          <p:cNvSpPr txBox="1">
            <a:spLocks noGrp="1"/>
          </p:cNvSpPr>
          <p:nvPr>
            <p:ph type="sldNum" idx="12"/>
          </p:nvPr>
        </p:nvSpPr>
        <p:spPr>
          <a:xfrm>
            <a:off x="8458197"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Google Shape;565;p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Clinical Mentoring: Definition </a:t>
            </a:r>
            <a:endParaRPr/>
          </a:p>
        </p:txBody>
      </p:sp>
      <p:sp>
        <p:nvSpPr>
          <p:cNvPr id="564" name="Google Shape;564;p6"/>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635C5B"/>
              </a:buClr>
              <a:buSzPts val="2400"/>
              <a:buFont typeface="Noto Sans Symbols"/>
              <a:buNone/>
            </a:pPr>
            <a:endParaRPr sz="2400"/>
          </a:p>
          <a:p>
            <a:pPr marL="0" lvl="0" indent="0" algn="l" rtl="0">
              <a:lnSpc>
                <a:spcPct val="100000"/>
              </a:lnSpc>
              <a:spcBef>
                <a:spcPts val="1200"/>
              </a:spcBef>
              <a:spcAft>
                <a:spcPts val="0"/>
              </a:spcAft>
              <a:buClr>
                <a:srgbClr val="635C5B"/>
              </a:buClr>
              <a:buSzPts val="2400"/>
              <a:buFont typeface="Noto Sans Symbols"/>
              <a:buNone/>
            </a:pPr>
            <a:r>
              <a:rPr lang="en-GB" sz="2400"/>
              <a:t>A sustained, collaborative relationship in which a highly experienced health care provider guides improvement in the quality of care delivered by other providers and the health care systems in which they work </a:t>
            </a:r>
            <a:endParaRPr/>
          </a:p>
        </p:txBody>
      </p:sp>
      <p:sp>
        <p:nvSpPr>
          <p:cNvPr id="566" name="Google Shape;566;p6"/>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3" name="Google Shape;573;p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accent2"/>
              </a:buClr>
              <a:buSzPts val="2800"/>
              <a:buFont typeface="Gill Sans"/>
              <a:buNone/>
            </a:pPr>
            <a:r>
              <a:rPr lang="en-GB"/>
              <a:t>What Breastfeeding Counselling Mentors Do</a:t>
            </a:r>
            <a:endParaRPr/>
          </a:p>
        </p:txBody>
      </p:sp>
      <p:sp>
        <p:nvSpPr>
          <p:cNvPr id="572" name="Google Shape;572;p7"/>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Build relationships.</a:t>
            </a:r>
            <a:endParaRPr sz="2400"/>
          </a:p>
          <a:p>
            <a:pPr marL="230188" lvl="0" indent="-230188" algn="l" rtl="0">
              <a:lnSpc>
                <a:spcPct val="100000"/>
              </a:lnSpc>
              <a:spcBef>
                <a:spcPts val="1200"/>
              </a:spcBef>
              <a:spcAft>
                <a:spcPts val="0"/>
              </a:spcAft>
              <a:buClr>
                <a:srgbClr val="635C5B"/>
              </a:buClr>
              <a:buSzPts val="2400"/>
              <a:buChar char="•"/>
            </a:pPr>
            <a:r>
              <a:rPr lang="en-GB" sz="2400"/>
              <a:t>Strengthen confidence through positive feedback.</a:t>
            </a:r>
            <a:endParaRPr sz="2400"/>
          </a:p>
          <a:p>
            <a:pPr marL="230188" lvl="0" indent="-230188" algn="l" rtl="0">
              <a:lnSpc>
                <a:spcPct val="100000"/>
              </a:lnSpc>
              <a:spcBef>
                <a:spcPts val="1200"/>
              </a:spcBef>
              <a:spcAft>
                <a:spcPts val="0"/>
              </a:spcAft>
              <a:buClr>
                <a:srgbClr val="635C5B"/>
              </a:buClr>
              <a:buSzPts val="2400"/>
              <a:buChar char="•"/>
            </a:pPr>
            <a:r>
              <a:rPr lang="en-GB" sz="2400"/>
              <a:t>Identify areas for improvement.</a:t>
            </a:r>
            <a:endParaRPr sz="2400"/>
          </a:p>
          <a:p>
            <a:pPr marL="230188" lvl="0" indent="-230188" algn="l" rtl="0">
              <a:lnSpc>
                <a:spcPct val="100000"/>
              </a:lnSpc>
              <a:spcBef>
                <a:spcPts val="1200"/>
              </a:spcBef>
              <a:spcAft>
                <a:spcPts val="0"/>
              </a:spcAft>
              <a:buClr>
                <a:srgbClr val="635C5B"/>
              </a:buClr>
              <a:buSzPts val="2400"/>
              <a:buChar char="•"/>
            </a:pPr>
            <a:r>
              <a:rPr lang="en-GB" sz="2400"/>
              <a:t>Provide responsive coaching and model best practices.</a:t>
            </a:r>
            <a:endParaRPr sz="2400"/>
          </a:p>
          <a:p>
            <a:pPr marL="230188" lvl="0" indent="-230188" algn="l" rtl="0">
              <a:lnSpc>
                <a:spcPct val="100000"/>
              </a:lnSpc>
              <a:spcBef>
                <a:spcPts val="1200"/>
              </a:spcBef>
              <a:spcAft>
                <a:spcPts val="0"/>
              </a:spcAft>
              <a:buClr>
                <a:srgbClr val="635C5B"/>
              </a:buClr>
              <a:buSzPts val="2400"/>
              <a:buChar char="•"/>
            </a:pPr>
            <a:r>
              <a:rPr lang="en-GB" sz="2400"/>
              <a:t>Collect and report on data as part of the mentorship program.</a:t>
            </a:r>
            <a:endParaRPr sz="2400"/>
          </a:p>
        </p:txBody>
      </p:sp>
      <p:sp>
        <p:nvSpPr>
          <p:cNvPr id="574" name="Google Shape;574;p7"/>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1" name="Google Shape;261;g2976dadb33e_0_18"/>
          <p:cNvSpPr txBox="1">
            <a:spLocks noGrp="1"/>
          </p:cNvSpPr>
          <p:nvPr>
            <p:ph type="title"/>
          </p:nvPr>
        </p:nvSpPr>
        <p:spPr>
          <a:xfrm>
            <a:off x="685804" y="238325"/>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Goal and Course Objectives</a:t>
            </a:r>
            <a:endParaRPr/>
          </a:p>
        </p:txBody>
      </p:sp>
      <p:sp>
        <p:nvSpPr>
          <p:cNvPr id="260" name="Google Shape;260;g2976dadb33e_0_18"/>
          <p:cNvSpPr txBox="1">
            <a:spLocks noGrp="1"/>
          </p:cNvSpPr>
          <p:nvPr>
            <p:ph type="body" idx="1"/>
          </p:nvPr>
        </p:nvSpPr>
        <p:spPr>
          <a:xfrm>
            <a:off x="685800" y="1271900"/>
            <a:ext cx="7772400" cy="4804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The goal of the training is to prepare mentors for their role in the breastfeeding counselling mentorship program by providing them with the skills, knowledge, and resources necessary to be an effective clinical mentor.</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GB" dirty="0"/>
              <a:t>At the end of the course, it is expected that participants will be able to—</a:t>
            </a:r>
            <a:endParaRPr sz="2400" dirty="0"/>
          </a:p>
          <a:p>
            <a:pPr marL="342900" lvl="0" indent="-330200" algn="l" rtl="0">
              <a:lnSpc>
                <a:spcPct val="115000"/>
              </a:lnSpc>
              <a:spcBef>
                <a:spcPts val="0"/>
              </a:spcBef>
              <a:spcAft>
                <a:spcPts val="0"/>
              </a:spcAft>
              <a:buSzPts val="2000"/>
              <a:buChar char="•"/>
            </a:pPr>
            <a:r>
              <a:rPr lang="en-GB" dirty="0"/>
              <a:t>Describe the structure of the mentorship program. </a:t>
            </a:r>
            <a:endParaRPr dirty="0"/>
          </a:p>
          <a:p>
            <a:pPr marL="342900" lvl="0" indent="-330200" algn="l" rtl="0">
              <a:lnSpc>
                <a:spcPct val="115000"/>
              </a:lnSpc>
              <a:spcBef>
                <a:spcPts val="0"/>
              </a:spcBef>
              <a:spcAft>
                <a:spcPts val="0"/>
              </a:spcAft>
              <a:buSzPts val="2000"/>
              <a:buChar char="•"/>
            </a:pPr>
            <a:r>
              <a:rPr lang="en-GB" dirty="0"/>
              <a:t>Define clinical mentoring.</a:t>
            </a:r>
            <a:endParaRPr dirty="0"/>
          </a:p>
          <a:p>
            <a:pPr marL="342900" lvl="0" indent="-330200" algn="l" rtl="0">
              <a:lnSpc>
                <a:spcPct val="115000"/>
              </a:lnSpc>
              <a:spcBef>
                <a:spcPts val="0"/>
              </a:spcBef>
              <a:spcAft>
                <a:spcPts val="0"/>
              </a:spcAft>
              <a:buSzPts val="2000"/>
              <a:buChar char="•"/>
            </a:pPr>
            <a:r>
              <a:rPr lang="en-GB" dirty="0"/>
              <a:t>Identify mentoring strategies.</a:t>
            </a:r>
            <a:endParaRPr dirty="0"/>
          </a:p>
          <a:p>
            <a:pPr marL="342900" lvl="0" indent="-330200" algn="l" rtl="0">
              <a:lnSpc>
                <a:spcPct val="115000"/>
              </a:lnSpc>
              <a:spcBef>
                <a:spcPts val="0"/>
              </a:spcBef>
              <a:spcAft>
                <a:spcPts val="0"/>
              </a:spcAft>
              <a:buSzPts val="2000"/>
              <a:buChar char="•"/>
            </a:pPr>
            <a:r>
              <a:rPr lang="en-GB" dirty="0"/>
              <a:t>Explain the benefits of clinical mentoring.</a:t>
            </a:r>
            <a:endParaRPr dirty="0"/>
          </a:p>
          <a:p>
            <a:pPr marL="342900" lvl="0" indent="-330200" algn="l" rtl="0">
              <a:lnSpc>
                <a:spcPct val="115000"/>
              </a:lnSpc>
              <a:spcBef>
                <a:spcPts val="0"/>
              </a:spcBef>
              <a:spcAft>
                <a:spcPts val="0"/>
              </a:spcAft>
              <a:buSzPts val="2000"/>
              <a:buChar char="•"/>
            </a:pPr>
            <a:r>
              <a:rPr lang="en-GB" dirty="0"/>
              <a:t>Describe how to build a positive relationship with a mentee.</a:t>
            </a:r>
            <a:endParaRPr dirty="0"/>
          </a:p>
          <a:p>
            <a:pPr marL="342900" lvl="0" indent="-330200" algn="l" rtl="0">
              <a:lnSpc>
                <a:spcPct val="115000"/>
              </a:lnSpc>
              <a:spcBef>
                <a:spcPts val="0"/>
              </a:spcBef>
              <a:spcAft>
                <a:spcPts val="0"/>
              </a:spcAft>
              <a:buSzPts val="2000"/>
              <a:buChar char="•"/>
            </a:pPr>
            <a:r>
              <a:rPr lang="en-GB" dirty="0"/>
              <a:t>Demonstrate effective feedback and communication skills.</a:t>
            </a:r>
            <a:endParaRPr dirty="0"/>
          </a:p>
          <a:p>
            <a:pPr marL="342900" lvl="0" indent="-330200" algn="l" rtl="0">
              <a:lnSpc>
                <a:spcPct val="115000"/>
              </a:lnSpc>
              <a:spcBef>
                <a:spcPts val="0"/>
              </a:spcBef>
              <a:spcAft>
                <a:spcPts val="0"/>
              </a:spcAft>
              <a:buSzPts val="2000"/>
              <a:buChar char="•"/>
            </a:pPr>
            <a:r>
              <a:rPr lang="en-GB" dirty="0"/>
              <a:t>Choose the appropriate mentoring strategy for a given teaching moment.</a:t>
            </a:r>
            <a:endParaRPr dirty="0"/>
          </a:p>
        </p:txBody>
      </p:sp>
      <p:sp>
        <p:nvSpPr>
          <p:cNvPr id="262" name="Google Shape;262;g2976dadb33e_0_18"/>
          <p:cNvSpPr txBox="1">
            <a:spLocks noGrp="1"/>
          </p:cNvSpPr>
          <p:nvPr>
            <p:ph type="sldNum" idx="12"/>
          </p:nvPr>
        </p:nvSpPr>
        <p:spPr>
          <a:xfrm>
            <a:off x="8751724" y="6333125"/>
            <a:ext cx="354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Google Shape;581;p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Why Clinical Mentoring for Breastfeeding Support?</a:t>
            </a:r>
            <a:endParaRPr/>
          </a:p>
        </p:txBody>
      </p:sp>
      <p:sp>
        <p:nvSpPr>
          <p:cNvPr id="580" name="Google Shape;580;p8"/>
          <p:cNvSpPr txBox="1">
            <a:spLocks noGrp="1"/>
          </p:cNvSpPr>
          <p:nvPr>
            <p:ph type="body" idx="1"/>
          </p:nvPr>
        </p:nvSpPr>
        <p:spPr>
          <a:xfrm>
            <a:off x="686104" y="1550504"/>
            <a:ext cx="8229600" cy="4091400"/>
          </a:xfrm>
          <a:prstGeom prst="rect">
            <a:avLst/>
          </a:prstGeom>
          <a:noFill/>
          <a:ln>
            <a:noFill/>
          </a:ln>
        </p:spPr>
        <p:txBody>
          <a:bodyPr spcFirstLastPara="1" wrap="square" lIns="0" tIns="0" rIns="0" bIns="0" anchor="t" anchorCtr="0">
            <a:normAutofit/>
          </a:bodyPr>
          <a:lstStyle/>
          <a:p>
            <a:pPr marL="230187" marR="0" lvl="0" indent="-230187" algn="l" rtl="0">
              <a:lnSpc>
                <a:spcPct val="107000"/>
              </a:lnSpc>
              <a:spcBef>
                <a:spcPts val="0"/>
              </a:spcBef>
              <a:spcAft>
                <a:spcPts val="0"/>
              </a:spcAft>
              <a:buClr>
                <a:srgbClr val="635C5B"/>
              </a:buClr>
              <a:buSzPts val="2400"/>
              <a:buChar char="•"/>
            </a:pPr>
            <a:r>
              <a:rPr lang="en-GB" sz="2200"/>
              <a:t>Quality counselling and support </a:t>
            </a:r>
            <a:r>
              <a:rPr lang="en-GB" sz="2200" b="1"/>
              <a:t>results in a 90 percent increase in exclusive breastfeeding rates </a:t>
            </a:r>
            <a:r>
              <a:rPr lang="en-GB" sz="2200"/>
              <a:t>for infants aged 0–5 months.</a:t>
            </a:r>
            <a:r>
              <a:rPr lang="en-GB" sz="2200" baseline="30000"/>
              <a:t>1</a:t>
            </a:r>
            <a:endParaRPr sz="2200" b="1"/>
          </a:p>
          <a:p>
            <a:pPr marL="230187" marR="0" lvl="0" indent="-230187" algn="l" rtl="0">
              <a:lnSpc>
                <a:spcPct val="107000"/>
              </a:lnSpc>
              <a:spcBef>
                <a:spcPts val="2400"/>
              </a:spcBef>
              <a:spcAft>
                <a:spcPts val="0"/>
              </a:spcAft>
              <a:buClr>
                <a:srgbClr val="635C5B"/>
              </a:buClr>
              <a:buSzPts val="2400"/>
              <a:buChar char="•"/>
            </a:pPr>
            <a:r>
              <a:rPr lang="en-GB" sz="2200" b="1"/>
              <a:t>Health workers are key </a:t>
            </a:r>
            <a:r>
              <a:rPr lang="en-GB" sz="2200"/>
              <a:t>to giving support, and counselling skills are complex. </a:t>
            </a:r>
            <a:endParaRPr/>
          </a:p>
          <a:p>
            <a:pPr marL="230187" marR="0" lvl="0" indent="-230187" algn="l" rtl="0">
              <a:lnSpc>
                <a:spcPct val="107000"/>
              </a:lnSpc>
              <a:spcBef>
                <a:spcPts val="2400"/>
              </a:spcBef>
              <a:spcAft>
                <a:spcPts val="0"/>
              </a:spcAft>
              <a:buClr>
                <a:srgbClr val="635C5B"/>
              </a:buClr>
              <a:buSzPts val="2400"/>
              <a:buChar char="•"/>
            </a:pPr>
            <a:r>
              <a:rPr lang="en-GB" sz="2200"/>
              <a:t>Training alone is </a:t>
            </a:r>
            <a:r>
              <a:rPr lang="en-GB" sz="2200" b="1"/>
              <a:t>limited in providing opportunities for practicing </a:t>
            </a:r>
            <a:r>
              <a:rPr lang="en-GB" sz="2200"/>
              <a:t>skills learned during training. </a:t>
            </a:r>
            <a:endParaRPr/>
          </a:p>
          <a:p>
            <a:pPr marL="230187" marR="0" lvl="0" indent="-230187" algn="l" rtl="0">
              <a:lnSpc>
                <a:spcPct val="107000"/>
              </a:lnSpc>
              <a:spcBef>
                <a:spcPts val="2400"/>
              </a:spcBef>
              <a:spcAft>
                <a:spcPts val="0"/>
              </a:spcAft>
              <a:buClr>
                <a:srgbClr val="635C5B"/>
              </a:buClr>
              <a:buSzPts val="2400"/>
              <a:buChar char="•"/>
            </a:pPr>
            <a:r>
              <a:rPr lang="en-GB" sz="2200"/>
              <a:t>Mentorship is a </a:t>
            </a:r>
            <a:r>
              <a:rPr lang="en-GB" sz="2200" b="1"/>
              <a:t>flexible learning and teaching approach </a:t>
            </a:r>
            <a:r>
              <a:rPr lang="en-GB" sz="2200"/>
              <a:t>that is effective in improving clinical competence.</a:t>
            </a:r>
            <a:r>
              <a:rPr lang="en-GB" sz="2200" baseline="30000"/>
              <a:t>2</a:t>
            </a:r>
            <a:r>
              <a:rPr lang="en-GB" sz="2200"/>
              <a:t> </a:t>
            </a:r>
            <a:endParaRPr sz="2200"/>
          </a:p>
        </p:txBody>
      </p:sp>
      <p:sp>
        <p:nvSpPr>
          <p:cNvPr id="582" name="Google Shape;582;p8"/>
          <p:cNvSpPr txBox="1"/>
          <p:nvPr/>
        </p:nvSpPr>
        <p:spPr>
          <a:xfrm>
            <a:off x="1" y="5641921"/>
            <a:ext cx="9144000" cy="70800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000"/>
              <a:buFont typeface="Arial"/>
              <a:buAutoNum type="arabicPeriod"/>
            </a:pPr>
            <a:r>
              <a:rPr lang="en-GB" sz="1000" b="0" i="0" u="none" strike="noStrike" cap="none">
                <a:solidFill>
                  <a:srgbClr val="635C5B"/>
                </a:solidFill>
                <a:latin typeface="+mj-lt"/>
                <a:ea typeface="Gill Sans"/>
                <a:cs typeface="Gill Sans"/>
                <a:sym typeface="Gill Sans"/>
              </a:rPr>
              <a:t>Haroon, S., J.K. Das, R.A. Salam, A. Imdad, &amp; Z.A. Bhutta. 2013. “Breastfeeding Promotion Interventions and Breastfeeding Practices: A Systematic Review”. </a:t>
            </a:r>
            <a:r>
              <a:rPr lang="en-GB" sz="1000" b="0" i="1" u="none" strike="noStrike" cap="none">
                <a:solidFill>
                  <a:srgbClr val="635C5B"/>
                </a:solidFill>
                <a:latin typeface="+mj-lt"/>
                <a:ea typeface="Gill Sans"/>
                <a:cs typeface="Gill Sans"/>
                <a:sym typeface="Gill Sans"/>
              </a:rPr>
              <a:t>BMC Public Health</a:t>
            </a:r>
            <a:r>
              <a:rPr lang="en-GB" sz="1000" b="0" i="0" u="none" strike="noStrike" cap="none">
                <a:solidFill>
                  <a:srgbClr val="635C5B"/>
                </a:solidFill>
                <a:latin typeface="+mj-lt"/>
                <a:ea typeface="Gill Sans"/>
                <a:cs typeface="Gill Sans"/>
                <a:sym typeface="Gill Sans"/>
              </a:rPr>
              <a:t>, 13 (Suppl 3): S20.</a:t>
            </a:r>
            <a:r>
              <a:rPr lang="en-GB" sz="1000" b="0" i="0" u="none" strike="noStrike" cap="none">
                <a:solidFill>
                  <a:srgbClr val="000000"/>
                </a:solidFill>
                <a:latin typeface="+mj-lt"/>
                <a:ea typeface="Gill Sans"/>
                <a:cs typeface="Gill Sans"/>
                <a:sym typeface="Gill Sans"/>
              </a:rPr>
              <a:t> </a:t>
            </a:r>
            <a:r>
              <a:rPr lang="en-GB" sz="1000" b="0" i="0" u="sng" strike="noStrike" cap="none">
                <a:solidFill>
                  <a:srgbClr val="000000"/>
                </a:solidFill>
                <a:latin typeface="+mj-lt"/>
                <a:ea typeface="Gill Sans"/>
                <a:cs typeface="Gill Sans"/>
                <a:sym typeface="Gill Sans"/>
                <a:hlinkClick r:id="rId3">
                  <a:extLst>
                    <a:ext uri="{A12FA001-AC4F-418D-AE19-62706E023703}">
                      <ahyp:hlinkClr xmlns:ahyp="http://schemas.microsoft.com/office/drawing/2018/hyperlinkcolor" val="tx"/>
                    </a:ext>
                  </a:extLst>
                </a:hlinkClick>
              </a:rPr>
              <a:t>https://doi.org/10.1186/1471-2458-13-S3-S20</a:t>
            </a:r>
            <a:r>
              <a:rPr lang="en-GB" sz="1000" b="0" i="0" u="none" strike="noStrike" cap="none">
                <a:solidFill>
                  <a:srgbClr val="000000"/>
                </a:solidFill>
                <a:latin typeface="+mj-lt"/>
                <a:ea typeface="Gill Sans"/>
                <a:cs typeface="Gill Sans"/>
                <a:sym typeface="Gill Sans"/>
              </a:rPr>
              <a:t> </a:t>
            </a:r>
            <a:endParaRPr>
              <a:latin typeface="+mj-lt"/>
            </a:endParaRPr>
          </a:p>
          <a:p>
            <a:pPr marL="228600" marR="0" lvl="0" indent="-228600" algn="l" rtl="0">
              <a:lnSpc>
                <a:spcPct val="100000"/>
              </a:lnSpc>
              <a:spcBef>
                <a:spcPts val="0"/>
              </a:spcBef>
              <a:spcAft>
                <a:spcPts val="0"/>
              </a:spcAft>
              <a:buClr>
                <a:srgbClr val="000000"/>
              </a:buClr>
              <a:buSzPts val="1000"/>
              <a:buFont typeface="Arial"/>
              <a:buAutoNum type="arabicPeriod"/>
            </a:pPr>
            <a:r>
              <a:rPr lang="en-GB" sz="1000" b="0" i="0" u="none" strike="noStrike" cap="none">
                <a:solidFill>
                  <a:srgbClr val="635C5B"/>
                </a:solidFill>
                <a:latin typeface="+mj-lt"/>
                <a:ea typeface="Gill Sans"/>
                <a:cs typeface="Gill Sans"/>
                <a:sym typeface="Gill Sans"/>
              </a:rPr>
              <a:t>Feyissa, G.T., D. Balabanova, M. Woldie. 2019. “How Effective are Mentoring Programs for Improving Health Worker Competence and Institutional Performance in Africa? A Systematic Review of Quantitative Evidence.” </a:t>
            </a:r>
            <a:r>
              <a:rPr lang="en-GB" sz="1000" b="0" i="1" u="none" strike="noStrike" cap="none">
                <a:solidFill>
                  <a:srgbClr val="635C5B"/>
                </a:solidFill>
                <a:latin typeface="+mj-lt"/>
                <a:ea typeface="Gill Sans"/>
                <a:cs typeface="Gill Sans"/>
                <a:sym typeface="Gill Sans"/>
              </a:rPr>
              <a:t>Journal of Multidisciplinary Healthcare</a:t>
            </a:r>
            <a:r>
              <a:rPr lang="en-GB" sz="1000" b="0" i="0" u="none" strike="noStrike" cap="none">
                <a:solidFill>
                  <a:srgbClr val="635C5B"/>
                </a:solidFill>
                <a:latin typeface="+mj-lt"/>
                <a:ea typeface="Gill Sans"/>
                <a:cs typeface="Gill Sans"/>
                <a:sym typeface="Gill Sans"/>
              </a:rPr>
              <a:t> 12(5): 989–1005. </a:t>
            </a:r>
            <a:r>
              <a:rPr lang="en-GB" sz="1000" b="0" i="0" u="sng" strike="noStrike" cap="none">
                <a:solidFill>
                  <a:srgbClr val="000000"/>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https://doi.org/10.2147/JMDH.S228951.</a:t>
            </a:r>
            <a:endParaRPr sz="1000" b="0" i="0" u="none" strike="noStrike" cap="none">
              <a:solidFill>
                <a:srgbClr val="000000"/>
              </a:solidFill>
              <a:latin typeface="+mj-lt"/>
              <a:ea typeface="Gill Sans"/>
              <a:cs typeface="Gill Sans"/>
              <a:sym typeface="Gill Sans"/>
            </a:endParaRPr>
          </a:p>
        </p:txBody>
      </p:sp>
      <p:sp>
        <p:nvSpPr>
          <p:cNvPr id="583" name="Google Shape;583;p8"/>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p9"/>
          <p:cNvSpPr txBox="1">
            <a:spLocks noGrp="1"/>
          </p:cNvSpPr>
          <p:nvPr>
            <p:ph type="title"/>
          </p:nvPr>
        </p:nvSpPr>
        <p:spPr>
          <a:xfrm>
            <a:off x="539750" y="304800"/>
            <a:ext cx="81435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dirty="0"/>
              <a:t>Activity: Mentoring </a:t>
            </a:r>
            <a:r>
              <a:rPr lang="en-GB" dirty="0"/>
              <a:t>vs. </a:t>
            </a:r>
            <a:r>
              <a:rPr lang="en-GB" sz="2800" dirty="0"/>
              <a:t>Supervision (1)</a:t>
            </a:r>
            <a:endParaRPr dirty="0"/>
          </a:p>
        </p:txBody>
      </p:sp>
      <p:sp>
        <p:nvSpPr>
          <p:cNvPr id="592" name="Google Shape;592;p9">
            <a:extLst>
              <a:ext uri="{C183D7F6-B498-43B3-948B-1728B52AA6E4}">
                <adec:decorative xmlns:adec="http://schemas.microsoft.com/office/drawing/2017/decorative" val="1"/>
              </a:ext>
            </a:extLst>
          </p:cNvPr>
          <p:cNvSpPr/>
          <p:nvPr/>
        </p:nvSpPr>
        <p:spPr>
          <a:xfrm>
            <a:off x="171085" y="2062684"/>
            <a:ext cx="3975354" cy="3975353"/>
          </a:xfrm>
          <a:prstGeom prst="ellipse">
            <a:avLst/>
          </a:prstGeom>
          <a:solidFill>
            <a:srgbClr val="0067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93" name="Google Shape;593;p9"/>
          <p:cNvSpPr txBox="1"/>
          <p:nvPr/>
        </p:nvSpPr>
        <p:spPr>
          <a:xfrm>
            <a:off x="665100" y="2531475"/>
            <a:ext cx="2057400" cy="3037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GB" sz="3800" b="0" i="0" u="none" strike="noStrike" cap="none" dirty="0">
                <a:solidFill>
                  <a:schemeClr val="lt1"/>
                </a:solidFill>
                <a:latin typeface="+mj-lt"/>
                <a:ea typeface="Gill Sans"/>
                <a:cs typeface="Gill Sans"/>
                <a:sym typeface="Gill Sans"/>
              </a:rPr>
              <a:t>Mentoring</a:t>
            </a:r>
            <a:endParaRPr sz="1400" b="0" i="0" u="none" strike="noStrike" cap="none" dirty="0">
              <a:solidFill>
                <a:srgbClr val="000000"/>
              </a:solidFill>
              <a:latin typeface="+mj-lt"/>
              <a:ea typeface="Gill Sans"/>
              <a:cs typeface="Gill Sans"/>
              <a:sym typeface="Gill Sans"/>
            </a:endParaRPr>
          </a:p>
        </p:txBody>
      </p:sp>
      <p:sp>
        <p:nvSpPr>
          <p:cNvPr id="594" name="Google Shape;594;p9">
            <a:extLst>
              <a:ext uri="{C183D7F6-B498-43B3-948B-1728B52AA6E4}">
                <adec:decorative xmlns:adec="http://schemas.microsoft.com/office/drawing/2017/decorative" val="1"/>
              </a:ext>
            </a:extLst>
          </p:cNvPr>
          <p:cNvSpPr/>
          <p:nvPr/>
        </p:nvSpPr>
        <p:spPr>
          <a:xfrm>
            <a:off x="3035808" y="1881726"/>
            <a:ext cx="3975300" cy="3975300"/>
          </a:xfrm>
          <a:prstGeom prst="ellipse">
            <a:avLst/>
          </a:prstGeom>
          <a:solidFill>
            <a:srgbClr val="651D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595" name="Google Shape;595;p9"/>
          <p:cNvSpPr txBox="1"/>
          <p:nvPr/>
        </p:nvSpPr>
        <p:spPr>
          <a:xfrm>
            <a:off x="4295675" y="2349675"/>
            <a:ext cx="2464800" cy="3037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GB" sz="3800" b="0" i="0" u="none" strike="noStrike" cap="none" dirty="0">
                <a:solidFill>
                  <a:schemeClr val="lt1"/>
                </a:solidFill>
                <a:latin typeface="+mj-lt"/>
                <a:ea typeface="Gill Sans"/>
                <a:cs typeface="Gill Sans"/>
                <a:sym typeface="Gill Sans"/>
              </a:rPr>
              <a:t>Supervision</a:t>
            </a:r>
            <a:endParaRPr sz="1400" b="0" i="0" u="none" strike="noStrike" cap="none" dirty="0">
              <a:solidFill>
                <a:srgbClr val="000000"/>
              </a:solidFill>
              <a:latin typeface="+mj-lt"/>
              <a:ea typeface="Gill Sans"/>
              <a:cs typeface="Gill Sans"/>
              <a:sym typeface="Gill Sans"/>
            </a:endParaRPr>
          </a:p>
        </p:txBody>
      </p:sp>
      <p:sp>
        <p:nvSpPr>
          <p:cNvPr id="596" name="Google Shape;596;p9">
            <a:extLst>
              <a:ext uri="{C183D7F6-B498-43B3-948B-1728B52AA6E4}">
                <adec:decorative xmlns:adec="http://schemas.microsoft.com/office/drawing/2017/decorative" val="1"/>
              </a:ext>
            </a:extLst>
          </p:cNvPr>
          <p:cNvSpPr/>
          <p:nvPr/>
        </p:nvSpPr>
        <p:spPr>
          <a:xfrm>
            <a:off x="2919225" y="2608800"/>
            <a:ext cx="1023300" cy="2875200"/>
          </a:xfrm>
          <a:prstGeom prst="flowChartConnector">
            <a:avLst/>
          </a:prstGeom>
          <a:solidFill>
            <a:srgbClr val="002F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j-lt"/>
              <a:ea typeface="Gill Sans"/>
              <a:cs typeface="Gill Sans"/>
              <a:sym typeface="Gill Sans"/>
            </a:endParaRPr>
          </a:p>
        </p:txBody>
      </p:sp>
      <p:sp>
        <p:nvSpPr>
          <p:cNvPr id="589" name="Google Shape;589;p9"/>
          <p:cNvSpPr txBox="1">
            <a:spLocks noGrp="1"/>
          </p:cNvSpPr>
          <p:nvPr>
            <p:ph type="body" idx="1"/>
          </p:nvPr>
        </p:nvSpPr>
        <p:spPr>
          <a:xfrm>
            <a:off x="6958149" y="2011838"/>
            <a:ext cx="2057400" cy="4210832"/>
          </a:xfrm>
          <a:prstGeom prst="rect">
            <a:avLst/>
          </a:prstGeom>
          <a:noFill/>
          <a:ln>
            <a:noFill/>
          </a:ln>
        </p:spPr>
        <p:txBody>
          <a:bodyPr spcFirstLastPara="1" wrap="square" lIns="0" tIns="0" rIns="0" bIns="0" anchor="t" anchorCtr="0">
            <a:noAutofit/>
          </a:bodyPr>
          <a:lstStyle/>
          <a:p>
            <a:pPr marL="230188" lvl="0" indent="-230188" algn="ctr" rtl="0">
              <a:lnSpc>
                <a:spcPct val="100000"/>
              </a:lnSpc>
              <a:spcBef>
                <a:spcPts val="0"/>
              </a:spcBef>
              <a:spcAft>
                <a:spcPts val="0"/>
              </a:spcAft>
              <a:buClr>
                <a:srgbClr val="635C5B"/>
              </a:buClr>
              <a:buSzPts val="2400"/>
              <a:buFont typeface="Noto Sans Symbols"/>
              <a:buNone/>
            </a:pPr>
            <a:r>
              <a:rPr lang="en-GB" sz="2400" dirty="0"/>
              <a:t>In which category would you place the following?</a:t>
            </a:r>
            <a:endParaRPr dirty="0"/>
          </a:p>
          <a:p>
            <a:pPr marL="230188" lvl="0" indent="-230188" algn="ctr" rtl="0">
              <a:lnSpc>
                <a:spcPct val="100000"/>
              </a:lnSpc>
              <a:spcBef>
                <a:spcPts val="1200"/>
              </a:spcBef>
              <a:spcAft>
                <a:spcPts val="0"/>
              </a:spcAft>
              <a:buClr>
                <a:srgbClr val="635C5B"/>
              </a:buClr>
              <a:buSzPts val="2400"/>
              <a:buFont typeface="Noto Sans Symbols"/>
              <a:buNone/>
            </a:pPr>
            <a:endParaRPr sz="2400" dirty="0"/>
          </a:p>
          <a:p>
            <a:pPr marL="230188" lvl="0" indent="-230188" algn="ctr" rtl="0">
              <a:lnSpc>
                <a:spcPct val="100000"/>
              </a:lnSpc>
              <a:spcBef>
                <a:spcPts val="1200"/>
              </a:spcBef>
              <a:spcAft>
                <a:spcPts val="0"/>
              </a:spcAft>
              <a:buClr>
                <a:srgbClr val="635C5B"/>
              </a:buClr>
              <a:buSzPts val="2400"/>
              <a:buFont typeface="Noto Sans Symbols"/>
              <a:buNone/>
            </a:pPr>
            <a:r>
              <a:rPr lang="en-GB" sz="2400" dirty="0"/>
              <a:t>Which fall into both categories?</a:t>
            </a:r>
            <a:endParaRPr dirty="0"/>
          </a:p>
        </p:txBody>
      </p:sp>
      <p:sp>
        <p:nvSpPr>
          <p:cNvPr id="597" name="Google Shape;597;p9"/>
          <p:cNvSpPr txBox="1">
            <a:spLocks noGrp="1"/>
          </p:cNvSpPr>
          <p:nvPr>
            <p:ph type="sldNum" idx="12"/>
          </p:nvPr>
        </p:nvSpPr>
        <p:spPr>
          <a:xfrm>
            <a:off x="8082151" y="6333125"/>
            <a:ext cx="10233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0"/>
          <p:cNvSpPr txBox="1">
            <a:spLocks noGrp="1"/>
          </p:cNvSpPr>
          <p:nvPr>
            <p:ph type="title"/>
          </p:nvPr>
        </p:nvSpPr>
        <p:spPr>
          <a:xfrm>
            <a:off x="686104" y="457200"/>
            <a:ext cx="7772400" cy="533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dirty="0"/>
              <a:t>Mentoring </a:t>
            </a:r>
            <a:r>
              <a:rPr lang="en-GB" dirty="0"/>
              <a:t>vs. </a:t>
            </a:r>
            <a:r>
              <a:rPr lang="en-GB"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Supervision</a:t>
            </a:r>
            <a:r>
              <a:rPr lang="en-GB" sz="2800" dirty="0"/>
              <a:t> (2)</a:t>
            </a:r>
            <a:endParaRPr dirty="0"/>
          </a:p>
        </p:txBody>
      </p:sp>
      <p:sp>
        <p:nvSpPr>
          <p:cNvPr id="605" name="Google Shape;605;p10">
            <a:extLst>
              <a:ext uri="{C183D7F6-B498-43B3-948B-1728B52AA6E4}">
                <adec:decorative xmlns:adec="http://schemas.microsoft.com/office/drawing/2017/decorative" val="1"/>
              </a:ext>
            </a:extLst>
          </p:cNvPr>
          <p:cNvSpPr/>
          <p:nvPr/>
        </p:nvSpPr>
        <p:spPr>
          <a:xfrm>
            <a:off x="166425" y="1299649"/>
            <a:ext cx="5109590" cy="4697182"/>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mj-lt"/>
              <a:ea typeface="Arial"/>
              <a:cs typeface="Arial"/>
              <a:sym typeface="Arial"/>
            </a:endParaRPr>
          </a:p>
        </p:txBody>
      </p:sp>
      <p:sp>
        <p:nvSpPr>
          <p:cNvPr id="606" name="Google Shape;606;p10"/>
          <p:cNvSpPr txBox="1"/>
          <p:nvPr/>
        </p:nvSpPr>
        <p:spPr>
          <a:xfrm>
            <a:off x="1349067" y="2025240"/>
            <a:ext cx="2624767" cy="3589341"/>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chemeClr val="lt1"/>
                </a:solidFill>
                <a:latin typeface="+mj-lt"/>
                <a:ea typeface="Gill Sans"/>
                <a:cs typeface="Gill Sans"/>
                <a:sym typeface="Gill Sans"/>
              </a:rPr>
              <a:t>Mentoring</a:t>
            </a:r>
            <a:endParaRPr sz="105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91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Coaching</a:t>
            </a:r>
            <a:endParaRPr sz="1400" b="0" i="0" u="none" strike="noStrike" cap="none" dirty="0">
              <a:solidFill>
                <a:schemeClr val="lt1"/>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Participatory</a:t>
            </a:r>
            <a:endParaRPr sz="105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Encourages self-evaluation</a:t>
            </a:r>
            <a:endParaRPr sz="105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Building a relationship and trust</a:t>
            </a:r>
            <a:endParaRPr sz="105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Focused on building confidence, skills development </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Focused on the individual</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Driven by the health care worker/receiver</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Collaborative, relationship of equals</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Individualized view</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Typically of a fixed duration</a:t>
            </a:r>
            <a:endParaRPr sz="1400" b="0" i="0" u="none" strike="noStrike" cap="none" dirty="0">
              <a:solidFill>
                <a:schemeClr val="lt1"/>
              </a:solidFill>
              <a:latin typeface="+mj-lt"/>
              <a:ea typeface="Gill Sans"/>
              <a:cs typeface="Gill Sans"/>
              <a:sym typeface="Gill Sans"/>
            </a:endParaRPr>
          </a:p>
          <a:p>
            <a:pPr marL="228600" marR="0" lvl="1" indent="-101600" algn="l" rtl="0">
              <a:lnSpc>
                <a:spcPct val="90000"/>
              </a:lnSpc>
              <a:spcBef>
                <a:spcPts val="300"/>
              </a:spcBef>
              <a:spcAft>
                <a:spcPts val="0"/>
              </a:spcAft>
              <a:buClr>
                <a:schemeClr val="dk1"/>
              </a:buClr>
              <a:buSzPts val="2000"/>
              <a:buFont typeface="Gill Sans"/>
              <a:buNone/>
            </a:pPr>
            <a:endParaRPr sz="1400" b="0" i="0" u="none" strike="noStrike" cap="none" dirty="0">
              <a:solidFill>
                <a:schemeClr val="lt1"/>
              </a:solidFill>
              <a:latin typeface="+mj-lt"/>
              <a:ea typeface="Gill Sans"/>
              <a:cs typeface="Gill Sans"/>
              <a:sym typeface="Gill Sans"/>
            </a:endParaRPr>
          </a:p>
        </p:txBody>
      </p:sp>
      <p:sp>
        <p:nvSpPr>
          <p:cNvPr id="607" name="Google Shape;607;p10">
            <a:extLst>
              <a:ext uri="{C183D7F6-B498-43B3-948B-1728B52AA6E4}">
                <adec:decorative xmlns:adec="http://schemas.microsoft.com/office/drawing/2017/decorative" val="1"/>
              </a:ext>
            </a:extLst>
          </p:cNvPr>
          <p:cNvSpPr/>
          <p:nvPr/>
        </p:nvSpPr>
        <p:spPr>
          <a:xfrm>
            <a:off x="4004600" y="1299625"/>
            <a:ext cx="4727863" cy="4697182"/>
          </a:xfrm>
          <a:prstGeom prst="ellipse">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608" name="Google Shape;608;p10"/>
          <p:cNvSpPr txBox="1"/>
          <p:nvPr/>
        </p:nvSpPr>
        <p:spPr>
          <a:xfrm>
            <a:off x="5183495" y="2080429"/>
            <a:ext cx="2624864" cy="3589448"/>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chemeClr val="lt1"/>
                </a:solidFill>
                <a:latin typeface="+mj-lt"/>
                <a:ea typeface="Gill Sans"/>
                <a:cs typeface="Gill Sans"/>
                <a:sym typeface="Gill Sans"/>
              </a:rPr>
              <a:t>Supervision</a:t>
            </a:r>
            <a:endParaRPr sz="240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0"/>
              </a:spcBef>
              <a:spcAft>
                <a:spcPts val="0"/>
              </a:spcAft>
              <a:buClr>
                <a:schemeClr val="lt1"/>
              </a:buClr>
              <a:buSzPts val="2000"/>
              <a:buFont typeface="Gill Sans"/>
              <a:buChar char="•"/>
            </a:pPr>
            <a:r>
              <a:rPr lang="en-GB" dirty="0">
                <a:solidFill>
                  <a:schemeClr val="lt1"/>
                </a:solidFill>
                <a:latin typeface="+mj-lt"/>
                <a:ea typeface="Gill Sans"/>
                <a:cs typeface="Gill Sans"/>
                <a:sym typeface="Gill Sans"/>
              </a:rPr>
              <a:t>Critical</a:t>
            </a:r>
            <a:endParaRPr dirty="0">
              <a:solidFill>
                <a:schemeClr val="lt1"/>
              </a:solidFill>
              <a:latin typeface="+mj-lt"/>
              <a:ea typeface="Gill Sans"/>
              <a:cs typeface="Gill Sans"/>
              <a:sym typeface="Gill Sans"/>
            </a:endParaRPr>
          </a:p>
          <a:p>
            <a:pPr marL="228600" marR="0" lvl="1" indent="-228600" algn="l" rtl="0">
              <a:lnSpc>
                <a:spcPct val="90000"/>
              </a:lnSpc>
              <a:spcBef>
                <a:spcPts val="91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Hierarchical</a:t>
            </a:r>
            <a:endParaRPr sz="1400" b="0" i="0" u="none" strike="noStrike" cap="none" dirty="0">
              <a:solidFill>
                <a:srgbClr val="000000"/>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Responsible for performance</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Focused on reports, forms, and data collection </a:t>
            </a:r>
            <a:endParaRPr sz="1400" b="0" i="0" u="none" strike="noStrike" cap="none" dirty="0">
              <a:solidFill>
                <a:schemeClr val="lt1"/>
              </a:solidFill>
              <a:latin typeface="+mj-lt"/>
              <a:ea typeface="Gill Sans"/>
              <a:cs typeface="Gill Sans"/>
              <a:sym typeface="Gill Sans"/>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Performance management</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Accountable for performance</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Focused on the success of the team</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Driven by standards for the department/team</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Big picture view</a:t>
            </a:r>
            <a:endParaRPr dirty="0">
              <a:latin typeface="+mj-lt"/>
            </a:endParaRPr>
          </a:p>
          <a:p>
            <a:pPr marL="228600" marR="0" lvl="1" indent="-228600" algn="l" rtl="0">
              <a:lnSpc>
                <a:spcPct val="90000"/>
              </a:lnSpc>
              <a:spcBef>
                <a:spcPts val="300"/>
              </a:spcBef>
              <a:spcAft>
                <a:spcPts val="0"/>
              </a:spcAft>
              <a:buClr>
                <a:schemeClr val="lt1"/>
              </a:buClr>
              <a:buSzPts val="2000"/>
              <a:buFont typeface="Gill Sans"/>
              <a:buChar char="•"/>
            </a:pPr>
            <a:r>
              <a:rPr lang="en-GB" sz="1400" b="0" i="0" u="none" strike="noStrike" cap="none" dirty="0">
                <a:solidFill>
                  <a:schemeClr val="lt1"/>
                </a:solidFill>
                <a:latin typeface="+mj-lt"/>
                <a:ea typeface="Gill Sans"/>
                <a:cs typeface="Gill Sans"/>
                <a:sym typeface="Gill Sans"/>
              </a:rPr>
              <a:t>Sustained over a long period of time</a:t>
            </a:r>
            <a:endParaRPr sz="1400" b="0" i="0" u="none" strike="noStrike" cap="none" dirty="0">
              <a:solidFill>
                <a:srgbClr val="000000"/>
              </a:solidFill>
              <a:latin typeface="+mj-lt"/>
              <a:ea typeface="Gill Sans"/>
              <a:cs typeface="Gill Sans"/>
              <a:sym typeface="Gill Sans"/>
            </a:endParaRPr>
          </a:p>
          <a:p>
            <a:pPr marL="228600" marR="0" lvl="1" indent="-101600" algn="l" rtl="0">
              <a:lnSpc>
                <a:spcPct val="90000"/>
              </a:lnSpc>
              <a:spcBef>
                <a:spcPts val="300"/>
              </a:spcBef>
              <a:spcAft>
                <a:spcPts val="0"/>
              </a:spcAft>
              <a:buClr>
                <a:schemeClr val="dk1"/>
              </a:buClr>
              <a:buSzPts val="2000"/>
              <a:buFont typeface="Gill Sans"/>
              <a:buNone/>
            </a:pPr>
            <a:endParaRPr sz="2000" b="0" i="0" u="none" strike="noStrike" cap="none" dirty="0">
              <a:solidFill>
                <a:schemeClr val="lt1"/>
              </a:solidFill>
              <a:latin typeface="+mj-lt"/>
              <a:ea typeface="Gill Sans"/>
              <a:cs typeface="Gill Sans"/>
              <a:sym typeface="Gill Sans"/>
            </a:endParaRPr>
          </a:p>
        </p:txBody>
      </p:sp>
      <p:sp>
        <p:nvSpPr>
          <p:cNvPr id="610" name="Google Shape;610;p10">
            <a:extLst>
              <a:ext uri="{C183D7F6-B498-43B3-948B-1728B52AA6E4}">
                <adec:decorative xmlns:adec="http://schemas.microsoft.com/office/drawing/2017/decorative" val="1"/>
              </a:ext>
            </a:extLst>
          </p:cNvPr>
          <p:cNvSpPr/>
          <p:nvPr/>
        </p:nvSpPr>
        <p:spPr>
          <a:xfrm>
            <a:off x="3940175" y="2003125"/>
            <a:ext cx="1037700" cy="3299100"/>
          </a:xfrm>
          <a:prstGeom prst="flowChartConnector">
            <a:avLst/>
          </a:prstGeom>
          <a:solidFill>
            <a:srgbClr val="002F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j-lt"/>
              <a:ea typeface="Gill Sans"/>
              <a:cs typeface="Gill Sans"/>
              <a:sym typeface="Gill Sans"/>
            </a:endParaRPr>
          </a:p>
        </p:txBody>
      </p:sp>
      <p:cxnSp>
        <p:nvCxnSpPr>
          <p:cNvPr id="611" name="Google Shape;611;p10">
            <a:extLst>
              <a:ext uri="{C183D7F6-B498-43B3-948B-1728B52AA6E4}">
                <adec:decorative xmlns:adec="http://schemas.microsoft.com/office/drawing/2017/decorative" val="1"/>
              </a:ext>
            </a:extLst>
          </p:cNvPr>
          <p:cNvCxnSpPr/>
          <p:nvPr/>
        </p:nvCxnSpPr>
        <p:spPr>
          <a:xfrm flipH="1">
            <a:off x="4212141" y="914400"/>
            <a:ext cx="2438400" cy="1974900"/>
          </a:xfrm>
          <a:prstGeom prst="curvedConnector3">
            <a:avLst>
              <a:gd name="adj1" fmla="val 74024"/>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509"/>
              </a:srgbClr>
            </a:outerShdw>
          </a:effectLst>
        </p:spPr>
      </p:cxnSp>
      <p:sp>
        <p:nvSpPr>
          <p:cNvPr id="609" name="Google Shape;609;p10"/>
          <p:cNvSpPr txBox="1"/>
          <p:nvPr/>
        </p:nvSpPr>
        <p:spPr>
          <a:xfrm>
            <a:off x="6650575" y="32575"/>
            <a:ext cx="2438400" cy="1569900"/>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mj-lt"/>
                <a:ea typeface="Gill Sans"/>
                <a:cs typeface="Gill Sans"/>
                <a:sym typeface="Gill Sans"/>
              </a:rPr>
              <a:t>Overlap</a:t>
            </a:r>
            <a:r>
              <a:rPr lang="en-GB" sz="1600" b="0" i="0" u="none" strike="noStrike" cap="none" dirty="0">
                <a:solidFill>
                  <a:schemeClr val="dk1"/>
                </a:solidFill>
                <a:latin typeface="+mj-lt"/>
                <a:ea typeface="Gill Sans"/>
                <a:cs typeface="Gill Sans"/>
                <a:sym typeface="Gill Sans"/>
              </a:rPr>
              <a:t>:</a:t>
            </a:r>
            <a:endParaRPr sz="1400" b="0" i="0" u="none" strike="noStrike" cap="none" dirty="0">
              <a:solidFill>
                <a:srgbClr val="000000"/>
              </a:solidFill>
              <a:latin typeface="+mj-lt"/>
              <a:ea typeface="Gill Sans"/>
              <a:cs typeface="Gill Sans"/>
              <a:sym typeface="Gill Sans"/>
            </a:endParaRPr>
          </a:p>
          <a:p>
            <a:pPr marL="457200" marR="0" lvl="0" indent="-330200" algn="l" rtl="0">
              <a:lnSpc>
                <a:spcPct val="100000"/>
              </a:lnSpc>
              <a:spcBef>
                <a:spcPts val="0"/>
              </a:spcBef>
              <a:spcAft>
                <a:spcPts val="0"/>
              </a:spcAft>
              <a:buClr>
                <a:schemeClr val="dk1"/>
              </a:buClr>
              <a:buSzPts val="1600"/>
              <a:buFont typeface="Gill Sans"/>
              <a:buChar char="•"/>
            </a:pPr>
            <a:r>
              <a:rPr lang="en-GB" sz="1600" b="0" i="0" u="none" strike="noStrike" cap="none" dirty="0">
                <a:solidFill>
                  <a:schemeClr val="dk1"/>
                </a:solidFill>
                <a:latin typeface="+mj-lt"/>
                <a:ea typeface="Gill Sans"/>
                <a:cs typeface="Gill Sans"/>
                <a:sym typeface="Gill Sans"/>
              </a:rPr>
              <a:t>Monitoring</a:t>
            </a:r>
            <a:endParaRPr dirty="0">
              <a:latin typeface="+mj-lt"/>
              <a:ea typeface="Gill Sans"/>
              <a:cs typeface="Gill Sans"/>
              <a:sym typeface="Gill Sans"/>
            </a:endParaRPr>
          </a:p>
          <a:p>
            <a:pPr marL="457200" marR="0" lvl="0" indent="-330200" algn="l" rtl="0">
              <a:lnSpc>
                <a:spcPct val="100000"/>
              </a:lnSpc>
              <a:spcBef>
                <a:spcPts val="0"/>
              </a:spcBef>
              <a:spcAft>
                <a:spcPts val="0"/>
              </a:spcAft>
              <a:buClr>
                <a:schemeClr val="dk1"/>
              </a:buClr>
              <a:buSzPts val="1600"/>
              <a:buFont typeface="Gill Sans"/>
              <a:buChar char="•"/>
            </a:pPr>
            <a:r>
              <a:rPr lang="en-GB" sz="1600" b="0" i="0" u="none" strike="noStrike" cap="none" dirty="0">
                <a:solidFill>
                  <a:schemeClr val="dk1"/>
                </a:solidFill>
                <a:latin typeface="+mj-lt"/>
                <a:ea typeface="Gill Sans"/>
                <a:cs typeface="Gill Sans"/>
                <a:sym typeface="Gill Sans"/>
              </a:rPr>
              <a:t>Available via distance communication for support between visits </a:t>
            </a:r>
            <a:endParaRPr dirty="0">
              <a:latin typeface="+mj-lt"/>
            </a:endParaRPr>
          </a:p>
        </p:txBody>
      </p:sp>
      <p:sp>
        <p:nvSpPr>
          <p:cNvPr id="612" name="Google Shape;612;p10"/>
          <p:cNvSpPr txBox="1">
            <a:spLocks noGrp="1"/>
          </p:cNvSpPr>
          <p:nvPr>
            <p:ph type="sldNum" idx="12"/>
          </p:nvPr>
        </p:nvSpPr>
        <p:spPr>
          <a:xfrm>
            <a:off x="8325646" y="6333125"/>
            <a:ext cx="779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500"/>
                                        <p:tgtEl>
                                          <p:spTgt spid="609"/>
                                        </p:tgtEl>
                                      </p:cBhvr>
                                    </p:animEffect>
                                  </p:childTnLst>
                                </p:cTn>
                              </p:par>
                              <p:par>
                                <p:cTn id="8" presetID="10" presetClass="entr" presetSubtype="0" fill="hold" nodeType="withEffect">
                                  <p:stCondLst>
                                    <p:cond delay="0"/>
                                  </p:stCondLst>
                                  <p:childTnLst>
                                    <p:set>
                                      <p:cBhvr>
                                        <p:cTn id="9" dur="1" fill="hold">
                                          <p:stCondLst>
                                            <p:cond delay="0"/>
                                          </p:stCondLst>
                                        </p:cTn>
                                        <p:tgtEl>
                                          <p:spTgt spid="611"/>
                                        </p:tgtEl>
                                        <p:attrNameLst>
                                          <p:attrName>style.visibility</p:attrName>
                                        </p:attrNameLst>
                                      </p:cBhvr>
                                      <p:to>
                                        <p:strVal val="visible"/>
                                      </p:to>
                                    </p:set>
                                    <p:animEffect transition="in" filter="fade">
                                      <p:cBhvr>
                                        <p:cTn id="10"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9" name="Google Shape;619;p1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Components of Mentoring (1)</a:t>
            </a:r>
            <a:endParaRPr/>
          </a:p>
        </p:txBody>
      </p:sp>
      <p:pic>
        <p:nvPicPr>
          <p:cNvPr id="618" name="Google Shape;618;p11" descr="Slide 43 of a presentation deck. The slide is titled components of mentoring 1. It features a circle with the text, knowledge base."/>
          <p:cNvPicPr preferRelativeResize="0">
            <a:picLocks noGrp="1"/>
          </p:cNvPicPr>
          <p:nvPr>
            <p:ph type="body" idx="1"/>
          </p:nvPr>
        </p:nvPicPr>
        <p:blipFill rotWithShape="1">
          <a:blip r:embed="rId3">
            <a:alphaModFix/>
          </a:blip>
          <a:srcRect/>
          <a:stretch/>
        </p:blipFill>
        <p:spPr>
          <a:xfrm>
            <a:off x="2282860" y="1600200"/>
            <a:ext cx="4578280" cy="4572000"/>
          </a:xfrm>
          <a:prstGeom prst="rect">
            <a:avLst/>
          </a:prstGeom>
          <a:noFill/>
          <a:ln>
            <a:noFill/>
          </a:ln>
        </p:spPr>
      </p:pic>
      <p:sp>
        <p:nvSpPr>
          <p:cNvPr id="620" name="Google Shape;620;p11"/>
          <p:cNvSpPr txBox="1"/>
          <p:nvPr/>
        </p:nvSpPr>
        <p:spPr>
          <a:xfrm>
            <a:off x="420624" y="5943600"/>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21" name="Google Shape;621;p11"/>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8" name="Google Shape;628;p1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Components of Mentoring (2)</a:t>
            </a:r>
            <a:endParaRPr/>
          </a:p>
        </p:txBody>
      </p:sp>
      <p:pic>
        <p:nvPicPr>
          <p:cNvPr id="627" name="Google Shape;627;p12" descr="Slide 44 of a presentation deck. The slide is titled components of mentoring 2. It features 2 concentric circles. The inner circle has the text knowledge base. The outer circle has the text, relationship at the top and the text, genuine presence at the bottom."/>
          <p:cNvPicPr preferRelativeResize="0">
            <a:picLocks noGrp="1"/>
          </p:cNvPicPr>
          <p:nvPr>
            <p:ph type="body" idx="1"/>
          </p:nvPr>
        </p:nvPicPr>
        <p:blipFill rotWithShape="1">
          <a:blip r:embed="rId3">
            <a:alphaModFix/>
          </a:blip>
          <a:srcRect/>
          <a:stretch/>
        </p:blipFill>
        <p:spPr>
          <a:xfrm>
            <a:off x="2286000" y="1524000"/>
            <a:ext cx="4267200" cy="4267200"/>
          </a:xfrm>
          <a:prstGeom prst="rect">
            <a:avLst/>
          </a:prstGeom>
          <a:noFill/>
          <a:ln>
            <a:noFill/>
          </a:ln>
        </p:spPr>
      </p:pic>
      <p:sp>
        <p:nvSpPr>
          <p:cNvPr id="629" name="Google Shape;629;p12"/>
          <p:cNvSpPr txBox="1"/>
          <p:nvPr/>
        </p:nvSpPr>
        <p:spPr>
          <a:xfrm>
            <a:off x="256032" y="5943600"/>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30" name="Google Shape;630;p12"/>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7" name="Google Shape;637;p13"/>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Components of Mentoring (3)</a:t>
            </a:r>
            <a:endParaRPr/>
          </a:p>
        </p:txBody>
      </p:sp>
      <p:pic>
        <p:nvPicPr>
          <p:cNvPr id="636" name="Google Shape;636;p13" descr="Slide 45 of a presentation deck. The slide is titled components of mentoring 3. It features 3 concentric circles. The inner circle has the text knowledge base. The central circle has the text, relationship at the top and the text, genuine presence at the bottom. The outer circle has the text, observation over time at the top and the text, culture, system, clinical, greetings at the bottom."/>
          <p:cNvPicPr preferRelativeResize="0">
            <a:picLocks noGrp="1"/>
          </p:cNvPicPr>
          <p:nvPr>
            <p:ph type="body" idx="1"/>
          </p:nvPr>
        </p:nvPicPr>
        <p:blipFill rotWithShape="1">
          <a:blip r:embed="rId3">
            <a:alphaModFix/>
          </a:blip>
          <a:srcRect/>
          <a:stretch/>
        </p:blipFill>
        <p:spPr>
          <a:xfrm>
            <a:off x="2283110" y="1600200"/>
            <a:ext cx="4348891" cy="4343400"/>
          </a:xfrm>
          <a:prstGeom prst="rect">
            <a:avLst/>
          </a:prstGeom>
          <a:noFill/>
          <a:ln>
            <a:noFill/>
          </a:ln>
        </p:spPr>
      </p:pic>
      <p:sp>
        <p:nvSpPr>
          <p:cNvPr id="638" name="Google Shape;638;p13"/>
          <p:cNvSpPr txBox="1"/>
          <p:nvPr/>
        </p:nvSpPr>
        <p:spPr>
          <a:xfrm>
            <a:off x="420624" y="5943600"/>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39" name="Google Shape;639;p13"/>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6" name="Google Shape;646;p1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Components of Mentoring (4)</a:t>
            </a:r>
            <a:endParaRPr dirty="0"/>
          </a:p>
        </p:txBody>
      </p:sp>
      <p:pic>
        <p:nvPicPr>
          <p:cNvPr id="645" name="Google Shape;645;p14" descr="Slide 46 of a presentation deck. The slide is titled components of mentoring 4. It features 4 concentric circles. The first 3 circles have the same texts as the previous circle. The outermost circle has the text, active listening at the top and the text, culture, non-judgmental, questions, tell me more at the bottom."/>
          <p:cNvPicPr preferRelativeResize="0">
            <a:picLocks noGrp="1"/>
          </p:cNvPicPr>
          <p:nvPr>
            <p:ph type="body" idx="1"/>
          </p:nvPr>
        </p:nvPicPr>
        <p:blipFill rotWithShape="1">
          <a:blip r:embed="rId3">
            <a:alphaModFix/>
          </a:blip>
          <a:srcRect/>
          <a:stretch/>
        </p:blipFill>
        <p:spPr>
          <a:xfrm>
            <a:off x="2266950" y="1600200"/>
            <a:ext cx="4343400" cy="4343400"/>
          </a:xfrm>
          <a:prstGeom prst="rect">
            <a:avLst/>
          </a:prstGeom>
          <a:noFill/>
          <a:ln>
            <a:noFill/>
          </a:ln>
        </p:spPr>
      </p:pic>
      <p:sp>
        <p:nvSpPr>
          <p:cNvPr id="647" name="Google Shape;647;p14"/>
          <p:cNvSpPr txBox="1"/>
          <p:nvPr/>
        </p:nvSpPr>
        <p:spPr>
          <a:xfrm>
            <a:off x="374904" y="5943600"/>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48" name="Google Shape;648;p14"/>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5" name="Google Shape;655;p1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Components of Mentoring (5)</a:t>
            </a:r>
            <a:endParaRPr dirty="0"/>
          </a:p>
        </p:txBody>
      </p:sp>
      <p:pic>
        <p:nvPicPr>
          <p:cNvPr id="654" name="Google Shape;654;p15" descr="Slide 47 of a presentation deck. The slide is titled components of mentoring 5. It features 5 concentric circles. The first 4 circles have the same texts as the previous circle. The outermost circle has the text, interactions at the top and the text, agreements, teaching, learning, advocacy, inspiration, coaching, role model, friendship, support, teamwork, feedback, M and E at the bottom."/>
          <p:cNvPicPr preferRelativeResize="0">
            <a:picLocks noGrp="1"/>
          </p:cNvPicPr>
          <p:nvPr>
            <p:ph type="body" idx="1"/>
          </p:nvPr>
        </p:nvPicPr>
        <p:blipFill rotWithShape="1">
          <a:blip r:embed="rId3">
            <a:alphaModFix/>
          </a:blip>
          <a:srcRect/>
          <a:stretch/>
        </p:blipFill>
        <p:spPr>
          <a:xfrm>
            <a:off x="2286000" y="1600200"/>
            <a:ext cx="4343400" cy="4343400"/>
          </a:xfrm>
          <a:prstGeom prst="rect">
            <a:avLst/>
          </a:prstGeom>
          <a:noFill/>
          <a:ln>
            <a:noFill/>
          </a:ln>
        </p:spPr>
      </p:pic>
      <p:sp>
        <p:nvSpPr>
          <p:cNvPr id="656" name="Google Shape;656;p15"/>
          <p:cNvSpPr txBox="1"/>
          <p:nvPr/>
        </p:nvSpPr>
        <p:spPr>
          <a:xfrm>
            <a:off x="374904" y="5943600"/>
            <a:ext cx="9144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58" name="Google Shape;658;p15"/>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1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Components of Mentoring (6)</a:t>
            </a:r>
            <a:endParaRPr/>
          </a:p>
        </p:txBody>
      </p:sp>
      <p:pic>
        <p:nvPicPr>
          <p:cNvPr id="664" name="Google Shape;664;p16" descr="Slide 48 of a presentation deck. The slide is titled components of mentoring 6. It features 6 concentric circles. The first 5 circles have the same texts as the previous circle. The outermost circle has the text, continuity at the top and the text, return visits, email, follow up at the bottom."/>
          <p:cNvPicPr preferRelativeResize="0">
            <a:picLocks noGrp="1"/>
          </p:cNvPicPr>
          <p:nvPr>
            <p:ph type="body" idx="1"/>
          </p:nvPr>
        </p:nvPicPr>
        <p:blipFill rotWithShape="1">
          <a:blip r:embed="rId3">
            <a:alphaModFix/>
          </a:blip>
          <a:srcRect/>
          <a:stretch/>
        </p:blipFill>
        <p:spPr>
          <a:xfrm>
            <a:off x="2286000" y="1600200"/>
            <a:ext cx="4343400" cy="4343400"/>
          </a:xfrm>
          <a:prstGeom prst="rect">
            <a:avLst/>
          </a:prstGeom>
          <a:noFill/>
          <a:ln>
            <a:noFill/>
          </a:ln>
        </p:spPr>
      </p:pic>
      <p:sp>
        <p:nvSpPr>
          <p:cNvPr id="666" name="Google Shape;666;p16"/>
          <p:cNvSpPr txBox="1"/>
          <p:nvPr/>
        </p:nvSpPr>
        <p:spPr>
          <a:xfrm>
            <a:off x="356616" y="5943600"/>
            <a:ext cx="9144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667" name="Google Shape;667;p16"/>
          <p:cNvSpPr txBox="1">
            <a:spLocks noGrp="1"/>
          </p:cNvSpPr>
          <p:nvPr>
            <p:ph type="sldNum" idx="12"/>
          </p:nvPr>
        </p:nvSpPr>
        <p:spPr>
          <a:xfrm>
            <a:off x="8458497"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4" name="Google Shape;674;p17"/>
          <p:cNvSpPr txBox="1">
            <a:spLocks noGrp="1"/>
          </p:cNvSpPr>
          <p:nvPr>
            <p:ph type="title"/>
          </p:nvPr>
        </p:nvSpPr>
        <p:spPr>
          <a:xfrm>
            <a:off x="686104" y="26416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Characteristics of a Good Mentor</a:t>
            </a:r>
            <a:endParaRPr/>
          </a:p>
        </p:txBody>
      </p:sp>
      <p:sp>
        <p:nvSpPr>
          <p:cNvPr id="673" name="Google Shape;673;p17"/>
          <p:cNvSpPr txBox="1">
            <a:spLocks noGrp="1"/>
          </p:cNvSpPr>
          <p:nvPr>
            <p:ph type="body" idx="1"/>
          </p:nvPr>
        </p:nvSpPr>
        <p:spPr>
          <a:xfrm>
            <a:off x="685800" y="140716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200"/>
              <a:buChar char="•"/>
            </a:pPr>
            <a:r>
              <a:rPr lang="en-GB" sz="2200" dirty="0"/>
              <a:t>Experienced in the subject area </a:t>
            </a:r>
            <a:endParaRPr dirty="0"/>
          </a:p>
          <a:p>
            <a:pPr marL="796927" lvl="1" algn="l" rtl="0">
              <a:lnSpc>
                <a:spcPct val="100000"/>
              </a:lnSpc>
              <a:spcBef>
                <a:spcPts val="600"/>
              </a:spcBef>
              <a:spcAft>
                <a:spcPts val="0"/>
              </a:spcAft>
              <a:buClr>
                <a:srgbClr val="635C5B"/>
              </a:buClr>
              <a:buSzPts val="2200"/>
              <a:buFont typeface="Arial" panose="020B0604020202020204" pitchFamily="34" charset="0"/>
              <a:buChar char="—"/>
            </a:pPr>
            <a:r>
              <a:rPr lang="en-GB" sz="2200" dirty="0">
                <a:latin typeface="+mj-lt"/>
                <a:sym typeface="Gill Sans"/>
              </a:rPr>
              <a:t>Good technical knowledge of breastfeeding, as well as understanding the challenges and obstacles faced by new mothers </a:t>
            </a:r>
            <a:endParaRPr dirty="0">
              <a:latin typeface="+mj-lt"/>
              <a:sym typeface="Gill Sans"/>
            </a:endParaRPr>
          </a:p>
          <a:p>
            <a:pPr marL="230188" lvl="0" indent="-230188" algn="l" rtl="0">
              <a:lnSpc>
                <a:spcPct val="100000"/>
              </a:lnSpc>
              <a:spcBef>
                <a:spcPts val="1200"/>
              </a:spcBef>
              <a:spcAft>
                <a:spcPts val="0"/>
              </a:spcAft>
              <a:buClr>
                <a:srgbClr val="635C5B"/>
              </a:buClr>
              <a:buSzPts val="2200"/>
              <a:buChar char="•"/>
            </a:pPr>
            <a:r>
              <a:rPr lang="en-GB" sz="2200" dirty="0"/>
              <a:t>Enthusiastic and comfortable incorporating diverse situations/experiences into teaching</a:t>
            </a:r>
            <a:endParaRPr dirty="0"/>
          </a:p>
          <a:p>
            <a:pPr marL="796927" lvl="1" algn="l" rtl="0">
              <a:lnSpc>
                <a:spcPct val="100000"/>
              </a:lnSpc>
              <a:spcBef>
                <a:spcPts val="600"/>
              </a:spcBef>
              <a:spcAft>
                <a:spcPts val="0"/>
              </a:spcAft>
              <a:buClr>
                <a:srgbClr val="635C5B"/>
              </a:buClr>
              <a:buSzPts val="2200"/>
              <a:buFont typeface="Arial" panose="020B0604020202020204" pitchFamily="34" charset="0"/>
              <a:buChar char="—"/>
            </a:pPr>
            <a:r>
              <a:rPr lang="en-GB" sz="2200" dirty="0">
                <a:latin typeface="+mj-lt"/>
                <a:sym typeface="Gill Sans"/>
              </a:rPr>
              <a:t>Able to help </a:t>
            </a:r>
            <a:r>
              <a:rPr lang="en-GB" sz="2200" dirty="0">
                <a:latin typeface="+mj-lt"/>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mentee </a:t>
            </a:r>
            <a:r>
              <a:rPr lang="en-GB" sz="2200" dirty="0">
                <a:latin typeface="+mj-lt"/>
                <a:sym typeface="Gill Sans"/>
              </a:rPr>
              <a:t>turn “mistakes” into learning </a:t>
            </a:r>
            <a:endParaRPr sz="2200" dirty="0">
              <a:latin typeface="+mj-lt"/>
              <a:sym typeface="Gill Sans"/>
            </a:endParaRPr>
          </a:p>
          <a:p>
            <a:pPr marL="230188" lvl="0" indent="-230188" algn="l" rtl="0">
              <a:lnSpc>
                <a:spcPct val="100000"/>
              </a:lnSpc>
              <a:spcBef>
                <a:spcPts val="1200"/>
              </a:spcBef>
              <a:spcAft>
                <a:spcPts val="0"/>
              </a:spcAft>
              <a:buClr>
                <a:srgbClr val="635C5B"/>
              </a:buClr>
              <a:buSzPts val="2200"/>
              <a:buChar char="•"/>
            </a:pPr>
            <a:r>
              <a:rPr lang="en-GB" sz="2200" dirty="0"/>
              <a:t>Takes a “back-seat” approach to teaching, avoiding lectures</a:t>
            </a:r>
            <a:endParaRPr dirty="0"/>
          </a:p>
          <a:p>
            <a:pPr marL="796927" lvl="1" algn="l" rtl="0">
              <a:lnSpc>
                <a:spcPct val="100000"/>
              </a:lnSpc>
              <a:spcBef>
                <a:spcPts val="600"/>
              </a:spcBef>
              <a:spcAft>
                <a:spcPts val="0"/>
              </a:spcAft>
              <a:buClr>
                <a:srgbClr val="635C5B"/>
              </a:buClr>
              <a:buSzPts val="2200"/>
              <a:buFont typeface="Arial" panose="020B0604020202020204" pitchFamily="34" charset="0"/>
              <a:buChar char="—"/>
            </a:pPr>
            <a:r>
              <a:rPr lang="en-GB" sz="2200" dirty="0">
                <a:latin typeface="+mj-lt"/>
                <a:sym typeface="Gill Sans"/>
              </a:rPr>
              <a:t>Allows </a:t>
            </a:r>
            <a:r>
              <a:rPr lang="en-GB" sz="2200" dirty="0">
                <a:latin typeface="+mj-lt"/>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mentee</a:t>
            </a:r>
            <a:r>
              <a:rPr lang="en-GB" sz="2200" dirty="0">
                <a:latin typeface="+mj-lt"/>
                <a:sym typeface="Gill Sans"/>
              </a:rPr>
              <a:t> to explore and learn on his/her own</a:t>
            </a:r>
            <a:endParaRPr dirty="0">
              <a:latin typeface="+mj-lt"/>
              <a:sym typeface="Gill Sans"/>
            </a:endParaRPr>
          </a:p>
          <a:p>
            <a:pPr marL="230188" lvl="0" indent="-230188" algn="l" rtl="0">
              <a:lnSpc>
                <a:spcPct val="100000"/>
              </a:lnSpc>
              <a:spcBef>
                <a:spcPts val="1200"/>
              </a:spcBef>
              <a:spcAft>
                <a:spcPts val="0"/>
              </a:spcAft>
              <a:buClr>
                <a:srgbClr val="635C5B"/>
              </a:buClr>
              <a:buSzPts val="2200"/>
              <a:buChar char="•"/>
            </a:pPr>
            <a:r>
              <a:rPr lang="en-GB" sz="2200" dirty="0"/>
              <a:t>Understands clinical systems to help </a:t>
            </a:r>
            <a:r>
              <a:rPr lang="en-GB"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mentees </a:t>
            </a:r>
            <a:r>
              <a:rPr lang="en-GB" sz="2200" dirty="0"/>
              <a:t>address systemic issues</a:t>
            </a:r>
            <a:endParaRPr dirty="0"/>
          </a:p>
        </p:txBody>
      </p:sp>
      <p:sp>
        <p:nvSpPr>
          <p:cNvPr id="675" name="Google Shape;675;p17"/>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73">
                                            <p:txEl>
                                              <p:pRg st="0" end="0"/>
                                            </p:txEl>
                                          </p:spTgt>
                                        </p:tgtEl>
                                        <p:attrNameLst>
                                          <p:attrName>style.visibility</p:attrName>
                                        </p:attrNameLst>
                                      </p:cBhvr>
                                      <p:to>
                                        <p:strVal val="visible"/>
                                      </p:to>
                                    </p:set>
                                    <p:anim calcmode="lin" valueType="num">
                                      <p:cBhvr additive="base">
                                        <p:cTn id="7" dur="500"/>
                                        <p:tgtEl>
                                          <p:spTgt spid="67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73">
                                            <p:txEl>
                                              <p:pRg st="1" end="1"/>
                                            </p:txEl>
                                          </p:spTgt>
                                        </p:tgtEl>
                                        <p:attrNameLst>
                                          <p:attrName>style.visibility</p:attrName>
                                        </p:attrNameLst>
                                      </p:cBhvr>
                                      <p:to>
                                        <p:strVal val="visible"/>
                                      </p:to>
                                    </p:set>
                                    <p:anim calcmode="lin" valueType="num">
                                      <p:cBhvr additive="base">
                                        <p:cTn id="12" dur="500"/>
                                        <p:tgtEl>
                                          <p:spTgt spid="67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73">
                                            <p:txEl>
                                              <p:pRg st="2" end="2"/>
                                            </p:txEl>
                                          </p:spTgt>
                                        </p:tgtEl>
                                        <p:attrNameLst>
                                          <p:attrName>style.visibility</p:attrName>
                                        </p:attrNameLst>
                                      </p:cBhvr>
                                      <p:to>
                                        <p:strVal val="visible"/>
                                      </p:to>
                                    </p:set>
                                    <p:anim calcmode="lin" valueType="num">
                                      <p:cBhvr additive="base">
                                        <p:cTn id="17" dur="500"/>
                                        <p:tgtEl>
                                          <p:spTgt spid="67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73">
                                            <p:txEl>
                                              <p:pRg st="3" end="3"/>
                                            </p:txEl>
                                          </p:spTgt>
                                        </p:tgtEl>
                                        <p:attrNameLst>
                                          <p:attrName>style.visibility</p:attrName>
                                        </p:attrNameLst>
                                      </p:cBhvr>
                                      <p:to>
                                        <p:strVal val="visible"/>
                                      </p:to>
                                    </p:set>
                                    <p:anim calcmode="lin" valueType="num">
                                      <p:cBhvr additive="base">
                                        <p:cTn id="22" dur="500"/>
                                        <p:tgtEl>
                                          <p:spTgt spid="673">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73">
                                            <p:txEl>
                                              <p:pRg st="4" end="4"/>
                                            </p:txEl>
                                          </p:spTgt>
                                        </p:tgtEl>
                                        <p:attrNameLst>
                                          <p:attrName>style.visibility</p:attrName>
                                        </p:attrNameLst>
                                      </p:cBhvr>
                                      <p:to>
                                        <p:strVal val="visible"/>
                                      </p:to>
                                    </p:set>
                                    <p:anim calcmode="lin" valueType="num">
                                      <p:cBhvr additive="base">
                                        <p:cTn id="27" dur="500"/>
                                        <p:tgtEl>
                                          <p:spTgt spid="673">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73">
                                            <p:txEl>
                                              <p:pRg st="5" end="5"/>
                                            </p:txEl>
                                          </p:spTgt>
                                        </p:tgtEl>
                                        <p:attrNameLst>
                                          <p:attrName>style.visibility</p:attrName>
                                        </p:attrNameLst>
                                      </p:cBhvr>
                                      <p:to>
                                        <p:strVal val="visible"/>
                                      </p:to>
                                    </p:set>
                                    <p:anim calcmode="lin" valueType="num">
                                      <p:cBhvr additive="base">
                                        <p:cTn id="32" dur="500"/>
                                        <p:tgtEl>
                                          <p:spTgt spid="673">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73">
                                            <p:txEl>
                                              <p:pRg st="6" end="6"/>
                                            </p:txEl>
                                          </p:spTgt>
                                        </p:tgtEl>
                                        <p:attrNameLst>
                                          <p:attrName>style.visibility</p:attrName>
                                        </p:attrNameLst>
                                      </p:cBhvr>
                                      <p:to>
                                        <p:strVal val="visible"/>
                                      </p:to>
                                    </p:set>
                                    <p:anim calcmode="lin" valueType="num">
                                      <p:cBhvr additive="base">
                                        <p:cTn id="37" dur="500"/>
                                        <p:tgtEl>
                                          <p:spTgt spid="673">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a37ad84ba3_0_386"/>
          <p:cNvSpPr txBox="1">
            <a:spLocks noGrp="1"/>
          </p:cNvSpPr>
          <p:nvPr>
            <p:ph type="title"/>
          </p:nvPr>
        </p:nvSpPr>
        <p:spPr>
          <a:xfrm>
            <a:off x="691522" y="1742182"/>
            <a:ext cx="5486400" cy="147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dirty="0"/>
              <a:t>Session 1: Orientation to the Breastfeeding Counselling Mentorship Program</a:t>
            </a:r>
            <a:endParaRPr dirty="0"/>
          </a:p>
        </p:txBody>
      </p:sp>
      <p:sp>
        <p:nvSpPr>
          <p:cNvPr id="268" name="Google Shape;268;g2a37ad84ba3_0_386"/>
          <p:cNvSpPr txBox="1">
            <a:spLocks noGrp="1"/>
          </p:cNvSpPr>
          <p:nvPr>
            <p:ph type="sldNum" idx="12"/>
          </p:nvPr>
        </p:nvSpPr>
        <p:spPr>
          <a:xfrm>
            <a:off x="8366222" y="6333125"/>
            <a:ext cx="7392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2" name="Google Shape;682;p1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a:t>Characteristics of Effective Mentoring Relationships</a:t>
            </a:r>
            <a:endParaRPr/>
          </a:p>
        </p:txBody>
      </p:sp>
      <p:sp>
        <p:nvSpPr>
          <p:cNvPr id="681" name="Google Shape;681;p1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90000"/>
              </a:lnSpc>
              <a:spcBef>
                <a:spcPts val="0"/>
              </a:spcBef>
              <a:spcAft>
                <a:spcPts val="0"/>
              </a:spcAft>
              <a:buClr>
                <a:srgbClr val="635C5B"/>
              </a:buClr>
              <a:buSzPts val="2500"/>
              <a:buChar char="•"/>
            </a:pPr>
            <a:r>
              <a:rPr lang="en-GB" sz="2200"/>
              <a:t>Is warm, safe, respectful, trustful</a:t>
            </a:r>
            <a:endParaRPr sz="2200"/>
          </a:p>
          <a:p>
            <a:pPr marL="230188" lvl="0" indent="-230188" algn="l" rtl="0">
              <a:lnSpc>
                <a:spcPct val="90000"/>
              </a:lnSpc>
              <a:spcBef>
                <a:spcPts val="1800"/>
              </a:spcBef>
              <a:spcAft>
                <a:spcPts val="0"/>
              </a:spcAft>
              <a:buClr>
                <a:srgbClr val="635C5B"/>
              </a:buClr>
              <a:buSzPts val="2500"/>
              <a:buChar char="•"/>
            </a:pPr>
            <a:r>
              <a:rPr lang="en-GB" sz="2200"/>
              <a:t>Both mentor and mentee want to be involved</a:t>
            </a:r>
            <a:endParaRPr sz="2200"/>
          </a:p>
          <a:p>
            <a:pPr marL="230188" lvl="0" indent="-230188" algn="l" rtl="0">
              <a:lnSpc>
                <a:spcPct val="90000"/>
              </a:lnSpc>
              <a:spcBef>
                <a:spcPts val="1800"/>
              </a:spcBef>
              <a:spcAft>
                <a:spcPts val="0"/>
              </a:spcAft>
              <a:buClr>
                <a:srgbClr val="635C5B"/>
              </a:buClr>
              <a:buSzPts val="2500"/>
              <a:buChar char="•"/>
            </a:pPr>
            <a:r>
              <a:rPr lang="en-GB" sz="2200"/>
              <a:t>Mentor uses active and reflective listening</a:t>
            </a:r>
            <a:endParaRPr/>
          </a:p>
          <a:p>
            <a:pPr marL="230188" lvl="0" indent="-230188" algn="l" rtl="0">
              <a:lnSpc>
                <a:spcPct val="90000"/>
              </a:lnSpc>
              <a:spcBef>
                <a:spcPts val="1800"/>
              </a:spcBef>
              <a:spcAft>
                <a:spcPts val="0"/>
              </a:spcAft>
              <a:buClr>
                <a:srgbClr val="635C5B"/>
              </a:buClr>
              <a:buSzPts val="2500"/>
              <a:buChar char="•"/>
            </a:pPr>
            <a:r>
              <a:rPr lang="en-GB" sz="2200"/>
              <a:t>Mentor/mentee able to work through misunderstandings</a:t>
            </a:r>
            <a:endParaRPr sz="2200"/>
          </a:p>
          <a:p>
            <a:pPr marL="230188" lvl="0" indent="-230188" algn="l" rtl="0">
              <a:lnSpc>
                <a:spcPct val="90000"/>
              </a:lnSpc>
              <a:spcBef>
                <a:spcPts val="1800"/>
              </a:spcBef>
              <a:spcAft>
                <a:spcPts val="0"/>
              </a:spcAft>
              <a:buClr>
                <a:srgbClr val="635C5B"/>
              </a:buClr>
              <a:buSzPts val="2500"/>
              <a:buChar char="•"/>
            </a:pPr>
            <a:r>
              <a:rPr lang="en-GB" sz="2200"/>
              <a:t>Continuity of the relationship over time</a:t>
            </a:r>
            <a:endParaRPr sz="2200"/>
          </a:p>
          <a:p>
            <a:pPr marL="230188" lvl="0" indent="-230188" algn="l" rtl="0">
              <a:lnSpc>
                <a:spcPct val="90000"/>
              </a:lnSpc>
              <a:spcBef>
                <a:spcPts val="1800"/>
              </a:spcBef>
              <a:spcAft>
                <a:spcPts val="0"/>
              </a:spcAft>
              <a:buClr>
                <a:srgbClr val="635C5B"/>
              </a:buClr>
              <a:buSzPts val="2500"/>
              <a:buChar char="•"/>
            </a:pPr>
            <a:r>
              <a:rPr lang="en-GB" sz="2200"/>
              <a:t>Power is shared</a:t>
            </a:r>
            <a:endParaRPr sz="2200"/>
          </a:p>
          <a:p>
            <a:pPr marL="230188" lvl="0" indent="-230188" algn="l" rtl="0">
              <a:lnSpc>
                <a:spcPct val="90000"/>
              </a:lnSpc>
              <a:spcBef>
                <a:spcPts val="1800"/>
              </a:spcBef>
              <a:spcAft>
                <a:spcPts val="0"/>
              </a:spcAft>
              <a:buClr>
                <a:srgbClr val="635C5B"/>
              </a:buClr>
              <a:buSzPts val="2500"/>
              <a:buChar char="•"/>
            </a:pPr>
            <a:r>
              <a:rPr lang="en-GB" sz="2200"/>
              <a:t>Learning is two-way: mentor interested in mentee’s ideas</a:t>
            </a:r>
            <a:endParaRPr sz="2200"/>
          </a:p>
        </p:txBody>
      </p:sp>
      <p:sp>
        <p:nvSpPr>
          <p:cNvPr id="683" name="Google Shape;683;p18"/>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81">
                                            <p:txEl>
                                              <p:pRg st="0" end="0"/>
                                            </p:txEl>
                                          </p:spTgt>
                                        </p:tgtEl>
                                        <p:attrNameLst>
                                          <p:attrName>style.visibility</p:attrName>
                                        </p:attrNameLst>
                                      </p:cBhvr>
                                      <p:to>
                                        <p:strVal val="visible"/>
                                      </p:to>
                                    </p:set>
                                    <p:anim calcmode="lin" valueType="num">
                                      <p:cBhvr additive="base">
                                        <p:cTn id="7" dur="500"/>
                                        <p:tgtEl>
                                          <p:spTgt spid="68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81">
                                            <p:txEl>
                                              <p:pRg st="1" end="1"/>
                                            </p:txEl>
                                          </p:spTgt>
                                        </p:tgtEl>
                                        <p:attrNameLst>
                                          <p:attrName>style.visibility</p:attrName>
                                        </p:attrNameLst>
                                      </p:cBhvr>
                                      <p:to>
                                        <p:strVal val="visible"/>
                                      </p:to>
                                    </p:set>
                                    <p:anim calcmode="lin" valueType="num">
                                      <p:cBhvr additive="base">
                                        <p:cTn id="12" dur="500"/>
                                        <p:tgtEl>
                                          <p:spTgt spid="68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81">
                                            <p:txEl>
                                              <p:pRg st="2" end="2"/>
                                            </p:txEl>
                                          </p:spTgt>
                                        </p:tgtEl>
                                        <p:attrNameLst>
                                          <p:attrName>style.visibility</p:attrName>
                                        </p:attrNameLst>
                                      </p:cBhvr>
                                      <p:to>
                                        <p:strVal val="visible"/>
                                      </p:to>
                                    </p:set>
                                    <p:anim calcmode="lin" valueType="num">
                                      <p:cBhvr additive="base">
                                        <p:cTn id="17" dur="500"/>
                                        <p:tgtEl>
                                          <p:spTgt spid="68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81">
                                            <p:txEl>
                                              <p:pRg st="3" end="3"/>
                                            </p:txEl>
                                          </p:spTgt>
                                        </p:tgtEl>
                                        <p:attrNameLst>
                                          <p:attrName>style.visibility</p:attrName>
                                        </p:attrNameLst>
                                      </p:cBhvr>
                                      <p:to>
                                        <p:strVal val="visible"/>
                                      </p:to>
                                    </p:set>
                                    <p:anim calcmode="lin" valueType="num">
                                      <p:cBhvr additive="base">
                                        <p:cTn id="22" dur="500"/>
                                        <p:tgtEl>
                                          <p:spTgt spid="68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81">
                                            <p:txEl>
                                              <p:pRg st="4" end="4"/>
                                            </p:txEl>
                                          </p:spTgt>
                                        </p:tgtEl>
                                        <p:attrNameLst>
                                          <p:attrName>style.visibility</p:attrName>
                                        </p:attrNameLst>
                                      </p:cBhvr>
                                      <p:to>
                                        <p:strVal val="visible"/>
                                      </p:to>
                                    </p:set>
                                    <p:anim calcmode="lin" valueType="num">
                                      <p:cBhvr additive="base">
                                        <p:cTn id="27" dur="500"/>
                                        <p:tgtEl>
                                          <p:spTgt spid="681">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81">
                                            <p:txEl>
                                              <p:pRg st="5" end="5"/>
                                            </p:txEl>
                                          </p:spTgt>
                                        </p:tgtEl>
                                        <p:attrNameLst>
                                          <p:attrName>style.visibility</p:attrName>
                                        </p:attrNameLst>
                                      </p:cBhvr>
                                      <p:to>
                                        <p:strVal val="visible"/>
                                      </p:to>
                                    </p:set>
                                    <p:anim calcmode="lin" valueType="num">
                                      <p:cBhvr additive="base">
                                        <p:cTn id="32" dur="500"/>
                                        <p:tgtEl>
                                          <p:spTgt spid="681">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81">
                                            <p:txEl>
                                              <p:pRg st="6" end="6"/>
                                            </p:txEl>
                                          </p:spTgt>
                                        </p:tgtEl>
                                        <p:attrNameLst>
                                          <p:attrName>style.visibility</p:attrName>
                                        </p:attrNameLst>
                                      </p:cBhvr>
                                      <p:to>
                                        <p:strVal val="visible"/>
                                      </p:to>
                                    </p:set>
                                    <p:anim calcmode="lin" valueType="num">
                                      <p:cBhvr additive="base">
                                        <p:cTn id="37" dur="500"/>
                                        <p:tgtEl>
                                          <p:spTgt spid="681">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1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Activity</a:t>
            </a:r>
            <a:endParaRPr/>
          </a:p>
        </p:txBody>
      </p:sp>
      <p:sp>
        <p:nvSpPr>
          <p:cNvPr id="689" name="Google Shape;689;p19"/>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ctr" rtl="0">
              <a:lnSpc>
                <a:spcPct val="100000"/>
              </a:lnSpc>
              <a:spcBef>
                <a:spcPts val="0"/>
              </a:spcBef>
              <a:spcAft>
                <a:spcPts val="0"/>
              </a:spcAft>
              <a:buClr>
                <a:srgbClr val="635C5B"/>
              </a:buClr>
              <a:buSzPts val="2000"/>
              <a:buFont typeface="Noto Sans Symbols"/>
              <a:buNone/>
            </a:pPr>
            <a:endParaRPr dirty="0"/>
          </a:p>
          <a:p>
            <a:pPr marL="230188" lvl="0" indent="-230188" algn="ctr" rtl="0">
              <a:lnSpc>
                <a:spcPct val="100000"/>
              </a:lnSpc>
              <a:spcBef>
                <a:spcPts val="1200"/>
              </a:spcBef>
              <a:spcAft>
                <a:spcPts val="0"/>
              </a:spcAft>
              <a:buClr>
                <a:srgbClr val="635C5B"/>
              </a:buClr>
              <a:buSzPts val="2800"/>
              <a:buFont typeface="Noto Sans Symbols"/>
              <a:buNone/>
            </a:pPr>
            <a:endParaRPr sz="2800" dirty="0"/>
          </a:p>
          <a:p>
            <a:pPr marL="230188" lvl="0" indent="-230188" algn="ctr" rtl="0">
              <a:lnSpc>
                <a:spcPct val="100000"/>
              </a:lnSpc>
              <a:spcBef>
                <a:spcPts val="1200"/>
              </a:spcBef>
              <a:spcAft>
                <a:spcPts val="0"/>
              </a:spcAft>
              <a:buClr>
                <a:srgbClr val="635C5B"/>
              </a:buClr>
              <a:buSzPts val="2800"/>
              <a:buFont typeface="Noto Sans Symbols"/>
              <a:buNone/>
            </a:pPr>
            <a:r>
              <a:rPr lang="en-GB" sz="2800" dirty="0"/>
              <a:t>What are some challenges in conducting </a:t>
            </a:r>
            <a:endParaRPr dirty="0"/>
          </a:p>
          <a:p>
            <a:pPr marL="230188" lvl="0" indent="-230188" algn="ctr" rtl="0">
              <a:lnSpc>
                <a:spcPct val="100000"/>
              </a:lnSpc>
              <a:spcBef>
                <a:spcPts val="1200"/>
              </a:spcBef>
              <a:spcAft>
                <a:spcPts val="0"/>
              </a:spcAft>
              <a:buClr>
                <a:srgbClr val="635C5B"/>
              </a:buClr>
              <a:buSzPts val="2800"/>
              <a:buFont typeface="Noto Sans Symbols"/>
              <a:buNone/>
            </a:pPr>
            <a:r>
              <a:rPr lang="en-GB" sz="2800" dirty="0"/>
              <a:t>clinical mentoring?</a:t>
            </a:r>
            <a:endParaRPr dirty="0"/>
          </a:p>
        </p:txBody>
      </p:sp>
      <p:sp>
        <p:nvSpPr>
          <p:cNvPr id="691" name="Google Shape;691;p19"/>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8" name="Google Shape;698;p2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Challenges to Mentoring</a:t>
            </a:r>
            <a:endParaRPr/>
          </a:p>
        </p:txBody>
      </p:sp>
      <p:sp>
        <p:nvSpPr>
          <p:cNvPr id="697" name="Google Shape;697;p2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Autofit/>
          </a:bodyPr>
          <a:lstStyle/>
          <a:p>
            <a:pPr marL="230188" lvl="0" indent="-230188" algn="l" rtl="0">
              <a:lnSpc>
                <a:spcPct val="100000"/>
              </a:lnSpc>
              <a:spcBef>
                <a:spcPts val="0"/>
              </a:spcBef>
              <a:spcAft>
                <a:spcPts val="0"/>
              </a:spcAft>
              <a:buClr>
                <a:srgbClr val="635C5B"/>
              </a:buClr>
              <a:buSzPts val="2100"/>
              <a:buFont typeface="Noto Sans Symbols"/>
              <a:buNone/>
            </a:pPr>
            <a:r>
              <a:rPr lang="en-GB" sz="2100" b="1"/>
              <a:t>Obstacles to health care worker/mentee learning:</a:t>
            </a:r>
            <a:endParaRPr/>
          </a:p>
          <a:p>
            <a:pPr marL="230188" lvl="0" indent="-230188" algn="l" rtl="0">
              <a:lnSpc>
                <a:spcPct val="100000"/>
              </a:lnSpc>
              <a:spcBef>
                <a:spcPts val="1200"/>
              </a:spcBef>
              <a:spcAft>
                <a:spcPts val="0"/>
              </a:spcAft>
              <a:buClr>
                <a:srgbClr val="635C5B"/>
              </a:buClr>
              <a:buSzPts val="2100"/>
              <a:buChar char="•"/>
            </a:pPr>
            <a:r>
              <a:rPr lang="en-GB" sz="2100"/>
              <a:t>Mentee stressed due to intra-clinic factors (e.g., heavy client load, disorganization)</a:t>
            </a:r>
            <a:endParaRPr/>
          </a:p>
          <a:p>
            <a:pPr marL="230188" lvl="0" indent="-230188" algn="l" rtl="0">
              <a:lnSpc>
                <a:spcPct val="100000"/>
              </a:lnSpc>
              <a:spcBef>
                <a:spcPts val="1200"/>
              </a:spcBef>
              <a:spcAft>
                <a:spcPts val="0"/>
              </a:spcAft>
              <a:buClr>
                <a:srgbClr val="635C5B"/>
              </a:buClr>
              <a:buSzPts val="2100"/>
              <a:buChar char="•"/>
            </a:pPr>
            <a:r>
              <a:rPr lang="en-GB" sz="2100"/>
              <a:t>Mentee facing personal distractions</a:t>
            </a:r>
            <a:endParaRPr/>
          </a:p>
          <a:p>
            <a:pPr marL="230188" lvl="0" indent="-230188" algn="l" rtl="0">
              <a:lnSpc>
                <a:spcPct val="100000"/>
              </a:lnSpc>
              <a:spcBef>
                <a:spcPts val="1200"/>
              </a:spcBef>
              <a:spcAft>
                <a:spcPts val="0"/>
              </a:spcAft>
              <a:buClr>
                <a:srgbClr val="635C5B"/>
              </a:buClr>
              <a:buSzPts val="2100"/>
              <a:buChar char="•"/>
            </a:pPr>
            <a:r>
              <a:rPr lang="en-GB" sz="2100"/>
              <a:t>Mentee stressed by mentor’s presence in clinic</a:t>
            </a:r>
            <a:endParaRPr/>
          </a:p>
          <a:p>
            <a:pPr marL="230188" lvl="0" indent="-230188" algn="l" rtl="0">
              <a:lnSpc>
                <a:spcPct val="100000"/>
              </a:lnSpc>
              <a:spcBef>
                <a:spcPts val="1200"/>
              </a:spcBef>
              <a:spcAft>
                <a:spcPts val="0"/>
              </a:spcAft>
              <a:buClr>
                <a:srgbClr val="635C5B"/>
              </a:buClr>
              <a:buSzPts val="2100"/>
              <a:buChar char="•"/>
            </a:pPr>
            <a:r>
              <a:rPr lang="en-GB" sz="2100"/>
              <a:t>Mentee exhibits defensiveness when engaging with the mentor</a:t>
            </a:r>
            <a:endParaRPr/>
          </a:p>
          <a:p>
            <a:pPr marL="230188" lvl="0" indent="-230188" algn="l" rtl="0">
              <a:lnSpc>
                <a:spcPct val="100000"/>
              </a:lnSpc>
              <a:spcBef>
                <a:spcPts val="1200"/>
              </a:spcBef>
              <a:spcAft>
                <a:spcPts val="0"/>
              </a:spcAft>
              <a:buClr>
                <a:srgbClr val="635C5B"/>
              </a:buClr>
              <a:buSzPts val="2100"/>
              <a:buChar char="•"/>
            </a:pPr>
            <a:r>
              <a:rPr lang="en-GB" sz="2100"/>
              <a:t>Mentee puts on the best show for the visiting mentor</a:t>
            </a:r>
            <a:endParaRPr/>
          </a:p>
          <a:p>
            <a:pPr marL="230188" lvl="0" indent="-230188" algn="l" rtl="0">
              <a:lnSpc>
                <a:spcPct val="100000"/>
              </a:lnSpc>
              <a:spcBef>
                <a:spcPts val="1200"/>
              </a:spcBef>
              <a:spcAft>
                <a:spcPts val="0"/>
              </a:spcAft>
              <a:buClr>
                <a:srgbClr val="635C5B"/>
              </a:buClr>
              <a:buSzPts val="2100"/>
              <a:buChar char="•"/>
            </a:pPr>
            <a:r>
              <a:rPr lang="en-GB" sz="2100"/>
              <a:t>Mentor observes bad (as opposed to best) practices</a:t>
            </a:r>
            <a:endParaRPr/>
          </a:p>
          <a:p>
            <a:pPr marL="230188" lvl="0" indent="-230188" algn="l" rtl="0">
              <a:lnSpc>
                <a:spcPct val="100000"/>
              </a:lnSpc>
              <a:spcBef>
                <a:spcPts val="1200"/>
              </a:spcBef>
              <a:spcAft>
                <a:spcPts val="0"/>
              </a:spcAft>
              <a:buClr>
                <a:srgbClr val="635C5B"/>
              </a:buClr>
              <a:buSzPts val="2100"/>
              <a:buChar char="•"/>
            </a:pPr>
            <a:r>
              <a:rPr lang="en-GB" sz="2100"/>
              <a:t>Varying availability of resources at the facility and from unit to unit</a:t>
            </a:r>
            <a:endParaRPr/>
          </a:p>
          <a:p>
            <a:pPr marL="230188" lvl="0" indent="-230188" algn="l" rtl="0">
              <a:lnSpc>
                <a:spcPct val="100000"/>
              </a:lnSpc>
              <a:spcBef>
                <a:spcPts val="1200"/>
              </a:spcBef>
              <a:spcAft>
                <a:spcPts val="0"/>
              </a:spcAft>
              <a:buClr>
                <a:srgbClr val="635C5B"/>
              </a:buClr>
              <a:buSzPts val="2100"/>
              <a:buChar char="•"/>
            </a:pPr>
            <a:r>
              <a:rPr lang="en-GB" sz="2100"/>
              <a:t>Health facility resources and infrastructure </a:t>
            </a:r>
            <a:endParaRPr/>
          </a:p>
          <a:p>
            <a:pPr marL="230188" lvl="0" indent="-230188" algn="l" rtl="0">
              <a:lnSpc>
                <a:spcPct val="100000"/>
              </a:lnSpc>
              <a:spcBef>
                <a:spcPts val="1200"/>
              </a:spcBef>
              <a:spcAft>
                <a:spcPts val="0"/>
              </a:spcAft>
              <a:buClr>
                <a:srgbClr val="635C5B"/>
              </a:buClr>
              <a:buSzPts val="2100"/>
              <a:buFont typeface="Noto Sans Symbols"/>
              <a:buNone/>
            </a:pPr>
            <a:endParaRPr sz="2100"/>
          </a:p>
          <a:p>
            <a:pPr marL="230188" lvl="0" indent="-96838" algn="l" rtl="0">
              <a:lnSpc>
                <a:spcPct val="100000"/>
              </a:lnSpc>
              <a:spcBef>
                <a:spcPts val="1200"/>
              </a:spcBef>
              <a:spcAft>
                <a:spcPts val="0"/>
              </a:spcAft>
              <a:buClr>
                <a:srgbClr val="635C5B"/>
              </a:buClr>
              <a:buSzPts val="2100"/>
              <a:buNone/>
            </a:pPr>
            <a:endParaRPr sz="2100"/>
          </a:p>
        </p:txBody>
      </p:sp>
      <p:sp>
        <p:nvSpPr>
          <p:cNvPr id="699" name="Google Shape;699;p20"/>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6" name="Google Shape;706;p2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Key Points </a:t>
            </a:r>
            <a:endParaRPr dirty="0"/>
          </a:p>
        </p:txBody>
      </p:sp>
      <p:sp>
        <p:nvSpPr>
          <p:cNvPr id="705" name="Google Shape;705;p21"/>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400"/>
              <a:buChar char="•"/>
            </a:pPr>
            <a:r>
              <a:rPr lang="en-GB" sz="2400"/>
              <a:t>Clinical mentoring seeks to strengthen health care systems by strengthening the knowledge and skills of health care workers beyond the technical information of breastfeeding.</a:t>
            </a:r>
            <a:endParaRPr/>
          </a:p>
          <a:p>
            <a:pPr marL="230187" lvl="0" indent="-230187" algn="l" rtl="0">
              <a:lnSpc>
                <a:spcPct val="100000"/>
              </a:lnSpc>
              <a:spcBef>
                <a:spcPts val="1200"/>
              </a:spcBef>
              <a:spcAft>
                <a:spcPts val="0"/>
              </a:spcAft>
              <a:buClr>
                <a:srgbClr val="635C5B"/>
              </a:buClr>
              <a:buSzPts val="2400"/>
              <a:buChar char="•"/>
            </a:pPr>
            <a:r>
              <a:rPr lang="en-GB" sz="2400"/>
              <a:t>Clinical mentoring involves building relationships, increasing confidence, identifying areas for improvement, coaching and modelling, and data collection and reporting.</a:t>
            </a:r>
            <a:endParaRPr/>
          </a:p>
          <a:p>
            <a:pPr marL="230187" lvl="0" indent="-230187" algn="l" rtl="0">
              <a:lnSpc>
                <a:spcPct val="100000"/>
              </a:lnSpc>
              <a:spcBef>
                <a:spcPts val="1200"/>
              </a:spcBef>
              <a:spcAft>
                <a:spcPts val="0"/>
              </a:spcAft>
              <a:buClr>
                <a:srgbClr val="635C5B"/>
              </a:buClr>
              <a:buSzPts val="2400"/>
              <a:buChar char="•"/>
            </a:pPr>
            <a:r>
              <a:rPr lang="en-GB" sz="2400"/>
              <a:t>Effective mentors are respectful, focus on both teaching and learning, and enthusiastic about teaching. </a:t>
            </a:r>
            <a:endParaRPr/>
          </a:p>
        </p:txBody>
      </p:sp>
      <p:sp>
        <p:nvSpPr>
          <p:cNvPr id="707" name="Google Shape;707;p21"/>
          <p:cNvSpPr txBox="1">
            <a:spLocks noGrp="1"/>
          </p:cNvSpPr>
          <p:nvPr>
            <p:ph type="sldNum" idx="12"/>
          </p:nvPr>
        </p:nvSpPr>
        <p:spPr>
          <a:xfrm>
            <a:off x="8285046" y="6333125"/>
            <a:ext cx="8205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5"/>
          <p:cNvSpPr txBox="1">
            <a:spLocks noGrp="1"/>
          </p:cNvSpPr>
          <p:nvPr>
            <p:ph type="title"/>
          </p:nvPr>
        </p:nvSpPr>
        <p:spPr>
          <a:xfrm>
            <a:off x="691522" y="1742182"/>
            <a:ext cx="54864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Session </a:t>
            </a:r>
            <a:r>
              <a:rPr lang="en-GB"/>
              <a:t>3: </a:t>
            </a:r>
            <a:br>
              <a:rPr lang="en-GB"/>
            </a:br>
            <a:r>
              <a:rPr lang="en-GB"/>
              <a:t>Building Relationships</a:t>
            </a:r>
            <a:endParaRPr/>
          </a:p>
        </p:txBody>
      </p:sp>
      <p:sp>
        <p:nvSpPr>
          <p:cNvPr id="713" name="Google Shape;713;p45"/>
          <p:cNvSpPr txBox="1">
            <a:spLocks noGrp="1"/>
          </p:cNvSpPr>
          <p:nvPr>
            <p:ph type="sldNum" idx="12"/>
          </p:nvPr>
        </p:nvSpPr>
        <p:spPr>
          <a:xfrm>
            <a:off x="8345922" y="6333125"/>
            <a:ext cx="759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20" name="Google Shape;720;p4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Learning Objectives  </a:t>
            </a:r>
            <a:endParaRPr dirty="0"/>
          </a:p>
        </p:txBody>
      </p:sp>
      <p:sp>
        <p:nvSpPr>
          <p:cNvPr id="719" name="Google Shape;719;p46"/>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Font typeface="Noto Sans Symbols"/>
              <a:buNone/>
            </a:pPr>
            <a:r>
              <a:rPr lang="en-GB" sz="2400" dirty="0"/>
              <a:t>By the end of this session, participants will be able to</a:t>
            </a:r>
            <a:r>
              <a:rPr lang="en-GB" sz="2400" dirty="0">
                <a:latin typeface="Gill Sans"/>
                <a:ea typeface="Gill Sans"/>
                <a:cs typeface="Gill Sans"/>
                <a:sym typeface="Gill Sans"/>
              </a:rPr>
              <a:t>—</a:t>
            </a:r>
            <a:endParaRPr sz="2400" dirty="0"/>
          </a:p>
          <a:p>
            <a:pPr marL="230188" lvl="0" indent="-230188" algn="l" rtl="0">
              <a:lnSpc>
                <a:spcPct val="100000"/>
              </a:lnSpc>
              <a:spcBef>
                <a:spcPts val="1200"/>
              </a:spcBef>
              <a:spcAft>
                <a:spcPts val="0"/>
              </a:spcAft>
              <a:buClr>
                <a:srgbClr val="635C5B"/>
              </a:buClr>
              <a:buSzPts val="2400"/>
              <a:buChar char="•"/>
            </a:pPr>
            <a:r>
              <a:rPr lang="en-GB" sz="2400" dirty="0"/>
              <a:t>Explain the importance of building a relationship with a mentee based on trust and mutual respect.</a:t>
            </a:r>
            <a:endParaRPr sz="2400" dirty="0"/>
          </a:p>
          <a:p>
            <a:pPr marL="230188" lvl="0" indent="-230188" algn="l" rtl="0">
              <a:lnSpc>
                <a:spcPct val="100000"/>
              </a:lnSpc>
              <a:spcBef>
                <a:spcPts val="1200"/>
              </a:spcBef>
              <a:spcAft>
                <a:spcPts val="0"/>
              </a:spcAft>
              <a:buClr>
                <a:srgbClr val="635C5B"/>
              </a:buClr>
              <a:buSzPts val="2400"/>
              <a:buChar char="•"/>
            </a:pPr>
            <a:r>
              <a:rPr lang="en-GB" sz="2400" dirty="0"/>
              <a:t>Identify potential barriers to relationship building.</a:t>
            </a:r>
            <a:endParaRPr sz="2400" dirty="0"/>
          </a:p>
          <a:p>
            <a:pPr marL="230188" lvl="0" indent="-230188" algn="l" rtl="0">
              <a:lnSpc>
                <a:spcPct val="100000"/>
              </a:lnSpc>
              <a:spcBef>
                <a:spcPts val="1200"/>
              </a:spcBef>
              <a:spcAft>
                <a:spcPts val="0"/>
              </a:spcAft>
              <a:buClr>
                <a:srgbClr val="635C5B"/>
              </a:buClr>
              <a:buSzPts val="2400"/>
              <a:buChar char="•"/>
            </a:pPr>
            <a:r>
              <a:rPr lang="en-GB" sz="2400" dirty="0"/>
              <a:t>Identify techniques for building rapport.</a:t>
            </a:r>
            <a:endParaRPr sz="2400" dirty="0"/>
          </a:p>
          <a:p>
            <a:pPr marL="230187" lvl="0" indent="-230187" algn="l" rtl="0">
              <a:lnSpc>
                <a:spcPct val="100000"/>
              </a:lnSpc>
              <a:spcBef>
                <a:spcPts val="1200"/>
              </a:spcBef>
              <a:spcAft>
                <a:spcPts val="0"/>
              </a:spcAft>
              <a:buClr>
                <a:srgbClr val="635C5B"/>
              </a:buClr>
              <a:buSzPts val="2400"/>
              <a:buChar char="•"/>
            </a:pPr>
            <a:r>
              <a:rPr lang="en-GB" sz="2400" dirty="0"/>
              <a:t>Practise affirming statements.</a:t>
            </a:r>
            <a:endParaRPr sz="2400" dirty="0"/>
          </a:p>
          <a:p>
            <a:pPr marL="230188" lvl="0" indent="-230188" algn="l" rtl="0">
              <a:lnSpc>
                <a:spcPct val="100000"/>
              </a:lnSpc>
              <a:spcBef>
                <a:spcPts val="1200"/>
              </a:spcBef>
              <a:spcAft>
                <a:spcPts val="0"/>
              </a:spcAft>
              <a:buSzPts val="2400"/>
              <a:buChar char="•"/>
            </a:pPr>
            <a:r>
              <a:rPr lang="en-GB" sz="2400" dirty="0"/>
              <a:t>Identify potential challenges and solutions if you are a mentor to your </a:t>
            </a:r>
            <a:r>
              <a:rPr lang="en-GB"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employee.</a:t>
            </a:r>
            <a:endParaRPr sz="2400" dirty="0"/>
          </a:p>
        </p:txBody>
      </p:sp>
      <p:sp>
        <p:nvSpPr>
          <p:cNvPr id="721" name="Google Shape;721;p46"/>
          <p:cNvSpPr txBox="1">
            <a:spLocks noGrp="1"/>
          </p:cNvSpPr>
          <p:nvPr>
            <p:ph type="sldNum" idx="12"/>
          </p:nvPr>
        </p:nvSpPr>
        <p:spPr>
          <a:xfrm>
            <a:off x="8366222" y="6333125"/>
            <a:ext cx="7392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8" name="Google Shape;728;p4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Building a Relationship (1)</a:t>
            </a:r>
            <a:endParaRPr/>
          </a:p>
        </p:txBody>
      </p:sp>
      <p:pic>
        <p:nvPicPr>
          <p:cNvPr id="727" name="Google Shape;727;p47" descr="Slide 56 of a presentation deck. The slide is titled building relationships 1. It features the 6 concentric circles that were on slide 48 but in this one an arrow points at the relationship circle."/>
          <p:cNvPicPr preferRelativeResize="0">
            <a:picLocks noGrp="1"/>
          </p:cNvPicPr>
          <p:nvPr>
            <p:ph type="body" idx="1"/>
          </p:nvPr>
        </p:nvPicPr>
        <p:blipFill rotWithShape="1">
          <a:blip r:embed="rId3">
            <a:alphaModFix/>
          </a:blip>
          <a:srcRect/>
          <a:stretch/>
        </p:blipFill>
        <p:spPr>
          <a:xfrm>
            <a:off x="2286000" y="1524000"/>
            <a:ext cx="4419600" cy="4419600"/>
          </a:xfrm>
          <a:prstGeom prst="rect">
            <a:avLst/>
          </a:prstGeom>
          <a:noFill/>
          <a:ln>
            <a:noFill/>
          </a:ln>
        </p:spPr>
      </p:pic>
      <p:cxnSp>
        <p:nvCxnSpPr>
          <p:cNvPr id="729" name="Google Shape;729;p47">
            <a:extLst>
              <a:ext uri="{C183D7F6-B498-43B3-948B-1728B52AA6E4}">
                <adec:decorative xmlns:adec="http://schemas.microsoft.com/office/drawing/2017/decorative" val="1"/>
              </a:ext>
            </a:extLst>
          </p:cNvPr>
          <p:cNvCxnSpPr/>
          <p:nvPr/>
        </p:nvCxnSpPr>
        <p:spPr>
          <a:xfrm rot="10800000">
            <a:off x="4953000" y="3581400"/>
            <a:ext cx="2895600" cy="2133600"/>
          </a:xfrm>
          <a:prstGeom prst="straightConnector1">
            <a:avLst/>
          </a:prstGeom>
          <a:noFill/>
          <a:ln w="76200" cap="flat" cmpd="sng">
            <a:solidFill>
              <a:schemeClr val="dk1"/>
            </a:solidFill>
            <a:prstDash val="solid"/>
            <a:round/>
            <a:headEnd type="none" w="sm" len="sm"/>
            <a:tailEnd type="triangle" w="med" len="med"/>
          </a:ln>
        </p:spPr>
      </p:cxnSp>
      <p:sp>
        <p:nvSpPr>
          <p:cNvPr id="730" name="Google Shape;730;p47"/>
          <p:cNvSpPr txBox="1"/>
          <p:nvPr/>
        </p:nvSpPr>
        <p:spPr>
          <a:xfrm>
            <a:off x="356616" y="5943600"/>
            <a:ext cx="9144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ITECH (International Training Education Center on HIV). 2008. “Basics of Clinical Mentoring.” Accessed June 30, 2022. </a:t>
            </a:r>
            <a:r>
              <a:rPr lang="en-GB" sz="1000" b="0" i="0" u="sng" strike="noStrike" cap="none">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a:solidFill>
                <a:schemeClr val="accent3"/>
              </a:solidFill>
              <a:latin typeface="+mj-lt"/>
              <a:ea typeface="Gill Sans"/>
              <a:cs typeface="Gill Sans"/>
              <a:sym typeface="Gill Sans"/>
            </a:endParaRPr>
          </a:p>
        </p:txBody>
      </p:sp>
      <p:sp>
        <p:nvSpPr>
          <p:cNvPr id="731" name="Google Shape;731;p47"/>
          <p:cNvSpPr txBox="1">
            <a:spLocks noGrp="1"/>
          </p:cNvSpPr>
          <p:nvPr>
            <p:ph type="sldNum" idx="12"/>
          </p:nvPr>
        </p:nvSpPr>
        <p:spPr>
          <a:xfrm>
            <a:off x="8264770" y="6333125"/>
            <a:ext cx="840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Building a Relationship (2)	</a:t>
            </a:r>
            <a:endParaRPr/>
          </a:p>
        </p:txBody>
      </p:sp>
      <p:sp>
        <p:nvSpPr>
          <p:cNvPr id="737" name="Google Shape;737;p48"/>
          <p:cNvSpPr txBox="1">
            <a:spLocks noGrp="1"/>
          </p:cNvSpPr>
          <p:nvPr>
            <p:ph type="body" idx="1"/>
          </p:nvPr>
        </p:nvSpPr>
        <p:spPr>
          <a:xfrm>
            <a:off x="685800" y="1828800"/>
            <a:ext cx="7772400" cy="43434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400"/>
              <a:buChar char="•"/>
            </a:pPr>
            <a:r>
              <a:rPr lang="en-GB" sz="2400" dirty="0"/>
              <a:t>Whatever the length of a mentorship program—</a:t>
            </a:r>
            <a:endParaRPr dirty="0"/>
          </a:p>
          <a:p>
            <a:pPr marL="684212" lvl="1" indent="-230186" algn="l" rtl="0">
              <a:lnSpc>
                <a:spcPct val="100000"/>
              </a:lnSpc>
              <a:spcBef>
                <a:spcPts val="1200"/>
              </a:spcBef>
              <a:spcAft>
                <a:spcPts val="0"/>
              </a:spcAft>
              <a:buClr>
                <a:srgbClr val="635C5B"/>
              </a:buClr>
              <a:buSzPts val="2400"/>
              <a:buChar char="–"/>
            </a:pPr>
            <a:r>
              <a:rPr lang="en-GB" sz="2400" dirty="0">
                <a:latin typeface="+mj-lt"/>
              </a:rPr>
              <a:t>It is necessary to find a way to connect with your mentee, even if the time frame is short.</a:t>
            </a:r>
            <a:endParaRPr dirty="0">
              <a:latin typeface="+mj-lt"/>
            </a:endParaRPr>
          </a:p>
          <a:p>
            <a:pPr marL="684213" lvl="1" indent="-230186" algn="l" rtl="0">
              <a:lnSpc>
                <a:spcPct val="100000"/>
              </a:lnSpc>
              <a:spcBef>
                <a:spcPts val="1200"/>
              </a:spcBef>
              <a:spcAft>
                <a:spcPts val="0"/>
              </a:spcAft>
              <a:buClr>
                <a:srgbClr val="635C5B"/>
              </a:buClr>
              <a:buSzPts val="2400"/>
              <a:buChar char="–"/>
            </a:pPr>
            <a:r>
              <a:rPr lang="en-GB" sz="2400" dirty="0">
                <a:latin typeface="+mj-lt"/>
              </a:rPr>
              <a:t>It is important to understand mentee’s social and cultural environment.</a:t>
            </a:r>
            <a:endParaRPr dirty="0">
              <a:latin typeface="+mj-lt"/>
            </a:endParaRPr>
          </a:p>
          <a:p>
            <a:pPr marL="457200" lvl="0" indent="-381000" algn="l" rtl="0">
              <a:lnSpc>
                <a:spcPct val="100000"/>
              </a:lnSpc>
              <a:spcBef>
                <a:spcPts val="1200"/>
              </a:spcBef>
              <a:spcAft>
                <a:spcPts val="0"/>
              </a:spcAft>
              <a:buClr>
                <a:srgbClr val="635C5B"/>
              </a:buClr>
              <a:buSzPts val="2400"/>
              <a:buChar char="•"/>
            </a:pPr>
            <a:r>
              <a:rPr lang="en-GB" sz="2400" dirty="0"/>
              <a:t>Strategize the best ways to communicate with your mentee.</a:t>
            </a:r>
            <a:endParaRPr sz="2400" dirty="0"/>
          </a:p>
          <a:p>
            <a:pPr marL="914400" lvl="1" indent="-381000" algn="l" rtl="0">
              <a:lnSpc>
                <a:spcPct val="100000"/>
              </a:lnSpc>
              <a:spcBef>
                <a:spcPts val="1200"/>
              </a:spcBef>
              <a:spcAft>
                <a:spcPts val="0"/>
              </a:spcAft>
              <a:buClr>
                <a:srgbClr val="635C5B"/>
              </a:buClr>
              <a:buSzPts val="2400"/>
              <a:buChar char="–"/>
            </a:pPr>
            <a:r>
              <a:rPr lang="en-GB" sz="2400" dirty="0">
                <a:latin typeface="+mj-lt"/>
              </a:rPr>
              <a:t>Note that methods of communication will vary according to age, gender, social class, urban vs. rural setting.</a:t>
            </a:r>
            <a:endParaRPr dirty="0">
              <a:latin typeface="+mj-lt"/>
            </a:endParaRPr>
          </a:p>
        </p:txBody>
      </p:sp>
      <p:sp>
        <p:nvSpPr>
          <p:cNvPr id="739" name="Google Shape;739;p48"/>
          <p:cNvSpPr txBox="1">
            <a:spLocks noGrp="1"/>
          </p:cNvSpPr>
          <p:nvPr>
            <p:ph type="sldNum" idx="12"/>
          </p:nvPr>
        </p:nvSpPr>
        <p:spPr>
          <a:xfrm>
            <a:off x="8345922" y="6333125"/>
            <a:ext cx="759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6" name="Google Shape;746;p49"/>
          <p:cNvSpPr txBox="1">
            <a:spLocks noGrp="1"/>
          </p:cNvSpPr>
          <p:nvPr>
            <p:ph type="title"/>
          </p:nvPr>
        </p:nvSpPr>
        <p:spPr>
          <a:xfrm>
            <a:off x="686104" y="457200"/>
            <a:ext cx="7772400" cy="917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Rapport</a:t>
            </a:r>
            <a:endParaRPr/>
          </a:p>
        </p:txBody>
      </p:sp>
      <p:sp>
        <p:nvSpPr>
          <p:cNvPr id="745" name="Google Shape;745;p49"/>
          <p:cNvSpPr txBox="1">
            <a:spLocks noGrp="1"/>
          </p:cNvSpPr>
          <p:nvPr>
            <p:ph type="body" idx="1"/>
          </p:nvPr>
        </p:nvSpPr>
        <p:spPr>
          <a:xfrm>
            <a:off x="686104" y="1828800"/>
            <a:ext cx="3809696" cy="4343400"/>
          </a:xfrm>
          <a:prstGeom prst="rect">
            <a:avLst/>
          </a:prstGeom>
          <a:noFill/>
          <a:ln>
            <a:noFill/>
          </a:ln>
        </p:spPr>
        <p:txBody>
          <a:bodyPr spcFirstLastPara="1" wrap="square" lIns="0" tIns="0" rIns="91425" bIns="0" anchor="t" anchorCtr="0">
            <a:normAutofit/>
          </a:bodyPr>
          <a:lstStyle/>
          <a:p>
            <a:pPr marL="230188" lvl="0" indent="-230188" algn="l" rtl="0">
              <a:lnSpc>
                <a:spcPct val="100000"/>
              </a:lnSpc>
              <a:spcBef>
                <a:spcPts val="0"/>
              </a:spcBef>
              <a:spcAft>
                <a:spcPts val="0"/>
              </a:spcAft>
              <a:buClr>
                <a:srgbClr val="6C6463"/>
              </a:buClr>
              <a:buSzPts val="2400"/>
              <a:buChar char="•"/>
            </a:pPr>
            <a:r>
              <a:rPr lang="en-GB" sz="2400"/>
              <a:t>Building a comfortable connection so that people can share information</a:t>
            </a:r>
            <a:endParaRPr/>
          </a:p>
          <a:p>
            <a:pPr marL="230188" lvl="0" indent="-230188" algn="l" rtl="0">
              <a:lnSpc>
                <a:spcPct val="100000"/>
              </a:lnSpc>
              <a:spcBef>
                <a:spcPts val="1200"/>
              </a:spcBef>
              <a:spcAft>
                <a:spcPts val="0"/>
              </a:spcAft>
              <a:buClr>
                <a:srgbClr val="6C6463"/>
              </a:buClr>
              <a:buSzPts val="2400"/>
              <a:buChar char="•"/>
            </a:pPr>
            <a:r>
              <a:rPr lang="en-GB" sz="2400"/>
              <a:t>Creating a relationship based on trust and respect	</a:t>
            </a:r>
            <a:endParaRPr/>
          </a:p>
          <a:p>
            <a:pPr marL="230188" lvl="0" indent="-230188" algn="l" rtl="0">
              <a:lnSpc>
                <a:spcPct val="100000"/>
              </a:lnSpc>
              <a:spcBef>
                <a:spcPts val="1200"/>
              </a:spcBef>
              <a:spcAft>
                <a:spcPts val="0"/>
              </a:spcAft>
              <a:buClr>
                <a:srgbClr val="6C6463"/>
              </a:buClr>
              <a:buSzPts val="2400"/>
              <a:buChar char="•"/>
            </a:pPr>
            <a:r>
              <a:rPr lang="en-GB" sz="2400"/>
              <a:t>Established through both verbal and nonverbal actions</a:t>
            </a:r>
            <a:endParaRPr/>
          </a:p>
        </p:txBody>
      </p:sp>
      <p:pic>
        <p:nvPicPr>
          <p:cNvPr id="748" name="Google Shape;748;p49" descr="A woman sits in a garden with a baby in her lap."/>
          <p:cNvPicPr preferRelativeResize="0"/>
          <p:nvPr/>
        </p:nvPicPr>
        <p:blipFill rotWithShape="1">
          <a:blip r:embed="rId3">
            <a:alphaModFix/>
          </a:blip>
          <a:srcRect/>
          <a:stretch/>
        </p:blipFill>
        <p:spPr>
          <a:xfrm>
            <a:off x="4572000" y="2057400"/>
            <a:ext cx="4571999" cy="3051720"/>
          </a:xfrm>
          <a:prstGeom prst="rect">
            <a:avLst/>
          </a:prstGeom>
          <a:noFill/>
          <a:ln>
            <a:noFill/>
          </a:ln>
        </p:spPr>
      </p:pic>
      <p:sp>
        <p:nvSpPr>
          <p:cNvPr id="747" name="Google Shape;747;p49"/>
          <p:cNvSpPr txBox="1"/>
          <p:nvPr/>
        </p:nvSpPr>
        <p:spPr>
          <a:xfrm>
            <a:off x="4457839" y="5109120"/>
            <a:ext cx="453376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Photo credit: Allan Gichigi/MCSP</a:t>
            </a:r>
            <a:endParaRPr sz="1400" b="0" i="0" u="none" strike="noStrike" cap="none">
              <a:solidFill>
                <a:srgbClr val="000000"/>
              </a:solidFill>
              <a:latin typeface="+mj-lt"/>
              <a:ea typeface="Gill Sans"/>
              <a:cs typeface="Gill Sans"/>
              <a:sym typeface="Gill Sans"/>
            </a:endParaRPr>
          </a:p>
        </p:txBody>
      </p:sp>
      <p:sp>
        <p:nvSpPr>
          <p:cNvPr id="749" name="Google Shape;749;p49"/>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50"/>
          <p:cNvSpPr txBox="1">
            <a:spLocks noGrp="1"/>
          </p:cNvSpPr>
          <p:nvPr>
            <p:ph type="title"/>
          </p:nvPr>
        </p:nvSpPr>
        <p:spPr>
          <a:xfrm>
            <a:off x="686104" y="457200"/>
            <a:ext cx="7772400" cy="917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Techniques for Building Rapport</a:t>
            </a:r>
            <a:endParaRPr/>
          </a:p>
        </p:txBody>
      </p:sp>
      <p:pic>
        <p:nvPicPr>
          <p:cNvPr id="759" name="Google Shape;759;p50" descr="A woman holds a swaddled baby in her arms and shakes hands with another woman."/>
          <p:cNvPicPr preferRelativeResize="0"/>
          <p:nvPr/>
        </p:nvPicPr>
        <p:blipFill>
          <a:blip r:embed="rId3">
            <a:alphaModFix/>
          </a:blip>
          <a:stretch>
            <a:fillRect/>
          </a:stretch>
        </p:blipFill>
        <p:spPr>
          <a:xfrm>
            <a:off x="152400" y="1527000"/>
            <a:ext cx="4267203" cy="2844107"/>
          </a:xfrm>
          <a:prstGeom prst="rect">
            <a:avLst/>
          </a:prstGeom>
          <a:noFill/>
          <a:ln>
            <a:noFill/>
          </a:ln>
        </p:spPr>
      </p:pic>
      <p:sp>
        <p:nvSpPr>
          <p:cNvPr id="760" name="Google Shape;760;p50"/>
          <p:cNvSpPr txBox="1"/>
          <p:nvPr/>
        </p:nvSpPr>
        <p:spPr>
          <a:xfrm>
            <a:off x="152410" y="4371100"/>
            <a:ext cx="3536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accent3"/>
                </a:solidFill>
                <a:latin typeface="+mj-lt"/>
                <a:ea typeface="Gill Sans"/>
                <a:cs typeface="Gill Sans"/>
                <a:sym typeface="Gill Sans"/>
              </a:rPr>
              <a:t>Photo credit: </a:t>
            </a:r>
            <a:r>
              <a:rPr lang="en-GB" sz="1000">
                <a:solidFill>
                  <a:schemeClr val="accent3"/>
                </a:solidFill>
                <a:latin typeface="+mj-lt"/>
                <a:ea typeface="Gill Sans"/>
                <a:cs typeface="Gill Sans"/>
                <a:sym typeface="Gill Sans"/>
              </a:rPr>
              <a:t>Kate Holt</a:t>
            </a:r>
            <a:r>
              <a:rPr lang="en-GB" sz="1000" b="0" i="0" u="none" strike="noStrike" cap="none">
                <a:solidFill>
                  <a:schemeClr val="accent3"/>
                </a:solidFill>
                <a:latin typeface="+mj-lt"/>
                <a:ea typeface="Gill Sans"/>
                <a:cs typeface="Gill Sans"/>
                <a:sym typeface="Gill Sans"/>
              </a:rPr>
              <a:t>/MCSP</a:t>
            </a:r>
            <a:endParaRPr sz="1400" b="0" i="0" u="none" strike="noStrike" cap="none">
              <a:solidFill>
                <a:srgbClr val="000000"/>
              </a:solidFill>
              <a:latin typeface="+mj-lt"/>
              <a:ea typeface="Gill Sans"/>
              <a:cs typeface="Gill Sans"/>
              <a:sym typeface="Gill Sans"/>
            </a:endParaRPr>
          </a:p>
        </p:txBody>
      </p:sp>
      <p:sp>
        <p:nvSpPr>
          <p:cNvPr id="755" name="Google Shape;755;p50"/>
          <p:cNvSpPr txBox="1">
            <a:spLocks noGrp="1"/>
          </p:cNvSpPr>
          <p:nvPr>
            <p:ph type="body" idx="2"/>
          </p:nvPr>
        </p:nvSpPr>
        <p:spPr>
          <a:xfrm>
            <a:off x="4572000" y="1583275"/>
            <a:ext cx="4114800" cy="4591894"/>
          </a:xfrm>
          <a:prstGeom prst="rect">
            <a:avLst/>
          </a:prstGeom>
          <a:noFill/>
          <a:ln>
            <a:noFill/>
          </a:ln>
        </p:spPr>
        <p:txBody>
          <a:bodyPr spcFirstLastPara="1" wrap="square" lIns="91425" tIns="0" rIns="0" bIns="0" anchor="t" anchorCtr="0">
            <a:noAutofit/>
          </a:bodyPr>
          <a:lstStyle/>
          <a:p>
            <a:pPr marL="230188" lvl="0" indent="-230188" algn="l" rtl="0">
              <a:lnSpc>
                <a:spcPct val="90000"/>
              </a:lnSpc>
              <a:spcBef>
                <a:spcPts val="0"/>
              </a:spcBef>
              <a:spcAft>
                <a:spcPts val="0"/>
              </a:spcAft>
              <a:buClr>
                <a:srgbClr val="6C6463"/>
              </a:buClr>
              <a:buSzPts val="2000"/>
              <a:buChar char="•"/>
            </a:pPr>
            <a:r>
              <a:rPr lang="en-GB"/>
              <a:t>Introduce yourself in an open and friendly way.</a:t>
            </a:r>
            <a:endParaRPr/>
          </a:p>
          <a:p>
            <a:pPr marL="230188" lvl="0" indent="-230188" algn="l" rtl="0">
              <a:lnSpc>
                <a:spcPct val="90000"/>
              </a:lnSpc>
              <a:spcBef>
                <a:spcPts val="1200"/>
              </a:spcBef>
              <a:spcAft>
                <a:spcPts val="0"/>
              </a:spcAft>
              <a:buClr>
                <a:srgbClr val="6C6463"/>
              </a:buClr>
              <a:buSzPts val="2000"/>
              <a:buChar char="•"/>
            </a:pPr>
            <a:r>
              <a:rPr lang="en-GB"/>
              <a:t>Use the same language as mentee.</a:t>
            </a:r>
            <a:endParaRPr/>
          </a:p>
          <a:p>
            <a:pPr marL="230187" lvl="0" indent="-230187" algn="l" rtl="0">
              <a:lnSpc>
                <a:spcPct val="90000"/>
              </a:lnSpc>
              <a:spcBef>
                <a:spcPts val="1200"/>
              </a:spcBef>
              <a:spcAft>
                <a:spcPts val="0"/>
              </a:spcAft>
              <a:buClr>
                <a:srgbClr val="6C6463"/>
              </a:buClr>
              <a:buSzPts val="2000"/>
              <a:buChar char="•"/>
            </a:pPr>
            <a:r>
              <a:rPr lang="en-GB"/>
              <a:t>Show patience; do not interrupt.</a:t>
            </a:r>
            <a:endParaRPr/>
          </a:p>
          <a:p>
            <a:pPr marL="230188" lvl="0" indent="-230188" algn="l" rtl="0">
              <a:lnSpc>
                <a:spcPct val="90000"/>
              </a:lnSpc>
              <a:spcBef>
                <a:spcPts val="1200"/>
              </a:spcBef>
              <a:spcAft>
                <a:spcPts val="0"/>
              </a:spcAft>
              <a:buSzPts val="2000"/>
              <a:buChar char="•"/>
            </a:pPr>
            <a:r>
              <a:rPr lang="en-GB"/>
              <a:t>Ensure meetings are private and not interrupted.</a:t>
            </a:r>
            <a:endParaRPr/>
          </a:p>
          <a:p>
            <a:pPr marL="230187" lvl="0" indent="-230187" algn="l" rtl="0">
              <a:lnSpc>
                <a:spcPct val="90000"/>
              </a:lnSpc>
              <a:spcBef>
                <a:spcPts val="1200"/>
              </a:spcBef>
              <a:spcAft>
                <a:spcPts val="0"/>
              </a:spcAft>
              <a:buClr>
                <a:srgbClr val="6C6463"/>
              </a:buClr>
              <a:buSzPts val="2000"/>
              <a:buChar char="•"/>
            </a:pPr>
            <a:r>
              <a:rPr lang="en-GB"/>
              <a:t>Demonstrate that you are interested and engaged through your non-verbal communication.</a:t>
            </a:r>
            <a:endParaRPr/>
          </a:p>
          <a:p>
            <a:pPr marL="230187" lvl="0" indent="-230187" algn="l" rtl="0">
              <a:lnSpc>
                <a:spcPct val="90000"/>
              </a:lnSpc>
              <a:spcBef>
                <a:spcPts val="1200"/>
              </a:spcBef>
              <a:spcAft>
                <a:spcPts val="0"/>
              </a:spcAft>
              <a:buSzPts val="2000"/>
              <a:buChar char="•"/>
            </a:pPr>
            <a:r>
              <a:rPr lang="en-GB"/>
              <a:t>Get to know each other. Take an interest in your mentee.</a:t>
            </a:r>
            <a:endParaRPr/>
          </a:p>
          <a:p>
            <a:pPr marL="230188" lvl="0" indent="-230188" algn="l" rtl="0">
              <a:lnSpc>
                <a:spcPct val="90000"/>
              </a:lnSpc>
              <a:spcBef>
                <a:spcPts val="1200"/>
              </a:spcBef>
              <a:spcAft>
                <a:spcPts val="0"/>
              </a:spcAft>
              <a:buSzPts val="2000"/>
              <a:buChar char="•"/>
            </a:pPr>
            <a:r>
              <a:rPr lang="en-GB"/>
              <a:t>Share things about yourself. </a:t>
            </a:r>
            <a:endParaRPr/>
          </a:p>
          <a:p>
            <a:pPr marL="230188" lvl="0" indent="-230188" algn="l" rtl="0">
              <a:lnSpc>
                <a:spcPct val="90000"/>
              </a:lnSpc>
              <a:spcBef>
                <a:spcPts val="1200"/>
              </a:spcBef>
              <a:spcAft>
                <a:spcPts val="0"/>
              </a:spcAft>
              <a:buClr>
                <a:srgbClr val="6C6463"/>
              </a:buClr>
              <a:buSzPts val="2000"/>
              <a:buChar char="•"/>
            </a:pPr>
            <a:r>
              <a:rPr lang="en-GB"/>
              <a:t>Use affirming statements.</a:t>
            </a:r>
            <a:endParaRPr/>
          </a:p>
        </p:txBody>
      </p:sp>
      <p:sp>
        <p:nvSpPr>
          <p:cNvPr id="757" name="Google Shape;757;p50"/>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55">
                                            <p:txEl>
                                              <p:pRg st="0" end="0"/>
                                            </p:txEl>
                                          </p:spTgt>
                                        </p:tgtEl>
                                        <p:attrNameLst>
                                          <p:attrName>style.visibility</p:attrName>
                                        </p:attrNameLst>
                                      </p:cBhvr>
                                      <p:to>
                                        <p:strVal val="visible"/>
                                      </p:to>
                                    </p:set>
                                    <p:anim calcmode="lin" valueType="num">
                                      <p:cBhvr additive="base">
                                        <p:cTn id="7" dur="500"/>
                                        <p:tgtEl>
                                          <p:spTgt spid="755">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55">
                                            <p:txEl>
                                              <p:pRg st="1" end="1"/>
                                            </p:txEl>
                                          </p:spTgt>
                                        </p:tgtEl>
                                        <p:attrNameLst>
                                          <p:attrName>style.visibility</p:attrName>
                                        </p:attrNameLst>
                                      </p:cBhvr>
                                      <p:to>
                                        <p:strVal val="visible"/>
                                      </p:to>
                                    </p:set>
                                    <p:anim calcmode="lin" valueType="num">
                                      <p:cBhvr additive="base">
                                        <p:cTn id="12" dur="500"/>
                                        <p:tgtEl>
                                          <p:spTgt spid="755">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55">
                                            <p:txEl>
                                              <p:pRg st="2" end="2"/>
                                            </p:txEl>
                                          </p:spTgt>
                                        </p:tgtEl>
                                        <p:attrNameLst>
                                          <p:attrName>style.visibility</p:attrName>
                                        </p:attrNameLst>
                                      </p:cBhvr>
                                      <p:to>
                                        <p:strVal val="visible"/>
                                      </p:to>
                                    </p:set>
                                    <p:anim calcmode="lin" valueType="num">
                                      <p:cBhvr additive="base">
                                        <p:cTn id="17" dur="500"/>
                                        <p:tgtEl>
                                          <p:spTgt spid="755">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55">
                                            <p:txEl>
                                              <p:pRg st="3" end="3"/>
                                            </p:txEl>
                                          </p:spTgt>
                                        </p:tgtEl>
                                        <p:attrNameLst>
                                          <p:attrName>style.visibility</p:attrName>
                                        </p:attrNameLst>
                                      </p:cBhvr>
                                      <p:to>
                                        <p:strVal val="visible"/>
                                      </p:to>
                                    </p:set>
                                    <p:anim calcmode="lin" valueType="num">
                                      <p:cBhvr additive="base">
                                        <p:cTn id="22" dur="500"/>
                                        <p:tgtEl>
                                          <p:spTgt spid="755">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55">
                                            <p:txEl>
                                              <p:pRg st="4" end="4"/>
                                            </p:txEl>
                                          </p:spTgt>
                                        </p:tgtEl>
                                        <p:attrNameLst>
                                          <p:attrName>style.visibility</p:attrName>
                                        </p:attrNameLst>
                                      </p:cBhvr>
                                      <p:to>
                                        <p:strVal val="visible"/>
                                      </p:to>
                                    </p:set>
                                    <p:anim calcmode="lin" valueType="num">
                                      <p:cBhvr additive="base">
                                        <p:cTn id="27" dur="500"/>
                                        <p:tgtEl>
                                          <p:spTgt spid="755">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55">
                                            <p:txEl>
                                              <p:pRg st="5" end="5"/>
                                            </p:txEl>
                                          </p:spTgt>
                                        </p:tgtEl>
                                        <p:attrNameLst>
                                          <p:attrName>style.visibility</p:attrName>
                                        </p:attrNameLst>
                                      </p:cBhvr>
                                      <p:to>
                                        <p:strVal val="visible"/>
                                      </p:to>
                                    </p:set>
                                    <p:anim calcmode="lin" valueType="num">
                                      <p:cBhvr additive="base">
                                        <p:cTn id="32" dur="500"/>
                                        <p:tgtEl>
                                          <p:spTgt spid="755">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55">
                                            <p:txEl>
                                              <p:pRg st="6" end="6"/>
                                            </p:txEl>
                                          </p:spTgt>
                                        </p:tgtEl>
                                        <p:attrNameLst>
                                          <p:attrName>style.visibility</p:attrName>
                                        </p:attrNameLst>
                                      </p:cBhvr>
                                      <p:to>
                                        <p:strVal val="visible"/>
                                      </p:to>
                                    </p:set>
                                    <p:anim calcmode="lin" valueType="num">
                                      <p:cBhvr additive="base">
                                        <p:cTn id="37" dur="500"/>
                                        <p:tgtEl>
                                          <p:spTgt spid="755">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55">
                                            <p:txEl>
                                              <p:pRg st="7" end="7"/>
                                            </p:txEl>
                                          </p:spTgt>
                                        </p:tgtEl>
                                        <p:attrNameLst>
                                          <p:attrName>style.visibility</p:attrName>
                                        </p:attrNameLst>
                                      </p:cBhvr>
                                      <p:to>
                                        <p:strVal val="visible"/>
                                      </p:to>
                                    </p:set>
                                    <p:anim calcmode="lin" valueType="num">
                                      <p:cBhvr additive="base">
                                        <p:cTn id="42" dur="500"/>
                                        <p:tgtEl>
                                          <p:spTgt spid="755">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g2a37ad84ba3_0_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Learning Objectives</a:t>
            </a:r>
            <a:endParaRPr/>
          </a:p>
        </p:txBody>
      </p:sp>
      <p:sp>
        <p:nvSpPr>
          <p:cNvPr id="274" name="Google Shape;274;g2a37ad84ba3_0_1"/>
          <p:cNvSpPr txBox="1">
            <a:spLocks noGrp="1"/>
          </p:cNvSpPr>
          <p:nvPr>
            <p:ph type="body" idx="1"/>
          </p:nvPr>
        </p:nvSpPr>
        <p:spPr>
          <a:xfrm>
            <a:off x="686104" y="1600200"/>
            <a:ext cx="7772100" cy="4572000"/>
          </a:xfrm>
          <a:prstGeom prst="rect">
            <a:avLst/>
          </a:prstGeom>
          <a:noFill/>
          <a:ln>
            <a:noFill/>
          </a:ln>
        </p:spPr>
        <p:txBody>
          <a:bodyPr spcFirstLastPara="1" wrap="square" lIns="0" tIns="0" rIns="0" bIns="0" anchor="t" anchorCtr="0">
            <a:normAutofit/>
          </a:bodyPr>
          <a:lstStyle/>
          <a:p>
            <a:pPr marL="230187" lvl="0" indent="-230187" algn="l" rtl="0">
              <a:lnSpc>
                <a:spcPct val="100000"/>
              </a:lnSpc>
              <a:spcBef>
                <a:spcPts val="0"/>
              </a:spcBef>
              <a:spcAft>
                <a:spcPts val="0"/>
              </a:spcAft>
              <a:buClr>
                <a:srgbClr val="635C5B"/>
              </a:buClr>
              <a:buSzPts val="2800"/>
              <a:buFont typeface="Noto Sans Symbols"/>
              <a:buNone/>
            </a:pPr>
            <a:r>
              <a:rPr lang="en-GB" sz="2400"/>
              <a:t>By the end of this session, participants will be able to</a:t>
            </a:r>
            <a:r>
              <a:rPr lang="en-GB" sz="2400">
                <a:latin typeface="Gill Sans"/>
                <a:ea typeface="Gill Sans"/>
                <a:cs typeface="Gill Sans"/>
                <a:sym typeface="Gill Sans"/>
              </a:rPr>
              <a:t>—</a:t>
            </a:r>
            <a:endParaRPr sz="2400"/>
          </a:p>
          <a:p>
            <a:pPr marL="339726" lvl="0" indent="-339726" algn="l" rtl="0">
              <a:lnSpc>
                <a:spcPct val="100000"/>
              </a:lnSpc>
              <a:spcBef>
                <a:spcPts val="0"/>
              </a:spcBef>
              <a:spcAft>
                <a:spcPts val="0"/>
              </a:spcAft>
              <a:buSzPts val="2800"/>
              <a:buChar char="•"/>
            </a:pPr>
            <a:r>
              <a:rPr lang="en-GB" sz="2400"/>
              <a:t>Describe the structure of the mentorship program.</a:t>
            </a:r>
            <a:endParaRPr sz="2400"/>
          </a:p>
        </p:txBody>
      </p:sp>
      <p:sp>
        <p:nvSpPr>
          <p:cNvPr id="276" name="Google Shape;276;g2a37ad84ba3_0_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7" name="Google Shape;767;p5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Affirming Statements (1)			</a:t>
            </a:r>
            <a:endParaRPr/>
          </a:p>
        </p:txBody>
      </p:sp>
      <p:sp>
        <p:nvSpPr>
          <p:cNvPr id="766" name="Google Shape;766;p51"/>
          <p:cNvSpPr txBox="1">
            <a:spLocks noGrp="1"/>
          </p:cNvSpPr>
          <p:nvPr>
            <p:ph type="body" idx="1"/>
          </p:nvPr>
        </p:nvSpPr>
        <p:spPr>
          <a:xfrm>
            <a:off x="685800" y="1981200"/>
            <a:ext cx="7772400" cy="41910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rgbClr val="635C5B"/>
              </a:buClr>
              <a:buSzPts val="2400"/>
              <a:buNone/>
            </a:pPr>
            <a:r>
              <a:rPr lang="en-GB" sz="2400" b="1" dirty="0"/>
              <a:t>Affirm</a:t>
            </a:r>
            <a:r>
              <a:rPr lang="en-GB" sz="2400" dirty="0"/>
              <a:t>: To acknowledge the positive in someone else to support and encourage that person to build upon his or her successes.</a:t>
            </a:r>
            <a:endParaRPr dirty="0"/>
          </a:p>
          <a:p>
            <a:pPr marL="0" lvl="0" indent="0" algn="l" rtl="0">
              <a:lnSpc>
                <a:spcPct val="100000"/>
              </a:lnSpc>
              <a:spcBef>
                <a:spcPts val="1200"/>
              </a:spcBef>
              <a:spcAft>
                <a:spcPts val="0"/>
              </a:spcAft>
              <a:buClr>
                <a:srgbClr val="635C5B"/>
              </a:buClr>
              <a:buSzPts val="2400"/>
              <a:buNone/>
            </a:pPr>
            <a:endParaRPr sz="2400" dirty="0"/>
          </a:p>
          <a:p>
            <a:pPr marL="0" lvl="0" indent="0" algn="ctr" rtl="0">
              <a:lnSpc>
                <a:spcPct val="100000"/>
              </a:lnSpc>
              <a:spcBef>
                <a:spcPts val="1200"/>
              </a:spcBef>
              <a:spcAft>
                <a:spcPts val="0"/>
              </a:spcAft>
              <a:buClr>
                <a:srgbClr val="635C5B"/>
              </a:buClr>
              <a:buSzPts val="2400"/>
              <a:buNone/>
            </a:pPr>
            <a:r>
              <a:rPr lang="en-GB" sz="2400" b="1" dirty="0"/>
              <a:t>Affirming statements </a:t>
            </a:r>
            <a:r>
              <a:rPr lang="en-GB" sz="2400" dirty="0"/>
              <a:t>are words of encouragement that increase mentees belief in themselves and their abilities.</a:t>
            </a:r>
            <a:endParaRPr dirty="0"/>
          </a:p>
          <a:p>
            <a:pPr marL="230188" lvl="0" indent="-230188" algn="l" rtl="0">
              <a:lnSpc>
                <a:spcPct val="100000"/>
              </a:lnSpc>
              <a:spcBef>
                <a:spcPts val="1200"/>
              </a:spcBef>
              <a:spcAft>
                <a:spcPts val="0"/>
              </a:spcAft>
              <a:buClr>
                <a:srgbClr val="635C5B"/>
              </a:buClr>
              <a:buSzPts val="2000"/>
              <a:buFont typeface="Noto Sans Symbols"/>
              <a:buNone/>
            </a:pPr>
            <a:r>
              <a:rPr lang="en-GB" dirty="0"/>
              <a:t> </a:t>
            </a:r>
            <a:endParaRPr dirty="0"/>
          </a:p>
        </p:txBody>
      </p:sp>
      <p:sp>
        <p:nvSpPr>
          <p:cNvPr id="768" name="Google Shape;768;p51"/>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5" name="Google Shape;775;p52"/>
          <p:cNvSpPr txBox="1">
            <a:spLocks noGrp="1"/>
          </p:cNvSpPr>
          <p:nvPr>
            <p:ph type="title"/>
          </p:nvPr>
        </p:nvSpPr>
        <p:spPr>
          <a:xfrm>
            <a:off x="686104" y="304800"/>
            <a:ext cx="7772400" cy="917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Affirming Statements (2)</a:t>
            </a:r>
            <a:endParaRPr dirty="0"/>
          </a:p>
        </p:txBody>
      </p:sp>
      <p:sp>
        <p:nvSpPr>
          <p:cNvPr id="774" name="Google Shape;774;p52"/>
          <p:cNvSpPr txBox="1">
            <a:spLocks noGrp="1"/>
          </p:cNvSpPr>
          <p:nvPr>
            <p:ph type="body" idx="1"/>
          </p:nvPr>
        </p:nvSpPr>
        <p:spPr>
          <a:xfrm>
            <a:off x="686104" y="2057400"/>
            <a:ext cx="2971496" cy="41148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Clr>
                <a:srgbClr val="6C6463"/>
              </a:buClr>
              <a:buSzPts val="2400"/>
              <a:buNone/>
            </a:pPr>
            <a:r>
              <a:rPr lang="en-GB" sz="2400" b="1" u="sng"/>
              <a:t>Tips</a:t>
            </a:r>
            <a:r>
              <a:rPr lang="en-GB" sz="2400" b="1"/>
              <a:t>:</a:t>
            </a:r>
            <a:endParaRPr/>
          </a:p>
          <a:p>
            <a:pPr marL="230188" lvl="0" indent="-230188" algn="l" rtl="0">
              <a:lnSpc>
                <a:spcPct val="100000"/>
              </a:lnSpc>
              <a:spcBef>
                <a:spcPts val="1200"/>
              </a:spcBef>
              <a:spcAft>
                <a:spcPts val="0"/>
              </a:spcAft>
              <a:buClr>
                <a:srgbClr val="6C6463"/>
              </a:buClr>
              <a:buSzPts val="2400"/>
              <a:buChar char="•"/>
            </a:pPr>
            <a:r>
              <a:rPr lang="en-GB" sz="2400"/>
              <a:t>Be specific.</a:t>
            </a:r>
            <a:endParaRPr sz="2400"/>
          </a:p>
          <a:p>
            <a:pPr marL="230188" lvl="0" indent="-230188" algn="l" rtl="0">
              <a:lnSpc>
                <a:spcPct val="100000"/>
              </a:lnSpc>
              <a:spcBef>
                <a:spcPts val="1200"/>
              </a:spcBef>
              <a:spcAft>
                <a:spcPts val="0"/>
              </a:spcAft>
              <a:buClr>
                <a:srgbClr val="6C6463"/>
              </a:buClr>
              <a:buSzPts val="2400"/>
              <a:buChar char="•"/>
            </a:pPr>
            <a:r>
              <a:rPr lang="en-GB" sz="2400"/>
              <a:t>Be genuine.  </a:t>
            </a:r>
            <a:endParaRPr sz="2400"/>
          </a:p>
          <a:p>
            <a:pPr marL="230188" lvl="0" indent="-230188" algn="l" rtl="0">
              <a:lnSpc>
                <a:spcPct val="100000"/>
              </a:lnSpc>
              <a:spcBef>
                <a:spcPts val="1200"/>
              </a:spcBef>
              <a:spcAft>
                <a:spcPts val="0"/>
              </a:spcAft>
              <a:buClr>
                <a:srgbClr val="6C6463"/>
              </a:buClr>
              <a:buSzPts val="2400"/>
              <a:buChar char="•"/>
            </a:pPr>
            <a:r>
              <a:rPr lang="en-GB" sz="2400"/>
              <a:t>Be consistent.</a:t>
            </a:r>
            <a:endParaRPr sz="2400"/>
          </a:p>
          <a:p>
            <a:pPr marL="230188" lvl="0" indent="-230188" algn="l" rtl="0">
              <a:lnSpc>
                <a:spcPct val="100000"/>
              </a:lnSpc>
              <a:spcBef>
                <a:spcPts val="1200"/>
              </a:spcBef>
              <a:spcAft>
                <a:spcPts val="0"/>
              </a:spcAft>
              <a:buClr>
                <a:srgbClr val="6C6463"/>
              </a:buClr>
              <a:buSzPts val="2400"/>
              <a:buChar char="•"/>
            </a:pPr>
            <a:r>
              <a:rPr lang="en-GB" sz="2400"/>
              <a:t>Reflect the culture.</a:t>
            </a:r>
            <a:endParaRPr sz="2400"/>
          </a:p>
          <a:p>
            <a:pPr marL="230188" lvl="0" indent="-103188" algn="l" rtl="0">
              <a:lnSpc>
                <a:spcPct val="100000"/>
              </a:lnSpc>
              <a:spcBef>
                <a:spcPts val="1200"/>
              </a:spcBef>
              <a:spcAft>
                <a:spcPts val="0"/>
              </a:spcAft>
              <a:buClr>
                <a:srgbClr val="6C6463"/>
              </a:buClr>
              <a:buSzPts val="2000"/>
              <a:buNone/>
            </a:pPr>
            <a:endParaRPr/>
          </a:p>
        </p:txBody>
      </p:sp>
      <p:sp>
        <p:nvSpPr>
          <p:cNvPr id="777" name="Google Shape;777;p52"/>
          <p:cNvSpPr txBox="1"/>
          <p:nvPr/>
        </p:nvSpPr>
        <p:spPr>
          <a:xfrm>
            <a:off x="3897134" y="1741480"/>
            <a:ext cx="4548440" cy="464400"/>
          </a:xfrm>
          <a:prstGeom prst="rect">
            <a:avLst/>
          </a:prstGeom>
          <a:solidFill>
            <a:schemeClr val="dk2"/>
          </a:solidFill>
          <a:ln w="76200" cap="flat" cmpd="sng">
            <a:solidFill>
              <a:schemeClr val="accent1"/>
            </a:solidFill>
            <a:prstDash val="solid"/>
            <a:round/>
            <a:headEnd type="none" w="sm" len="sm"/>
            <a:tailEnd type="none" w="sm" len="sm"/>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GB" sz="2200" b="1" i="0" u="none" strike="noStrike" cap="none">
                <a:solidFill>
                  <a:schemeClr val="lt1"/>
                </a:solidFill>
                <a:latin typeface="+mj-lt"/>
                <a:ea typeface="Gill Sans"/>
                <a:cs typeface="Gill Sans"/>
                <a:sym typeface="Gill Sans"/>
              </a:rPr>
              <a:t>Examples</a:t>
            </a:r>
            <a:r>
              <a:rPr lang="en-GB" sz="2200" b="1" u="none" strike="noStrike" cap="none">
                <a:solidFill>
                  <a:schemeClr val="lt1"/>
                </a:solidFill>
                <a:latin typeface="+mj-lt"/>
                <a:ea typeface="Gill Sans"/>
                <a:cs typeface="Gill Sans"/>
                <a:sym typeface="Gill Sans"/>
              </a:rPr>
              <a:t>:</a:t>
            </a:r>
            <a:endParaRPr sz="2200" b="1" u="none" strike="noStrike" cap="none">
              <a:solidFill>
                <a:schemeClr val="lt1"/>
              </a:solidFill>
              <a:latin typeface="+mj-lt"/>
              <a:ea typeface="Gill Sans"/>
              <a:cs typeface="Gill Sans"/>
              <a:sym typeface="Gill Sans"/>
            </a:endParaRPr>
          </a:p>
        </p:txBody>
      </p:sp>
      <p:sp>
        <p:nvSpPr>
          <p:cNvPr id="778" name="Google Shape;778;p52"/>
          <p:cNvSpPr txBox="1"/>
          <p:nvPr/>
        </p:nvSpPr>
        <p:spPr>
          <a:xfrm>
            <a:off x="3860400" y="2205875"/>
            <a:ext cx="4598296" cy="3908700"/>
          </a:xfrm>
          <a:prstGeom prst="rect">
            <a:avLst/>
          </a:prstGeom>
          <a:noFill/>
          <a:ln w="9525" cap="flat" cmpd="sng">
            <a:solidFill>
              <a:schemeClr val="accent1"/>
            </a:solidFill>
            <a:prstDash val="solid"/>
            <a:round/>
            <a:headEnd type="none" w="sm" len="sm"/>
            <a:tailEnd type="none" w="sm" len="sm"/>
          </a:ln>
        </p:spPr>
        <p:txBody>
          <a:bodyPr spcFirstLastPara="1" wrap="square" lIns="147575" tIns="25400" rIns="142225" bIns="25400" anchor="t" anchorCtr="0">
            <a:noAutofit/>
          </a:bodyPr>
          <a:lstStyle/>
          <a:p>
            <a:pPr marL="228600" marR="0" lvl="1" indent="-228600" algn="l" rtl="0">
              <a:lnSpc>
                <a:spcPct val="90000"/>
              </a:lnSpc>
              <a:spcBef>
                <a:spcPts val="0"/>
              </a:spcBef>
              <a:spcAft>
                <a:spcPts val="0"/>
              </a:spcAft>
              <a:buClr>
                <a:schemeClr val="dk1"/>
              </a:buClr>
              <a:buSzPts val="2000"/>
              <a:buFont typeface="Gill Sans"/>
              <a:buChar char="•"/>
            </a:pPr>
            <a:r>
              <a:rPr lang="en-GB" sz="2000" b="0" i="0" u="none" strike="noStrike" cap="none" dirty="0">
                <a:solidFill>
                  <a:schemeClr val="accent3"/>
                </a:solidFill>
                <a:latin typeface="+mj-lt"/>
                <a:ea typeface="Gill Sans"/>
                <a:cs typeface="Gill Sans"/>
                <a:sym typeface="Gill Sans"/>
              </a:rPr>
              <a:t>Great question! You are really thinking.</a:t>
            </a:r>
            <a:endParaRPr sz="2000" b="0" i="0" u="none" strike="noStrike" cap="none" dirty="0">
              <a:solidFill>
                <a:schemeClr val="accent3"/>
              </a:solidFill>
              <a:latin typeface="+mj-lt"/>
              <a:ea typeface="Gill Sans"/>
              <a:cs typeface="Gill Sans"/>
              <a:sym typeface="Gill Sans"/>
            </a:endParaRPr>
          </a:p>
          <a:p>
            <a:pPr marL="228600" marR="0" lvl="1" indent="-228600" algn="l" rtl="0">
              <a:lnSpc>
                <a:spcPct val="90000"/>
              </a:lnSpc>
              <a:spcBef>
                <a:spcPts val="400"/>
              </a:spcBef>
              <a:spcAft>
                <a:spcPts val="0"/>
              </a:spcAft>
              <a:buClr>
                <a:schemeClr val="dk1"/>
              </a:buClr>
              <a:buSzPts val="2000"/>
              <a:buFont typeface="Gill Sans"/>
              <a:buChar char="•"/>
            </a:pPr>
            <a:r>
              <a:rPr lang="en-GB" sz="2000" b="0" i="0" u="none" strike="noStrike" cap="none" dirty="0">
                <a:solidFill>
                  <a:schemeClr val="accent3"/>
                </a:solidFill>
                <a:latin typeface="+mj-lt"/>
                <a:ea typeface="Gill Sans"/>
                <a:cs typeface="Gill Sans"/>
                <a:sym typeface="Gill Sans"/>
              </a:rPr>
              <a:t>You connect well with your clients.  You seem to really enjoy them.</a:t>
            </a:r>
            <a:endParaRPr sz="2000" b="0" i="0" u="none" strike="noStrike" cap="none" dirty="0">
              <a:solidFill>
                <a:schemeClr val="accent3"/>
              </a:solidFill>
              <a:latin typeface="+mj-lt"/>
              <a:ea typeface="Gill Sans"/>
              <a:cs typeface="Gill Sans"/>
              <a:sym typeface="Gill Sans"/>
            </a:endParaRPr>
          </a:p>
          <a:p>
            <a:pPr marL="228600" marR="0" lvl="1" indent="-228600" algn="l" rtl="0">
              <a:lnSpc>
                <a:spcPct val="90000"/>
              </a:lnSpc>
              <a:spcBef>
                <a:spcPts val="400"/>
              </a:spcBef>
              <a:spcAft>
                <a:spcPts val="0"/>
              </a:spcAft>
              <a:buClr>
                <a:schemeClr val="dk1"/>
              </a:buClr>
              <a:buSzPts val="2000"/>
              <a:buFont typeface="Gill Sans"/>
              <a:buChar char="•"/>
            </a:pPr>
            <a:r>
              <a:rPr lang="en-GB" sz="2000" b="0" i="0" u="none" strike="noStrike" cap="none" dirty="0">
                <a:solidFill>
                  <a:schemeClr val="accent3"/>
                </a:solidFill>
                <a:latin typeface="+mj-lt"/>
                <a:ea typeface="Gill Sans"/>
                <a:cs typeface="Gill Sans"/>
                <a:sym typeface="Gill Sans"/>
              </a:rPr>
              <a:t>That was a challenging situation. Yet you stayed calm and worked through it.  Well done!  </a:t>
            </a:r>
            <a:endParaRPr sz="2000" b="0" i="0" u="none" strike="noStrike" cap="none" dirty="0">
              <a:solidFill>
                <a:schemeClr val="accent3"/>
              </a:solidFill>
              <a:latin typeface="+mj-lt"/>
              <a:ea typeface="Gill Sans"/>
              <a:cs typeface="Gill Sans"/>
              <a:sym typeface="Gill Sans"/>
            </a:endParaRPr>
          </a:p>
          <a:p>
            <a:pPr marL="228600" marR="0" lvl="1" indent="-228600" algn="l" rtl="0">
              <a:lnSpc>
                <a:spcPct val="90000"/>
              </a:lnSpc>
              <a:spcBef>
                <a:spcPts val="400"/>
              </a:spcBef>
              <a:spcAft>
                <a:spcPts val="0"/>
              </a:spcAft>
              <a:buClr>
                <a:schemeClr val="dk1"/>
              </a:buClr>
              <a:buSzPts val="2000"/>
              <a:buFont typeface="Gill Sans"/>
              <a:buChar char="•"/>
            </a:pPr>
            <a:r>
              <a:rPr lang="en-GB" sz="2000" b="0" i="0" u="none" strike="noStrike" cap="none" dirty="0">
                <a:solidFill>
                  <a:schemeClr val="accent3"/>
                </a:solidFill>
                <a:latin typeface="+mj-lt"/>
                <a:ea typeface="Gill Sans"/>
                <a:cs typeface="Gill Sans"/>
                <a:sym typeface="Gill Sans"/>
              </a:rPr>
              <a:t>You took time to ask the mother what she knows about breastfeeding, rather than simply listing the benefits. Did you notice that this led to a deeper conversation?  </a:t>
            </a:r>
            <a:endParaRPr sz="2000" b="0" i="0" u="none" strike="noStrike" cap="none" dirty="0">
              <a:solidFill>
                <a:schemeClr val="accent3"/>
              </a:solidFill>
              <a:latin typeface="+mj-lt"/>
              <a:ea typeface="Gill Sans"/>
              <a:cs typeface="Gill Sans"/>
              <a:sym typeface="Gill Sans"/>
            </a:endParaRPr>
          </a:p>
          <a:p>
            <a:pPr marL="228600" marR="0" lvl="1" indent="-228600" algn="l" rtl="0">
              <a:lnSpc>
                <a:spcPct val="90000"/>
              </a:lnSpc>
              <a:spcBef>
                <a:spcPts val="400"/>
              </a:spcBef>
              <a:spcAft>
                <a:spcPts val="0"/>
              </a:spcAft>
              <a:buClr>
                <a:schemeClr val="dk1"/>
              </a:buClr>
              <a:buSzPts val="2000"/>
              <a:buFont typeface="Gill Sans"/>
              <a:buChar char="•"/>
            </a:pPr>
            <a:r>
              <a:rPr lang="en-GB" sz="2000" b="0" i="0" u="none" strike="noStrike" cap="none" dirty="0">
                <a:solidFill>
                  <a:schemeClr val="accent3"/>
                </a:solidFill>
                <a:latin typeface="+mj-lt"/>
                <a:ea typeface="Gill Sans"/>
                <a:cs typeface="Gill Sans"/>
                <a:sym typeface="Gill Sans"/>
              </a:rPr>
              <a:t>You were patient and respectful to the mother. This is so important!   </a:t>
            </a:r>
            <a:endParaRPr sz="2000" b="0" i="0" u="none" strike="noStrike" cap="none" dirty="0">
              <a:solidFill>
                <a:schemeClr val="accent3"/>
              </a:solidFill>
              <a:latin typeface="+mj-lt"/>
              <a:ea typeface="Gill Sans"/>
              <a:cs typeface="Gill Sans"/>
              <a:sym typeface="Gill Sans"/>
            </a:endParaRPr>
          </a:p>
        </p:txBody>
      </p:sp>
      <p:sp>
        <p:nvSpPr>
          <p:cNvPr id="779" name="Google Shape;779;p52"/>
          <p:cNvSpPr txBox="1">
            <a:spLocks noGrp="1"/>
          </p:cNvSpPr>
          <p:nvPr>
            <p:ph type="sldNum" idx="12"/>
          </p:nvPr>
        </p:nvSpPr>
        <p:spPr>
          <a:xfrm>
            <a:off x="8458497"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4">
                                            <p:txEl>
                                              <p:pRg st="0" end="0"/>
                                            </p:txEl>
                                          </p:spTgt>
                                        </p:tgtEl>
                                        <p:attrNameLst>
                                          <p:attrName>style.visibility</p:attrName>
                                        </p:attrNameLst>
                                      </p:cBhvr>
                                      <p:to>
                                        <p:strVal val="visible"/>
                                      </p:to>
                                    </p:set>
                                    <p:animEffect transition="in" filter="fade">
                                      <p:cBhvr>
                                        <p:cTn id="7" dur="500"/>
                                        <p:tgtEl>
                                          <p:spTgt spid="7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4">
                                            <p:txEl>
                                              <p:pRg st="1" end="1"/>
                                            </p:txEl>
                                          </p:spTgt>
                                        </p:tgtEl>
                                        <p:attrNameLst>
                                          <p:attrName>style.visibility</p:attrName>
                                        </p:attrNameLst>
                                      </p:cBhvr>
                                      <p:to>
                                        <p:strVal val="visible"/>
                                      </p:to>
                                    </p:set>
                                    <p:animEffect transition="in" filter="fade">
                                      <p:cBhvr>
                                        <p:cTn id="12" dur="500"/>
                                        <p:tgtEl>
                                          <p:spTgt spid="7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4">
                                            <p:txEl>
                                              <p:pRg st="2" end="2"/>
                                            </p:txEl>
                                          </p:spTgt>
                                        </p:tgtEl>
                                        <p:attrNameLst>
                                          <p:attrName>style.visibility</p:attrName>
                                        </p:attrNameLst>
                                      </p:cBhvr>
                                      <p:to>
                                        <p:strVal val="visible"/>
                                      </p:to>
                                    </p:set>
                                    <p:animEffect transition="in" filter="fade">
                                      <p:cBhvr>
                                        <p:cTn id="17" dur="500"/>
                                        <p:tgtEl>
                                          <p:spTgt spid="7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4">
                                            <p:txEl>
                                              <p:pRg st="3" end="3"/>
                                            </p:txEl>
                                          </p:spTgt>
                                        </p:tgtEl>
                                        <p:attrNameLst>
                                          <p:attrName>style.visibility</p:attrName>
                                        </p:attrNameLst>
                                      </p:cBhvr>
                                      <p:to>
                                        <p:strVal val="visible"/>
                                      </p:to>
                                    </p:set>
                                    <p:animEffect transition="in" filter="fade">
                                      <p:cBhvr>
                                        <p:cTn id="22" dur="500"/>
                                        <p:tgtEl>
                                          <p:spTgt spid="7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4">
                                            <p:txEl>
                                              <p:pRg st="4" end="4"/>
                                            </p:txEl>
                                          </p:spTgt>
                                        </p:tgtEl>
                                        <p:attrNameLst>
                                          <p:attrName>style.visibility</p:attrName>
                                        </p:attrNameLst>
                                      </p:cBhvr>
                                      <p:to>
                                        <p:strVal val="visible"/>
                                      </p:to>
                                    </p:set>
                                    <p:animEffect transition="in" filter="fade">
                                      <p:cBhvr>
                                        <p:cTn id="27" dur="500"/>
                                        <p:tgtEl>
                                          <p:spTgt spid="7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4">
                                            <p:txEl>
                                              <p:pRg st="5" end="5"/>
                                            </p:txEl>
                                          </p:spTgt>
                                        </p:tgtEl>
                                        <p:attrNameLst>
                                          <p:attrName>style.visibility</p:attrName>
                                        </p:attrNameLst>
                                      </p:cBhvr>
                                      <p:to>
                                        <p:strVal val="visible"/>
                                      </p:to>
                                    </p:set>
                                    <p:animEffect transition="in" filter="fade">
                                      <p:cBhvr>
                                        <p:cTn id="32" dur="500"/>
                                        <p:tgtEl>
                                          <p:spTgt spid="7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7" name="Google Shape;787;p53"/>
          <p:cNvSpPr txBox="1">
            <a:spLocks noGrp="1"/>
          </p:cNvSpPr>
          <p:nvPr>
            <p:ph type="title"/>
          </p:nvPr>
        </p:nvSpPr>
        <p:spPr>
          <a:xfrm>
            <a:off x="686104" y="457200"/>
            <a:ext cx="7772400" cy="917448"/>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b="1"/>
              <a:t>Affirmation Dialogues</a:t>
            </a:r>
            <a:r>
              <a:rPr lang="en-GB"/>
              <a:t>         	</a:t>
            </a:r>
            <a:endParaRPr/>
          </a:p>
        </p:txBody>
      </p:sp>
      <p:sp>
        <p:nvSpPr>
          <p:cNvPr id="785" name="Google Shape;785;p53"/>
          <p:cNvSpPr txBox="1">
            <a:spLocks noGrp="1"/>
          </p:cNvSpPr>
          <p:nvPr>
            <p:ph type="body" idx="1"/>
          </p:nvPr>
        </p:nvSpPr>
        <p:spPr>
          <a:xfrm>
            <a:off x="686104" y="1600200"/>
            <a:ext cx="4190696" cy="2057400"/>
          </a:xfrm>
          <a:prstGeom prst="rect">
            <a:avLst/>
          </a:prstGeom>
          <a:noFill/>
          <a:ln>
            <a:noFill/>
          </a:ln>
        </p:spPr>
        <p:txBody>
          <a:bodyPr spcFirstLastPara="1" wrap="square" lIns="0" tIns="0" rIns="91425" bIns="0" anchor="t" anchorCtr="0">
            <a:normAutofit/>
          </a:bodyPr>
          <a:lstStyle/>
          <a:p>
            <a:pPr marL="0" lvl="0" indent="0" algn="l" rtl="0">
              <a:lnSpc>
                <a:spcPct val="80000"/>
              </a:lnSpc>
              <a:spcBef>
                <a:spcPts val="0"/>
              </a:spcBef>
              <a:spcAft>
                <a:spcPts val="0"/>
              </a:spcAft>
              <a:buClr>
                <a:schemeClr val="dk2"/>
              </a:buClr>
              <a:buSzPts val="2200"/>
              <a:buNone/>
            </a:pPr>
            <a:r>
              <a:rPr lang="en-GB" sz="2200" b="1">
                <a:solidFill>
                  <a:schemeClr val="dk2"/>
                </a:solidFill>
              </a:rPr>
              <a:t>#1 Mentee</a:t>
            </a:r>
            <a:r>
              <a:rPr lang="en-GB" sz="2200">
                <a:solidFill>
                  <a:schemeClr val="dk2"/>
                </a:solidFill>
              </a:rPr>
              <a:t>: I almost forgot to talk about breastfeeding support available after discharge!  </a:t>
            </a:r>
            <a:endParaRPr/>
          </a:p>
          <a:p>
            <a:pPr marL="0" lvl="0" indent="0" algn="l" rtl="0">
              <a:lnSpc>
                <a:spcPct val="80000"/>
              </a:lnSpc>
              <a:spcBef>
                <a:spcPts val="1200"/>
              </a:spcBef>
              <a:spcAft>
                <a:spcPts val="0"/>
              </a:spcAft>
              <a:buClr>
                <a:schemeClr val="dk2"/>
              </a:buClr>
              <a:buSzPts val="2200"/>
              <a:buNone/>
            </a:pPr>
            <a:r>
              <a:rPr lang="en-GB" sz="2200" b="1">
                <a:solidFill>
                  <a:schemeClr val="dk2"/>
                </a:solidFill>
              </a:rPr>
              <a:t>Mentor</a:t>
            </a:r>
            <a:r>
              <a:rPr lang="en-GB" sz="2200">
                <a:solidFill>
                  <a:schemeClr val="dk2"/>
                </a:solidFill>
              </a:rPr>
              <a:t>: But you remembered! You are really improving in that respect.</a:t>
            </a:r>
            <a:endParaRPr/>
          </a:p>
        </p:txBody>
      </p:sp>
      <p:sp>
        <p:nvSpPr>
          <p:cNvPr id="789" name="Google Shape;789;p53"/>
          <p:cNvSpPr txBox="1"/>
          <p:nvPr/>
        </p:nvSpPr>
        <p:spPr>
          <a:xfrm>
            <a:off x="686104" y="4096648"/>
            <a:ext cx="4190696" cy="2133600"/>
          </a:xfrm>
          <a:prstGeom prst="rect">
            <a:avLst/>
          </a:prstGeom>
          <a:noFill/>
          <a:ln>
            <a:noFill/>
          </a:ln>
        </p:spPr>
        <p:txBody>
          <a:bodyPr spcFirstLastPara="1" wrap="square" lIns="0" tIns="0" rIns="91425" bIns="0" anchor="t" anchorCtr="0">
            <a:normAutofit/>
          </a:bodyPr>
          <a:lstStyle/>
          <a:p>
            <a:pPr marL="0" marR="0" lvl="0" indent="0" algn="l" rtl="0">
              <a:lnSpc>
                <a:spcPct val="80000"/>
              </a:lnSpc>
              <a:spcBef>
                <a:spcPts val="0"/>
              </a:spcBef>
              <a:spcAft>
                <a:spcPts val="0"/>
              </a:spcAft>
              <a:buClr>
                <a:schemeClr val="accent3"/>
              </a:buClr>
              <a:buSzPts val="2200"/>
              <a:buFont typeface="Arial"/>
              <a:buNone/>
            </a:pPr>
            <a:r>
              <a:rPr lang="en-GB" sz="2200" b="1" i="0" u="none" strike="noStrike" cap="none" dirty="0">
                <a:solidFill>
                  <a:schemeClr val="accent3"/>
                </a:solidFill>
                <a:latin typeface="+mj-lt"/>
                <a:ea typeface="Gill Sans"/>
                <a:cs typeface="Gill Sans"/>
                <a:sym typeface="Gill Sans"/>
              </a:rPr>
              <a:t>#2 Mentee: </a:t>
            </a:r>
            <a:r>
              <a:rPr lang="en-GB" sz="2200" b="0" i="0" u="none" strike="noStrike" cap="none" dirty="0">
                <a:solidFill>
                  <a:schemeClr val="accent3"/>
                </a:solidFill>
                <a:latin typeface="+mj-lt"/>
                <a:ea typeface="Gill Sans"/>
                <a:cs typeface="Gill Sans"/>
                <a:sym typeface="Gill Sans"/>
              </a:rPr>
              <a:t>I was unsure of how to react to Mrs. F’s comment. </a:t>
            </a:r>
            <a:endParaRPr sz="1400" b="0" i="0" u="none" strike="noStrike" cap="none" dirty="0">
              <a:solidFill>
                <a:srgbClr val="000000"/>
              </a:solidFill>
              <a:latin typeface="+mj-lt"/>
              <a:ea typeface="Gill Sans"/>
              <a:cs typeface="Gill Sans"/>
              <a:sym typeface="Gill Sans"/>
            </a:endParaRPr>
          </a:p>
          <a:p>
            <a:pPr marL="0" marR="0" lvl="0" indent="0" algn="l" rtl="0">
              <a:lnSpc>
                <a:spcPct val="80000"/>
              </a:lnSpc>
              <a:spcBef>
                <a:spcPts val="1200"/>
              </a:spcBef>
              <a:spcAft>
                <a:spcPts val="0"/>
              </a:spcAft>
              <a:buClr>
                <a:schemeClr val="accent3"/>
              </a:buClr>
              <a:buSzPts val="2200"/>
              <a:buFont typeface="Arial"/>
              <a:buNone/>
            </a:pPr>
            <a:r>
              <a:rPr lang="en-GB" sz="2200" b="1" i="0" u="none" strike="noStrike" cap="none" dirty="0">
                <a:solidFill>
                  <a:schemeClr val="accent3"/>
                </a:solidFill>
                <a:latin typeface="+mj-lt"/>
                <a:ea typeface="Gill Sans"/>
                <a:cs typeface="Gill Sans"/>
                <a:sym typeface="Gill Sans"/>
              </a:rPr>
              <a:t>Mentor: </a:t>
            </a:r>
            <a:r>
              <a:rPr lang="en-GB" sz="2200" b="0" i="0" u="none" strike="noStrike" cap="none" dirty="0">
                <a:solidFill>
                  <a:schemeClr val="accent3"/>
                </a:solidFill>
                <a:latin typeface="+mj-lt"/>
                <a:ea typeface="Gill Sans"/>
                <a:cs typeface="Gill Sans"/>
                <a:sym typeface="Gill Sans"/>
              </a:rPr>
              <a:t>I liked how you answered in a non-judgemental way. </a:t>
            </a:r>
            <a:endParaRPr sz="2200" b="0" i="0" u="none" strike="noStrike" cap="none" dirty="0">
              <a:solidFill>
                <a:schemeClr val="accent3"/>
              </a:solidFill>
              <a:latin typeface="+mj-lt"/>
              <a:ea typeface="Gill Sans"/>
              <a:cs typeface="Gill Sans"/>
              <a:sym typeface="Gill Sans"/>
            </a:endParaRPr>
          </a:p>
        </p:txBody>
      </p:sp>
      <p:sp>
        <p:nvSpPr>
          <p:cNvPr id="788" name="Google Shape;788;p53"/>
          <p:cNvSpPr txBox="1"/>
          <p:nvPr/>
        </p:nvSpPr>
        <p:spPr>
          <a:xfrm>
            <a:off x="4876800" y="785778"/>
            <a:ext cx="3581704" cy="1015663"/>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u="none" strike="noStrike" cap="none">
                <a:solidFill>
                  <a:schemeClr val="dk1"/>
                </a:solidFill>
                <a:latin typeface="+mj-lt"/>
                <a:ea typeface="Gill Sans"/>
                <a:cs typeface="Gill Sans"/>
                <a:sym typeface="Gill Sans"/>
              </a:rPr>
              <a:t>Now it’s your turn…how might you respond affirmatively to the following?</a:t>
            </a:r>
            <a:endParaRPr sz="2000" b="0" u="none" strike="noStrike" cap="none">
              <a:solidFill>
                <a:schemeClr val="dk1"/>
              </a:solidFill>
              <a:latin typeface="+mj-lt"/>
              <a:ea typeface="Gill Sans"/>
              <a:cs typeface="Gill Sans"/>
              <a:sym typeface="Gill Sans"/>
            </a:endParaRPr>
          </a:p>
        </p:txBody>
      </p:sp>
      <p:sp>
        <p:nvSpPr>
          <p:cNvPr id="786" name="Google Shape;786;p53"/>
          <p:cNvSpPr txBox="1">
            <a:spLocks noGrp="1"/>
          </p:cNvSpPr>
          <p:nvPr>
            <p:ph type="body" idx="2"/>
          </p:nvPr>
        </p:nvSpPr>
        <p:spPr>
          <a:xfrm>
            <a:off x="4876800" y="1968930"/>
            <a:ext cx="3962400" cy="2127718"/>
          </a:xfrm>
          <a:prstGeom prst="rect">
            <a:avLst/>
          </a:prstGeom>
          <a:noFill/>
          <a:ln>
            <a:noFill/>
          </a:ln>
        </p:spPr>
        <p:txBody>
          <a:bodyPr spcFirstLastPara="1" wrap="square" lIns="91425" tIns="0" rIns="0" bIns="0" anchor="t" anchorCtr="0">
            <a:normAutofit/>
          </a:bodyPr>
          <a:lstStyle/>
          <a:p>
            <a:pPr marL="0" lvl="0" indent="0" algn="l" rtl="0">
              <a:lnSpc>
                <a:spcPct val="80000"/>
              </a:lnSpc>
              <a:spcBef>
                <a:spcPts val="0"/>
              </a:spcBef>
              <a:spcAft>
                <a:spcPts val="0"/>
              </a:spcAft>
              <a:buClr>
                <a:srgbClr val="6C6463"/>
              </a:buClr>
              <a:buSzPts val="2200"/>
              <a:buNone/>
            </a:pPr>
            <a:endParaRPr sz="2200" i="1">
              <a:solidFill>
                <a:srgbClr val="FF0000"/>
              </a:solidFill>
            </a:endParaRPr>
          </a:p>
          <a:p>
            <a:pPr marL="0" lvl="0" indent="0" algn="l" rtl="0">
              <a:lnSpc>
                <a:spcPct val="80000"/>
              </a:lnSpc>
              <a:spcBef>
                <a:spcPts val="1200"/>
              </a:spcBef>
              <a:spcAft>
                <a:spcPts val="0"/>
              </a:spcAft>
              <a:buClr>
                <a:schemeClr val="accent4"/>
              </a:buClr>
              <a:buSzPts val="2200"/>
              <a:buNone/>
            </a:pPr>
            <a:r>
              <a:rPr lang="en-GB" sz="2200" b="1">
                <a:solidFill>
                  <a:schemeClr val="accent4"/>
                </a:solidFill>
              </a:rPr>
              <a:t>#3 Mentee</a:t>
            </a:r>
            <a:r>
              <a:rPr lang="en-GB" sz="2200">
                <a:solidFill>
                  <a:schemeClr val="accent4"/>
                </a:solidFill>
              </a:rPr>
              <a:t>: I finally felt a connection with Mrs. V.  </a:t>
            </a:r>
            <a:endParaRPr/>
          </a:p>
          <a:p>
            <a:pPr marL="0" lvl="0" indent="0" algn="l" rtl="0">
              <a:lnSpc>
                <a:spcPct val="80000"/>
              </a:lnSpc>
              <a:spcBef>
                <a:spcPts val="1800"/>
              </a:spcBef>
              <a:spcAft>
                <a:spcPts val="0"/>
              </a:spcAft>
              <a:buClr>
                <a:schemeClr val="accent4"/>
              </a:buClr>
              <a:buSzPts val="2200"/>
              <a:buNone/>
            </a:pPr>
            <a:r>
              <a:rPr lang="en-GB" sz="2200" b="1">
                <a:solidFill>
                  <a:schemeClr val="accent4"/>
                </a:solidFill>
              </a:rPr>
              <a:t>Mentor</a:t>
            </a:r>
            <a:r>
              <a:rPr lang="en-GB" sz="2200">
                <a:solidFill>
                  <a:schemeClr val="accent4"/>
                </a:solidFill>
              </a:rPr>
              <a:t>: ?</a:t>
            </a:r>
            <a:endParaRPr/>
          </a:p>
          <a:p>
            <a:pPr marL="0" lvl="0" indent="0" algn="l" rtl="0">
              <a:lnSpc>
                <a:spcPct val="100000"/>
              </a:lnSpc>
              <a:spcBef>
                <a:spcPts val="1200"/>
              </a:spcBef>
              <a:spcAft>
                <a:spcPts val="0"/>
              </a:spcAft>
              <a:buClr>
                <a:srgbClr val="6C6463"/>
              </a:buClr>
              <a:buSzPts val="2200"/>
              <a:buNone/>
            </a:pPr>
            <a:endParaRPr sz="2200"/>
          </a:p>
        </p:txBody>
      </p:sp>
      <p:sp>
        <p:nvSpPr>
          <p:cNvPr id="790" name="Google Shape;790;p53"/>
          <p:cNvSpPr txBox="1"/>
          <p:nvPr/>
        </p:nvSpPr>
        <p:spPr>
          <a:xfrm>
            <a:off x="4857345" y="3791284"/>
            <a:ext cx="3962400" cy="2264907"/>
          </a:xfrm>
          <a:prstGeom prst="rect">
            <a:avLst/>
          </a:prstGeom>
          <a:noFill/>
          <a:ln>
            <a:noFill/>
          </a:ln>
        </p:spPr>
        <p:txBody>
          <a:bodyPr spcFirstLastPara="1" wrap="square" lIns="91425" tIns="0" rIns="0" bIns="0" anchor="t" anchorCtr="0">
            <a:noAutofit/>
          </a:bodyPr>
          <a:lstStyle/>
          <a:p>
            <a:pPr marL="0" marR="0" lvl="0" indent="0" algn="l" rtl="0">
              <a:lnSpc>
                <a:spcPct val="100000"/>
              </a:lnSpc>
              <a:spcBef>
                <a:spcPts val="0"/>
              </a:spcBef>
              <a:spcAft>
                <a:spcPts val="0"/>
              </a:spcAft>
              <a:buClr>
                <a:schemeClr val="accent5"/>
              </a:buClr>
              <a:buSzPts val="2200"/>
              <a:buFont typeface="Arial"/>
              <a:buNone/>
            </a:pPr>
            <a:r>
              <a:rPr lang="en-GB" sz="2200" b="1" i="0" u="none" strike="noStrike" cap="none" dirty="0">
                <a:solidFill>
                  <a:schemeClr val="accent5"/>
                </a:solidFill>
                <a:latin typeface="+mj-lt"/>
                <a:ea typeface="Gill Sans"/>
                <a:cs typeface="Gill Sans"/>
                <a:sym typeface="Gill Sans"/>
              </a:rPr>
              <a:t>#4 Mentee</a:t>
            </a:r>
            <a:r>
              <a:rPr lang="en-GB" sz="2200" b="0" i="0" u="none" strike="noStrike" cap="none" dirty="0">
                <a:solidFill>
                  <a:schemeClr val="accent5"/>
                </a:solidFill>
                <a:latin typeface="+mj-lt"/>
                <a:ea typeface="Gill Sans"/>
                <a:cs typeface="Gill Sans"/>
                <a:sym typeface="Gill Sans"/>
              </a:rPr>
              <a:t>: Mrs. K’s baby was not interested in breastfeeding after the long labour. I encouraged Mrs. K to keep the baby in skin-to-skin. </a:t>
            </a:r>
            <a:endParaRPr sz="2200" b="0" i="0" u="none" strike="noStrike" cap="none" dirty="0">
              <a:solidFill>
                <a:schemeClr val="accent5"/>
              </a:solidFill>
              <a:latin typeface="+mj-lt"/>
              <a:ea typeface="Gill Sans"/>
              <a:cs typeface="Gill Sans"/>
              <a:sym typeface="Gill Sans"/>
            </a:endParaRPr>
          </a:p>
          <a:p>
            <a:pPr marL="0" marR="0" lvl="0" indent="0" algn="l" rtl="0">
              <a:lnSpc>
                <a:spcPct val="100000"/>
              </a:lnSpc>
              <a:spcBef>
                <a:spcPts val="600"/>
              </a:spcBef>
              <a:spcAft>
                <a:spcPts val="0"/>
              </a:spcAft>
              <a:buClr>
                <a:schemeClr val="accent5"/>
              </a:buClr>
              <a:buSzPts val="2200"/>
              <a:buFont typeface="Arial"/>
              <a:buNone/>
            </a:pPr>
            <a:r>
              <a:rPr lang="en-GB" sz="2200" b="1" i="0" u="none" strike="noStrike" cap="none" dirty="0">
                <a:solidFill>
                  <a:schemeClr val="accent5"/>
                </a:solidFill>
                <a:latin typeface="+mj-lt"/>
                <a:ea typeface="Gill Sans"/>
                <a:cs typeface="Gill Sans"/>
                <a:sym typeface="Gill Sans"/>
              </a:rPr>
              <a:t>Mentor</a:t>
            </a:r>
            <a:r>
              <a:rPr lang="en-GB" sz="2200" b="0" i="0" u="none" strike="noStrike" cap="none" dirty="0">
                <a:solidFill>
                  <a:schemeClr val="accent5"/>
                </a:solidFill>
                <a:latin typeface="+mj-lt"/>
                <a:ea typeface="Gill Sans"/>
                <a:cs typeface="Gill Sans"/>
                <a:sym typeface="Gill Sans"/>
              </a:rPr>
              <a:t>:  ?</a:t>
            </a:r>
            <a:endParaRPr sz="2200" b="0" i="1" u="none" strike="noStrike" cap="none" dirty="0">
              <a:solidFill>
                <a:schemeClr val="accent5"/>
              </a:solidFill>
              <a:latin typeface="+mj-lt"/>
              <a:ea typeface="Gill Sans"/>
              <a:cs typeface="Gill Sans"/>
              <a:sym typeface="Gill Sans"/>
            </a:endParaRPr>
          </a:p>
          <a:p>
            <a:pPr marL="0" marR="0" lvl="0" indent="0" algn="l" rtl="0">
              <a:lnSpc>
                <a:spcPct val="100000"/>
              </a:lnSpc>
              <a:spcBef>
                <a:spcPts val="600"/>
              </a:spcBef>
              <a:spcAft>
                <a:spcPts val="0"/>
              </a:spcAft>
              <a:buClr>
                <a:srgbClr val="6C6463"/>
              </a:buClr>
              <a:buSzPts val="2200"/>
              <a:buFont typeface="Arial"/>
              <a:buNone/>
            </a:pPr>
            <a:endParaRPr sz="2200" b="0" i="0" u="none" strike="noStrike" cap="none" dirty="0">
              <a:solidFill>
                <a:srgbClr val="6C6463"/>
              </a:solidFill>
              <a:latin typeface="+mj-lt"/>
              <a:ea typeface="Gill Sans"/>
              <a:cs typeface="Gill Sans"/>
              <a:sym typeface="Gill Sans"/>
            </a:endParaRPr>
          </a:p>
        </p:txBody>
      </p:sp>
      <p:sp>
        <p:nvSpPr>
          <p:cNvPr id="791" name="Google Shape;791;p53"/>
          <p:cNvSpPr txBox="1">
            <a:spLocks noGrp="1"/>
          </p:cNvSpPr>
          <p:nvPr>
            <p:ph type="sldNum" idx="12"/>
          </p:nvPr>
        </p:nvSpPr>
        <p:spPr>
          <a:xfrm>
            <a:off x="8345922" y="6333125"/>
            <a:ext cx="7596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8" name="Google Shape;798;p5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Activity: Affirming Each Other</a:t>
            </a:r>
            <a:endParaRPr/>
          </a:p>
        </p:txBody>
      </p:sp>
      <p:sp>
        <p:nvSpPr>
          <p:cNvPr id="797" name="Google Shape;797;p54"/>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Write down 3</a:t>
            </a:r>
            <a:r>
              <a:rPr lang="en-GB" sz="2400">
                <a:latin typeface="Gill Sans"/>
                <a:ea typeface="Gill Sans"/>
                <a:cs typeface="Gill Sans"/>
                <a:sym typeface="Gill Sans"/>
              </a:rPr>
              <a:t>–</a:t>
            </a:r>
            <a:r>
              <a:rPr lang="en-GB" sz="2400"/>
              <a:t>4 positive accomplishments or efforts you have made in </a:t>
            </a:r>
            <a:r>
              <a:rPr lang="en-GB"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becoming the best [insert your job title here] you can be for your clients</a:t>
            </a:r>
            <a:r>
              <a:rPr lang="en-GB" sz="2400"/>
              <a:t>.</a:t>
            </a:r>
            <a:endParaRPr/>
          </a:p>
          <a:p>
            <a:pPr marL="230188" lvl="0" indent="-230188" algn="l" rtl="0">
              <a:lnSpc>
                <a:spcPct val="100000"/>
              </a:lnSpc>
              <a:spcBef>
                <a:spcPts val="1200"/>
              </a:spcBef>
              <a:spcAft>
                <a:spcPts val="0"/>
              </a:spcAft>
              <a:buClr>
                <a:srgbClr val="635C5B"/>
              </a:buClr>
              <a:buSzPts val="2400"/>
              <a:buChar char="•"/>
            </a:pPr>
            <a:r>
              <a:rPr lang="en-GB" sz="2400"/>
              <a:t>Pair up with a new partner.</a:t>
            </a:r>
            <a:endParaRPr/>
          </a:p>
          <a:p>
            <a:pPr marL="230188" lvl="0" indent="-230188" algn="l" rtl="0">
              <a:lnSpc>
                <a:spcPct val="100000"/>
              </a:lnSpc>
              <a:spcBef>
                <a:spcPts val="1200"/>
              </a:spcBef>
              <a:spcAft>
                <a:spcPts val="0"/>
              </a:spcAft>
              <a:buClr>
                <a:srgbClr val="635C5B"/>
              </a:buClr>
              <a:buSzPts val="2400"/>
              <a:buChar char="•"/>
            </a:pPr>
            <a:r>
              <a:rPr lang="en-GB" sz="2400"/>
              <a:t>Take turns reading your accomplishments.</a:t>
            </a:r>
            <a:endParaRPr/>
          </a:p>
          <a:p>
            <a:pPr marL="230188" lvl="0" indent="-230188" algn="l" rtl="0">
              <a:lnSpc>
                <a:spcPct val="100000"/>
              </a:lnSpc>
              <a:spcBef>
                <a:spcPts val="1200"/>
              </a:spcBef>
              <a:spcAft>
                <a:spcPts val="0"/>
              </a:spcAft>
              <a:buClr>
                <a:srgbClr val="635C5B"/>
              </a:buClr>
              <a:buSzPts val="2400"/>
              <a:buChar char="•"/>
            </a:pPr>
            <a:r>
              <a:rPr lang="en-GB" sz="2400"/>
              <a:t>Partner responds with an affirming statement.</a:t>
            </a:r>
            <a:endParaRPr/>
          </a:p>
          <a:p>
            <a:pPr marL="230188" lvl="0" indent="-230188" algn="l" rtl="0">
              <a:lnSpc>
                <a:spcPct val="100000"/>
              </a:lnSpc>
              <a:spcBef>
                <a:spcPts val="1200"/>
              </a:spcBef>
              <a:spcAft>
                <a:spcPts val="0"/>
              </a:spcAft>
              <a:buClr>
                <a:srgbClr val="635C5B"/>
              </a:buClr>
              <a:buSzPts val="2000"/>
              <a:buFont typeface="Noto Sans Symbols"/>
              <a:buNone/>
            </a:pPr>
            <a:endParaRPr/>
          </a:p>
        </p:txBody>
      </p:sp>
      <p:sp>
        <p:nvSpPr>
          <p:cNvPr id="799" name="Google Shape;799;p54"/>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6" name="Google Shape;806;g28242cf32e3_2_0"/>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Activity</a:t>
            </a:r>
            <a:r>
              <a:rPr lang="en-GB"/>
              <a:t>: When You Are Your Mentee’s Manager</a:t>
            </a:r>
            <a:endParaRPr/>
          </a:p>
        </p:txBody>
      </p:sp>
      <p:sp>
        <p:nvSpPr>
          <p:cNvPr id="805" name="Google Shape;805;g28242cf32e3_2_0"/>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230187" lvl="0" indent="-230187" algn="ctr" rtl="0">
              <a:spcBef>
                <a:spcPts val="1200"/>
              </a:spcBef>
              <a:spcAft>
                <a:spcPts val="0"/>
              </a:spcAft>
              <a:buNone/>
            </a:pPr>
            <a:endParaRPr sz="2800"/>
          </a:p>
          <a:p>
            <a:pPr marL="230187" lvl="0" indent="-230187" algn="ctr" rtl="0">
              <a:lnSpc>
                <a:spcPct val="115000"/>
              </a:lnSpc>
              <a:spcBef>
                <a:spcPts val="1200"/>
              </a:spcBef>
              <a:spcAft>
                <a:spcPts val="0"/>
              </a:spcAft>
              <a:buNone/>
            </a:pPr>
            <a:r>
              <a:rPr lang="en-GB" sz="2800"/>
              <a:t>What are some challenges you anticipate if you are paired as a mentor to a person that you manage?</a:t>
            </a:r>
            <a:endParaRPr sz="2800"/>
          </a:p>
          <a:p>
            <a:pPr marL="230187" lvl="0" indent="-230187" algn="ctr" rtl="0">
              <a:lnSpc>
                <a:spcPct val="115000"/>
              </a:lnSpc>
              <a:spcBef>
                <a:spcPts val="1200"/>
              </a:spcBef>
              <a:spcAft>
                <a:spcPts val="0"/>
              </a:spcAft>
              <a:buNone/>
            </a:pPr>
            <a:endParaRPr sz="2800"/>
          </a:p>
          <a:p>
            <a:pPr marL="230187" lvl="0" indent="-230187" algn="ctr" rtl="0">
              <a:lnSpc>
                <a:spcPct val="115000"/>
              </a:lnSpc>
              <a:spcBef>
                <a:spcPts val="1200"/>
              </a:spcBef>
              <a:spcAft>
                <a:spcPts val="0"/>
              </a:spcAft>
              <a:buClr>
                <a:srgbClr val="635C5B"/>
              </a:buClr>
              <a:buSzPts val="2800"/>
              <a:buFont typeface="Noto Sans Symbols"/>
              <a:buNone/>
            </a:pPr>
            <a:r>
              <a:rPr lang="en-GB" sz="2800"/>
              <a:t>What are some potential strategies to overcome those challenges?</a:t>
            </a:r>
            <a:endParaRPr sz="2800"/>
          </a:p>
        </p:txBody>
      </p:sp>
      <p:sp>
        <p:nvSpPr>
          <p:cNvPr id="807" name="Google Shape;807;g28242cf32e3_2_0"/>
          <p:cNvSpPr txBox="1">
            <a:spLocks noGrp="1"/>
          </p:cNvSpPr>
          <p:nvPr>
            <p:ph type="sldNum" idx="12"/>
          </p:nvPr>
        </p:nvSpPr>
        <p:spPr>
          <a:xfrm>
            <a:off x="8458197"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Google Shape;814;g28242cf32e3_2_7"/>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Tips </a:t>
            </a:r>
            <a:r>
              <a:rPr lang="en-GB"/>
              <a:t>for Managing the Mentor-Mentee Relationship When Your Mentee is Your Employee</a:t>
            </a:r>
            <a:endParaRPr/>
          </a:p>
        </p:txBody>
      </p:sp>
      <p:sp>
        <p:nvSpPr>
          <p:cNvPr id="813" name="Google Shape;813;g28242cf32e3_2_7"/>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457200" lvl="0" indent="-381000" algn="l" rtl="0">
              <a:lnSpc>
                <a:spcPct val="100000"/>
              </a:lnSpc>
              <a:spcBef>
                <a:spcPts val="0"/>
              </a:spcBef>
              <a:spcAft>
                <a:spcPts val="0"/>
              </a:spcAft>
              <a:buClr>
                <a:srgbClr val="635C5B"/>
              </a:buClr>
              <a:buSzPts val="2400"/>
              <a:buFont typeface="Gill Sans"/>
              <a:buChar char="•"/>
            </a:pPr>
            <a:r>
              <a:rPr lang="en-GB" sz="2400">
                <a:solidFill>
                  <a:srgbClr val="635C5B"/>
                </a:solidFill>
                <a:highlight>
                  <a:srgbClr val="FFFFFF"/>
                </a:highlight>
              </a:rPr>
              <a:t>Keep mentoring meetings separate from other types of meetings. </a:t>
            </a:r>
            <a:endParaRPr sz="2400">
              <a:solidFill>
                <a:srgbClr val="635C5B"/>
              </a:solidFill>
              <a:highlight>
                <a:srgbClr val="FFFFFF"/>
              </a:highlight>
            </a:endParaRPr>
          </a:p>
          <a:p>
            <a:pPr marL="457200" lvl="0" indent="-381000" algn="l" rtl="0">
              <a:lnSpc>
                <a:spcPct val="100000"/>
              </a:lnSpc>
              <a:spcBef>
                <a:spcPts val="1000"/>
              </a:spcBef>
              <a:spcAft>
                <a:spcPts val="0"/>
              </a:spcAft>
              <a:buClr>
                <a:srgbClr val="635C5B"/>
              </a:buClr>
              <a:buSzPts val="2400"/>
              <a:buFont typeface="Gill Sans"/>
              <a:buChar char="•"/>
            </a:pPr>
            <a:r>
              <a:rPr lang="en-GB" sz="2400">
                <a:highlight>
                  <a:srgbClr val="FFFFFF"/>
                </a:highlight>
              </a:rPr>
              <a:t>Choose a neutral location for your</a:t>
            </a:r>
            <a:r>
              <a:rPr lang="en-GB" sz="2400">
                <a:solidFill>
                  <a:srgbClr val="635C5B"/>
                </a:solidFill>
                <a:highlight>
                  <a:srgbClr val="FFFFFF"/>
                </a:highlight>
              </a:rPr>
              <a:t> mentoring meetin</a:t>
            </a:r>
            <a:r>
              <a:rPr lang="en-GB" sz="2400">
                <a:highlight>
                  <a:srgbClr val="FFFFFF"/>
                </a:highlight>
              </a:rPr>
              <a:t>gs</a:t>
            </a:r>
            <a:r>
              <a:rPr lang="en-GB" sz="2400">
                <a:solidFill>
                  <a:srgbClr val="635C5B"/>
                </a:solidFill>
                <a:highlight>
                  <a:srgbClr val="FFFFFF"/>
                </a:highlight>
              </a:rPr>
              <a:t>.</a:t>
            </a:r>
            <a:endParaRPr sz="2400">
              <a:solidFill>
                <a:srgbClr val="635C5B"/>
              </a:solidFill>
              <a:highlight>
                <a:srgbClr val="FFFFFF"/>
              </a:highlight>
            </a:endParaRPr>
          </a:p>
          <a:p>
            <a:pPr marL="457200" lvl="0" indent="-381000" algn="l" rtl="0">
              <a:lnSpc>
                <a:spcPct val="100000"/>
              </a:lnSpc>
              <a:spcBef>
                <a:spcPts val="1000"/>
              </a:spcBef>
              <a:spcAft>
                <a:spcPts val="0"/>
              </a:spcAft>
              <a:buClr>
                <a:srgbClr val="635C5B"/>
              </a:buClr>
              <a:buSzPts val="2400"/>
              <a:buFont typeface="Gill Sans"/>
              <a:buChar char="•"/>
            </a:pPr>
            <a:r>
              <a:rPr lang="en-GB" sz="2400">
                <a:solidFill>
                  <a:srgbClr val="635C5B"/>
                </a:solidFill>
                <a:highlight>
                  <a:srgbClr val="FFFFFF"/>
                </a:highlight>
              </a:rPr>
              <a:t>Help the mentee establish personal goals, but keep these separate from performance reviews or other work-related objectives.</a:t>
            </a:r>
            <a:endParaRPr sz="2400">
              <a:solidFill>
                <a:srgbClr val="635C5B"/>
              </a:solidFill>
              <a:highlight>
                <a:srgbClr val="FFFFFF"/>
              </a:highlight>
            </a:endParaRPr>
          </a:p>
          <a:p>
            <a:pPr marL="457200" lvl="0" indent="-381000" algn="l" rtl="0">
              <a:lnSpc>
                <a:spcPct val="100000"/>
              </a:lnSpc>
              <a:spcBef>
                <a:spcPts val="1000"/>
              </a:spcBef>
              <a:spcAft>
                <a:spcPts val="1000"/>
              </a:spcAft>
              <a:buClr>
                <a:srgbClr val="635C5B"/>
              </a:buClr>
              <a:buSzPts val="2400"/>
              <a:buFont typeface="Roboto"/>
              <a:buChar char="•"/>
            </a:pPr>
            <a:r>
              <a:rPr lang="en-GB" sz="2400">
                <a:solidFill>
                  <a:srgbClr val="635C5B"/>
                </a:solidFill>
                <a:highlight>
                  <a:srgbClr val="FFFFFF"/>
                </a:highlight>
              </a:rPr>
              <a:t>Try to leave hierarchy out of the mentor-mentee relationship. Remember…</a:t>
            </a:r>
            <a:r>
              <a:rPr lang="en-GB" sz="2400">
                <a:solidFill>
                  <a:srgbClr val="635C5B"/>
                </a:solidFill>
              </a:rPr>
              <a:t>learning should be two-way in a mentor-mentee relationship!</a:t>
            </a:r>
            <a:endParaRPr sz="2400">
              <a:solidFill>
                <a:srgbClr val="635C5B"/>
              </a:solidFill>
              <a:highlight>
                <a:srgbClr val="FFFFFF"/>
              </a:highlight>
            </a:endParaRPr>
          </a:p>
        </p:txBody>
      </p:sp>
      <p:sp>
        <p:nvSpPr>
          <p:cNvPr id="815" name="Google Shape;815;g28242cf32e3_2_7"/>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5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Key Points	 </a:t>
            </a:r>
            <a:endParaRPr dirty="0"/>
          </a:p>
        </p:txBody>
      </p:sp>
      <p:sp>
        <p:nvSpPr>
          <p:cNvPr id="821" name="Google Shape;821;p55"/>
          <p:cNvSpPr txBox="1">
            <a:spLocks noGrp="1"/>
          </p:cNvSpPr>
          <p:nvPr>
            <p:ph type="body" idx="1"/>
          </p:nvPr>
        </p:nvSpPr>
        <p:spPr>
          <a:xfrm>
            <a:off x="685800" y="1828800"/>
            <a:ext cx="7772400" cy="43434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Relationships are the foundation of effective clinical mentoring.</a:t>
            </a:r>
            <a:endParaRPr/>
          </a:p>
          <a:p>
            <a:pPr marL="230188" lvl="0" indent="-230188" algn="l" rtl="0">
              <a:lnSpc>
                <a:spcPct val="100000"/>
              </a:lnSpc>
              <a:spcBef>
                <a:spcPts val="1200"/>
              </a:spcBef>
              <a:spcAft>
                <a:spcPts val="0"/>
              </a:spcAft>
              <a:buClr>
                <a:srgbClr val="635C5B"/>
              </a:buClr>
              <a:buSzPts val="2400"/>
              <a:buChar char="•"/>
            </a:pPr>
            <a:r>
              <a:rPr lang="en-GB" sz="2400"/>
              <a:t>Strategies to build rapport include listening, patience, eye contact, and use of affirming statements.</a:t>
            </a:r>
            <a:endParaRPr/>
          </a:p>
          <a:p>
            <a:pPr marL="230188" lvl="0" indent="-230188" algn="l" rtl="0">
              <a:lnSpc>
                <a:spcPct val="100000"/>
              </a:lnSpc>
              <a:spcBef>
                <a:spcPts val="1200"/>
              </a:spcBef>
              <a:spcAft>
                <a:spcPts val="0"/>
              </a:spcAft>
              <a:buClr>
                <a:srgbClr val="635C5B"/>
              </a:buClr>
              <a:buSzPts val="2400"/>
              <a:buChar char="•"/>
            </a:pPr>
            <a:r>
              <a:rPr lang="en-GB" sz="2400"/>
              <a:t>There can be barriers to building mentorship relationships, based on cultural differences and expectations, as well as personal and professional factors. Mentors can come prepared with strategies to overcome these barriers. </a:t>
            </a:r>
            <a:endParaRPr/>
          </a:p>
        </p:txBody>
      </p:sp>
      <p:sp>
        <p:nvSpPr>
          <p:cNvPr id="823" name="Google Shape;823;p55"/>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6"/>
          <p:cNvSpPr txBox="1">
            <a:spLocks noGrp="1"/>
          </p:cNvSpPr>
          <p:nvPr>
            <p:ph type="title"/>
          </p:nvPr>
        </p:nvSpPr>
        <p:spPr>
          <a:xfrm>
            <a:off x="691522" y="1742182"/>
            <a:ext cx="74619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Session 4: </a:t>
            </a:r>
            <a:b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b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Effective Communication and Feedback Skills</a:t>
            </a:r>
            <a:endParaRPr/>
          </a:p>
        </p:txBody>
      </p:sp>
      <p:sp>
        <p:nvSpPr>
          <p:cNvPr id="829" name="Google Shape;829;p56"/>
          <p:cNvSpPr txBox="1">
            <a:spLocks noGrp="1"/>
          </p:cNvSpPr>
          <p:nvPr>
            <p:ph type="sldNum" idx="12"/>
          </p:nvPr>
        </p:nvSpPr>
        <p:spPr>
          <a:xfrm>
            <a:off x="8366222" y="6333125"/>
            <a:ext cx="7392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7"/>
          <p:cNvSpPr txBox="1">
            <a:spLocks noGrp="1"/>
          </p:cNvSpPr>
          <p:nvPr>
            <p:ph type="title" idx="4294967295"/>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rgbClr val="BA0C2F"/>
              </a:buClr>
              <a:buSzPts val="2800"/>
              <a:buFont typeface="Gill Sans"/>
              <a:buNone/>
            </a:pPr>
            <a:r>
              <a:rPr lang="en-GB" b="1" dirty="0">
                <a:latin typeface="+mj-lt"/>
              </a:rPr>
              <a:t>Learning Objectives   </a:t>
            </a:r>
            <a:endParaRPr b="1" dirty="0">
              <a:latin typeface="+mj-lt"/>
            </a:endParaRPr>
          </a:p>
        </p:txBody>
      </p:sp>
      <p:sp>
        <p:nvSpPr>
          <p:cNvPr id="836" name="Google Shape;836;p57"/>
          <p:cNvSpPr txBox="1">
            <a:spLocks noGrp="1"/>
          </p:cNvSpPr>
          <p:nvPr>
            <p:ph type="body" idx="4294967295"/>
          </p:nvPr>
        </p:nvSpPr>
        <p:spPr>
          <a:xfrm>
            <a:off x="685800" y="1905000"/>
            <a:ext cx="7772400" cy="3810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635C5B"/>
              </a:buClr>
              <a:buSzPts val="2400"/>
              <a:buFont typeface="Noto Sans Symbols"/>
              <a:buNone/>
            </a:pPr>
            <a:r>
              <a:rPr lang="en-GB" sz="2400">
                <a:latin typeface="+mj-lt"/>
                <a:ea typeface="Gill Sans"/>
                <a:cs typeface="Gill Sans"/>
                <a:sym typeface="Gill Sans"/>
              </a:rPr>
              <a:t>By the end of the session, participants will be able to—</a:t>
            </a:r>
            <a:endParaRPr sz="2400">
              <a:latin typeface="+mj-lt"/>
              <a:ea typeface="Gill Sans"/>
              <a:cs typeface="Gill Sans"/>
              <a:sym typeface="Gill Sans"/>
            </a:endParaRPr>
          </a:p>
          <a:p>
            <a:pPr marL="230188" lvl="0" indent="-230188" algn="l" rtl="0">
              <a:lnSpc>
                <a:spcPct val="100000"/>
              </a:lnSpc>
              <a:spcBef>
                <a:spcPts val="1200"/>
              </a:spcBef>
              <a:spcAft>
                <a:spcPts val="0"/>
              </a:spcAft>
              <a:buClr>
                <a:srgbClr val="635C5B"/>
              </a:buClr>
              <a:buSzPts val="2400"/>
              <a:buChar char="•"/>
            </a:pPr>
            <a:r>
              <a:rPr lang="en-GB" sz="2400">
                <a:latin typeface="+mj-lt"/>
                <a:ea typeface="Gill Sans"/>
                <a:cs typeface="Gill Sans"/>
                <a:sym typeface="Gill Sans"/>
              </a:rPr>
              <a:t>Identify the basic principles of feedback.</a:t>
            </a:r>
            <a:endParaRPr sz="2400">
              <a:latin typeface="+mj-lt"/>
              <a:ea typeface="Gill Sans"/>
              <a:cs typeface="Gill Sans"/>
              <a:sym typeface="Gill Sans"/>
            </a:endParaRPr>
          </a:p>
          <a:p>
            <a:pPr marL="230188" lvl="0" indent="-230188" algn="l" rtl="0">
              <a:lnSpc>
                <a:spcPct val="100000"/>
              </a:lnSpc>
              <a:spcBef>
                <a:spcPts val="1200"/>
              </a:spcBef>
              <a:spcAft>
                <a:spcPts val="0"/>
              </a:spcAft>
              <a:buClr>
                <a:srgbClr val="635C5B"/>
              </a:buClr>
              <a:buSzPts val="2400"/>
              <a:buChar char="•"/>
            </a:pPr>
            <a:r>
              <a:rPr lang="en-GB" sz="2400">
                <a:latin typeface="+mj-lt"/>
                <a:ea typeface="Gill Sans"/>
                <a:cs typeface="Gill Sans"/>
                <a:sym typeface="Gill Sans"/>
              </a:rPr>
              <a:t>Explain the important role of feedback in the context of clinical mentoring.</a:t>
            </a:r>
            <a:endParaRPr sz="2400">
              <a:latin typeface="+mj-lt"/>
              <a:ea typeface="Gill Sans"/>
              <a:cs typeface="Gill Sans"/>
              <a:sym typeface="Gill Sans"/>
            </a:endParaRPr>
          </a:p>
          <a:p>
            <a:pPr marL="230188" lvl="0" indent="-230188" algn="l" rtl="0">
              <a:lnSpc>
                <a:spcPct val="100000"/>
              </a:lnSpc>
              <a:spcBef>
                <a:spcPts val="1200"/>
              </a:spcBef>
              <a:spcAft>
                <a:spcPts val="0"/>
              </a:spcAft>
              <a:buClr>
                <a:srgbClr val="635C5B"/>
              </a:buClr>
              <a:buSzPts val="2400"/>
              <a:buChar char="•"/>
            </a:pPr>
            <a:r>
              <a:rPr lang="en-GB" sz="2400">
                <a:latin typeface="+mj-lt"/>
                <a:ea typeface="Gill Sans"/>
                <a:cs typeface="Gill Sans"/>
                <a:sym typeface="Gill Sans"/>
              </a:rPr>
              <a:t>Demonstrate effective communication styles and constructive feedback.</a:t>
            </a:r>
            <a:endParaRPr sz="2400">
              <a:latin typeface="+mj-lt"/>
              <a:ea typeface="Gill Sans"/>
              <a:cs typeface="Gill Sans"/>
              <a:sym typeface="Gill Sans"/>
            </a:endParaRPr>
          </a:p>
        </p:txBody>
      </p:sp>
      <p:sp>
        <p:nvSpPr>
          <p:cNvPr id="837" name="Google Shape;837;p57"/>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latin typeface="+mj-lt"/>
              </a:rPr>
              <a:t>68</a:t>
            </a:fld>
            <a:endParaRPr>
              <a:latin typeface="+mj-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4" name="Google Shape;844;p5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Mentor-Mentee Communication</a:t>
            </a:r>
            <a:endParaRPr/>
          </a:p>
        </p:txBody>
      </p:sp>
      <p:sp>
        <p:nvSpPr>
          <p:cNvPr id="843" name="Google Shape;843;p5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People learn best from mentors who are sincere, approachable, and non-judgemental.</a:t>
            </a:r>
            <a:endParaRPr/>
          </a:p>
          <a:p>
            <a:pPr marL="230188" lvl="0" indent="-230188" algn="l" rtl="0">
              <a:lnSpc>
                <a:spcPct val="100000"/>
              </a:lnSpc>
              <a:spcBef>
                <a:spcPts val="1200"/>
              </a:spcBef>
              <a:spcAft>
                <a:spcPts val="0"/>
              </a:spcAft>
              <a:buClr>
                <a:srgbClr val="635C5B"/>
              </a:buClr>
              <a:buSzPts val="2400"/>
              <a:buChar char="•"/>
            </a:pPr>
            <a:r>
              <a:rPr lang="en-GB" sz="2400"/>
              <a:t>These qualities are communicated by facial expressions, followed by tone, and, to a limited extent, by words.</a:t>
            </a:r>
            <a:endParaRPr/>
          </a:p>
          <a:p>
            <a:pPr marL="230188" lvl="0" indent="-230188" algn="l" rtl="0">
              <a:lnSpc>
                <a:spcPct val="100000"/>
              </a:lnSpc>
              <a:spcBef>
                <a:spcPts val="1200"/>
              </a:spcBef>
              <a:spcAft>
                <a:spcPts val="0"/>
              </a:spcAft>
              <a:buClr>
                <a:srgbClr val="635C5B"/>
              </a:buClr>
              <a:buSzPts val="2400"/>
              <a:buChar char="•"/>
            </a:pPr>
            <a:r>
              <a:rPr lang="en-GB" sz="2400"/>
              <a:t>People often remember </a:t>
            </a:r>
            <a:br>
              <a:rPr lang="en-GB" sz="2400"/>
            </a:br>
            <a:r>
              <a:rPr lang="en-GB" sz="2400"/>
              <a:t>more about </a:t>
            </a:r>
            <a:r>
              <a:rPr lang="en-GB" sz="2400" u="sng"/>
              <a:t>how</a:t>
            </a:r>
            <a:r>
              <a:rPr lang="en-GB" sz="2400"/>
              <a:t> a subject </a:t>
            </a:r>
            <a:br>
              <a:rPr lang="en-GB" sz="2400"/>
            </a:br>
            <a:r>
              <a:rPr lang="en-GB" sz="2400"/>
              <a:t>is communicated than the </a:t>
            </a:r>
            <a:br>
              <a:rPr lang="en-GB" sz="2400"/>
            </a:br>
            <a:r>
              <a:rPr lang="en-GB" sz="2400"/>
              <a:t>speaker’s knowledge of </a:t>
            </a:r>
            <a:br>
              <a:rPr lang="en-GB" sz="2400"/>
            </a:br>
            <a:r>
              <a:rPr lang="en-GB" sz="2400"/>
              <a:t>the subject.</a:t>
            </a:r>
            <a:endParaRPr/>
          </a:p>
        </p:txBody>
      </p:sp>
      <p:pic>
        <p:nvPicPr>
          <p:cNvPr id="846" name="Google Shape;846;p58" descr="A man in a lab coat sits behind a desk and watches a man going through the entries in a large register."/>
          <p:cNvPicPr preferRelativeResize="0"/>
          <p:nvPr/>
        </p:nvPicPr>
        <p:blipFill rotWithShape="1">
          <a:blip r:embed="rId3">
            <a:alphaModFix/>
          </a:blip>
          <a:srcRect/>
          <a:stretch/>
        </p:blipFill>
        <p:spPr>
          <a:xfrm>
            <a:off x="4393748" y="3261820"/>
            <a:ext cx="4475670" cy="2987510"/>
          </a:xfrm>
          <a:prstGeom prst="rect">
            <a:avLst/>
          </a:prstGeom>
          <a:noFill/>
          <a:ln>
            <a:noFill/>
          </a:ln>
        </p:spPr>
      </p:pic>
      <p:sp>
        <p:nvSpPr>
          <p:cNvPr id="845" name="Google Shape;845;p58"/>
          <p:cNvSpPr txBox="1"/>
          <p:nvPr/>
        </p:nvSpPr>
        <p:spPr>
          <a:xfrm rot="5400000">
            <a:off x="6725539" y="5244450"/>
            <a:ext cx="4533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Photo credit: Allan </a:t>
            </a:r>
            <a:r>
              <a:rPr lang="en-GB" sz="1000" b="0" i="0" u="none" strike="noStrike" cap="none" dirty="0" err="1">
                <a:solidFill>
                  <a:schemeClr val="accent3"/>
                </a:solidFill>
                <a:latin typeface="+mj-lt"/>
                <a:ea typeface="Gill Sans"/>
                <a:cs typeface="Gill Sans"/>
                <a:sym typeface="Gill Sans"/>
              </a:rPr>
              <a:t>Gichigi</a:t>
            </a:r>
            <a:r>
              <a:rPr lang="en-GB" sz="1000" b="0" i="0" u="none" strike="noStrike" cap="none" dirty="0">
                <a:solidFill>
                  <a:schemeClr val="accent3"/>
                </a:solidFill>
                <a:latin typeface="+mj-lt"/>
                <a:ea typeface="Gill Sans"/>
                <a:cs typeface="Gill Sans"/>
                <a:sym typeface="Gill Sans"/>
              </a:rPr>
              <a:t>/MCSP</a:t>
            </a:r>
            <a:endParaRPr sz="1400" b="0" i="0" u="none" strike="noStrike" cap="none" dirty="0">
              <a:solidFill>
                <a:srgbClr val="000000"/>
              </a:solidFill>
              <a:latin typeface="+mj-lt"/>
              <a:ea typeface="Gill Sans"/>
              <a:cs typeface="Gill Sans"/>
              <a:sym typeface="Gill Sans"/>
            </a:endParaRPr>
          </a:p>
        </p:txBody>
      </p:sp>
      <p:sp>
        <p:nvSpPr>
          <p:cNvPr id="847" name="Google Shape;847;p58"/>
          <p:cNvSpPr txBox="1">
            <a:spLocks noGrp="1"/>
          </p:cNvSpPr>
          <p:nvPr>
            <p:ph type="sldNum" idx="12"/>
          </p:nvPr>
        </p:nvSpPr>
        <p:spPr>
          <a:xfrm>
            <a:off x="8244470" y="6333125"/>
            <a:ext cx="861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g2a37ad84ba3_0_391"/>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Review of Key Concepts: The Importance of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Breastfeeding</a:t>
            </a:r>
            <a:endParaRPr/>
          </a:p>
        </p:txBody>
      </p:sp>
      <p:sp>
        <p:nvSpPr>
          <p:cNvPr id="287" name="Google Shape;287;g2a37ad84ba3_0_391"/>
          <p:cNvSpPr txBox="1"/>
          <p:nvPr/>
        </p:nvSpPr>
        <p:spPr>
          <a:xfrm>
            <a:off x="556650" y="1582950"/>
            <a:ext cx="8031300" cy="1005373"/>
          </a:xfrm>
          <a:prstGeom prst="rect">
            <a:avLst/>
          </a:prstGeom>
          <a:noFill/>
          <a:ln>
            <a:noFill/>
          </a:ln>
        </p:spPr>
        <p:txBody>
          <a:bodyPr spcFirstLastPara="1" wrap="square" lIns="91425" tIns="91425" rIns="91425" bIns="91425" anchor="t" anchorCtr="0">
            <a:spAutoFit/>
          </a:bodyPr>
          <a:lstStyle/>
          <a:p>
            <a:pPr marL="457200" lvl="0" indent="-371475" algn="l" rtl="0">
              <a:spcBef>
                <a:spcPts val="0"/>
              </a:spcBef>
              <a:spcAft>
                <a:spcPts val="1000"/>
              </a:spcAft>
              <a:buClr>
                <a:schemeClr val="accent3"/>
              </a:buClr>
              <a:buSzPts val="2250"/>
              <a:buChar char="•"/>
            </a:pPr>
            <a:r>
              <a:rPr lang="en-GB" sz="2250">
                <a:solidFill>
                  <a:schemeClr val="accent3"/>
                </a:solidFill>
                <a:latin typeface="+mj-lt"/>
                <a:ea typeface="Gill Sans"/>
                <a:cs typeface="Gill Sans"/>
                <a:sym typeface="Gill Sans"/>
              </a:rPr>
              <a:t>Breastfeeding has health, nutrition, and cognitive benefits for both children and mothers. </a:t>
            </a:r>
            <a:endParaRPr>
              <a:latin typeface="+mj-lt"/>
            </a:endParaRPr>
          </a:p>
        </p:txBody>
      </p:sp>
      <p:sp>
        <p:nvSpPr>
          <p:cNvPr id="282" name="Google Shape;282;g2a37ad84ba3_0_391"/>
          <p:cNvSpPr txBox="1">
            <a:spLocks noGrp="1"/>
          </p:cNvSpPr>
          <p:nvPr>
            <p:ph type="body" idx="1"/>
          </p:nvPr>
        </p:nvSpPr>
        <p:spPr>
          <a:xfrm>
            <a:off x="686100" y="2671500"/>
            <a:ext cx="4074900" cy="3500700"/>
          </a:xfrm>
          <a:prstGeom prst="rect">
            <a:avLst/>
          </a:prstGeom>
        </p:spPr>
        <p:txBody>
          <a:bodyPr spcFirstLastPara="1" wrap="square" lIns="0" tIns="0" rIns="0" bIns="0" anchor="t" anchorCtr="0">
            <a:normAutofit lnSpcReduction="10000"/>
          </a:bodyPr>
          <a:lstStyle/>
          <a:p>
            <a:pPr marL="457200" lvl="0" indent="-371475" algn="l" rtl="0">
              <a:lnSpc>
                <a:spcPct val="100000"/>
              </a:lnSpc>
              <a:spcBef>
                <a:spcPts val="0"/>
              </a:spcBef>
              <a:spcAft>
                <a:spcPts val="0"/>
              </a:spcAft>
              <a:buClr>
                <a:schemeClr val="accent3"/>
              </a:buClr>
              <a:buSzPts val="2250"/>
              <a:buChar char="•"/>
            </a:pPr>
            <a:r>
              <a:rPr lang="en-GB" sz="2250" dirty="0">
                <a:solidFill>
                  <a:schemeClr val="accent3"/>
                </a:solidFill>
              </a:rPr>
              <a:t>International recommendations include— </a:t>
            </a:r>
            <a:endParaRPr sz="2250" dirty="0">
              <a:solidFill>
                <a:schemeClr val="accent3"/>
              </a:solidFill>
            </a:endParaRPr>
          </a:p>
          <a:p>
            <a:pPr marL="914400" lvl="1" indent="-371475" algn="l" rtl="0">
              <a:lnSpc>
                <a:spcPct val="100000"/>
              </a:lnSpc>
              <a:spcBef>
                <a:spcPts val="0"/>
              </a:spcBef>
              <a:spcAft>
                <a:spcPts val="0"/>
              </a:spcAft>
              <a:buClr>
                <a:schemeClr val="accent3"/>
              </a:buClr>
              <a:buSzPts val="2250"/>
              <a:buChar char="–"/>
            </a:pPr>
            <a:r>
              <a:rPr lang="en-GB" sz="2250" dirty="0">
                <a:solidFill>
                  <a:schemeClr val="accent3"/>
                </a:solidFill>
                <a:latin typeface="+mj-lt"/>
              </a:rPr>
              <a:t>initiating breastfeeding within one hour of birth</a:t>
            </a:r>
            <a:endParaRPr sz="2250" dirty="0">
              <a:solidFill>
                <a:schemeClr val="accent3"/>
              </a:solidFill>
              <a:latin typeface="+mj-lt"/>
            </a:endParaRPr>
          </a:p>
          <a:p>
            <a:pPr marL="914400" lvl="1" indent="-371475" algn="l" rtl="0">
              <a:lnSpc>
                <a:spcPct val="100000"/>
              </a:lnSpc>
              <a:spcBef>
                <a:spcPts val="1000"/>
              </a:spcBef>
              <a:spcAft>
                <a:spcPts val="0"/>
              </a:spcAft>
              <a:buClr>
                <a:schemeClr val="accent3"/>
              </a:buClr>
              <a:buSzPts val="2250"/>
              <a:buChar char="–"/>
            </a:pPr>
            <a:r>
              <a:rPr lang="en-GB" sz="2250" dirty="0">
                <a:solidFill>
                  <a:schemeClr val="accent3"/>
                </a:solidFill>
                <a:latin typeface="+mj-lt"/>
              </a:rPr>
              <a:t>exclusive breastfeeding for the first six months</a:t>
            </a:r>
            <a:endParaRPr sz="2250" dirty="0">
              <a:solidFill>
                <a:schemeClr val="accent3"/>
              </a:solidFill>
              <a:latin typeface="+mj-lt"/>
            </a:endParaRPr>
          </a:p>
          <a:p>
            <a:pPr marL="914400" lvl="1" indent="-371475" algn="l" rtl="0">
              <a:lnSpc>
                <a:spcPct val="100000"/>
              </a:lnSpc>
              <a:spcBef>
                <a:spcPts val="1200"/>
              </a:spcBef>
              <a:spcAft>
                <a:spcPts val="1000"/>
              </a:spcAft>
              <a:buClr>
                <a:schemeClr val="accent3"/>
              </a:buClr>
              <a:buSzPts val="2250"/>
              <a:buChar char="–"/>
            </a:pPr>
            <a:r>
              <a:rPr lang="en-GB" sz="2250" dirty="0">
                <a:solidFill>
                  <a:schemeClr val="accent3"/>
                </a:solidFill>
                <a:latin typeface="+mj-lt"/>
              </a:rPr>
              <a:t>continued breastfeeding with complementary feeding until two years of age and beyond.</a:t>
            </a:r>
            <a:endParaRPr sz="2050" dirty="0">
              <a:solidFill>
                <a:schemeClr val="accent3"/>
              </a:solidFill>
              <a:latin typeface="+mj-lt"/>
            </a:endParaRPr>
          </a:p>
        </p:txBody>
      </p:sp>
      <p:pic>
        <p:nvPicPr>
          <p:cNvPr id="286" name="Google Shape;286;g2a37ad84ba3_0_391" descr="Medical practitioners attend to a woman breastfeeding a newborn in a medical facility."/>
          <p:cNvPicPr preferRelativeResize="0"/>
          <p:nvPr/>
        </p:nvPicPr>
        <p:blipFill>
          <a:blip r:embed="rId3">
            <a:alphaModFix/>
          </a:blip>
          <a:stretch>
            <a:fillRect/>
          </a:stretch>
        </p:blipFill>
        <p:spPr>
          <a:xfrm>
            <a:off x="4855750" y="2901889"/>
            <a:ext cx="4074900" cy="2715910"/>
          </a:xfrm>
          <a:prstGeom prst="rect">
            <a:avLst/>
          </a:prstGeom>
          <a:noFill/>
          <a:ln>
            <a:noFill/>
          </a:ln>
        </p:spPr>
      </p:pic>
      <p:sp>
        <p:nvSpPr>
          <p:cNvPr id="284" name="Google Shape;284;g2a37ad84ba3_0_391"/>
          <p:cNvSpPr txBox="1"/>
          <p:nvPr/>
        </p:nvSpPr>
        <p:spPr>
          <a:xfrm rot="233">
            <a:off x="4761000" y="5617949"/>
            <a:ext cx="442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accent3"/>
                </a:solidFill>
                <a:latin typeface="+mj-lt"/>
                <a:ea typeface="Gill Sans"/>
                <a:cs typeface="Gill Sans"/>
                <a:sym typeface="Gill Sans"/>
              </a:rPr>
              <a:t>Photo credit: Fridah Bwari/Save the Children</a:t>
            </a:r>
            <a:endParaRPr sz="1000">
              <a:solidFill>
                <a:schemeClr val="accent3"/>
              </a:solidFill>
              <a:latin typeface="+mj-lt"/>
              <a:ea typeface="Gill Sans"/>
              <a:cs typeface="Gill Sans"/>
              <a:sym typeface="Gill Sans"/>
            </a:endParaRPr>
          </a:p>
          <a:p>
            <a:pPr marL="0" lvl="0" indent="0" algn="l" rtl="0">
              <a:spcBef>
                <a:spcPts val="0"/>
              </a:spcBef>
              <a:spcAft>
                <a:spcPts val="0"/>
              </a:spcAft>
              <a:buNone/>
            </a:pPr>
            <a:endParaRPr>
              <a:latin typeface="+mj-lt"/>
              <a:ea typeface="Gill Sans"/>
              <a:cs typeface="Gill Sans"/>
              <a:sym typeface="Gill Sans"/>
            </a:endParaRPr>
          </a:p>
        </p:txBody>
      </p:sp>
      <p:sp>
        <p:nvSpPr>
          <p:cNvPr id="285" name="Google Shape;285;g2a37ad84ba3_0_39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5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Types of Communication</a:t>
            </a:r>
            <a:endParaRPr/>
          </a:p>
        </p:txBody>
      </p:sp>
      <p:sp>
        <p:nvSpPr>
          <p:cNvPr id="853" name="Google Shape;853;p59"/>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200"/>
              <a:buFont typeface="Noto Sans Symbols"/>
              <a:buNone/>
            </a:pPr>
            <a:r>
              <a:rPr lang="en-GB" sz="2200" dirty="0"/>
              <a:t>Communication can be either</a:t>
            </a:r>
            <a:r>
              <a:rPr lang="en-GB" sz="2200" dirty="0">
                <a:ea typeface="Gill Sans"/>
                <a:cs typeface="Gill Sans"/>
                <a:sym typeface="Gill Sans"/>
              </a:rPr>
              <a:t>—</a:t>
            </a:r>
            <a:endParaRPr sz="2200" dirty="0"/>
          </a:p>
          <a:p>
            <a:pPr marL="230188" lvl="0" indent="-230188" algn="l" rtl="0">
              <a:lnSpc>
                <a:spcPct val="100000"/>
              </a:lnSpc>
              <a:spcBef>
                <a:spcPts val="1200"/>
              </a:spcBef>
              <a:spcAft>
                <a:spcPts val="0"/>
              </a:spcAft>
              <a:buClr>
                <a:srgbClr val="635C5B"/>
              </a:buClr>
              <a:buSzPts val="2200"/>
              <a:buChar char="•"/>
            </a:pPr>
            <a:r>
              <a:rPr lang="en-GB" sz="2200" b="1" dirty="0"/>
              <a:t>Verbal</a:t>
            </a:r>
            <a:r>
              <a:rPr lang="en-GB" sz="2200" dirty="0"/>
              <a:t>: Spoken words </a:t>
            </a:r>
            <a:endParaRPr dirty="0"/>
          </a:p>
          <a:p>
            <a:pPr marL="230188" lvl="0" indent="-230188" algn="l" rtl="0">
              <a:lnSpc>
                <a:spcPct val="100000"/>
              </a:lnSpc>
              <a:spcBef>
                <a:spcPts val="1200"/>
              </a:spcBef>
              <a:spcAft>
                <a:spcPts val="0"/>
              </a:spcAft>
              <a:buClr>
                <a:srgbClr val="635C5B"/>
              </a:buClr>
              <a:buSzPts val="2200"/>
              <a:buChar char="•"/>
            </a:pPr>
            <a:r>
              <a:rPr lang="en-GB" sz="2200" b="1" dirty="0"/>
              <a:t>Nonverbal</a:t>
            </a:r>
            <a:r>
              <a:rPr lang="en-GB" sz="2200" dirty="0"/>
              <a:t>:</a:t>
            </a:r>
            <a:endParaRPr dirty="0"/>
          </a:p>
          <a:p>
            <a:pPr marL="796927" lvl="1" algn="l" rtl="0">
              <a:lnSpc>
                <a:spcPct val="100000"/>
              </a:lnSpc>
              <a:spcBef>
                <a:spcPts val="1200"/>
              </a:spcBef>
              <a:spcAft>
                <a:spcPts val="0"/>
              </a:spcAft>
              <a:buClr>
                <a:srgbClr val="635C5B"/>
              </a:buClr>
              <a:buSzPts val="2200"/>
              <a:buFont typeface="Arial Narrow" panose="020B0606020202030204" pitchFamily="34" charset="0"/>
              <a:buChar char="—"/>
            </a:pPr>
            <a:r>
              <a:rPr lang="en-GB" sz="2200" dirty="0">
                <a:latin typeface="+mj-lt"/>
              </a:rPr>
              <a:t>The way we stand and sit</a:t>
            </a:r>
            <a:endParaRPr dirty="0">
              <a:latin typeface="+mj-lt"/>
            </a:endParaRPr>
          </a:p>
          <a:p>
            <a:pPr marL="796927" lvl="1" algn="l" rtl="0">
              <a:lnSpc>
                <a:spcPct val="100000"/>
              </a:lnSpc>
              <a:spcBef>
                <a:spcPts val="1200"/>
              </a:spcBef>
              <a:spcAft>
                <a:spcPts val="0"/>
              </a:spcAft>
              <a:buClr>
                <a:srgbClr val="635C5B"/>
              </a:buClr>
              <a:buSzPts val="2200"/>
              <a:buFont typeface="Arial Narrow" panose="020B0606020202030204" pitchFamily="34" charset="0"/>
              <a:buChar char="—"/>
            </a:pPr>
            <a:r>
              <a:rPr lang="en-GB" sz="2200" dirty="0">
                <a:latin typeface="+mj-lt"/>
              </a:rPr>
              <a:t>Facial expressions </a:t>
            </a:r>
            <a:endParaRPr dirty="0">
              <a:latin typeface="+mj-lt"/>
            </a:endParaRPr>
          </a:p>
          <a:p>
            <a:pPr marL="796927" lvl="1" algn="l" rtl="0">
              <a:lnSpc>
                <a:spcPct val="100000"/>
              </a:lnSpc>
              <a:spcBef>
                <a:spcPts val="1200"/>
              </a:spcBef>
              <a:spcAft>
                <a:spcPts val="0"/>
              </a:spcAft>
              <a:buClr>
                <a:srgbClr val="635C5B"/>
              </a:buClr>
              <a:buSzPts val="2200"/>
              <a:buFont typeface="Arial Narrow" panose="020B0606020202030204" pitchFamily="34" charset="0"/>
              <a:buChar char="—"/>
            </a:pPr>
            <a:r>
              <a:rPr lang="en-GB" sz="2200" dirty="0">
                <a:latin typeface="+mj-lt"/>
              </a:rPr>
              <a:t>Silence </a:t>
            </a:r>
            <a:endParaRPr dirty="0">
              <a:latin typeface="+mj-lt"/>
            </a:endParaRPr>
          </a:p>
          <a:p>
            <a:pPr marL="796927" lvl="1" algn="l" rtl="0">
              <a:lnSpc>
                <a:spcPct val="100000"/>
              </a:lnSpc>
              <a:spcBef>
                <a:spcPts val="1200"/>
              </a:spcBef>
              <a:spcAft>
                <a:spcPts val="0"/>
              </a:spcAft>
              <a:buClr>
                <a:srgbClr val="635C5B"/>
              </a:buClr>
              <a:buSzPts val="2200"/>
              <a:buFont typeface="Arial Narrow" panose="020B0606020202030204" pitchFamily="34" charset="0"/>
              <a:buChar char="—"/>
            </a:pPr>
            <a:r>
              <a:rPr lang="en-GB" sz="2200" dirty="0">
                <a:latin typeface="+mj-lt"/>
              </a:rPr>
              <a:t>Eye contact</a:t>
            </a:r>
            <a:endParaRPr dirty="0">
              <a:latin typeface="+mj-lt"/>
            </a:endParaRPr>
          </a:p>
          <a:p>
            <a:pPr marL="796927" lvl="1" algn="l" rtl="0">
              <a:lnSpc>
                <a:spcPct val="100000"/>
              </a:lnSpc>
              <a:spcBef>
                <a:spcPts val="1200"/>
              </a:spcBef>
              <a:spcAft>
                <a:spcPts val="0"/>
              </a:spcAft>
              <a:buClr>
                <a:srgbClr val="635C5B"/>
              </a:buClr>
              <a:buSzPts val="2200"/>
              <a:buFont typeface="Arial Narrow" panose="020B0606020202030204" pitchFamily="34" charset="0"/>
              <a:buChar char="—"/>
            </a:pPr>
            <a:r>
              <a:rPr lang="en-GB" sz="2200" dirty="0">
                <a:latin typeface="+mj-lt"/>
              </a:rPr>
              <a:t>Gestures (smiling, leaning forward, nodding)</a:t>
            </a:r>
            <a:endParaRPr dirty="0">
              <a:latin typeface="+mj-lt"/>
            </a:endParaRPr>
          </a:p>
        </p:txBody>
      </p:sp>
      <p:pic>
        <p:nvPicPr>
          <p:cNvPr id="855" name="Google Shape;855;p59" descr="Slide 70 of a presentation deck. The slide is titled types of communication. It features a pie chart whose tiny chunk is labeled verbal and the larger chunk is labeled nonverbal."/>
          <p:cNvPicPr preferRelativeResize="0"/>
          <p:nvPr/>
        </p:nvPicPr>
        <p:blipFill>
          <a:blip r:embed="rId3">
            <a:alphaModFix/>
          </a:blip>
          <a:stretch>
            <a:fillRect/>
          </a:stretch>
        </p:blipFill>
        <p:spPr>
          <a:xfrm>
            <a:off x="4865625" y="1882250"/>
            <a:ext cx="3881351" cy="2568075"/>
          </a:xfrm>
          <a:prstGeom prst="rect">
            <a:avLst/>
          </a:prstGeom>
          <a:noFill/>
          <a:ln>
            <a:noFill/>
          </a:ln>
        </p:spPr>
      </p:pic>
      <p:sp>
        <p:nvSpPr>
          <p:cNvPr id="856" name="Google Shape;856;p59"/>
          <p:cNvSpPr txBox="1">
            <a:spLocks noGrp="1"/>
          </p:cNvSpPr>
          <p:nvPr>
            <p:ph type="sldNum" idx="12"/>
          </p:nvPr>
        </p:nvSpPr>
        <p:spPr>
          <a:xfrm>
            <a:off x="8458197"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Activity: Nonverbal Communication</a:t>
            </a:r>
            <a:endParaRPr/>
          </a:p>
        </p:txBody>
      </p:sp>
      <p:sp>
        <p:nvSpPr>
          <p:cNvPr id="869" name="Google Shape;869;p60"/>
          <p:cNvSpPr txBox="1"/>
          <p:nvPr/>
        </p:nvSpPr>
        <p:spPr>
          <a:xfrm>
            <a:off x="1861911" y="1540782"/>
            <a:ext cx="557847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mj-lt"/>
                <a:ea typeface="Gill Sans"/>
                <a:cs typeface="Gill Sans"/>
                <a:sym typeface="Gill Sans"/>
              </a:rPr>
              <a:t>What do these mean?</a:t>
            </a:r>
            <a:endParaRPr sz="1400" b="0" i="0" u="none" strike="noStrike" cap="none">
              <a:solidFill>
                <a:srgbClr val="000000"/>
              </a:solidFill>
              <a:latin typeface="+mj-lt"/>
              <a:ea typeface="Gill Sans"/>
              <a:cs typeface="Gill Sans"/>
              <a:sym typeface="Gill Sans"/>
            </a:endParaRPr>
          </a:p>
        </p:txBody>
      </p:sp>
      <p:pic>
        <p:nvPicPr>
          <p:cNvPr id="863" name="Google Shape;863;p60" descr="A cartoon sketch of a bust of a man in a necktie and coat with the index finger of the left hand on his right cheek."/>
          <p:cNvPicPr preferRelativeResize="0"/>
          <p:nvPr/>
        </p:nvPicPr>
        <p:blipFill rotWithShape="1">
          <a:blip r:embed="rId3">
            <a:alphaModFix/>
          </a:blip>
          <a:srcRect/>
          <a:stretch/>
        </p:blipFill>
        <p:spPr>
          <a:xfrm>
            <a:off x="1021398" y="2286000"/>
            <a:ext cx="1554162" cy="1819275"/>
          </a:xfrm>
          <a:prstGeom prst="rect">
            <a:avLst/>
          </a:prstGeom>
          <a:noFill/>
          <a:ln>
            <a:noFill/>
          </a:ln>
        </p:spPr>
      </p:pic>
      <p:pic>
        <p:nvPicPr>
          <p:cNvPr id="868" name="Google Shape;868;p60" descr="A cartoon sketch of a man with his left hand holding his face."/>
          <p:cNvPicPr preferRelativeResize="0"/>
          <p:nvPr/>
        </p:nvPicPr>
        <p:blipFill rotWithShape="1">
          <a:blip r:embed="rId4">
            <a:alphaModFix/>
          </a:blip>
          <a:srcRect/>
          <a:stretch/>
        </p:blipFill>
        <p:spPr>
          <a:xfrm>
            <a:off x="3789680" y="2270125"/>
            <a:ext cx="1390650" cy="1844675"/>
          </a:xfrm>
          <a:prstGeom prst="rect">
            <a:avLst/>
          </a:prstGeom>
          <a:noFill/>
          <a:ln>
            <a:noFill/>
          </a:ln>
        </p:spPr>
      </p:pic>
      <p:pic>
        <p:nvPicPr>
          <p:cNvPr id="866" name="Google Shape;866;p60" descr="A woman talks on a phone from the left hand and appears to be flustered. Her hand is on her right forehead."/>
          <p:cNvPicPr preferRelativeResize="0"/>
          <p:nvPr/>
        </p:nvPicPr>
        <p:blipFill rotWithShape="1">
          <a:blip r:embed="rId5">
            <a:alphaModFix/>
          </a:blip>
          <a:srcRect/>
          <a:stretch/>
        </p:blipFill>
        <p:spPr>
          <a:xfrm>
            <a:off x="6548120" y="2590800"/>
            <a:ext cx="1752600" cy="1168400"/>
          </a:xfrm>
          <a:prstGeom prst="rect">
            <a:avLst/>
          </a:prstGeom>
          <a:noFill/>
          <a:ln w="9525" cap="flat" cmpd="sng">
            <a:solidFill>
              <a:schemeClr val="dk1"/>
            </a:solidFill>
            <a:prstDash val="solid"/>
            <a:miter lim="800000"/>
            <a:headEnd type="none" w="sm" len="sm"/>
            <a:tailEnd type="none" w="sm" len="sm"/>
          </a:ln>
        </p:spPr>
      </p:pic>
      <p:pic>
        <p:nvPicPr>
          <p:cNvPr id="864" name="Google Shape;864;p60" descr="A cartoon sketch of a man looking at a wall clock. He is tapping the desk with one hand and has another hand clamped into a fist on his cheeks. He appears to be waiting for the clock to strike 5."/>
          <p:cNvPicPr preferRelativeResize="0"/>
          <p:nvPr/>
        </p:nvPicPr>
        <p:blipFill rotWithShape="1">
          <a:blip r:embed="rId6">
            <a:alphaModFix/>
          </a:blip>
          <a:srcRect/>
          <a:stretch/>
        </p:blipFill>
        <p:spPr>
          <a:xfrm>
            <a:off x="1122680" y="4648200"/>
            <a:ext cx="1450975" cy="1481138"/>
          </a:xfrm>
          <a:prstGeom prst="rect">
            <a:avLst/>
          </a:prstGeom>
          <a:noFill/>
          <a:ln>
            <a:noFill/>
          </a:ln>
        </p:spPr>
      </p:pic>
      <p:pic>
        <p:nvPicPr>
          <p:cNvPr id="867" name="Google Shape;867;p60" descr="A cartoon sketch of a girl with crossed arms glancing sideways with a straight head."/>
          <p:cNvPicPr preferRelativeResize="0"/>
          <p:nvPr/>
        </p:nvPicPr>
        <p:blipFill rotWithShape="1">
          <a:blip r:embed="rId7">
            <a:alphaModFix/>
          </a:blip>
          <a:srcRect/>
          <a:stretch/>
        </p:blipFill>
        <p:spPr>
          <a:xfrm>
            <a:off x="3754120" y="4495800"/>
            <a:ext cx="1370013" cy="1795463"/>
          </a:xfrm>
          <a:prstGeom prst="rect">
            <a:avLst/>
          </a:prstGeom>
          <a:noFill/>
          <a:ln>
            <a:noFill/>
          </a:ln>
        </p:spPr>
      </p:pic>
      <p:pic>
        <p:nvPicPr>
          <p:cNvPr id="865" name="Google Shape;865;p60" descr="A woman in a sleeveless t-shirt appears to be jumping in joy."/>
          <p:cNvPicPr preferRelativeResize="0"/>
          <p:nvPr/>
        </p:nvPicPr>
        <p:blipFill rotWithShape="1">
          <a:blip r:embed="rId8">
            <a:alphaModFix/>
          </a:blip>
          <a:srcRect/>
          <a:stretch/>
        </p:blipFill>
        <p:spPr>
          <a:xfrm>
            <a:off x="6786880" y="4343400"/>
            <a:ext cx="1317625" cy="1981200"/>
          </a:xfrm>
          <a:prstGeom prst="rect">
            <a:avLst/>
          </a:prstGeom>
          <a:noFill/>
          <a:ln w="9525" cap="flat" cmpd="sng">
            <a:solidFill>
              <a:schemeClr val="hlink"/>
            </a:solidFill>
            <a:prstDash val="solid"/>
            <a:miter lim="800000"/>
            <a:headEnd type="none" w="sm" len="sm"/>
            <a:tailEnd type="none" w="sm" len="sm"/>
          </a:ln>
        </p:spPr>
      </p:pic>
      <p:sp>
        <p:nvSpPr>
          <p:cNvPr id="870" name="Google Shape;870;p60"/>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additive="base">
                                        <p:cTn id="7" dur="500"/>
                                        <p:tgtEl>
                                          <p:spTgt spid="8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8"/>
                                        </p:tgtEl>
                                        <p:attrNameLst>
                                          <p:attrName>style.visibility</p:attrName>
                                        </p:attrNameLst>
                                      </p:cBhvr>
                                      <p:to>
                                        <p:strVal val="visible"/>
                                      </p:to>
                                    </p:set>
                                    <p:anim calcmode="lin" valueType="num">
                                      <p:cBhvr additive="base">
                                        <p:cTn id="12" dur="500"/>
                                        <p:tgtEl>
                                          <p:spTgt spid="86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66"/>
                                        </p:tgtEl>
                                        <p:attrNameLst>
                                          <p:attrName>style.visibility</p:attrName>
                                        </p:attrNameLst>
                                      </p:cBhvr>
                                      <p:to>
                                        <p:strVal val="visible"/>
                                      </p:to>
                                    </p:set>
                                    <p:anim calcmode="lin" valueType="num">
                                      <p:cBhvr additive="base">
                                        <p:cTn id="17" dur="500"/>
                                        <p:tgtEl>
                                          <p:spTgt spid="86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64"/>
                                        </p:tgtEl>
                                        <p:attrNameLst>
                                          <p:attrName>style.visibility</p:attrName>
                                        </p:attrNameLst>
                                      </p:cBhvr>
                                      <p:to>
                                        <p:strVal val="visible"/>
                                      </p:to>
                                    </p:set>
                                    <p:anim calcmode="lin" valueType="num">
                                      <p:cBhvr additive="base">
                                        <p:cTn id="22" dur="500"/>
                                        <p:tgtEl>
                                          <p:spTgt spid="8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67"/>
                                        </p:tgtEl>
                                        <p:attrNameLst>
                                          <p:attrName>style.visibility</p:attrName>
                                        </p:attrNameLst>
                                      </p:cBhvr>
                                      <p:to>
                                        <p:strVal val="visible"/>
                                      </p:to>
                                    </p:set>
                                    <p:anim calcmode="lin" valueType="num">
                                      <p:cBhvr additive="base">
                                        <p:cTn id="27" dur="500"/>
                                        <p:tgtEl>
                                          <p:spTgt spid="86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65"/>
                                        </p:tgtEl>
                                        <p:attrNameLst>
                                          <p:attrName>style.visibility</p:attrName>
                                        </p:attrNameLst>
                                      </p:cBhvr>
                                      <p:to>
                                        <p:strVal val="visible"/>
                                      </p:to>
                                    </p:set>
                                    <p:anim calcmode="lin" valueType="num">
                                      <p:cBhvr additive="base">
                                        <p:cTn id="32" dur="500"/>
                                        <p:tgtEl>
                                          <p:spTgt spid="8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6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Communication Process</a:t>
            </a:r>
            <a:endParaRPr/>
          </a:p>
        </p:txBody>
      </p:sp>
      <p:sp>
        <p:nvSpPr>
          <p:cNvPr id="876" name="Google Shape;876;p61"/>
          <p:cNvSpPr txBox="1">
            <a:spLocks noGrp="1"/>
          </p:cNvSpPr>
          <p:nvPr>
            <p:ph type="body" idx="1"/>
          </p:nvPr>
        </p:nvSpPr>
        <p:spPr>
          <a:xfrm>
            <a:off x="685800" y="1600200"/>
            <a:ext cx="79248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A message sender creates a message for the message receiver.</a:t>
            </a:r>
            <a:endParaRPr/>
          </a:p>
          <a:p>
            <a:pPr marL="230188" lvl="0" indent="-230188" algn="l" rtl="0">
              <a:lnSpc>
                <a:spcPct val="100000"/>
              </a:lnSpc>
              <a:spcBef>
                <a:spcPts val="1200"/>
              </a:spcBef>
              <a:spcAft>
                <a:spcPts val="0"/>
              </a:spcAft>
              <a:buClr>
                <a:srgbClr val="635C5B"/>
              </a:buClr>
              <a:buSzPts val="2400"/>
              <a:buChar char="•"/>
            </a:pPr>
            <a:r>
              <a:rPr lang="en-GB" sz="2400"/>
              <a:t>The receiver and the sender react, asking for more information and getting answers, to find out whether the message has been understood.</a:t>
            </a:r>
            <a:endParaRPr/>
          </a:p>
        </p:txBody>
      </p:sp>
      <p:grpSp>
        <p:nvGrpSpPr>
          <p:cNvPr id="878" name="Google Shape;878;p61" descr="Slide 72 of a presentation deck. The slide is titled communication process and features the following cyclic flow chart. Sender, message, receiver, and reaction."/>
          <p:cNvGrpSpPr/>
          <p:nvPr/>
        </p:nvGrpSpPr>
        <p:grpSpPr>
          <a:xfrm>
            <a:off x="718761" y="3867604"/>
            <a:ext cx="7758113" cy="1819275"/>
            <a:chOff x="219" y="1216"/>
            <a:chExt cx="4887" cy="1146"/>
          </a:xfrm>
        </p:grpSpPr>
        <p:sp>
          <p:nvSpPr>
            <p:cNvPr id="879" name="Google Shape;879;p61"/>
            <p:cNvSpPr txBox="1"/>
            <p:nvPr/>
          </p:nvSpPr>
          <p:spPr>
            <a:xfrm>
              <a:off x="219" y="1216"/>
              <a:ext cx="1112" cy="420"/>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chemeClr val="lt1"/>
                  </a:solidFill>
                  <a:latin typeface="+mj-lt"/>
                  <a:ea typeface="Gill Sans"/>
                  <a:cs typeface="Gill Sans"/>
                  <a:sym typeface="Gill Sans"/>
                </a:rPr>
                <a:t>Sender</a:t>
              </a:r>
              <a:endParaRPr sz="1400" b="0" i="0" u="none" strike="noStrike" cap="none" dirty="0">
                <a:solidFill>
                  <a:srgbClr val="000000"/>
                </a:solidFill>
                <a:latin typeface="+mj-lt"/>
                <a:ea typeface="Gill Sans"/>
                <a:cs typeface="Gill Sans"/>
                <a:sym typeface="Gill Sans"/>
              </a:endParaRPr>
            </a:p>
          </p:txBody>
        </p:sp>
        <p:sp>
          <p:nvSpPr>
            <p:cNvPr id="880" name="Google Shape;880;p61"/>
            <p:cNvSpPr txBox="1"/>
            <p:nvPr/>
          </p:nvSpPr>
          <p:spPr>
            <a:xfrm>
              <a:off x="1840" y="1216"/>
              <a:ext cx="1247" cy="407"/>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lt1"/>
                  </a:solidFill>
                  <a:latin typeface="+mj-lt"/>
                  <a:ea typeface="Gill Sans"/>
                  <a:cs typeface="Gill Sans"/>
                  <a:sym typeface="Gill Sans"/>
                </a:rPr>
                <a:t>Message</a:t>
              </a:r>
              <a:endParaRPr sz="1400" b="0" i="0" u="none" strike="noStrike" cap="none" dirty="0">
                <a:solidFill>
                  <a:srgbClr val="000000"/>
                </a:solidFill>
                <a:latin typeface="+mj-lt"/>
                <a:ea typeface="Gill Sans"/>
                <a:cs typeface="Gill Sans"/>
                <a:sym typeface="Gill Sans"/>
              </a:endParaRPr>
            </a:p>
          </p:txBody>
        </p:sp>
        <p:sp>
          <p:nvSpPr>
            <p:cNvPr id="881" name="Google Shape;881;p61"/>
            <p:cNvSpPr txBox="1"/>
            <p:nvPr/>
          </p:nvSpPr>
          <p:spPr>
            <a:xfrm>
              <a:off x="3678" y="1216"/>
              <a:ext cx="1428" cy="420"/>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chemeClr val="lt1"/>
                  </a:solidFill>
                  <a:latin typeface="+mj-lt"/>
                  <a:ea typeface="Gill Sans"/>
                  <a:cs typeface="Gill Sans"/>
                  <a:sym typeface="Gill Sans"/>
                </a:rPr>
                <a:t>Receiver</a:t>
              </a:r>
              <a:endParaRPr sz="1400" b="0" i="0" u="none" strike="noStrike" cap="none" dirty="0">
                <a:solidFill>
                  <a:srgbClr val="000000"/>
                </a:solidFill>
                <a:latin typeface="+mj-lt"/>
                <a:ea typeface="Gill Sans"/>
                <a:cs typeface="Gill Sans"/>
                <a:sym typeface="Gill Sans"/>
              </a:endParaRPr>
            </a:p>
          </p:txBody>
        </p:sp>
        <p:sp>
          <p:nvSpPr>
            <p:cNvPr id="882" name="Google Shape;882;p61"/>
            <p:cNvSpPr txBox="1"/>
            <p:nvPr/>
          </p:nvSpPr>
          <p:spPr>
            <a:xfrm>
              <a:off x="1816" y="1942"/>
              <a:ext cx="1348" cy="4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lt1"/>
                  </a:solidFill>
                  <a:latin typeface="+mj-lt"/>
                  <a:ea typeface="Gill Sans"/>
                  <a:cs typeface="Gill Sans"/>
                  <a:sym typeface="Gill Sans"/>
                </a:rPr>
                <a:t>Reaction</a:t>
              </a:r>
              <a:endParaRPr sz="1400" b="0" i="0" u="none" strike="noStrike" cap="none" dirty="0">
                <a:solidFill>
                  <a:srgbClr val="000000"/>
                </a:solidFill>
                <a:latin typeface="+mj-lt"/>
                <a:ea typeface="Gill Sans"/>
                <a:cs typeface="Gill Sans"/>
                <a:sym typeface="Gill Sans"/>
              </a:endParaRPr>
            </a:p>
          </p:txBody>
        </p:sp>
        <p:cxnSp>
          <p:nvCxnSpPr>
            <p:cNvPr id="883" name="Google Shape;883;p61"/>
            <p:cNvCxnSpPr/>
            <p:nvPr/>
          </p:nvCxnSpPr>
          <p:spPr>
            <a:xfrm>
              <a:off x="1332" y="1410"/>
              <a:ext cx="508" cy="0"/>
            </a:xfrm>
            <a:prstGeom prst="straightConnector1">
              <a:avLst/>
            </a:prstGeom>
            <a:noFill/>
            <a:ln w="38100" cap="flat" cmpd="sng">
              <a:solidFill>
                <a:schemeClr val="dk1"/>
              </a:solidFill>
              <a:prstDash val="solid"/>
              <a:round/>
              <a:headEnd type="none" w="sm" len="sm"/>
              <a:tailEnd type="triangle" w="lg" len="lg"/>
            </a:ln>
          </p:spPr>
        </p:cxnSp>
        <p:cxnSp>
          <p:nvCxnSpPr>
            <p:cNvPr id="884" name="Google Shape;884;p61"/>
            <p:cNvCxnSpPr/>
            <p:nvPr/>
          </p:nvCxnSpPr>
          <p:spPr>
            <a:xfrm>
              <a:off x="3164" y="1410"/>
              <a:ext cx="514" cy="0"/>
            </a:xfrm>
            <a:prstGeom prst="straightConnector1">
              <a:avLst/>
            </a:prstGeom>
            <a:noFill/>
            <a:ln w="38100" cap="flat" cmpd="sng">
              <a:solidFill>
                <a:schemeClr val="dk1"/>
              </a:solidFill>
              <a:prstDash val="solid"/>
              <a:round/>
              <a:headEnd type="none" w="sm" len="sm"/>
              <a:tailEnd type="triangle" w="lg" len="lg"/>
            </a:ln>
          </p:spPr>
        </p:cxnSp>
        <p:cxnSp>
          <p:nvCxnSpPr>
            <p:cNvPr id="885" name="Google Shape;885;p61"/>
            <p:cNvCxnSpPr/>
            <p:nvPr/>
          </p:nvCxnSpPr>
          <p:spPr>
            <a:xfrm rot="10800000">
              <a:off x="3267" y="2160"/>
              <a:ext cx="1065" cy="0"/>
            </a:xfrm>
            <a:prstGeom prst="straightConnector1">
              <a:avLst/>
            </a:prstGeom>
            <a:noFill/>
            <a:ln w="38100" cap="flat" cmpd="sng">
              <a:solidFill>
                <a:schemeClr val="dk1"/>
              </a:solidFill>
              <a:prstDash val="solid"/>
              <a:round/>
              <a:headEnd type="none" w="sm" len="sm"/>
              <a:tailEnd type="triangle" w="lg" len="lg"/>
            </a:ln>
          </p:spPr>
        </p:cxnSp>
        <p:cxnSp>
          <p:nvCxnSpPr>
            <p:cNvPr id="886" name="Google Shape;886;p61"/>
            <p:cNvCxnSpPr/>
            <p:nvPr/>
          </p:nvCxnSpPr>
          <p:spPr>
            <a:xfrm>
              <a:off x="4332" y="1652"/>
              <a:ext cx="0" cy="508"/>
            </a:xfrm>
            <a:prstGeom prst="straightConnector1">
              <a:avLst/>
            </a:prstGeom>
            <a:noFill/>
            <a:ln w="38100" cap="flat" cmpd="sng">
              <a:solidFill>
                <a:schemeClr val="dk1"/>
              </a:solidFill>
              <a:prstDash val="solid"/>
              <a:round/>
              <a:headEnd type="none" w="sm" len="sm"/>
              <a:tailEnd type="none" w="sm" len="sm"/>
            </a:ln>
          </p:spPr>
        </p:cxnSp>
        <p:cxnSp>
          <p:nvCxnSpPr>
            <p:cNvPr id="887" name="Google Shape;887;p61"/>
            <p:cNvCxnSpPr/>
            <p:nvPr/>
          </p:nvCxnSpPr>
          <p:spPr>
            <a:xfrm rot="10800000">
              <a:off x="775" y="2136"/>
              <a:ext cx="1016" cy="0"/>
            </a:xfrm>
            <a:prstGeom prst="straightConnector1">
              <a:avLst/>
            </a:prstGeom>
            <a:noFill/>
            <a:ln w="38100" cap="flat" cmpd="sng">
              <a:solidFill>
                <a:schemeClr val="dk1"/>
              </a:solidFill>
              <a:prstDash val="solid"/>
              <a:round/>
              <a:headEnd type="none" w="sm" len="sm"/>
              <a:tailEnd type="none" w="sm" len="sm"/>
            </a:ln>
          </p:spPr>
        </p:cxnSp>
        <p:cxnSp>
          <p:nvCxnSpPr>
            <p:cNvPr id="888" name="Google Shape;888;p61"/>
            <p:cNvCxnSpPr/>
            <p:nvPr/>
          </p:nvCxnSpPr>
          <p:spPr>
            <a:xfrm rot="10800000">
              <a:off x="775" y="1628"/>
              <a:ext cx="0" cy="508"/>
            </a:xfrm>
            <a:prstGeom prst="straightConnector1">
              <a:avLst/>
            </a:prstGeom>
            <a:noFill/>
            <a:ln w="38100" cap="flat" cmpd="sng">
              <a:solidFill>
                <a:schemeClr val="dk1"/>
              </a:solidFill>
              <a:prstDash val="solid"/>
              <a:round/>
              <a:headEnd type="none" w="sm" len="sm"/>
              <a:tailEnd type="triangle" w="lg" len="lg"/>
            </a:ln>
          </p:spPr>
        </p:cxnSp>
      </p:grpSp>
      <p:sp>
        <p:nvSpPr>
          <p:cNvPr id="889" name="Google Shape;889;p61"/>
          <p:cNvSpPr txBox="1">
            <a:spLocks noGrp="1"/>
          </p:cNvSpPr>
          <p:nvPr>
            <p:ph type="sldNum" idx="12"/>
          </p:nvPr>
        </p:nvSpPr>
        <p:spPr>
          <a:xfrm>
            <a:off x="8458497"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6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Communication Skills</a:t>
            </a:r>
            <a:endParaRPr/>
          </a:p>
        </p:txBody>
      </p:sp>
      <p:sp>
        <p:nvSpPr>
          <p:cNvPr id="895" name="Google Shape;895;p62"/>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Font typeface="Noto Sans Symbols"/>
              <a:buNone/>
            </a:pPr>
            <a:r>
              <a:rPr lang="en-GB" sz="2400" dirty="0"/>
              <a:t>Techniques for effective communication include</a:t>
            </a:r>
            <a:r>
              <a:rPr lang="en-GB" sz="2400" dirty="0">
                <a:latin typeface="Gill Sans"/>
                <a:ea typeface="Gill Sans"/>
                <a:cs typeface="Gill Sans"/>
                <a:sym typeface="Gill Sans"/>
              </a:rPr>
              <a:t>—</a:t>
            </a:r>
            <a:endParaRPr sz="2400" dirty="0"/>
          </a:p>
          <a:p>
            <a:pPr marL="339726" lvl="0" indent="-339726" algn="l" rtl="0">
              <a:lnSpc>
                <a:spcPct val="100000"/>
              </a:lnSpc>
              <a:spcBef>
                <a:spcPts val="0"/>
              </a:spcBef>
              <a:spcAft>
                <a:spcPts val="0"/>
              </a:spcAft>
              <a:buSzPts val="2400"/>
              <a:buChar char="•"/>
            </a:pPr>
            <a:r>
              <a:rPr lang="en-GB" sz="2400" dirty="0"/>
              <a:t>active listening</a:t>
            </a:r>
            <a:endParaRPr dirty="0"/>
          </a:p>
          <a:p>
            <a:pPr marL="339726" lvl="0" indent="-339726" algn="l" rtl="0">
              <a:lnSpc>
                <a:spcPct val="100000"/>
              </a:lnSpc>
              <a:spcBef>
                <a:spcPts val="0"/>
              </a:spcBef>
              <a:spcAft>
                <a:spcPts val="0"/>
              </a:spcAft>
              <a:buSzPts val="2400"/>
              <a:buChar char="•"/>
            </a:pPr>
            <a:r>
              <a:rPr lang="en-GB" sz="2400" dirty="0"/>
              <a:t>reflecting</a:t>
            </a:r>
            <a:endParaRPr dirty="0"/>
          </a:p>
          <a:p>
            <a:pPr marL="339726" lvl="0" indent="-339726" algn="l" rtl="0">
              <a:lnSpc>
                <a:spcPct val="100000"/>
              </a:lnSpc>
              <a:spcBef>
                <a:spcPts val="0"/>
              </a:spcBef>
              <a:spcAft>
                <a:spcPts val="0"/>
              </a:spcAft>
              <a:buSzPts val="2400"/>
              <a:buChar char="•"/>
            </a:pPr>
            <a:r>
              <a:rPr lang="en-GB" sz="2400" dirty="0"/>
              <a:t>summarising.</a:t>
            </a:r>
            <a:endParaRPr dirty="0"/>
          </a:p>
          <a:p>
            <a:pPr marL="684213" lvl="1" indent="-103186" algn="l" rtl="0">
              <a:lnSpc>
                <a:spcPct val="100000"/>
              </a:lnSpc>
              <a:spcBef>
                <a:spcPts val="1200"/>
              </a:spcBef>
              <a:spcAft>
                <a:spcPts val="0"/>
              </a:spcAft>
              <a:buClr>
                <a:srgbClr val="635C5B"/>
              </a:buClr>
              <a:buSzPts val="2000"/>
              <a:buNone/>
            </a:pPr>
            <a:endParaRPr dirty="0"/>
          </a:p>
        </p:txBody>
      </p:sp>
      <p:sp>
        <p:nvSpPr>
          <p:cNvPr id="897" name="Google Shape;897;p62"/>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4" name="Google Shape;904;p63"/>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Active Listening (1)</a:t>
            </a:r>
            <a:endParaRPr/>
          </a:p>
        </p:txBody>
      </p:sp>
      <p:sp>
        <p:nvSpPr>
          <p:cNvPr id="903" name="Google Shape;903;p63"/>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GB" sz="2400"/>
              <a:t>An essential component of good communication</a:t>
            </a:r>
            <a:endParaRPr sz="2400"/>
          </a:p>
          <a:p>
            <a:pPr marL="342900" lvl="0" indent="-342900" algn="l" rtl="0">
              <a:lnSpc>
                <a:spcPct val="100000"/>
              </a:lnSpc>
              <a:spcBef>
                <a:spcPts val="1200"/>
              </a:spcBef>
              <a:spcAft>
                <a:spcPts val="0"/>
              </a:spcAft>
              <a:buSzPts val="2400"/>
              <a:buChar char="•"/>
            </a:pPr>
            <a:r>
              <a:rPr lang="en-GB" sz="2400"/>
              <a:t>Often, instead of truly listening to what the other person is saying, we’re thinking about what our </a:t>
            </a:r>
            <a:r>
              <a:rPr lang="en-GB" sz="2400" i="1"/>
              <a:t>response</a:t>
            </a:r>
            <a:r>
              <a:rPr lang="en-GB" sz="2400"/>
              <a:t> will be to what they’re saying, or what we want to say next, or something else entirely.</a:t>
            </a:r>
            <a:endParaRPr/>
          </a:p>
        </p:txBody>
      </p:sp>
      <p:sp>
        <p:nvSpPr>
          <p:cNvPr id="905" name="Google Shape;905;p63"/>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4"/>
          <p:cNvSpPr txBox="1">
            <a:spLocks noGrp="1"/>
          </p:cNvSpPr>
          <p:nvPr>
            <p:ph type="title"/>
          </p:nvPr>
        </p:nvSpPr>
        <p:spPr>
          <a:xfrm>
            <a:off x="686104" y="457200"/>
            <a:ext cx="7772400" cy="533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Active Listening (2)</a:t>
            </a:r>
            <a:endParaRPr/>
          </a:p>
        </p:txBody>
      </p:sp>
      <p:pic>
        <p:nvPicPr>
          <p:cNvPr id="913" name="Google Shape;913;p64" descr="An illustrative poster of a man talking to a woman as another woman looks at them. All of them are sitting on stools."/>
          <p:cNvPicPr preferRelativeResize="0"/>
          <p:nvPr/>
        </p:nvPicPr>
        <p:blipFill>
          <a:blip r:embed="rId3">
            <a:alphaModFix/>
          </a:blip>
          <a:stretch>
            <a:fillRect/>
          </a:stretch>
        </p:blipFill>
        <p:spPr>
          <a:xfrm>
            <a:off x="1678075" y="1057725"/>
            <a:ext cx="5595875" cy="4886319"/>
          </a:xfrm>
          <a:prstGeom prst="rect">
            <a:avLst/>
          </a:prstGeom>
          <a:noFill/>
          <a:ln>
            <a:noFill/>
          </a:ln>
        </p:spPr>
      </p:pic>
      <p:sp>
        <p:nvSpPr>
          <p:cNvPr id="914" name="Google Shape;914;p64"/>
          <p:cNvSpPr txBox="1"/>
          <p:nvPr/>
        </p:nvSpPr>
        <p:spPr>
          <a:xfrm>
            <a:off x="1870050" y="5944050"/>
            <a:ext cx="5403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dirty="0">
                <a:solidFill>
                  <a:schemeClr val="accent3"/>
                </a:solidFill>
                <a:latin typeface="+mj-lt"/>
                <a:ea typeface="Gill Sans"/>
                <a:cs typeface="Gill Sans"/>
                <a:sym typeface="Gill Sans"/>
              </a:rPr>
              <a:t>USAID Advancing Nutrition/UNICEF IYCF Digital Image Bank (iycf.advancingnutrition.org)</a:t>
            </a:r>
            <a:endParaRPr sz="1000" dirty="0">
              <a:solidFill>
                <a:schemeClr val="accent3"/>
              </a:solidFill>
              <a:latin typeface="+mj-lt"/>
              <a:ea typeface="Gill Sans"/>
              <a:cs typeface="Gill Sans"/>
              <a:sym typeface="Gill Sans"/>
            </a:endParaRPr>
          </a:p>
        </p:txBody>
      </p:sp>
      <p:sp>
        <p:nvSpPr>
          <p:cNvPr id="912" name="Google Shape;912;p64"/>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1" name="Google Shape;921;p6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Reflective </a:t>
            </a:r>
            <a:r>
              <a:rPr lang="en-GB"/>
              <a:t>Listening (1)</a:t>
            </a:r>
            <a:endParaRPr/>
          </a:p>
        </p:txBody>
      </p:sp>
      <p:sp>
        <p:nvSpPr>
          <p:cNvPr id="920" name="Google Shape;920;p66"/>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635C5B"/>
              </a:buClr>
              <a:buSzPts val="2400"/>
              <a:buFont typeface="Noto Sans Symbols"/>
              <a:buNone/>
            </a:pPr>
            <a:r>
              <a:rPr lang="en-GB" sz="2400"/>
              <a:t>A process of verbally “reflecting” back what someone has said that—</a:t>
            </a:r>
            <a:endParaRPr/>
          </a:p>
          <a:p>
            <a:pPr marL="339726" lvl="0" indent="-339726" algn="l" rtl="0">
              <a:lnSpc>
                <a:spcPct val="100000"/>
              </a:lnSpc>
              <a:spcBef>
                <a:spcPts val="0"/>
              </a:spcBef>
              <a:spcAft>
                <a:spcPts val="0"/>
              </a:spcAft>
              <a:buSzPts val="2400"/>
              <a:buChar char="•"/>
            </a:pPr>
            <a:r>
              <a:rPr lang="en-GB" sz="2400"/>
              <a:t>helps the mentor check whether s/he understands the mentee</a:t>
            </a:r>
            <a:endParaRPr/>
          </a:p>
          <a:p>
            <a:pPr marL="339726" lvl="0" indent="-339726" algn="l" rtl="0">
              <a:lnSpc>
                <a:spcPct val="100000"/>
              </a:lnSpc>
              <a:spcBef>
                <a:spcPts val="0"/>
              </a:spcBef>
              <a:spcAft>
                <a:spcPts val="0"/>
              </a:spcAft>
              <a:buSzPts val="2400"/>
              <a:buChar char="•"/>
            </a:pPr>
            <a:r>
              <a:rPr lang="en-GB" sz="2400"/>
              <a:t>helps the mentee feel understood and respected as a health care worker</a:t>
            </a:r>
            <a:endParaRPr/>
          </a:p>
          <a:p>
            <a:pPr marL="339726" lvl="0" indent="-339726" algn="l" rtl="0">
              <a:lnSpc>
                <a:spcPct val="100000"/>
              </a:lnSpc>
              <a:spcBef>
                <a:spcPts val="0"/>
              </a:spcBef>
              <a:spcAft>
                <a:spcPts val="0"/>
              </a:spcAft>
              <a:buSzPts val="2400"/>
              <a:buChar char="•"/>
            </a:pPr>
            <a:r>
              <a:rPr lang="en-GB" sz="2400"/>
              <a:t>can help the mentee clarify thoughts and feelings.</a:t>
            </a:r>
            <a:endParaRPr/>
          </a:p>
        </p:txBody>
      </p:sp>
      <p:sp>
        <p:nvSpPr>
          <p:cNvPr id="922" name="Google Shape;922;p66"/>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6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Reflective Listening (2)</a:t>
            </a:r>
            <a:endParaRPr/>
          </a:p>
        </p:txBody>
      </p:sp>
      <p:sp>
        <p:nvSpPr>
          <p:cNvPr id="928" name="Google Shape;928;p67"/>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635C5B"/>
              </a:buClr>
              <a:buSzPts val="2400"/>
              <a:buFont typeface="Noto Sans Symbols"/>
              <a:buNone/>
            </a:pPr>
            <a:r>
              <a:rPr lang="en-GB" sz="2400"/>
              <a:t>Confirm that you have understood the mentee by using statements such as</a:t>
            </a:r>
            <a:r>
              <a:rPr lang="en-GB" sz="2400">
                <a:latin typeface="Gill Sans"/>
                <a:ea typeface="Gill Sans"/>
                <a:cs typeface="Gill Sans"/>
                <a:sym typeface="Gill Sans"/>
              </a:rPr>
              <a:t>—</a:t>
            </a:r>
            <a:endParaRPr sz="2400"/>
          </a:p>
          <a:p>
            <a:pPr marL="342900" lvl="0" indent="-342900" algn="l" rtl="0">
              <a:lnSpc>
                <a:spcPct val="100000"/>
              </a:lnSpc>
              <a:spcBef>
                <a:spcPts val="1920"/>
              </a:spcBef>
              <a:spcAft>
                <a:spcPts val="0"/>
              </a:spcAft>
              <a:buSzPts val="2400"/>
              <a:buChar char="•"/>
            </a:pPr>
            <a:r>
              <a:rPr lang="en-GB" sz="2400"/>
              <a:t>“I understand that </a:t>
            </a:r>
            <a:r>
              <a:rPr lang="en-GB" sz="2400">
                <a:solidFill>
                  <a:schemeClr val="accent2"/>
                </a:solidFill>
              </a:rPr>
              <a:t>you</a:t>
            </a:r>
            <a:r>
              <a:rPr lang="en-GB" sz="2400"/>
              <a:t> feel like there’s not enough time to do a breastfeeding counselling session. Is that right?” </a:t>
            </a:r>
            <a:endParaRPr/>
          </a:p>
          <a:p>
            <a:pPr marL="342900" lvl="0" indent="-342900" algn="l" rtl="0">
              <a:lnSpc>
                <a:spcPct val="100000"/>
              </a:lnSpc>
              <a:spcBef>
                <a:spcPts val="1920"/>
              </a:spcBef>
              <a:spcAft>
                <a:spcPts val="0"/>
              </a:spcAft>
              <a:buSzPts val="2400"/>
              <a:buChar char="•"/>
            </a:pPr>
            <a:r>
              <a:rPr lang="en-GB" sz="2400"/>
              <a:t>“It sounds like </a:t>
            </a:r>
            <a:r>
              <a:rPr lang="en-GB" sz="2400">
                <a:solidFill>
                  <a:schemeClr val="accent2"/>
                </a:solidFill>
              </a:rPr>
              <a:t>you’re </a:t>
            </a:r>
            <a:r>
              <a:rPr lang="en-GB" sz="2400"/>
              <a:t>concerned about the mother’s understanding of exclusive breastfeeding.”</a:t>
            </a:r>
            <a:endParaRPr/>
          </a:p>
          <a:p>
            <a:pPr marL="342900" lvl="0" indent="-342900" algn="l" rtl="0">
              <a:lnSpc>
                <a:spcPct val="100000"/>
              </a:lnSpc>
              <a:spcBef>
                <a:spcPts val="1920"/>
              </a:spcBef>
              <a:spcAft>
                <a:spcPts val="0"/>
              </a:spcAft>
              <a:buClr>
                <a:schemeClr val="accent2"/>
              </a:buClr>
              <a:buSzPts val="2400"/>
              <a:buChar char="•"/>
            </a:pPr>
            <a:r>
              <a:rPr lang="en-GB" sz="2400">
                <a:solidFill>
                  <a:schemeClr val="accent2"/>
                </a:solidFill>
              </a:rPr>
              <a:t>“You’re</a:t>
            </a:r>
            <a:r>
              <a:rPr lang="en-GB" sz="2400"/>
              <a:t> wondering if this mother should try a different breastfeeding position.”</a:t>
            </a:r>
            <a:endParaRPr/>
          </a:p>
        </p:txBody>
      </p:sp>
      <p:sp>
        <p:nvSpPr>
          <p:cNvPr id="930" name="Google Shape;930;p67"/>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7" name="Google Shape;937;p6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Summarising (1)</a:t>
            </a:r>
            <a:endParaRPr/>
          </a:p>
        </p:txBody>
      </p:sp>
      <p:sp>
        <p:nvSpPr>
          <p:cNvPr id="936" name="Google Shape;936;p69"/>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Process of synthesizing and stating what a mentee has said in order to capture key concerns and issues</a:t>
            </a:r>
            <a:endParaRPr/>
          </a:p>
          <a:p>
            <a:pPr marL="230188" lvl="0" indent="-230188" algn="l" rtl="0">
              <a:lnSpc>
                <a:spcPct val="100000"/>
              </a:lnSpc>
              <a:spcBef>
                <a:spcPts val="1200"/>
              </a:spcBef>
              <a:spcAft>
                <a:spcPts val="0"/>
              </a:spcAft>
              <a:buClr>
                <a:srgbClr val="635C5B"/>
              </a:buClr>
              <a:buSzPts val="2400"/>
              <a:buChar char="•"/>
            </a:pPr>
            <a:r>
              <a:rPr lang="en-GB" sz="2400"/>
              <a:t>Helps to confirm that the message that is sent is the message that is received</a:t>
            </a:r>
            <a:endParaRPr/>
          </a:p>
        </p:txBody>
      </p:sp>
      <p:sp>
        <p:nvSpPr>
          <p:cNvPr id="938" name="Google Shape;938;p69"/>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5" name="Google Shape;945;p7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Summarising (2)</a:t>
            </a:r>
            <a:endParaRPr/>
          </a:p>
        </p:txBody>
      </p:sp>
      <p:sp>
        <p:nvSpPr>
          <p:cNvPr id="944" name="Google Shape;944;p7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Font typeface="Noto Sans Symbols"/>
              <a:buNone/>
            </a:pPr>
            <a:r>
              <a:rPr lang="en-GB" sz="2400"/>
              <a:t>Use summarising—</a:t>
            </a:r>
            <a:endParaRPr/>
          </a:p>
          <a:p>
            <a:pPr marL="230188" lvl="0" indent="-230188" algn="l" rtl="0">
              <a:lnSpc>
                <a:spcPct val="100000"/>
              </a:lnSpc>
              <a:spcBef>
                <a:spcPts val="1200"/>
              </a:spcBef>
              <a:spcAft>
                <a:spcPts val="0"/>
              </a:spcAft>
              <a:buClr>
                <a:srgbClr val="635C5B"/>
              </a:buClr>
              <a:buSzPts val="2400"/>
              <a:buChar char="•"/>
            </a:pPr>
            <a:r>
              <a:rPr lang="en-GB" sz="2400"/>
              <a:t>to check that you have understood the mentee’s story or issue</a:t>
            </a:r>
            <a:endParaRPr/>
          </a:p>
          <a:p>
            <a:pPr marL="230188" lvl="0" indent="-230188" algn="l" rtl="0">
              <a:lnSpc>
                <a:spcPct val="100000"/>
              </a:lnSpc>
              <a:spcBef>
                <a:spcPts val="1200"/>
              </a:spcBef>
              <a:spcAft>
                <a:spcPts val="0"/>
              </a:spcAft>
              <a:buClr>
                <a:srgbClr val="635C5B"/>
              </a:buClr>
              <a:buSzPts val="2400"/>
              <a:buChar char="•"/>
            </a:pPr>
            <a:r>
              <a:rPr lang="en-GB" sz="2400"/>
              <a:t>when changing topics, closing discussion, or clarifying something</a:t>
            </a:r>
            <a:endParaRPr/>
          </a:p>
          <a:p>
            <a:pPr marL="230188" lvl="0" indent="-230188" algn="l" rtl="0">
              <a:lnSpc>
                <a:spcPct val="100000"/>
              </a:lnSpc>
              <a:spcBef>
                <a:spcPts val="1200"/>
              </a:spcBef>
              <a:spcAft>
                <a:spcPts val="0"/>
              </a:spcAft>
              <a:buClr>
                <a:srgbClr val="635C5B"/>
              </a:buClr>
              <a:buSzPts val="2400"/>
              <a:buChar char="•"/>
            </a:pPr>
            <a:r>
              <a:rPr lang="en-GB" sz="2400"/>
              <a:t>to collect your thoughts</a:t>
            </a:r>
            <a:endParaRPr/>
          </a:p>
          <a:p>
            <a:pPr marL="230188" lvl="0" indent="-230188" algn="l" rtl="0">
              <a:lnSpc>
                <a:spcPct val="100000"/>
              </a:lnSpc>
              <a:spcBef>
                <a:spcPts val="1200"/>
              </a:spcBef>
              <a:spcAft>
                <a:spcPts val="0"/>
              </a:spcAft>
              <a:buClr>
                <a:srgbClr val="635C5B"/>
              </a:buClr>
              <a:buSzPts val="2400"/>
              <a:buChar char="•"/>
            </a:pPr>
            <a:r>
              <a:rPr lang="en-GB" sz="2400"/>
              <a:t>to show the mentee that you have heard and respect his/her point of view.</a:t>
            </a:r>
            <a:endParaRPr/>
          </a:p>
          <a:p>
            <a:pPr marL="684213" lvl="1" indent="-103186" algn="l" rtl="0">
              <a:lnSpc>
                <a:spcPct val="100000"/>
              </a:lnSpc>
              <a:spcBef>
                <a:spcPts val="1200"/>
              </a:spcBef>
              <a:spcAft>
                <a:spcPts val="0"/>
              </a:spcAft>
              <a:buClr>
                <a:srgbClr val="635C5B"/>
              </a:buClr>
              <a:buSzPts val="2000"/>
              <a:buNone/>
            </a:pPr>
            <a:endParaRPr/>
          </a:p>
        </p:txBody>
      </p:sp>
      <p:sp>
        <p:nvSpPr>
          <p:cNvPr id="946" name="Google Shape;946;p70"/>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g2a37ad84ba3_0_569"/>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Review of Key Concepts: </a:t>
            </a: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Breastfeeding Counselling</a:t>
            </a:r>
            <a:endParaRPr/>
          </a:p>
        </p:txBody>
      </p:sp>
      <p:sp>
        <p:nvSpPr>
          <p:cNvPr id="293" name="Google Shape;293;g2a37ad84ba3_0_569"/>
          <p:cNvSpPr txBox="1">
            <a:spLocks noGrp="1"/>
          </p:cNvSpPr>
          <p:nvPr>
            <p:ph type="body" idx="1"/>
          </p:nvPr>
        </p:nvSpPr>
        <p:spPr>
          <a:xfrm>
            <a:off x="685800" y="1600200"/>
            <a:ext cx="7772400" cy="4572000"/>
          </a:xfrm>
          <a:prstGeom prst="rect">
            <a:avLst/>
          </a:prstGeom>
        </p:spPr>
        <p:txBody>
          <a:bodyPr spcFirstLastPara="1" wrap="square" lIns="0" tIns="0" rIns="0" bIns="0" anchor="t" anchorCtr="0">
            <a:normAutofit/>
          </a:bodyPr>
          <a:lstStyle/>
          <a:p>
            <a:pPr marL="457200" marR="0" lvl="0" indent="-371475" algn="l" rtl="0">
              <a:lnSpc>
                <a:spcPct val="100000"/>
              </a:lnSpc>
              <a:spcBef>
                <a:spcPts val="0"/>
              </a:spcBef>
              <a:spcAft>
                <a:spcPts val="0"/>
              </a:spcAft>
              <a:buClr>
                <a:schemeClr val="accent3"/>
              </a:buClr>
              <a:buSzPts val="2250"/>
              <a:buChar char="•"/>
            </a:pPr>
            <a:r>
              <a:rPr lang="en-GB" sz="2250">
                <a:solidFill>
                  <a:schemeClr val="accent3"/>
                </a:solidFill>
              </a:rPr>
              <a:t>Skilled breastfeeding counselling has shown improvements in early initiation of breastfeeding, exclusive breastfeeding, and continued breastfeeding.</a:t>
            </a:r>
            <a:endParaRPr sz="2250">
              <a:solidFill>
                <a:schemeClr val="accent3"/>
              </a:solidFill>
            </a:endParaRPr>
          </a:p>
          <a:p>
            <a:pPr marL="457200" marR="0" lvl="0" indent="-371475" algn="l" rtl="0">
              <a:lnSpc>
                <a:spcPct val="100000"/>
              </a:lnSpc>
              <a:spcBef>
                <a:spcPts val="1000"/>
              </a:spcBef>
              <a:spcAft>
                <a:spcPts val="0"/>
              </a:spcAft>
              <a:buClr>
                <a:schemeClr val="accent3"/>
              </a:buClr>
              <a:buSzPts val="2250"/>
              <a:buChar char="•"/>
            </a:pPr>
            <a:r>
              <a:rPr lang="en-GB" sz="2250">
                <a:solidFill>
                  <a:schemeClr val="accent3"/>
                </a:solidFill>
              </a:rPr>
              <a:t>The World Health Organization (WHO) recommends all pregnant women and mothers with young children receive breastfeeding counseling.</a:t>
            </a:r>
            <a:endParaRPr sz="2250">
              <a:solidFill>
                <a:schemeClr val="accent3"/>
              </a:solidFill>
            </a:endParaRPr>
          </a:p>
          <a:p>
            <a:pPr marL="457200" marR="0" lvl="0" indent="-371475" algn="l" rtl="0">
              <a:lnSpc>
                <a:spcPct val="100000"/>
              </a:lnSpc>
              <a:spcBef>
                <a:spcPts val="1000"/>
              </a:spcBef>
              <a:spcAft>
                <a:spcPts val="0"/>
              </a:spcAft>
              <a:buClr>
                <a:schemeClr val="accent3"/>
              </a:buClr>
              <a:buSzPts val="2250"/>
              <a:buChar char="•"/>
            </a:pPr>
            <a:r>
              <a:rPr lang="en-GB" sz="2250">
                <a:solidFill>
                  <a:schemeClr val="accent3"/>
                </a:solidFill>
              </a:rPr>
              <a:t>Effective counseling requires specific knowledge, skills, and behaviors (competencies).</a:t>
            </a:r>
            <a:endParaRPr sz="2250">
              <a:solidFill>
                <a:schemeClr val="accent3"/>
              </a:solidFill>
            </a:endParaRPr>
          </a:p>
          <a:p>
            <a:pPr marL="457200" lvl="0" indent="0" algn="l" rtl="0">
              <a:spcBef>
                <a:spcPts val="1000"/>
              </a:spcBef>
              <a:spcAft>
                <a:spcPts val="0"/>
              </a:spcAft>
              <a:buNone/>
            </a:pPr>
            <a:endParaRPr sz="2050">
              <a:solidFill>
                <a:schemeClr val="accent3"/>
              </a:solidFill>
            </a:endParaRPr>
          </a:p>
        </p:txBody>
      </p:sp>
      <p:sp>
        <p:nvSpPr>
          <p:cNvPr id="295" name="Google Shape;295;g2a37ad84ba3_0_56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3" name="Google Shape;953;p65"/>
          <p:cNvSpPr txBox="1">
            <a:spLocks noGrp="1"/>
          </p:cNvSpPr>
          <p:nvPr>
            <p:ph type="title"/>
          </p:nvPr>
        </p:nvSpPr>
        <p:spPr>
          <a:xfrm>
            <a:off x="686104" y="457200"/>
            <a:ext cx="7772400" cy="917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Activity: Active Listening</a:t>
            </a:r>
            <a:r>
              <a:rPr lang="en-GB"/>
              <a:t>, Reflective Listening, and Summarising</a:t>
            </a:r>
            <a:endParaRPr/>
          </a:p>
        </p:txBody>
      </p:sp>
      <p:sp>
        <p:nvSpPr>
          <p:cNvPr id="952" name="Google Shape;952;p65"/>
          <p:cNvSpPr txBox="1">
            <a:spLocks noGrp="1"/>
          </p:cNvSpPr>
          <p:nvPr>
            <p:ph type="body" idx="1"/>
          </p:nvPr>
        </p:nvSpPr>
        <p:spPr>
          <a:xfrm>
            <a:off x="686104" y="1600200"/>
            <a:ext cx="3885896" cy="4572000"/>
          </a:xfrm>
          <a:prstGeom prst="rect">
            <a:avLst/>
          </a:prstGeom>
          <a:noFill/>
          <a:ln>
            <a:noFill/>
          </a:ln>
        </p:spPr>
        <p:txBody>
          <a:bodyPr spcFirstLastPara="1" wrap="square" lIns="0" tIns="0" rIns="91425" bIns="0" anchor="t" anchorCtr="0">
            <a:normAutofit/>
          </a:bodyPr>
          <a:lstStyle/>
          <a:p>
            <a:pPr marL="230188" lvl="0" indent="-230188" algn="l" rtl="0">
              <a:lnSpc>
                <a:spcPct val="100000"/>
              </a:lnSpc>
              <a:spcBef>
                <a:spcPts val="0"/>
              </a:spcBef>
              <a:spcAft>
                <a:spcPts val="0"/>
              </a:spcAft>
              <a:buClr>
                <a:srgbClr val="6C6463"/>
              </a:buClr>
              <a:buSzPts val="2400"/>
              <a:buChar char="•"/>
            </a:pPr>
            <a:r>
              <a:rPr lang="en-GB" sz="2400"/>
              <a:t>Divide into pairs.</a:t>
            </a:r>
            <a:endParaRPr sz="2400"/>
          </a:p>
          <a:p>
            <a:pPr marL="230187" lvl="0" indent="-230187" algn="l" rtl="0">
              <a:lnSpc>
                <a:spcPct val="100000"/>
              </a:lnSpc>
              <a:spcBef>
                <a:spcPts val="1200"/>
              </a:spcBef>
              <a:spcAft>
                <a:spcPts val="0"/>
              </a:spcAft>
              <a:buClr>
                <a:srgbClr val="6C6463"/>
              </a:buClr>
              <a:buSzPts val="2400"/>
              <a:buChar char="•"/>
            </a:pPr>
            <a:r>
              <a:rPr lang="en-GB" sz="2400"/>
              <a:t>There will be three activities to practise active listening, reflective listening, and summarising.</a:t>
            </a:r>
            <a:endParaRPr sz="2400"/>
          </a:p>
          <a:p>
            <a:pPr marL="230187" lvl="0" indent="-230187" algn="l" rtl="0">
              <a:lnSpc>
                <a:spcPct val="100000"/>
              </a:lnSpc>
              <a:spcBef>
                <a:spcPts val="1200"/>
              </a:spcBef>
              <a:spcAft>
                <a:spcPts val="0"/>
              </a:spcAft>
              <a:buClr>
                <a:srgbClr val="6C6463"/>
              </a:buClr>
              <a:buSzPts val="2400"/>
              <a:buChar char="•"/>
            </a:pPr>
            <a:r>
              <a:rPr lang="en-GB" sz="2400"/>
              <a:t>For each activity, each pair should choose a listener and a speaker to start. And then the roles will switch.</a:t>
            </a:r>
            <a:endParaRPr/>
          </a:p>
          <a:p>
            <a:pPr marL="230188" lvl="0" indent="-103188" algn="l" rtl="0">
              <a:lnSpc>
                <a:spcPct val="100000"/>
              </a:lnSpc>
              <a:spcBef>
                <a:spcPts val="1200"/>
              </a:spcBef>
              <a:spcAft>
                <a:spcPts val="0"/>
              </a:spcAft>
              <a:buClr>
                <a:srgbClr val="6C6463"/>
              </a:buClr>
              <a:buSzPts val="2000"/>
              <a:buNone/>
            </a:pPr>
            <a:endParaRPr/>
          </a:p>
        </p:txBody>
      </p:sp>
      <p:pic>
        <p:nvPicPr>
          <p:cNvPr id="956" name="Google Shape;956;p65" descr="A man in a lab coat examines a baby in an incubator as a woman in lab coat watches."/>
          <p:cNvPicPr preferRelativeResize="0"/>
          <p:nvPr/>
        </p:nvPicPr>
        <p:blipFill>
          <a:blip r:embed="rId3">
            <a:alphaModFix/>
          </a:blip>
          <a:stretch>
            <a:fillRect/>
          </a:stretch>
        </p:blipFill>
        <p:spPr>
          <a:xfrm>
            <a:off x="4572000" y="2053087"/>
            <a:ext cx="4402926" cy="2751826"/>
          </a:xfrm>
          <a:prstGeom prst="rect">
            <a:avLst/>
          </a:prstGeom>
          <a:noFill/>
          <a:ln>
            <a:noFill/>
          </a:ln>
        </p:spPr>
      </p:pic>
      <p:sp>
        <p:nvSpPr>
          <p:cNvPr id="954" name="Google Shape;954;p65"/>
          <p:cNvSpPr txBox="1"/>
          <p:nvPr/>
        </p:nvSpPr>
        <p:spPr>
          <a:xfrm>
            <a:off x="6278521" y="4821350"/>
            <a:ext cx="2696400" cy="230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GB" sz="900" dirty="0">
                <a:solidFill>
                  <a:schemeClr val="accent3"/>
                </a:solidFill>
                <a:latin typeface="+mj-lt"/>
                <a:ea typeface="Gill Sans"/>
                <a:cs typeface="Gill Sans"/>
                <a:sym typeface="Gill Sans"/>
              </a:rPr>
              <a:t>Photo credit: Options Consultancy Services Limited</a:t>
            </a:r>
            <a:endParaRPr sz="900" i="0" u="none" strike="noStrike" cap="none" dirty="0">
              <a:solidFill>
                <a:schemeClr val="accent3"/>
              </a:solidFill>
              <a:latin typeface="+mj-lt"/>
              <a:ea typeface="Gill Sans"/>
              <a:cs typeface="Gill Sans"/>
              <a:sym typeface="Gill Sans"/>
            </a:endParaRPr>
          </a:p>
        </p:txBody>
      </p:sp>
      <p:sp>
        <p:nvSpPr>
          <p:cNvPr id="955" name="Google Shape;955;p65"/>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3" name="Google Shape;963;p72"/>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Barriers to Communication (1)</a:t>
            </a:r>
            <a:endParaRPr/>
          </a:p>
        </p:txBody>
      </p:sp>
      <p:pic>
        <p:nvPicPr>
          <p:cNvPr id="962" name="Google Shape;962;p72" descr="An illustrative poster of a man in a lab coat sitting behind a table and talking on the phone. A woman sits in front of him and looks at him with a hand on her cheeks. A man enters the room from the door. People seem to be waiting on benches outside the room."/>
          <p:cNvPicPr preferRelativeResize="0">
            <a:picLocks noGrp="1"/>
          </p:cNvPicPr>
          <p:nvPr>
            <p:ph type="body" idx="1"/>
          </p:nvPr>
        </p:nvPicPr>
        <p:blipFill rotWithShape="1">
          <a:blip r:embed="rId3">
            <a:alphaModFix/>
          </a:blip>
          <a:srcRect/>
          <a:stretch/>
        </p:blipFill>
        <p:spPr>
          <a:xfrm>
            <a:off x="1790700" y="1619250"/>
            <a:ext cx="5562600" cy="4229100"/>
          </a:xfrm>
          <a:prstGeom prst="rect">
            <a:avLst/>
          </a:prstGeom>
          <a:noFill/>
          <a:ln>
            <a:noFill/>
          </a:ln>
        </p:spPr>
      </p:pic>
      <p:sp>
        <p:nvSpPr>
          <p:cNvPr id="964" name="Google Shape;964;p72"/>
          <p:cNvSpPr txBox="1"/>
          <p:nvPr/>
        </p:nvSpPr>
        <p:spPr>
          <a:xfrm>
            <a:off x="1850579" y="5800695"/>
            <a:ext cx="5562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ITECH (International Training Education </a:t>
            </a:r>
            <a:r>
              <a:rPr lang="en-GB" sz="1000" b="0" i="0" u="none" strike="noStrike" cap="none" dirty="0" err="1">
                <a:solidFill>
                  <a:schemeClr val="accent3"/>
                </a:solidFill>
                <a:latin typeface="+mj-lt"/>
                <a:ea typeface="Gill Sans"/>
                <a:cs typeface="Gill Sans"/>
                <a:sym typeface="Gill Sans"/>
              </a:rPr>
              <a:t>Center</a:t>
            </a:r>
            <a:r>
              <a:rPr lang="en-GB" sz="1000" b="0" i="0" u="none" strike="noStrike" cap="none" dirty="0">
                <a:solidFill>
                  <a:schemeClr val="accent3"/>
                </a:solidFill>
                <a:latin typeface="+mj-lt"/>
                <a:ea typeface="Gill Sans"/>
                <a:cs typeface="Gill Sans"/>
                <a:sym typeface="Gill Sans"/>
              </a:rPr>
              <a:t> on HIV). 2008. “Basics of Clinical Mentoring.” Accessed June 30, 2022. </a:t>
            </a:r>
            <a:r>
              <a:rPr lang="en-GB" sz="1000" b="0" i="0" u="sng" strike="noStrike" cap="none" dirty="0">
                <a:solidFill>
                  <a:schemeClr val="accent3"/>
                </a:solidFill>
                <a:latin typeface="+mj-lt"/>
                <a:ea typeface="Gill Sans"/>
                <a:cs typeface="Gill Sans"/>
                <a:sym typeface="Gill Sans"/>
                <a:hlinkClick r:id="rId4">
                  <a:extLst>
                    <a:ext uri="{A12FA001-AC4F-418D-AE19-62706E023703}">
                      <ahyp:hlinkClr xmlns:ahyp="http://schemas.microsoft.com/office/drawing/2018/hyperlinkcolor" val="tx"/>
                    </a:ext>
                  </a:extLst>
                </a:hlinkClick>
              </a:rPr>
              <a:t>https://www.go2itech.org/HTML/CM08/toolkit/training/index.html </a:t>
            </a:r>
            <a:endParaRPr sz="1000" b="0" i="0" u="none" strike="noStrike" cap="none" dirty="0">
              <a:solidFill>
                <a:schemeClr val="accent3"/>
              </a:solidFill>
              <a:latin typeface="+mj-lt"/>
              <a:ea typeface="Gill Sans"/>
              <a:cs typeface="Gill Sans"/>
              <a:sym typeface="Gill Sans"/>
            </a:endParaRPr>
          </a:p>
        </p:txBody>
      </p:sp>
      <p:sp>
        <p:nvSpPr>
          <p:cNvPr id="965" name="Google Shape;965;p72"/>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2" name="Google Shape;972;p73"/>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Barriers to Communication (2)</a:t>
            </a:r>
            <a:endParaRPr/>
          </a:p>
        </p:txBody>
      </p:sp>
      <p:sp>
        <p:nvSpPr>
          <p:cNvPr id="971" name="Google Shape;971;p73"/>
          <p:cNvSpPr txBox="1">
            <a:spLocks noGrp="1"/>
          </p:cNvSpPr>
          <p:nvPr>
            <p:ph type="body" idx="1"/>
          </p:nvPr>
        </p:nvSpPr>
        <p:spPr>
          <a:xfrm>
            <a:off x="685800" y="1752600"/>
            <a:ext cx="8153400" cy="44196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Font typeface="Noto Sans Symbols"/>
              <a:buNone/>
            </a:pPr>
            <a:r>
              <a:rPr lang="en-GB" sz="2300"/>
              <a:t>Other barriers include—</a:t>
            </a:r>
            <a:endParaRPr sz="2300"/>
          </a:p>
          <a:p>
            <a:pPr marL="230188" lvl="0" indent="-230188" algn="l" rtl="0">
              <a:lnSpc>
                <a:spcPct val="100000"/>
              </a:lnSpc>
              <a:spcBef>
                <a:spcPts val="1200"/>
              </a:spcBef>
              <a:spcAft>
                <a:spcPts val="0"/>
              </a:spcAft>
              <a:buClr>
                <a:srgbClr val="635C5B"/>
              </a:buClr>
              <a:buSzPts val="2400"/>
              <a:buChar char="•"/>
            </a:pPr>
            <a:r>
              <a:rPr lang="en-GB" sz="2300"/>
              <a:t>talking too much, not giving mentee time to express him/herself</a:t>
            </a:r>
            <a:endParaRPr sz="2300"/>
          </a:p>
          <a:p>
            <a:pPr marL="230188" lvl="0" indent="-230188" algn="l" rtl="0">
              <a:lnSpc>
                <a:spcPct val="100000"/>
              </a:lnSpc>
              <a:spcBef>
                <a:spcPts val="1200"/>
              </a:spcBef>
              <a:spcAft>
                <a:spcPts val="0"/>
              </a:spcAft>
              <a:buClr>
                <a:srgbClr val="635C5B"/>
              </a:buClr>
              <a:buSzPts val="2400"/>
              <a:buChar char="•"/>
            </a:pPr>
            <a:r>
              <a:rPr lang="en-GB" sz="2300"/>
              <a:t>being critical and/or judgemental</a:t>
            </a:r>
            <a:endParaRPr sz="2300"/>
          </a:p>
          <a:p>
            <a:pPr marL="230188" lvl="0" indent="-230188" algn="l" rtl="0">
              <a:lnSpc>
                <a:spcPct val="100000"/>
              </a:lnSpc>
              <a:spcBef>
                <a:spcPts val="1200"/>
              </a:spcBef>
              <a:spcAft>
                <a:spcPts val="0"/>
              </a:spcAft>
              <a:buClr>
                <a:srgbClr val="635C5B"/>
              </a:buClr>
              <a:buSzPts val="2400"/>
              <a:buChar char="•"/>
            </a:pPr>
            <a:r>
              <a:rPr lang="en-GB" sz="2300"/>
              <a:t>laughing at or humiliating mentee</a:t>
            </a:r>
            <a:endParaRPr sz="2300"/>
          </a:p>
          <a:p>
            <a:pPr marL="230188" lvl="0" indent="-230188" algn="l" rtl="0">
              <a:lnSpc>
                <a:spcPct val="100000"/>
              </a:lnSpc>
              <a:spcBef>
                <a:spcPts val="1200"/>
              </a:spcBef>
              <a:spcAft>
                <a:spcPts val="0"/>
              </a:spcAft>
              <a:buClr>
                <a:srgbClr val="635C5B"/>
              </a:buClr>
              <a:buSzPts val="2400"/>
              <a:buChar char="•"/>
            </a:pPr>
            <a:r>
              <a:rPr lang="en-GB" sz="2300"/>
              <a:t>contradicting or arguing with mentee</a:t>
            </a:r>
            <a:endParaRPr sz="2300"/>
          </a:p>
          <a:p>
            <a:pPr marL="230188" lvl="0" indent="-230188" algn="l" rtl="0">
              <a:lnSpc>
                <a:spcPct val="100000"/>
              </a:lnSpc>
              <a:spcBef>
                <a:spcPts val="1200"/>
              </a:spcBef>
              <a:spcAft>
                <a:spcPts val="0"/>
              </a:spcAft>
              <a:buClr>
                <a:srgbClr val="635C5B"/>
              </a:buClr>
              <a:buSzPts val="2400"/>
              <a:buChar char="•"/>
            </a:pPr>
            <a:r>
              <a:rPr lang="en-GB" sz="2300"/>
              <a:t>being disrespectful of mentee’s beliefs, way of life, method of providing client care</a:t>
            </a:r>
            <a:endParaRPr sz="2300"/>
          </a:p>
          <a:p>
            <a:pPr marL="230188" lvl="0" indent="-230188" algn="l" rtl="0">
              <a:lnSpc>
                <a:spcPct val="100000"/>
              </a:lnSpc>
              <a:spcBef>
                <a:spcPts val="1200"/>
              </a:spcBef>
              <a:spcAft>
                <a:spcPts val="0"/>
              </a:spcAft>
              <a:buClr>
                <a:srgbClr val="635C5B"/>
              </a:buClr>
              <a:buSzPts val="2400"/>
              <a:buChar char="•"/>
            </a:pPr>
            <a:r>
              <a:rPr lang="en-GB" sz="2300"/>
              <a:t>lack of trust or rapport.</a:t>
            </a:r>
            <a:endParaRPr sz="2300"/>
          </a:p>
        </p:txBody>
      </p:sp>
      <p:sp>
        <p:nvSpPr>
          <p:cNvPr id="973" name="Google Shape;973;p73"/>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74"/>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Providing Feedback</a:t>
            </a:r>
            <a:endParaRPr/>
          </a:p>
        </p:txBody>
      </p:sp>
      <p:pic>
        <p:nvPicPr>
          <p:cNvPr id="980" name="Google Shape;980;p74" descr="An elderly woman holds a swaddled baby in her arms. A female medical staff and a man and woman touch the baby."/>
          <p:cNvPicPr preferRelativeResize="0">
            <a:picLocks noGrp="1"/>
          </p:cNvPicPr>
          <p:nvPr>
            <p:ph type="body" idx="1"/>
          </p:nvPr>
        </p:nvPicPr>
        <p:blipFill rotWithShape="1">
          <a:blip r:embed="rId3">
            <a:alphaModFix/>
          </a:blip>
          <a:srcRect/>
          <a:stretch/>
        </p:blipFill>
        <p:spPr>
          <a:xfrm>
            <a:off x="1147181" y="1482978"/>
            <a:ext cx="6849638" cy="4572000"/>
          </a:xfrm>
          <a:prstGeom prst="rect">
            <a:avLst/>
          </a:prstGeom>
          <a:noFill/>
          <a:ln>
            <a:noFill/>
          </a:ln>
        </p:spPr>
      </p:pic>
      <p:sp>
        <p:nvSpPr>
          <p:cNvPr id="981" name="Google Shape;981;p74"/>
          <p:cNvSpPr txBox="1"/>
          <p:nvPr/>
        </p:nvSpPr>
        <p:spPr>
          <a:xfrm>
            <a:off x="1127128" y="6033092"/>
            <a:ext cx="4533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dirty="0">
                <a:solidFill>
                  <a:schemeClr val="accent3"/>
                </a:solidFill>
                <a:latin typeface="+mj-lt"/>
                <a:ea typeface="Gill Sans"/>
                <a:cs typeface="Gill Sans"/>
                <a:sym typeface="Gill Sans"/>
              </a:rPr>
              <a:t>Photo credit: Allan </a:t>
            </a:r>
            <a:r>
              <a:rPr lang="en-GB" sz="1000" b="0" i="0" u="none" strike="noStrike" cap="none" dirty="0" err="1">
                <a:solidFill>
                  <a:schemeClr val="accent3"/>
                </a:solidFill>
                <a:latin typeface="+mj-lt"/>
                <a:ea typeface="Gill Sans"/>
                <a:cs typeface="Gill Sans"/>
                <a:sym typeface="Gill Sans"/>
              </a:rPr>
              <a:t>Gichigi</a:t>
            </a:r>
            <a:r>
              <a:rPr lang="en-GB" sz="1000" b="0" i="0" u="none" strike="noStrike" cap="none" dirty="0">
                <a:solidFill>
                  <a:schemeClr val="accent3"/>
                </a:solidFill>
                <a:latin typeface="+mj-lt"/>
                <a:ea typeface="Gill Sans"/>
                <a:cs typeface="Gill Sans"/>
                <a:sym typeface="Gill Sans"/>
              </a:rPr>
              <a:t>/MCSP</a:t>
            </a:r>
            <a:endParaRPr sz="1400" b="0" i="0" u="none" strike="noStrike" cap="none" dirty="0">
              <a:solidFill>
                <a:srgbClr val="000000"/>
              </a:solidFill>
              <a:latin typeface="+mj-lt"/>
              <a:ea typeface="Gill Sans"/>
              <a:cs typeface="Gill Sans"/>
              <a:sym typeface="Gill Sans"/>
            </a:endParaRPr>
          </a:p>
        </p:txBody>
      </p:sp>
      <p:sp>
        <p:nvSpPr>
          <p:cNvPr id="982" name="Google Shape;982;p74"/>
          <p:cNvSpPr txBox="1">
            <a:spLocks noGrp="1"/>
          </p:cNvSpPr>
          <p:nvPr>
            <p:ph type="sldNum" idx="12"/>
          </p:nvPr>
        </p:nvSpPr>
        <p:spPr>
          <a:xfrm>
            <a:off x="8458497"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9" name="Google Shape;989;p75"/>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Feedback</a:t>
            </a:r>
            <a:endParaRPr/>
          </a:p>
        </p:txBody>
      </p:sp>
      <p:sp>
        <p:nvSpPr>
          <p:cNvPr id="988" name="Google Shape;988;p75"/>
          <p:cNvSpPr txBox="1">
            <a:spLocks noGrp="1"/>
          </p:cNvSpPr>
          <p:nvPr>
            <p:ph type="body" idx="1"/>
          </p:nvPr>
        </p:nvSpPr>
        <p:spPr>
          <a:xfrm>
            <a:off x="685800" y="1600200"/>
            <a:ext cx="7467600" cy="4572000"/>
          </a:xfrm>
          <a:prstGeom prst="rect">
            <a:avLst/>
          </a:prstGeom>
          <a:noFill/>
          <a:ln>
            <a:noFill/>
          </a:ln>
        </p:spPr>
        <p:txBody>
          <a:bodyPr spcFirstLastPara="1" wrap="square" lIns="0" tIns="0" rIns="0" bIns="0" anchor="t" anchorCtr="0">
            <a:normAutofit/>
          </a:bodyPr>
          <a:lstStyle/>
          <a:p>
            <a:pPr marL="230188" lvl="0" indent="-230188" algn="l" rtl="0">
              <a:lnSpc>
                <a:spcPct val="90000"/>
              </a:lnSpc>
              <a:spcBef>
                <a:spcPts val="0"/>
              </a:spcBef>
              <a:spcAft>
                <a:spcPts val="0"/>
              </a:spcAft>
              <a:buClr>
                <a:srgbClr val="635C5B"/>
              </a:buClr>
              <a:buSzPts val="2200"/>
              <a:buFont typeface="Noto Sans Symbols"/>
              <a:buNone/>
            </a:pPr>
            <a:r>
              <a:rPr lang="en-GB" sz="2200" b="1" dirty="0"/>
              <a:t>What:</a:t>
            </a:r>
            <a:r>
              <a:rPr lang="en-GB" sz="2200" dirty="0"/>
              <a:t> Comments in the form of opinions about or reactions to something</a:t>
            </a:r>
            <a:endParaRPr dirty="0"/>
          </a:p>
          <a:p>
            <a:pPr marL="230188" lvl="0" indent="-230188" algn="l" rtl="0">
              <a:lnSpc>
                <a:spcPct val="90000"/>
              </a:lnSpc>
              <a:spcBef>
                <a:spcPts val="1200"/>
              </a:spcBef>
              <a:spcAft>
                <a:spcPts val="0"/>
              </a:spcAft>
              <a:buClr>
                <a:srgbClr val="635C5B"/>
              </a:buClr>
              <a:buSzPts val="2200"/>
              <a:buFont typeface="Noto Sans Symbols"/>
              <a:buNone/>
            </a:pPr>
            <a:r>
              <a:rPr lang="en-GB" sz="2200" b="1" dirty="0"/>
              <a:t>Why:</a:t>
            </a:r>
            <a:endParaRPr dirty="0"/>
          </a:p>
          <a:p>
            <a:pPr marL="230188" lvl="0" indent="-230188" algn="l" rtl="0">
              <a:lnSpc>
                <a:spcPct val="90000"/>
              </a:lnSpc>
              <a:spcBef>
                <a:spcPts val="1200"/>
              </a:spcBef>
              <a:spcAft>
                <a:spcPts val="0"/>
              </a:spcAft>
              <a:buClr>
                <a:srgbClr val="635C5B"/>
              </a:buClr>
              <a:buSzPts val="2200"/>
              <a:buChar char="•"/>
            </a:pPr>
            <a:r>
              <a:rPr lang="en-GB" sz="2200" dirty="0"/>
              <a:t>Initiate and improve communication.</a:t>
            </a:r>
            <a:endParaRPr sz="2200" dirty="0"/>
          </a:p>
          <a:p>
            <a:pPr marL="230188" lvl="0" indent="-230188" algn="l" rtl="0">
              <a:lnSpc>
                <a:spcPct val="90000"/>
              </a:lnSpc>
              <a:spcBef>
                <a:spcPts val="1200"/>
              </a:spcBef>
              <a:spcAft>
                <a:spcPts val="0"/>
              </a:spcAft>
              <a:buClr>
                <a:srgbClr val="635C5B"/>
              </a:buClr>
              <a:buSzPts val="2200"/>
              <a:buChar char="•"/>
            </a:pPr>
            <a:r>
              <a:rPr lang="en-GB" sz="2200" dirty="0"/>
              <a:t>Evaluate or modify a process or product.</a:t>
            </a:r>
            <a:endParaRPr sz="2200" dirty="0"/>
          </a:p>
          <a:p>
            <a:pPr marL="230188" lvl="0" indent="-230188" algn="l" rtl="0">
              <a:lnSpc>
                <a:spcPct val="90000"/>
              </a:lnSpc>
              <a:spcBef>
                <a:spcPts val="1200"/>
              </a:spcBef>
              <a:spcAft>
                <a:spcPts val="0"/>
              </a:spcAft>
              <a:buClr>
                <a:srgbClr val="635C5B"/>
              </a:buClr>
              <a:buSzPts val="2200"/>
              <a:buChar char="•"/>
            </a:pPr>
            <a:r>
              <a:rPr lang="en-GB" sz="2200" dirty="0"/>
              <a:t>Enable improvements to be made.</a:t>
            </a:r>
            <a:endParaRPr sz="2200" dirty="0"/>
          </a:p>
          <a:p>
            <a:pPr marL="230188" lvl="0" indent="-230188" algn="l" rtl="0">
              <a:lnSpc>
                <a:spcPct val="90000"/>
              </a:lnSpc>
              <a:spcBef>
                <a:spcPts val="1200"/>
              </a:spcBef>
              <a:spcAft>
                <a:spcPts val="0"/>
              </a:spcAft>
              <a:buClr>
                <a:srgbClr val="635C5B"/>
              </a:buClr>
              <a:buSzPts val="2200"/>
              <a:buChar char="•"/>
            </a:pPr>
            <a:r>
              <a:rPr lang="en-GB" sz="2200" dirty="0"/>
              <a:t>Provide useful information for future decisions and development.</a:t>
            </a:r>
            <a:endParaRPr sz="2200" dirty="0"/>
          </a:p>
        </p:txBody>
      </p:sp>
      <p:sp>
        <p:nvSpPr>
          <p:cNvPr id="990" name="Google Shape;990;p75"/>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7" name="Google Shape;997;p76"/>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a:t>Feedback and Clinical Mentoring</a:t>
            </a:r>
            <a:endParaRPr/>
          </a:p>
        </p:txBody>
      </p:sp>
      <p:sp>
        <p:nvSpPr>
          <p:cNvPr id="996" name="Google Shape;996;p76"/>
          <p:cNvSpPr txBox="1">
            <a:spLocks noGrp="1"/>
          </p:cNvSpPr>
          <p:nvPr>
            <p:ph type="body" idx="1"/>
          </p:nvPr>
        </p:nvSpPr>
        <p:spPr>
          <a:xfrm>
            <a:off x="685800" y="1803400"/>
            <a:ext cx="45720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dirty="0"/>
              <a:t>Feedback is a vital aspect of the mentor-mentee relationship.</a:t>
            </a:r>
            <a:endParaRPr dirty="0"/>
          </a:p>
          <a:p>
            <a:pPr marL="230188" lvl="0" indent="-230188" algn="l" rtl="0">
              <a:lnSpc>
                <a:spcPct val="100000"/>
              </a:lnSpc>
              <a:spcBef>
                <a:spcPts val="1200"/>
              </a:spcBef>
              <a:spcAft>
                <a:spcPts val="0"/>
              </a:spcAft>
              <a:buClr>
                <a:srgbClr val="635C5B"/>
              </a:buClr>
              <a:buSzPts val="2400"/>
              <a:buChar char="•"/>
            </a:pPr>
            <a:r>
              <a:rPr lang="en-GB" sz="2400" dirty="0"/>
              <a:t>If the mentor is unable to give feedback effectively, and/or the mentee is unable to receive constructive feedback…</a:t>
            </a:r>
            <a:endParaRPr dirty="0"/>
          </a:p>
          <a:p>
            <a:pPr marL="230188" lvl="0" indent="-230188" algn="l" rtl="0">
              <a:lnSpc>
                <a:spcPct val="100000"/>
              </a:lnSpc>
              <a:spcBef>
                <a:spcPts val="1200"/>
              </a:spcBef>
              <a:spcAft>
                <a:spcPts val="0"/>
              </a:spcAft>
              <a:buClr>
                <a:srgbClr val="635C5B"/>
              </a:buClr>
              <a:buSzPts val="2400"/>
              <a:buFont typeface="Noto Sans Symbols"/>
              <a:buNone/>
            </a:pPr>
            <a:r>
              <a:rPr lang="en-GB" sz="2400" dirty="0"/>
              <a:t>	…not much will be accomplished!</a:t>
            </a:r>
            <a:endParaRPr dirty="0"/>
          </a:p>
        </p:txBody>
      </p:sp>
      <p:sp>
        <p:nvSpPr>
          <p:cNvPr id="998" name="Google Shape;998;p76"/>
          <p:cNvSpPr txBox="1"/>
          <p:nvPr/>
        </p:nvSpPr>
        <p:spPr>
          <a:xfrm>
            <a:off x="5257800" y="1833880"/>
            <a:ext cx="3706813" cy="3505200"/>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35C5B"/>
              </a:buClr>
              <a:buSzPts val="2300"/>
              <a:buFont typeface="Arial"/>
              <a:buNone/>
            </a:pPr>
            <a:r>
              <a:rPr lang="en-GB" sz="2300" b="1" i="0" u="none" strike="noStrike" cap="none" dirty="0">
                <a:solidFill>
                  <a:srgbClr val="635C5B"/>
                </a:solidFill>
                <a:latin typeface="+mj-lt"/>
                <a:ea typeface="Gill Sans"/>
                <a:cs typeface="Gill Sans"/>
                <a:sym typeface="Gill Sans"/>
              </a:rPr>
              <a:t>Note:</a:t>
            </a:r>
            <a:endParaRPr sz="1400" b="1" i="0" u="none" strike="noStrike" cap="none" dirty="0">
              <a:solidFill>
                <a:srgbClr val="000000"/>
              </a:solidFill>
              <a:latin typeface="+mj-lt"/>
              <a:ea typeface="Gill Sans"/>
              <a:cs typeface="Gill Sans"/>
              <a:sym typeface="Gill Sans"/>
            </a:endParaRPr>
          </a:p>
          <a:p>
            <a:pPr marL="230188" marR="0" lvl="0" indent="-230188" algn="l" rtl="0">
              <a:lnSpc>
                <a:spcPct val="100000"/>
              </a:lnSpc>
              <a:spcBef>
                <a:spcPts val="1200"/>
              </a:spcBef>
              <a:spcAft>
                <a:spcPts val="0"/>
              </a:spcAft>
              <a:buClr>
                <a:srgbClr val="635C5B"/>
              </a:buClr>
              <a:buSzPts val="2300"/>
              <a:buFont typeface="Arial"/>
              <a:buChar char="•"/>
            </a:pPr>
            <a:r>
              <a:rPr lang="en-GB" sz="2300" b="0" i="0" u="none" strike="noStrike" cap="none" dirty="0">
                <a:solidFill>
                  <a:srgbClr val="635C5B"/>
                </a:solidFill>
                <a:latin typeface="+mj-lt"/>
                <a:ea typeface="Gill Sans"/>
                <a:cs typeface="Gill Sans"/>
                <a:sym typeface="Gill Sans"/>
              </a:rPr>
              <a:t>Feedback can be </a:t>
            </a:r>
            <a:r>
              <a:rPr lang="en-GB" sz="2300" b="1" i="0" u="none" strike="noStrike" cap="none" dirty="0">
                <a:solidFill>
                  <a:srgbClr val="635C5B"/>
                </a:solidFill>
                <a:latin typeface="+mj-lt"/>
                <a:ea typeface="Gill Sans"/>
                <a:cs typeface="Gill Sans"/>
                <a:sym typeface="Gill Sans"/>
              </a:rPr>
              <a:t>affirming or corrective.</a:t>
            </a:r>
            <a:endParaRPr sz="2300" b="1" i="0" u="none" strike="noStrike" cap="none" dirty="0">
              <a:solidFill>
                <a:srgbClr val="635C5B"/>
              </a:solidFill>
              <a:latin typeface="+mj-lt"/>
              <a:ea typeface="Gill Sans"/>
              <a:cs typeface="Gill Sans"/>
              <a:sym typeface="Gill Sans"/>
            </a:endParaRPr>
          </a:p>
          <a:p>
            <a:pPr marL="230188" marR="0" lvl="0" indent="-230188" algn="l" rtl="0">
              <a:lnSpc>
                <a:spcPct val="100000"/>
              </a:lnSpc>
              <a:spcBef>
                <a:spcPts val="1200"/>
              </a:spcBef>
              <a:spcAft>
                <a:spcPts val="0"/>
              </a:spcAft>
              <a:buClr>
                <a:srgbClr val="635C5B"/>
              </a:buClr>
              <a:buSzPts val="2300"/>
              <a:buFont typeface="Arial"/>
              <a:buChar char="•"/>
            </a:pPr>
            <a:r>
              <a:rPr lang="en-GB" sz="2300" b="1" i="0" u="none" strike="noStrike" cap="none" dirty="0">
                <a:solidFill>
                  <a:srgbClr val="635C5B"/>
                </a:solidFill>
                <a:latin typeface="+mj-lt"/>
                <a:ea typeface="Gill Sans"/>
                <a:cs typeface="Gill Sans"/>
                <a:sym typeface="Gill Sans"/>
              </a:rPr>
              <a:t>Offer it in a way that can be received </a:t>
            </a:r>
            <a:r>
              <a:rPr lang="en-GB" sz="2300" b="0" i="0" u="none" strike="noStrike" cap="none" dirty="0">
                <a:solidFill>
                  <a:srgbClr val="635C5B"/>
                </a:solidFill>
                <a:latin typeface="+mj-lt"/>
                <a:ea typeface="Gill Sans"/>
                <a:cs typeface="Gill Sans"/>
                <a:sym typeface="Gill Sans"/>
              </a:rPr>
              <a:t>by the mentee.</a:t>
            </a:r>
            <a:endParaRPr sz="2300" b="0" i="0" u="none" strike="noStrike" cap="none" dirty="0">
              <a:solidFill>
                <a:srgbClr val="635C5B"/>
              </a:solidFill>
              <a:latin typeface="+mj-lt"/>
              <a:ea typeface="Gill Sans"/>
              <a:cs typeface="Gill Sans"/>
              <a:sym typeface="Gill Sans"/>
            </a:endParaRPr>
          </a:p>
          <a:p>
            <a:pPr marL="230188" marR="0" lvl="0" indent="-230188" algn="l" rtl="0">
              <a:lnSpc>
                <a:spcPct val="100000"/>
              </a:lnSpc>
              <a:spcBef>
                <a:spcPts val="1200"/>
              </a:spcBef>
              <a:spcAft>
                <a:spcPts val="0"/>
              </a:spcAft>
              <a:buClr>
                <a:srgbClr val="635C5B"/>
              </a:buClr>
              <a:buSzPts val="2300"/>
              <a:buFont typeface="Arial"/>
              <a:buChar char="•"/>
            </a:pPr>
            <a:r>
              <a:rPr lang="en-GB" sz="2300" b="0" i="0" u="none" strike="noStrike" cap="none" dirty="0">
                <a:solidFill>
                  <a:srgbClr val="635C5B"/>
                </a:solidFill>
                <a:latin typeface="+mj-lt"/>
                <a:ea typeface="Gill Sans"/>
                <a:cs typeface="Gill Sans"/>
                <a:sym typeface="Gill Sans"/>
              </a:rPr>
              <a:t>It should always be </a:t>
            </a:r>
            <a:r>
              <a:rPr lang="en-GB" sz="2300" b="1" i="0" u="none" strike="noStrike" cap="none" dirty="0">
                <a:solidFill>
                  <a:srgbClr val="635C5B"/>
                </a:solidFill>
                <a:latin typeface="+mj-lt"/>
                <a:ea typeface="Gill Sans"/>
                <a:cs typeface="Gill Sans"/>
                <a:sym typeface="Gill Sans"/>
              </a:rPr>
              <a:t>for learning.</a:t>
            </a:r>
            <a:endParaRPr sz="2300" b="0" i="0" u="none" strike="noStrike" cap="none" dirty="0">
              <a:solidFill>
                <a:srgbClr val="635C5B"/>
              </a:solidFill>
              <a:latin typeface="+mj-lt"/>
              <a:ea typeface="Gill Sans"/>
              <a:cs typeface="Gill Sans"/>
              <a:sym typeface="Gill Sans"/>
            </a:endParaRPr>
          </a:p>
        </p:txBody>
      </p:sp>
      <p:sp>
        <p:nvSpPr>
          <p:cNvPr id="999" name="Google Shape;999;p76"/>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6" name="Google Shape;1006;p77"/>
          <p:cNvSpPr txBox="1">
            <a:spLocks noGrp="1"/>
          </p:cNvSpPr>
          <p:nvPr>
            <p:ph type="title"/>
          </p:nvPr>
        </p:nvSpPr>
        <p:spPr>
          <a:xfrm>
            <a:off x="686104" y="67056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sz="2800"/>
              <a:t>Small Group Discussion: </a:t>
            </a:r>
            <a:br>
              <a:rPr lang="en-GB" sz="2800"/>
            </a:br>
            <a:r>
              <a:rPr lang="en-GB" sz="2800" b="1"/>
              <a:t>Feedback and Clinical Mentoring</a:t>
            </a:r>
            <a:endParaRPr/>
          </a:p>
        </p:txBody>
      </p:sp>
      <p:sp>
        <p:nvSpPr>
          <p:cNvPr id="1005" name="Google Shape;1005;p77"/>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ctr" rtl="0">
              <a:lnSpc>
                <a:spcPct val="100000"/>
              </a:lnSpc>
              <a:spcBef>
                <a:spcPts val="0"/>
              </a:spcBef>
              <a:spcAft>
                <a:spcPts val="0"/>
              </a:spcAft>
              <a:buClr>
                <a:srgbClr val="635C5B"/>
              </a:buClr>
              <a:buSzPts val="2000"/>
              <a:buFont typeface="Noto Sans Symbols"/>
              <a:buNone/>
            </a:pPr>
            <a:endParaRPr/>
          </a:p>
          <a:p>
            <a:pPr marL="230188" lvl="0" indent="-230188" algn="ctr" rtl="0">
              <a:lnSpc>
                <a:spcPct val="100000"/>
              </a:lnSpc>
              <a:spcBef>
                <a:spcPts val="1200"/>
              </a:spcBef>
              <a:spcAft>
                <a:spcPts val="0"/>
              </a:spcAft>
              <a:buClr>
                <a:srgbClr val="635C5B"/>
              </a:buClr>
              <a:buSzPts val="2000"/>
              <a:buFont typeface="Noto Sans Symbols"/>
              <a:buNone/>
            </a:pPr>
            <a:endParaRPr/>
          </a:p>
          <a:p>
            <a:pPr marL="230188" lvl="0" indent="-230188" algn="ctr" rtl="0">
              <a:lnSpc>
                <a:spcPct val="100000"/>
              </a:lnSpc>
              <a:spcBef>
                <a:spcPts val="1200"/>
              </a:spcBef>
              <a:spcAft>
                <a:spcPts val="0"/>
              </a:spcAft>
              <a:buClr>
                <a:srgbClr val="635C5B"/>
              </a:buClr>
              <a:buSzPts val="2800"/>
              <a:buFont typeface="Noto Sans Symbols"/>
              <a:buNone/>
            </a:pPr>
            <a:r>
              <a:rPr lang="en-GB" sz="2800"/>
              <a:t>What unique factors about the health care setting do mentors need to consider when giving feedback to the mentee?</a:t>
            </a:r>
            <a:endParaRPr/>
          </a:p>
        </p:txBody>
      </p:sp>
      <p:sp>
        <p:nvSpPr>
          <p:cNvPr id="1007" name="Google Shape;1007;p77"/>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4" name="Google Shape;1014;p7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br>
              <a:rPr lang="en-GB"/>
            </a:br>
            <a:r>
              <a:rPr lang="en-GB" sz="2800"/>
              <a:t>Two Approaches to Feedback</a:t>
            </a:r>
            <a:endParaRPr/>
          </a:p>
        </p:txBody>
      </p:sp>
      <p:sp>
        <p:nvSpPr>
          <p:cNvPr id="1013" name="Google Shape;1013;p78"/>
          <p:cNvSpPr txBox="1">
            <a:spLocks noGrp="1"/>
          </p:cNvSpPr>
          <p:nvPr>
            <p:ph type="body" idx="1"/>
          </p:nvPr>
        </p:nvSpPr>
        <p:spPr>
          <a:xfrm>
            <a:off x="685800" y="1600200"/>
            <a:ext cx="7772400" cy="2438400"/>
          </a:xfrm>
          <a:prstGeom prst="rect">
            <a:avLst/>
          </a:prstGeom>
          <a:noFill/>
          <a:ln>
            <a:noFill/>
          </a:ln>
        </p:spPr>
        <p:txBody>
          <a:bodyPr spcFirstLastPara="1" wrap="square" lIns="0" tIns="0" rIns="0" bIns="0" anchor="t" anchorCtr="0">
            <a:noAutofit/>
          </a:bodyPr>
          <a:lstStyle/>
          <a:p>
            <a:pPr marL="230188" lvl="0" indent="-230188" algn="l" rtl="0">
              <a:lnSpc>
                <a:spcPct val="100000"/>
              </a:lnSpc>
              <a:spcBef>
                <a:spcPts val="0"/>
              </a:spcBef>
              <a:spcAft>
                <a:spcPts val="0"/>
              </a:spcAft>
              <a:buClr>
                <a:srgbClr val="635C5B"/>
              </a:buClr>
              <a:buSzPts val="2200"/>
              <a:buFont typeface="Noto Sans Symbols"/>
              <a:buNone/>
            </a:pPr>
            <a:r>
              <a:rPr lang="en-GB" sz="2200" b="1"/>
              <a:t>Scenario</a:t>
            </a:r>
            <a:endParaRPr/>
          </a:p>
          <a:p>
            <a:pPr marL="230188" lvl="0" indent="-230188" algn="ctr" rtl="0">
              <a:lnSpc>
                <a:spcPct val="100000"/>
              </a:lnSpc>
              <a:spcBef>
                <a:spcPts val="1200"/>
              </a:spcBef>
              <a:spcAft>
                <a:spcPts val="0"/>
              </a:spcAft>
              <a:buClr>
                <a:srgbClr val="635C5B"/>
              </a:buClr>
              <a:buSzPts val="2200"/>
              <a:buNone/>
            </a:pPr>
            <a:r>
              <a:rPr lang="en-GB" sz="2200"/>
              <a:t>You are a clinical mentor observing a mentee during a child welfare clinic visit for a baby that was discharged from the hospital recently. The weighing and measuring steps reveal that the baby is not gaining weight adequately. The mother looks visibly worried and reports that her baby seems hungry all the time and might not be latching as well as she did in the hospital.</a:t>
            </a:r>
            <a:endParaRPr/>
          </a:p>
        </p:txBody>
      </p:sp>
      <p:sp>
        <p:nvSpPr>
          <p:cNvPr id="1015" name="Google Shape;1015;p78"/>
          <p:cNvSpPr txBox="1"/>
          <p:nvPr/>
        </p:nvSpPr>
        <p:spPr>
          <a:xfrm>
            <a:off x="718059" y="4267200"/>
            <a:ext cx="7772400" cy="20193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endParaRPr sz="2200" dirty="0">
              <a:solidFill>
                <a:srgbClr val="635C5B"/>
              </a:solidFill>
              <a:latin typeface="+mj-lt"/>
              <a:ea typeface="Gill Sans"/>
              <a:cs typeface="Gill Sans"/>
              <a:sym typeface="Gill Sans"/>
            </a:endParaRPr>
          </a:p>
          <a:p>
            <a:pPr marL="0" marR="0" lvl="0" indent="0" algn="l" rtl="0">
              <a:lnSpc>
                <a:spcPct val="100000"/>
              </a:lnSpc>
              <a:spcBef>
                <a:spcPts val="0"/>
              </a:spcBef>
              <a:spcAft>
                <a:spcPts val="0"/>
              </a:spcAft>
              <a:buNone/>
            </a:pPr>
            <a:r>
              <a:rPr lang="en-GB" sz="2200" b="0" i="0" u="none" strike="noStrike" cap="none" dirty="0">
                <a:solidFill>
                  <a:srgbClr val="635C5B"/>
                </a:solidFill>
                <a:latin typeface="+mj-lt"/>
                <a:ea typeface="Gill Sans"/>
                <a:cs typeface="Gill Sans"/>
                <a:sym typeface="Gill Sans"/>
              </a:rPr>
              <a:t>The </a:t>
            </a:r>
            <a:r>
              <a:rPr lang="en-GB" sz="2200" dirty="0">
                <a:solidFill>
                  <a:srgbClr val="635C5B"/>
                </a:solidFill>
                <a:latin typeface="+mj-lt"/>
                <a:ea typeface="Gill Sans"/>
                <a:cs typeface="Gill Sans"/>
                <a:sym typeface="Gill Sans"/>
              </a:rPr>
              <a:t>mentee </a:t>
            </a:r>
            <a:r>
              <a:rPr lang="en-GB" sz="2200" b="0" i="0" u="none" strike="noStrike" cap="none" dirty="0">
                <a:solidFill>
                  <a:srgbClr val="635C5B"/>
                </a:solidFill>
                <a:latin typeface="+mj-lt"/>
                <a:ea typeface="Gill Sans"/>
                <a:cs typeface="Gill Sans"/>
                <a:sym typeface="Gill Sans"/>
              </a:rPr>
              <a:t>uses a frustrated tone of voice and says, “Mrs. K, if you do not feed your child, he will die.”</a:t>
            </a:r>
            <a:r>
              <a:rPr lang="en-GB" sz="2200" b="0" i="0" u="none" strike="noStrike" cap="none" dirty="0">
                <a:solidFill>
                  <a:srgbClr val="635C5B"/>
                </a:solidFill>
                <a:highlight>
                  <a:srgbClr val="FFFF00"/>
                </a:highlight>
                <a:latin typeface="+mj-lt"/>
                <a:ea typeface="Gill Sans"/>
                <a:cs typeface="Gill Sans"/>
                <a:sym typeface="Gill Sans"/>
              </a:rPr>
              <a:t> </a:t>
            </a:r>
            <a:endParaRPr sz="2200" b="0" i="0" u="none" strike="noStrike" cap="none" dirty="0">
              <a:solidFill>
                <a:srgbClr val="635C5B"/>
              </a:solidFill>
              <a:highlight>
                <a:srgbClr val="FFFF00"/>
              </a:highlight>
              <a:latin typeface="+mj-lt"/>
              <a:ea typeface="Gill Sans"/>
              <a:cs typeface="Gill Sans"/>
              <a:sym typeface="Gill Sans"/>
            </a:endParaRPr>
          </a:p>
          <a:p>
            <a:pPr marL="0" marR="0" lvl="0" indent="0" algn="ctr" rtl="0">
              <a:lnSpc>
                <a:spcPct val="100000"/>
              </a:lnSpc>
              <a:spcBef>
                <a:spcPts val="1200"/>
              </a:spcBef>
              <a:spcAft>
                <a:spcPts val="0"/>
              </a:spcAft>
              <a:buClr>
                <a:srgbClr val="635C5B"/>
              </a:buClr>
              <a:buSzPts val="2200"/>
              <a:buFont typeface="Arial"/>
              <a:buNone/>
            </a:pPr>
            <a:r>
              <a:rPr lang="en-GB" sz="2200" b="0" i="1" u="none" strike="noStrike" cap="none" dirty="0">
                <a:solidFill>
                  <a:srgbClr val="635C5B"/>
                </a:solidFill>
                <a:latin typeface="+mj-lt"/>
                <a:ea typeface="Gill Sans"/>
                <a:cs typeface="Gill Sans"/>
                <a:sym typeface="Gill Sans"/>
              </a:rPr>
              <a:t>How should the clinical mentor provide feedback to the </a:t>
            </a:r>
            <a:r>
              <a:rPr lang="en-GB" sz="2200" i="1" dirty="0">
                <a:solidFill>
                  <a:srgbClr val="635C5B"/>
                </a:solidFill>
                <a:latin typeface="+mj-lt"/>
                <a:ea typeface="Gill Sans"/>
                <a:cs typeface="Gill Sans"/>
                <a:sym typeface="Gill Sans"/>
              </a:rPr>
              <a:t>mentee </a:t>
            </a:r>
            <a:r>
              <a:rPr lang="en-GB" sz="2200" b="0" i="1" u="none" strike="noStrike" cap="none" dirty="0">
                <a:solidFill>
                  <a:srgbClr val="635C5B"/>
                </a:solidFill>
                <a:latin typeface="+mj-lt"/>
                <a:ea typeface="Gill Sans"/>
                <a:cs typeface="Gill Sans"/>
                <a:sym typeface="Gill Sans"/>
              </a:rPr>
              <a:t>after the visit?</a:t>
            </a:r>
            <a:endParaRPr sz="1400" b="0" i="0" u="none" strike="noStrike" cap="none" dirty="0">
              <a:solidFill>
                <a:srgbClr val="000000"/>
              </a:solidFill>
              <a:latin typeface="+mj-lt"/>
              <a:ea typeface="Gill Sans"/>
              <a:cs typeface="Gill Sans"/>
              <a:sym typeface="Gill Sans"/>
            </a:endParaRPr>
          </a:p>
        </p:txBody>
      </p:sp>
      <p:sp>
        <p:nvSpPr>
          <p:cNvPr id="1016" name="Google Shape;1016;p78"/>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3" name="Google Shape;1023;p79"/>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Feedback Scenario #1</a:t>
            </a:r>
            <a:endParaRPr/>
          </a:p>
        </p:txBody>
      </p:sp>
      <p:sp>
        <p:nvSpPr>
          <p:cNvPr id="1022" name="Google Shape;1022;p79"/>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ctr" rtl="0">
              <a:lnSpc>
                <a:spcPct val="100000"/>
              </a:lnSpc>
              <a:spcBef>
                <a:spcPts val="0"/>
              </a:spcBef>
              <a:spcAft>
                <a:spcPts val="0"/>
              </a:spcAft>
              <a:buClr>
                <a:srgbClr val="635C5B"/>
              </a:buClr>
              <a:buSzPts val="2000"/>
              <a:buFont typeface="Noto Sans Symbols"/>
              <a:buNone/>
            </a:pPr>
            <a:endParaRPr b="1"/>
          </a:p>
          <a:p>
            <a:pPr marL="230188" lvl="0" indent="-230188" algn="ctr" rtl="0">
              <a:lnSpc>
                <a:spcPct val="100000"/>
              </a:lnSpc>
              <a:spcBef>
                <a:spcPts val="1200"/>
              </a:spcBef>
              <a:spcAft>
                <a:spcPts val="0"/>
              </a:spcAft>
              <a:buClr>
                <a:srgbClr val="635C5B"/>
              </a:buClr>
              <a:buSzPts val="2000"/>
              <a:buFont typeface="Noto Sans Symbols"/>
              <a:buNone/>
            </a:pPr>
            <a:endParaRPr b="1"/>
          </a:p>
          <a:p>
            <a:pPr marL="230188" lvl="0" indent="-230188" algn="ctr" rtl="0">
              <a:lnSpc>
                <a:spcPct val="100000"/>
              </a:lnSpc>
              <a:spcBef>
                <a:spcPts val="1200"/>
              </a:spcBef>
              <a:spcAft>
                <a:spcPts val="0"/>
              </a:spcAft>
              <a:buClr>
                <a:srgbClr val="635C5B"/>
              </a:buClr>
              <a:buSzPts val="3200"/>
              <a:buFont typeface="Noto Sans Symbols"/>
              <a:buNone/>
            </a:pPr>
            <a:r>
              <a:rPr lang="en-GB" sz="3200" b="1"/>
              <a:t>Providing Feedback: </a:t>
            </a:r>
            <a:endParaRPr/>
          </a:p>
          <a:p>
            <a:pPr marL="230188" lvl="0" indent="-230188" algn="ctr" rtl="0">
              <a:lnSpc>
                <a:spcPct val="100000"/>
              </a:lnSpc>
              <a:spcBef>
                <a:spcPts val="1200"/>
              </a:spcBef>
              <a:spcAft>
                <a:spcPts val="0"/>
              </a:spcAft>
              <a:buClr>
                <a:srgbClr val="635C5B"/>
              </a:buClr>
              <a:buSzPts val="3200"/>
              <a:buFont typeface="Noto Sans Symbols"/>
              <a:buNone/>
            </a:pPr>
            <a:r>
              <a:rPr lang="en-GB" sz="3200" b="1"/>
              <a:t>Approach #1</a:t>
            </a:r>
            <a:endParaRPr/>
          </a:p>
        </p:txBody>
      </p:sp>
      <p:sp>
        <p:nvSpPr>
          <p:cNvPr id="1024" name="Google Shape;1024;p79"/>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1" name="Google Shape;1031;p8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Feedback Scenario #2</a:t>
            </a:r>
            <a:endParaRPr/>
          </a:p>
        </p:txBody>
      </p:sp>
      <p:sp>
        <p:nvSpPr>
          <p:cNvPr id="1030" name="Google Shape;1030;p8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ctr" rtl="0">
              <a:lnSpc>
                <a:spcPct val="100000"/>
              </a:lnSpc>
              <a:spcBef>
                <a:spcPts val="0"/>
              </a:spcBef>
              <a:spcAft>
                <a:spcPts val="0"/>
              </a:spcAft>
              <a:buClr>
                <a:srgbClr val="635C5B"/>
              </a:buClr>
              <a:buSzPts val="2000"/>
              <a:buFont typeface="Noto Sans Symbols"/>
              <a:buNone/>
            </a:pPr>
            <a:endParaRPr b="1"/>
          </a:p>
          <a:p>
            <a:pPr marL="230188" lvl="0" indent="-230188" algn="ctr" rtl="0">
              <a:lnSpc>
                <a:spcPct val="100000"/>
              </a:lnSpc>
              <a:spcBef>
                <a:spcPts val="1200"/>
              </a:spcBef>
              <a:spcAft>
                <a:spcPts val="0"/>
              </a:spcAft>
              <a:buClr>
                <a:srgbClr val="635C5B"/>
              </a:buClr>
              <a:buSzPts val="2000"/>
              <a:buFont typeface="Noto Sans Symbols"/>
              <a:buNone/>
            </a:pPr>
            <a:endParaRPr b="1"/>
          </a:p>
          <a:p>
            <a:pPr marL="230188" lvl="0" indent="-230188" algn="ctr" rtl="0">
              <a:lnSpc>
                <a:spcPct val="100000"/>
              </a:lnSpc>
              <a:spcBef>
                <a:spcPts val="1200"/>
              </a:spcBef>
              <a:spcAft>
                <a:spcPts val="0"/>
              </a:spcAft>
              <a:buClr>
                <a:srgbClr val="635C5B"/>
              </a:buClr>
              <a:buSzPts val="3200"/>
              <a:buFont typeface="Noto Sans Symbols"/>
              <a:buNone/>
            </a:pPr>
            <a:r>
              <a:rPr lang="en-GB" sz="3200" b="1"/>
              <a:t>Providing Feedback: </a:t>
            </a:r>
            <a:endParaRPr/>
          </a:p>
          <a:p>
            <a:pPr marL="230188" lvl="0" indent="-230188" algn="ctr" rtl="0">
              <a:lnSpc>
                <a:spcPct val="100000"/>
              </a:lnSpc>
              <a:spcBef>
                <a:spcPts val="1200"/>
              </a:spcBef>
              <a:spcAft>
                <a:spcPts val="0"/>
              </a:spcAft>
              <a:buClr>
                <a:srgbClr val="635C5B"/>
              </a:buClr>
              <a:buSzPts val="3200"/>
              <a:buFont typeface="Noto Sans Symbols"/>
              <a:buNone/>
            </a:pPr>
            <a:r>
              <a:rPr lang="en-GB" sz="3200" b="1"/>
              <a:t>Approach #2</a:t>
            </a:r>
            <a:endParaRPr/>
          </a:p>
        </p:txBody>
      </p:sp>
      <p:sp>
        <p:nvSpPr>
          <p:cNvPr id="1032" name="Google Shape;1032;p80"/>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a37ad84ba3_0_1097"/>
          <p:cNvSpPr txBox="1">
            <a:spLocks noGrp="1"/>
          </p:cNvSpPr>
          <p:nvPr>
            <p:ph type="title"/>
          </p:nvPr>
        </p:nvSpPr>
        <p:spPr>
          <a:xfrm>
            <a:off x="686104" y="457200"/>
            <a:ext cx="7772400" cy="914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Review of Key Concepts: The </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Baby-Friendly Hospital Initiative</a:t>
            </a:r>
            <a:endParaRPr dirty="0"/>
          </a:p>
        </p:txBody>
      </p:sp>
      <p:sp>
        <p:nvSpPr>
          <p:cNvPr id="301" name="Google Shape;301;g2a37ad84ba3_0_1097"/>
          <p:cNvSpPr txBox="1">
            <a:spLocks noGrp="1"/>
          </p:cNvSpPr>
          <p:nvPr>
            <p:ph type="body" idx="1"/>
          </p:nvPr>
        </p:nvSpPr>
        <p:spPr>
          <a:xfrm>
            <a:off x="685800" y="1600200"/>
            <a:ext cx="5255100" cy="4764000"/>
          </a:xfrm>
          <a:prstGeom prst="rect">
            <a:avLst/>
          </a:prstGeom>
        </p:spPr>
        <p:txBody>
          <a:bodyPr spcFirstLastPara="1" wrap="square" lIns="0" tIns="0" rIns="0" bIns="0" anchor="t" anchorCtr="0">
            <a:normAutofit fontScale="92500" lnSpcReduction="10000"/>
          </a:bodyPr>
          <a:lstStyle/>
          <a:p>
            <a:pPr marL="457200" lvl="0" indent="-369570" algn="l" rtl="0">
              <a:lnSpc>
                <a:spcPct val="100000"/>
              </a:lnSpc>
              <a:spcBef>
                <a:spcPts val="0"/>
              </a:spcBef>
              <a:spcAft>
                <a:spcPts val="0"/>
              </a:spcAft>
              <a:buClr>
                <a:schemeClr val="accent3"/>
              </a:buClr>
              <a:buSzPct val="100000"/>
              <a:buChar char="•"/>
            </a:pPr>
            <a:r>
              <a:rPr lang="en-GB" sz="2400">
                <a:solidFill>
                  <a:schemeClr val="accent3"/>
                </a:solidFill>
              </a:rPr>
              <a:t>WHO and UNICEF released updated BFHI implementation guidance in 2018.</a:t>
            </a:r>
            <a:endParaRPr sz="2400" dirty="0">
              <a:solidFill>
                <a:schemeClr val="accent3"/>
              </a:solidFill>
            </a:endParaRPr>
          </a:p>
          <a:p>
            <a:pPr marL="457200" lvl="0" indent="-369570" algn="l" rtl="0">
              <a:lnSpc>
                <a:spcPct val="100000"/>
              </a:lnSpc>
              <a:spcBef>
                <a:spcPts val="1000"/>
              </a:spcBef>
              <a:spcAft>
                <a:spcPts val="0"/>
              </a:spcAft>
              <a:buClr>
                <a:schemeClr val="accent3"/>
              </a:buClr>
              <a:buSzPct val="100000"/>
              <a:buChar char="•"/>
            </a:pPr>
            <a:r>
              <a:rPr lang="en-GB" sz="2400" dirty="0">
                <a:solidFill>
                  <a:schemeClr val="accent3"/>
                </a:solidFill>
              </a:rPr>
              <a:t>Step 2, of the Ten Steps to Successful Breastfeeding, is to ensure that staff have sufficient knowledge, competence, and skills to support breastfeeding.</a:t>
            </a:r>
            <a:endParaRPr sz="2400" dirty="0">
              <a:solidFill>
                <a:schemeClr val="accent3"/>
              </a:solidFill>
            </a:endParaRPr>
          </a:p>
          <a:p>
            <a:pPr marL="457200" lvl="0" indent="-369570" algn="l" rtl="0">
              <a:lnSpc>
                <a:spcPct val="100000"/>
              </a:lnSpc>
              <a:spcBef>
                <a:spcPts val="1000"/>
              </a:spcBef>
              <a:spcAft>
                <a:spcPts val="0"/>
              </a:spcAft>
              <a:buClr>
                <a:schemeClr val="accent3"/>
              </a:buClr>
              <a:buSzPct val="100000"/>
              <a:buChar char="•"/>
            </a:pPr>
            <a:r>
              <a:rPr lang="en-GB" sz="2400" dirty="0">
                <a:solidFill>
                  <a:schemeClr val="accent3"/>
                </a:solidFill>
              </a:rPr>
              <a:t>The </a:t>
            </a:r>
            <a:r>
              <a:rPr lang="en-GB" sz="2400" i="1" dirty="0">
                <a:solidFill>
                  <a:schemeClr val="accent3"/>
                </a:solidFill>
              </a:rPr>
              <a:t>BFHI Training Course for Maternity Staff</a:t>
            </a:r>
            <a:r>
              <a:rPr lang="en-GB" sz="2400" dirty="0">
                <a:solidFill>
                  <a:schemeClr val="accent3"/>
                </a:solidFill>
              </a:rPr>
              <a:t> teaches health workers about BFHI. </a:t>
            </a:r>
            <a:endParaRPr sz="2400" dirty="0">
              <a:solidFill>
                <a:schemeClr val="accent3"/>
              </a:solidFill>
            </a:endParaRPr>
          </a:p>
          <a:p>
            <a:pPr marL="457200" lvl="0" indent="-369570" algn="l" rtl="0">
              <a:lnSpc>
                <a:spcPct val="100000"/>
              </a:lnSpc>
              <a:spcBef>
                <a:spcPts val="1000"/>
              </a:spcBef>
              <a:spcAft>
                <a:spcPts val="1000"/>
              </a:spcAft>
              <a:buClr>
                <a:schemeClr val="accent3"/>
              </a:buClr>
              <a:buSzPct val="100000"/>
              <a:buChar char="•"/>
            </a:pPr>
            <a:r>
              <a:rPr lang="en-GB" sz="2400" dirty="0">
                <a:solidFill>
                  <a:schemeClr val="accent3"/>
                </a:solidFill>
              </a:rPr>
              <a:t>The </a:t>
            </a:r>
            <a:r>
              <a:rPr lang="en-GB" sz="2400" i="1" dirty="0">
                <a:solidFill>
                  <a:schemeClr val="accent3"/>
                </a:solidFill>
              </a:rPr>
              <a:t>Competency Verification Toolkit </a:t>
            </a:r>
            <a:r>
              <a:rPr lang="en-GB" sz="2400" dirty="0">
                <a:solidFill>
                  <a:schemeClr val="accent3"/>
                </a:solidFill>
              </a:rPr>
              <a:t>provides guidance and tools for countries to assess staff competency in the knowledge, skills, and attitudes needed to implement the Ten Steps.</a:t>
            </a:r>
            <a:endParaRPr sz="2400" dirty="0">
              <a:solidFill>
                <a:schemeClr val="accent3"/>
              </a:solidFill>
            </a:endParaRPr>
          </a:p>
        </p:txBody>
      </p:sp>
      <p:pic>
        <p:nvPicPr>
          <p:cNvPr id="303" name="Google Shape;303;g2a37ad84ba3_0_1097" descr="The front cover of the participant’s manual of Baby-friendly hospital initiative training course for maternity staff. Logos of  W H O and UNICEf are at the bottom left and right, respectively."/>
          <p:cNvPicPr preferRelativeResize="0"/>
          <p:nvPr/>
        </p:nvPicPr>
        <p:blipFill>
          <a:blip r:embed="rId3">
            <a:alphaModFix/>
          </a:blip>
          <a:stretch>
            <a:fillRect/>
          </a:stretch>
        </p:blipFill>
        <p:spPr>
          <a:xfrm>
            <a:off x="6112075" y="1806225"/>
            <a:ext cx="2176250" cy="3076025"/>
          </a:xfrm>
          <a:prstGeom prst="rect">
            <a:avLst/>
          </a:prstGeom>
          <a:noFill/>
          <a:ln>
            <a:noFill/>
          </a:ln>
        </p:spPr>
      </p:pic>
      <p:pic>
        <p:nvPicPr>
          <p:cNvPr id="304" name="Google Shape;304;g2a37ad84ba3_0_1097" descr="A UNICEF and WHO poster titled competency verification toolkit. It features a baby cuddling to the chest of a woman. A text on above the photo reads, ensuring competency of direct care provides to implement the baby-friendly hospital initiative."/>
          <p:cNvPicPr preferRelativeResize="0"/>
          <p:nvPr/>
        </p:nvPicPr>
        <p:blipFill>
          <a:blip r:embed="rId4">
            <a:alphaModFix/>
          </a:blip>
          <a:stretch>
            <a:fillRect/>
          </a:stretch>
        </p:blipFill>
        <p:spPr>
          <a:xfrm>
            <a:off x="6945822" y="3324125"/>
            <a:ext cx="2050127" cy="2897350"/>
          </a:xfrm>
          <a:prstGeom prst="rect">
            <a:avLst/>
          </a:prstGeom>
          <a:noFill/>
          <a:ln>
            <a:noFill/>
          </a:ln>
        </p:spPr>
      </p:pic>
      <p:sp>
        <p:nvSpPr>
          <p:cNvPr id="305" name="Google Shape;305;g2a37ad84ba3_0_109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9" name="Google Shape;1039;p8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Group Discussion</a:t>
            </a:r>
            <a:endParaRPr/>
          </a:p>
        </p:txBody>
      </p:sp>
      <p:sp>
        <p:nvSpPr>
          <p:cNvPr id="1038" name="Google Shape;1038;p81"/>
          <p:cNvSpPr txBox="1">
            <a:spLocks noGrp="1"/>
          </p:cNvSpPr>
          <p:nvPr>
            <p:ph type="body" idx="1"/>
          </p:nvPr>
        </p:nvSpPr>
        <p:spPr>
          <a:xfrm>
            <a:off x="685800" y="1905000"/>
            <a:ext cx="7772400" cy="42672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Char char="•"/>
            </a:pPr>
            <a:r>
              <a:rPr lang="en-GB" sz="2400"/>
              <a:t>What were the differences between the two approaches?</a:t>
            </a:r>
            <a:endParaRPr/>
          </a:p>
          <a:p>
            <a:pPr marL="230188" lvl="0" indent="-230188" algn="l" rtl="0">
              <a:lnSpc>
                <a:spcPct val="100000"/>
              </a:lnSpc>
              <a:spcBef>
                <a:spcPts val="1200"/>
              </a:spcBef>
              <a:spcAft>
                <a:spcPts val="0"/>
              </a:spcAft>
              <a:buClr>
                <a:srgbClr val="635C5B"/>
              </a:buClr>
              <a:buSzPts val="2400"/>
              <a:buChar char="•"/>
            </a:pPr>
            <a:r>
              <a:rPr lang="en-GB" sz="2400"/>
              <a:t>What did the mentee learn in the first scenario? The second?</a:t>
            </a:r>
            <a:endParaRPr/>
          </a:p>
          <a:p>
            <a:pPr marL="230188" lvl="0" indent="-230188" algn="l" rtl="0">
              <a:lnSpc>
                <a:spcPct val="100000"/>
              </a:lnSpc>
              <a:spcBef>
                <a:spcPts val="1200"/>
              </a:spcBef>
              <a:spcAft>
                <a:spcPts val="0"/>
              </a:spcAft>
              <a:buClr>
                <a:srgbClr val="635C5B"/>
              </a:buClr>
              <a:buSzPts val="2400"/>
              <a:buChar char="•"/>
            </a:pPr>
            <a:r>
              <a:rPr lang="en-GB" sz="2400"/>
              <a:t>How might the mentor provide feedback in front of the client? </a:t>
            </a:r>
            <a:endParaRPr/>
          </a:p>
          <a:p>
            <a:pPr marL="230188" lvl="0" indent="-230188" algn="l" rtl="0">
              <a:lnSpc>
                <a:spcPct val="100000"/>
              </a:lnSpc>
              <a:spcBef>
                <a:spcPts val="1200"/>
              </a:spcBef>
              <a:spcAft>
                <a:spcPts val="0"/>
              </a:spcAft>
              <a:buClr>
                <a:srgbClr val="635C5B"/>
              </a:buClr>
              <a:buSzPts val="2400"/>
              <a:buChar char="•"/>
            </a:pPr>
            <a:r>
              <a:rPr lang="en-GB" sz="2400"/>
              <a:t>Other thoughts?</a:t>
            </a:r>
            <a:endParaRPr sz="2400"/>
          </a:p>
        </p:txBody>
      </p:sp>
      <p:sp>
        <p:nvSpPr>
          <p:cNvPr id="1040" name="Google Shape;1040;p81"/>
          <p:cNvSpPr txBox="1">
            <a:spLocks noGrp="1"/>
          </p:cNvSpPr>
          <p:nvPr>
            <p:ph type="sldNum" idx="12"/>
          </p:nvPr>
        </p:nvSpPr>
        <p:spPr>
          <a:xfrm>
            <a:off x="8244470" y="6333125"/>
            <a:ext cx="8610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82"/>
          <p:cNvSpPr txBox="1">
            <a:spLocks noGrp="1"/>
          </p:cNvSpPr>
          <p:nvPr>
            <p:ph type="title"/>
          </p:nvPr>
        </p:nvSpPr>
        <p:spPr>
          <a:xfrm>
            <a:off x="685800" y="237123"/>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Feedback: Basic Principles (1)</a:t>
            </a:r>
            <a:endParaRPr dirty="0"/>
          </a:p>
        </p:txBody>
      </p:sp>
      <p:sp>
        <p:nvSpPr>
          <p:cNvPr id="1047" name="Google Shape;1047;p82"/>
          <p:cNvSpPr txBox="1"/>
          <p:nvPr/>
        </p:nvSpPr>
        <p:spPr>
          <a:xfrm>
            <a:off x="685800" y="1456324"/>
            <a:ext cx="7772400" cy="4572000"/>
          </a:xfrm>
          <a:prstGeom prst="rect">
            <a:avLst/>
          </a:prstGeom>
          <a:noFill/>
          <a:ln>
            <a:noFill/>
          </a:ln>
        </p:spPr>
        <p:txBody>
          <a:bodyPr spcFirstLastPara="1" wrap="square" lIns="0" tIns="0" rIns="0" bIns="0" anchor="t" anchorCtr="0">
            <a:noAutofit/>
          </a:bodyPr>
          <a:lstStyle/>
          <a:p>
            <a:pPr marL="342900" lvl="0" indent="-393700" algn="l" rtl="0">
              <a:spcBef>
                <a:spcPts val="0"/>
              </a:spcBef>
              <a:spcAft>
                <a:spcPts val="0"/>
              </a:spcAft>
              <a:buClr>
                <a:srgbClr val="635C5B"/>
              </a:buClr>
              <a:buSzPts val="2000"/>
              <a:buChar char="•"/>
            </a:pPr>
            <a:r>
              <a:rPr lang="en-GB" sz="1900" b="1" dirty="0">
                <a:solidFill>
                  <a:srgbClr val="635C5B"/>
                </a:solidFill>
                <a:latin typeface="+mj-lt"/>
                <a:ea typeface="Gill Sans"/>
                <a:cs typeface="Gill Sans"/>
                <a:sym typeface="Gill Sans"/>
              </a:rPr>
              <a:t>Ask permission </a:t>
            </a:r>
            <a:r>
              <a:rPr lang="en-GB" sz="1900" dirty="0">
                <a:solidFill>
                  <a:srgbClr val="635C5B"/>
                </a:solidFill>
                <a:latin typeface="+mj-lt"/>
                <a:ea typeface="Gill Sans"/>
                <a:cs typeface="Gill Sans"/>
                <a:sym typeface="Gill Sans"/>
              </a:rPr>
              <a:t>or identify that you are giving feedback:</a:t>
            </a:r>
            <a:endParaRPr sz="1900" dirty="0">
              <a:solidFill>
                <a:srgbClr val="635C5B"/>
              </a:solidFill>
              <a:latin typeface="+mj-lt"/>
              <a:ea typeface="Gill Sans"/>
              <a:cs typeface="Gill Sans"/>
              <a:sym typeface="Gill Sans"/>
            </a:endParaRPr>
          </a:p>
          <a:p>
            <a:pPr marL="746128" lvl="1" indent="-285750" algn="l" rtl="0">
              <a:spcBef>
                <a:spcPts val="3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“Can I give you some feedback on that follow-up client visit?”</a:t>
            </a:r>
            <a:endParaRPr sz="1900" dirty="0">
              <a:solidFill>
                <a:srgbClr val="635C5B"/>
              </a:solidFill>
              <a:latin typeface="+mj-lt"/>
              <a:ea typeface="Gill Sans"/>
              <a:cs typeface="Gill Sans"/>
              <a:sym typeface="Gill Sans"/>
            </a:endParaRPr>
          </a:p>
          <a:p>
            <a:pPr marL="746128" lvl="1" indent="-285750" algn="l" rtl="0">
              <a:spcBef>
                <a:spcPts val="12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“I’d like to provide feedback on what I observed during my visit today.” </a:t>
            </a:r>
            <a:endParaRPr sz="1900" dirty="0">
              <a:solidFill>
                <a:srgbClr val="635C5B"/>
              </a:solidFill>
              <a:latin typeface="+mj-lt"/>
              <a:ea typeface="Gill Sans"/>
              <a:cs typeface="Gill Sans"/>
              <a:sym typeface="Gill Sans"/>
            </a:endParaRPr>
          </a:p>
          <a:p>
            <a:pPr marL="342900" lvl="0" indent="-393700" algn="l" rtl="0">
              <a:spcBef>
                <a:spcPts val="1800"/>
              </a:spcBef>
              <a:spcAft>
                <a:spcPts val="0"/>
              </a:spcAft>
              <a:buClr>
                <a:srgbClr val="635C5B"/>
              </a:buClr>
              <a:buSzPts val="2000"/>
              <a:buChar char="•"/>
            </a:pPr>
            <a:r>
              <a:rPr lang="en-GB" sz="1900" b="1" dirty="0">
                <a:solidFill>
                  <a:srgbClr val="635C5B"/>
                </a:solidFill>
                <a:latin typeface="+mj-lt"/>
                <a:ea typeface="Gill Sans"/>
                <a:cs typeface="Gill Sans"/>
                <a:sym typeface="Gill Sans"/>
              </a:rPr>
              <a:t>Encourage self-assessment:  </a:t>
            </a:r>
            <a:endParaRPr sz="1900" dirty="0">
              <a:solidFill>
                <a:srgbClr val="635C5B"/>
              </a:solidFill>
              <a:latin typeface="+mj-lt"/>
              <a:ea typeface="Gill Sans"/>
              <a:cs typeface="Gill Sans"/>
              <a:sym typeface="Gill Sans"/>
            </a:endParaRPr>
          </a:p>
          <a:p>
            <a:pPr marL="914400" lvl="1" indent="-34290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Ask the mentee for his/her experiences of the encounter first.  </a:t>
            </a:r>
            <a:endParaRPr sz="1900" dirty="0">
              <a:solidFill>
                <a:srgbClr val="635C5B"/>
              </a:solidFill>
              <a:latin typeface="+mj-lt"/>
              <a:ea typeface="Gill Sans"/>
              <a:cs typeface="Gill Sans"/>
              <a:sym typeface="Gill Sans"/>
            </a:endParaRPr>
          </a:p>
          <a:p>
            <a:pPr marL="342900" lvl="0" indent="-393700" algn="l" rtl="0">
              <a:spcBef>
                <a:spcPts val="1200"/>
              </a:spcBef>
              <a:spcAft>
                <a:spcPts val="0"/>
              </a:spcAft>
              <a:buClr>
                <a:srgbClr val="635C5B"/>
              </a:buClr>
              <a:buSzPts val="2000"/>
              <a:buChar char="•"/>
            </a:pPr>
            <a:r>
              <a:rPr lang="en-GB" sz="1900" dirty="0">
                <a:solidFill>
                  <a:srgbClr val="635C5B"/>
                </a:solidFill>
                <a:latin typeface="+mj-lt"/>
                <a:ea typeface="Gill Sans"/>
                <a:cs typeface="Gill Sans"/>
                <a:sym typeface="Gill Sans"/>
              </a:rPr>
              <a:t>Use the </a:t>
            </a:r>
            <a:r>
              <a:rPr lang="en-GB" sz="1900" b="1" dirty="0">
                <a:solidFill>
                  <a:srgbClr val="635C5B"/>
                </a:solidFill>
                <a:latin typeface="+mj-lt"/>
                <a:ea typeface="Gill Sans"/>
                <a:cs typeface="Gill Sans"/>
                <a:sym typeface="Gill Sans"/>
              </a:rPr>
              <a:t>first person</a:t>
            </a:r>
            <a:r>
              <a:rPr lang="en-GB" sz="1900" dirty="0">
                <a:solidFill>
                  <a:srgbClr val="635C5B"/>
                </a:solidFill>
                <a:latin typeface="+mj-lt"/>
                <a:ea typeface="Gill Sans"/>
                <a:cs typeface="Gill Sans"/>
                <a:sym typeface="Gill Sans"/>
              </a:rPr>
              <a:t>: “I think,” “I saw,” “I noticed.”</a:t>
            </a:r>
            <a:endParaRPr sz="1900" dirty="0">
              <a:solidFill>
                <a:srgbClr val="635C5B"/>
              </a:solidFill>
              <a:latin typeface="+mj-lt"/>
              <a:ea typeface="Gill Sans"/>
              <a:cs typeface="Gill Sans"/>
              <a:sym typeface="Gill Sans"/>
            </a:endParaRPr>
          </a:p>
          <a:p>
            <a:pPr marL="342900" lvl="0" indent="-393700" algn="l" rtl="0">
              <a:spcBef>
                <a:spcPts val="1200"/>
              </a:spcBef>
              <a:spcAft>
                <a:spcPts val="0"/>
              </a:spcAft>
              <a:buClr>
                <a:srgbClr val="635C5B"/>
              </a:buClr>
              <a:buSzPts val="2000"/>
              <a:buChar char="•"/>
            </a:pPr>
            <a:r>
              <a:rPr lang="en-GB" sz="1900" b="1" dirty="0">
                <a:solidFill>
                  <a:srgbClr val="635C5B"/>
                </a:solidFill>
                <a:latin typeface="+mj-lt"/>
                <a:ea typeface="Gill Sans"/>
                <a:cs typeface="Gill Sans"/>
                <a:sym typeface="Gill Sans"/>
              </a:rPr>
              <a:t>Be specific </a:t>
            </a:r>
            <a:r>
              <a:rPr lang="en-GB" sz="1900" dirty="0">
                <a:solidFill>
                  <a:srgbClr val="635C5B"/>
                </a:solidFill>
                <a:latin typeface="+mj-lt"/>
                <a:ea typeface="Gill Sans"/>
                <a:cs typeface="Gill Sans"/>
                <a:sym typeface="Gill Sans"/>
              </a:rPr>
              <a:t>in describing what you observed.  </a:t>
            </a:r>
            <a:endParaRPr sz="1900" dirty="0">
              <a:solidFill>
                <a:srgbClr val="635C5B"/>
              </a:solidFill>
              <a:latin typeface="+mj-lt"/>
              <a:ea typeface="Gill Sans"/>
              <a:cs typeface="Gill Sans"/>
              <a:sym typeface="Gill Sans"/>
            </a:endParaRPr>
          </a:p>
          <a:p>
            <a:pPr marL="746128" lvl="1" indent="-28575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State facts, not opinions, interpretations, or judgements.</a:t>
            </a:r>
            <a:endParaRPr sz="1900" dirty="0">
              <a:solidFill>
                <a:srgbClr val="635C5B"/>
              </a:solidFill>
              <a:latin typeface="+mj-lt"/>
              <a:ea typeface="Gill Sans"/>
              <a:cs typeface="Gill Sans"/>
              <a:sym typeface="Gill Sans"/>
            </a:endParaRPr>
          </a:p>
          <a:p>
            <a:pPr marL="342900" lvl="0" indent="-393700" algn="l" rtl="0">
              <a:spcBef>
                <a:spcPts val="1800"/>
              </a:spcBef>
              <a:spcAft>
                <a:spcPts val="0"/>
              </a:spcAft>
              <a:buClr>
                <a:srgbClr val="635C5B"/>
              </a:buClr>
              <a:buSzPts val="2000"/>
              <a:buChar char="•"/>
            </a:pPr>
            <a:r>
              <a:rPr lang="en-GB" sz="1900" b="1" dirty="0">
                <a:solidFill>
                  <a:srgbClr val="635C5B"/>
                </a:solidFill>
                <a:latin typeface="+mj-lt"/>
                <a:ea typeface="Gill Sans"/>
                <a:cs typeface="Gill Sans"/>
                <a:sym typeface="Gill Sans"/>
              </a:rPr>
              <a:t>Don’t</a:t>
            </a:r>
            <a:r>
              <a:rPr lang="en-GB" sz="1900" dirty="0">
                <a:solidFill>
                  <a:srgbClr val="635C5B"/>
                </a:solidFill>
                <a:latin typeface="+mj-lt"/>
                <a:ea typeface="Gill Sans"/>
                <a:cs typeface="Gill Sans"/>
                <a:sym typeface="Gill Sans"/>
              </a:rPr>
              <a:t> </a:t>
            </a:r>
            <a:r>
              <a:rPr lang="en-GB" sz="1900" b="1" dirty="0">
                <a:solidFill>
                  <a:srgbClr val="635C5B"/>
                </a:solidFill>
                <a:latin typeface="+mj-lt"/>
                <a:ea typeface="Gill Sans"/>
                <a:cs typeface="Gill Sans"/>
                <a:sym typeface="Gill Sans"/>
              </a:rPr>
              <a:t>exaggerate or generalize:</a:t>
            </a:r>
            <a:endParaRPr sz="1900" dirty="0">
              <a:solidFill>
                <a:srgbClr val="635C5B"/>
              </a:solidFill>
              <a:latin typeface="+mj-lt"/>
              <a:ea typeface="Gill Sans"/>
              <a:cs typeface="Gill Sans"/>
              <a:sym typeface="Gill Sans"/>
            </a:endParaRPr>
          </a:p>
          <a:p>
            <a:pPr marL="914400" lvl="1" indent="-34290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Avoid terms such as, “you always,” or “you never.” </a:t>
            </a:r>
            <a:endParaRPr sz="1900" dirty="0">
              <a:solidFill>
                <a:srgbClr val="635C5B"/>
              </a:solidFill>
              <a:latin typeface="+mj-lt"/>
              <a:ea typeface="Gill Sans"/>
              <a:cs typeface="Gill Sans"/>
              <a:sym typeface="Gill Sans"/>
            </a:endParaRPr>
          </a:p>
          <a:p>
            <a:pPr marL="342900" lvl="0" indent="-393700" algn="l" rtl="0">
              <a:spcBef>
                <a:spcPts val="1800"/>
              </a:spcBef>
              <a:spcAft>
                <a:spcPts val="0"/>
              </a:spcAft>
              <a:buClr>
                <a:srgbClr val="635C5B"/>
              </a:buClr>
              <a:buSzPts val="2000"/>
              <a:buChar char="•"/>
            </a:pPr>
            <a:r>
              <a:rPr lang="en-GB" sz="1900" dirty="0">
                <a:solidFill>
                  <a:srgbClr val="635C5B"/>
                </a:solidFill>
                <a:latin typeface="+mj-lt"/>
                <a:ea typeface="Gill Sans"/>
                <a:cs typeface="Gill Sans"/>
                <a:sym typeface="Gill Sans"/>
              </a:rPr>
              <a:t>Focus on </a:t>
            </a:r>
            <a:r>
              <a:rPr lang="en-GB" sz="1900" b="1" dirty="0">
                <a:solidFill>
                  <a:srgbClr val="635C5B"/>
                </a:solidFill>
                <a:latin typeface="+mj-lt"/>
                <a:ea typeface="Gill Sans"/>
                <a:cs typeface="Gill Sans"/>
                <a:sym typeface="Gill Sans"/>
              </a:rPr>
              <a:t>1–2 critical areas </a:t>
            </a:r>
            <a:r>
              <a:rPr lang="en-GB" sz="1900" dirty="0">
                <a:solidFill>
                  <a:srgbClr val="635C5B"/>
                </a:solidFill>
                <a:latin typeface="+mj-lt"/>
                <a:ea typeface="Gill Sans"/>
                <a:cs typeface="Gill Sans"/>
                <a:sym typeface="Gill Sans"/>
              </a:rPr>
              <a:t>at a time. </a:t>
            </a:r>
            <a:endParaRPr sz="1900" dirty="0">
              <a:solidFill>
                <a:srgbClr val="635C5B"/>
              </a:solidFill>
              <a:latin typeface="+mj-lt"/>
              <a:ea typeface="Gill Sans"/>
              <a:cs typeface="Gill Sans"/>
              <a:sym typeface="Gill Sans"/>
            </a:endParaRPr>
          </a:p>
        </p:txBody>
      </p:sp>
      <p:sp>
        <p:nvSpPr>
          <p:cNvPr id="1048" name="Google Shape;1048;p82"/>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83"/>
          <p:cNvSpPr txBox="1">
            <a:spLocks noGrp="1"/>
          </p:cNvSpPr>
          <p:nvPr>
            <p:ph type="title"/>
          </p:nvPr>
        </p:nvSpPr>
        <p:spPr>
          <a:xfrm>
            <a:off x="686104" y="250371"/>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Feedback: Basic Principles (2)</a:t>
            </a:r>
            <a:endParaRPr dirty="0"/>
          </a:p>
        </p:txBody>
      </p:sp>
      <p:sp>
        <p:nvSpPr>
          <p:cNvPr id="1055" name="Google Shape;1055;p83"/>
          <p:cNvSpPr txBox="1"/>
          <p:nvPr/>
        </p:nvSpPr>
        <p:spPr>
          <a:xfrm>
            <a:off x="685800" y="1251856"/>
            <a:ext cx="7772400" cy="4572000"/>
          </a:xfrm>
          <a:prstGeom prst="rect">
            <a:avLst/>
          </a:prstGeom>
          <a:noFill/>
          <a:ln>
            <a:noFill/>
          </a:ln>
        </p:spPr>
        <p:txBody>
          <a:bodyPr spcFirstLastPara="1" wrap="square" lIns="0" tIns="0" rIns="0" bIns="0" anchor="t" anchorCtr="0">
            <a:noAutofit/>
          </a:bodyPr>
          <a:lstStyle/>
          <a:p>
            <a:pPr marL="457200" lvl="0" indent="-355600" algn="l" rtl="0">
              <a:spcBef>
                <a:spcPts val="1200"/>
              </a:spcBef>
              <a:spcAft>
                <a:spcPts val="0"/>
              </a:spcAft>
              <a:buClr>
                <a:srgbClr val="635C5B"/>
              </a:buClr>
              <a:buSzPts val="2000"/>
              <a:buChar char="•"/>
            </a:pPr>
            <a:r>
              <a:rPr lang="en-GB" sz="1900" dirty="0">
                <a:solidFill>
                  <a:srgbClr val="635C5B"/>
                </a:solidFill>
                <a:latin typeface="+mj-lt"/>
                <a:ea typeface="Gill Sans"/>
                <a:cs typeface="Gill Sans"/>
                <a:sym typeface="Gill Sans"/>
              </a:rPr>
              <a:t>Address what a person </a:t>
            </a:r>
            <a:r>
              <a:rPr lang="en-GB" sz="1900" b="1" dirty="0">
                <a:solidFill>
                  <a:srgbClr val="635C5B"/>
                </a:solidFill>
                <a:latin typeface="+mj-lt"/>
                <a:ea typeface="Gill Sans"/>
                <a:cs typeface="Gill Sans"/>
                <a:sym typeface="Gill Sans"/>
              </a:rPr>
              <a:t>did</a:t>
            </a:r>
            <a:r>
              <a:rPr lang="en-GB" sz="1900" dirty="0">
                <a:solidFill>
                  <a:srgbClr val="635C5B"/>
                </a:solidFill>
                <a:latin typeface="+mj-lt"/>
                <a:ea typeface="Gill Sans"/>
                <a:cs typeface="Gill Sans"/>
                <a:sym typeface="Gill Sans"/>
              </a:rPr>
              <a:t>...</a:t>
            </a:r>
            <a:endParaRPr sz="1900" dirty="0">
              <a:solidFill>
                <a:srgbClr val="635C5B"/>
              </a:solidFill>
              <a:latin typeface="+mj-lt"/>
              <a:ea typeface="Gill Sans"/>
              <a:cs typeface="Gill Sans"/>
              <a:sym typeface="Gill Sans"/>
            </a:endParaRPr>
          </a:p>
          <a:p>
            <a:pPr marL="914400" lvl="1" indent="-34290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“You skipped several sections of the counselling script.” </a:t>
            </a:r>
            <a:endParaRPr sz="1900" dirty="0">
              <a:solidFill>
                <a:srgbClr val="635C5B"/>
              </a:solidFill>
              <a:latin typeface="+mj-lt"/>
              <a:ea typeface="Gill Sans"/>
              <a:cs typeface="Gill Sans"/>
              <a:sym typeface="Gill Sans"/>
            </a:endParaRPr>
          </a:p>
          <a:p>
            <a:pPr marL="457200" lvl="0" indent="-355600" algn="l" rtl="0">
              <a:spcBef>
                <a:spcPts val="1200"/>
              </a:spcBef>
              <a:spcAft>
                <a:spcPts val="0"/>
              </a:spcAft>
              <a:buClr>
                <a:srgbClr val="635C5B"/>
              </a:buClr>
              <a:buSzPts val="2000"/>
              <a:buChar char="•"/>
            </a:pPr>
            <a:r>
              <a:rPr lang="en-GB" sz="1900" dirty="0">
                <a:solidFill>
                  <a:srgbClr val="635C5B"/>
                </a:solidFill>
                <a:latin typeface="+mj-lt"/>
                <a:ea typeface="Gill Sans"/>
                <a:cs typeface="Gill Sans"/>
                <a:sym typeface="Gill Sans"/>
              </a:rPr>
              <a:t>…</a:t>
            </a:r>
            <a:r>
              <a:rPr lang="en-GB" sz="1900" b="1" dirty="0">
                <a:solidFill>
                  <a:srgbClr val="635C5B"/>
                </a:solidFill>
                <a:latin typeface="+mj-lt"/>
                <a:ea typeface="Gill Sans"/>
                <a:cs typeface="Gill Sans"/>
                <a:sym typeface="Gill Sans"/>
              </a:rPr>
              <a:t>not</a:t>
            </a:r>
            <a:r>
              <a:rPr lang="en-GB" sz="1900" dirty="0">
                <a:solidFill>
                  <a:srgbClr val="635C5B"/>
                </a:solidFill>
                <a:latin typeface="+mj-lt"/>
                <a:ea typeface="Gill Sans"/>
                <a:cs typeface="Gill Sans"/>
                <a:sym typeface="Gill Sans"/>
              </a:rPr>
              <a:t> your interpretation of his/her motivation or reason for it. </a:t>
            </a:r>
            <a:endParaRPr sz="1900" dirty="0">
              <a:solidFill>
                <a:srgbClr val="635C5B"/>
              </a:solidFill>
              <a:latin typeface="+mj-lt"/>
              <a:ea typeface="Gill Sans"/>
              <a:cs typeface="Gill Sans"/>
              <a:sym typeface="Gill Sans"/>
            </a:endParaRPr>
          </a:p>
          <a:p>
            <a:pPr marL="914400" lvl="1" indent="-34290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“I know you want to finish quickly because it’s almost lunchtime, but you skipped several sections…”</a:t>
            </a:r>
            <a:endParaRPr sz="1900" dirty="0">
              <a:solidFill>
                <a:srgbClr val="635C5B"/>
              </a:solidFill>
              <a:latin typeface="+mj-lt"/>
              <a:ea typeface="Gill Sans"/>
              <a:cs typeface="Gill Sans"/>
              <a:sym typeface="Gill Sans"/>
            </a:endParaRPr>
          </a:p>
          <a:p>
            <a:pPr marL="457200" lvl="0" indent="-355600" algn="l" rtl="0">
              <a:spcBef>
                <a:spcPts val="1000"/>
              </a:spcBef>
              <a:spcAft>
                <a:spcPts val="0"/>
              </a:spcAft>
              <a:buClr>
                <a:srgbClr val="635C5B"/>
              </a:buClr>
              <a:buSzPts val="2000"/>
              <a:buChar char="•"/>
            </a:pPr>
            <a:r>
              <a:rPr lang="en-GB" sz="1900" b="1" dirty="0">
                <a:solidFill>
                  <a:srgbClr val="635C5B"/>
                </a:solidFill>
                <a:latin typeface="+mj-lt"/>
                <a:ea typeface="Gill Sans"/>
                <a:cs typeface="Gill Sans"/>
                <a:sym typeface="Gill Sans"/>
              </a:rPr>
              <a:t>Include positive affirmations</a:t>
            </a:r>
            <a:r>
              <a:rPr lang="en-GB" sz="1900" dirty="0">
                <a:solidFill>
                  <a:srgbClr val="635C5B"/>
                </a:solidFill>
                <a:latin typeface="+mj-lt"/>
                <a:ea typeface="Gill Sans"/>
                <a:cs typeface="Gill Sans"/>
                <a:sym typeface="Gill Sans"/>
              </a:rPr>
              <a:t>, even when pointing out behaviour to change. </a:t>
            </a:r>
            <a:endParaRPr sz="1900" dirty="0">
              <a:solidFill>
                <a:srgbClr val="635C5B"/>
              </a:solidFill>
              <a:latin typeface="+mj-lt"/>
              <a:ea typeface="Gill Sans"/>
              <a:cs typeface="Gill Sans"/>
              <a:sym typeface="Gill Sans"/>
            </a:endParaRPr>
          </a:p>
          <a:p>
            <a:pPr marL="457200" lvl="0" indent="-355600" algn="l" rtl="0">
              <a:spcBef>
                <a:spcPts val="1000"/>
              </a:spcBef>
              <a:spcAft>
                <a:spcPts val="0"/>
              </a:spcAft>
              <a:buClr>
                <a:srgbClr val="635C5B"/>
              </a:buClr>
              <a:buSzPts val="2000"/>
              <a:buChar char="•"/>
            </a:pPr>
            <a:r>
              <a:rPr lang="en-GB" sz="1900" b="1" dirty="0">
                <a:solidFill>
                  <a:srgbClr val="635C5B"/>
                </a:solidFill>
                <a:latin typeface="+mj-lt"/>
                <a:ea typeface="Gill Sans"/>
                <a:cs typeface="Gill Sans"/>
                <a:sym typeface="Gill Sans"/>
              </a:rPr>
              <a:t>Don’t be judgmental</a:t>
            </a:r>
            <a:r>
              <a:rPr lang="en-GB" sz="1900" dirty="0">
                <a:solidFill>
                  <a:srgbClr val="635C5B"/>
                </a:solidFill>
                <a:latin typeface="+mj-lt"/>
                <a:ea typeface="Gill Sans"/>
                <a:cs typeface="Gill Sans"/>
                <a:sym typeface="Gill Sans"/>
              </a:rPr>
              <a:t> or use labels.</a:t>
            </a:r>
            <a:endParaRPr sz="1900" dirty="0">
              <a:solidFill>
                <a:srgbClr val="635C5B"/>
              </a:solidFill>
              <a:latin typeface="+mj-lt"/>
              <a:ea typeface="Gill Sans"/>
              <a:cs typeface="Gill Sans"/>
              <a:sym typeface="Gill Sans"/>
            </a:endParaRPr>
          </a:p>
          <a:p>
            <a:pPr marL="742953" lvl="1" indent="-28575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Avoid words like “lazy,” “careless,” or “forgetful.”</a:t>
            </a:r>
            <a:endParaRPr sz="1900" dirty="0">
              <a:solidFill>
                <a:srgbClr val="635C5B"/>
              </a:solidFill>
              <a:latin typeface="+mj-lt"/>
              <a:ea typeface="Gill Sans"/>
              <a:cs typeface="Gill Sans"/>
              <a:sym typeface="Gill Sans"/>
            </a:endParaRPr>
          </a:p>
          <a:p>
            <a:pPr marL="457200" lvl="0" indent="-355600" algn="l" rtl="0">
              <a:spcBef>
                <a:spcPts val="1800"/>
              </a:spcBef>
              <a:spcAft>
                <a:spcPts val="0"/>
              </a:spcAft>
              <a:buClr>
                <a:srgbClr val="635C5B"/>
              </a:buClr>
              <a:buSzPts val="2000"/>
              <a:buChar char="•"/>
            </a:pPr>
            <a:r>
              <a:rPr lang="en-GB" sz="1900" b="1" dirty="0">
                <a:solidFill>
                  <a:srgbClr val="635C5B"/>
                </a:solidFill>
                <a:latin typeface="+mj-lt"/>
                <a:ea typeface="Gill Sans"/>
                <a:cs typeface="Gill Sans"/>
                <a:sym typeface="Gill Sans"/>
              </a:rPr>
              <a:t>Make</a:t>
            </a:r>
            <a:r>
              <a:rPr lang="en-GB" sz="1900" dirty="0">
                <a:solidFill>
                  <a:srgbClr val="635C5B"/>
                </a:solidFill>
                <a:latin typeface="+mj-lt"/>
                <a:ea typeface="Gill Sans"/>
                <a:cs typeface="Gill Sans"/>
                <a:sym typeface="Gill Sans"/>
              </a:rPr>
              <a:t> </a:t>
            </a:r>
            <a:r>
              <a:rPr lang="en-GB" sz="1900" b="1" dirty="0">
                <a:solidFill>
                  <a:srgbClr val="635C5B"/>
                </a:solidFill>
                <a:latin typeface="+mj-lt"/>
                <a:ea typeface="Gill Sans"/>
                <a:cs typeface="Gill Sans"/>
                <a:sym typeface="Gill Sans"/>
              </a:rPr>
              <a:t>suggestions for improvement </a:t>
            </a:r>
            <a:r>
              <a:rPr lang="en-GB" sz="1900" dirty="0">
                <a:solidFill>
                  <a:srgbClr val="635C5B"/>
                </a:solidFill>
                <a:latin typeface="+mj-lt"/>
                <a:ea typeface="Gill Sans"/>
                <a:cs typeface="Gill Sans"/>
                <a:sym typeface="Gill Sans"/>
              </a:rPr>
              <a:t>with statements like</a:t>
            </a:r>
            <a:endParaRPr sz="1900" dirty="0">
              <a:solidFill>
                <a:srgbClr val="635C5B"/>
              </a:solidFill>
              <a:latin typeface="+mj-lt"/>
              <a:ea typeface="Gill Sans"/>
              <a:cs typeface="Gill Sans"/>
              <a:sym typeface="Gill Sans"/>
            </a:endParaRPr>
          </a:p>
          <a:p>
            <a:pPr marL="742953" lvl="1" indent="-285750" algn="l" rtl="0">
              <a:spcBef>
                <a:spcPts val="6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“You may want to consider…”</a:t>
            </a:r>
            <a:endParaRPr sz="1900" dirty="0">
              <a:solidFill>
                <a:srgbClr val="635C5B"/>
              </a:solidFill>
              <a:latin typeface="+mj-lt"/>
              <a:ea typeface="Gill Sans"/>
              <a:cs typeface="Gill Sans"/>
              <a:sym typeface="Gill Sans"/>
            </a:endParaRPr>
          </a:p>
          <a:p>
            <a:pPr marL="742953" lvl="1" indent="-285750" algn="l" rtl="0">
              <a:spcBef>
                <a:spcPts val="1200"/>
              </a:spcBef>
              <a:spcAft>
                <a:spcPts val="0"/>
              </a:spcAft>
              <a:buClr>
                <a:srgbClr val="635C5B"/>
              </a:buClr>
              <a:buSzPts val="1800"/>
              <a:buFont typeface="Arial" panose="020B0604020202020204" pitchFamily="34" charset="0"/>
              <a:buChar char="—"/>
            </a:pPr>
            <a:r>
              <a:rPr lang="en-GB" sz="1900" dirty="0">
                <a:solidFill>
                  <a:srgbClr val="635C5B"/>
                </a:solidFill>
                <a:latin typeface="+mj-lt"/>
                <a:ea typeface="Gill Sans"/>
                <a:cs typeface="Gill Sans"/>
                <a:sym typeface="Gill Sans"/>
              </a:rPr>
              <a:t>“Another option is to…”</a:t>
            </a:r>
            <a:endParaRPr sz="1900" dirty="0">
              <a:solidFill>
                <a:srgbClr val="635C5B"/>
              </a:solidFill>
              <a:latin typeface="+mj-lt"/>
              <a:ea typeface="Gill Sans"/>
              <a:cs typeface="Gill Sans"/>
              <a:sym typeface="Gill Sans"/>
            </a:endParaRPr>
          </a:p>
        </p:txBody>
      </p:sp>
      <p:sp>
        <p:nvSpPr>
          <p:cNvPr id="1056" name="Google Shape;1056;p83"/>
          <p:cNvSpPr txBox="1">
            <a:spLocks noGrp="1"/>
          </p:cNvSpPr>
          <p:nvPr>
            <p:ph type="sldNum" idx="12"/>
          </p:nvPr>
        </p:nvSpPr>
        <p:spPr>
          <a:xfrm>
            <a:off x="8325646" y="6333125"/>
            <a:ext cx="779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84"/>
          <p:cNvSpPr txBox="1">
            <a:spLocks noGrp="1"/>
          </p:cNvSpPr>
          <p:nvPr>
            <p:ph type="title" idx="4294967295"/>
          </p:nvPr>
        </p:nvSpPr>
        <p:spPr>
          <a:xfrm>
            <a:off x="685804" y="335450"/>
            <a:ext cx="7772400" cy="917400"/>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BA0C2F"/>
                </a:solidFill>
                <a:effectLst/>
                <a:uLnTx/>
                <a:uFillTx/>
                <a:latin typeface="+mj-lt"/>
                <a:ea typeface="Gill Sans"/>
                <a:cs typeface="Gill Sans"/>
                <a:sym typeface="Gill Sans"/>
              </a:rPr>
              <a:t>Three Components of Learning</a:t>
            </a:r>
          </a:p>
        </p:txBody>
      </p:sp>
      <p:sp>
        <p:nvSpPr>
          <p:cNvPr id="1063" name="Google Shape;1063;p84"/>
          <p:cNvSpPr txBox="1"/>
          <p:nvPr/>
        </p:nvSpPr>
        <p:spPr>
          <a:xfrm>
            <a:off x="784375" y="1388638"/>
            <a:ext cx="7772400" cy="4808700"/>
          </a:xfrm>
          <a:prstGeom prst="rect">
            <a:avLst/>
          </a:prstGeom>
          <a:noFill/>
          <a:ln>
            <a:noFill/>
          </a:ln>
        </p:spPr>
        <p:txBody>
          <a:bodyPr spcFirstLastPara="1" wrap="square" lIns="0" tIns="0" rIns="91425" bIns="0" anchor="t" anchorCtr="0">
            <a:noAutofit/>
          </a:bodyPr>
          <a:lstStyle/>
          <a:p>
            <a:pPr marL="230187" lvl="0" indent="-204787" algn="l" rtl="0">
              <a:spcBef>
                <a:spcPts val="0"/>
              </a:spcBef>
              <a:spcAft>
                <a:spcPts val="0"/>
              </a:spcAft>
              <a:buClr>
                <a:srgbClr val="6C6463"/>
              </a:buClr>
              <a:buSzPts val="2000"/>
              <a:buChar char="•"/>
            </a:pPr>
            <a:r>
              <a:rPr lang="en-GB" sz="1900" b="1" dirty="0">
                <a:solidFill>
                  <a:srgbClr val="6C6463"/>
                </a:solidFill>
                <a:latin typeface="+mj-lt"/>
                <a:ea typeface="Gill Sans"/>
                <a:cs typeface="Gill Sans"/>
                <a:sym typeface="Gill Sans"/>
              </a:rPr>
              <a:t>Knowledge:</a:t>
            </a:r>
            <a:r>
              <a:rPr lang="en-GB" sz="1900" dirty="0">
                <a:solidFill>
                  <a:srgbClr val="6C6463"/>
                </a:solidFill>
                <a:latin typeface="+mj-lt"/>
                <a:ea typeface="Gill Sans"/>
                <a:cs typeface="Gill Sans"/>
                <a:sym typeface="Gill Sans"/>
              </a:rPr>
              <a:t> Things mentees must </a:t>
            </a:r>
            <a:r>
              <a:rPr lang="en-GB" sz="1900" dirty="0">
                <a:solidFill>
                  <a:srgbClr val="BA0C2F"/>
                </a:solidFill>
                <a:latin typeface="+mj-lt"/>
                <a:ea typeface="Gill Sans"/>
                <a:cs typeface="Gill Sans"/>
                <a:sym typeface="Gill Sans"/>
              </a:rPr>
              <a:t>know or understand</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Breast anatomy</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Patterns of breastfeeding (i.e., how a baby feeds in the first 36 hours versus at two months of age)</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Why early initiation of breastfeeding within the first hour after birth is recommended </a:t>
            </a:r>
            <a:endParaRPr sz="1900" dirty="0">
              <a:solidFill>
                <a:srgbClr val="6C6463"/>
              </a:solidFill>
              <a:latin typeface="+mj-lt"/>
              <a:ea typeface="Gill Sans"/>
              <a:cs typeface="Gill Sans"/>
              <a:sym typeface="Gill Sans"/>
            </a:endParaRPr>
          </a:p>
          <a:p>
            <a:pPr marL="230187" lvl="0" indent="-204787" algn="l" rtl="0">
              <a:spcBef>
                <a:spcPts val="1800"/>
              </a:spcBef>
              <a:spcAft>
                <a:spcPts val="0"/>
              </a:spcAft>
              <a:buClr>
                <a:srgbClr val="6C6463"/>
              </a:buClr>
              <a:buSzPts val="2000"/>
              <a:buChar char="•"/>
            </a:pPr>
            <a:r>
              <a:rPr lang="en-GB" sz="1900" b="1" dirty="0">
                <a:solidFill>
                  <a:srgbClr val="6C6463"/>
                </a:solidFill>
                <a:latin typeface="+mj-lt"/>
                <a:ea typeface="Gill Sans"/>
                <a:cs typeface="Gill Sans"/>
                <a:sym typeface="Gill Sans"/>
              </a:rPr>
              <a:t>Skills: </a:t>
            </a:r>
            <a:r>
              <a:rPr lang="en-GB" sz="1900" dirty="0">
                <a:solidFill>
                  <a:srgbClr val="6C6463"/>
                </a:solidFill>
                <a:latin typeface="+mj-lt"/>
                <a:ea typeface="Gill Sans"/>
                <a:cs typeface="Gill Sans"/>
                <a:sym typeface="Gill Sans"/>
              </a:rPr>
              <a:t>Things mentees must be able to </a:t>
            </a:r>
            <a:r>
              <a:rPr lang="en-GB" sz="1900" dirty="0">
                <a:solidFill>
                  <a:srgbClr val="BA0C2F"/>
                </a:solidFill>
                <a:latin typeface="+mj-lt"/>
                <a:ea typeface="Gill Sans"/>
                <a:cs typeface="Gill Sans"/>
                <a:sym typeface="Gill Sans"/>
              </a:rPr>
              <a:t>do well </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Assisting a mother with good positioning or attachment</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Active listening</a:t>
            </a:r>
            <a:endParaRPr sz="1900" dirty="0">
              <a:solidFill>
                <a:srgbClr val="6C6463"/>
              </a:solidFill>
              <a:latin typeface="+mj-lt"/>
              <a:ea typeface="Gill Sans"/>
              <a:cs typeface="Gill Sans"/>
              <a:sym typeface="Gill Sans"/>
            </a:endParaRPr>
          </a:p>
          <a:p>
            <a:pPr marL="230187" lvl="0" indent="-204787" algn="l" rtl="0">
              <a:spcBef>
                <a:spcPts val="960"/>
              </a:spcBef>
              <a:spcAft>
                <a:spcPts val="0"/>
              </a:spcAft>
              <a:buClr>
                <a:srgbClr val="6C6463"/>
              </a:buClr>
              <a:buSzPts val="2000"/>
              <a:buChar char="•"/>
            </a:pPr>
            <a:r>
              <a:rPr lang="en-GB" sz="1900" b="1" dirty="0">
                <a:solidFill>
                  <a:srgbClr val="6C6463"/>
                </a:solidFill>
                <a:latin typeface="+mj-lt"/>
                <a:ea typeface="Gill Sans"/>
                <a:cs typeface="Gill Sans"/>
                <a:sym typeface="Gill Sans"/>
              </a:rPr>
              <a:t>Attitudes:</a:t>
            </a:r>
            <a:r>
              <a:rPr lang="en-GB" sz="1900" dirty="0">
                <a:solidFill>
                  <a:srgbClr val="6C6463"/>
                </a:solidFill>
                <a:latin typeface="+mj-lt"/>
                <a:ea typeface="Gill Sans"/>
                <a:cs typeface="Gill Sans"/>
                <a:sym typeface="Gill Sans"/>
              </a:rPr>
              <a:t> Things mentees need to </a:t>
            </a:r>
            <a:r>
              <a:rPr lang="en-GB" sz="1900" dirty="0">
                <a:solidFill>
                  <a:srgbClr val="BA0C2F"/>
                </a:solidFill>
                <a:latin typeface="+mj-lt"/>
                <a:ea typeface="Gill Sans"/>
                <a:cs typeface="Gill Sans"/>
                <a:sym typeface="Gill Sans"/>
              </a:rPr>
              <a:t>feel or believe in</a:t>
            </a:r>
            <a:endParaRPr sz="1900" dirty="0">
              <a:solidFill>
                <a:srgbClr val="6C6463"/>
              </a:solidFill>
              <a:latin typeface="+mj-lt"/>
              <a:ea typeface="Gill Sans"/>
              <a:cs typeface="Gill Sans"/>
              <a:sym typeface="Gill Sans"/>
            </a:endParaRPr>
          </a:p>
          <a:p>
            <a:pPr marL="790578" lvl="1" indent="-342900" algn="l" rtl="0">
              <a:spcBef>
                <a:spcPts val="12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Empathy for the challenges of new mothers</a:t>
            </a:r>
            <a:endParaRPr sz="1900" dirty="0">
              <a:solidFill>
                <a:srgbClr val="6C6463"/>
              </a:solidFill>
              <a:latin typeface="+mj-lt"/>
              <a:ea typeface="Gill Sans"/>
              <a:cs typeface="Gill Sans"/>
              <a:sym typeface="Gill Sans"/>
            </a:endParaRPr>
          </a:p>
          <a:p>
            <a:pPr marL="790578" lvl="1" indent="-342900" algn="l" rtl="0">
              <a:spcBef>
                <a:spcPts val="600"/>
              </a:spcBef>
              <a:spcAft>
                <a:spcPts val="0"/>
              </a:spcAft>
              <a:buClr>
                <a:srgbClr val="6C6463"/>
              </a:buClr>
              <a:buSzPts val="2000"/>
              <a:buFont typeface="Arial" panose="020B0604020202020204" pitchFamily="34" charset="0"/>
              <a:buChar char="—"/>
            </a:pPr>
            <a:r>
              <a:rPr lang="en-GB" sz="1900" dirty="0">
                <a:solidFill>
                  <a:srgbClr val="6C6463"/>
                </a:solidFill>
                <a:latin typeface="+mj-lt"/>
                <a:ea typeface="Gill Sans"/>
                <a:cs typeface="Gill Sans"/>
                <a:sym typeface="Gill Sans"/>
              </a:rPr>
              <a:t>The value of breastfeeding counselling to assist mothers</a:t>
            </a:r>
            <a:endParaRPr sz="1900" dirty="0">
              <a:solidFill>
                <a:srgbClr val="6C6463"/>
              </a:solidFill>
              <a:latin typeface="+mj-lt"/>
              <a:ea typeface="Gill Sans"/>
              <a:cs typeface="Gill Sans"/>
              <a:sym typeface="Gill Sans"/>
            </a:endParaRPr>
          </a:p>
        </p:txBody>
      </p:sp>
      <p:sp>
        <p:nvSpPr>
          <p:cNvPr id="1064" name="Google Shape;1064;p84"/>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63">
                                            <p:txEl>
                                              <p:pRg st="0" end="0"/>
                                            </p:txEl>
                                          </p:spTgt>
                                        </p:tgtEl>
                                        <p:attrNameLst>
                                          <p:attrName>style.visibility</p:attrName>
                                        </p:attrNameLst>
                                      </p:cBhvr>
                                      <p:to>
                                        <p:strVal val="visible"/>
                                      </p:to>
                                    </p:set>
                                    <p:anim calcmode="lin" valueType="num">
                                      <p:cBhvr additive="base">
                                        <p:cTn id="7" dur="1000"/>
                                        <p:tgtEl>
                                          <p:spTgt spid="106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63">
                                            <p:txEl>
                                              <p:pRg st="1" end="1"/>
                                            </p:txEl>
                                          </p:spTgt>
                                        </p:tgtEl>
                                        <p:attrNameLst>
                                          <p:attrName>style.visibility</p:attrName>
                                        </p:attrNameLst>
                                      </p:cBhvr>
                                      <p:to>
                                        <p:strVal val="visible"/>
                                      </p:to>
                                    </p:set>
                                    <p:anim calcmode="lin" valueType="num">
                                      <p:cBhvr additive="base">
                                        <p:cTn id="12" dur="1000"/>
                                        <p:tgtEl>
                                          <p:spTgt spid="106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63">
                                            <p:txEl>
                                              <p:pRg st="2" end="2"/>
                                            </p:txEl>
                                          </p:spTgt>
                                        </p:tgtEl>
                                        <p:attrNameLst>
                                          <p:attrName>style.visibility</p:attrName>
                                        </p:attrNameLst>
                                      </p:cBhvr>
                                      <p:to>
                                        <p:strVal val="visible"/>
                                      </p:to>
                                    </p:set>
                                    <p:anim calcmode="lin" valueType="num">
                                      <p:cBhvr additive="base">
                                        <p:cTn id="17" dur="1000"/>
                                        <p:tgtEl>
                                          <p:spTgt spid="106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063">
                                            <p:txEl>
                                              <p:pRg st="3" end="3"/>
                                            </p:txEl>
                                          </p:spTgt>
                                        </p:tgtEl>
                                        <p:attrNameLst>
                                          <p:attrName>style.visibility</p:attrName>
                                        </p:attrNameLst>
                                      </p:cBhvr>
                                      <p:to>
                                        <p:strVal val="visible"/>
                                      </p:to>
                                    </p:set>
                                    <p:anim calcmode="lin" valueType="num">
                                      <p:cBhvr additive="base">
                                        <p:cTn id="22" dur="1000"/>
                                        <p:tgtEl>
                                          <p:spTgt spid="1063">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63">
                                            <p:txEl>
                                              <p:pRg st="4" end="4"/>
                                            </p:txEl>
                                          </p:spTgt>
                                        </p:tgtEl>
                                        <p:attrNameLst>
                                          <p:attrName>style.visibility</p:attrName>
                                        </p:attrNameLst>
                                      </p:cBhvr>
                                      <p:to>
                                        <p:strVal val="visible"/>
                                      </p:to>
                                    </p:set>
                                    <p:anim calcmode="lin" valueType="num">
                                      <p:cBhvr additive="base">
                                        <p:cTn id="27" dur="1000"/>
                                        <p:tgtEl>
                                          <p:spTgt spid="1063">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063">
                                            <p:txEl>
                                              <p:pRg st="5" end="5"/>
                                            </p:txEl>
                                          </p:spTgt>
                                        </p:tgtEl>
                                        <p:attrNameLst>
                                          <p:attrName>style.visibility</p:attrName>
                                        </p:attrNameLst>
                                      </p:cBhvr>
                                      <p:to>
                                        <p:strVal val="visible"/>
                                      </p:to>
                                    </p:set>
                                    <p:anim calcmode="lin" valueType="num">
                                      <p:cBhvr additive="base">
                                        <p:cTn id="32" dur="1000"/>
                                        <p:tgtEl>
                                          <p:spTgt spid="1063">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63">
                                            <p:txEl>
                                              <p:pRg st="6" end="6"/>
                                            </p:txEl>
                                          </p:spTgt>
                                        </p:tgtEl>
                                        <p:attrNameLst>
                                          <p:attrName>style.visibility</p:attrName>
                                        </p:attrNameLst>
                                      </p:cBhvr>
                                      <p:to>
                                        <p:strVal val="visible"/>
                                      </p:to>
                                    </p:set>
                                    <p:anim calcmode="lin" valueType="num">
                                      <p:cBhvr additive="base">
                                        <p:cTn id="37" dur="1000"/>
                                        <p:tgtEl>
                                          <p:spTgt spid="1063">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063">
                                            <p:txEl>
                                              <p:pRg st="7" end="7"/>
                                            </p:txEl>
                                          </p:spTgt>
                                        </p:tgtEl>
                                        <p:attrNameLst>
                                          <p:attrName>style.visibility</p:attrName>
                                        </p:attrNameLst>
                                      </p:cBhvr>
                                      <p:to>
                                        <p:strVal val="visible"/>
                                      </p:to>
                                    </p:set>
                                    <p:anim calcmode="lin" valueType="num">
                                      <p:cBhvr additive="base">
                                        <p:cTn id="42" dur="1000"/>
                                        <p:tgtEl>
                                          <p:spTgt spid="1063">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063">
                                            <p:txEl>
                                              <p:pRg st="8" end="8"/>
                                            </p:txEl>
                                          </p:spTgt>
                                        </p:tgtEl>
                                        <p:attrNameLst>
                                          <p:attrName>style.visibility</p:attrName>
                                        </p:attrNameLst>
                                      </p:cBhvr>
                                      <p:to>
                                        <p:strVal val="visible"/>
                                      </p:to>
                                    </p:set>
                                    <p:anim calcmode="lin" valueType="num">
                                      <p:cBhvr additive="base">
                                        <p:cTn id="47" dur="1000"/>
                                        <p:tgtEl>
                                          <p:spTgt spid="1063">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063">
                                            <p:txEl>
                                              <p:pRg st="9" end="9"/>
                                            </p:txEl>
                                          </p:spTgt>
                                        </p:tgtEl>
                                        <p:attrNameLst>
                                          <p:attrName>style.visibility</p:attrName>
                                        </p:attrNameLst>
                                      </p:cBhvr>
                                      <p:to>
                                        <p:strVal val="visible"/>
                                      </p:to>
                                    </p:set>
                                    <p:anim calcmode="lin" valueType="num">
                                      <p:cBhvr additive="base">
                                        <p:cTn id="52" dur="1000"/>
                                        <p:tgtEl>
                                          <p:spTgt spid="1063">
                                            <p:txEl>
                                              <p:pRg st="9" end="9"/>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1" name="Google Shape;1071;p97"/>
          <p:cNvSpPr txBox="1">
            <a:spLocks noGrp="1"/>
          </p:cNvSpPr>
          <p:nvPr>
            <p:ph type="title"/>
          </p:nvPr>
        </p:nvSpPr>
        <p:spPr>
          <a:xfrm>
            <a:off x="686104" y="457200"/>
            <a:ext cx="7772400" cy="917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Effective Learning Approaches</a:t>
            </a:r>
            <a:endParaRPr dirty="0"/>
          </a:p>
        </p:txBody>
      </p:sp>
      <p:sp>
        <p:nvSpPr>
          <p:cNvPr id="1070" name="Google Shape;1070;p97"/>
          <p:cNvSpPr txBox="1">
            <a:spLocks noGrp="1"/>
          </p:cNvSpPr>
          <p:nvPr>
            <p:ph type="body" idx="1"/>
          </p:nvPr>
        </p:nvSpPr>
        <p:spPr>
          <a:xfrm>
            <a:off x="603808" y="1676400"/>
            <a:ext cx="2514296" cy="1261530"/>
          </a:xfrm>
          <a:prstGeom prst="rect">
            <a:avLst/>
          </a:prstGeom>
          <a:noFill/>
          <a:ln>
            <a:noFill/>
          </a:ln>
        </p:spPr>
        <p:txBody>
          <a:bodyPr spcFirstLastPara="1" wrap="square" lIns="0" tIns="0" rIns="91425" bIns="0" anchor="t" anchorCtr="0">
            <a:normAutofit/>
          </a:bodyPr>
          <a:lstStyle/>
          <a:p>
            <a:pPr marL="58736" lvl="0" indent="0" algn="l" rtl="0">
              <a:lnSpc>
                <a:spcPct val="100000"/>
              </a:lnSpc>
              <a:spcBef>
                <a:spcPts val="0"/>
              </a:spcBef>
              <a:spcAft>
                <a:spcPts val="0"/>
              </a:spcAft>
              <a:buClr>
                <a:srgbClr val="6C6463"/>
              </a:buClr>
              <a:buSzPts val="2800"/>
              <a:buNone/>
            </a:pPr>
            <a:endParaRPr sz="2800" b="1" dirty="0"/>
          </a:p>
          <a:p>
            <a:pPr marL="515937" lvl="0" indent="-457200" algn="l" rtl="0">
              <a:lnSpc>
                <a:spcPct val="100000"/>
              </a:lnSpc>
              <a:spcBef>
                <a:spcPts val="0"/>
              </a:spcBef>
              <a:spcAft>
                <a:spcPts val="0"/>
              </a:spcAft>
              <a:buClr>
                <a:srgbClr val="6C6463"/>
              </a:buClr>
              <a:buSzPts val="2800"/>
              <a:buFont typeface="Arial"/>
              <a:buChar char="•"/>
            </a:pPr>
            <a:r>
              <a:rPr lang="en-GB" sz="2800" b="1" dirty="0"/>
              <a:t>Knowledge</a:t>
            </a:r>
            <a:endParaRPr dirty="0"/>
          </a:p>
        </p:txBody>
      </p:sp>
      <p:sp>
        <p:nvSpPr>
          <p:cNvPr id="2" name="Google Shape;1072;p97">
            <a:extLst>
              <a:ext uri="{FF2B5EF4-FFF2-40B4-BE49-F238E27FC236}">
                <a16:creationId xmlns:a16="http://schemas.microsoft.com/office/drawing/2014/main" id="{9A82F60A-C474-012F-B837-FE4957FDA267}"/>
              </a:ext>
            </a:extLst>
          </p:cNvPr>
          <p:cNvSpPr txBox="1">
            <a:spLocks/>
          </p:cNvSpPr>
          <p:nvPr/>
        </p:nvSpPr>
        <p:spPr>
          <a:xfrm>
            <a:off x="3381983" y="1828800"/>
            <a:ext cx="4633861" cy="1211283"/>
          </a:xfrm>
          <a:prstGeom prst="rect">
            <a:avLst/>
          </a:prstGeom>
          <a:noFill/>
          <a:ln>
            <a:noFill/>
          </a:ln>
        </p:spPr>
        <p:txBody>
          <a:bodyPr spcFirstLastPara="1" wrap="square" lIns="91425" tIns="0" rIns="0" bIns="0"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mj-lt"/>
                <a:ea typeface="Gill Sans"/>
                <a:cs typeface="Gill Sans"/>
                <a:sym typeface="Gill Sans"/>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pPr marL="0" indent="0">
              <a:buSzPts val="2400"/>
              <a:buFont typeface="Arial"/>
              <a:buNone/>
            </a:pPr>
            <a:r>
              <a:rPr lang="en-GB" sz="2400" dirty="0"/>
              <a:t>Reading material, lectures, diagrams/models, videos, problem-solving, teaching back</a:t>
            </a:r>
            <a:endParaRPr lang="en-GB" dirty="0"/>
          </a:p>
        </p:txBody>
      </p:sp>
      <p:sp>
        <p:nvSpPr>
          <p:cNvPr id="4" name="Google Shape;1070;p97">
            <a:extLst>
              <a:ext uri="{FF2B5EF4-FFF2-40B4-BE49-F238E27FC236}">
                <a16:creationId xmlns:a16="http://schemas.microsoft.com/office/drawing/2014/main" id="{92D995EB-0AF9-D8D9-F33D-A44963D3C588}"/>
              </a:ext>
            </a:extLst>
          </p:cNvPr>
          <p:cNvSpPr txBox="1">
            <a:spLocks/>
          </p:cNvSpPr>
          <p:nvPr/>
        </p:nvSpPr>
        <p:spPr>
          <a:xfrm>
            <a:off x="603808" y="2961681"/>
            <a:ext cx="2611436" cy="1271106"/>
          </a:xfrm>
          <a:prstGeom prst="rect">
            <a:avLst/>
          </a:prstGeom>
          <a:noFill/>
          <a:ln>
            <a:noFill/>
          </a:ln>
        </p:spPr>
        <p:txBody>
          <a:bodyPr spcFirstLastPara="1" wrap="square" lIns="0" tIns="0" rIns="91425" bIns="0"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mj-lt"/>
                <a:ea typeface="Gill Sans"/>
                <a:cs typeface="Gill Sans"/>
                <a:sym typeface="Gill Sans"/>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pPr marL="58736" indent="0">
              <a:buSzPts val="2800"/>
              <a:buFont typeface="Arial"/>
              <a:buNone/>
            </a:pPr>
            <a:endParaRPr lang="en-IN" sz="2800" b="1" dirty="0"/>
          </a:p>
          <a:p>
            <a:pPr marL="515937" indent="-457200">
              <a:spcBef>
                <a:spcPts val="1200"/>
              </a:spcBef>
              <a:buSzPts val="2800"/>
            </a:pPr>
            <a:r>
              <a:rPr lang="en-IN" sz="2800" b="1" dirty="0"/>
              <a:t>Skills</a:t>
            </a:r>
            <a:endParaRPr lang="en-IN" dirty="0"/>
          </a:p>
        </p:txBody>
      </p:sp>
      <p:sp>
        <p:nvSpPr>
          <p:cNvPr id="3" name="Google Shape;1072;p97">
            <a:extLst>
              <a:ext uri="{FF2B5EF4-FFF2-40B4-BE49-F238E27FC236}">
                <a16:creationId xmlns:a16="http://schemas.microsoft.com/office/drawing/2014/main" id="{A777E5D9-3792-4BB5-7F20-E46E7A41F94E}"/>
              </a:ext>
            </a:extLst>
          </p:cNvPr>
          <p:cNvSpPr txBox="1">
            <a:spLocks/>
          </p:cNvSpPr>
          <p:nvPr/>
        </p:nvSpPr>
        <p:spPr>
          <a:xfrm>
            <a:off x="3381983" y="3387979"/>
            <a:ext cx="4800600" cy="837657"/>
          </a:xfrm>
          <a:prstGeom prst="rect">
            <a:avLst/>
          </a:prstGeom>
          <a:noFill/>
          <a:ln>
            <a:noFill/>
          </a:ln>
        </p:spPr>
        <p:txBody>
          <a:bodyPr spcFirstLastPara="1" wrap="square" lIns="91425" tIns="0" rIns="0" bIns="0"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mj-lt"/>
                <a:ea typeface="Gill Sans"/>
                <a:cs typeface="Gill Sans"/>
                <a:sym typeface="Gill Sans"/>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pPr marL="0" indent="0">
              <a:buSzPts val="2400"/>
              <a:buFont typeface="Arial"/>
              <a:buNone/>
            </a:pPr>
            <a:r>
              <a:rPr lang="en-GB" sz="2400" dirty="0"/>
              <a:t>Demonstrations, role plays, practice sessions, self-reflection, feedback</a:t>
            </a:r>
          </a:p>
          <a:p>
            <a:pPr marL="230188" indent="-103188">
              <a:buFont typeface="Arial"/>
              <a:buNone/>
            </a:pPr>
            <a:endParaRPr lang="en-GB" dirty="0"/>
          </a:p>
        </p:txBody>
      </p:sp>
      <p:sp>
        <p:nvSpPr>
          <p:cNvPr id="5" name="Google Shape;1070;p97">
            <a:extLst>
              <a:ext uri="{FF2B5EF4-FFF2-40B4-BE49-F238E27FC236}">
                <a16:creationId xmlns:a16="http://schemas.microsoft.com/office/drawing/2014/main" id="{DFAB83EF-661C-65E5-DD5C-220CBDE763CE}"/>
              </a:ext>
            </a:extLst>
          </p:cNvPr>
          <p:cNvSpPr txBox="1">
            <a:spLocks/>
          </p:cNvSpPr>
          <p:nvPr/>
        </p:nvSpPr>
        <p:spPr>
          <a:xfrm>
            <a:off x="603808" y="4073700"/>
            <a:ext cx="2611436" cy="1641300"/>
          </a:xfrm>
          <a:prstGeom prst="rect">
            <a:avLst/>
          </a:prstGeom>
          <a:noFill/>
          <a:ln>
            <a:noFill/>
          </a:ln>
        </p:spPr>
        <p:txBody>
          <a:bodyPr spcFirstLastPara="1" wrap="square" lIns="0" tIns="0" rIns="91425" bIns="0"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mj-lt"/>
                <a:ea typeface="Gill Sans"/>
                <a:cs typeface="Gill Sans"/>
                <a:sym typeface="Gill Sans"/>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pPr marL="58736" indent="0">
              <a:buSzPts val="2800"/>
              <a:buFont typeface="Arial"/>
              <a:buNone/>
            </a:pPr>
            <a:endParaRPr lang="en-IN" sz="2800" b="1" dirty="0"/>
          </a:p>
          <a:p>
            <a:pPr marL="515937" indent="-457200">
              <a:spcBef>
                <a:spcPts val="1200"/>
              </a:spcBef>
              <a:buSzPts val="2800"/>
            </a:pPr>
            <a:r>
              <a:rPr lang="en-IN" sz="2800" b="1" dirty="0"/>
              <a:t>Attitudes </a:t>
            </a:r>
            <a:endParaRPr lang="en-IN" dirty="0"/>
          </a:p>
        </p:txBody>
      </p:sp>
      <p:sp>
        <p:nvSpPr>
          <p:cNvPr id="1072" name="Google Shape;1072;p97"/>
          <p:cNvSpPr txBox="1">
            <a:spLocks noGrp="1"/>
          </p:cNvSpPr>
          <p:nvPr>
            <p:ph type="body" idx="2"/>
          </p:nvPr>
        </p:nvSpPr>
        <p:spPr>
          <a:xfrm>
            <a:off x="3381983" y="4475521"/>
            <a:ext cx="4526983" cy="837658"/>
          </a:xfrm>
          <a:prstGeom prst="rect">
            <a:avLst/>
          </a:prstGeom>
          <a:noFill/>
          <a:ln>
            <a:noFill/>
          </a:ln>
        </p:spPr>
        <p:txBody>
          <a:bodyPr spcFirstLastPara="1" wrap="square" lIns="91425" tIns="0" rIns="0" bIns="0" anchor="t" anchorCtr="0">
            <a:normAutofit/>
          </a:bodyPr>
          <a:lstStyle/>
          <a:p>
            <a:pPr marL="0" lvl="0" indent="0" algn="l" rtl="0">
              <a:lnSpc>
                <a:spcPct val="100000"/>
              </a:lnSpc>
              <a:spcAft>
                <a:spcPts val="0"/>
              </a:spcAft>
              <a:buClr>
                <a:srgbClr val="6C6463"/>
              </a:buClr>
              <a:buSzPts val="2400"/>
              <a:buNone/>
            </a:pPr>
            <a:r>
              <a:rPr lang="en-GB" sz="2400" dirty="0"/>
              <a:t>Role plays, case studies, videos, testimonials</a:t>
            </a:r>
            <a:endParaRPr dirty="0"/>
          </a:p>
          <a:p>
            <a:pPr marL="230188" lvl="0" indent="-103188" algn="l" rtl="0">
              <a:lnSpc>
                <a:spcPct val="100000"/>
              </a:lnSpc>
              <a:spcBef>
                <a:spcPts val="1200"/>
              </a:spcBef>
              <a:spcAft>
                <a:spcPts val="0"/>
              </a:spcAft>
              <a:buClr>
                <a:srgbClr val="6C6463"/>
              </a:buClr>
              <a:buSzPts val="2000"/>
              <a:buNone/>
            </a:pPr>
            <a:endParaRPr dirty="0"/>
          </a:p>
        </p:txBody>
      </p:sp>
      <p:sp>
        <p:nvSpPr>
          <p:cNvPr id="1073" name="Google Shape;1073;p97"/>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80" name="Google Shape;1080;p87"/>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a:t>Small Group Work</a:t>
            </a:r>
            <a:endParaRPr/>
          </a:p>
        </p:txBody>
      </p:sp>
      <p:sp>
        <p:nvSpPr>
          <p:cNvPr id="1079" name="Google Shape;1079;p87"/>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000"/>
              <a:buFont typeface="Noto Sans Symbols"/>
              <a:buNone/>
            </a:pPr>
            <a:endParaRPr/>
          </a:p>
          <a:p>
            <a:pPr marL="230188" lvl="0" indent="-230188" algn="l" rtl="0">
              <a:lnSpc>
                <a:spcPct val="100000"/>
              </a:lnSpc>
              <a:spcBef>
                <a:spcPts val="1200"/>
              </a:spcBef>
              <a:spcAft>
                <a:spcPts val="0"/>
              </a:spcAft>
              <a:buClr>
                <a:srgbClr val="635C5B"/>
              </a:buClr>
              <a:buSzPts val="2000"/>
              <a:buFont typeface="Noto Sans Symbols"/>
              <a:buNone/>
            </a:pPr>
            <a:endParaRPr/>
          </a:p>
          <a:p>
            <a:pPr marL="230188" lvl="0" indent="-230188" algn="ctr" rtl="0">
              <a:lnSpc>
                <a:spcPct val="100000"/>
              </a:lnSpc>
              <a:spcBef>
                <a:spcPts val="1200"/>
              </a:spcBef>
              <a:spcAft>
                <a:spcPts val="0"/>
              </a:spcAft>
              <a:buClr>
                <a:srgbClr val="635C5B"/>
              </a:buClr>
              <a:buSzPts val="3200"/>
              <a:buFont typeface="Noto Sans Symbols"/>
              <a:buNone/>
            </a:pPr>
            <a:r>
              <a:rPr lang="en-GB" sz="3200" b="1"/>
              <a:t>Feedback Scenarios</a:t>
            </a:r>
            <a:endParaRPr/>
          </a:p>
        </p:txBody>
      </p:sp>
      <p:sp>
        <p:nvSpPr>
          <p:cNvPr id="1081" name="Google Shape;1081;p87"/>
          <p:cNvSpPr txBox="1">
            <a:spLocks noGrp="1"/>
          </p:cNvSpPr>
          <p:nvPr>
            <p:ph type="sldNum" idx="12"/>
          </p:nvPr>
        </p:nvSpPr>
        <p:spPr>
          <a:xfrm>
            <a:off x="8458499"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8" name="Google Shape;1088;p88"/>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Key Points   </a:t>
            </a:r>
            <a:endParaRPr dirty="0"/>
          </a:p>
        </p:txBody>
      </p:sp>
      <p:sp>
        <p:nvSpPr>
          <p:cNvPr id="1087" name="Google Shape;1087;p88"/>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fontScale="92500"/>
          </a:bodyPr>
          <a:lstStyle/>
          <a:p>
            <a:pPr marL="230188" lvl="0" indent="-230188" algn="l" rtl="0">
              <a:lnSpc>
                <a:spcPct val="100000"/>
              </a:lnSpc>
              <a:spcBef>
                <a:spcPts val="0"/>
              </a:spcBef>
              <a:spcAft>
                <a:spcPts val="0"/>
              </a:spcAft>
              <a:buClr>
                <a:srgbClr val="635C5B"/>
              </a:buClr>
              <a:buSzPct val="100000"/>
              <a:buChar char="•"/>
            </a:pPr>
            <a:r>
              <a:rPr lang="en-GB" sz="2400" b="1"/>
              <a:t>Good communication</a:t>
            </a:r>
            <a:r>
              <a:rPr lang="en-GB" sz="2400"/>
              <a:t>—both verbal and nonverbal—is essential for an effective mentoring relationship.</a:t>
            </a:r>
            <a:endParaRPr/>
          </a:p>
          <a:p>
            <a:pPr marL="230188" lvl="0" indent="-230188" algn="l" rtl="0">
              <a:lnSpc>
                <a:spcPct val="100000"/>
              </a:lnSpc>
              <a:spcBef>
                <a:spcPts val="1200"/>
              </a:spcBef>
              <a:spcAft>
                <a:spcPts val="0"/>
              </a:spcAft>
              <a:buClr>
                <a:srgbClr val="635C5B"/>
              </a:buClr>
              <a:buSzPct val="100000"/>
              <a:buChar char="•"/>
            </a:pPr>
            <a:r>
              <a:rPr lang="en-GB" sz="2400"/>
              <a:t>Communication </a:t>
            </a:r>
            <a:r>
              <a:rPr lang="en-GB" sz="2400" b="1"/>
              <a:t>techniques</a:t>
            </a:r>
            <a:r>
              <a:rPr lang="en-GB" sz="2400"/>
              <a:t> such as appropriate body language, active/reflective listening, and summarising can aid communication.</a:t>
            </a:r>
            <a:endParaRPr/>
          </a:p>
          <a:p>
            <a:pPr marL="230188" lvl="0" indent="-230188" algn="l" rtl="0">
              <a:lnSpc>
                <a:spcPct val="100000"/>
              </a:lnSpc>
              <a:spcBef>
                <a:spcPts val="1200"/>
              </a:spcBef>
              <a:spcAft>
                <a:spcPts val="0"/>
              </a:spcAft>
              <a:buClr>
                <a:srgbClr val="635C5B"/>
              </a:buClr>
              <a:buSzPct val="100000"/>
              <a:buChar char="•"/>
            </a:pPr>
            <a:r>
              <a:rPr lang="en-GB" sz="2400"/>
              <a:t>Feedback is integral to </a:t>
            </a:r>
            <a:r>
              <a:rPr lang="en-GB" sz="2400" b="1"/>
              <a:t>adult learning </a:t>
            </a:r>
            <a:r>
              <a:rPr lang="en-GB" sz="2400"/>
              <a:t>and is a vital component of the clinical mentoring relationship.</a:t>
            </a:r>
            <a:endParaRPr/>
          </a:p>
          <a:p>
            <a:pPr marL="230188" lvl="0" indent="-230188" algn="l" rtl="0">
              <a:lnSpc>
                <a:spcPct val="100000"/>
              </a:lnSpc>
              <a:spcBef>
                <a:spcPts val="1200"/>
              </a:spcBef>
              <a:spcAft>
                <a:spcPts val="0"/>
              </a:spcAft>
              <a:buClr>
                <a:srgbClr val="635C5B"/>
              </a:buClr>
              <a:buSzPct val="100000"/>
              <a:buChar char="•"/>
            </a:pPr>
            <a:r>
              <a:rPr lang="en-GB" sz="2400"/>
              <a:t>Knowledge about a subject is important for </a:t>
            </a:r>
            <a:r>
              <a:rPr lang="en-GB" sz="2400" i="1"/>
              <a:t>teaching</a:t>
            </a:r>
            <a:r>
              <a:rPr lang="en-GB" sz="2400"/>
              <a:t> but knowing </a:t>
            </a:r>
            <a:r>
              <a:rPr lang="en-GB" sz="2400" b="1"/>
              <a:t>how to communicate </a:t>
            </a:r>
            <a:r>
              <a:rPr lang="en-GB" sz="2400"/>
              <a:t>the knowledge is critical for </a:t>
            </a:r>
            <a:r>
              <a:rPr lang="en-GB" sz="2400" i="1"/>
              <a:t>learning</a:t>
            </a:r>
            <a:r>
              <a:rPr lang="en-GB" sz="2400"/>
              <a:t>.</a:t>
            </a:r>
            <a:endParaRPr/>
          </a:p>
          <a:p>
            <a:pPr marL="230188" lvl="0" indent="-230188" algn="l" rtl="0">
              <a:lnSpc>
                <a:spcPct val="100000"/>
              </a:lnSpc>
              <a:spcBef>
                <a:spcPts val="1200"/>
              </a:spcBef>
              <a:spcAft>
                <a:spcPts val="0"/>
              </a:spcAft>
              <a:buClr>
                <a:srgbClr val="635C5B"/>
              </a:buClr>
              <a:buSzPct val="100000"/>
              <a:buChar char="•"/>
            </a:pPr>
            <a:r>
              <a:rPr lang="en-GB" sz="2400"/>
              <a:t>Feedback may be either </a:t>
            </a:r>
            <a:r>
              <a:rPr lang="en-GB" sz="2400" b="1"/>
              <a:t>positive</a:t>
            </a:r>
            <a:r>
              <a:rPr lang="en-GB" sz="2400"/>
              <a:t> or </a:t>
            </a:r>
            <a:r>
              <a:rPr lang="en-GB" sz="2400" b="1"/>
              <a:t>corrective</a:t>
            </a:r>
            <a:r>
              <a:rPr lang="en-GB" sz="2400"/>
              <a:t> (or both). </a:t>
            </a:r>
            <a:endParaRPr sz="2400"/>
          </a:p>
          <a:p>
            <a:pPr marL="230188" lvl="0" indent="-230188" algn="l" rtl="0">
              <a:lnSpc>
                <a:spcPct val="100000"/>
              </a:lnSpc>
              <a:spcBef>
                <a:spcPts val="1200"/>
              </a:spcBef>
              <a:spcAft>
                <a:spcPts val="0"/>
              </a:spcAft>
              <a:buClr>
                <a:srgbClr val="635C5B"/>
              </a:buClr>
              <a:buSzPct val="100000"/>
              <a:buChar char="•"/>
            </a:pPr>
            <a:r>
              <a:rPr lang="en-GB" sz="2400"/>
              <a:t>Feedback should be descriptive, objective, and nonjudgmental, </a:t>
            </a:r>
            <a:r>
              <a:rPr lang="en-GB" sz="2400" b="1"/>
              <a:t>focusing on the individual’s actions</a:t>
            </a:r>
            <a:r>
              <a:rPr lang="en-GB" sz="2400"/>
              <a:t>.</a:t>
            </a:r>
            <a:endParaRPr sz="2400"/>
          </a:p>
        </p:txBody>
      </p:sp>
      <p:sp>
        <p:nvSpPr>
          <p:cNvPr id="1089" name="Google Shape;1089;p88"/>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89"/>
          <p:cNvSpPr txBox="1">
            <a:spLocks noGrp="1"/>
          </p:cNvSpPr>
          <p:nvPr>
            <p:ph type="title"/>
          </p:nvPr>
        </p:nvSpPr>
        <p:spPr>
          <a:xfrm>
            <a:off x="691522" y="1742182"/>
            <a:ext cx="5486400" cy="98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3200"/>
              <a:buFont typeface="Gill Sans"/>
              <a:buNone/>
            </a:pPr>
            <a:r>
              <a:rPr lang="en-GB" dirty="0"/>
              <a:t>Session 5: </a:t>
            </a:r>
            <a:br>
              <a:rPr lang="en-GB" dirty="0"/>
            </a:br>
            <a:r>
              <a:rPr lang="en-GB" dirty="0"/>
              <a:t>Clinical Teaching Skills</a:t>
            </a:r>
            <a:endParaRPr dirty="0"/>
          </a:p>
        </p:txBody>
      </p:sp>
      <p:sp>
        <p:nvSpPr>
          <p:cNvPr id="1095" name="Google Shape;1095;p89"/>
          <p:cNvSpPr txBox="1">
            <a:spLocks noGrp="1"/>
          </p:cNvSpPr>
          <p:nvPr>
            <p:ph type="sldNum" idx="12"/>
          </p:nvPr>
        </p:nvSpPr>
        <p:spPr>
          <a:xfrm>
            <a:off x="8305346" y="6333125"/>
            <a:ext cx="800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p90"/>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accent2"/>
              </a:buClr>
              <a:buSzPts val="2800"/>
              <a:buFont typeface="Gill Sans"/>
              <a:buNone/>
            </a:pPr>
            <a:r>
              <a:rPr lang="en-GB" dirty="0"/>
              <a:t>Learning Objectives    </a:t>
            </a:r>
            <a:endParaRPr dirty="0"/>
          </a:p>
        </p:txBody>
      </p:sp>
      <p:sp>
        <p:nvSpPr>
          <p:cNvPr id="1101" name="Google Shape;1101;p90"/>
          <p:cNvSpPr txBox="1">
            <a:spLocks noGrp="1"/>
          </p:cNvSpPr>
          <p:nvPr>
            <p:ph type="body" idx="1"/>
          </p:nvPr>
        </p:nvSpPr>
        <p:spPr>
          <a:xfrm>
            <a:off x="685800" y="1600200"/>
            <a:ext cx="7772400" cy="4572000"/>
          </a:xfrm>
          <a:prstGeom prst="rect">
            <a:avLst/>
          </a:prstGeom>
          <a:noFill/>
          <a:ln>
            <a:noFill/>
          </a:ln>
        </p:spPr>
        <p:txBody>
          <a:bodyPr spcFirstLastPara="1" wrap="square" lIns="0" tIns="0" rIns="0" bIns="0" anchor="t" anchorCtr="0">
            <a:normAutofit/>
          </a:bodyPr>
          <a:lstStyle/>
          <a:p>
            <a:pPr marL="230188" lvl="0" indent="-230188" algn="l" rtl="0">
              <a:lnSpc>
                <a:spcPct val="100000"/>
              </a:lnSpc>
              <a:spcBef>
                <a:spcPts val="0"/>
              </a:spcBef>
              <a:spcAft>
                <a:spcPts val="0"/>
              </a:spcAft>
              <a:buClr>
                <a:srgbClr val="635C5B"/>
              </a:buClr>
              <a:buSzPts val="2400"/>
              <a:buFont typeface="Noto Sans Symbols"/>
              <a:buNone/>
            </a:pPr>
            <a:r>
              <a:rPr lang="en-GB" sz="2400"/>
              <a:t>By the end of this session, participants will be able to</a:t>
            </a:r>
            <a:r>
              <a:rPr lang="en-GB" sz="2400">
                <a:latin typeface="Gill Sans"/>
                <a:ea typeface="Gill Sans"/>
                <a:cs typeface="Gill Sans"/>
                <a:sym typeface="Gill Sans"/>
              </a:rPr>
              <a:t>—</a:t>
            </a:r>
            <a:endParaRPr sz="2400"/>
          </a:p>
          <a:p>
            <a:pPr marL="230188" lvl="0" indent="-230188" algn="l" rtl="0">
              <a:lnSpc>
                <a:spcPct val="100000"/>
              </a:lnSpc>
              <a:spcBef>
                <a:spcPts val="1200"/>
              </a:spcBef>
              <a:spcAft>
                <a:spcPts val="0"/>
              </a:spcAft>
              <a:buClr>
                <a:srgbClr val="635C5B"/>
              </a:buClr>
              <a:buSzPts val="2400"/>
              <a:buChar char="•"/>
            </a:pPr>
            <a:r>
              <a:rPr lang="en-GB" sz="2400"/>
              <a:t>Define a teaching moment.</a:t>
            </a:r>
            <a:endParaRPr sz="2400"/>
          </a:p>
          <a:p>
            <a:pPr marL="230188" lvl="0" indent="-230188" algn="l" rtl="0">
              <a:lnSpc>
                <a:spcPct val="100000"/>
              </a:lnSpc>
              <a:spcBef>
                <a:spcPts val="1200"/>
              </a:spcBef>
              <a:spcAft>
                <a:spcPts val="0"/>
              </a:spcAft>
              <a:buClr>
                <a:srgbClr val="635C5B"/>
              </a:buClr>
              <a:buSzPts val="2400"/>
              <a:buChar char="•"/>
            </a:pPr>
            <a:r>
              <a:rPr lang="en-GB" sz="2400"/>
              <a:t>Use clinical teaching, side-by-side mentoring, and case presentations as teaching strategies.</a:t>
            </a:r>
            <a:endParaRPr sz="2400"/>
          </a:p>
        </p:txBody>
      </p:sp>
      <p:sp>
        <p:nvSpPr>
          <p:cNvPr id="1103" name="Google Shape;1103;p90"/>
          <p:cNvSpPr txBox="1">
            <a:spLocks noGrp="1"/>
          </p:cNvSpPr>
          <p:nvPr>
            <p:ph type="sldNum" idx="12"/>
          </p:nvPr>
        </p:nvSpPr>
        <p:spPr>
          <a:xfrm>
            <a:off x="8458198" y="6333125"/>
            <a:ext cx="647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0" name="Google Shape;1110;p91"/>
          <p:cNvSpPr txBox="1">
            <a:spLocks noGrp="1"/>
          </p:cNvSpPr>
          <p:nvPr>
            <p:ph type="title"/>
          </p:nvPr>
        </p:nvSpPr>
        <p:spPr>
          <a:xfrm>
            <a:off x="686104" y="457200"/>
            <a:ext cx="7772400" cy="9144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accent2"/>
              </a:buClr>
              <a:buSzPts val="2800"/>
              <a:buFont typeface="Gill Sans"/>
              <a:buNone/>
            </a:pPr>
            <a:r>
              <a:rPr lang="en-GB"/>
              <a:t>Patient-Centred Teaching</a:t>
            </a:r>
            <a:endParaRPr/>
          </a:p>
        </p:txBody>
      </p:sp>
      <p:sp>
        <p:nvSpPr>
          <p:cNvPr id="1111" name="Google Shape;1111;p91"/>
          <p:cNvSpPr/>
          <p:nvPr/>
        </p:nvSpPr>
        <p:spPr>
          <a:xfrm>
            <a:off x="914400" y="1827937"/>
            <a:ext cx="7162800" cy="221599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2400"/>
              <a:buFont typeface="Noto Sans Symbols"/>
              <a:buNone/>
            </a:pPr>
            <a:r>
              <a:rPr lang="en-GB" sz="2400" b="1" i="0" u="none" strike="noStrike" cap="none" dirty="0">
                <a:solidFill>
                  <a:schemeClr val="dk2"/>
                </a:solidFill>
                <a:latin typeface="+mj-lt"/>
                <a:ea typeface="Gill Sans"/>
                <a:cs typeface="Gill Sans"/>
                <a:sym typeface="Gill Sans"/>
              </a:rPr>
              <a:t>Client-centred teaching </a:t>
            </a:r>
            <a:r>
              <a:rPr lang="en-GB" sz="2400" b="0" i="0" u="none" strike="noStrike" cap="none" dirty="0">
                <a:solidFill>
                  <a:schemeClr val="accent3"/>
                </a:solidFill>
                <a:latin typeface="+mj-lt"/>
                <a:ea typeface="Gill Sans"/>
                <a:cs typeface="Gill Sans"/>
                <a:sym typeface="Gill Sans"/>
              </a:rPr>
              <a:t>= </a:t>
            </a:r>
            <a:endParaRPr sz="1400" b="0" i="0" u="none" strike="noStrike" cap="none" dirty="0">
              <a:solidFill>
                <a:srgbClr val="000000"/>
              </a:solidFill>
              <a:latin typeface="+mj-lt"/>
              <a:ea typeface="Gill Sans"/>
              <a:cs typeface="Gill Sans"/>
              <a:sym typeface="Gill Sans"/>
            </a:endParaRPr>
          </a:p>
          <a:p>
            <a:pPr marL="0" marR="0" lvl="0" indent="0" algn="ctr" rtl="0">
              <a:lnSpc>
                <a:spcPct val="100000"/>
              </a:lnSpc>
              <a:spcBef>
                <a:spcPts val="0"/>
              </a:spcBef>
              <a:spcAft>
                <a:spcPts val="0"/>
              </a:spcAft>
              <a:buClr>
                <a:schemeClr val="accent3"/>
              </a:buClr>
              <a:buSzPts val="2200"/>
              <a:buFont typeface="Noto Sans Symbols"/>
              <a:buNone/>
            </a:pPr>
            <a:r>
              <a:rPr lang="en-GB" sz="2200" b="0" i="0" u="none" strike="noStrike" cap="none" dirty="0">
                <a:solidFill>
                  <a:schemeClr val="accent3"/>
                </a:solidFill>
                <a:latin typeface="+mj-lt"/>
                <a:ea typeface="Gill Sans"/>
                <a:cs typeface="Gill Sans"/>
                <a:sym typeface="Gill Sans"/>
              </a:rPr>
              <a:t>Teaching what needs to be taught, for the sake of client</a:t>
            </a:r>
            <a:endParaRPr sz="1400" b="0" i="0" u="none" strike="noStrike" cap="none" dirty="0">
              <a:solidFill>
                <a:srgbClr val="000000"/>
              </a:solidFill>
              <a:latin typeface="+mj-lt"/>
              <a:ea typeface="Gill Sans"/>
              <a:cs typeface="Gill Sans"/>
              <a:sym typeface="Gill Sans"/>
            </a:endParaRPr>
          </a:p>
          <a:p>
            <a:pPr marL="0" marR="0" lvl="0" indent="0" algn="ctr" rtl="0">
              <a:lnSpc>
                <a:spcPct val="100000"/>
              </a:lnSpc>
              <a:spcBef>
                <a:spcPts val="0"/>
              </a:spcBef>
              <a:spcAft>
                <a:spcPts val="0"/>
              </a:spcAft>
              <a:buClr>
                <a:schemeClr val="accent3"/>
              </a:buClr>
              <a:buSzPts val="2400"/>
              <a:buFont typeface="Noto Sans Symbols"/>
              <a:buNone/>
            </a:pPr>
            <a:r>
              <a:rPr lang="en-GB" sz="2400" b="1" i="0" u="none" strike="noStrike" cap="none" dirty="0">
                <a:solidFill>
                  <a:schemeClr val="accent3"/>
                </a:solidFill>
                <a:latin typeface="+mj-lt"/>
                <a:ea typeface="Gill Sans"/>
                <a:cs typeface="Gill Sans"/>
                <a:sym typeface="Gill Sans"/>
              </a:rPr>
              <a:t>vs.</a:t>
            </a:r>
            <a:endParaRPr sz="1400" b="0" i="0" u="none" strike="noStrike" cap="none" dirty="0">
              <a:solidFill>
                <a:srgbClr val="000000"/>
              </a:solidFill>
              <a:latin typeface="+mj-lt"/>
              <a:ea typeface="Gill Sans"/>
              <a:cs typeface="Gill Sans"/>
              <a:sym typeface="Gill Sans"/>
            </a:endParaRPr>
          </a:p>
          <a:p>
            <a:pPr marL="0" marR="0" lvl="0" indent="0" algn="ctr" rtl="0">
              <a:lnSpc>
                <a:spcPct val="100000"/>
              </a:lnSpc>
              <a:spcBef>
                <a:spcPts val="0"/>
              </a:spcBef>
              <a:spcAft>
                <a:spcPts val="0"/>
              </a:spcAft>
              <a:buClr>
                <a:schemeClr val="accent3"/>
              </a:buClr>
              <a:buSzPts val="2400"/>
              <a:buFont typeface="Noto Sans Symbols"/>
              <a:buNone/>
            </a:pPr>
            <a:r>
              <a:rPr lang="en-GB" sz="2400" b="0" i="0" u="none" strike="noStrike" cap="none" dirty="0">
                <a:solidFill>
                  <a:schemeClr val="accent3"/>
                </a:solidFill>
                <a:latin typeface="+mj-lt"/>
                <a:ea typeface="Gill Sans"/>
                <a:cs typeface="Gill Sans"/>
                <a:sym typeface="Gill Sans"/>
              </a:rPr>
              <a:t>	</a:t>
            </a:r>
            <a:r>
              <a:rPr lang="en-GB" sz="2400" b="1" i="0" u="none" strike="noStrike" cap="none" dirty="0">
                <a:solidFill>
                  <a:schemeClr val="accent5"/>
                </a:solidFill>
                <a:latin typeface="+mj-lt"/>
                <a:ea typeface="Gill Sans"/>
                <a:cs typeface="Gill Sans"/>
                <a:sym typeface="Gill Sans"/>
              </a:rPr>
              <a:t>Teacher-centred teaching </a:t>
            </a:r>
            <a:r>
              <a:rPr lang="en-GB" sz="2400" b="0" i="0" u="none" strike="noStrike" cap="none" dirty="0">
                <a:solidFill>
                  <a:schemeClr val="accent3"/>
                </a:solidFill>
                <a:latin typeface="+mj-lt"/>
                <a:ea typeface="Gill Sans"/>
                <a:cs typeface="Gill Sans"/>
                <a:sym typeface="Gill Sans"/>
              </a:rPr>
              <a:t>= </a:t>
            </a:r>
            <a:endParaRPr sz="1400" b="0" i="0" u="none" strike="noStrike" cap="none" dirty="0">
              <a:solidFill>
                <a:srgbClr val="000000"/>
              </a:solidFill>
              <a:latin typeface="+mj-lt"/>
              <a:ea typeface="Gill Sans"/>
              <a:cs typeface="Gill Sans"/>
              <a:sym typeface="Gill Sans"/>
            </a:endParaRPr>
          </a:p>
          <a:p>
            <a:pPr marL="0" marR="0" lvl="0" indent="0" algn="ctr" rtl="0">
              <a:lnSpc>
                <a:spcPct val="100000"/>
              </a:lnSpc>
              <a:spcBef>
                <a:spcPts val="0"/>
              </a:spcBef>
              <a:spcAft>
                <a:spcPts val="0"/>
              </a:spcAft>
              <a:buClr>
                <a:schemeClr val="accent3"/>
              </a:buClr>
              <a:buSzPts val="2200"/>
              <a:buFont typeface="Noto Sans Symbols"/>
              <a:buNone/>
            </a:pPr>
            <a:r>
              <a:rPr lang="en-GB" sz="2200" b="0" i="0" u="none" strike="noStrike" cap="none" dirty="0">
                <a:solidFill>
                  <a:schemeClr val="accent3"/>
                </a:solidFill>
                <a:latin typeface="+mj-lt"/>
                <a:ea typeface="Gill Sans"/>
                <a:cs typeface="Gill Sans"/>
                <a:sym typeface="Gill Sans"/>
              </a:rPr>
              <a:t>Teaching what one knows, even if it does not address the client’s problems</a:t>
            </a:r>
            <a:endParaRPr sz="1400" b="0" i="0" u="none" strike="noStrike" cap="none" dirty="0">
              <a:solidFill>
                <a:srgbClr val="000000"/>
              </a:solidFill>
              <a:latin typeface="+mj-lt"/>
              <a:ea typeface="Gill Sans"/>
              <a:cs typeface="Gill Sans"/>
              <a:sym typeface="Gill Sans"/>
            </a:endParaRPr>
          </a:p>
        </p:txBody>
      </p:sp>
      <p:sp>
        <p:nvSpPr>
          <p:cNvPr id="1109" name="Google Shape;1109;p91"/>
          <p:cNvSpPr txBox="1">
            <a:spLocks noGrp="1"/>
          </p:cNvSpPr>
          <p:nvPr>
            <p:ph type="body" idx="1"/>
          </p:nvPr>
        </p:nvSpPr>
        <p:spPr>
          <a:xfrm>
            <a:off x="696990" y="4592598"/>
            <a:ext cx="7772400" cy="1122402"/>
          </a:xfrm>
          <a:prstGeom prst="rect">
            <a:avLst/>
          </a:prstGeom>
          <a:noFill/>
          <a:ln>
            <a:noFill/>
          </a:ln>
        </p:spPr>
        <p:txBody>
          <a:bodyPr spcFirstLastPara="1" wrap="square" lIns="0" tIns="0" rIns="0" bIns="0" anchor="t" anchorCtr="0">
            <a:normAutofit lnSpcReduction="10000"/>
          </a:bodyPr>
          <a:lstStyle/>
          <a:p>
            <a:pPr marL="230188" lvl="0" indent="-230188" algn="ctr" rtl="0">
              <a:lnSpc>
                <a:spcPct val="100000"/>
              </a:lnSpc>
              <a:spcBef>
                <a:spcPts val="0"/>
              </a:spcBef>
              <a:spcAft>
                <a:spcPts val="0"/>
              </a:spcAft>
              <a:buClr>
                <a:srgbClr val="635C5B"/>
              </a:buClr>
              <a:buSzPts val="2000"/>
              <a:buFont typeface="Noto Sans Symbols"/>
              <a:buNone/>
            </a:pPr>
            <a:r>
              <a:rPr lang="en-GB" b="1" dirty="0"/>
              <a:t>	</a:t>
            </a:r>
            <a:r>
              <a:rPr lang="en-GB" b="1" dirty="0">
                <a:solidFill>
                  <a:srgbClr val="BA0C2F"/>
                </a:solidFill>
              </a:rPr>
              <a:t>Client- and family-centred care encourages active collaboration and shared decision-making between clients, families, and providers to design and manage a customised and comprehensive care plan.</a:t>
            </a:r>
            <a:endParaRPr dirty="0"/>
          </a:p>
        </p:txBody>
      </p:sp>
      <p:sp>
        <p:nvSpPr>
          <p:cNvPr id="1112" name="Google Shape;1112;p91"/>
          <p:cNvSpPr txBox="1">
            <a:spLocks noGrp="1"/>
          </p:cNvSpPr>
          <p:nvPr>
            <p:ph type="sldNum" idx="12"/>
          </p:nvPr>
        </p:nvSpPr>
        <p:spPr>
          <a:xfrm>
            <a:off x="8458498" y="6333125"/>
            <a:ext cx="6471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99</a:t>
            </a:fld>
            <a:endParaRPr/>
          </a:p>
        </p:txBody>
      </p:sp>
    </p:spTree>
  </p:cSld>
  <p:clrMapOvr>
    <a:masterClrMapping/>
  </p:clrMapOvr>
</p:sld>
</file>

<file path=ppt/theme/theme1.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3334</TotalTime>
  <Words>9525</Words>
  <Application>Microsoft Office PowerPoint</Application>
  <PresentationFormat>On-screen Show (4:3)</PresentationFormat>
  <Paragraphs>1060</Paragraphs>
  <Slides>128</Slides>
  <Notes>128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128</vt:i4>
      </vt:variant>
    </vt:vector>
  </HeadingPairs>
  <TitlesOfParts>
    <vt:vector size="137" baseType="lpstr">
      <vt:lpstr>Arial</vt:lpstr>
      <vt:lpstr>Noto Sans Symbols</vt:lpstr>
      <vt:lpstr>Arial Narrow</vt:lpstr>
      <vt:lpstr>Roboto</vt:lpstr>
      <vt:lpstr>Gill Sans</vt:lpstr>
      <vt:lpstr>Calibri</vt:lpstr>
      <vt:lpstr>Cambria</vt:lpstr>
      <vt:lpstr>Gill Sans MT</vt:lpstr>
      <vt:lpstr>4.3-Template_12.7.2016</vt:lpstr>
      <vt:lpstr>Core Concepts in Mentorship Training for the Breastfeeding Counselling Mentorship Program</vt:lpstr>
      <vt:lpstr>Welcome, Introductions, and Objectives</vt:lpstr>
      <vt:lpstr>Introductions</vt:lpstr>
      <vt:lpstr>Goal and Course Objectives</vt:lpstr>
      <vt:lpstr>Session 1: Orientation to the Breastfeeding Counselling Mentorship Program</vt:lpstr>
      <vt:lpstr>Learning Objectives</vt:lpstr>
      <vt:lpstr>Review of Key Concepts: The Importance of Breastfeeding</vt:lpstr>
      <vt:lpstr>Review of Key Concepts: Breastfeeding Counselling</vt:lpstr>
      <vt:lpstr>Review of Key Concepts: The Baby-Friendly Hospital Initiative</vt:lpstr>
      <vt:lpstr>Process of Developing the Breastfeeding Mentoring Counselling Program</vt:lpstr>
      <vt:lpstr>Implementation Research on the Feasibility of a Breastfeeding Counselling Mentorship Program (1)</vt:lpstr>
      <vt:lpstr>Implementation Research on the Feasibility of a Breastfeeding Counselling Mentorship Program (2)</vt:lpstr>
      <vt:lpstr>Rationale for a Mentorship Program to Strengthen Breastfeeding Counselling Competencies</vt:lpstr>
      <vt:lpstr>Goal and Objectives of the Mentorship Program</vt:lpstr>
      <vt:lpstr>Mentorship Program Package</vt:lpstr>
      <vt:lpstr>Key Definitions</vt:lpstr>
      <vt:lpstr>Description of the Mentorship Program</vt:lpstr>
      <vt:lpstr>Competencies Prioritised for the Mentorship Program</vt:lpstr>
      <vt:lpstr>Facility Management of the Mentorship Program</vt:lpstr>
      <vt:lpstr>Implementing the Breastfeeding Counselling Mentorship Program (1)</vt:lpstr>
      <vt:lpstr>Implementing the Breastfeeding Counselling Mentorship Program (2)</vt:lpstr>
      <vt:lpstr>Sequence and Timing of Actions for Implementing the Breastfeeding Counselling Mentorship Program at a Health Facility</vt:lpstr>
      <vt:lpstr>Minimum Requirements for Selecting Mentors</vt:lpstr>
      <vt:lpstr>Additional Considerations for Selecting Mentors</vt:lpstr>
      <vt:lpstr>Roles and Responsibilities of Mentors</vt:lpstr>
      <vt:lpstr>Mentoring: Demonstration, Observation, Debrief, and Check-In</vt:lpstr>
      <vt:lpstr>Graduation from the Mentorship Program</vt:lpstr>
      <vt:lpstr>Next Steps: Selecting Mentees</vt:lpstr>
      <vt:lpstr>Minimum Requirements for Selecting Mentees</vt:lpstr>
      <vt:lpstr>Roles and Responsibilities of Mentees</vt:lpstr>
      <vt:lpstr>Next Steps: Pairing Mentors and Mentees</vt:lpstr>
      <vt:lpstr>Next Steps: Orientation Meetings for the Mentorship Program (1)</vt:lpstr>
      <vt:lpstr>Next Steps: Orientation Meetings for the Mentorship Program (2)</vt:lpstr>
      <vt:lpstr>Key Points</vt:lpstr>
      <vt:lpstr>Session 2:  What is Clinical Mentoring?</vt:lpstr>
      <vt:lpstr>Learning Objectives </vt:lpstr>
      <vt:lpstr>Partner Brainstorm</vt:lpstr>
      <vt:lpstr>Clinical Mentoring: Definition </vt:lpstr>
      <vt:lpstr>What Breastfeeding Counselling Mentors Do</vt:lpstr>
      <vt:lpstr>Why Clinical Mentoring for Breastfeeding Support?</vt:lpstr>
      <vt:lpstr>Activity: Mentoring vs. Supervision (1)</vt:lpstr>
      <vt:lpstr>Mentoring vs. Supervision (2)</vt:lpstr>
      <vt:lpstr>Components of Mentoring (1)</vt:lpstr>
      <vt:lpstr>Components of Mentoring (2)</vt:lpstr>
      <vt:lpstr>Components of Mentoring (3)</vt:lpstr>
      <vt:lpstr>Components of Mentoring (4)</vt:lpstr>
      <vt:lpstr>Components of Mentoring (5)</vt:lpstr>
      <vt:lpstr>Components of Mentoring (6)</vt:lpstr>
      <vt:lpstr>Characteristics of a Good Mentor</vt:lpstr>
      <vt:lpstr>Characteristics of Effective Mentoring Relationships</vt:lpstr>
      <vt:lpstr>Activity</vt:lpstr>
      <vt:lpstr>Challenges to Mentoring</vt:lpstr>
      <vt:lpstr>Key Points </vt:lpstr>
      <vt:lpstr>Session 3:  Building Relationships</vt:lpstr>
      <vt:lpstr>Learning Objectives  </vt:lpstr>
      <vt:lpstr>Building a Relationship (1)</vt:lpstr>
      <vt:lpstr>Building a Relationship (2) </vt:lpstr>
      <vt:lpstr>Rapport</vt:lpstr>
      <vt:lpstr>Techniques for Building Rapport</vt:lpstr>
      <vt:lpstr>Affirming Statements (1)   </vt:lpstr>
      <vt:lpstr>Affirming Statements (2)</vt:lpstr>
      <vt:lpstr>Affirmation Dialogues          </vt:lpstr>
      <vt:lpstr>Activity: Affirming Each Other</vt:lpstr>
      <vt:lpstr>Activity: When You Are Your Mentee’s Manager</vt:lpstr>
      <vt:lpstr>Tips for Managing the Mentor-Mentee Relationship When Your Mentee is Your Employee</vt:lpstr>
      <vt:lpstr>Key Points  </vt:lpstr>
      <vt:lpstr>Session 4:  Effective Communication and Feedback Skills</vt:lpstr>
      <vt:lpstr>Learning Objectives   </vt:lpstr>
      <vt:lpstr>Mentor-Mentee Communication</vt:lpstr>
      <vt:lpstr>Types of Communication</vt:lpstr>
      <vt:lpstr>Activity: Nonverbal Communication</vt:lpstr>
      <vt:lpstr>Communication Process</vt:lpstr>
      <vt:lpstr>Communication Skills</vt:lpstr>
      <vt:lpstr>Active Listening (1)</vt:lpstr>
      <vt:lpstr>Active Listening (2)</vt:lpstr>
      <vt:lpstr>Reflective Listening (1)</vt:lpstr>
      <vt:lpstr>Reflective Listening (2)</vt:lpstr>
      <vt:lpstr>Summarising (1)</vt:lpstr>
      <vt:lpstr>Summarising (2)</vt:lpstr>
      <vt:lpstr>Activity: Active Listening, Reflective Listening, and Summarising</vt:lpstr>
      <vt:lpstr>Barriers to Communication (1)</vt:lpstr>
      <vt:lpstr>Barriers to Communication (2)</vt:lpstr>
      <vt:lpstr>Providing Feedback</vt:lpstr>
      <vt:lpstr>Feedback</vt:lpstr>
      <vt:lpstr>Feedback and Clinical Mentoring</vt:lpstr>
      <vt:lpstr>Small Group Discussion:  Feedback and Clinical Mentoring</vt:lpstr>
      <vt:lpstr> Two Approaches to Feedback</vt:lpstr>
      <vt:lpstr>Feedback Scenario #1</vt:lpstr>
      <vt:lpstr>Feedback Scenario #2</vt:lpstr>
      <vt:lpstr>Group Discussion</vt:lpstr>
      <vt:lpstr>Feedback: Basic Principles (1)</vt:lpstr>
      <vt:lpstr>Feedback: Basic Principles (2)</vt:lpstr>
      <vt:lpstr>Three Components of Learning</vt:lpstr>
      <vt:lpstr>Effective Learning Approaches</vt:lpstr>
      <vt:lpstr>Small Group Work</vt:lpstr>
      <vt:lpstr>Key Points   </vt:lpstr>
      <vt:lpstr>Session 5:  Clinical Teaching Skills</vt:lpstr>
      <vt:lpstr>Learning Objectives    </vt:lpstr>
      <vt:lpstr>Patient-Centred Teaching</vt:lpstr>
      <vt:lpstr>Teaching Moment</vt:lpstr>
      <vt:lpstr>Clinical Teaching Moments:  Taking Advantage</vt:lpstr>
      <vt:lpstr>When and Where Do Teaching Moments Occur? (1)</vt:lpstr>
      <vt:lpstr>When and Where Do Teaching Moments Occur? (2)</vt:lpstr>
      <vt:lpstr>Content of a Teaching Moment</vt:lpstr>
      <vt:lpstr>Mentoring Strategies </vt:lpstr>
      <vt:lpstr>Clinical Teaching (1)</vt:lpstr>
      <vt:lpstr>Clinical Teaching (2)</vt:lpstr>
      <vt:lpstr>Clinical Teaching (3)</vt:lpstr>
      <vt:lpstr>Clinical Teaching (4) </vt:lpstr>
      <vt:lpstr>Demonstration    Clinical Teaching Approach</vt:lpstr>
      <vt:lpstr>Side-by-Side Mentoring</vt:lpstr>
      <vt:lpstr>Side-by-Side Mentoring: Benefits</vt:lpstr>
      <vt:lpstr>Case Presentations: Defined </vt:lpstr>
      <vt:lpstr>Case Presentations: How to Do Them (1)</vt:lpstr>
      <vt:lpstr>Case Presentations: How to Do Them (2)</vt:lpstr>
      <vt:lpstr>Case Presentations: Rationale</vt:lpstr>
      <vt:lpstr>What Will Mentoring Look Like for You? Demonstration</vt:lpstr>
      <vt:lpstr>What Will Mentoring Look Like for You? Observing</vt:lpstr>
      <vt:lpstr>What Will Mentoring Look Like for You? Debrief</vt:lpstr>
      <vt:lpstr>What Will Mentoring Look Like for You? Check-In</vt:lpstr>
      <vt:lpstr>Leading by Example</vt:lpstr>
      <vt:lpstr>Key Points    </vt:lpstr>
      <vt:lpstr>Session 6:  Mentorship Case Studies</vt:lpstr>
      <vt:lpstr>Learning Objectives     </vt:lpstr>
      <vt:lpstr>Next Steps and Closing Remarks</vt:lpstr>
      <vt:lpstr>Next Steps</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Concepts in Mentorship Training for the Breastfeeding Counselling Mentorship Program</dc:title>
  <dc:creator>Katie Beck</dc:creator>
  <cp:lastModifiedBy>Courtney Meyer</cp:lastModifiedBy>
  <cp:revision>45</cp:revision>
  <dcterms:created xsi:type="dcterms:W3CDTF">2022-07-03T18:31:45Z</dcterms:created>
  <dcterms:modified xsi:type="dcterms:W3CDTF">2024-02-19T20:01:00Z</dcterms:modified>
</cp:coreProperties>
</file>